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26"/>
  </p:notesMasterIdLst>
  <p:sldIdLst>
    <p:sldId id="299" r:id="rId2"/>
    <p:sldId id="305" r:id="rId3"/>
    <p:sldId id="321" r:id="rId4"/>
    <p:sldId id="307" r:id="rId5"/>
    <p:sldId id="308" r:id="rId6"/>
    <p:sldId id="322" r:id="rId7"/>
    <p:sldId id="309" r:id="rId8"/>
    <p:sldId id="342" r:id="rId9"/>
    <p:sldId id="343" r:id="rId10"/>
    <p:sldId id="323" r:id="rId11"/>
    <p:sldId id="341" r:id="rId12"/>
    <p:sldId id="334" r:id="rId13"/>
    <p:sldId id="344" r:id="rId14"/>
    <p:sldId id="335" r:id="rId15"/>
    <p:sldId id="336" r:id="rId16"/>
    <p:sldId id="337" r:id="rId17"/>
    <p:sldId id="338" r:id="rId18"/>
    <p:sldId id="339" r:id="rId19"/>
    <p:sldId id="340" r:id="rId20"/>
    <p:sldId id="324" r:id="rId21"/>
    <p:sldId id="332" r:id="rId22"/>
    <p:sldId id="326" r:id="rId23"/>
    <p:sldId id="329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BDF50-1BE0-BB4F-9E5A-570356036625}" v="120" dt="2023-03-21T08:54:46.933"/>
    <p1510:client id="{EECB9CDE-4E5A-48C7-9429-9CFD5BBB7779}" v="259" dt="2023-03-21T07:29:20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0"/>
  </p:normalViewPr>
  <p:slideViewPr>
    <p:cSldViewPr snapToGrid="0">
      <p:cViewPr>
        <p:scale>
          <a:sx n="58" d="100"/>
          <a:sy n="58" d="100"/>
        </p:scale>
        <p:origin x="264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9771-F3C1-4AA1-9AC4-64C82EE0BF2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BB509-0701-4AA2-B0F1-30A47287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Deerwalk Sifal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360B12F4-FD84-44E8-8492-0430FF2BCDBB}" type="datetime1">
              <a:rPr lang="en-US" smtClean="0">
                <a:solidFill>
                  <a:prstClr val="black"/>
                </a:solidFill>
              </a:rPr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6488" y="127952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martArt Placeholder 9"/>
          <p:cNvSpPr>
            <a:spLocks noGrp="1"/>
          </p:cNvSpPr>
          <p:nvPr>
            <p:ph type="dgm" sz="quarter" idx="13"/>
          </p:nvPr>
        </p:nvSpPr>
        <p:spPr>
          <a:xfrm>
            <a:off x="1449388" y="3400425"/>
            <a:ext cx="9218612" cy="201613"/>
          </a:xfrm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10" idx="1"/>
          </p:cNvCxnSpPr>
          <p:nvPr userDrawn="1"/>
        </p:nvCxnSpPr>
        <p:spPr>
          <a:xfrm>
            <a:off x="1449388" y="3501232"/>
            <a:ext cx="9307655" cy="87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03F276DC-469C-4494-8A00-4983D8193353}" type="datetime1">
              <a:rPr lang="en-US" smtClean="0">
                <a:solidFill>
                  <a:prstClr val="black"/>
                </a:solidFill>
              </a:rPr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3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Thankyou.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CFFDD023-BE08-4A78-9571-B1B2F456BCCA}" type="datetime1">
              <a:rPr lang="en-US" smtClean="0">
                <a:solidFill>
                  <a:prstClr val="black"/>
                </a:solidFill>
              </a:rPr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B58-4066-4BA9-A81C-4C27A3275670}" type="datetime1">
              <a:rPr lang="en-US" smtClean="0">
                <a:solidFill>
                  <a:prstClr val="black"/>
                </a:solidFill>
              </a:rPr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4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F15FC5FB-140F-4A91-BB13-19B2132B4AEE}" type="datetime1">
              <a:rPr lang="en-US" smtClean="0">
                <a:solidFill>
                  <a:prstClr val="black"/>
                </a:solidFill>
              </a:rPr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2" descr="Deerwalk DWIT Colleg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84" y="6176963"/>
            <a:ext cx="1395115" cy="6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Water Level Tracking Dashboard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309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| Bipashree Aryal</a:t>
            </a:r>
            <a:endParaRPr lang="en-US"/>
          </a:p>
          <a:p>
            <a:r>
              <a:rPr lang="en-US"/>
              <a:t>Title Defense of Project-I – </a:t>
            </a:r>
            <a:r>
              <a:rPr lang="en-GB" altLang="en-US"/>
              <a:t>CAPJ 256 </a:t>
            </a:r>
            <a:r>
              <a:rPr lang="en-US"/>
              <a:t>– Class of 202</a:t>
            </a:r>
            <a:r>
              <a:rPr lang="en-GB"/>
              <a:t>4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886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83206-7CB4-103E-BFD9-5790A12DFC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3405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Study of Existing Systems</a:t>
            </a:r>
          </a:p>
          <a:p>
            <a:pPr lvl="1" algn="just"/>
            <a:r>
              <a:rPr lang="en-US" dirty="0"/>
              <a:t>There are currently no budget options that compete with the “Water Level Monitoring Dashboard”</a:t>
            </a:r>
          </a:p>
          <a:p>
            <a:pPr lvl="1" algn="just"/>
            <a:r>
              <a:rPr lang="en-US" dirty="0" err="1"/>
              <a:t>Ivent</a:t>
            </a:r>
            <a:r>
              <a:rPr lang="en-US" dirty="0"/>
              <a:t> Solutions Limited has a competing solution (Smart Water Online), but it costs a total of $433.84 [4]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1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 Collection</a:t>
            </a:r>
          </a:p>
          <a:p>
            <a:pPr lvl="1" algn="just"/>
            <a:r>
              <a:rPr lang="en-US" dirty="0"/>
              <a:t>Functional Requirements: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device shall always track the water level and feed data to the database when powered on.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Dashboard shall be easily accessible by the user to gain analytics data.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device shall automatically turn on and/or off the Water Pump based on the level of water present in the tank.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 Collection</a:t>
            </a:r>
          </a:p>
          <a:p>
            <a:pPr lvl="1" algn="just"/>
            <a:r>
              <a:rPr lang="en-US" dirty="0"/>
              <a:t>Non-Functional Requirements: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system shall be easy to install and operate.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UI shall be intuitive to track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2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Technical Feasibility</a:t>
            </a:r>
          </a:p>
          <a:p>
            <a:pPr lvl="1"/>
            <a:r>
              <a:rPr lang="en-US" sz="2400"/>
              <a:t>The Raspberry Pi recurringly runs a Golang program to calculate the water level.</a:t>
            </a:r>
          </a:p>
          <a:p>
            <a:pPr lvl="1"/>
            <a:r>
              <a:rPr lang="en-US" sz="2400"/>
              <a:t>The program uses a GPIO Interfacing Package to import data from the HC-SR04 Module</a:t>
            </a:r>
          </a:p>
          <a:p>
            <a:pPr lvl="1"/>
            <a:r>
              <a:rPr lang="en-US" sz="2400"/>
              <a:t>All software components used are open-source.</a:t>
            </a:r>
          </a:p>
          <a:p>
            <a:pPr lvl="1"/>
            <a:r>
              <a:rPr lang="en-US" sz="2400"/>
              <a:t>All hardware components used are available readily in Nepali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dirty="0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4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Operational Feasibility</a:t>
            </a:r>
          </a:p>
          <a:p>
            <a:pPr lvl="1"/>
            <a:r>
              <a:rPr lang="en-US" sz="2400"/>
              <a:t>The Hardware component is install-once-use-forever solution.</a:t>
            </a:r>
          </a:p>
          <a:p>
            <a:pPr lvl="1"/>
            <a:r>
              <a:rPr lang="en-US" sz="2400"/>
              <a:t>It resides on the lid of the water tank.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dirty="0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1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Economic Feasibility</a:t>
            </a:r>
          </a:p>
          <a:p>
            <a:pPr lvl="1"/>
            <a:r>
              <a:rPr lang="en-US" sz="2400"/>
              <a:t>All the software components are open-source.</a:t>
            </a:r>
          </a:p>
          <a:p>
            <a:pPr lvl="1"/>
            <a:r>
              <a:rPr lang="en-US" sz="2400"/>
              <a:t>The hardware components are available for a collective total of around Rs. 1,500 NPR.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dirty="0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1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</a:t>
            </a:r>
          </a:p>
        </p:txBody>
      </p:sp>
      <p:pic>
        <p:nvPicPr>
          <p:cNvPr id="6" name="Content Placeholder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7F6F530-C685-58B0-9CFE-7FDBB5F7C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93" y="1855788"/>
            <a:ext cx="3857607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450A-2A39-172F-99BD-0C66666828BC}"/>
              </a:ext>
            </a:extLst>
          </p:cNvPr>
          <p:cNvSpPr txBox="1"/>
          <p:nvPr/>
        </p:nvSpPr>
        <p:spPr>
          <a:xfrm>
            <a:off x="2641122" y="3708291"/>
            <a:ext cx="205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14325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450A-2A39-172F-99BD-0C66666828BC}"/>
              </a:ext>
            </a:extLst>
          </p:cNvPr>
          <p:cNvSpPr txBox="1"/>
          <p:nvPr/>
        </p:nvSpPr>
        <p:spPr>
          <a:xfrm>
            <a:off x="2142229" y="3708290"/>
            <a:ext cx="326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Circuit Diagram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B164330E-1470-34A5-B587-4DDACF984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35956"/>
            <a:ext cx="4572000" cy="4191000"/>
          </a:xfrm>
        </p:spPr>
      </p:pic>
    </p:spTree>
    <p:extLst>
      <p:ext uri="{BB962C8B-B14F-4D97-AF65-F5344CB8AC3E}">
        <p14:creationId xmlns:p14="http://schemas.microsoft.com/office/powerpoint/2010/main" val="280662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450A-2A39-172F-99BD-0C66666828BC}"/>
              </a:ext>
            </a:extLst>
          </p:cNvPr>
          <p:cNvSpPr txBox="1"/>
          <p:nvPr/>
        </p:nvSpPr>
        <p:spPr>
          <a:xfrm>
            <a:off x="2142229" y="3708290"/>
            <a:ext cx="326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Block Diagram</a:t>
            </a:r>
          </a:p>
        </p:txBody>
      </p:sp>
      <p:pic>
        <p:nvPicPr>
          <p:cNvPr id="8" name="Content Placeholder 7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501278A4-3AB8-455C-D9F2-A73ACEE5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20" y="2597188"/>
            <a:ext cx="4953680" cy="2893938"/>
          </a:xfrm>
        </p:spPr>
      </p:pic>
    </p:spTree>
    <p:extLst>
      <p:ext uri="{BB962C8B-B14F-4D97-AF65-F5344CB8AC3E}">
        <p14:creationId xmlns:p14="http://schemas.microsoft.com/office/powerpoint/2010/main" val="35218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Problem Statement</a:t>
            </a:r>
          </a:p>
          <a:p>
            <a:r>
              <a:rPr lang="en-US"/>
              <a:t>Objective</a:t>
            </a:r>
          </a:p>
          <a:p>
            <a:r>
              <a:rPr lang="en-US"/>
              <a:t>Scope</a:t>
            </a:r>
          </a:p>
          <a:p>
            <a:r>
              <a:rPr lang="en-US"/>
              <a:t>Literature Review/Background Study</a:t>
            </a:r>
          </a:p>
          <a:p>
            <a:r>
              <a:rPr lang="en-US"/>
              <a:t>Methodology</a:t>
            </a:r>
          </a:p>
          <a:p>
            <a:r>
              <a:rPr lang="en-US"/>
              <a:t>Tools and Technology</a:t>
            </a:r>
          </a:p>
          <a:p>
            <a:r>
              <a:rPr lang="en-US"/>
              <a:t>Conclusion</a:t>
            </a:r>
          </a:p>
          <a:p>
            <a:r>
              <a:rPr lang="en-US"/>
              <a:t>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5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Chart</a:t>
            </a:r>
          </a:p>
        </p:txBody>
      </p:sp>
      <p:pic>
        <p:nvPicPr>
          <p:cNvPr id="6" name="Content Placeholder 5" descr="Chart, funnel chart&#10;&#10;Description automatically generated">
            <a:extLst>
              <a:ext uri="{FF2B5EF4-FFF2-40B4-BE49-F238E27FC236}">
                <a16:creationId xmlns:a16="http://schemas.microsoft.com/office/drawing/2014/main" id="{F66FE732-8766-4E3F-85CC-11A1CA823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83" y="1825625"/>
            <a:ext cx="8831034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0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Upon Completion:</a:t>
            </a:r>
          </a:p>
          <a:p>
            <a:pPr lvl="1"/>
            <a:r>
              <a:rPr lang="en-US"/>
              <a:t>Hardware Component must be able to run the Golang program indefinitely.</a:t>
            </a:r>
          </a:p>
          <a:p>
            <a:pPr lvl="1"/>
            <a:r>
              <a:rPr lang="en-US"/>
              <a:t>The water level data must be stored in a database continuously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project aims to work towards enhancing the convenience in a normal household.</a:t>
            </a:r>
          </a:p>
          <a:p>
            <a:r>
              <a:rPr lang="en-US"/>
              <a:t>It eliminates the hassle and stress that comes with manual operation of a water pump.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8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[1] A. N. R. L. Steven Sachio, "CORE," 14 12 2018. [Online]. Available: https://</a:t>
            </a:r>
            <a:r>
              <a:rPr lang="en-US" sz="1800" dirty="0" err="1"/>
              <a:t>www.core.ac.uk</a:t>
            </a:r>
            <a:r>
              <a:rPr lang="en-US" sz="1800" dirty="0"/>
              <a:t>. [Accessed 10 03 2023].</a:t>
            </a:r>
          </a:p>
          <a:p>
            <a:pPr marL="0" indent="0">
              <a:buNone/>
            </a:pPr>
            <a:r>
              <a:rPr lang="en-US" sz="1800" dirty="0"/>
              <a:t>[2] M. M. A. K. V. M. Shweta </a:t>
            </a:r>
            <a:r>
              <a:rPr lang="en-US" sz="1800" dirty="0" err="1"/>
              <a:t>Karad</a:t>
            </a:r>
            <a:r>
              <a:rPr lang="en-US" sz="1800" dirty="0"/>
              <a:t>, "IoT Based Water Level Control System," CORE, vol. 3, no. 4, p. 251, 4 4 2018.</a:t>
            </a:r>
          </a:p>
          <a:p>
            <a:pPr marL="0" indent="0">
              <a:buNone/>
            </a:pPr>
            <a:r>
              <a:rPr lang="en-US" sz="1800" dirty="0"/>
              <a:t>[3] P. J and S. </a:t>
            </a:r>
            <a:r>
              <a:rPr lang="en-US" sz="1800" dirty="0" err="1"/>
              <a:t>Chekuri</a:t>
            </a:r>
            <a:r>
              <a:rPr lang="en-US" sz="1800" dirty="0"/>
              <a:t>, "Water Level Monitoring System Using IoT," International Research Journal of Engineering and Technology (IRJET), vol. 4, no. 12, p. 1817, 2017.</a:t>
            </a:r>
          </a:p>
          <a:p>
            <a:pPr marL="0" indent="0">
              <a:buNone/>
            </a:pPr>
            <a:r>
              <a:rPr lang="en-US" sz="1800" dirty="0"/>
              <a:t>[4] "Smart Water Online," </a:t>
            </a:r>
            <a:r>
              <a:rPr lang="en-US" sz="1800" dirty="0" err="1"/>
              <a:t>Ivent</a:t>
            </a:r>
            <a:r>
              <a:rPr lang="en-US" sz="1800" dirty="0"/>
              <a:t> Solutions Limited, 16 2 2021. [Online]. Available: https://</a:t>
            </a:r>
            <a:r>
              <a:rPr lang="en-US" sz="1800" dirty="0" err="1"/>
              <a:t>smartwateronline.com</a:t>
            </a:r>
            <a:r>
              <a:rPr lang="en-US" sz="1800" dirty="0"/>
              <a:t>/. [Accessed 14 3 2023].</a:t>
            </a:r>
            <a:endParaRPr lang="en-US" sz="1800" b="0" i="0" dirty="0">
              <a:solidFill>
                <a:srgbClr val="2C3E5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“Golang GPIO Package,” </a:t>
            </a:r>
            <a:r>
              <a:rPr lang="en-US" sz="1800" b="0" i="1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pkg.go.dev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pkg.go.dev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periph.io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/x/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periph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/conn/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[Accessed </a:t>
            </a:r>
            <a:r>
              <a:rPr lang="en-US" sz="18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19 3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2023].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5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Thank You!!!!!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BBA0E-8CCA-2776-6ED9-1323474F3CA4}"/>
              </a:ext>
            </a:extLst>
          </p:cNvPr>
          <p:cNvSpPr txBox="1"/>
          <p:nvPr/>
        </p:nvSpPr>
        <p:spPr>
          <a:xfrm>
            <a:off x="838201" y="1825625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Water Level Tracking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73823-F62E-755A-81E0-85B102CA99A1}"/>
              </a:ext>
            </a:extLst>
          </p:cNvPr>
          <p:cNvSpPr txBox="1"/>
          <p:nvPr/>
        </p:nvSpPr>
        <p:spPr>
          <a:xfrm>
            <a:off x="838201" y="3013501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Combines Hardware and Software components to monitor the water level in Household/Commercial Water Tanks.</a:t>
            </a:r>
          </a:p>
        </p:txBody>
      </p:sp>
    </p:spTree>
    <p:extLst>
      <p:ext uri="{BB962C8B-B14F-4D97-AF65-F5344CB8AC3E}">
        <p14:creationId xmlns:p14="http://schemas.microsoft.com/office/powerpoint/2010/main" val="30983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167"/>
            <a:ext cx="10515600" cy="4329500"/>
          </a:xfrm>
        </p:spPr>
        <p:txBody>
          <a:bodyPr>
            <a:normAutofit/>
          </a:bodyPr>
          <a:lstStyle/>
          <a:p>
            <a:endParaRPr lang="en-US" sz="2800"/>
          </a:p>
          <a:p>
            <a:pPr marL="0" indent="0">
              <a:buNone/>
            </a:pPr>
            <a:r>
              <a:rPr lang="en-US" sz="280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3BD2E-682D-1BDE-429E-6400E9444834}"/>
              </a:ext>
            </a:extLst>
          </p:cNvPr>
          <p:cNvSpPr txBox="1"/>
          <p:nvPr/>
        </p:nvSpPr>
        <p:spPr>
          <a:xfrm>
            <a:off x="838200" y="203583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Most Households/Commercial settings rely on groundwater as their primary source of water.</a:t>
            </a:r>
          </a:p>
          <a:p>
            <a:pPr algn="just"/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During the winter season the groundwater levels plummet making it essential for proper management of available water.</a:t>
            </a:r>
          </a:p>
        </p:txBody>
      </p:sp>
    </p:spTree>
    <p:extLst>
      <p:ext uri="{BB962C8B-B14F-4D97-AF65-F5344CB8AC3E}">
        <p14:creationId xmlns:p14="http://schemas.microsoft.com/office/powerpoint/2010/main" val="16769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6557"/>
          </a:xfrm>
        </p:spPr>
        <p:txBody>
          <a:bodyPr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57574-2654-D77E-00B4-DB62042CB25F}"/>
              </a:ext>
            </a:extLst>
          </p:cNvPr>
          <p:cNvSpPr txBox="1"/>
          <p:nvPr/>
        </p:nvSpPr>
        <p:spPr>
          <a:xfrm>
            <a:off x="838200" y="2035834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To accurately display water consumption in a Residential/Commercial setting.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To monitor water consumption at specific times of the day and facilitate the user to take action to reduce consumption.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To turn the water pump automatically if the water levels falls below a specific level and to turn it off automatically when the water level rises to a specified level.</a:t>
            </a:r>
          </a:p>
        </p:txBody>
      </p:sp>
    </p:spTree>
    <p:extLst>
      <p:ext uri="{BB962C8B-B14F-4D97-AF65-F5344CB8AC3E}">
        <p14:creationId xmlns:p14="http://schemas.microsoft.com/office/powerpoint/2010/main" val="315325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6481"/>
          </a:xfrm>
        </p:spPr>
        <p:txBody>
          <a:bodyPr/>
          <a:lstStyle/>
          <a:p>
            <a:r>
              <a:rPr lang="en-US"/>
              <a:t>What the system does:</a:t>
            </a:r>
          </a:p>
          <a:p>
            <a:pPr lvl="1"/>
            <a:r>
              <a:rPr lang="en-US"/>
              <a:t>Display a detailed information with graphs regarding the water consumption with respect to time.</a:t>
            </a:r>
          </a:p>
          <a:p>
            <a:pPr lvl="1"/>
            <a:r>
              <a:rPr lang="en-US"/>
              <a:t>Turns the water pump on and off when required.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106D5-C77D-2BC8-6686-1E5BF6096963}"/>
              </a:ext>
            </a:extLst>
          </p:cNvPr>
          <p:cNvSpPr txBox="1">
            <a:spLocks/>
          </p:cNvSpPr>
          <p:nvPr/>
        </p:nvSpPr>
        <p:spPr>
          <a:xfrm>
            <a:off x="838200" y="4099913"/>
            <a:ext cx="10515600" cy="2122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the system does not do:</a:t>
            </a:r>
          </a:p>
          <a:p>
            <a:pPr lvl="1"/>
            <a:r>
              <a:rPr lang="en-US"/>
              <a:t>Inherently decrease the water consumption, it only provides insights on the water consumption.</a:t>
            </a:r>
          </a:p>
          <a:p>
            <a:pPr lvl="1"/>
            <a:r>
              <a:rPr lang="en-US"/>
              <a:t>Does not provide insights on water consumption from individual outlets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Review/Background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Research, it was found that no current products in the market provide as much value as the Water Level Tracking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9368E1-40F7-43AD-CA9E-44F950C0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3771238-1090-AB1A-5095-0E402290E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"/>
          <a:stretch/>
        </p:blipFill>
        <p:spPr>
          <a:xfrm>
            <a:off x="692962" y="128587"/>
            <a:ext cx="10806076" cy="61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5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9368E1-40F7-43AD-CA9E-44F950C0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4C58EEC-EAF9-37B3-F245-85B72DD41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5" y="0"/>
            <a:ext cx="10703765" cy="62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786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Water Level Tracking Dashboard</vt:lpstr>
      <vt:lpstr>Outline</vt:lpstr>
      <vt:lpstr>Introduction</vt:lpstr>
      <vt:lpstr>Problem Statement</vt:lpstr>
      <vt:lpstr>Objective</vt:lpstr>
      <vt:lpstr>Scope</vt:lpstr>
      <vt:lpstr>Literature Review/Background Study</vt:lpstr>
      <vt:lpstr>PowerPoint Presentation</vt:lpstr>
      <vt:lpstr>PowerPoint Presentation</vt:lpstr>
      <vt:lpstr>PowerPoint Presentation</vt:lpstr>
      <vt:lpstr>Requirement Identification</vt:lpstr>
      <vt:lpstr>Requirement Identification</vt:lpstr>
      <vt:lpstr>Requirement Identification</vt:lpstr>
      <vt:lpstr>Feasibility Study</vt:lpstr>
      <vt:lpstr>Feasibility Study</vt:lpstr>
      <vt:lpstr>Feasibility Study</vt:lpstr>
      <vt:lpstr>System Design</vt:lpstr>
      <vt:lpstr>System Design</vt:lpstr>
      <vt:lpstr>System Design</vt:lpstr>
      <vt:lpstr>Gantt Chart</vt:lpstr>
      <vt:lpstr>Expected Outcome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</dc:title>
  <dc:creator>rlamsal</dc:creator>
  <cp:lastModifiedBy>bipashree.aryal</cp:lastModifiedBy>
  <cp:revision>4</cp:revision>
  <dcterms:created xsi:type="dcterms:W3CDTF">2016-10-18T09:29:19Z</dcterms:created>
  <dcterms:modified xsi:type="dcterms:W3CDTF">2023-03-21T09:15:47Z</dcterms:modified>
</cp:coreProperties>
</file>