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uXpmh/dTCc0u3wABRdQ2KFfsi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a1cd867e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a1cd867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a1cd867e4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1a1cd867e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a1cd867e4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1a1cd867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1a1cd867e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1a1cd867e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a1bf0105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a1bf010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2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4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7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 rot="5400000">
            <a:off x="3295307" y="780707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19D8F"/>
            </a:gs>
            <a:gs pos="100000">
              <a:srgbClr val="746B4D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7" name="Google Shape;7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lt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1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20" name="Google Shape;20;p11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0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54" name="Google Shape;54;p1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10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67" name="Google Shape;67;p10"/>
            <p:cNvSpPr/>
            <p:nvPr/>
          </p:nvSpPr>
          <p:spPr>
            <a:xfrm>
              <a:off x="6627813" y="195717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/>
          <p:nvPr/>
        </p:nvSpPr>
        <p:spPr>
          <a:xfrm>
            <a:off x="0" y="-786"/>
            <a:ext cx="9144000" cy="685403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fingerprint in black and white" id="212" name="Google Shape;212;p1"/>
          <p:cNvPicPr preferRelativeResize="0"/>
          <p:nvPr/>
        </p:nvPicPr>
        <p:blipFill rotWithShape="1">
          <a:blip r:embed="rId3">
            <a:alphaModFix amt="40000"/>
          </a:blip>
          <a:srcRect b="-1" l="3731" r="7267" t="0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 txBox="1"/>
          <p:nvPr>
            <p:ph type="ctrTitle"/>
          </p:nvPr>
        </p:nvSpPr>
        <p:spPr>
          <a:xfrm>
            <a:off x="1941909" y="2514600"/>
            <a:ext cx="6686550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</a:pPr>
            <a:r>
              <a:rPr lang="en-US">
                <a:solidFill>
                  <a:schemeClr val="lt1"/>
                </a:solidFill>
              </a:rPr>
              <a:t>Phishing Email Detection Project</a:t>
            </a:r>
            <a:endParaRPr/>
          </a:p>
        </p:txBody>
      </p:sp>
      <p:sp>
        <p:nvSpPr>
          <p:cNvPr id="214" name="Google Shape;214;p1"/>
          <p:cNvSpPr txBox="1"/>
          <p:nvPr>
            <p:ph idx="1" type="subTitle"/>
          </p:nvPr>
        </p:nvSpPr>
        <p:spPr>
          <a:xfrm>
            <a:off x="1941909" y="4777379"/>
            <a:ext cx="6686550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Team Members: Swikrit Aryal, Ashish Ghimire</a:t>
            </a:r>
            <a:endParaRPr/>
          </a:p>
        </p:txBody>
      </p:sp>
      <p:sp>
        <p:nvSpPr>
          <p:cNvPr id="215" name="Google Shape;215;p1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0" y="4323810"/>
            <a:ext cx="1308489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"/>
          <p:cNvSpPr/>
          <p:nvPr/>
        </p:nvSpPr>
        <p:spPr>
          <a:xfrm>
            <a:off x="0" y="0"/>
            <a:ext cx="3596802" cy="6858000"/>
          </a:xfrm>
          <a:prstGeom prst="rect">
            <a:avLst/>
          </a:prstGeom>
          <a:solidFill>
            <a:srgbClr val="3B372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84" name="Google Shape;484;p9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485" name="Google Shape;485;p9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97" name="Google Shape;497;p9"/>
          <p:cNvSpPr txBox="1"/>
          <p:nvPr>
            <p:ph type="title"/>
          </p:nvPr>
        </p:nvSpPr>
        <p:spPr>
          <a:xfrm>
            <a:off x="912792" y="1093380"/>
            <a:ext cx="2301136" cy="467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100"/>
              <a:buFont typeface="Century Gothic"/>
              <a:buNone/>
            </a:pPr>
            <a:r>
              <a:rPr lang="en-US" sz="3100"/>
              <a:t>Work Distribution</a:t>
            </a:r>
            <a:endParaRPr/>
          </a:p>
        </p:txBody>
      </p:sp>
      <p:sp>
        <p:nvSpPr>
          <p:cNvPr id="498" name="Google Shape;498;p9"/>
          <p:cNvSpPr/>
          <p:nvPr/>
        </p:nvSpPr>
        <p:spPr>
          <a:xfrm flipH="1" rot="10800000">
            <a:off x="-119" y="3179901"/>
            <a:ext cx="823645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3596802" y="0"/>
            <a:ext cx="5547198" cy="6858000"/>
          </a:xfrm>
          <a:prstGeom prst="rect">
            <a:avLst/>
          </a:prstGeom>
          <a:solidFill>
            <a:srgbClr val="5853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0" name="Google Shape;500;p9"/>
          <p:cNvSpPr txBox="1"/>
          <p:nvPr>
            <p:ph idx="1" type="body"/>
          </p:nvPr>
        </p:nvSpPr>
        <p:spPr>
          <a:xfrm>
            <a:off x="3964131" y="1093380"/>
            <a:ext cx="4664328" cy="467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Swikrit Aryal: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Data Preprocessing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Hyper-Parameter Tuning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Model Training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Ashish Ghimire: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Feature Extraction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Balancing Techniques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Results Analysis and Visualization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a1cd867e4_0_0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Code in steps: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1a1cd867e4_0_0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g31a1cd867e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850" y="1400094"/>
            <a:ext cx="6589200" cy="484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a1cd867e4_0_6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Hyperparameter Tuning</a:t>
            </a:r>
            <a:endParaRPr/>
          </a:p>
        </p:txBody>
      </p:sp>
      <p:sp>
        <p:nvSpPr>
          <p:cNvPr id="513" name="Google Shape;513;g31a1cd867e4_0_6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4" name="Google Shape;514;g31a1cd867e4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425" y="1905100"/>
            <a:ext cx="6530451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1a1cd867e4_0_12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and Evaluation Part</a:t>
            </a:r>
            <a:endParaRPr/>
          </a:p>
        </p:txBody>
      </p:sp>
      <p:sp>
        <p:nvSpPr>
          <p:cNvPr id="520" name="Google Shape;520;g31a1cd867e4_0_12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g31a1cd867e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00" y="2133600"/>
            <a:ext cx="6638925" cy="36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1a1cd867e4_0_18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Cleaning Up:</a:t>
            </a:r>
            <a:endParaRPr/>
          </a:p>
        </p:txBody>
      </p:sp>
      <p:sp>
        <p:nvSpPr>
          <p:cNvPr id="527" name="Google Shape;527;g31a1cd867e4_0_18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8" name="Google Shape;528;g31a1cd867e4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275" y="1352725"/>
            <a:ext cx="6732125" cy="52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22" name="Google Shape;222;p2"/>
          <p:cNvGrpSpPr/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223" name="Google Shape;223;p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5" name="Google Shape;235;p2"/>
          <p:cNvGrpSpPr/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236" name="Google Shape;236;p2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48" name="Google Shape;248;p2"/>
          <p:cNvSpPr txBox="1"/>
          <p:nvPr>
            <p:ph type="title"/>
          </p:nvPr>
        </p:nvSpPr>
        <p:spPr>
          <a:xfrm>
            <a:off x="4862322" y="624110"/>
            <a:ext cx="376613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249" name="Google Shape;249;p2"/>
          <p:cNvSpPr/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2"/>
          <p:cNvSpPr/>
          <p:nvPr/>
        </p:nvSpPr>
        <p:spPr>
          <a:xfrm flipH="1" rot="10800000">
            <a:off x="3484278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olorful envelopes" id="251" name="Google Shape;251;p2"/>
          <p:cNvPicPr preferRelativeResize="0"/>
          <p:nvPr/>
        </p:nvPicPr>
        <p:blipFill rotWithShape="1">
          <a:blip r:embed="rId3">
            <a:alphaModFix/>
          </a:blip>
          <a:srcRect b="-2" l="33785" r="32116" t="0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"/>
          <p:cNvSpPr txBox="1"/>
          <p:nvPr>
            <p:ph idx="1" type="body"/>
          </p:nvPr>
        </p:nvSpPr>
        <p:spPr>
          <a:xfrm>
            <a:off x="4828643" y="2133600"/>
            <a:ext cx="379981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Phishing emails deceive users to compromise sensitive information. This project employs machine learning techniques to classify emails accurately as Safe or Phishing.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58" name="Google Shape;258;p3"/>
          <p:cNvGrpSpPr/>
          <p:nvPr/>
        </p:nvGrpSpPr>
        <p:grpSpPr>
          <a:xfrm>
            <a:off x="2180072" y="228600"/>
            <a:ext cx="2138628" cy="6638625"/>
            <a:chOff x="2487613" y="285750"/>
            <a:chExt cx="2428875" cy="5654676"/>
          </a:xfrm>
        </p:grpSpPr>
        <p:sp>
          <p:nvSpPr>
            <p:cNvPr id="259" name="Google Shape;259;p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71" name="Google Shape;271;p3"/>
          <p:cNvGrpSpPr/>
          <p:nvPr/>
        </p:nvGrpSpPr>
        <p:grpSpPr>
          <a:xfrm>
            <a:off x="2060794" y="-786"/>
            <a:ext cx="1767505" cy="6854040"/>
            <a:chOff x="6627813" y="194833"/>
            <a:chExt cx="1952625" cy="5678918"/>
          </a:xfrm>
        </p:grpSpPr>
        <p:sp>
          <p:nvSpPr>
            <p:cNvPr id="272" name="Google Shape;272;p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4" name="Google Shape;284;p3"/>
          <p:cNvSpPr txBox="1"/>
          <p:nvPr>
            <p:ph type="title"/>
          </p:nvPr>
        </p:nvSpPr>
        <p:spPr>
          <a:xfrm>
            <a:off x="3494640" y="624110"/>
            <a:ext cx="513381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Objectives</a:t>
            </a: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203724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p3"/>
          <p:cNvSpPr/>
          <p:nvPr/>
        </p:nvSpPr>
        <p:spPr>
          <a:xfrm flipH="1" rot="10800000">
            <a:off x="2037240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Top view of cubes connected with black lines" id="287" name="Google Shape;287;p3"/>
          <p:cNvPicPr preferRelativeResize="0"/>
          <p:nvPr/>
        </p:nvPicPr>
        <p:blipFill rotWithShape="1">
          <a:blip r:embed="rId3">
            <a:alphaModFix/>
          </a:blip>
          <a:srcRect b="0" l="43803" r="33882" t="0"/>
          <a:stretch/>
        </p:blipFill>
        <p:spPr>
          <a:xfrm>
            <a:off x="20" y="1730"/>
            <a:ext cx="20403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"/>
          <p:cNvSpPr txBox="1"/>
          <p:nvPr>
            <p:ph idx="1" type="body"/>
          </p:nvPr>
        </p:nvSpPr>
        <p:spPr>
          <a:xfrm>
            <a:off x="3492500" y="2133600"/>
            <a:ext cx="5135958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1. Build a robust phishing email detection model.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2. Compare performance of multiple machine learning methods.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3. Apply hyper-parameter tuning to optimize results.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4. Handle class imbalance with advanced techniques.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4" name="Google Shape;294;p4"/>
          <p:cNvGrpSpPr/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295" name="Google Shape;295;p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07" name="Google Shape;307;p4"/>
          <p:cNvGrpSpPr/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308" name="Google Shape;308;p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0" name="Google Shape;320;p4"/>
          <p:cNvSpPr txBox="1"/>
          <p:nvPr>
            <p:ph type="title"/>
          </p:nvPr>
        </p:nvSpPr>
        <p:spPr>
          <a:xfrm>
            <a:off x="4862322" y="624110"/>
            <a:ext cx="376613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Use-Case</a:t>
            </a:r>
            <a:endParaRPr/>
          </a:p>
        </p:txBody>
      </p:sp>
      <p:sp>
        <p:nvSpPr>
          <p:cNvPr id="321" name="Google Shape;321;p4"/>
          <p:cNvSpPr/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4"/>
          <p:cNvSpPr/>
          <p:nvPr/>
        </p:nvSpPr>
        <p:spPr>
          <a:xfrm flipH="1" rot="10800000">
            <a:off x="3484278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Padlock on computer motherboard" id="323" name="Google Shape;323;p4"/>
          <p:cNvPicPr preferRelativeResize="0"/>
          <p:nvPr/>
        </p:nvPicPr>
        <p:blipFill rotWithShape="1">
          <a:blip r:embed="rId3">
            <a:alphaModFix/>
          </a:blip>
          <a:srcRect b="-2" l="21274" r="44627" t="0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"/>
          <p:cNvSpPr txBox="1"/>
          <p:nvPr>
            <p:ph idx="1" type="body"/>
          </p:nvPr>
        </p:nvSpPr>
        <p:spPr>
          <a:xfrm>
            <a:off x="4828643" y="2133600"/>
            <a:ext cx="379981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Phishing detection helps organizations: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 Prevent financial fraud and data theft.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Safeguard sensitive user information.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Improve email security for better user trust.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30" name="Google Shape;330;p5"/>
          <p:cNvGrpSpPr/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331" name="Google Shape;331;p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43" name="Google Shape;343;p5"/>
          <p:cNvGrpSpPr/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344" name="Google Shape;344;p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6" name="Google Shape;356;p5"/>
          <p:cNvSpPr txBox="1"/>
          <p:nvPr>
            <p:ph type="title"/>
          </p:nvPr>
        </p:nvSpPr>
        <p:spPr>
          <a:xfrm>
            <a:off x="4862322" y="624110"/>
            <a:ext cx="376613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Description of Dataset</a:t>
            </a:r>
            <a:endParaRPr/>
          </a:p>
        </p:txBody>
      </p:sp>
      <p:sp>
        <p:nvSpPr>
          <p:cNvPr id="357" name="Google Shape;357;p5"/>
          <p:cNvSpPr/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8" name="Google Shape;358;p5"/>
          <p:cNvSpPr/>
          <p:nvPr/>
        </p:nvSpPr>
        <p:spPr>
          <a:xfrm flipH="1" rot="10800000">
            <a:off x="3484278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omputer script on a screen" id="359" name="Google Shape;359;p5"/>
          <p:cNvPicPr preferRelativeResize="0"/>
          <p:nvPr/>
        </p:nvPicPr>
        <p:blipFill rotWithShape="1">
          <a:blip r:embed="rId3">
            <a:alphaModFix/>
          </a:blip>
          <a:srcRect b="-2" l="13064" r="52837" t="0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"/>
          <p:cNvSpPr txBox="1"/>
          <p:nvPr>
            <p:ph idx="1" type="body"/>
          </p:nvPr>
        </p:nvSpPr>
        <p:spPr>
          <a:xfrm>
            <a:off x="4828643" y="2133600"/>
            <a:ext cx="379981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Dataset Overview: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- 18,000+ emails labeled as Safe or Phishing.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- Features: Email Text preprocessed into TF-IDF vectors.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- Class imbalance: 8,000 Safe vs. 10,000 Phishing emails.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Balancing was done using SMOTE (Synthetic Minority Oversampling Technique).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366" name="Google Shape;366;p6"/>
          <p:cNvGrpSpPr/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367" name="Google Shape;367;p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79" name="Google Shape;379;p6"/>
          <p:cNvGrpSpPr/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380" name="Google Shape;380;p6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92" name="Google Shape;392;p6"/>
          <p:cNvSpPr txBox="1"/>
          <p:nvPr>
            <p:ph type="title"/>
          </p:nvPr>
        </p:nvSpPr>
        <p:spPr>
          <a:xfrm>
            <a:off x="4862322" y="624110"/>
            <a:ext cx="376613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Methods Used</a:t>
            </a: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6"/>
          <p:cNvSpPr/>
          <p:nvPr/>
        </p:nvSpPr>
        <p:spPr>
          <a:xfrm flipH="1" rot="10800000">
            <a:off x="3484278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tretched steel tapes in different lengths" id="395" name="Google Shape;395;p6"/>
          <p:cNvPicPr preferRelativeResize="0"/>
          <p:nvPr/>
        </p:nvPicPr>
        <p:blipFill rotWithShape="1">
          <a:blip r:embed="rId3">
            <a:alphaModFix/>
          </a:blip>
          <a:srcRect b="0" l="32948" r="33080" t="0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6"/>
          <p:cNvSpPr txBox="1"/>
          <p:nvPr>
            <p:ph idx="1" type="body"/>
          </p:nvPr>
        </p:nvSpPr>
        <p:spPr>
          <a:xfrm>
            <a:off x="4828643" y="2133600"/>
            <a:ext cx="379981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Models Evaluated: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Random Forest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Support Vector Machines (SVM)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Logistic Regression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Naive Bayes</a:t>
            </a:r>
            <a:endParaRPr/>
          </a:p>
          <a:p>
            <a:pPr indent="-2286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Additional Techniques: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TF-IDF for feature extraction.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SMOTE for class balancing.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7"/>
          <p:cNvGrpSpPr/>
          <p:nvPr/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402" name="Google Shape;402;p7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4" name="Google Shape;414;p7"/>
          <p:cNvGrpSpPr/>
          <p:nvPr/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415" name="Google Shape;415;p7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p7"/>
          <p:cNvSpPr/>
          <p:nvPr/>
        </p:nvSpPr>
        <p:spPr>
          <a:xfrm>
            <a:off x="0" y="4323810"/>
            <a:ext cx="1308489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7"/>
          <p:cNvSpPr/>
          <p:nvPr/>
        </p:nvSpPr>
        <p:spPr>
          <a:xfrm>
            <a:off x="0" y="-786"/>
            <a:ext cx="9144000" cy="6854038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7"/>
          <p:cNvSpPr/>
          <p:nvPr/>
        </p:nvSpPr>
        <p:spPr>
          <a:xfrm>
            <a:off x="0" y="0"/>
            <a:ext cx="3479799" cy="6858000"/>
          </a:xfrm>
          <a:prstGeom prst="rect">
            <a:avLst/>
          </a:prstGeom>
          <a:solidFill>
            <a:srgbClr val="3B372A">
              <a:alpha val="8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7"/>
          <p:cNvSpPr txBox="1"/>
          <p:nvPr>
            <p:ph type="title"/>
          </p:nvPr>
        </p:nvSpPr>
        <p:spPr>
          <a:xfrm>
            <a:off x="405209" y="967417"/>
            <a:ext cx="2834152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3500"/>
              <a:buFont typeface="Century Gothic"/>
              <a:buNone/>
            </a:pPr>
            <a:r>
              <a:rPr lang="en-US" sz="3500">
                <a:solidFill>
                  <a:srgbClr val="FEFFFF"/>
                </a:solidFill>
              </a:rPr>
              <a:t>Results: Comparison of Methods</a:t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0" y="5033007"/>
            <a:ext cx="4053016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3" name="Google Shape;4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399" y="1635850"/>
            <a:ext cx="5489499" cy="327482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1a1bf0105b_0_1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Confusion Matrices</a:t>
            </a:r>
            <a:endParaRPr/>
          </a:p>
        </p:txBody>
      </p:sp>
      <p:pic>
        <p:nvPicPr>
          <p:cNvPr id="439" name="Google Shape;439;g31a1bf0105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0" y="1449300"/>
            <a:ext cx="3968675" cy="256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31a1bf0105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49300"/>
            <a:ext cx="4204275" cy="2566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31a1bf0105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225" y="4117700"/>
            <a:ext cx="3756200" cy="25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31a1bf0105b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5825" y="4168625"/>
            <a:ext cx="4280450" cy="25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"/>
          <p:cNvSpPr/>
          <p:nvPr/>
        </p:nvSpPr>
        <p:spPr>
          <a:xfrm>
            <a:off x="-5715" y="-1"/>
            <a:ext cx="9155430" cy="6858001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DE6C3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48" name="Google Shape;448;p8"/>
          <p:cNvGrpSpPr/>
          <p:nvPr/>
        </p:nvGrpSpPr>
        <p:grpSpPr>
          <a:xfrm>
            <a:off x="3627110" y="228600"/>
            <a:ext cx="2138628" cy="6638625"/>
            <a:chOff x="2487613" y="285750"/>
            <a:chExt cx="2428875" cy="5654676"/>
          </a:xfrm>
        </p:grpSpPr>
        <p:sp>
          <p:nvSpPr>
            <p:cNvPr id="449" name="Google Shape;449;p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3507832" y="-786"/>
            <a:ext cx="1767505" cy="6854040"/>
            <a:chOff x="6627813" y="194833"/>
            <a:chExt cx="1952625" cy="5678918"/>
          </a:xfrm>
        </p:grpSpPr>
        <p:sp>
          <p:nvSpPr>
            <p:cNvPr id="462" name="Google Shape;462;p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74" name="Google Shape;474;p8"/>
          <p:cNvSpPr txBox="1"/>
          <p:nvPr>
            <p:ph type="title"/>
          </p:nvPr>
        </p:nvSpPr>
        <p:spPr>
          <a:xfrm>
            <a:off x="4862322" y="624110"/>
            <a:ext cx="376613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300"/>
              <a:buFont typeface="Century Gothic"/>
              <a:buNone/>
            </a:pPr>
            <a:r>
              <a:rPr lang="en-US" sz="3300"/>
              <a:t>Hyper-Parameter Tuning Results</a:t>
            </a:r>
            <a:endParaRPr/>
          </a:p>
        </p:txBody>
      </p:sp>
      <p:sp>
        <p:nvSpPr>
          <p:cNvPr id="475" name="Google Shape;475;p8"/>
          <p:cNvSpPr/>
          <p:nvPr/>
        </p:nvSpPr>
        <p:spPr>
          <a:xfrm>
            <a:off x="3484278" y="0"/>
            <a:ext cx="13716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8"/>
          <p:cNvSpPr/>
          <p:nvPr/>
        </p:nvSpPr>
        <p:spPr>
          <a:xfrm flipH="1" rot="10800000">
            <a:off x="3484278" y="714375"/>
            <a:ext cx="1191395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Sunlight in the forest" id="477" name="Google Shape;477;p8"/>
          <p:cNvPicPr preferRelativeResize="0"/>
          <p:nvPr/>
        </p:nvPicPr>
        <p:blipFill rotWithShape="1">
          <a:blip r:embed="rId3">
            <a:alphaModFix/>
          </a:blip>
          <a:srcRect b="-2" l="29183" r="36717" t="0"/>
          <a:stretch/>
        </p:blipFill>
        <p:spPr>
          <a:xfrm>
            <a:off x="-1166" y="1731"/>
            <a:ext cx="35033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"/>
          <p:cNvSpPr txBox="1"/>
          <p:nvPr>
            <p:ph idx="1" type="body"/>
          </p:nvPr>
        </p:nvSpPr>
        <p:spPr>
          <a:xfrm>
            <a:off x="4828643" y="2133600"/>
            <a:ext cx="379981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SVM</a:t>
            </a:r>
            <a:r>
              <a:rPr lang="en-US" sz="17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- Accuracy Improved to 96.5%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Random Forest</a:t>
            </a:r>
            <a:r>
              <a:rPr lang="en-US" sz="1700"/>
              <a:t>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-- Accuracy Improved to 94.2%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Logistic Regression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--Accuracy improve to 89.6%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Naïve Bayes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700"/>
              <a:buChar char="🠶"/>
            </a:pPr>
            <a:r>
              <a:rPr lang="en-US" sz="1700"/>
              <a:t>--Accuracy improved to 88.2%</a:t>
            </a:r>
            <a:endParaRPr/>
          </a:p>
          <a:p>
            <a:pPr indent="-234950" lvl="0" marL="342900" rtl="0" algn="l">
              <a:spcBef>
                <a:spcPts val="10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Ashish Ghimire</dc:creator>
</cp:coreProperties>
</file>