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1430000" cy="64452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olidFill/>
              </a:rPr>
              <a:t>Click to edit Master text styles</a:t>
            </a:r>
          </a:p>
          <a:p>
            <a:pPr lvl="1"/>
            <a:r>
              <a:rPr lang="en-US" smtClean="0">
                <a:solidFill/>
              </a:rPr>
              <a:t>Second level</a:t>
            </a:r>
          </a:p>
          <a:p>
            <a:pPr lvl="2"/>
            <a:r>
              <a:rPr lang="en-US" smtClean="0">
                <a:solidFill/>
              </a:rPr>
              <a:t>Third level</a:t>
            </a:r>
          </a:p>
          <a:p>
            <a:pPr lvl="3"/>
            <a:r>
              <a:rPr lang="en-US" smtClean="0">
                <a:solidFill/>
              </a:rPr>
              <a:t>Fourth level</a:t>
            </a:r>
          </a:p>
          <a:p>
            <a:pPr lvl="4"/>
            <a:r>
              <a:rPr lang="en-US" smtClean="0">
                <a:solidFill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pic>
        <p:nvPicPr>
          <p:cNvPr id="5" name="Picture 4" descr="temp_image_ac505e3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743" y="1958975"/>
            <a:ext cx="5493385" cy="1073150"/>
          </a:xfrm>
          <a:prstGeom prst="rect">
            <a:avLst/>
          </a:prstGeom>
          <a:noFill/>
        </p:spPr>
        <p:txBody>
          <a:bodyPr wrap="square" lIns="0" rIns="0" tIns="6350" bIns="0">
            <a:spAutoFit/>
          </a:bodyPr>
          <a:lstStyle/>
          <a:p/>
          <a:p>
            <a:pPr algn="l">
              <a:lnSpc>
                <a:spcPts val="4200"/>
              </a:lnSpc>
              <a:spcBef>
                <a:spcPts val="50"/>
              </a:spcBef>
            </a:pPr>
            <a:r>
              <a:rPr sz="1800">
                <a:solidFill>
                  <a:srgbClr val="000000"/>
                </a:solidFill>
              </a:rPr>
              <a:t>Java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Swing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Quiz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App: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An </a:t>
            </a:r>
            <a:r>
              <a:rPr sz="18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606" y="3282550"/>
            <a:ext cx="5810250" cy="1149350"/>
          </a:xfrm>
          <a:prstGeom prst="rect">
            <a:avLst/>
          </a:prstGeom>
          <a:noFill/>
        </p:spPr>
        <p:txBody>
          <a:bodyPr wrap="square" lIns="0" rIns="0" tIns="5080" bIns="0">
            <a:spAutoFit/>
          </a:bodyPr>
          <a:lstStyle/>
          <a:p/>
          <a:p>
            <a:pPr algn="l">
              <a:lnSpc>
                <a:spcPct val="127899"/>
              </a:lnSpc>
              <a:spcBef>
                <a:spcPts val="40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Welcome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to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the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Java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Swing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Quiz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App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presentation!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We'll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explore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Java </a:t>
            </a:r>
            <a:r>
              <a:rPr sz="1450">
                <a:solidFill>
                  <a:srgbClr val="000000"/>
                </a:solidFill>
                <a:latin typeface="Tahoma"/>
              </a:rPr>
              <a:t>Swing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GUI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development.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Our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project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goal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is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to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build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quiz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application. </a:t>
            </a:r>
            <a:r>
              <a:rPr sz="1450">
                <a:solidFill>
                  <a:srgbClr val="000000"/>
                </a:solidFill>
                <a:latin typeface="Tahoma"/>
              </a:rPr>
              <a:t>This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guide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is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tailored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beginners.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Swing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offers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cross-</a:t>
            </a:r>
            <a:r>
              <a:rPr sz="1450">
                <a:solidFill>
                  <a:srgbClr val="000000"/>
                </a:solidFill>
                <a:latin typeface="Tahoma"/>
              </a:rPr>
              <a:t>platform </a:t>
            </a:r>
            <a:r>
              <a:rPr sz="1450">
                <a:solidFill>
                  <a:srgbClr val="000000"/>
                </a:solidFill>
                <a:latin typeface="Tahoma"/>
              </a:rPr>
              <a:t>compatibility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lightweight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structure.</a:t>
            </a:r>
          </a:p>
        </p:txBody>
      </p:sp>
      <p:pic>
        <p:nvPicPr>
          <p:cNvPr id="8" name="Picture 7" descr="temp_image_9bd9ff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6399531"/>
            <a:ext cx="45719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353" y="1520825"/>
            <a:ext cx="6501130" cy="539750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1800">
                <a:solidFill>
                  <a:srgbClr val="000000"/>
                </a:solidFill>
              </a:rPr>
              <a:t>Setting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Up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Your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353" y="2525712"/>
            <a:ext cx="3063875" cy="2277745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Install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JDK</a:t>
            </a:r>
          </a:p>
          <a:p>
            <a:pPr algn="l">
              <a:lnSpc>
                <a:spcPct val="129299"/>
              </a:lnSpc>
              <a:spcBef>
                <a:spcPts val="12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Download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JDK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from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Oracle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or </a:t>
            </a:r>
            <a:r>
              <a:rPr sz="1450">
                <a:solidFill>
                  <a:srgbClr val="000000"/>
                </a:solidFill>
                <a:latin typeface="Tahoma"/>
              </a:rPr>
              <a:t>OpenJDK.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Set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JAVA_HOME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environment variable.</a:t>
            </a:r>
          </a:p>
          <a:p>
            <a:pPr algn="l">
              <a:lnSpc>
                <a:spcPct val="100000"/>
              </a:lnSpc>
              <a:spcBef>
                <a:spcPts val="10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Verify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with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java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-</a:t>
            </a:r>
            <a:r>
              <a:rPr sz="1450" b="1">
                <a:solidFill>
                  <a:srgbClr val="000000"/>
                </a:solidFill>
                <a:latin typeface="Tahoma"/>
              </a:rPr>
              <a:t>version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javac</a:t>
            </a:r>
          </a:p>
          <a:p>
            <a:pPr algn="l">
              <a:lnSpc>
                <a:spcPct val="100000"/>
              </a:lnSpc>
              <a:spcBef>
                <a:spcPts val="509"/>
              </a:spcBef>
            </a:pPr>
            <a:r>
              <a:rPr sz="1450" b="1">
                <a:solidFill>
                  <a:srgbClr val="000000"/>
                </a:solidFill>
                <a:latin typeface="Tahoma"/>
              </a:rPr>
              <a:t>-</a:t>
            </a:r>
            <a:r>
              <a:rPr sz="1450" b="1">
                <a:solidFill>
                  <a:srgbClr val="000000"/>
                </a:solidFill>
                <a:latin typeface="Tahoma"/>
              </a:rPr>
              <a:t>version</a:t>
            </a:r>
            <a:r>
              <a:rPr sz="1450">
                <a:solidFill>
                  <a:srgbClr val="000000"/>
                </a:solidFill>
                <a:latin typeface="Tahom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9633" y="2525712"/>
            <a:ext cx="2333625" cy="16395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Choose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IDE</a:t>
            </a:r>
          </a:p>
          <a:p>
            <a:pPr algn="l">
              <a:lnSpc>
                <a:spcPct val="129299"/>
              </a:lnSpc>
              <a:spcBef>
                <a:spcPts val="12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IntelliJ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IDEA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(feature-</a:t>
            </a:r>
            <a:r>
              <a:rPr sz="1450">
                <a:solidFill>
                  <a:srgbClr val="000000"/>
                </a:solidFill>
                <a:latin typeface="Tahoma"/>
              </a:rPr>
              <a:t>rich, </a:t>
            </a:r>
            <a:r>
              <a:rPr sz="1450">
                <a:solidFill>
                  <a:srgbClr val="000000"/>
                </a:solidFill>
                <a:latin typeface="Tahoma"/>
              </a:rPr>
              <a:t>commercial).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Eclipse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(open-</a:t>
            </a:r>
            <a:r>
              <a:rPr sz="1450">
                <a:solidFill>
                  <a:srgbClr val="000000"/>
                </a:solidFill>
                <a:latin typeface="Tahoma"/>
              </a:rPr>
              <a:t>source, </a:t>
            </a:r>
            <a:r>
              <a:rPr sz="1450">
                <a:solidFill>
                  <a:srgbClr val="000000"/>
                </a:solidFill>
                <a:latin typeface="Tahoma"/>
              </a:rPr>
              <a:t>customizable).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1922" y="2525712"/>
            <a:ext cx="2213610" cy="1010919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New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Java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Project</a:t>
            </a:r>
          </a:p>
          <a:p>
            <a:pPr algn="l">
              <a:lnSpc>
                <a:spcPct val="129299"/>
              </a:lnSpc>
              <a:spcBef>
                <a:spcPts val="12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Set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up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project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structure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and </a:t>
            </a:r>
            <a:r>
              <a:rPr sz="1450">
                <a:solidFill>
                  <a:srgbClr val="000000"/>
                </a:solidFill>
                <a:latin typeface="Tahoma"/>
              </a:rPr>
              <a:t>dependencies.</a:t>
            </a:r>
          </a:p>
        </p:txBody>
      </p:sp>
      <p:pic>
        <p:nvPicPr>
          <p:cNvPr id="9" name="Picture 8" descr="temp_image_9bd9ff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813425"/>
            <a:ext cx="45719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pic>
        <p:nvPicPr>
          <p:cNvPr id="5" name="Picture 4" descr="temp_image_3888c9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"/>
            <a:ext cx="10113731" cy="2082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342" y="2524161"/>
            <a:ext cx="4871720" cy="480695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2950">
                <a:solidFill>
                  <a:srgbClr val="000000"/>
                </a:solidFill>
              </a:rPr>
              <a:t>Core</a:t>
            </a:r>
            <a:r>
              <a:rPr sz="2950">
                <a:solidFill>
                  <a:srgbClr val="000000"/>
                </a:solidFill>
              </a:rPr>
              <a:t> </a:t>
            </a:r>
            <a:r>
              <a:rPr sz="2950">
                <a:solidFill>
                  <a:srgbClr val="000000"/>
                </a:solidFill>
              </a:rPr>
              <a:t>Swing</a:t>
            </a:r>
            <a:r>
              <a:rPr sz="2950">
                <a:solidFill>
                  <a:srgbClr val="000000"/>
                </a:solidFill>
              </a:rPr>
              <a:t> </a:t>
            </a:r>
            <a:r>
              <a:rPr sz="2950">
                <a:solidFill>
                  <a:srgbClr val="000000"/>
                </a:solidFill>
              </a:rPr>
              <a:t>Components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813" y="3421754"/>
            <a:ext cx="3081020" cy="922655"/>
          </a:xfrm>
          <a:prstGeom prst="rect">
            <a:avLst/>
          </a:prstGeom>
          <a:noFill/>
        </p:spPr>
        <p:txBody>
          <a:bodyPr wrap="square" lIns="0" rIns="0" tIns="1143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90"/>
              </a:spcBef>
            </a:pPr>
            <a:r>
              <a:rPr sz="1500" b="1">
                <a:solidFill>
                  <a:srgbClr val="000000"/>
                </a:solidFill>
                <a:latin typeface="Tahoma"/>
              </a:rPr>
              <a:t>JFrame: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Main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Window</a:t>
            </a:r>
          </a:p>
          <a:p>
            <a:pPr algn="l">
              <a:lnSpc>
                <a:spcPct val="100000"/>
              </a:lnSpc>
              <a:spcBef>
                <a:spcPts val="990"/>
              </a:spcBef>
            </a:pPr>
            <a:r>
              <a:rPr sz="1300" b="1">
                <a:solidFill>
                  <a:srgbClr val="000000"/>
                </a:solidFill>
                <a:latin typeface="Tahoma"/>
              </a:rPr>
              <a:t>JFrame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frame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=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new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JFrame("Quiz </a:t>
            </a:r>
            <a:r>
              <a:rPr sz="1300" b="1">
                <a:solidFill>
                  <a:srgbClr val="000000"/>
                </a:solidFill>
                <a:latin typeface="Tahoma"/>
              </a:rPr>
              <a:t>App");</a:t>
            </a:r>
          </a:p>
          <a:p>
            <a:pPr algn="l">
              <a:lnSpc>
                <a:spcPct val="100000"/>
              </a:lnSpc>
              <a:spcBef>
                <a:spcPts val="1160"/>
              </a:spcBef>
            </a:pPr>
            <a:r>
              <a:rPr sz="1300">
                <a:solidFill>
                  <a:srgbClr val="000000"/>
                </a:solidFill>
                <a:latin typeface="Tahoma"/>
              </a:rPr>
              <a:t>Sets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size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and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visibility.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4120" y="3421754"/>
            <a:ext cx="3174365" cy="922655"/>
          </a:xfrm>
          <a:prstGeom prst="rect">
            <a:avLst/>
          </a:prstGeom>
          <a:noFill/>
        </p:spPr>
        <p:txBody>
          <a:bodyPr wrap="square" lIns="0" rIns="0" tIns="1143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90"/>
              </a:spcBef>
            </a:pPr>
            <a:r>
              <a:rPr sz="1500" b="1">
                <a:solidFill>
                  <a:srgbClr val="000000"/>
                </a:solidFill>
                <a:latin typeface="Tahoma"/>
              </a:rPr>
              <a:t>JPanel: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Organizing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Components</a:t>
            </a:r>
          </a:p>
          <a:p>
            <a:pPr algn="l">
              <a:lnSpc>
                <a:spcPct val="100000"/>
              </a:lnSpc>
              <a:spcBef>
                <a:spcPts val="990"/>
              </a:spcBef>
            </a:pPr>
            <a:r>
              <a:rPr sz="1300" b="1">
                <a:solidFill>
                  <a:srgbClr val="000000"/>
                </a:solidFill>
                <a:latin typeface="Tahoma"/>
              </a:rPr>
              <a:t>JPanel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panel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=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new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JPanel();</a:t>
            </a:r>
          </a:p>
          <a:p>
            <a:pPr algn="l">
              <a:lnSpc>
                <a:spcPct val="100000"/>
              </a:lnSpc>
              <a:spcBef>
                <a:spcPts val="1160"/>
              </a:spcBef>
            </a:pPr>
            <a:r>
              <a:rPr sz="1300">
                <a:solidFill>
                  <a:srgbClr val="000000"/>
                </a:solidFill>
                <a:latin typeface="Tahoma"/>
              </a:rPr>
              <a:t>Uses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layout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managers.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813" y="4854533"/>
            <a:ext cx="2964815" cy="931544"/>
          </a:xfrm>
          <a:prstGeom prst="rect">
            <a:avLst/>
          </a:prstGeom>
          <a:noFill/>
        </p:spPr>
        <p:txBody>
          <a:bodyPr wrap="square" lIns="0" rIns="0" tIns="1143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90"/>
              </a:spcBef>
            </a:pPr>
            <a:r>
              <a:rPr sz="1500" b="1">
                <a:solidFill>
                  <a:srgbClr val="000000"/>
                </a:solidFill>
                <a:latin typeface="Tahoma"/>
              </a:rPr>
              <a:t>JLabel: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Text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&amp;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Images</a:t>
            </a:r>
          </a:p>
          <a:p>
            <a:pPr algn="l">
              <a:lnSpc>
                <a:spcPct val="100000"/>
              </a:lnSpc>
              <a:spcBef>
                <a:spcPts val="990"/>
              </a:spcBef>
            </a:pPr>
            <a:r>
              <a:rPr sz="1300" b="1">
                <a:solidFill>
                  <a:srgbClr val="000000"/>
                </a:solidFill>
                <a:latin typeface="Tahoma"/>
              </a:rPr>
              <a:t>JLabel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label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=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new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JLabel("Welcome!");</a:t>
            </a:r>
          </a:p>
          <a:p>
            <a:pPr algn="l">
              <a:lnSpc>
                <a:spcPct val="100000"/>
              </a:lnSpc>
              <a:spcBef>
                <a:spcPts val="1225"/>
              </a:spcBef>
            </a:pPr>
            <a:r>
              <a:rPr sz="1300">
                <a:solidFill>
                  <a:srgbClr val="000000"/>
                </a:solidFill>
                <a:latin typeface="Tahoma"/>
              </a:rPr>
              <a:t>Displays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text.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4120" y="4854533"/>
            <a:ext cx="3114040" cy="931544"/>
          </a:xfrm>
          <a:prstGeom prst="rect">
            <a:avLst/>
          </a:prstGeom>
          <a:noFill/>
        </p:spPr>
        <p:txBody>
          <a:bodyPr wrap="square" lIns="0" rIns="0" tIns="1143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90"/>
              </a:spcBef>
            </a:pPr>
            <a:r>
              <a:rPr sz="1500" b="1">
                <a:solidFill>
                  <a:srgbClr val="000000"/>
                </a:solidFill>
                <a:latin typeface="Tahoma"/>
              </a:rPr>
              <a:t>JButton: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User</a:t>
            </a:r>
            <a:r>
              <a:rPr sz="1500" b="1">
                <a:solidFill>
                  <a:srgbClr val="000000"/>
                </a:solidFill>
                <a:latin typeface="Tahoma"/>
              </a:rPr>
              <a:t> </a:t>
            </a:r>
            <a:r>
              <a:rPr sz="1500" b="1">
                <a:solidFill>
                  <a:srgbClr val="000000"/>
                </a:solidFill>
                <a:latin typeface="Tahoma"/>
              </a:rPr>
              <a:t>Input</a:t>
            </a:r>
          </a:p>
          <a:p>
            <a:pPr algn="l">
              <a:lnSpc>
                <a:spcPct val="100000"/>
              </a:lnSpc>
              <a:spcBef>
                <a:spcPts val="990"/>
              </a:spcBef>
            </a:pPr>
            <a:r>
              <a:rPr sz="1300" b="1">
                <a:solidFill>
                  <a:srgbClr val="000000"/>
                </a:solidFill>
                <a:latin typeface="Tahoma"/>
              </a:rPr>
              <a:t>JButton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button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=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new</a:t>
            </a:r>
            <a:r>
              <a:rPr sz="1300" b="1">
                <a:solidFill>
                  <a:srgbClr val="000000"/>
                </a:solidFill>
                <a:latin typeface="Tahoma"/>
              </a:rPr>
              <a:t> </a:t>
            </a:r>
            <a:r>
              <a:rPr sz="1300" b="1">
                <a:solidFill>
                  <a:srgbClr val="000000"/>
                </a:solidFill>
                <a:latin typeface="Tahoma"/>
              </a:rPr>
              <a:t>JButton("Submit");</a:t>
            </a:r>
          </a:p>
          <a:p>
            <a:pPr algn="l">
              <a:lnSpc>
                <a:spcPct val="100000"/>
              </a:lnSpc>
              <a:spcBef>
                <a:spcPts val="1225"/>
              </a:spcBef>
            </a:pPr>
            <a:r>
              <a:rPr sz="1300">
                <a:solidFill>
                  <a:srgbClr val="000000"/>
                </a:solidFill>
                <a:latin typeface="Tahoma"/>
              </a:rPr>
              <a:t>Handles</a:t>
            </a:r>
            <a:r>
              <a:rPr sz="1300">
                <a:solidFill>
                  <a:srgbClr val="000000"/>
                </a:solidFill>
                <a:latin typeface="Tahoma"/>
              </a:rPr>
              <a:t> </a:t>
            </a:r>
            <a:r>
              <a:rPr sz="1300">
                <a:solidFill>
                  <a:srgbClr val="000000"/>
                </a:solidFill>
                <a:latin typeface="Tahoma"/>
              </a:rPr>
              <a:t>actions.</a:t>
            </a:r>
          </a:p>
        </p:txBody>
      </p:sp>
      <p:pic>
        <p:nvPicPr>
          <p:cNvPr id="11" name="Picture 10" descr="temp_image_9bd9ff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4822823"/>
            <a:ext cx="76200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pic>
        <p:nvPicPr>
          <p:cNvPr id="5" name="Picture 4" descr="temp_image_0f5042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353" y="577850"/>
            <a:ext cx="4274820" cy="1073150"/>
          </a:xfrm>
          <a:prstGeom prst="rect">
            <a:avLst/>
          </a:prstGeom>
          <a:noFill/>
        </p:spPr>
        <p:txBody>
          <a:bodyPr wrap="square" lIns="0" rIns="0" tIns="6350" bIns="0">
            <a:spAutoFit/>
          </a:bodyPr>
          <a:lstStyle/>
          <a:p/>
          <a:p>
            <a:pPr algn="l">
              <a:lnSpc>
                <a:spcPts val="4200"/>
              </a:lnSpc>
              <a:spcBef>
                <a:spcPts val="50"/>
              </a:spcBef>
            </a:pPr>
            <a:r>
              <a:rPr sz="1800">
                <a:solidFill>
                  <a:srgbClr val="000000"/>
                </a:solidFill>
              </a:rPr>
              <a:t>Designing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the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User </a:t>
            </a:r>
            <a:r>
              <a:rPr sz="1800">
                <a:solidFill>
                  <a:srgbClr val="000000"/>
                </a:solidFill>
              </a:rPr>
              <a:t>Interface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(UI)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816" y="2314257"/>
            <a:ext cx="136525" cy="365125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2200" b="1">
                <a:solidFill>
                  <a:srgbClr val="000000"/>
                </a:solidFill>
                <a:latin typeface="Tahoma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3101" y="2125662"/>
            <a:ext cx="1774825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FlowLayout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Components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in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flow.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835" y="3447732"/>
            <a:ext cx="192405" cy="365125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2200" b="1">
                <a:solidFill>
                  <a:srgbClr val="000000"/>
                </a:solidFill>
                <a:latin typeface="Tahoma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101" y="3259137"/>
            <a:ext cx="2567305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BorderLayout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North,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South,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East,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West,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Center.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255" y="4581207"/>
            <a:ext cx="193040" cy="365125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2200" b="1">
                <a:solidFill>
                  <a:srgbClr val="000000"/>
                </a:solidFill>
                <a:latin typeface="Tahoma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3101" y="4383087"/>
            <a:ext cx="2067560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GridLayout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Grid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of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rows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columns.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353" y="5561425"/>
            <a:ext cx="3852545" cy="252095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Basic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UI: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JFrame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-</a:t>
            </a:r>
            <a:r>
              <a:rPr sz="1450">
                <a:solidFill>
                  <a:srgbClr val="000000"/>
                </a:solidFill>
                <a:latin typeface="Tahoma"/>
              </a:rPr>
              <a:t>&gt;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JPanel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-</a:t>
            </a:r>
            <a:r>
              <a:rPr sz="1450">
                <a:solidFill>
                  <a:srgbClr val="000000"/>
                </a:solidFill>
                <a:latin typeface="Tahoma"/>
              </a:rPr>
              <a:t>&gt;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JLabels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&amp;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JButtons.</a:t>
            </a:r>
          </a:p>
        </p:txBody>
      </p:sp>
      <p:pic>
        <p:nvPicPr>
          <p:cNvPr id="14" name="Picture 13" descr="temp_image_9bd9ff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5432425"/>
            <a:ext cx="76200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353" y="1406525"/>
            <a:ext cx="4313555" cy="1073150"/>
          </a:xfrm>
          <a:prstGeom prst="rect">
            <a:avLst/>
          </a:prstGeom>
          <a:noFill/>
        </p:spPr>
        <p:txBody>
          <a:bodyPr wrap="square" lIns="0" rIns="0" tIns="6350" bIns="0">
            <a:spAutoFit/>
          </a:bodyPr>
          <a:lstStyle/>
          <a:p/>
          <a:p>
            <a:pPr algn="l">
              <a:lnSpc>
                <a:spcPts val="4200"/>
              </a:lnSpc>
              <a:spcBef>
                <a:spcPts val="50"/>
              </a:spcBef>
            </a:pPr>
            <a:r>
              <a:rPr sz="1800">
                <a:solidFill>
                  <a:srgbClr val="000000"/>
                </a:solidFill>
              </a:rPr>
              <a:t>Implementing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Quiz </a:t>
            </a:r>
            <a:r>
              <a:rPr sz="1800">
                <a:solidFill>
                  <a:srgbClr val="000000"/>
                </a:solidFill>
              </a:rPr>
              <a:t>Functionality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244" y="3027140"/>
            <a:ext cx="126364" cy="334010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2000" b="1">
                <a:solidFill>
                  <a:srgbClr val="000000"/>
                </a:solidFill>
                <a:latin typeface="Tahoma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0221" y="2982917"/>
            <a:ext cx="2138045" cy="925194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Handle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Input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Implement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ActionListener</a:t>
            </a:r>
          </a:p>
          <a:p>
            <a:pPr algn="l">
              <a:lnSpc>
                <a:spcPct val="100000"/>
              </a:lnSpc>
              <a:spcBef>
                <a:spcPts val="434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for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button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clicks.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0975" y="3027140"/>
            <a:ext cx="177165" cy="334010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2000" b="1">
                <a:solidFill>
                  <a:srgbClr val="000000"/>
                </a:solidFill>
                <a:latin typeface="Tahoma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6406" y="2982917"/>
            <a:ext cx="1991360" cy="925194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Scoring</a:t>
            </a:r>
          </a:p>
          <a:p>
            <a:pPr algn="l">
              <a:lnSpc>
                <a:spcPct val="125000"/>
              </a:lnSpc>
              <a:spcBef>
                <a:spcPts val="710"/>
              </a:spcBef>
            </a:pPr>
            <a:r>
              <a:rPr sz="1450" b="1">
                <a:solidFill>
                  <a:srgbClr val="000000"/>
                </a:solidFill>
                <a:latin typeface="Tahoma"/>
              </a:rPr>
              <a:t>int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score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=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0;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increments </a:t>
            </a:r>
            <a:r>
              <a:rPr sz="1450">
                <a:solidFill>
                  <a:srgbClr val="000000"/>
                </a:solidFill>
                <a:latin typeface="Tahoma"/>
              </a:rPr>
              <a:t>on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correct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answers.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240" y="4379690"/>
            <a:ext cx="177800" cy="334010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2000" b="1">
                <a:solidFill>
                  <a:srgbClr val="000000"/>
                </a:solidFill>
                <a:latin typeface="Tahoma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0227" y="4325942"/>
            <a:ext cx="3350260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Question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Management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Array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List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stores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questions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answers.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353" y="2016125"/>
            <a:ext cx="7236459" cy="539750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1800">
                <a:solidFill>
                  <a:srgbClr val="000000"/>
                </a:solidFill>
              </a:rPr>
              <a:t>Enhancements: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Timer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and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MCQs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976" y="3021012"/>
            <a:ext cx="2941955" cy="11823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Timer</a:t>
            </a:r>
          </a:p>
          <a:p>
            <a:pPr algn="l">
              <a:lnSpc>
                <a:spcPts val="3600"/>
              </a:lnSpc>
              <a:spcBef>
                <a:spcPts val="114"/>
              </a:spcBef>
            </a:pPr>
            <a:r>
              <a:rPr sz="1450" b="1">
                <a:solidFill>
                  <a:srgbClr val="000000"/>
                </a:solidFill>
                <a:latin typeface="Tahoma"/>
              </a:rPr>
              <a:t>javax.swing.Timer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creates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timer. </a:t>
            </a:r>
            <a:r>
              <a:rPr sz="1450">
                <a:solidFill>
                  <a:srgbClr val="000000"/>
                </a:solidFill>
                <a:latin typeface="Tahoma"/>
              </a:rPr>
              <a:t>Updates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JLabel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with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remaining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time.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1757" y="3021012"/>
            <a:ext cx="3259454" cy="11823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MCQs</a:t>
            </a:r>
          </a:p>
          <a:p>
            <a:pPr algn="l">
              <a:lnSpc>
                <a:spcPct val="100000"/>
              </a:lnSpc>
              <a:spcBef>
                <a:spcPts val="1745"/>
              </a:spcBef>
            </a:pPr>
            <a:r>
              <a:rPr sz="1450" b="1">
                <a:solidFill>
                  <a:srgbClr val="000000"/>
                </a:solidFill>
                <a:latin typeface="Tahoma"/>
              </a:rPr>
              <a:t>JRadioButton </a:t>
            </a:r>
            <a:r>
              <a:rPr sz="1450">
                <a:solidFill>
                  <a:srgbClr val="000000"/>
                </a:solidFill>
                <a:latin typeface="Tahoma"/>
              </a:rPr>
              <a:t>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 b="1">
                <a:solidFill>
                  <a:srgbClr val="000000"/>
                </a:solidFill>
                <a:latin typeface="Tahoma"/>
              </a:rPr>
              <a:t>JCheckBox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choices.</a:t>
            </a:r>
          </a:p>
          <a:p>
            <a:pPr algn="l">
              <a:lnSpc>
                <a:spcPct val="100000"/>
              </a:lnSpc>
              <a:spcBef>
                <a:spcPts val="110"/>
              </a:spcBef>
            </a:pPr>
          </a:p>
          <a:p>
            <a:pPr algn="l">
              <a:lnSpc>
                <a:spcPct val="100000"/>
              </a:lnSpc>
            </a:pPr>
            <a:r>
              <a:rPr sz="1450" b="1">
                <a:solidFill>
                  <a:srgbClr val="000000"/>
                </a:solidFill>
                <a:latin typeface="Tahoma"/>
              </a:rPr>
              <a:t>ButtonGroup</a:t>
            </a:r>
            <a:r>
              <a:rPr sz="1450" b="1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ensures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single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selection.</a:t>
            </a:r>
          </a:p>
        </p:txBody>
      </p:sp>
      <p:pic>
        <p:nvPicPr>
          <p:cNvPr id="8" name="Picture 7" descr="temp_image_9bd9ff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6345172"/>
            <a:ext cx="55244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353" y="577850"/>
            <a:ext cx="10135293" cy="1073150"/>
          </a:xfrm>
          <a:prstGeom prst="rect">
            <a:avLst/>
          </a:prstGeom>
          <a:noFill/>
        </p:spPr>
        <p:txBody>
          <a:bodyPr wrap="square" lIns="0" rIns="0" tIns="15875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1800">
                <a:solidFill>
                  <a:srgbClr val="000000"/>
                </a:solidFill>
              </a:rPr>
              <a:t>Database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Integration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(Optional)</a:t>
            </a:r>
          </a:p>
        </p:txBody>
      </p:sp>
      <p:pic>
        <p:nvPicPr>
          <p:cNvPr id="6" name="Picture 5" descr="temp_image_090dcd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657387"/>
            <a:ext cx="3536480" cy="3538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9287" y="3231806"/>
            <a:ext cx="136525" cy="364490"/>
          </a:xfrm>
          <a:prstGeom prst="rect">
            <a:avLst/>
          </a:prstGeom>
          <a:noFill/>
        </p:spPr>
        <p:txBody>
          <a:bodyPr wrap="square" lIns="0" rIns="0" tIns="1524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0"/>
              </a:spcBef>
            </a:pPr>
            <a:r>
              <a:rPr sz="2200" b="1">
                <a:solidFill>
                  <a:srgbClr val="000000"/>
                </a:solidFill>
                <a:latin typeface="Tahoma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9128" y="2165006"/>
            <a:ext cx="192405" cy="364490"/>
          </a:xfrm>
          <a:prstGeom prst="rect">
            <a:avLst/>
          </a:prstGeom>
          <a:noFill/>
        </p:spPr>
        <p:txBody>
          <a:bodyPr wrap="square" lIns="0" rIns="0" tIns="1524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0"/>
              </a:spcBef>
            </a:pPr>
            <a:r>
              <a:rPr sz="2200" b="1">
                <a:solidFill>
                  <a:srgbClr val="000000"/>
                </a:solidFill>
                <a:latin typeface="Tahoma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544" y="4308131"/>
            <a:ext cx="193040" cy="364490"/>
          </a:xfrm>
          <a:prstGeom prst="rect">
            <a:avLst/>
          </a:prstGeom>
          <a:noFill/>
        </p:spPr>
        <p:txBody>
          <a:bodyPr wrap="square" lIns="0" rIns="0" tIns="1524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0"/>
              </a:spcBef>
            </a:pPr>
            <a:r>
              <a:rPr sz="2200" b="1">
                <a:solidFill>
                  <a:srgbClr val="000000"/>
                </a:solidFill>
                <a:latin typeface="Tahoma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357" y="5409031"/>
            <a:ext cx="3165475" cy="252095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Benefits: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scalability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and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maintainability.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0081" y="3078168"/>
            <a:ext cx="2273300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r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JDBC</a:t>
            </a:r>
          </a:p>
          <a:p>
            <a:pPr algn="r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Connect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to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MySQL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SQLite.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4187" y="2125668"/>
            <a:ext cx="1702435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Import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Driver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Establish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connection.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54187" y="4030668"/>
            <a:ext cx="2327910" cy="6489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Execute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Queries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Fetch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questions,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store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scores.</a:t>
            </a:r>
          </a:p>
        </p:txBody>
      </p:sp>
      <p:pic>
        <p:nvPicPr>
          <p:cNvPr id="14" name="Picture 13" descr="temp_image_9bd9ff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244" y="6345172"/>
            <a:ext cx="45719" cy="1000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pic>
        <p:nvPicPr>
          <p:cNvPr id="5" name="Picture 4" descr="temp_image_f92fbdb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353" y="577850"/>
            <a:ext cx="10135293" cy="1073150"/>
          </a:xfrm>
          <a:prstGeom prst="rect">
            <a:avLst/>
          </a:prstGeom>
          <a:noFill/>
        </p:spPr>
        <p:txBody>
          <a:bodyPr wrap="square" lIns="0" rIns="0" tIns="425450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1800">
                <a:solidFill>
                  <a:srgbClr val="000000"/>
                </a:solidFill>
              </a:rPr>
              <a:t>Code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Snippets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00" y="1930000"/>
            <a:ext cx="5087620" cy="2559050"/>
          </a:xfrm>
          <a:prstGeom prst="rect">
            <a:avLst/>
          </a:prstGeom>
          <a:noFill/>
        </p:spPr>
        <p:txBody>
          <a:bodyPr wrap="square" lIns="0" rIns="0" tIns="6985" bIns="0">
            <a:spAutoFit/>
          </a:bodyPr>
          <a:lstStyle/>
          <a:p/>
          <a:p>
            <a:pPr algn="l">
              <a:lnSpc>
                <a:spcPct val="127200"/>
              </a:lnSpc>
              <a:spcBef>
                <a:spcPts val="55"/>
              </a:spcBef>
            </a:pPr>
            <a:r>
              <a:rPr sz="1800">
                <a:solidFill>
                  <a:srgbClr val="000000"/>
                </a:solidFill>
              </a:rPr>
              <a:t>JFrame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frame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=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new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JFrame("Quiz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App"); </a:t>
            </a:r>
            <a:r>
              <a:rPr sz="1800">
                <a:solidFill>
                  <a:srgbClr val="000000"/>
                </a:solidFill>
              </a:rPr>
              <a:t>frame.setSize(600,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400); frame.setDefaultCloseOperation(JFrame.EXIT_ON_CLOSE);</a:t>
            </a:r>
          </a:p>
          <a:p>
            <a:pPr algn="l">
              <a:lnSpc>
                <a:spcPct val="129299"/>
              </a:lnSpc>
              <a:spcBef>
                <a:spcPts val="2175"/>
              </a:spcBef>
            </a:pPr>
            <a:r>
              <a:rPr sz="1800">
                <a:solidFill>
                  <a:srgbClr val="000000"/>
                </a:solidFill>
              </a:rPr>
              <a:t>JPanel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panel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=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new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JPanel(); frame.add(panel);</a:t>
            </a:r>
          </a:p>
          <a:p>
            <a:pPr algn="l">
              <a:lnSpc>
                <a:spcPct val="129299"/>
              </a:lnSpc>
              <a:spcBef>
                <a:spcPts val="2175"/>
              </a:spcBef>
            </a:pPr>
            <a:r>
              <a:rPr sz="1800">
                <a:solidFill>
                  <a:srgbClr val="000000"/>
                </a:solidFill>
              </a:rPr>
              <a:t>JLabel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label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=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new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JLabel("Welcome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to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the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Quiz!"); panel.add(label);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3606" y="5151851"/>
            <a:ext cx="1955164" cy="252095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Simple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JFrame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Example.</a:t>
            </a:r>
          </a:p>
        </p:txBody>
      </p:sp>
      <p:pic>
        <p:nvPicPr>
          <p:cNvPr id="9" name="Picture 8" descr="temp_image_9bd9ff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244" y="6345172"/>
            <a:ext cx="45719" cy="1000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amity_templatettt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45250"/>
          </a:xfrm>
          <a:prstGeom prst="rect">
            <a:avLst/>
          </a:prstGeom>
        </p:spPr>
      </p:pic>
      <p:pic>
        <p:nvPicPr>
          <p:cNvPr id="5" name="Picture 4" descr="temp_image_fb7644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3606" y="1425575"/>
            <a:ext cx="2476500" cy="539750"/>
          </a:xfrm>
          <a:prstGeom prst="rect">
            <a:avLst/>
          </a:prstGeom>
          <a:noFill/>
        </p:spPr>
        <p:txBody>
          <a:bodyPr wrap="square" lIns="0" rIns="0" tIns="1587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25"/>
              </a:spcBef>
            </a:pPr>
            <a:r>
              <a:rPr sz="180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6471" y="2468562"/>
            <a:ext cx="1869439" cy="925194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Summary</a:t>
            </a:r>
          </a:p>
          <a:p>
            <a:pPr algn="l">
              <a:lnSpc>
                <a:spcPct val="125000"/>
              </a:lnSpc>
              <a:spcBef>
                <a:spcPts val="710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Java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Swing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quiz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app </a:t>
            </a:r>
            <a:r>
              <a:rPr sz="1450">
                <a:solidFill>
                  <a:srgbClr val="000000"/>
                </a:solidFill>
                <a:latin typeface="Tahoma"/>
              </a:rPr>
              <a:t>development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overview.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2662" y="2468562"/>
            <a:ext cx="1649095" cy="925194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Improvements</a:t>
            </a:r>
          </a:p>
          <a:p>
            <a:pPr algn="l">
              <a:lnSpc>
                <a:spcPct val="125000"/>
              </a:lnSpc>
              <a:spcBef>
                <a:spcPts val="710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Consider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future </a:t>
            </a:r>
            <a:r>
              <a:rPr sz="1450">
                <a:solidFill>
                  <a:srgbClr val="000000"/>
                </a:solidFill>
                <a:latin typeface="Tahoma"/>
              </a:rPr>
              <a:t>enhancements.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3596" y="3811587"/>
            <a:ext cx="3854450" cy="1144270"/>
          </a:xfrm>
          <a:prstGeom prst="rect">
            <a:avLst/>
          </a:prstGeom>
          <a:noFill/>
        </p:spPr>
        <p:txBody>
          <a:bodyPr wrap="square" lIns="0" rIns="0" tIns="17145" bIns="0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135"/>
              </a:spcBef>
            </a:pPr>
            <a:r>
              <a:rPr sz="1650" b="1">
                <a:solidFill>
                  <a:srgbClr val="000000"/>
                </a:solidFill>
                <a:latin typeface="Tahoma"/>
              </a:rPr>
              <a:t>Further</a:t>
            </a:r>
            <a:r>
              <a:rPr sz="1650" b="1">
                <a:solidFill>
                  <a:srgbClr val="000000"/>
                </a:solidFill>
                <a:latin typeface="Tahoma"/>
              </a:rPr>
              <a:t> </a:t>
            </a:r>
            <a:r>
              <a:rPr sz="1650" b="1">
                <a:solidFill>
                  <a:srgbClr val="000000"/>
                </a:solidFill>
                <a:latin typeface="Tahoma"/>
              </a:rPr>
              <a:t>Learning</a:t>
            </a:r>
          </a:p>
          <a:p>
            <a:pPr algn="l">
              <a:lnSpc>
                <a:spcPct val="100000"/>
              </a:lnSpc>
              <a:spcBef>
                <a:spcPts val="1145"/>
              </a:spcBef>
            </a:pPr>
            <a:r>
              <a:rPr sz="1450">
                <a:solidFill>
                  <a:srgbClr val="000000"/>
                </a:solidFill>
                <a:latin typeface="Tahoma"/>
              </a:rPr>
              <a:t>Explore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advanced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Swing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concepts.</a:t>
            </a:r>
          </a:p>
          <a:p>
            <a:pPr algn="l">
              <a:lnSpc>
                <a:spcPct val="100000"/>
              </a:lnSpc>
              <a:spcBef>
                <a:spcPts val="409"/>
              </a:spcBef>
            </a:pPr>
          </a:p>
          <a:p>
            <a:pPr algn="l">
              <a:lnSpc>
                <a:spcPct val="100000"/>
              </a:lnSpc>
            </a:pPr>
            <a:r>
              <a:rPr sz="1450">
                <a:solidFill>
                  <a:srgbClr val="000000"/>
                </a:solidFill>
                <a:latin typeface="Tahoma"/>
              </a:rPr>
              <a:t>Build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upon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this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foundation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for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advanced</a:t>
            </a:r>
            <a:r>
              <a:rPr sz="1450">
                <a:solidFill>
                  <a:srgbClr val="000000"/>
                </a:solidFill>
                <a:latin typeface="Tahoma"/>
              </a:rPr>
              <a:t> </a:t>
            </a:r>
            <a:r>
              <a:rPr sz="1450">
                <a:solidFill>
                  <a:srgbClr val="000000"/>
                </a:solidFill>
                <a:latin typeface="Tahoma"/>
              </a:rPr>
              <a:t>quizzes.</a:t>
            </a:r>
          </a:p>
        </p:txBody>
      </p:sp>
      <p:pic>
        <p:nvPicPr>
          <p:cNvPr id="10" name="Picture 9" descr="temp_image_9bd9ff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244" y="6345172"/>
            <a:ext cx="45719" cy="100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