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-706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0" y="0"/>
                </a:lnTo>
                <a:lnTo>
                  <a:pt x="0" y="21437"/>
                </a:lnTo>
                <a:lnTo>
                  <a:pt x="0" y="21590"/>
                </a:lnTo>
                <a:lnTo>
                  <a:pt x="0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4957" y="465940"/>
            <a:ext cx="1371150" cy="1704974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14500" y="535957"/>
            <a:ext cx="3467099" cy="1628774"/>
          </a:xfrm>
          <a:prstGeom prst="rect">
            <a:avLst/>
          </a:prstGeom>
        </p:spPr>
      </p:pic>
      <p:sp>
        <p:nvSpPr>
          <p:cNvPr id="21" name="bg object 21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18266563" y="0"/>
                </a:lnTo>
                <a:lnTo>
                  <a:pt x="18266563" y="42862"/>
                </a:lnTo>
                <a:lnTo>
                  <a:pt x="18266563" y="68580"/>
                </a:lnTo>
                <a:lnTo>
                  <a:pt x="21424" y="68580"/>
                </a:lnTo>
                <a:lnTo>
                  <a:pt x="21424" y="42862"/>
                </a:lnTo>
                <a:lnTo>
                  <a:pt x="18266563" y="42862"/>
                </a:lnTo>
                <a:lnTo>
                  <a:pt x="18266563" y="0"/>
                </a:lnTo>
                <a:lnTo>
                  <a:pt x="0" y="0"/>
                </a:lnTo>
                <a:lnTo>
                  <a:pt x="0" y="21590"/>
                </a:lnTo>
                <a:lnTo>
                  <a:pt x="0" y="90170"/>
                </a:lnTo>
                <a:lnTo>
                  <a:pt x="21424" y="90170"/>
                </a:lnTo>
                <a:lnTo>
                  <a:pt x="21424" y="90004"/>
                </a:lnTo>
                <a:lnTo>
                  <a:pt x="18266563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276122" y="0"/>
            <a:ext cx="11012170" cy="78105"/>
          </a:xfrm>
          <a:custGeom>
            <a:avLst/>
            <a:gdLst/>
            <a:ahLst/>
            <a:cxnLst/>
            <a:rect l="l" t="t" r="r" b="b"/>
            <a:pathLst>
              <a:path w="11012169" h="78105">
                <a:moveTo>
                  <a:pt x="11011878" y="0"/>
                </a:moveTo>
                <a:lnTo>
                  <a:pt x="11011878" y="0"/>
                </a:lnTo>
                <a:lnTo>
                  <a:pt x="0" y="0"/>
                </a:lnTo>
                <a:lnTo>
                  <a:pt x="0" y="73787"/>
                </a:lnTo>
                <a:lnTo>
                  <a:pt x="4292" y="78105"/>
                </a:lnTo>
                <a:lnTo>
                  <a:pt x="11011878" y="78105"/>
                </a:lnTo>
                <a:lnTo>
                  <a:pt x="11011878" y="68554"/>
                </a:lnTo>
                <a:lnTo>
                  <a:pt x="11011878" y="0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1"/>
            <a:ext cx="10794365" cy="78105"/>
          </a:xfrm>
          <a:custGeom>
            <a:avLst/>
            <a:gdLst/>
            <a:ahLst/>
            <a:cxnLst/>
            <a:rect l="l" t="t" r="r" b="b"/>
            <a:pathLst>
              <a:path w="10794365" h="78105">
                <a:moveTo>
                  <a:pt x="10793997" y="0"/>
                </a:moveTo>
                <a:lnTo>
                  <a:pt x="10793997" y="0"/>
                </a:lnTo>
                <a:lnTo>
                  <a:pt x="0" y="0"/>
                </a:lnTo>
                <a:lnTo>
                  <a:pt x="0" y="56629"/>
                </a:lnTo>
                <a:lnTo>
                  <a:pt x="0" y="78054"/>
                </a:lnTo>
                <a:lnTo>
                  <a:pt x="10772762" y="78054"/>
                </a:lnTo>
                <a:lnTo>
                  <a:pt x="10781106" y="76377"/>
                </a:lnTo>
                <a:lnTo>
                  <a:pt x="10787913" y="71780"/>
                </a:lnTo>
                <a:lnTo>
                  <a:pt x="10792511" y="64960"/>
                </a:lnTo>
                <a:lnTo>
                  <a:pt x="10793997" y="57632"/>
                </a:lnTo>
                <a:lnTo>
                  <a:pt x="10793997" y="56629"/>
                </a:lnTo>
                <a:lnTo>
                  <a:pt x="10793997" y="35204"/>
                </a:lnTo>
                <a:lnTo>
                  <a:pt x="10793997" y="9486"/>
                </a:lnTo>
                <a:lnTo>
                  <a:pt x="10793997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10196994"/>
            <a:ext cx="18288000" cy="90170"/>
          </a:xfrm>
          <a:custGeom>
            <a:avLst/>
            <a:gdLst/>
            <a:ahLst/>
            <a:cxnLst/>
            <a:rect l="l" t="t" r="r" b="b"/>
            <a:pathLst>
              <a:path w="18288000" h="90170">
                <a:moveTo>
                  <a:pt x="18288000" y="0"/>
                </a:moveTo>
                <a:lnTo>
                  <a:pt x="0" y="0"/>
                </a:lnTo>
                <a:lnTo>
                  <a:pt x="0" y="21437"/>
                </a:lnTo>
                <a:lnTo>
                  <a:pt x="0" y="21590"/>
                </a:lnTo>
                <a:lnTo>
                  <a:pt x="0" y="90004"/>
                </a:lnTo>
                <a:lnTo>
                  <a:pt x="0" y="90170"/>
                </a:lnTo>
                <a:lnTo>
                  <a:pt x="21424" y="90170"/>
                </a:lnTo>
                <a:lnTo>
                  <a:pt x="21424" y="90004"/>
                </a:lnTo>
                <a:lnTo>
                  <a:pt x="18266563" y="90004"/>
                </a:lnTo>
                <a:lnTo>
                  <a:pt x="18288000" y="90004"/>
                </a:lnTo>
                <a:lnTo>
                  <a:pt x="18288000" y="21590"/>
                </a:lnTo>
                <a:lnTo>
                  <a:pt x="18288000" y="21437"/>
                </a:lnTo>
                <a:lnTo>
                  <a:pt x="18288000" y="0"/>
                </a:lnTo>
                <a:close/>
              </a:path>
            </a:pathLst>
          </a:custGeom>
          <a:solidFill>
            <a:srgbClr val="0020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14400" y="1531621"/>
            <a:ext cx="8372475" cy="68580"/>
          </a:xfrm>
          <a:custGeom>
            <a:avLst/>
            <a:gdLst/>
            <a:ahLst/>
            <a:cxnLst/>
            <a:rect l="l" t="t" r="r" b="b"/>
            <a:pathLst>
              <a:path w="8372475" h="68580">
                <a:moveTo>
                  <a:pt x="0" y="68578"/>
                </a:moveTo>
                <a:lnTo>
                  <a:pt x="8372473" y="68578"/>
                </a:lnTo>
                <a:lnTo>
                  <a:pt x="8372473" y="0"/>
                </a:lnTo>
                <a:lnTo>
                  <a:pt x="0" y="0"/>
                </a:lnTo>
                <a:lnTo>
                  <a:pt x="0" y="68578"/>
                </a:lnTo>
                <a:close/>
              </a:path>
            </a:pathLst>
          </a:custGeom>
          <a:solidFill>
            <a:srgbClr val="FFB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286873" y="1531621"/>
            <a:ext cx="8487410" cy="68580"/>
          </a:xfrm>
          <a:custGeom>
            <a:avLst/>
            <a:gdLst/>
            <a:ahLst/>
            <a:cxnLst/>
            <a:rect l="l" t="t" r="r" b="b"/>
            <a:pathLst>
              <a:path w="8487410" h="68580">
                <a:moveTo>
                  <a:pt x="8486857" y="68578"/>
                </a:moveTo>
                <a:lnTo>
                  <a:pt x="0" y="68578"/>
                </a:lnTo>
                <a:lnTo>
                  <a:pt x="0" y="0"/>
                </a:lnTo>
                <a:lnTo>
                  <a:pt x="8486857" y="0"/>
                </a:lnTo>
                <a:lnTo>
                  <a:pt x="8486857" y="68578"/>
                </a:lnTo>
                <a:close/>
              </a:path>
            </a:pathLst>
          </a:custGeom>
          <a:solidFill>
            <a:srgbClr val="44536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23735" y="237340"/>
            <a:ext cx="914399" cy="1133120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05898" y="283970"/>
            <a:ext cx="2314574" cy="108584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5492965" y="318270"/>
            <a:ext cx="2244025" cy="96962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316763" y="2519205"/>
            <a:ext cx="1654472" cy="665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1" i="0">
                <a:solidFill>
                  <a:srgbClr val="BF0000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049686" y="9806037"/>
            <a:ext cx="8493760" cy="254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1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ts val="1750"/>
              </a:lnSpc>
            </a:pPr>
            <a:r>
              <a:rPr dirty="0"/>
              <a:t>Presented</a:t>
            </a:r>
            <a:r>
              <a:rPr spc="140" dirty="0"/>
              <a:t> </a:t>
            </a:r>
            <a:r>
              <a:rPr dirty="0"/>
              <a:t>in</a:t>
            </a:r>
            <a:r>
              <a:rPr spc="140" dirty="0"/>
              <a:t> </a:t>
            </a:r>
            <a:r>
              <a:rPr dirty="0"/>
              <a:t>2nd</a:t>
            </a:r>
            <a:r>
              <a:rPr spc="140" dirty="0"/>
              <a:t> </a:t>
            </a:r>
            <a:r>
              <a:rPr dirty="0"/>
              <a:t>International</a:t>
            </a:r>
            <a:r>
              <a:rPr spc="145" dirty="0"/>
              <a:t> </a:t>
            </a:r>
            <a:r>
              <a:rPr dirty="0"/>
              <a:t>Conference</a:t>
            </a:r>
            <a:r>
              <a:rPr spc="140" dirty="0"/>
              <a:t> </a:t>
            </a:r>
            <a:r>
              <a:rPr spc="85" dirty="0"/>
              <a:t>ICFSL-</a:t>
            </a:r>
            <a:r>
              <a:rPr spc="-10" dirty="0"/>
              <a:t>2025-</a:t>
            </a:r>
            <a:r>
              <a:rPr spc="85" dirty="0"/>
              <a:t>Amity</a:t>
            </a:r>
            <a:r>
              <a:rPr spc="140" dirty="0"/>
              <a:t> </a:t>
            </a:r>
            <a:r>
              <a:rPr dirty="0"/>
              <a:t>University,</a:t>
            </a:r>
            <a:r>
              <a:rPr spc="145" dirty="0"/>
              <a:t> </a:t>
            </a:r>
            <a:r>
              <a:rPr dirty="0"/>
              <a:t>Uttar-</a:t>
            </a:r>
            <a:r>
              <a:rPr spc="-10" dirty="0"/>
              <a:t>Pradesh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6/11/2025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laceholder_056aa07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0" y="2125980"/>
            <a:ext cx="8046720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9555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200" b="1">
                <a:solidFill>
                  <a:srgbClr val="000000"/>
                </a:solidFill>
              </a:rPr>
              <a:t>Netflix &amp; Stranger Things: A Phenomenon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2103120"/>
            <a:ext cx="9555480" cy="781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700" b="0">
                <a:solidFill>
                  <a:srgbClr val="000000"/>
                </a:solidFill>
              </a:rPr>
              <a:t>A global cultural touchstone, impacting fashion, music, and pop culture.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Massive critical acclaim and audience engagement, leading to multiple seasons.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A nostalgic homage to 80s pop culture, attracting both younger and older viewers.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laceholder_f26ec5f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0" y="2125980"/>
            <a:ext cx="8046720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9555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200" b="1">
                <a:solidFill>
                  <a:srgbClr val="000000"/>
                </a:solidFill>
              </a:rPr>
              <a:t>The Story: Mystery, Adventure, and the Upside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2103120"/>
            <a:ext cx="9555480" cy="781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700" b="0">
                <a:solidFill>
                  <a:srgbClr val="000000"/>
                </a:solidFill>
              </a:rPr>
              <a:t>Centering around the disappearance of Will Byers and the ensuing investigation in Hawkins, Indiana.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Features a diverse cast of memorable characters, each with their own compelling storylines.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Explores themes of friendship, family, and the complexities of growing up.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Introduces a supernatural element with the mysterious 'Upside Down'.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laceholder_3eca94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0" y="2125980"/>
            <a:ext cx="8046720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9555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200" b="1">
                <a:solidFill>
                  <a:srgbClr val="000000"/>
                </a:solidFill>
              </a:rPr>
              <a:t>Characters That Captivate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2103120"/>
            <a:ext cx="9555480" cy="781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700" b="0">
                <a:solidFill>
                  <a:srgbClr val="000000"/>
                </a:solidFill>
              </a:rPr>
              <a:t>Eleven: A powerful telekinetic girl with a mysterious past.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Mike, Dustin, Lucas, and Will: The core group of friends navigating the supernatural events.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Jim Hopper: The troubled police chief who becomes a father figure to Eleven.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Max Mayfield: A new addition to the group bringing her own dynamic.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laceholder_17a0e26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0" y="2125980"/>
            <a:ext cx="8046720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9555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200" b="1">
                <a:solidFill>
                  <a:srgbClr val="000000"/>
                </a:solidFill>
              </a:rPr>
              <a:t>Impact and Legacy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2103120"/>
            <a:ext cx="9555480" cy="781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700" b="0">
                <a:solidFill>
                  <a:srgbClr val="000000"/>
                </a:solidFill>
              </a:rPr>
              <a:t>A significant boost to Netflix's subscriber base and brand recognition.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Spawned a multitude of merchandise, from apparel to games to collectibles.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Influenced fashion trends, music choices, and visual aesthetics among young audiences.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Created a lasting cultural impact through its themes and characters.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placeholder_b766b0e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1280" y="2125980"/>
            <a:ext cx="8046720" cy="603504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5760" y="365760"/>
            <a:ext cx="9555480" cy="1645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4200" b="1">
                <a:solidFill>
                  <a:srgbClr val="000000"/>
                </a:solidFill>
              </a:rPr>
              <a:t>The Future of Stranger Things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" y="2103120"/>
            <a:ext cx="9555480" cy="78181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2700" b="0">
                <a:solidFill>
                  <a:srgbClr val="000000"/>
                </a:solidFill>
              </a:rPr>
              <a:t>The highly anticipated final season promises a climactic conclusion to the ongoing storylines.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Speculation abounds regarding the fates of beloved characters and unresolved mysteries.</a:t>
            </a:r>
          </a:p>
          <a:p>
            <a:pPr algn="l"/>
            <a:r>
              <a:rPr sz="2700" b="0">
                <a:solidFill>
                  <a:srgbClr val="000000"/>
                </a:solidFill>
              </a:rPr>
              <a:t>The show's impact on Netflix and pop culture will undoubtedly continue to be felt for years to come.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9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ICFSL-2024 PPT TEMPLATE.pptx</dc:title>
  <dc:creator>anindita malik</dc:creator>
  <cp:keywords>DAGeTAfUhPE,BAF2AU62AH4,0</cp:keywords>
  <cp:lastModifiedBy>Hp-D</cp:lastModifiedBy>
  <cp:revision>1</cp:revision>
  <dcterms:created xsi:type="dcterms:W3CDTF">2025-02-06T04:36:03Z</dcterms:created>
  <dcterms:modified xsi:type="dcterms:W3CDTF">2025-06-11T18:18:06Z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2025-02-06T00:00:00Z</vt:filetime>
  </property>
  <property fmtid="{D5CDD505-2E9C-101B-9397-08002B2CF9AE}" pid="3" name="Creator">
    <vt:lpwstr>Canva</vt:lpwstr>
  </property>
  <property fmtid="{D5CDD505-2E9C-101B-9397-08002B2CF9AE}" pid="4" name="LastSaved">
    <vt:filetime>2025-02-06T00:00:00Z</vt:filetime>
  </property>
  <property fmtid="{D5CDD505-2E9C-101B-9397-08002B2CF9AE}" pid="5" name="Producer">
    <vt:lpwstr>Canva</vt:lpwstr>
  </property>
</Properties>
</file>