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70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B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50"/>
              </a:lnSpc>
            </a:pPr>
            <a:r>
              <a:rPr dirty="0"/>
              <a:t>Presented</a:t>
            </a:r>
            <a:r>
              <a:rPr spc="140" dirty="0"/>
              <a:t> </a:t>
            </a:r>
            <a:r>
              <a:rPr dirty="0"/>
              <a:t>in</a:t>
            </a:r>
            <a:r>
              <a:rPr spc="140" dirty="0"/>
              <a:t> </a:t>
            </a:r>
            <a:r>
              <a:rPr dirty="0"/>
              <a:t>2nd</a:t>
            </a:r>
            <a:r>
              <a:rPr spc="140" dirty="0"/>
              <a:t> </a:t>
            </a:r>
            <a:r>
              <a:rPr dirty="0"/>
              <a:t>International</a:t>
            </a:r>
            <a:r>
              <a:rPr spc="145" dirty="0"/>
              <a:t> </a:t>
            </a:r>
            <a:r>
              <a:rPr dirty="0"/>
              <a:t>Conference</a:t>
            </a:r>
            <a:r>
              <a:rPr spc="140" dirty="0"/>
              <a:t> </a:t>
            </a:r>
            <a:r>
              <a:rPr spc="85" dirty="0"/>
              <a:t>ICFSL-</a:t>
            </a:r>
            <a:r>
              <a:rPr spc="-10" dirty="0"/>
              <a:t>2025-</a:t>
            </a:r>
            <a:r>
              <a:rPr spc="85" dirty="0"/>
              <a:t>Amity</a:t>
            </a:r>
            <a:r>
              <a:rPr spc="140" dirty="0"/>
              <a:t> </a:t>
            </a:r>
            <a:r>
              <a:rPr dirty="0"/>
              <a:t>University,</a:t>
            </a:r>
            <a:r>
              <a:rPr spc="145" dirty="0"/>
              <a:t> </a:t>
            </a:r>
            <a:r>
              <a:rPr dirty="0"/>
              <a:t>Uttar-</a:t>
            </a:r>
            <a:r>
              <a:rPr spc="-10" dirty="0"/>
              <a:t>Pradesh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276122" y="0"/>
            <a:ext cx="11012170" cy="78105"/>
          </a:xfrm>
          <a:custGeom>
            <a:avLst/>
            <a:gdLst/>
            <a:ahLst/>
            <a:cxnLst/>
            <a:rect l="l" t="t" r="r" b="b"/>
            <a:pathLst>
              <a:path w="11012169" h="78105">
                <a:moveTo>
                  <a:pt x="11011878" y="0"/>
                </a:moveTo>
                <a:lnTo>
                  <a:pt x="11011878" y="0"/>
                </a:lnTo>
                <a:lnTo>
                  <a:pt x="0" y="0"/>
                </a:lnTo>
                <a:lnTo>
                  <a:pt x="0" y="73787"/>
                </a:lnTo>
                <a:lnTo>
                  <a:pt x="4292" y="78105"/>
                </a:lnTo>
                <a:lnTo>
                  <a:pt x="11011878" y="78105"/>
                </a:lnTo>
                <a:lnTo>
                  <a:pt x="11011878" y="68554"/>
                </a:lnTo>
                <a:lnTo>
                  <a:pt x="11011878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1"/>
            <a:ext cx="10794365" cy="78105"/>
          </a:xfrm>
          <a:custGeom>
            <a:avLst/>
            <a:gdLst/>
            <a:ahLst/>
            <a:cxnLst/>
            <a:rect l="l" t="t" r="r" b="b"/>
            <a:pathLst>
              <a:path w="10794365" h="78105">
                <a:moveTo>
                  <a:pt x="10793997" y="0"/>
                </a:moveTo>
                <a:lnTo>
                  <a:pt x="10793997" y="0"/>
                </a:lnTo>
                <a:lnTo>
                  <a:pt x="0" y="0"/>
                </a:lnTo>
                <a:lnTo>
                  <a:pt x="0" y="56629"/>
                </a:lnTo>
                <a:lnTo>
                  <a:pt x="0" y="78054"/>
                </a:lnTo>
                <a:lnTo>
                  <a:pt x="10772762" y="78054"/>
                </a:lnTo>
                <a:lnTo>
                  <a:pt x="10781106" y="76377"/>
                </a:lnTo>
                <a:lnTo>
                  <a:pt x="10787913" y="71780"/>
                </a:lnTo>
                <a:lnTo>
                  <a:pt x="10792511" y="64960"/>
                </a:lnTo>
                <a:lnTo>
                  <a:pt x="10793997" y="57632"/>
                </a:lnTo>
                <a:lnTo>
                  <a:pt x="10793997" y="56629"/>
                </a:lnTo>
                <a:lnTo>
                  <a:pt x="10793997" y="35204"/>
                </a:lnTo>
                <a:lnTo>
                  <a:pt x="10793997" y="9486"/>
                </a:lnTo>
                <a:lnTo>
                  <a:pt x="10793997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0196994"/>
            <a:ext cx="18288000" cy="90170"/>
          </a:xfrm>
          <a:custGeom>
            <a:avLst/>
            <a:gdLst/>
            <a:ahLst/>
            <a:cxnLst/>
            <a:rect l="l" t="t" r="r" b="b"/>
            <a:pathLst>
              <a:path w="18288000" h="90170">
                <a:moveTo>
                  <a:pt x="18288000" y="0"/>
                </a:moveTo>
                <a:lnTo>
                  <a:pt x="0" y="0"/>
                </a:lnTo>
                <a:lnTo>
                  <a:pt x="0" y="21437"/>
                </a:lnTo>
                <a:lnTo>
                  <a:pt x="0" y="21590"/>
                </a:lnTo>
                <a:lnTo>
                  <a:pt x="0" y="90004"/>
                </a:lnTo>
                <a:lnTo>
                  <a:pt x="18288000" y="90004"/>
                </a:lnTo>
                <a:lnTo>
                  <a:pt x="18288000" y="21590"/>
                </a:lnTo>
                <a:lnTo>
                  <a:pt x="18288000" y="21437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957" y="465940"/>
            <a:ext cx="1371150" cy="170497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4500" y="535957"/>
            <a:ext cx="3467099" cy="162877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276122" y="0"/>
            <a:ext cx="11012170" cy="78105"/>
          </a:xfrm>
          <a:custGeom>
            <a:avLst/>
            <a:gdLst/>
            <a:ahLst/>
            <a:cxnLst/>
            <a:rect l="l" t="t" r="r" b="b"/>
            <a:pathLst>
              <a:path w="11012169" h="78105">
                <a:moveTo>
                  <a:pt x="11011878" y="0"/>
                </a:moveTo>
                <a:lnTo>
                  <a:pt x="11011878" y="0"/>
                </a:lnTo>
                <a:lnTo>
                  <a:pt x="0" y="0"/>
                </a:lnTo>
                <a:lnTo>
                  <a:pt x="0" y="73787"/>
                </a:lnTo>
                <a:lnTo>
                  <a:pt x="4292" y="78105"/>
                </a:lnTo>
                <a:lnTo>
                  <a:pt x="11011878" y="78105"/>
                </a:lnTo>
                <a:lnTo>
                  <a:pt x="11011878" y="68554"/>
                </a:lnTo>
                <a:lnTo>
                  <a:pt x="11011878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11"/>
            <a:ext cx="10794365" cy="78105"/>
          </a:xfrm>
          <a:custGeom>
            <a:avLst/>
            <a:gdLst/>
            <a:ahLst/>
            <a:cxnLst/>
            <a:rect l="l" t="t" r="r" b="b"/>
            <a:pathLst>
              <a:path w="10794365" h="78105">
                <a:moveTo>
                  <a:pt x="10793997" y="0"/>
                </a:moveTo>
                <a:lnTo>
                  <a:pt x="10793997" y="0"/>
                </a:lnTo>
                <a:lnTo>
                  <a:pt x="0" y="0"/>
                </a:lnTo>
                <a:lnTo>
                  <a:pt x="0" y="56629"/>
                </a:lnTo>
                <a:lnTo>
                  <a:pt x="0" y="78054"/>
                </a:lnTo>
                <a:lnTo>
                  <a:pt x="10772762" y="78054"/>
                </a:lnTo>
                <a:lnTo>
                  <a:pt x="10781106" y="76377"/>
                </a:lnTo>
                <a:lnTo>
                  <a:pt x="10787913" y="71780"/>
                </a:lnTo>
                <a:lnTo>
                  <a:pt x="10792511" y="64960"/>
                </a:lnTo>
                <a:lnTo>
                  <a:pt x="10793997" y="57632"/>
                </a:lnTo>
                <a:lnTo>
                  <a:pt x="10793997" y="56629"/>
                </a:lnTo>
                <a:lnTo>
                  <a:pt x="10793997" y="35204"/>
                </a:lnTo>
                <a:lnTo>
                  <a:pt x="10793997" y="9486"/>
                </a:lnTo>
                <a:lnTo>
                  <a:pt x="10793997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10196994"/>
            <a:ext cx="18288000" cy="90170"/>
          </a:xfrm>
          <a:custGeom>
            <a:avLst/>
            <a:gdLst/>
            <a:ahLst/>
            <a:cxnLst/>
            <a:rect l="l" t="t" r="r" b="b"/>
            <a:pathLst>
              <a:path w="18288000" h="90170">
                <a:moveTo>
                  <a:pt x="18288000" y="0"/>
                </a:moveTo>
                <a:lnTo>
                  <a:pt x="18266563" y="0"/>
                </a:lnTo>
                <a:lnTo>
                  <a:pt x="18266563" y="42862"/>
                </a:lnTo>
                <a:lnTo>
                  <a:pt x="18266563" y="68580"/>
                </a:lnTo>
                <a:lnTo>
                  <a:pt x="21424" y="68580"/>
                </a:lnTo>
                <a:lnTo>
                  <a:pt x="21424" y="42862"/>
                </a:lnTo>
                <a:lnTo>
                  <a:pt x="18266563" y="42862"/>
                </a:lnTo>
                <a:lnTo>
                  <a:pt x="18266563" y="0"/>
                </a:lnTo>
                <a:lnTo>
                  <a:pt x="0" y="0"/>
                </a:lnTo>
                <a:lnTo>
                  <a:pt x="0" y="21590"/>
                </a:lnTo>
                <a:lnTo>
                  <a:pt x="0" y="90170"/>
                </a:lnTo>
                <a:lnTo>
                  <a:pt x="21424" y="90170"/>
                </a:lnTo>
                <a:lnTo>
                  <a:pt x="21424" y="90004"/>
                </a:lnTo>
                <a:lnTo>
                  <a:pt x="18266563" y="90004"/>
                </a:lnTo>
                <a:lnTo>
                  <a:pt x="18288000" y="90004"/>
                </a:lnTo>
                <a:lnTo>
                  <a:pt x="18288000" y="21590"/>
                </a:lnTo>
                <a:lnTo>
                  <a:pt x="18288000" y="21437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B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50"/>
              </a:lnSpc>
            </a:pPr>
            <a:r>
              <a:rPr dirty="0"/>
              <a:t>Presented</a:t>
            </a:r>
            <a:r>
              <a:rPr spc="140" dirty="0"/>
              <a:t> </a:t>
            </a:r>
            <a:r>
              <a:rPr dirty="0"/>
              <a:t>in</a:t>
            </a:r>
            <a:r>
              <a:rPr spc="140" dirty="0"/>
              <a:t> </a:t>
            </a:r>
            <a:r>
              <a:rPr dirty="0"/>
              <a:t>2nd</a:t>
            </a:r>
            <a:r>
              <a:rPr spc="140" dirty="0"/>
              <a:t> </a:t>
            </a:r>
            <a:r>
              <a:rPr dirty="0"/>
              <a:t>International</a:t>
            </a:r>
            <a:r>
              <a:rPr spc="145" dirty="0"/>
              <a:t> </a:t>
            </a:r>
            <a:r>
              <a:rPr dirty="0"/>
              <a:t>Conference</a:t>
            </a:r>
            <a:r>
              <a:rPr spc="140" dirty="0"/>
              <a:t> </a:t>
            </a:r>
            <a:r>
              <a:rPr spc="85" dirty="0"/>
              <a:t>ICFSL-</a:t>
            </a:r>
            <a:r>
              <a:rPr spc="-10" dirty="0"/>
              <a:t>2025-</a:t>
            </a:r>
            <a:r>
              <a:rPr spc="85" dirty="0"/>
              <a:t>Amity</a:t>
            </a:r>
            <a:r>
              <a:rPr spc="140" dirty="0"/>
              <a:t> </a:t>
            </a:r>
            <a:r>
              <a:rPr dirty="0"/>
              <a:t>University,</a:t>
            </a:r>
            <a:r>
              <a:rPr spc="145" dirty="0"/>
              <a:t> </a:t>
            </a:r>
            <a:r>
              <a:rPr dirty="0"/>
              <a:t>Uttar-</a:t>
            </a:r>
            <a:r>
              <a:rPr spc="-10" dirty="0"/>
              <a:t>Pradesh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B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50"/>
              </a:lnSpc>
            </a:pPr>
            <a:r>
              <a:rPr dirty="0"/>
              <a:t>Presented</a:t>
            </a:r>
            <a:r>
              <a:rPr spc="140" dirty="0"/>
              <a:t> </a:t>
            </a:r>
            <a:r>
              <a:rPr dirty="0"/>
              <a:t>in</a:t>
            </a:r>
            <a:r>
              <a:rPr spc="140" dirty="0"/>
              <a:t> </a:t>
            </a:r>
            <a:r>
              <a:rPr dirty="0"/>
              <a:t>2nd</a:t>
            </a:r>
            <a:r>
              <a:rPr spc="140" dirty="0"/>
              <a:t> </a:t>
            </a:r>
            <a:r>
              <a:rPr dirty="0"/>
              <a:t>International</a:t>
            </a:r>
            <a:r>
              <a:rPr spc="145" dirty="0"/>
              <a:t> </a:t>
            </a:r>
            <a:r>
              <a:rPr dirty="0"/>
              <a:t>Conference</a:t>
            </a:r>
            <a:r>
              <a:rPr spc="140" dirty="0"/>
              <a:t> </a:t>
            </a:r>
            <a:r>
              <a:rPr spc="85" dirty="0"/>
              <a:t>ICFSL-</a:t>
            </a:r>
            <a:r>
              <a:rPr spc="-10" dirty="0"/>
              <a:t>2025-</a:t>
            </a:r>
            <a:r>
              <a:rPr spc="85" dirty="0"/>
              <a:t>Amity</a:t>
            </a:r>
            <a:r>
              <a:rPr spc="140" dirty="0"/>
              <a:t> </a:t>
            </a:r>
            <a:r>
              <a:rPr dirty="0"/>
              <a:t>University,</a:t>
            </a:r>
            <a:r>
              <a:rPr spc="145" dirty="0"/>
              <a:t> </a:t>
            </a:r>
            <a:r>
              <a:rPr dirty="0"/>
              <a:t>Uttar-</a:t>
            </a:r>
            <a:r>
              <a:rPr spc="-10" dirty="0"/>
              <a:t>Pradesh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B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50"/>
              </a:lnSpc>
            </a:pPr>
            <a:r>
              <a:rPr dirty="0"/>
              <a:t>Presented</a:t>
            </a:r>
            <a:r>
              <a:rPr spc="140" dirty="0"/>
              <a:t> </a:t>
            </a:r>
            <a:r>
              <a:rPr dirty="0"/>
              <a:t>in</a:t>
            </a:r>
            <a:r>
              <a:rPr spc="140" dirty="0"/>
              <a:t> </a:t>
            </a:r>
            <a:r>
              <a:rPr dirty="0"/>
              <a:t>2nd</a:t>
            </a:r>
            <a:r>
              <a:rPr spc="140" dirty="0"/>
              <a:t> </a:t>
            </a:r>
            <a:r>
              <a:rPr dirty="0"/>
              <a:t>International</a:t>
            </a:r>
            <a:r>
              <a:rPr spc="145" dirty="0"/>
              <a:t> </a:t>
            </a:r>
            <a:r>
              <a:rPr dirty="0"/>
              <a:t>Conference</a:t>
            </a:r>
            <a:r>
              <a:rPr spc="140" dirty="0"/>
              <a:t> </a:t>
            </a:r>
            <a:r>
              <a:rPr spc="85" dirty="0"/>
              <a:t>ICFSL-</a:t>
            </a:r>
            <a:r>
              <a:rPr spc="-10" dirty="0"/>
              <a:t>2025-</a:t>
            </a:r>
            <a:r>
              <a:rPr spc="85" dirty="0"/>
              <a:t>Amity</a:t>
            </a:r>
            <a:r>
              <a:rPr spc="140" dirty="0"/>
              <a:t> </a:t>
            </a:r>
            <a:r>
              <a:rPr dirty="0"/>
              <a:t>University,</a:t>
            </a:r>
            <a:r>
              <a:rPr spc="145" dirty="0"/>
              <a:t> </a:t>
            </a:r>
            <a:r>
              <a:rPr dirty="0"/>
              <a:t>Uttar-</a:t>
            </a:r>
            <a:r>
              <a:rPr spc="-10" dirty="0"/>
              <a:t>Pradesh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50"/>
              </a:lnSpc>
            </a:pPr>
            <a:r>
              <a:rPr dirty="0"/>
              <a:t>Presented</a:t>
            </a:r>
            <a:r>
              <a:rPr spc="140" dirty="0"/>
              <a:t> </a:t>
            </a:r>
            <a:r>
              <a:rPr dirty="0"/>
              <a:t>in</a:t>
            </a:r>
            <a:r>
              <a:rPr spc="140" dirty="0"/>
              <a:t> </a:t>
            </a:r>
            <a:r>
              <a:rPr dirty="0"/>
              <a:t>2nd</a:t>
            </a:r>
            <a:r>
              <a:rPr spc="140" dirty="0"/>
              <a:t> </a:t>
            </a:r>
            <a:r>
              <a:rPr dirty="0"/>
              <a:t>International</a:t>
            </a:r>
            <a:r>
              <a:rPr spc="145" dirty="0"/>
              <a:t> </a:t>
            </a:r>
            <a:r>
              <a:rPr dirty="0"/>
              <a:t>Conference</a:t>
            </a:r>
            <a:r>
              <a:rPr spc="140" dirty="0"/>
              <a:t> </a:t>
            </a:r>
            <a:r>
              <a:rPr spc="85" dirty="0"/>
              <a:t>ICFSL-</a:t>
            </a:r>
            <a:r>
              <a:rPr spc="-10" dirty="0"/>
              <a:t>2025-</a:t>
            </a:r>
            <a:r>
              <a:rPr spc="85" dirty="0"/>
              <a:t>Amity</a:t>
            </a:r>
            <a:r>
              <a:rPr spc="140" dirty="0"/>
              <a:t> </a:t>
            </a:r>
            <a:r>
              <a:rPr dirty="0"/>
              <a:t>University,</a:t>
            </a:r>
            <a:r>
              <a:rPr spc="145" dirty="0"/>
              <a:t> </a:t>
            </a:r>
            <a:r>
              <a:rPr dirty="0"/>
              <a:t>Uttar-</a:t>
            </a:r>
            <a:r>
              <a:rPr spc="-10" dirty="0"/>
              <a:t>Pradesh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276122" y="0"/>
            <a:ext cx="11012170" cy="78105"/>
          </a:xfrm>
          <a:custGeom>
            <a:avLst/>
            <a:gdLst/>
            <a:ahLst/>
            <a:cxnLst/>
            <a:rect l="l" t="t" r="r" b="b"/>
            <a:pathLst>
              <a:path w="11012169" h="78105">
                <a:moveTo>
                  <a:pt x="11011878" y="0"/>
                </a:moveTo>
                <a:lnTo>
                  <a:pt x="11011878" y="0"/>
                </a:lnTo>
                <a:lnTo>
                  <a:pt x="0" y="0"/>
                </a:lnTo>
                <a:lnTo>
                  <a:pt x="0" y="73787"/>
                </a:lnTo>
                <a:lnTo>
                  <a:pt x="4292" y="78105"/>
                </a:lnTo>
                <a:lnTo>
                  <a:pt x="11011878" y="78105"/>
                </a:lnTo>
                <a:lnTo>
                  <a:pt x="11011878" y="68554"/>
                </a:lnTo>
                <a:lnTo>
                  <a:pt x="11011878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1"/>
            <a:ext cx="10794365" cy="78105"/>
          </a:xfrm>
          <a:custGeom>
            <a:avLst/>
            <a:gdLst/>
            <a:ahLst/>
            <a:cxnLst/>
            <a:rect l="l" t="t" r="r" b="b"/>
            <a:pathLst>
              <a:path w="10794365" h="78105">
                <a:moveTo>
                  <a:pt x="10793997" y="0"/>
                </a:moveTo>
                <a:lnTo>
                  <a:pt x="10793997" y="0"/>
                </a:lnTo>
                <a:lnTo>
                  <a:pt x="0" y="0"/>
                </a:lnTo>
                <a:lnTo>
                  <a:pt x="0" y="56629"/>
                </a:lnTo>
                <a:lnTo>
                  <a:pt x="0" y="78054"/>
                </a:lnTo>
                <a:lnTo>
                  <a:pt x="10772762" y="78054"/>
                </a:lnTo>
                <a:lnTo>
                  <a:pt x="10781106" y="76377"/>
                </a:lnTo>
                <a:lnTo>
                  <a:pt x="10787913" y="71780"/>
                </a:lnTo>
                <a:lnTo>
                  <a:pt x="10792511" y="64960"/>
                </a:lnTo>
                <a:lnTo>
                  <a:pt x="10793997" y="57632"/>
                </a:lnTo>
                <a:lnTo>
                  <a:pt x="10793997" y="56629"/>
                </a:lnTo>
                <a:lnTo>
                  <a:pt x="10793997" y="35204"/>
                </a:lnTo>
                <a:lnTo>
                  <a:pt x="10793997" y="9486"/>
                </a:lnTo>
                <a:lnTo>
                  <a:pt x="10793997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0196994"/>
            <a:ext cx="18288000" cy="90170"/>
          </a:xfrm>
          <a:custGeom>
            <a:avLst/>
            <a:gdLst/>
            <a:ahLst/>
            <a:cxnLst/>
            <a:rect l="l" t="t" r="r" b="b"/>
            <a:pathLst>
              <a:path w="18288000" h="90170">
                <a:moveTo>
                  <a:pt x="18288000" y="0"/>
                </a:moveTo>
                <a:lnTo>
                  <a:pt x="0" y="0"/>
                </a:lnTo>
                <a:lnTo>
                  <a:pt x="0" y="21437"/>
                </a:lnTo>
                <a:lnTo>
                  <a:pt x="0" y="21590"/>
                </a:lnTo>
                <a:lnTo>
                  <a:pt x="0" y="90004"/>
                </a:lnTo>
                <a:lnTo>
                  <a:pt x="0" y="90170"/>
                </a:lnTo>
                <a:lnTo>
                  <a:pt x="21424" y="90170"/>
                </a:lnTo>
                <a:lnTo>
                  <a:pt x="21424" y="90004"/>
                </a:lnTo>
                <a:lnTo>
                  <a:pt x="18266563" y="90004"/>
                </a:lnTo>
                <a:lnTo>
                  <a:pt x="18288000" y="90004"/>
                </a:lnTo>
                <a:lnTo>
                  <a:pt x="18288000" y="21590"/>
                </a:lnTo>
                <a:lnTo>
                  <a:pt x="18288000" y="21437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4400" y="1531621"/>
            <a:ext cx="8372475" cy="68580"/>
          </a:xfrm>
          <a:custGeom>
            <a:avLst/>
            <a:gdLst/>
            <a:ahLst/>
            <a:cxnLst/>
            <a:rect l="l" t="t" r="r" b="b"/>
            <a:pathLst>
              <a:path w="8372475" h="68580">
                <a:moveTo>
                  <a:pt x="0" y="68578"/>
                </a:moveTo>
                <a:lnTo>
                  <a:pt x="8372473" y="68578"/>
                </a:lnTo>
                <a:lnTo>
                  <a:pt x="8372473" y="0"/>
                </a:lnTo>
                <a:lnTo>
                  <a:pt x="0" y="0"/>
                </a:lnTo>
                <a:lnTo>
                  <a:pt x="0" y="6857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286873" y="1531621"/>
            <a:ext cx="8487410" cy="68580"/>
          </a:xfrm>
          <a:custGeom>
            <a:avLst/>
            <a:gdLst/>
            <a:ahLst/>
            <a:cxnLst/>
            <a:rect l="l" t="t" r="r" b="b"/>
            <a:pathLst>
              <a:path w="8487410" h="68580">
                <a:moveTo>
                  <a:pt x="8486857" y="68578"/>
                </a:moveTo>
                <a:lnTo>
                  <a:pt x="0" y="68578"/>
                </a:lnTo>
                <a:lnTo>
                  <a:pt x="0" y="0"/>
                </a:lnTo>
                <a:lnTo>
                  <a:pt x="8486857" y="0"/>
                </a:lnTo>
                <a:lnTo>
                  <a:pt x="8486857" y="68578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3735" y="237340"/>
            <a:ext cx="914399" cy="113312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05898" y="283970"/>
            <a:ext cx="2314574" cy="108584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492965" y="318270"/>
            <a:ext cx="2244025" cy="9696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16763" y="2519205"/>
            <a:ext cx="1654472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B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49686" y="9806037"/>
            <a:ext cx="849376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50"/>
              </a:lnSpc>
            </a:pPr>
            <a:r>
              <a:rPr dirty="0"/>
              <a:t>Presented</a:t>
            </a:r>
            <a:r>
              <a:rPr spc="140" dirty="0"/>
              <a:t> </a:t>
            </a:r>
            <a:r>
              <a:rPr dirty="0"/>
              <a:t>in</a:t>
            </a:r>
            <a:r>
              <a:rPr spc="140" dirty="0"/>
              <a:t> </a:t>
            </a:r>
            <a:r>
              <a:rPr dirty="0"/>
              <a:t>2nd</a:t>
            </a:r>
            <a:r>
              <a:rPr spc="140" dirty="0"/>
              <a:t> </a:t>
            </a:r>
            <a:r>
              <a:rPr dirty="0"/>
              <a:t>International</a:t>
            </a:r>
            <a:r>
              <a:rPr spc="145" dirty="0"/>
              <a:t> </a:t>
            </a:r>
            <a:r>
              <a:rPr dirty="0"/>
              <a:t>Conference</a:t>
            </a:r>
            <a:r>
              <a:rPr spc="140" dirty="0"/>
              <a:t> </a:t>
            </a:r>
            <a:r>
              <a:rPr spc="85" dirty="0"/>
              <a:t>ICFSL-</a:t>
            </a:r>
            <a:r>
              <a:rPr spc="-10" dirty="0"/>
              <a:t>2025-</a:t>
            </a:r>
            <a:r>
              <a:rPr spc="85" dirty="0"/>
              <a:t>Amity</a:t>
            </a:r>
            <a:r>
              <a:rPr spc="140" dirty="0"/>
              <a:t> </a:t>
            </a:r>
            <a:r>
              <a:rPr dirty="0"/>
              <a:t>University,</a:t>
            </a:r>
            <a:r>
              <a:rPr spc="145" dirty="0"/>
              <a:t> </a:t>
            </a:r>
            <a:r>
              <a:rPr dirty="0"/>
              <a:t>Uttar-</a:t>
            </a:r>
            <a:r>
              <a:rPr spc="-10" dirty="0"/>
              <a:t>Pradesh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lideimg_cf85b2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63040" y="6377940"/>
            <a:ext cx="15361920" cy="32918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31136" y="6641287"/>
            <a:ext cx="13825728" cy="592531"/>
          </a:xfrm>
          <a:prstGeom prst="rect">
            <a:avLst/>
          </a:prstGeom>
          <a:noFill/>
        </p:spPr>
        <p:txBody>
          <a:bodyPr wrap="square" lIns="50800" rIns="50800" tIns="25400" bIns="25400" anchor="t">
            <a:normAutofit/>
          </a:bodyPr>
          <a:lstStyle/>
          <a:p>
            <a:pPr algn="ctr"/>
            <a:r>
              <a:rPr sz="5400" b="1">
                <a:solidFill>
                  <a:srgbClr val="FFFFFF"/>
                </a:solidFill>
              </a:rPr>
              <a:t>Segmented Page Mapping: A Deep Dive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1993" y="7497165"/>
            <a:ext cx="12904012" cy="1975105"/>
          </a:xfrm>
          <a:prstGeom prst="rect">
            <a:avLst/>
          </a:prstGeom>
          <a:noFill/>
        </p:spPr>
        <p:txBody>
          <a:bodyPr wrap="square" lIns="50800" rIns="50800" tIns="25400" bIns="25400" anchor="t">
            <a:normAutofit/>
          </a:bodyPr>
          <a:lstStyle/>
          <a:p>
            <a:pPr algn="ctr">
              <a:spcAft>
                <a:spcPts val="900"/>
              </a:spcAft>
            </a:pPr>
            <a:r>
              <a:rPr sz="3000" b="0">
                <a:solidFill>
                  <a:srgbClr val="FFFFFF"/>
                </a:solidFill>
              </a:rPr>
              <a:t>Efficient memory management technique for virtual memory systems.</a:t>
            </a:r>
          </a:p>
          <a:p>
            <a:pPr algn="ctr">
              <a:spcAft>
                <a:spcPts val="900"/>
              </a:spcAft>
            </a:pPr>
            <a:r>
              <a:rPr sz="3000" b="0">
                <a:solidFill>
                  <a:srgbClr val="FFFFFF"/>
                </a:solidFill>
              </a:rPr>
              <a:t>Divides both logical and physical address spaces into segments.</a:t>
            </a:r>
          </a:p>
          <a:p>
            <a:pPr algn="ctr">
              <a:spcAft>
                <a:spcPts val="900"/>
              </a:spcAft>
            </a:pPr>
            <a:r>
              <a:rPr sz="3000" b="0">
                <a:solidFill>
                  <a:srgbClr val="FFFFFF"/>
                </a:solidFill>
              </a:rPr>
              <a:t>Provides better memory protection and sharing capabilities compared to pure paging.</a:t>
            </a:r>
          </a:p>
          <a:p>
            <a:pPr algn="ctr">
              <a:spcAft>
                <a:spcPts val="900"/>
              </a:spcAft>
            </a:pPr>
            <a:r>
              <a:rPr sz="3000" b="0">
                <a:solidFill>
                  <a:srgbClr val="FFFFFF"/>
                </a:solidFill>
              </a:rPr>
              <a:t>Reduces external fragmentation by allowing variable-sized segments.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lideimg_4316a5d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63040" y="6377940"/>
            <a:ext cx="15361920" cy="32918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31136" y="6641287"/>
            <a:ext cx="13825728" cy="592531"/>
          </a:xfrm>
          <a:prstGeom prst="rect">
            <a:avLst/>
          </a:prstGeom>
          <a:noFill/>
        </p:spPr>
        <p:txBody>
          <a:bodyPr wrap="square" lIns="50800" rIns="50800" tIns="25400" bIns="25400" anchor="t">
            <a:normAutofit/>
          </a:bodyPr>
          <a:lstStyle/>
          <a:p>
            <a:pPr algn="ctr"/>
            <a:r>
              <a:rPr sz="5400" b="1">
                <a:solidFill>
                  <a:srgbClr val="FFFFFF"/>
                </a:solidFill>
              </a:rPr>
              <a:t>Understanding Segmentation: The Building Blocks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1993" y="7497165"/>
            <a:ext cx="12904012" cy="1975105"/>
          </a:xfrm>
          <a:prstGeom prst="rect">
            <a:avLst/>
          </a:prstGeom>
          <a:noFill/>
        </p:spPr>
        <p:txBody>
          <a:bodyPr wrap="square" lIns="50800" rIns="50800" tIns="25400" bIns="25400" anchor="t">
            <a:normAutofit/>
          </a:bodyPr>
          <a:lstStyle/>
          <a:p>
            <a:pPr algn="ctr">
              <a:spcAft>
                <a:spcPts val="900"/>
              </a:spcAft>
            </a:pPr>
            <a:r>
              <a:rPr sz="3000" b="0">
                <a:solidFill>
                  <a:srgbClr val="FFFFFF"/>
                </a:solidFill>
              </a:rPr>
              <a:t>Logical Address: Consists of a segment number and an offset within that segment.</a:t>
            </a:r>
          </a:p>
          <a:p>
            <a:pPr algn="ctr">
              <a:spcAft>
                <a:spcPts val="900"/>
              </a:spcAft>
            </a:pPr>
            <a:r>
              <a:rPr sz="3000" b="0">
                <a:solidFill>
                  <a:srgbClr val="FFFFFF"/>
                </a:solidFill>
              </a:rPr>
              <a:t>Segment Table: Maps segment numbers to physical memory addresses (base address and limit).</a:t>
            </a:r>
          </a:p>
          <a:p>
            <a:pPr algn="ctr">
              <a:spcAft>
                <a:spcPts val="900"/>
              </a:spcAft>
            </a:pPr>
            <a:r>
              <a:rPr sz="3000" b="0">
                <a:solidFill>
                  <a:srgbClr val="FFFFFF"/>
                </a:solidFill>
              </a:rPr>
              <a:t>Base Address: Starting physical address of the segment in memory.</a:t>
            </a:r>
          </a:p>
          <a:p>
            <a:pPr algn="ctr">
              <a:spcAft>
                <a:spcPts val="900"/>
              </a:spcAft>
            </a:pPr>
            <a:r>
              <a:rPr sz="3000" b="0">
                <a:solidFill>
                  <a:srgbClr val="FFFFFF"/>
                </a:solidFill>
              </a:rPr>
              <a:t>Limit: Size of the segment in bytes, preventing access beyond its boundaries.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lideimg_2842009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63040" y="6377940"/>
            <a:ext cx="15361920" cy="32918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31136" y="6641287"/>
            <a:ext cx="13825728" cy="592531"/>
          </a:xfrm>
          <a:prstGeom prst="rect">
            <a:avLst/>
          </a:prstGeom>
          <a:noFill/>
        </p:spPr>
        <p:txBody>
          <a:bodyPr wrap="square" lIns="50800" rIns="50800" tIns="25400" bIns="25400" anchor="t">
            <a:normAutofit/>
          </a:bodyPr>
          <a:lstStyle/>
          <a:p>
            <a:pPr algn="ctr"/>
            <a:r>
              <a:rPr sz="5400" b="1">
                <a:solidFill>
                  <a:srgbClr val="FFFFFF"/>
                </a:solidFill>
              </a:rPr>
              <a:t>The Segmentation Process: A Step-by-Step Guide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1993" y="7497165"/>
            <a:ext cx="12904012" cy="1975105"/>
          </a:xfrm>
          <a:prstGeom prst="rect">
            <a:avLst/>
          </a:prstGeom>
          <a:noFill/>
        </p:spPr>
        <p:txBody>
          <a:bodyPr wrap="square" lIns="50800" rIns="50800" tIns="25400" bIns="25400" anchor="t">
            <a:normAutofit/>
          </a:bodyPr>
          <a:lstStyle/>
          <a:p>
            <a:pPr algn="ctr">
              <a:spcAft>
                <a:spcPts val="900"/>
              </a:spcAft>
            </a:pPr>
            <a:r>
              <a:rPr sz="3000" b="0">
                <a:solidFill>
                  <a:srgbClr val="FFFFFF"/>
                </a:solidFill>
              </a:rPr>
              <a:t>CPU generates a logical address (segment number, offset).</a:t>
            </a:r>
          </a:p>
          <a:p>
            <a:pPr algn="ctr">
              <a:spcAft>
                <a:spcPts val="900"/>
              </a:spcAft>
            </a:pPr>
            <a:r>
              <a:rPr sz="3000" b="0">
                <a:solidFill>
                  <a:srgbClr val="FFFFFF"/>
                </a:solidFill>
              </a:rPr>
              <a:t>The segment table is consulted using the segment number as an index.</a:t>
            </a:r>
          </a:p>
          <a:p>
            <a:pPr algn="ctr">
              <a:spcAft>
                <a:spcPts val="900"/>
              </a:spcAft>
            </a:pPr>
            <a:r>
              <a:rPr sz="3000" b="0">
                <a:solidFill>
                  <a:srgbClr val="FFFFFF"/>
                </a:solidFill>
              </a:rPr>
              <a:t>Base address and limit are retrieved from the segment table entry.</a:t>
            </a:r>
          </a:p>
          <a:p>
            <a:pPr algn="ctr">
              <a:spcAft>
                <a:spcPts val="900"/>
              </a:spcAft>
            </a:pPr>
            <a:r>
              <a:rPr sz="3000" b="0">
                <a:solidFill>
                  <a:srgbClr val="FFFFFF"/>
                </a:solidFill>
              </a:rPr>
              <a:t>The CPU adds the offset to the base address to calculate the physical address.</a:t>
            </a:r>
          </a:p>
          <a:p>
            <a:pPr algn="ctr">
              <a:spcAft>
                <a:spcPts val="900"/>
              </a:spcAft>
            </a:pPr>
            <a:r>
              <a:rPr sz="3000" b="0">
                <a:solidFill>
                  <a:srgbClr val="FFFFFF"/>
                </a:solidFill>
              </a:rPr>
              <a:t>Access to memory is granted only if the offset is within the segment limit.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lideimg_69953c6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63040" y="6377940"/>
            <a:ext cx="15361920" cy="32918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31136" y="6641287"/>
            <a:ext cx="13825728" cy="592531"/>
          </a:xfrm>
          <a:prstGeom prst="rect">
            <a:avLst/>
          </a:prstGeom>
          <a:noFill/>
        </p:spPr>
        <p:txBody>
          <a:bodyPr wrap="square" lIns="50800" rIns="50800" tIns="25400" bIns="25400" anchor="t">
            <a:normAutofit/>
          </a:bodyPr>
          <a:lstStyle/>
          <a:p>
            <a:pPr algn="ctr"/>
            <a:r>
              <a:rPr sz="5400" b="1">
                <a:solidFill>
                  <a:srgbClr val="FFFFFF"/>
                </a:solidFill>
              </a:rPr>
              <a:t>Advantages of Segmented Page Mapping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1993" y="7497165"/>
            <a:ext cx="12904012" cy="1975105"/>
          </a:xfrm>
          <a:prstGeom prst="rect">
            <a:avLst/>
          </a:prstGeom>
          <a:noFill/>
        </p:spPr>
        <p:txBody>
          <a:bodyPr wrap="square" lIns="50800" rIns="50800" tIns="25400" bIns="25400" anchor="t">
            <a:normAutofit/>
          </a:bodyPr>
          <a:lstStyle/>
          <a:p>
            <a:pPr algn="ctr">
              <a:spcAft>
                <a:spcPts val="900"/>
              </a:spcAft>
            </a:pPr>
            <a:r>
              <a:rPr sz="3000" b="0">
                <a:solidFill>
                  <a:srgbClr val="FFFFFF"/>
                </a:solidFill>
              </a:rPr>
              <a:t>Improved memory protection: Each segment has its own access rights.</a:t>
            </a:r>
          </a:p>
          <a:p>
            <a:pPr algn="ctr">
              <a:spcAft>
                <a:spcPts val="900"/>
              </a:spcAft>
            </a:pPr>
            <a:r>
              <a:rPr sz="3000" b="0">
                <a:solidFill>
                  <a:srgbClr val="FFFFFF"/>
                </a:solidFill>
              </a:rPr>
              <a:t>Efficient code sharing: Multiple processes can share the same code segment.</a:t>
            </a:r>
          </a:p>
          <a:p>
            <a:pPr algn="ctr">
              <a:spcAft>
                <a:spcPts val="900"/>
              </a:spcAft>
            </a:pPr>
            <a:r>
              <a:rPr sz="3000" b="0">
                <a:solidFill>
                  <a:srgbClr val="FFFFFF"/>
                </a:solidFill>
              </a:rPr>
              <a:t>Reduced external fragmentation: Variable-sized segments reduce wasted space.</a:t>
            </a:r>
          </a:p>
          <a:p>
            <a:pPr algn="ctr">
              <a:spcAft>
                <a:spcPts val="900"/>
              </a:spcAft>
            </a:pPr>
            <a:r>
              <a:rPr sz="3000" b="0">
                <a:solidFill>
                  <a:srgbClr val="FFFFFF"/>
                </a:solidFill>
              </a:rPr>
              <a:t>Supports modular programming:  Segments can represent different program modules.</a:t>
            </a:r>
          </a:p>
          <a:p>
            <a:pPr algn="ctr">
              <a:spcAft>
                <a:spcPts val="900"/>
              </a:spcAft>
            </a:pPr>
            <a:r>
              <a:rPr sz="3000" b="0">
                <a:solidFill>
                  <a:srgbClr val="FFFFFF"/>
                </a:solidFill>
              </a:rPr>
              <a:t>Relatively simple implementation compared to complex memory schemes.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lideimg_6928358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63040" y="6377940"/>
            <a:ext cx="15361920" cy="32918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31136" y="6641287"/>
            <a:ext cx="13825728" cy="592531"/>
          </a:xfrm>
          <a:prstGeom prst="rect">
            <a:avLst/>
          </a:prstGeom>
          <a:noFill/>
        </p:spPr>
        <p:txBody>
          <a:bodyPr wrap="square" lIns="50800" rIns="50800" tIns="25400" bIns="25400" anchor="t">
            <a:normAutofit/>
          </a:bodyPr>
          <a:lstStyle/>
          <a:p>
            <a:pPr algn="ctr"/>
            <a:r>
              <a:rPr sz="5400" b="1">
                <a:solidFill>
                  <a:srgbClr val="FFFFFF"/>
                </a:solidFill>
              </a:rPr>
              <a:t>Segmented Page Mapping: Conclusion &amp; Future Trends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1993" y="7497165"/>
            <a:ext cx="12904012" cy="1975105"/>
          </a:xfrm>
          <a:prstGeom prst="rect">
            <a:avLst/>
          </a:prstGeom>
          <a:noFill/>
        </p:spPr>
        <p:txBody>
          <a:bodyPr wrap="square" lIns="50800" rIns="50800" tIns="25400" bIns="25400" anchor="t">
            <a:normAutofit/>
          </a:bodyPr>
          <a:lstStyle/>
          <a:p>
            <a:pPr algn="ctr">
              <a:spcAft>
                <a:spcPts val="900"/>
              </a:spcAft>
            </a:pPr>
            <a:r>
              <a:rPr sz="3000" b="0">
                <a:solidFill>
                  <a:srgbClr val="FFFFFF"/>
                </a:solidFill>
              </a:rPr>
              <a:t>A powerful approach for memory management in modern operating systems.</a:t>
            </a:r>
          </a:p>
          <a:p>
            <a:pPr algn="ctr">
              <a:spcAft>
                <a:spcPts val="900"/>
              </a:spcAft>
            </a:pPr>
            <a:r>
              <a:rPr sz="3000" b="0">
                <a:solidFill>
                  <a:srgbClr val="FFFFFF"/>
                </a:solidFill>
              </a:rPr>
              <a:t>Combines the benefits of both segmentation and paging.</a:t>
            </a:r>
          </a:p>
          <a:p>
            <a:pPr algn="ctr">
              <a:spcAft>
                <a:spcPts val="900"/>
              </a:spcAft>
            </a:pPr>
            <a:r>
              <a:rPr sz="3000" b="0">
                <a:solidFill>
                  <a:srgbClr val="FFFFFF"/>
                </a:solidFill>
              </a:rPr>
              <a:t>Future research could focus on dynamic segment allocation and optimization algorithms.</a:t>
            </a:r>
          </a:p>
          <a:p>
            <a:pPr algn="ctr">
              <a:spcAft>
                <a:spcPts val="900"/>
              </a:spcAft>
            </a:pPr>
            <a:r>
              <a:rPr sz="3000" b="0">
                <a:solidFill>
                  <a:srgbClr val="FFFFFF"/>
                </a:solidFill>
              </a:rPr>
              <a:t>Continued relevance in embedded systems and specialized applications.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ICFSL-2024 PPT TEMPLATE.pptx</dc:title>
  <dc:creator>anindita malik</dc:creator>
  <cp:keywords>DAGeTAfUhPE,BAF2AU62AH4,0</cp:keywords>
  <cp:lastModifiedBy>Hp-D</cp:lastModifiedBy>
  <cp:revision>1</cp:revision>
  <dcterms:created xsi:type="dcterms:W3CDTF">2025-02-06T04:36:03Z</dcterms:created>
  <dcterms:modified xsi:type="dcterms:W3CDTF">2025-06-11T18:18:06Z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2025-02-06T00:00:00Z</vt:filetime>
  </property>
  <property fmtid="{D5CDD505-2E9C-101B-9397-08002B2CF9AE}" pid="3" name="Creator">
    <vt:lpwstr>Canva</vt:lpwstr>
  </property>
  <property fmtid="{D5CDD505-2E9C-101B-9397-08002B2CF9AE}" pid="4" name="LastSaved">
    <vt:filetime>2025-02-06T00:00:00Z</vt:filetime>
  </property>
  <property fmtid="{D5CDD505-2E9C-101B-9397-08002B2CF9AE}" pid="5" name="Producer">
    <vt:lpwstr>Canva</vt:lpwstr>
  </property>
</Properties>
</file>