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</p:sldIdLst>
  <p:sldSz cx="9144000" cy="5149850"/>
  <p:notesSz cx="9144000" cy="5149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82" y="-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30"/>
              </a:lnSpc>
            </a:pPr>
            <a:r>
              <a:rPr spc="-10" dirty="0"/>
              <a:t>&lt;Reference</a:t>
            </a:r>
            <a:r>
              <a:rPr spc="5" dirty="0"/>
              <a:t> </a:t>
            </a:r>
            <a:r>
              <a:rPr dirty="0"/>
              <a:t>No.:</a:t>
            </a:r>
            <a:r>
              <a:rPr spc="-50" dirty="0"/>
              <a:t> </a:t>
            </a:r>
            <a:r>
              <a:rPr dirty="0"/>
              <a:t>R1,</a:t>
            </a:r>
            <a:r>
              <a:rPr spc="-45" dirty="0"/>
              <a:t> </a:t>
            </a:r>
            <a:r>
              <a:rPr spc="-25" dirty="0"/>
              <a:t>R2&gt;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&lt;SELO:</a:t>
            </a:r>
            <a:r>
              <a:rPr spc="-20" dirty="0"/>
              <a:t> </a:t>
            </a:r>
            <a:r>
              <a:rPr dirty="0"/>
              <a:t>9,</a:t>
            </a:r>
            <a:r>
              <a:rPr spc="-40" dirty="0"/>
              <a:t> </a:t>
            </a:r>
            <a:r>
              <a:rPr dirty="0"/>
              <a:t>12,</a:t>
            </a:r>
            <a:r>
              <a:rPr spc="-15" dirty="0"/>
              <a:t> </a:t>
            </a:r>
            <a:r>
              <a:rPr spc="-25" dirty="0"/>
              <a:t>15&gt;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30"/>
              </a:lnSpc>
            </a:pPr>
            <a:r>
              <a:rPr spc="-10" dirty="0"/>
              <a:t>&lt;Reference</a:t>
            </a:r>
            <a:r>
              <a:rPr spc="5" dirty="0"/>
              <a:t> </a:t>
            </a:r>
            <a:r>
              <a:rPr dirty="0"/>
              <a:t>No.:</a:t>
            </a:r>
            <a:r>
              <a:rPr spc="-50" dirty="0"/>
              <a:t> </a:t>
            </a:r>
            <a:r>
              <a:rPr dirty="0"/>
              <a:t>R1,</a:t>
            </a:r>
            <a:r>
              <a:rPr spc="-45" dirty="0"/>
              <a:t> </a:t>
            </a:r>
            <a:r>
              <a:rPr spc="-25" dirty="0"/>
              <a:t>R2&gt;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&lt;SELO:</a:t>
            </a:r>
            <a:r>
              <a:rPr spc="-20" dirty="0"/>
              <a:t> </a:t>
            </a:r>
            <a:r>
              <a:rPr dirty="0"/>
              <a:t>9,</a:t>
            </a:r>
            <a:r>
              <a:rPr spc="-40" dirty="0"/>
              <a:t> </a:t>
            </a:r>
            <a:r>
              <a:rPr dirty="0"/>
              <a:t>12,</a:t>
            </a:r>
            <a:r>
              <a:rPr spc="-15" dirty="0"/>
              <a:t> </a:t>
            </a:r>
            <a:r>
              <a:rPr spc="-25" dirty="0"/>
              <a:t>15&gt;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30"/>
              </a:lnSpc>
            </a:pPr>
            <a:r>
              <a:rPr spc="-10" dirty="0"/>
              <a:t>&lt;Reference</a:t>
            </a:r>
            <a:r>
              <a:rPr spc="5" dirty="0"/>
              <a:t> </a:t>
            </a:r>
            <a:r>
              <a:rPr dirty="0"/>
              <a:t>No.:</a:t>
            </a:r>
            <a:r>
              <a:rPr spc="-50" dirty="0"/>
              <a:t> </a:t>
            </a:r>
            <a:r>
              <a:rPr dirty="0"/>
              <a:t>R1,</a:t>
            </a:r>
            <a:r>
              <a:rPr spc="-45" dirty="0"/>
              <a:t> </a:t>
            </a:r>
            <a:r>
              <a:rPr spc="-25" dirty="0"/>
              <a:t>R2&gt;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&lt;SELO:</a:t>
            </a:r>
            <a:r>
              <a:rPr spc="-20" dirty="0"/>
              <a:t> </a:t>
            </a:r>
            <a:r>
              <a:rPr dirty="0"/>
              <a:t>9,</a:t>
            </a:r>
            <a:r>
              <a:rPr spc="-40" dirty="0"/>
              <a:t> </a:t>
            </a:r>
            <a:r>
              <a:rPr dirty="0"/>
              <a:t>12,</a:t>
            </a:r>
            <a:r>
              <a:rPr spc="-15" dirty="0"/>
              <a:t> </a:t>
            </a:r>
            <a:r>
              <a:rPr spc="-25" dirty="0"/>
              <a:t>15&gt;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30"/>
              </a:lnSpc>
            </a:pPr>
            <a:r>
              <a:rPr spc="-10" dirty="0"/>
              <a:t>&lt;Reference</a:t>
            </a:r>
            <a:r>
              <a:rPr spc="5" dirty="0"/>
              <a:t> </a:t>
            </a:r>
            <a:r>
              <a:rPr dirty="0"/>
              <a:t>No.:</a:t>
            </a:r>
            <a:r>
              <a:rPr spc="-50" dirty="0"/>
              <a:t> </a:t>
            </a:r>
            <a:r>
              <a:rPr dirty="0"/>
              <a:t>R1,</a:t>
            </a:r>
            <a:r>
              <a:rPr spc="-45" dirty="0"/>
              <a:t> </a:t>
            </a:r>
            <a:r>
              <a:rPr spc="-25" dirty="0"/>
              <a:t>R2&gt;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&lt;SELO:</a:t>
            </a:r>
            <a:r>
              <a:rPr spc="-20" dirty="0"/>
              <a:t> </a:t>
            </a:r>
            <a:r>
              <a:rPr dirty="0"/>
              <a:t>9,</a:t>
            </a:r>
            <a:r>
              <a:rPr spc="-40" dirty="0"/>
              <a:t> </a:t>
            </a:r>
            <a:r>
              <a:rPr dirty="0"/>
              <a:t>12,</a:t>
            </a:r>
            <a:r>
              <a:rPr spc="-15" dirty="0"/>
              <a:t> </a:t>
            </a:r>
            <a:r>
              <a:rPr spc="-25" dirty="0"/>
              <a:t>15&gt;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30"/>
              </a:lnSpc>
            </a:pPr>
            <a:r>
              <a:rPr spc="-10" dirty="0"/>
              <a:t>&lt;Reference</a:t>
            </a:r>
            <a:r>
              <a:rPr spc="5" dirty="0"/>
              <a:t> </a:t>
            </a:r>
            <a:r>
              <a:rPr dirty="0"/>
              <a:t>No.:</a:t>
            </a:r>
            <a:r>
              <a:rPr spc="-50" dirty="0"/>
              <a:t> </a:t>
            </a:r>
            <a:r>
              <a:rPr dirty="0"/>
              <a:t>R1,</a:t>
            </a:r>
            <a:r>
              <a:rPr spc="-45" dirty="0"/>
              <a:t> </a:t>
            </a:r>
            <a:r>
              <a:rPr spc="-25" dirty="0"/>
              <a:t>R2&gt;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&lt;SELO:</a:t>
            </a:r>
            <a:r>
              <a:rPr spc="-20" dirty="0"/>
              <a:t> </a:t>
            </a:r>
            <a:r>
              <a:rPr dirty="0"/>
              <a:t>9,</a:t>
            </a:r>
            <a:r>
              <a:rPr spc="-40" dirty="0"/>
              <a:t> </a:t>
            </a:r>
            <a:r>
              <a:rPr dirty="0"/>
              <a:t>12,</a:t>
            </a:r>
            <a:r>
              <a:rPr spc="-15" dirty="0"/>
              <a:t> </a:t>
            </a:r>
            <a:r>
              <a:rPr spc="-25" dirty="0"/>
              <a:t>15&gt;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50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1427" y="635965"/>
            <a:ext cx="7986395" cy="5450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4917" y="1510360"/>
            <a:ext cx="7223759" cy="2159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521577" y="4606772"/>
            <a:ext cx="2020570" cy="230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30"/>
              </a:lnSpc>
            </a:pPr>
            <a:r>
              <a:rPr spc="-10" dirty="0"/>
              <a:t>&lt;Reference</a:t>
            </a:r>
            <a:r>
              <a:rPr spc="5" dirty="0"/>
              <a:t> </a:t>
            </a:r>
            <a:r>
              <a:rPr dirty="0"/>
              <a:t>No.:</a:t>
            </a:r>
            <a:r>
              <a:rPr spc="-50" dirty="0"/>
              <a:t> </a:t>
            </a:r>
            <a:r>
              <a:rPr dirty="0"/>
              <a:t>R1,</a:t>
            </a:r>
            <a:r>
              <a:rPr spc="-45" dirty="0"/>
              <a:t> </a:t>
            </a:r>
            <a:r>
              <a:rPr spc="-25" dirty="0"/>
              <a:t>R2&gt;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218387" y="4606772"/>
            <a:ext cx="1450339" cy="230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&lt;SELO:</a:t>
            </a:r>
            <a:r>
              <a:rPr spc="-20" dirty="0"/>
              <a:t> </a:t>
            </a:r>
            <a:r>
              <a:rPr dirty="0"/>
              <a:t>9,</a:t>
            </a:r>
            <a:r>
              <a:rPr spc="-40" dirty="0"/>
              <a:t> </a:t>
            </a:r>
            <a:r>
              <a:rPr dirty="0"/>
              <a:t>12,</a:t>
            </a:r>
            <a:r>
              <a:rPr spc="-15" dirty="0"/>
              <a:t> </a:t>
            </a:r>
            <a:r>
              <a:rPr spc="-25" dirty="0"/>
              <a:t>15&gt;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lideimg_510c4af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760"/>
            <a:ext cx="3442854" cy="44183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62894" y="365760"/>
            <a:ext cx="5015346" cy="960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400" b="1">
                <a:solidFill>
                  <a:srgbClr val="000000"/>
                </a:solidFill>
              </a:rPr>
              <a:t>Healthcare's Response to COVID-19: A Global Challenge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62894" y="1417828"/>
            <a:ext cx="5015346" cy="3366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500" b="0">
                <a:solidFill>
                  <a:srgbClr val="000000"/>
                </a:solidFill>
              </a:rPr>
              <a:t>Unprecedented strain on healthcare systems worldwide.</a:t>
            </a:r>
          </a:p>
          <a:p>
            <a:pPr algn="l"/>
            <a:r>
              <a:rPr sz="1500" b="0">
                <a:solidFill>
                  <a:srgbClr val="000000"/>
                </a:solidFill>
              </a:rPr>
              <a:t>Rapid development and deployment of vaccines and treatments.</a:t>
            </a:r>
          </a:p>
          <a:p>
            <a:pPr algn="l"/>
            <a:r>
              <a:rPr sz="1500" b="0">
                <a:solidFill>
                  <a:srgbClr val="000000"/>
                </a:solidFill>
              </a:rPr>
              <a:t>Increased reliance on telehealth and remote patient monitoring.</a:t>
            </a:r>
          </a:p>
          <a:p>
            <a:pPr algn="l"/>
            <a:r>
              <a:rPr sz="1500" b="0">
                <a:solidFill>
                  <a:srgbClr val="000000"/>
                </a:solidFill>
              </a:rPr>
              <a:t>Significant impact on healthcare workforce, leading to burnout and shortages.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lideimg_4ab9dc8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3813"/>
            <a:ext cx="4023360" cy="30622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43400" y="365760"/>
            <a:ext cx="4434840" cy="960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400" b="1">
                <a:solidFill>
                  <a:srgbClr val="000000"/>
                </a:solidFill>
              </a:rPr>
              <a:t>The Impact of COVID-19 on Healthcare Systems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43400" y="1417828"/>
            <a:ext cx="4434840" cy="3366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500" b="0">
                <a:solidFill>
                  <a:srgbClr val="000000"/>
                </a:solidFill>
              </a:rPr>
              <a:t>Surge in hospitalizations and ICU admissions.</a:t>
            </a:r>
          </a:p>
          <a:p>
            <a:pPr algn="l"/>
            <a:r>
              <a:rPr sz="1500" b="0">
                <a:solidFill>
                  <a:srgbClr val="000000"/>
                </a:solidFill>
              </a:rPr>
              <a:t>Shortages of ventilators, PPE, and other critical resources.</a:t>
            </a:r>
          </a:p>
          <a:p>
            <a:pPr algn="l"/>
            <a:r>
              <a:rPr sz="1500" b="0">
                <a:solidFill>
                  <a:srgbClr val="000000"/>
                </a:solidFill>
              </a:rPr>
              <a:t>Disruption of elective procedures and non-emergency care.</a:t>
            </a:r>
          </a:p>
          <a:p>
            <a:pPr algn="l"/>
            <a:r>
              <a:rPr sz="1500" b="0">
                <a:solidFill>
                  <a:srgbClr val="000000"/>
                </a:solidFill>
              </a:rPr>
              <a:t>Increased mental health challenges among patients and healthcare workers.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lideimg_02f073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760"/>
            <a:ext cx="3534664" cy="44183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54704" y="365760"/>
            <a:ext cx="4923536" cy="960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400" b="1">
                <a:solidFill>
                  <a:srgbClr val="000000"/>
                </a:solidFill>
              </a:rPr>
              <a:t>Vaccine Development and Deployment: A Race Against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54704" y="1417828"/>
            <a:ext cx="4923536" cy="3366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500" b="0">
                <a:solidFill>
                  <a:srgbClr val="000000"/>
                </a:solidFill>
              </a:rPr>
              <a:t>Record-breaking speed in vaccine development using mRNA technology.</a:t>
            </a:r>
          </a:p>
          <a:p>
            <a:pPr algn="l"/>
            <a:r>
              <a:rPr sz="1500" b="0">
                <a:solidFill>
                  <a:srgbClr val="000000"/>
                </a:solidFill>
              </a:rPr>
              <a:t>Global vaccine rollout initiatives to protect vulnerable populations.</a:t>
            </a:r>
          </a:p>
          <a:p>
            <a:pPr algn="l"/>
            <a:r>
              <a:rPr sz="1500" b="0">
                <a:solidFill>
                  <a:srgbClr val="000000"/>
                </a:solidFill>
              </a:rPr>
              <a:t>Challenges in equitable vaccine distribution and access.</a:t>
            </a:r>
          </a:p>
          <a:p>
            <a:pPr algn="l"/>
            <a:r>
              <a:rPr sz="1500" b="0">
                <a:solidFill>
                  <a:srgbClr val="000000"/>
                </a:solidFill>
              </a:rPr>
              <a:t>Ongoing monitoring of vaccine efficacy and safety.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lideimg_e3daf5d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760"/>
            <a:ext cx="2945553" cy="44183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65593" y="365760"/>
            <a:ext cx="5512647" cy="960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400" b="1">
                <a:solidFill>
                  <a:srgbClr val="000000"/>
                </a:solidFill>
              </a:rPr>
              <a:t>Telehealth and Innovation in Healthcare Delivery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65593" y="1417828"/>
            <a:ext cx="5512647" cy="3366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500" b="0">
                <a:solidFill>
                  <a:srgbClr val="000000"/>
                </a:solidFill>
              </a:rPr>
              <a:t>Increased adoption of telehealth platforms for remote consultations and monitoring.</a:t>
            </a:r>
          </a:p>
          <a:p>
            <a:pPr algn="l"/>
            <a:r>
              <a:rPr sz="1500" b="0">
                <a:solidFill>
                  <a:srgbClr val="000000"/>
                </a:solidFill>
              </a:rPr>
              <a:t>Development of new digital health tools for contact tracing and disease surveillance.</a:t>
            </a:r>
          </a:p>
          <a:p>
            <a:pPr algn="l"/>
            <a:r>
              <a:rPr sz="1500" b="0">
                <a:solidFill>
                  <a:srgbClr val="000000"/>
                </a:solidFill>
              </a:rPr>
              <a:t>Expansion of virtual care options to improve access to healthcare services.</a:t>
            </a:r>
          </a:p>
          <a:p>
            <a:pPr algn="l"/>
            <a:r>
              <a:rPr sz="1500" b="0">
                <a:solidFill>
                  <a:srgbClr val="000000"/>
                </a:solidFill>
              </a:rPr>
              <a:t>Challenges in ensuring digital equity and data security.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lideimg_8bb8084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3805"/>
            <a:ext cx="4023360" cy="26822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43400" y="365760"/>
            <a:ext cx="4434840" cy="960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400" b="1">
                <a:solidFill>
                  <a:srgbClr val="000000"/>
                </a:solidFill>
              </a:rPr>
              <a:t>Lessons Learned and Future Preparedness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43400" y="1417828"/>
            <a:ext cx="4434840" cy="3366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500" b="0">
                <a:solidFill>
                  <a:srgbClr val="000000"/>
                </a:solidFill>
              </a:rPr>
              <a:t>Strengthening public health infrastructure and pandemic preparedness.</a:t>
            </a:r>
          </a:p>
          <a:p>
            <a:pPr algn="l"/>
            <a:r>
              <a:rPr sz="1500" b="0">
                <a:solidFill>
                  <a:srgbClr val="000000"/>
                </a:solidFill>
              </a:rPr>
              <a:t>Investing in research and development of new treatments and vaccines.</a:t>
            </a:r>
          </a:p>
          <a:p>
            <a:pPr algn="l"/>
            <a:r>
              <a:rPr sz="1500" b="0">
                <a:solidFill>
                  <a:srgbClr val="000000"/>
                </a:solidFill>
              </a:rPr>
              <a:t>Addressing health equity and ensuring access to healthcare for all.</a:t>
            </a:r>
          </a:p>
          <a:p>
            <a:pPr algn="l"/>
            <a:r>
              <a:rPr sz="1500" b="0">
                <a:solidFill>
                  <a:srgbClr val="000000"/>
                </a:solidFill>
              </a:rPr>
              <a:t>Developing strategies for managing future health crises.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Hp-D</dc:creator>
  <cp:lastModifiedBy>Hp-D</cp:lastModifiedBy>
  <cp:revision>3</cp:revision>
  <dcterms:created xsi:type="dcterms:W3CDTF">2025-06-06T11:05:40Z</dcterms:created>
  <dcterms:modified xsi:type="dcterms:W3CDTF">2025-06-06T18:16:29Z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2025-06-06T00:00:00Z</vt:filetime>
  </property>
  <property fmtid="{D5CDD505-2E9C-101B-9397-08002B2CF9AE}" pid="5" name="Producer">
    <vt:lpwstr>www.ilovepdf.com</vt:lpwstr>
  </property>
</Properties>
</file>