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86A8CC-0610-43DD-AB24-7B8DD5C33ADB}">
  <a:tblStyle styleId="{D986A8CC-0610-43DD-AB24-7B8DD5C33AD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researchgate.net/publication/342073687_MFCC-Based_Feature_Extraction_Model_for_Long_Time_Period_Emotion_Speech_Using_CNN" TargetMode="External"/><Relationship Id="rId4" Type="http://schemas.openxmlformats.org/officeDocument/2006/relationships/hyperlink" Target="https://medium.com/x8-the-ai-community/audio-classification-using-cnn-coding-example-f9cbd272269e" TargetMode="External"/><Relationship Id="rId5" Type="http://schemas.openxmlformats.org/officeDocument/2006/relationships/hyperlink" Target="https://www.intechopen.com/books/from-natural-to-artificial-intelligence-algorithms-and-applications/some-commonly-used-speech-feature-extraction-algorithm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838200" y="433194"/>
            <a:ext cx="10515600" cy="599161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Step-9: Plot Model for visualization.</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Step-10: Save model to disk and print model accuracy.</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Step-11: Load Predictions and apply label's on them.</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Step-12: Compare actual and predicted values.</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Step-13: Save Prediction values on disk (Predictions.csv).</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Step-14: Measure Accuracy of model in every term.</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Step-15: Take new audio data for prediction.</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Step-16: Load model in code.</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Step-17: Prepare data for prediction.</a:t>
            </a:r>
            <a:endParaRPr/>
          </a:p>
          <a:p>
            <a:pPr indent="-228600" lvl="0" marL="228600" rtl="0" algn="l">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Step-18: Apply and show predicted Emotion.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67497" y="130346"/>
            <a:ext cx="10515600" cy="5863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Times New Roman"/>
              <a:buNone/>
            </a:pPr>
            <a:r>
              <a:rPr b="1" i="1" lang="en-US" u="sng">
                <a:solidFill>
                  <a:srgbClr val="C00000"/>
                </a:solidFill>
                <a:latin typeface="Times New Roman"/>
                <a:ea typeface="Times New Roman"/>
                <a:cs typeface="Times New Roman"/>
                <a:sym typeface="Times New Roman"/>
              </a:rPr>
              <a:t>Diagrams</a:t>
            </a:r>
            <a:endParaRPr/>
          </a:p>
        </p:txBody>
      </p:sp>
      <p:pic>
        <p:nvPicPr>
          <p:cNvPr id="146" name="Google Shape;146;p23"/>
          <p:cNvPicPr preferRelativeResize="0"/>
          <p:nvPr>
            <p:ph idx="1" type="body"/>
          </p:nvPr>
        </p:nvPicPr>
        <p:blipFill rotWithShape="1">
          <a:blip r:embed="rId3">
            <a:alphaModFix/>
          </a:blip>
          <a:srcRect b="0" l="0" r="0" t="0"/>
          <a:stretch/>
        </p:blipFill>
        <p:spPr>
          <a:xfrm>
            <a:off x="226627" y="1756409"/>
            <a:ext cx="11738745" cy="4971245"/>
          </a:xfrm>
          <a:prstGeom prst="rect">
            <a:avLst/>
          </a:prstGeom>
          <a:noFill/>
          <a:ln>
            <a:noFill/>
          </a:ln>
        </p:spPr>
      </p:pic>
      <p:sp>
        <p:nvSpPr>
          <p:cNvPr id="147" name="Google Shape;147;p23"/>
          <p:cNvSpPr txBox="1"/>
          <p:nvPr/>
        </p:nvSpPr>
        <p:spPr>
          <a:xfrm>
            <a:off x="226627" y="1233189"/>
            <a:ext cx="18159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rgbClr val="C00000"/>
                </a:solidFill>
                <a:latin typeface="Times New Roman"/>
                <a:ea typeface="Times New Roman"/>
                <a:cs typeface="Times New Roman"/>
                <a:sym typeface="Times New Roman"/>
              </a:rPr>
              <a:t>Use Case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ph idx="1" type="body"/>
          </p:nvPr>
        </p:nvPicPr>
        <p:blipFill rotWithShape="1">
          <a:blip r:embed="rId3">
            <a:alphaModFix/>
          </a:blip>
          <a:srcRect b="0" l="0" r="0" t="0"/>
          <a:stretch/>
        </p:blipFill>
        <p:spPr>
          <a:xfrm>
            <a:off x="2967344" y="123568"/>
            <a:ext cx="7316783" cy="6734432"/>
          </a:xfrm>
          <a:prstGeom prst="rect">
            <a:avLst/>
          </a:prstGeom>
          <a:noFill/>
          <a:ln>
            <a:noFill/>
          </a:ln>
        </p:spPr>
      </p:pic>
      <p:sp>
        <p:nvSpPr>
          <p:cNvPr id="153" name="Google Shape;153;p24"/>
          <p:cNvSpPr txBox="1"/>
          <p:nvPr/>
        </p:nvSpPr>
        <p:spPr>
          <a:xfrm>
            <a:off x="310894" y="329630"/>
            <a:ext cx="205882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00000"/>
                </a:solidFill>
                <a:latin typeface="Times New Roman"/>
                <a:ea typeface="Times New Roman"/>
                <a:cs typeface="Times New Roman"/>
                <a:sym typeface="Times New Roman"/>
              </a:rPr>
              <a:t>Use Case MFCC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ph idx="1" type="body"/>
          </p:nvPr>
        </p:nvPicPr>
        <p:blipFill rotWithShape="1">
          <a:blip r:embed="rId3">
            <a:alphaModFix/>
          </a:blip>
          <a:srcRect b="0" l="0" r="0" t="0"/>
          <a:stretch/>
        </p:blipFill>
        <p:spPr>
          <a:xfrm>
            <a:off x="4063314" y="1"/>
            <a:ext cx="4065372" cy="6857999"/>
          </a:xfrm>
          <a:prstGeom prst="rect">
            <a:avLst/>
          </a:prstGeom>
          <a:noFill/>
          <a:ln>
            <a:noFill/>
          </a:ln>
        </p:spPr>
      </p:pic>
      <p:sp>
        <p:nvSpPr>
          <p:cNvPr id="159" name="Google Shape;159;p25"/>
          <p:cNvSpPr txBox="1"/>
          <p:nvPr/>
        </p:nvSpPr>
        <p:spPr>
          <a:xfrm>
            <a:off x="489397" y="566670"/>
            <a:ext cx="28472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00000"/>
                </a:solidFill>
                <a:latin typeface="Times New Roman"/>
                <a:ea typeface="Times New Roman"/>
                <a:cs typeface="Times New Roman"/>
                <a:sym typeface="Times New Roman"/>
              </a:rPr>
              <a:t>Activity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84267" y="183296"/>
            <a:ext cx="10515600" cy="8395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i="1" lang="en-US" u="sng">
                <a:solidFill>
                  <a:srgbClr val="C00000"/>
                </a:solidFill>
              </a:rPr>
              <a:t>Algorithm</a:t>
            </a:r>
            <a:endParaRPr/>
          </a:p>
        </p:txBody>
      </p:sp>
      <p:sp>
        <p:nvSpPr>
          <p:cNvPr id="165" name="Google Shape;165;p26"/>
          <p:cNvSpPr txBox="1"/>
          <p:nvPr>
            <p:ph idx="1" type="body"/>
          </p:nvPr>
        </p:nvSpPr>
        <p:spPr>
          <a:xfrm>
            <a:off x="384267" y="1030514"/>
            <a:ext cx="11631722" cy="593819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0000"/>
              </a:buClr>
              <a:buSzPts val="2600"/>
              <a:buNone/>
            </a:pPr>
            <a:r>
              <a:rPr b="1" i="0" lang="en-US" sz="2600" u="sng">
                <a:solidFill>
                  <a:srgbClr val="FF0000"/>
                </a:solidFill>
                <a:latin typeface="Times New Roman"/>
                <a:ea typeface="Times New Roman"/>
                <a:cs typeface="Times New Roman"/>
                <a:sym typeface="Times New Roman"/>
              </a:rPr>
              <a:t>MFCC </a:t>
            </a:r>
            <a:r>
              <a:rPr b="0" i="0" lang="en-US" sz="2600">
                <a:solidFill>
                  <a:srgbClr val="FF0000"/>
                </a:solidFill>
                <a:latin typeface="Times New Roman"/>
                <a:ea typeface="Times New Roman"/>
                <a:cs typeface="Times New Roman"/>
                <a:sym typeface="Times New Roman"/>
              </a:rPr>
              <a:t>(Mel Frequency Cepstral Coefficients)</a:t>
            </a:r>
            <a:endParaRPr sz="2600">
              <a:solidFill>
                <a:srgbClr val="FF0000"/>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2400"/>
              <a:buChar char="•"/>
            </a:pPr>
            <a:r>
              <a:rPr b="0" i="0" lang="en-US" sz="2400">
                <a:latin typeface="Times New Roman"/>
                <a:ea typeface="Times New Roman"/>
                <a:cs typeface="Times New Roman"/>
                <a:sym typeface="Times New Roman"/>
              </a:rPr>
              <a:t>In the computation of MFCC, the first thing is </a:t>
            </a:r>
            <a:r>
              <a:rPr b="1" i="1" lang="en-US" sz="2400" u="sng">
                <a:latin typeface="Times New Roman"/>
                <a:ea typeface="Times New Roman"/>
                <a:cs typeface="Times New Roman"/>
                <a:sym typeface="Times New Roman"/>
              </a:rPr>
              <a:t>windowing</a:t>
            </a:r>
            <a:r>
              <a:rPr b="0" i="0" lang="en-US" sz="2400">
                <a:latin typeface="Times New Roman"/>
                <a:ea typeface="Times New Roman"/>
                <a:cs typeface="Times New Roman"/>
                <a:sym typeface="Times New Roman"/>
              </a:rPr>
              <a:t> the speech signal to split the speech signal into frames. Since the high frequency formants process reduced amplitude compared to the low frequency formants, high frequencies are emphasized to obtain similar amplitude for all the formants. After windowing, </a:t>
            </a:r>
            <a:r>
              <a:rPr b="1" i="1" lang="en-US" sz="2400" u="sng">
                <a:latin typeface="Times New Roman"/>
                <a:ea typeface="Times New Roman"/>
                <a:cs typeface="Times New Roman"/>
                <a:sym typeface="Times New Roman"/>
              </a:rPr>
              <a:t>Fast Fourier Transform </a:t>
            </a:r>
            <a:r>
              <a:rPr b="0" i="0" lang="en-US" sz="2400">
                <a:latin typeface="Times New Roman"/>
                <a:ea typeface="Times New Roman"/>
                <a:cs typeface="Times New Roman"/>
                <a:sym typeface="Times New Roman"/>
              </a:rPr>
              <a:t>(FFT) is applied to find the power spectrum of each frame. Subsequently, </a:t>
            </a:r>
            <a:r>
              <a:rPr lang="en-US" sz="2400">
                <a:latin typeface="Times New Roman"/>
                <a:ea typeface="Times New Roman"/>
                <a:cs typeface="Times New Roman"/>
                <a:sym typeface="Times New Roman"/>
              </a:rPr>
              <a:t>the </a:t>
            </a:r>
            <a:r>
              <a:rPr b="1" i="1" lang="en-US" sz="2400" u="sng">
                <a:latin typeface="Times New Roman"/>
                <a:ea typeface="Times New Roman"/>
                <a:cs typeface="Times New Roman"/>
                <a:sym typeface="Times New Roman"/>
              </a:rPr>
              <a:t>filter bank</a:t>
            </a:r>
            <a:r>
              <a:rPr b="0" i="0" lang="en-US" sz="2400">
                <a:latin typeface="Times New Roman"/>
                <a:ea typeface="Times New Roman"/>
                <a:cs typeface="Times New Roman"/>
                <a:sym typeface="Times New Roman"/>
              </a:rPr>
              <a:t> processing is carried out on the power spectrum, using </a:t>
            </a:r>
            <a:r>
              <a:rPr b="1" i="1" lang="en-US" sz="2400" u="sng">
                <a:latin typeface="Times New Roman"/>
                <a:ea typeface="Times New Roman"/>
                <a:cs typeface="Times New Roman"/>
                <a:sym typeface="Times New Roman"/>
              </a:rPr>
              <a:t>mel-scale</a:t>
            </a:r>
            <a:r>
              <a:rPr b="0" i="0" lang="en-US" sz="2400">
                <a:latin typeface="Times New Roman"/>
                <a:ea typeface="Times New Roman"/>
                <a:cs typeface="Times New Roman"/>
                <a:sym typeface="Times New Roman"/>
              </a:rPr>
              <a:t>. The Discrete cosine transform is applied to the speech signal after translating the power spectrum to log domain in order to calculate mel-frequency </a:t>
            </a:r>
            <a:r>
              <a:rPr b="1" i="1" lang="en-US" sz="2400" u="sng">
                <a:latin typeface="Times New Roman"/>
                <a:ea typeface="Times New Roman"/>
                <a:cs typeface="Times New Roman"/>
                <a:sym typeface="Times New Roman"/>
              </a:rPr>
              <a:t>cepstrum coefficient</a:t>
            </a:r>
            <a:r>
              <a:rPr b="0" i="0"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pic>
        <p:nvPicPr>
          <p:cNvPr id="166" name="Google Shape;166;p26"/>
          <p:cNvPicPr preferRelativeResize="0"/>
          <p:nvPr/>
        </p:nvPicPr>
        <p:blipFill rotWithShape="1">
          <a:blip r:embed="rId3">
            <a:alphaModFix/>
          </a:blip>
          <a:srcRect b="0" l="0" r="0" t="0"/>
          <a:stretch/>
        </p:blipFill>
        <p:spPr>
          <a:xfrm>
            <a:off x="1771382" y="4869807"/>
            <a:ext cx="8649235" cy="18048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244698" y="154546"/>
            <a:ext cx="11771291" cy="64265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u="sng">
                <a:solidFill>
                  <a:srgbClr val="FF0000"/>
                </a:solidFill>
                <a:latin typeface="Times New Roman"/>
                <a:ea typeface="Times New Roman"/>
                <a:cs typeface="Times New Roman"/>
                <a:sym typeface="Times New Roman"/>
              </a:rPr>
              <a:t>CNN</a:t>
            </a:r>
            <a:r>
              <a:rPr lang="en-US" sz="2600">
                <a:solidFill>
                  <a:srgbClr val="FF0000"/>
                </a:solidFill>
                <a:latin typeface="Times New Roman"/>
                <a:ea typeface="Times New Roman"/>
                <a:cs typeface="Times New Roman"/>
                <a:sym typeface="Times New Roman"/>
              </a:rPr>
              <a:t>(Convolutional Neural Network)</a:t>
            </a:r>
            <a:endParaRPr/>
          </a:p>
          <a:p>
            <a:pPr indent="0" lvl="0" marL="0" rtl="0" algn="l">
              <a:lnSpc>
                <a:spcPct val="100000"/>
              </a:lnSpc>
              <a:spcBef>
                <a:spcPts val="1000"/>
              </a:spcBef>
              <a:spcAft>
                <a:spcPts val="0"/>
              </a:spcAft>
              <a:buClr>
                <a:schemeClr val="dk1"/>
              </a:buClr>
              <a:buSzPts val="2000"/>
              <a:buNone/>
            </a:pPr>
            <a:r>
              <a:rPr b="0" i="0" lang="en-US" sz="2000">
                <a:latin typeface="Times New Roman"/>
                <a:ea typeface="Times New Roman"/>
                <a:cs typeface="Times New Roman"/>
                <a:sym typeface="Times New Roman"/>
              </a:rPr>
              <a:t>A </a:t>
            </a:r>
            <a:r>
              <a:rPr b="1" i="0" lang="en-US" sz="2000">
                <a:latin typeface="Times New Roman"/>
                <a:ea typeface="Times New Roman"/>
                <a:cs typeface="Times New Roman"/>
                <a:sym typeface="Times New Roman"/>
              </a:rPr>
              <a:t>Convolutional Neural Network (ConvNet/CNN)</a:t>
            </a:r>
            <a:r>
              <a:rPr b="0" i="0" lang="en-US" sz="2000">
                <a:latin typeface="Times New Roman"/>
                <a:ea typeface="Times New Roman"/>
                <a:cs typeface="Times New Roman"/>
                <a:sym typeface="Times New Roman"/>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a:p>
          <a:p>
            <a:pPr indent="0" lvl="0" marL="0" rtl="0" algn="l">
              <a:lnSpc>
                <a:spcPct val="100000"/>
              </a:lnSpc>
              <a:spcBef>
                <a:spcPts val="1000"/>
              </a:spcBef>
              <a:spcAft>
                <a:spcPts val="0"/>
              </a:spcAft>
              <a:buClr>
                <a:schemeClr val="dk1"/>
              </a:buClr>
              <a:buSzPts val="2000"/>
              <a:buNone/>
            </a:pPr>
            <a:r>
              <a:rPr b="0" i="0" lang="en-US" sz="2000">
                <a:latin typeface="Times New Roman"/>
                <a:ea typeface="Times New Roman"/>
                <a:cs typeface="Times New Roman"/>
                <a:sym typeface="Times New Roman"/>
              </a:rPr>
              <a:t>The role of the ConvNet is to reduce the images into a form which is easier to process, without losing features which are critical for getting a good prediction</a:t>
            </a:r>
            <a:endParaRPr/>
          </a:p>
          <a:p>
            <a:pPr indent="0" lvl="0" marL="0" rtl="0" algn="l">
              <a:lnSpc>
                <a:spcPct val="100000"/>
              </a:lnSpc>
              <a:spcBef>
                <a:spcPts val="1000"/>
              </a:spcBef>
              <a:spcAft>
                <a:spcPts val="0"/>
              </a:spcAft>
              <a:buClr>
                <a:schemeClr val="dk1"/>
              </a:buClr>
              <a:buSzPts val="2000"/>
              <a:buNone/>
            </a:pPr>
            <a:r>
              <a:rPr b="0" i="0" lang="en-US" sz="2000">
                <a:latin typeface="Times New Roman"/>
                <a:ea typeface="Times New Roman"/>
                <a:cs typeface="Times New Roman"/>
                <a:sym typeface="Times New Roman"/>
              </a:rPr>
              <a:t>A convolution neural network has multiple hidden layers that help in extracting information from an image. The four important layers in CNN are:</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i="0" lang="en-US" sz="2400" u="sng">
                <a:latin typeface="Times New Roman"/>
                <a:ea typeface="Times New Roman"/>
                <a:cs typeface="Times New Roman"/>
                <a:sym typeface="Times New Roman"/>
              </a:rPr>
              <a:t>Convolution Layer:</a:t>
            </a:r>
            <a:endParaRPr/>
          </a:p>
          <a:p>
            <a:pPr indent="-228600" lvl="0" marL="228600" rtl="0" algn="l">
              <a:lnSpc>
                <a:spcPct val="90000"/>
              </a:lnSpc>
              <a:spcBef>
                <a:spcPts val="1000"/>
              </a:spcBef>
              <a:spcAft>
                <a:spcPts val="0"/>
              </a:spcAft>
              <a:buClr>
                <a:schemeClr val="dk1"/>
              </a:buClr>
              <a:buSzPts val="2000"/>
              <a:buChar char="•"/>
            </a:pPr>
            <a:r>
              <a:rPr b="0" i="0" lang="en-US" sz="2000">
                <a:latin typeface="Times New Roman"/>
                <a:ea typeface="Times New Roman"/>
                <a:cs typeface="Times New Roman"/>
                <a:sym typeface="Times New Roman"/>
              </a:rPr>
              <a:t>This is the first step in the process of extracting valuable features from an image. A convolution layer has several filters that perform the convolution operation. Every image is considered as a matrix of pixel values.</a:t>
            </a:r>
            <a:endParaRPr/>
          </a:p>
          <a:p>
            <a:pPr indent="0" lvl="0" marL="0" rtl="0" algn="l">
              <a:lnSpc>
                <a:spcPct val="100000"/>
              </a:lnSpc>
              <a:spcBef>
                <a:spcPts val="1000"/>
              </a:spcBef>
              <a:spcAft>
                <a:spcPts val="0"/>
              </a:spcAft>
              <a:buClr>
                <a:schemeClr val="dk1"/>
              </a:buClr>
              <a:buSzPts val="2000"/>
              <a:buNone/>
            </a:pPr>
            <a:r>
              <a:rPr b="1" i="0" lang="en-US" sz="2000" u="sng">
                <a:latin typeface="Times New Roman"/>
                <a:ea typeface="Times New Roman"/>
                <a:cs typeface="Times New Roman"/>
                <a:sym typeface="Times New Roman"/>
              </a:rPr>
              <a:t>ReLU layer:</a:t>
            </a:r>
            <a:endParaRPr/>
          </a:p>
          <a:p>
            <a:pPr indent="-228600" lvl="0" marL="228600" rtl="0" algn="l">
              <a:lnSpc>
                <a:spcPct val="100000"/>
              </a:lnSpc>
              <a:spcBef>
                <a:spcPts val="1000"/>
              </a:spcBef>
              <a:spcAft>
                <a:spcPts val="0"/>
              </a:spcAft>
              <a:buClr>
                <a:schemeClr val="dk1"/>
              </a:buClr>
              <a:buSzPts val="2000"/>
              <a:buChar char="•"/>
            </a:pPr>
            <a:r>
              <a:rPr b="0" i="0" lang="en-US" sz="2000">
                <a:latin typeface="Times New Roman"/>
                <a:ea typeface="Times New Roman"/>
                <a:cs typeface="Times New Roman"/>
                <a:sym typeface="Times New Roman"/>
              </a:rPr>
              <a:t>ReLU stands for the rectified linear unit. Once the feature maps are extracted, the next step is to move them to a ReLU layer. </a:t>
            </a:r>
            <a:endParaRPr/>
          </a:p>
          <a:p>
            <a:pPr indent="-101600" lvl="0" marL="22860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197476" y="299434"/>
            <a:ext cx="11831392" cy="625913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b="0" i="0" lang="en-US" sz="2200">
                <a:latin typeface="Times New Roman"/>
                <a:ea typeface="Times New Roman"/>
                <a:cs typeface="Times New Roman"/>
                <a:sym typeface="Times New Roman"/>
              </a:rPr>
              <a:t>ReLU performs an element-wise operation and sets all the negative pixels to 0. It introduces non-linearity to the network, and the generated output is a rectified feature map.</a:t>
            </a:r>
            <a:endParaRPr/>
          </a:p>
          <a:p>
            <a:pPr indent="0" lvl="0" marL="0" rtl="0" algn="l">
              <a:lnSpc>
                <a:spcPct val="100000"/>
              </a:lnSpc>
              <a:spcBef>
                <a:spcPts val="1000"/>
              </a:spcBef>
              <a:spcAft>
                <a:spcPts val="0"/>
              </a:spcAft>
              <a:buClr>
                <a:schemeClr val="dk1"/>
              </a:buClr>
              <a:buSzPts val="2400"/>
              <a:buNone/>
            </a:pPr>
            <a:r>
              <a:rPr b="1" i="0" lang="en-US" sz="2400" u="sng">
                <a:latin typeface="Times New Roman"/>
                <a:ea typeface="Times New Roman"/>
                <a:cs typeface="Times New Roman"/>
                <a:sym typeface="Times New Roman"/>
              </a:rPr>
              <a:t>Pooling Layer:</a:t>
            </a:r>
            <a:endParaRPr/>
          </a:p>
          <a:p>
            <a:pPr indent="-228600" lvl="0" marL="228600" rtl="0" algn="l">
              <a:lnSpc>
                <a:spcPct val="100000"/>
              </a:lnSpc>
              <a:spcBef>
                <a:spcPts val="1000"/>
              </a:spcBef>
              <a:spcAft>
                <a:spcPts val="0"/>
              </a:spcAft>
              <a:buClr>
                <a:schemeClr val="dk1"/>
              </a:buClr>
              <a:buSzPts val="2200"/>
              <a:buChar char="•"/>
            </a:pPr>
            <a:r>
              <a:rPr b="0" i="0" lang="en-US" sz="2200">
                <a:latin typeface="Times New Roman"/>
                <a:ea typeface="Times New Roman"/>
                <a:cs typeface="Times New Roman"/>
                <a:sym typeface="Times New Roman"/>
              </a:rPr>
              <a:t>Pooling is a down-sampling operation that reduces the dimensionality of the feature map. The rectified feature map now goes through a pooling layer to generate a pooled feature map.</a:t>
            </a:r>
            <a:endParaRPr/>
          </a:p>
          <a:p>
            <a:pPr indent="-228600" lvl="0" marL="228600" rtl="0" algn="l">
              <a:lnSpc>
                <a:spcPct val="100000"/>
              </a:lnSpc>
              <a:spcBef>
                <a:spcPts val="1000"/>
              </a:spcBef>
              <a:spcAft>
                <a:spcPts val="0"/>
              </a:spcAft>
              <a:buClr>
                <a:schemeClr val="dk1"/>
              </a:buClr>
              <a:buSzPts val="2200"/>
              <a:buChar char="•"/>
            </a:pPr>
            <a:r>
              <a:rPr b="0" i="0" lang="en-US" sz="2200">
                <a:latin typeface="Times New Roman"/>
                <a:ea typeface="Times New Roman"/>
                <a:cs typeface="Times New Roman"/>
                <a:sym typeface="Times New Roman"/>
              </a:rPr>
              <a:t>The next step in the process is called flattening. Flattening is used to convert all the resultant 2-Dimensional arrays from pooled feature maps into a single long continuous linear vector.</a:t>
            </a:r>
            <a:endParaRPr/>
          </a:p>
          <a:p>
            <a:pPr indent="0" lvl="0" marL="0" rtl="0" algn="l">
              <a:lnSpc>
                <a:spcPct val="100000"/>
              </a:lnSpc>
              <a:spcBef>
                <a:spcPts val="1000"/>
              </a:spcBef>
              <a:spcAft>
                <a:spcPts val="0"/>
              </a:spcAft>
              <a:buClr>
                <a:schemeClr val="dk1"/>
              </a:buClr>
              <a:buSzPts val="2400"/>
              <a:buNone/>
            </a:pPr>
            <a:r>
              <a:rPr b="1" i="0" lang="en-US" sz="2400" u="sng">
                <a:latin typeface="Times New Roman"/>
                <a:ea typeface="Times New Roman"/>
                <a:cs typeface="Times New Roman"/>
                <a:sym typeface="Times New Roman"/>
              </a:rPr>
              <a:t>Fully Connected layer</a:t>
            </a:r>
            <a:r>
              <a:rPr b="1" i="0" lang="en-US" sz="2200" u="sng">
                <a:latin typeface="Times New Roman"/>
                <a:ea typeface="Times New Roman"/>
                <a:cs typeface="Times New Roman"/>
                <a:sym typeface="Times New Roman"/>
              </a:rPr>
              <a:t>:</a:t>
            </a:r>
            <a:endParaRPr/>
          </a:p>
          <a:p>
            <a:pPr indent="-228600" lvl="0" marL="228600" rtl="0" algn="l">
              <a:lnSpc>
                <a:spcPct val="100000"/>
              </a:lnSpc>
              <a:spcBef>
                <a:spcPts val="1000"/>
              </a:spcBef>
              <a:spcAft>
                <a:spcPts val="0"/>
              </a:spcAft>
              <a:buClr>
                <a:schemeClr val="dk1"/>
              </a:buClr>
              <a:buSzPts val="2200"/>
              <a:buChar char="•"/>
            </a:pPr>
            <a:r>
              <a:rPr b="0" i="0" lang="en-US" sz="2200">
                <a:latin typeface="Times New Roman"/>
                <a:ea typeface="Times New Roman"/>
                <a:cs typeface="Times New Roman"/>
                <a:sym typeface="Times New Roman"/>
              </a:rPr>
              <a:t>The flattened matrix is fed as input to the fully connected layer to classify the image.</a:t>
            </a:r>
            <a:endParaRPr/>
          </a:p>
          <a:p>
            <a:pPr indent="0" lvl="0" marL="0" rtl="0" algn="l">
              <a:lnSpc>
                <a:spcPct val="10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a:t>
            </a:r>
            <a:endParaRPr b="0" i="0" sz="22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descr="Understanding of Convolutional Neural Network (CNN) — Deep Learning | by  Prabhu | Medium" id="177" name="Google Shape;177;p28"/>
          <p:cNvPicPr preferRelativeResize="0"/>
          <p:nvPr/>
        </p:nvPicPr>
        <p:blipFill rotWithShape="1">
          <a:blip r:embed="rId3">
            <a:alphaModFix/>
          </a:blip>
          <a:srcRect b="0" l="0" r="0" t="0"/>
          <a:stretch/>
        </p:blipFill>
        <p:spPr>
          <a:xfrm>
            <a:off x="354169" y="4481846"/>
            <a:ext cx="11097296" cy="2076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453081" y="86497"/>
            <a:ext cx="10515600" cy="67715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None/>
            </a:pPr>
            <a:r>
              <a:rPr b="1" i="1" lang="en-US" sz="4000" u="sng">
                <a:solidFill>
                  <a:srgbClr val="C00000"/>
                </a:solidFill>
                <a:latin typeface="Times New Roman"/>
                <a:ea typeface="Times New Roman"/>
                <a:cs typeface="Times New Roman"/>
                <a:sym typeface="Times New Roman"/>
              </a:rPr>
              <a:t>Code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Data Frame (Ravdess &amp; Savee):</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183" name="Google Shape;183;p29"/>
          <p:cNvPicPr preferRelativeResize="0"/>
          <p:nvPr/>
        </p:nvPicPr>
        <p:blipFill rotWithShape="1">
          <a:blip r:embed="rId3">
            <a:alphaModFix/>
          </a:blip>
          <a:srcRect b="0" l="0" r="0" t="0"/>
          <a:stretch/>
        </p:blipFill>
        <p:spPr>
          <a:xfrm>
            <a:off x="629736" y="1260389"/>
            <a:ext cx="11109183" cy="5214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ph idx="1" type="body"/>
          </p:nvPr>
        </p:nvPicPr>
        <p:blipFill rotWithShape="1">
          <a:blip r:embed="rId3">
            <a:alphaModFix/>
          </a:blip>
          <a:srcRect b="0" l="0" r="0" t="0"/>
          <a:stretch/>
        </p:blipFill>
        <p:spPr>
          <a:xfrm>
            <a:off x="510746" y="384457"/>
            <a:ext cx="11170508" cy="60890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838200" y="0"/>
            <a:ext cx="10515600" cy="64625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2)Data Frame Concatenate:</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3)Load Data path:</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4)MFCC Extraction:</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id="194" name="Google Shape;194;p31"/>
          <p:cNvPicPr preferRelativeResize="0"/>
          <p:nvPr/>
        </p:nvPicPr>
        <p:blipFill rotWithShape="1">
          <a:blip r:embed="rId3">
            <a:alphaModFix/>
          </a:blip>
          <a:srcRect b="0" l="0" r="0" t="0"/>
          <a:stretch/>
        </p:blipFill>
        <p:spPr>
          <a:xfrm>
            <a:off x="1127292" y="394244"/>
            <a:ext cx="5356915" cy="684312"/>
          </a:xfrm>
          <a:prstGeom prst="rect">
            <a:avLst/>
          </a:prstGeom>
          <a:noFill/>
          <a:ln>
            <a:noFill/>
          </a:ln>
        </p:spPr>
      </p:pic>
      <p:pic>
        <p:nvPicPr>
          <p:cNvPr id="195" name="Google Shape;195;p31"/>
          <p:cNvPicPr preferRelativeResize="0"/>
          <p:nvPr/>
        </p:nvPicPr>
        <p:blipFill rotWithShape="1">
          <a:blip r:embed="rId4">
            <a:alphaModFix/>
          </a:blip>
          <a:srcRect b="0" l="0" r="0" t="0"/>
          <a:stretch/>
        </p:blipFill>
        <p:spPr>
          <a:xfrm>
            <a:off x="1127292" y="1478705"/>
            <a:ext cx="6785919" cy="400106"/>
          </a:xfrm>
          <a:prstGeom prst="rect">
            <a:avLst/>
          </a:prstGeom>
          <a:noFill/>
          <a:ln>
            <a:noFill/>
          </a:ln>
        </p:spPr>
      </p:pic>
      <p:pic>
        <p:nvPicPr>
          <p:cNvPr id="196" name="Google Shape;196;p31"/>
          <p:cNvPicPr preferRelativeResize="0"/>
          <p:nvPr/>
        </p:nvPicPr>
        <p:blipFill rotWithShape="1">
          <a:blip r:embed="rId5">
            <a:alphaModFix/>
          </a:blip>
          <a:srcRect b="0" l="0" r="0" t="0"/>
          <a:stretch/>
        </p:blipFill>
        <p:spPr>
          <a:xfrm>
            <a:off x="1127292" y="2217803"/>
            <a:ext cx="7176448" cy="43821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2" name="Shape 92"/>
        <p:cNvGrpSpPr/>
        <p:nvPr/>
      </p:nvGrpSpPr>
      <p:grpSpPr>
        <a:xfrm>
          <a:off x="0" y="0"/>
          <a:ext cx="0" cy="0"/>
          <a:chOff x="0" y="0"/>
          <a:chExt cx="0" cy="0"/>
        </a:xfrm>
      </p:grpSpPr>
      <p:sp>
        <p:nvSpPr>
          <p:cNvPr id="93" name="Google Shape;93;p14"/>
          <p:cNvSpPr txBox="1"/>
          <p:nvPr/>
        </p:nvSpPr>
        <p:spPr>
          <a:xfrm>
            <a:off x="1371600" y="729048"/>
            <a:ext cx="8866652" cy="1600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IBM Project</a:t>
            </a:r>
            <a:endParaRPr/>
          </a:p>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PRESENTATION</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800"/>
              <a:buFont typeface="Arial"/>
              <a:buNone/>
            </a:pPr>
            <a:r>
              <a:rPr b="0" i="1" lang="en-US" sz="2800" u="sng" cap="none" strike="noStrike">
                <a:solidFill>
                  <a:schemeClr val="dk1"/>
                </a:solidFill>
                <a:latin typeface="Arial"/>
                <a:ea typeface="Arial"/>
                <a:cs typeface="Arial"/>
                <a:sym typeface="Arial"/>
              </a:rPr>
              <a:t>Analyzing Vocal Patterns to Determine Emotion</a:t>
            </a:r>
            <a:endParaRPr/>
          </a:p>
          <a:p>
            <a:pPr indent="0" lvl="0" marL="0" marR="0" rtl="0" algn="ctr">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Submitted By:</a:t>
            </a:r>
            <a:endParaRPr/>
          </a:p>
        </p:txBody>
      </p:sp>
      <p:graphicFrame>
        <p:nvGraphicFramePr>
          <p:cNvPr id="94" name="Google Shape;94;p14"/>
          <p:cNvGraphicFramePr/>
          <p:nvPr/>
        </p:nvGraphicFramePr>
        <p:xfrm>
          <a:off x="2031998" y="2624026"/>
          <a:ext cx="3000000" cy="3000000"/>
        </p:xfrm>
        <a:graphic>
          <a:graphicData uri="http://schemas.openxmlformats.org/drawingml/2006/table">
            <a:tbl>
              <a:tblPr bandRow="1" firstRow="1">
                <a:noFill/>
                <a:tableStyleId>{D986A8CC-0610-43DD-AB24-7B8DD5C33ADB}</a:tableStyleId>
              </a:tblPr>
              <a:tblGrid>
                <a:gridCol w="2709325"/>
                <a:gridCol w="2709325"/>
                <a:gridCol w="2709325"/>
              </a:tblGrid>
              <a:tr h="228600">
                <a:tc>
                  <a:txBody>
                    <a:bodyPr/>
                    <a:lstStyle/>
                    <a:p>
                      <a:pPr indent="0" lvl="0" marL="0" marR="0" rtl="0" algn="l">
                        <a:spcBef>
                          <a:spcPts val="0"/>
                        </a:spcBef>
                        <a:spcAft>
                          <a:spcPts val="0"/>
                        </a:spcAft>
                        <a:buNone/>
                      </a:pPr>
                      <a:r>
                        <a:rPr b="1" lang="en-US" sz="1800" u="none" cap="none" strike="noStrike"/>
                        <a:t>	Name</a:t>
                      </a:r>
                      <a:endParaRPr/>
                    </a:p>
                  </a:txBody>
                  <a:tcPr marT="45725" marB="45725" marR="91450" marL="91450"/>
                </a:tc>
                <a:tc>
                  <a:txBody>
                    <a:bodyPr/>
                    <a:lstStyle/>
                    <a:p>
                      <a:pPr indent="0" lvl="0" marL="0" marR="0" rtl="0" algn="l">
                        <a:spcBef>
                          <a:spcPts val="0"/>
                        </a:spcBef>
                        <a:spcAft>
                          <a:spcPts val="0"/>
                        </a:spcAft>
                        <a:buNone/>
                      </a:pPr>
                      <a:r>
                        <a:rPr b="1" lang="en-US" sz="1800"/>
                        <a:t>	Sap-ID</a:t>
                      </a:r>
                      <a:endParaRPr/>
                    </a:p>
                  </a:txBody>
                  <a:tcPr marT="45725" marB="45725" marR="91450" marL="91450"/>
                </a:tc>
                <a:tc>
                  <a:txBody>
                    <a:bodyPr/>
                    <a:lstStyle/>
                    <a:p>
                      <a:pPr indent="0" lvl="0" marL="0" marR="0" rtl="0" algn="l">
                        <a:spcBef>
                          <a:spcPts val="0"/>
                        </a:spcBef>
                        <a:spcAft>
                          <a:spcPts val="0"/>
                        </a:spcAft>
                        <a:buNone/>
                      </a:pPr>
                      <a:r>
                        <a:rPr b="1" lang="en-US" sz="1800"/>
                        <a:t>	Roll-No</a:t>
                      </a:r>
                      <a:endParaRPr/>
                    </a:p>
                  </a:txBody>
                  <a:tcPr marT="45725" marB="45725" marR="91450" marL="91450"/>
                </a:tc>
              </a:tr>
              <a:tr h="370850">
                <a:tc>
                  <a:txBody>
                    <a:bodyPr/>
                    <a:lstStyle/>
                    <a:p>
                      <a:pPr indent="0" lvl="0" marL="0" marR="0" rtl="0" algn="l">
                        <a:spcBef>
                          <a:spcPts val="0"/>
                        </a:spcBef>
                        <a:spcAft>
                          <a:spcPts val="0"/>
                        </a:spcAft>
                        <a:buNone/>
                      </a:pPr>
                      <a:r>
                        <a:rPr lang="en-US" sz="1800"/>
                        <a:t>Kshitiz</a:t>
                      </a:r>
                      <a:endParaRPr/>
                    </a:p>
                  </a:txBody>
                  <a:tcPr marT="45725" marB="45725" marR="91450" marL="91450"/>
                </a:tc>
                <a:tc>
                  <a:txBody>
                    <a:bodyPr/>
                    <a:lstStyle/>
                    <a:p>
                      <a:pPr indent="0" lvl="0" marL="0" marR="0" rtl="0" algn="l">
                        <a:spcBef>
                          <a:spcPts val="0"/>
                        </a:spcBef>
                        <a:spcAft>
                          <a:spcPts val="0"/>
                        </a:spcAft>
                        <a:buNone/>
                      </a:pPr>
                      <a:r>
                        <a:rPr lang="en-US" sz="1800"/>
                        <a:t>500069504</a:t>
                      </a:r>
                      <a:endParaRPr/>
                    </a:p>
                  </a:txBody>
                  <a:tcPr marT="45725" marB="45725" marR="91450" marL="91450"/>
                </a:tc>
                <a:tc>
                  <a:txBody>
                    <a:bodyPr/>
                    <a:lstStyle/>
                    <a:p>
                      <a:pPr indent="0" lvl="0" marL="0" marR="0" rtl="0" algn="l">
                        <a:spcBef>
                          <a:spcPts val="0"/>
                        </a:spcBef>
                        <a:spcAft>
                          <a:spcPts val="0"/>
                        </a:spcAft>
                        <a:buNone/>
                      </a:pPr>
                      <a:r>
                        <a:rPr lang="en-US" sz="1800"/>
                        <a:t>	R970218030</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strike="noStrike">
                          <a:solidFill>
                            <a:schemeClr val="dk1"/>
                          </a:solidFill>
                          <a:latin typeface="Arial"/>
                          <a:ea typeface="Arial"/>
                          <a:cs typeface="Arial"/>
                          <a:sym typeface="Arial"/>
                        </a:rPr>
                        <a:t>Kartikey Semwal</a:t>
                      </a:r>
                      <a:endParaRPr sz="1800"/>
                    </a:p>
                  </a:txBody>
                  <a:tcPr marT="45725" marB="45725" marR="91450" marL="91450"/>
                </a:tc>
                <a:tc>
                  <a:txBody>
                    <a:bodyPr/>
                    <a:lstStyle/>
                    <a:p>
                      <a:pPr indent="0" lvl="0" marL="0" marR="0" rtl="0" algn="l">
                        <a:spcBef>
                          <a:spcPts val="0"/>
                        </a:spcBef>
                        <a:spcAft>
                          <a:spcPts val="0"/>
                        </a:spcAft>
                        <a:buNone/>
                      </a:pPr>
                      <a:r>
                        <a:rPr lang="en-US" sz="1800"/>
                        <a:t>500070071</a:t>
                      </a:r>
                      <a:endParaRPr/>
                    </a:p>
                  </a:txBody>
                  <a:tcPr marT="45725" marB="45725" marR="91450" marL="91450"/>
                </a:tc>
                <a:tc>
                  <a:txBody>
                    <a:bodyPr/>
                    <a:lstStyle/>
                    <a:p>
                      <a:pPr indent="0" lvl="0" marL="0" marR="0" rtl="0" algn="l">
                        <a:spcBef>
                          <a:spcPts val="0"/>
                        </a:spcBef>
                        <a:spcAft>
                          <a:spcPts val="0"/>
                        </a:spcAft>
                        <a:buNone/>
                      </a:pPr>
                      <a:r>
                        <a:rPr lang="en-US" sz="1800"/>
                        <a:t>	</a:t>
                      </a:r>
                      <a:r>
                        <a:rPr b="0" i="0" lang="en-US" sz="1800" u="none" strike="noStrike">
                          <a:solidFill>
                            <a:schemeClr val="dk1"/>
                          </a:solidFill>
                          <a:latin typeface="Arial"/>
                          <a:ea typeface="Arial"/>
                          <a:cs typeface="Arial"/>
                          <a:sym typeface="Arial"/>
                        </a:rPr>
                        <a:t>R142218074</a:t>
                      </a:r>
                      <a:endParaRPr sz="1800"/>
                    </a:p>
                  </a:txBody>
                  <a:tcPr marT="45725" marB="45725" marR="91450" marL="91450"/>
                </a:tc>
              </a:tr>
              <a:tr h="370850">
                <a:tc>
                  <a:txBody>
                    <a:bodyPr/>
                    <a:lstStyle/>
                    <a:p>
                      <a:pPr indent="0" lvl="0" marL="0" marR="0" rtl="0" algn="l">
                        <a:spcBef>
                          <a:spcPts val="0"/>
                        </a:spcBef>
                        <a:spcAft>
                          <a:spcPts val="0"/>
                        </a:spcAft>
                        <a:buNone/>
                      </a:pPr>
                      <a:r>
                        <a:rPr b="0" i="0" lang="en-US" sz="1800" u="none" strike="noStrike">
                          <a:solidFill>
                            <a:schemeClr val="dk1"/>
                          </a:solidFill>
                          <a:latin typeface="Arial"/>
                          <a:ea typeface="Arial"/>
                          <a:cs typeface="Arial"/>
                          <a:sym typeface="Arial"/>
                        </a:rPr>
                        <a:t>Aryaman Singh</a:t>
                      </a:r>
                      <a:endParaRPr sz="1800"/>
                    </a:p>
                  </a:txBody>
                  <a:tcPr marT="45725" marB="45725" marR="91450" marL="91450"/>
                </a:tc>
                <a:tc>
                  <a:txBody>
                    <a:bodyPr/>
                    <a:lstStyle/>
                    <a:p>
                      <a:pPr indent="0" lvl="0" marL="0" marR="0" rtl="0" algn="l">
                        <a:spcBef>
                          <a:spcPts val="0"/>
                        </a:spcBef>
                        <a:spcAft>
                          <a:spcPts val="0"/>
                        </a:spcAft>
                        <a:buNone/>
                      </a:pPr>
                      <a:r>
                        <a:rPr lang="en-US" sz="1800"/>
                        <a:t>500068041</a:t>
                      </a:r>
                      <a:endParaRPr/>
                    </a:p>
                  </a:txBody>
                  <a:tcPr marT="45725" marB="45725" marR="91450" marL="91450"/>
                </a:tc>
                <a:tc>
                  <a:txBody>
                    <a:bodyPr/>
                    <a:lstStyle/>
                    <a:p>
                      <a:pPr indent="0" lvl="0" marL="0" marR="0" rtl="0" algn="l">
                        <a:spcBef>
                          <a:spcPts val="0"/>
                        </a:spcBef>
                        <a:spcAft>
                          <a:spcPts val="0"/>
                        </a:spcAft>
                        <a:buNone/>
                      </a:pPr>
                      <a:r>
                        <a:rPr lang="en-US" sz="1800"/>
                        <a:t>	</a:t>
                      </a:r>
                      <a:r>
                        <a:rPr b="0" i="0" lang="en-US" sz="1800" u="none" strike="noStrike">
                          <a:solidFill>
                            <a:schemeClr val="dk1"/>
                          </a:solidFill>
                          <a:latin typeface="Arial"/>
                          <a:ea typeface="Arial"/>
                          <a:cs typeface="Arial"/>
                          <a:sym typeface="Arial"/>
                        </a:rPr>
                        <a:t>R100218007</a:t>
                      </a:r>
                      <a:endParaRPr sz="1800"/>
                    </a:p>
                  </a:txBody>
                  <a:tcPr marT="45725" marB="45725" marR="91450" marL="91450"/>
                </a:tc>
              </a:tr>
              <a:tr h="370850">
                <a:tc>
                  <a:txBody>
                    <a:bodyPr/>
                    <a:lstStyle/>
                    <a:p>
                      <a:pPr indent="0" lvl="0" marL="0" marR="0" rtl="0" algn="l">
                        <a:spcBef>
                          <a:spcPts val="0"/>
                        </a:spcBef>
                        <a:spcAft>
                          <a:spcPts val="0"/>
                        </a:spcAft>
                        <a:buNone/>
                      </a:pPr>
                      <a:r>
                        <a:rPr lang="en-US" sz="1800"/>
                        <a:t>Animesh Anand</a:t>
                      </a:r>
                      <a:endParaRPr/>
                    </a:p>
                  </a:txBody>
                  <a:tcPr marT="45725" marB="45725" marR="91450" marL="91450"/>
                </a:tc>
                <a:tc>
                  <a:txBody>
                    <a:bodyPr/>
                    <a:lstStyle/>
                    <a:p>
                      <a:pPr indent="0" lvl="0" marL="0" marR="0" rtl="0" algn="l">
                        <a:spcBef>
                          <a:spcPts val="0"/>
                        </a:spcBef>
                        <a:spcAft>
                          <a:spcPts val="0"/>
                        </a:spcAft>
                        <a:buNone/>
                      </a:pPr>
                      <a:r>
                        <a:rPr lang="en-US" sz="1800"/>
                        <a:t>500067250</a:t>
                      </a:r>
                      <a:endParaRPr/>
                    </a:p>
                  </a:txBody>
                  <a:tcPr marT="45725" marB="45725" marR="91450" marL="91450"/>
                </a:tc>
                <a:tc>
                  <a:txBody>
                    <a:bodyPr/>
                    <a:lstStyle/>
                    <a:p>
                      <a:pPr indent="0" lvl="0" marL="0" marR="0" rtl="0" algn="l">
                        <a:spcBef>
                          <a:spcPts val="0"/>
                        </a:spcBef>
                        <a:spcAft>
                          <a:spcPts val="0"/>
                        </a:spcAft>
                        <a:buNone/>
                      </a:pPr>
                      <a:r>
                        <a:rPr lang="en-US" sz="1800"/>
                        <a:t>	R970218005</a:t>
                      </a:r>
                      <a:endParaRPr/>
                    </a:p>
                  </a:txBody>
                  <a:tcPr marT="45725" marB="45725" marR="91450" marL="91450"/>
                </a:tc>
              </a:tr>
            </a:tbl>
          </a:graphicData>
        </a:graphic>
      </p:graphicFrame>
      <p:sp>
        <p:nvSpPr>
          <p:cNvPr id="95" name="Google Shape;95;p14"/>
          <p:cNvSpPr txBox="1"/>
          <p:nvPr>
            <p:ph type="ctrTitle"/>
          </p:nvPr>
        </p:nvSpPr>
        <p:spPr>
          <a:xfrm>
            <a:off x="3139295" y="4925819"/>
            <a:ext cx="5325761" cy="175809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0000"/>
              </a:buClr>
              <a:buSzPts val="2400"/>
              <a:buFont typeface="Arial"/>
              <a:buNone/>
            </a:pPr>
            <a:r>
              <a:rPr b="1" lang="en-US" sz="2400" u="sng">
                <a:solidFill>
                  <a:srgbClr val="000000"/>
                </a:solidFill>
                <a:latin typeface="Arial"/>
                <a:ea typeface="Arial"/>
                <a:cs typeface="Arial"/>
                <a:sym typeface="Arial"/>
              </a:rPr>
              <a:t>Under the guidance of</a:t>
            </a:r>
            <a:br>
              <a:rPr lang="en-US" sz="2400">
                <a:latin typeface="Times New Roman"/>
                <a:ea typeface="Times New Roman"/>
                <a:cs typeface="Times New Roman"/>
                <a:sym typeface="Times New Roman"/>
              </a:rPr>
            </a:br>
            <a:r>
              <a:rPr b="1" i="1" lang="en-US" sz="2400">
                <a:solidFill>
                  <a:srgbClr val="000000"/>
                </a:solidFill>
                <a:latin typeface="Arial"/>
                <a:ea typeface="Arial"/>
                <a:cs typeface="Arial"/>
                <a:sym typeface="Arial"/>
              </a:rPr>
              <a:t>Dr. </a:t>
            </a:r>
            <a:r>
              <a:rPr b="1" lang="en-US" sz="2400">
                <a:solidFill>
                  <a:srgbClr val="000000"/>
                </a:solidFill>
                <a:latin typeface="Arial"/>
                <a:ea typeface="Arial"/>
                <a:cs typeface="Arial"/>
                <a:sym typeface="Arial"/>
              </a:rPr>
              <a:t>Prakash G.L</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Assistant Professor</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Department Of Computer Science</a:t>
            </a:r>
            <a:br>
              <a:rPr lang="en-US" sz="1100">
                <a:latin typeface="Times New Roman"/>
                <a:ea typeface="Times New Roman"/>
                <a:cs typeface="Times New Roman"/>
                <a:sym typeface="Times New Roman"/>
              </a:rPr>
            </a:b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idx="1" type="body"/>
          </p:nvPr>
        </p:nvSpPr>
        <p:spPr>
          <a:xfrm>
            <a:off x="838200" y="637080"/>
            <a:ext cx="10515600" cy="55838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5)Split Training and Testing Data:</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6)Normalization:</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202" name="Google Shape;202;p32"/>
          <p:cNvPicPr preferRelativeResize="0"/>
          <p:nvPr/>
        </p:nvPicPr>
        <p:blipFill rotWithShape="1">
          <a:blip r:embed="rId3">
            <a:alphaModFix/>
          </a:blip>
          <a:srcRect b="0" l="0" r="0" t="0"/>
          <a:stretch/>
        </p:blipFill>
        <p:spPr>
          <a:xfrm>
            <a:off x="1272490" y="1260748"/>
            <a:ext cx="9647020" cy="1949538"/>
          </a:xfrm>
          <a:prstGeom prst="rect">
            <a:avLst/>
          </a:prstGeom>
          <a:noFill/>
          <a:ln>
            <a:noFill/>
          </a:ln>
        </p:spPr>
      </p:pic>
      <p:pic>
        <p:nvPicPr>
          <p:cNvPr id="203" name="Google Shape;203;p32"/>
          <p:cNvPicPr preferRelativeResize="0"/>
          <p:nvPr/>
        </p:nvPicPr>
        <p:blipFill rotWithShape="1">
          <a:blip r:embed="rId4">
            <a:alphaModFix/>
          </a:blip>
          <a:srcRect b="0" l="0" r="0" t="0"/>
          <a:stretch/>
        </p:blipFill>
        <p:spPr>
          <a:xfrm>
            <a:off x="1272490" y="3904209"/>
            <a:ext cx="5153279" cy="19641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idx="1" type="body"/>
          </p:nvPr>
        </p:nvSpPr>
        <p:spPr>
          <a:xfrm>
            <a:off x="628135" y="182176"/>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7)Model Training:</a:t>
            </a:r>
            <a:endParaRPr/>
          </a:p>
        </p:txBody>
      </p:sp>
      <p:pic>
        <p:nvPicPr>
          <p:cNvPr id="209" name="Google Shape;209;p33"/>
          <p:cNvPicPr preferRelativeResize="0"/>
          <p:nvPr/>
        </p:nvPicPr>
        <p:blipFill rotWithShape="1">
          <a:blip r:embed="rId3">
            <a:alphaModFix/>
          </a:blip>
          <a:srcRect b="0" l="0" r="0" t="0"/>
          <a:stretch/>
        </p:blipFill>
        <p:spPr>
          <a:xfrm>
            <a:off x="944314" y="672164"/>
            <a:ext cx="8693955" cy="55136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idx="1" type="body"/>
          </p:nvPr>
        </p:nvSpPr>
        <p:spPr>
          <a:xfrm>
            <a:off x="838200" y="296562"/>
            <a:ext cx="10515600" cy="58804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8)Compile Model:</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9)Plot Model:</a:t>
            </a:r>
            <a:endParaRPr/>
          </a:p>
          <a:p>
            <a:pPr indent="0" lvl="0" marL="0" rtl="0" algn="l">
              <a:lnSpc>
                <a:spcPct val="90000"/>
              </a:lnSpc>
              <a:spcBef>
                <a:spcPts val="1000"/>
              </a:spcBef>
              <a:spcAft>
                <a:spcPts val="0"/>
              </a:spcAft>
              <a:buClr>
                <a:schemeClr val="dk1"/>
              </a:buClr>
              <a:buSzPts val="2800"/>
              <a:buNone/>
            </a:pPr>
            <a:r>
              <a:t/>
            </a:r>
            <a:endParaRPr/>
          </a:p>
        </p:txBody>
      </p:sp>
      <p:pic>
        <p:nvPicPr>
          <p:cNvPr id="215" name="Google Shape;215;p34"/>
          <p:cNvPicPr preferRelativeResize="0"/>
          <p:nvPr/>
        </p:nvPicPr>
        <p:blipFill rotWithShape="1">
          <a:blip r:embed="rId3">
            <a:alphaModFix/>
          </a:blip>
          <a:srcRect b="0" l="0" r="0" t="0"/>
          <a:stretch/>
        </p:blipFill>
        <p:spPr>
          <a:xfrm>
            <a:off x="1134763" y="786333"/>
            <a:ext cx="7706801" cy="770618"/>
          </a:xfrm>
          <a:prstGeom prst="rect">
            <a:avLst/>
          </a:prstGeom>
          <a:noFill/>
          <a:ln>
            <a:noFill/>
          </a:ln>
        </p:spPr>
      </p:pic>
      <p:pic>
        <p:nvPicPr>
          <p:cNvPr id="216" name="Google Shape;216;p34"/>
          <p:cNvPicPr preferRelativeResize="0"/>
          <p:nvPr/>
        </p:nvPicPr>
        <p:blipFill rotWithShape="1">
          <a:blip r:embed="rId4">
            <a:alphaModFix/>
          </a:blip>
          <a:srcRect b="0" l="0" r="0" t="0"/>
          <a:stretch/>
        </p:blipFill>
        <p:spPr>
          <a:xfrm>
            <a:off x="1134763" y="2545935"/>
            <a:ext cx="6812565" cy="38301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610405" y="56603"/>
            <a:ext cx="10515600" cy="603527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10)Save model:</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000"/>
              <a:buNone/>
            </a:pPr>
            <a:r>
              <a:rPr lang="en-US" sz="2000"/>
              <a:t>11)Accuracy:</a:t>
            </a:r>
            <a:endParaRPr/>
          </a:p>
        </p:txBody>
      </p:sp>
      <p:pic>
        <p:nvPicPr>
          <p:cNvPr id="222" name="Google Shape;222;p35"/>
          <p:cNvPicPr preferRelativeResize="0"/>
          <p:nvPr/>
        </p:nvPicPr>
        <p:blipFill rotWithShape="1">
          <a:blip r:embed="rId3">
            <a:alphaModFix/>
          </a:blip>
          <a:srcRect b="0" l="0" r="0" t="0"/>
          <a:stretch/>
        </p:blipFill>
        <p:spPr>
          <a:xfrm>
            <a:off x="893000" y="452900"/>
            <a:ext cx="5050600" cy="2591162"/>
          </a:xfrm>
          <a:prstGeom prst="rect">
            <a:avLst/>
          </a:prstGeom>
          <a:noFill/>
          <a:ln>
            <a:noFill/>
          </a:ln>
        </p:spPr>
      </p:pic>
      <p:pic>
        <p:nvPicPr>
          <p:cNvPr id="223" name="Google Shape;223;p35"/>
          <p:cNvPicPr preferRelativeResize="0"/>
          <p:nvPr/>
        </p:nvPicPr>
        <p:blipFill rotWithShape="1">
          <a:blip r:embed="rId4">
            <a:alphaModFix/>
          </a:blip>
          <a:srcRect b="0" l="0" r="0" t="0"/>
          <a:stretch/>
        </p:blipFill>
        <p:spPr>
          <a:xfrm>
            <a:off x="893000" y="3429000"/>
            <a:ext cx="6982799" cy="31817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726989" y="24713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12)Prediction:</a:t>
            </a:r>
            <a:endParaRPr/>
          </a:p>
        </p:txBody>
      </p:sp>
      <p:pic>
        <p:nvPicPr>
          <p:cNvPr id="229" name="Google Shape;229;p36"/>
          <p:cNvPicPr preferRelativeResize="0"/>
          <p:nvPr/>
        </p:nvPicPr>
        <p:blipFill rotWithShape="1">
          <a:blip r:embed="rId3">
            <a:alphaModFix/>
          </a:blip>
          <a:srcRect b="0" l="0" r="0" t="0"/>
          <a:stretch/>
        </p:blipFill>
        <p:spPr>
          <a:xfrm>
            <a:off x="1060622" y="734706"/>
            <a:ext cx="8293443" cy="56043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1" type="body"/>
          </p:nvPr>
        </p:nvSpPr>
        <p:spPr>
          <a:xfrm>
            <a:off x="603422" y="26867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13)Recording Audio for New Data:</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5" name="Google Shape;235;p37"/>
          <p:cNvPicPr preferRelativeResize="0"/>
          <p:nvPr/>
        </p:nvPicPr>
        <p:blipFill rotWithShape="1">
          <a:blip r:embed="rId3">
            <a:alphaModFix/>
          </a:blip>
          <a:srcRect b="0" l="0" r="0" t="0"/>
          <a:stretch/>
        </p:blipFill>
        <p:spPr>
          <a:xfrm>
            <a:off x="1072978" y="813060"/>
            <a:ext cx="7589108" cy="55506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1" type="body"/>
          </p:nvPr>
        </p:nvSpPr>
        <p:spPr>
          <a:xfrm>
            <a:off x="578708" y="114521"/>
            <a:ext cx="10515600" cy="665698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14)Model Loading: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000"/>
              <a:buNone/>
            </a:pPr>
            <a:r>
              <a:rPr lang="en-US" sz="2000"/>
              <a:t>15)MFCC New Data:</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16)New Data Predictions:</a:t>
            </a:r>
            <a:endParaRPr/>
          </a:p>
        </p:txBody>
      </p:sp>
      <p:pic>
        <p:nvPicPr>
          <p:cNvPr id="241" name="Google Shape;241;p38"/>
          <p:cNvPicPr preferRelativeResize="0"/>
          <p:nvPr/>
        </p:nvPicPr>
        <p:blipFill rotWithShape="1">
          <a:blip r:embed="rId3">
            <a:alphaModFix/>
          </a:blip>
          <a:srcRect b="0" l="0" r="0" t="0"/>
          <a:stretch/>
        </p:blipFill>
        <p:spPr>
          <a:xfrm>
            <a:off x="1097692" y="481339"/>
            <a:ext cx="7906853" cy="2084101"/>
          </a:xfrm>
          <a:prstGeom prst="rect">
            <a:avLst/>
          </a:prstGeom>
          <a:noFill/>
          <a:ln>
            <a:noFill/>
          </a:ln>
        </p:spPr>
      </p:pic>
      <p:pic>
        <p:nvPicPr>
          <p:cNvPr id="242" name="Google Shape;242;p38"/>
          <p:cNvPicPr preferRelativeResize="0"/>
          <p:nvPr/>
        </p:nvPicPr>
        <p:blipFill rotWithShape="1">
          <a:blip r:embed="rId4">
            <a:alphaModFix/>
          </a:blip>
          <a:srcRect b="0" l="0" r="0" t="0"/>
          <a:stretch/>
        </p:blipFill>
        <p:spPr>
          <a:xfrm>
            <a:off x="1097692" y="2950263"/>
            <a:ext cx="7619264" cy="1615028"/>
          </a:xfrm>
          <a:prstGeom prst="rect">
            <a:avLst/>
          </a:prstGeom>
          <a:noFill/>
          <a:ln>
            <a:noFill/>
          </a:ln>
        </p:spPr>
      </p:pic>
      <p:pic>
        <p:nvPicPr>
          <p:cNvPr id="243" name="Google Shape;243;p38"/>
          <p:cNvPicPr preferRelativeResize="0"/>
          <p:nvPr/>
        </p:nvPicPr>
        <p:blipFill rotWithShape="1">
          <a:blip r:embed="rId5">
            <a:alphaModFix/>
          </a:blip>
          <a:srcRect b="0" l="0" r="0" t="0"/>
          <a:stretch/>
        </p:blipFill>
        <p:spPr>
          <a:xfrm>
            <a:off x="1097692" y="4930608"/>
            <a:ext cx="3932767" cy="13555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idx="1" type="body"/>
          </p:nvPr>
        </p:nvSpPr>
        <p:spPr>
          <a:xfrm>
            <a:off x="838200" y="1070654"/>
            <a:ext cx="10515600" cy="60163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17)Emotion Predicted:</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Font typeface="Arial"/>
              <a:buChar char="•"/>
            </a:pPr>
            <a:r>
              <a:rPr b="0" i="0" lang="en-US" sz="2000">
                <a:latin typeface="Times New Roman"/>
                <a:ea typeface="Times New Roman"/>
                <a:cs typeface="Times New Roman"/>
                <a:sym typeface="Times New Roman"/>
              </a:rPr>
              <a:t>Gender at </a:t>
            </a:r>
            <a:r>
              <a:rPr b="1" lang="en-US" sz="2000">
                <a:latin typeface="Times New Roman"/>
                <a:ea typeface="Times New Roman"/>
                <a:cs typeface="Times New Roman"/>
                <a:sym typeface="Times New Roman"/>
              </a:rPr>
              <a:t>97</a:t>
            </a:r>
            <a:r>
              <a:rPr b="1" i="0" lang="en-US" sz="2000">
                <a:latin typeface="Times New Roman"/>
                <a:ea typeface="Times New Roman"/>
                <a:cs typeface="Times New Roman"/>
                <a:sym typeface="Times New Roman"/>
              </a:rPr>
              <a:t>%</a:t>
            </a:r>
            <a:r>
              <a:rPr b="0" i="0" lang="en-US" sz="2000">
                <a:latin typeface="Times New Roman"/>
                <a:ea typeface="Times New Roman"/>
                <a:cs typeface="Times New Roman"/>
                <a:sym typeface="Times New Roman"/>
              </a:rPr>
              <a:t> absolute accuracy</a:t>
            </a:r>
            <a:br>
              <a:rPr b="0" i="0" lang="en-US" sz="2000">
                <a:latin typeface="Times New Roman"/>
                <a:ea typeface="Times New Roman"/>
                <a:cs typeface="Times New Roman"/>
                <a:sym typeface="Times New Roman"/>
              </a:rPr>
            </a:br>
            <a:endParaRPr b="0" i="0"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Arial"/>
              <a:buChar char="•"/>
            </a:pPr>
            <a:r>
              <a:rPr b="0" i="0" lang="en-US" sz="2000">
                <a:latin typeface="Times New Roman"/>
                <a:ea typeface="Times New Roman"/>
                <a:cs typeface="Times New Roman"/>
                <a:sym typeface="Times New Roman"/>
              </a:rPr>
              <a:t>Emotion at </a:t>
            </a:r>
            <a:r>
              <a:rPr b="1" lang="en-US" sz="2000">
                <a:latin typeface="Times New Roman"/>
                <a:ea typeface="Times New Roman"/>
                <a:cs typeface="Times New Roman"/>
                <a:sym typeface="Times New Roman"/>
              </a:rPr>
              <a:t>48</a:t>
            </a:r>
            <a:r>
              <a:rPr b="1" i="0" lang="en-US" sz="2000">
                <a:latin typeface="Times New Roman"/>
                <a:ea typeface="Times New Roman"/>
                <a:cs typeface="Times New Roman"/>
                <a:sym typeface="Times New Roman"/>
              </a:rPr>
              <a:t>%</a:t>
            </a:r>
            <a:r>
              <a:rPr b="0" i="0" lang="en-US" sz="2000">
                <a:latin typeface="Times New Roman"/>
                <a:ea typeface="Times New Roman"/>
                <a:cs typeface="Times New Roman"/>
                <a:sym typeface="Times New Roman"/>
              </a:rPr>
              <a:t> absolute accuracy</a:t>
            </a:r>
            <a:br>
              <a:rPr b="0" i="0" lang="en-US" sz="2000">
                <a:latin typeface="Times New Roman"/>
                <a:ea typeface="Times New Roman"/>
                <a:cs typeface="Times New Roman"/>
                <a:sym typeface="Times New Roman"/>
              </a:rPr>
            </a:br>
            <a:endParaRPr b="0" i="0"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Arial"/>
              <a:buChar char="•"/>
            </a:pPr>
            <a:r>
              <a:rPr b="0" i="0" lang="en-US" sz="2000">
                <a:latin typeface="Times New Roman"/>
                <a:ea typeface="Times New Roman"/>
                <a:cs typeface="Times New Roman"/>
                <a:sym typeface="Times New Roman"/>
              </a:rPr>
              <a:t>Gender and Emotion at </a:t>
            </a:r>
            <a:r>
              <a:rPr b="1" i="0" lang="en-US" sz="2000">
                <a:latin typeface="Times New Roman"/>
                <a:ea typeface="Times New Roman"/>
                <a:cs typeface="Times New Roman"/>
                <a:sym typeface="Times New Roman"/>
              </a:rPr>
              <a:t>47%</a:t>
            </a:r>
            <a:r>
              <a:rPr b="0" i="0" lang="en-US" sz="2000">
                <a:latin typeface="Times New Roman"/>
                <a:ea typeface="Times New Roman"/>
                <a:cs typeface="Times New Roman"/>
                <a:sym typeface="Times New Roman"/>
              </a:rPr>
              <a:t> absolute accuracy</a:t>
            </a:r>
            <a:endParaRPr/>
          </a:p>
        </p:txBody>
      </p:sp>
      <p:pic>
        <p:nvPicPr>
          <p:cNvPr id="249" name="Google Shape;249;p39"/>
          <p:cNvPicPr preferRelativeResize="0"/>
          <p:nvPr/>
        </p:nvPicPr>
        <p:blipFill rotWithShape="1">
          <a:blip r:embed="rId3">
            <a:alphaModFix/>
          </a:blip>
          <a:srcRect b="0" l="0" r="0" t="0"/>
          <a:stretch/>
        </p:blipFill>
        <p:spPr>
          <a:xfrm>
            <a:off x="1251000" y="1450481"/>
            <a:ext cx="7422445" cy="2152950"/>
          </a:xfrm>
          <a:prstGeom prst="rect">
            <a:avLst/>
          </a:prstGeom>
          <a:noFill/>
          <a:ln>
            <a:noFill/>
          </a:ln>
        </p:spPr>
      </p:pic>
      <p:sp>
        <p:nvSpPr>
          <p:cNvPr id="250" name="Google Shape;250;p39"/>
          <p:cNvSpPr txBox="1"/>
          <p:nvPr/>
        </p:nvSpPr>
        <p:spPr>
          <a:xfrm>
            <a:off x="555938" y="203508"/>
            <a:ext cx="13901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u="sng">
                <a:solidFill>
                  <a:srgbClr val="C00000"/>
                </a:solidFill>
                <a:latin typeface="Times New Roman"/>
                <a:ea typeface="Times New Roman"/>
                <a:cs typeface="Times New Roman"/>
                <a:sym typeface="Times New Roman"/>
              </a:rPr>
              <a:t>Result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838200" y="365125"/>
            <a:ext cx="10515600" cy="5637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Times New Roman"/>
              <a:buNone/>
            </a:pPr>
            <a:r>
              <a:rPr b="1" i="1" lang="en-US" u="sng">
                <a:solidFill>
                  <a:srgbClr val="C00000"/>
                </a:solidFill>
                <a:latin typeface="Times New Roman"/>
                <a:ea typeface="Times New Roman"/>
                <a:cs typeface="Times New Roman"/>
                <a:sym typeface="Times New Roman"/>
              </a:rPr>
              <a:t>References</a:t>
            </a:r>
            <a:endParaRPr/>
          </a:p>
        </p:txBody>
      </p:sp>
      <p:sp>
        <p:nvSpPr>
          <p:cNvPr id="256" name="Google Shape;256;p40"/>
          <p:cNvSpPr txBox="1"/>
          <p:nvPr>
            <p:ph idx="1" type="body"/>
          </p:nvPr>
        </p:nvSpPr>
        <p:spPr>
          <a:xfrm>
            <a:off x="838200" y="1248229"/>
            <a:ext cx="10515600" cy="52446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(PDF) MFCC-Based Feature Extraction Model for Long Time Period Emotion Speech Using CNN (researchgate.net)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Audio Classification Using CNN — An Experiment | by The Experimental Writer | AI Graduate | Medium</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Some Commonly Used Speech Feature Extraction Algorithms | IntechOpen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idx="1" type="body"/>
          </p:nvPr>
        </p:nvSpPr>
        <p:spPr>
          <a:xfrm>
            <a:off x="0" y="0"/>
            <a:ext cx="12192000" cy="68580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rmAutofit/>
          </a:bodyPr>
          <a:lstStyle/>
          <a:p>
            <a:pPr indent="0" lvl="8" marL="3657600" rtl="0" algn="l">
              <a:lnSpc>
                <a:spcPct val="90000"/>
              </a:lnSpc>
              <a:spcBef>
                <a:spcPts val="0"/>
              </a:spcBef>
              <a:spcAft>
                <a:spcPts val="0"/>
              </a:spcAft>
              <a:buClr>
                <a:schemeClr val="dk1"/>
              </a:buClr>
              <a:buSzPts val="1800"/>
              <a:buNone/>
            </a:pPr>
            <a:r>
              <a:t/>
            </a:r>
            <a:endParaRPr i="1" u="sng">
              <a:latin typeface="Arial"/>
              <a:ea typeface="Arial"/>
              <a:cs typeface="Arial"/>
              <a:sym typeface="Arial"/>
            </a:endParaRPr>
          </a:p>
          <a:p>
            <a:pPr indent="0" lvl="8" marL="3657600" rtl="0" algn="l">
              <a:lnSpc>
                <a:spcPct val="90000"/>
              </a:lnSpc>
              <a:spcBef>
                <a:spcPts val="500"/>
              </a:spcBef>
              <a:spcAft>
                <a:spcPts val="0"/>
              </a:spcAft>
              <a:buClr>
                <a:schemeClr val="dk1"/>
              </a:buClr>
              <a:buSzPts val="4400"/>
              <a:buNone/>
            </a:pPr>
            <a:r>
              <a:t/>
            </a:r>
            <a:endParaRPr b="0" i="1" sz="4400" u="sng">
              <a:latin typeface="Arial"/>
              <a:ea typeface="Arial"/>
              <a:cs typeface="Arial"/>
              <a:sym typeface="Arial"/>
            </a:endParaRPr>
          </a:p>
          <a:p>
            <a:pPr indent="0" lvl="8" marL="3657600" rtl="0" algn="l">
              <a:lnSpc>
                <a:spcPct val="90000"/>
              </a:lnSpc>
              <a:spcBef>
                <a:spcPts val="500"/>
              </a:spcBef>
              <a:spcAft>
                <a:spcPts val="0"/>
              </a:spcAft>
              <a:buClr>
                <a:schemeClr val="dk1"/>
              </a:buClr>
              <a:buSzPts val="4400"/>
              <a:buNone/>
            </a:pPr>
            <a:r>
              <a:t/>
            </a:r>
            <a:endParaRPr i="1" sz="4400" u="sng">
              <a:latin typeface="Arial"/>
              <a:ea typeface="Arial"/>
              <a:cs typeface="Arial"/>
              <a:sym typeface="Arial"/>
            </a:endParaRPr>
          </a:p>
          <a:p>
            <a:pPr indent="0" lvl="8" marL="3657600" rtl="0" algn="l">
              <a:lnSpc>
                <a:spcPct val="90000"/>
              </a:lnSpc>
              <a:spcBef>
                <a:spcPts val="500"/>
              </a:spcBef>
              <a:spcAft>
                <a:spcPts val="0"/>
              </a:spcAft>
              <a:buClr>
                <a:schemeClr val="dk1"/>
              </a:buClr>
              <a:buSzPts val="4400"/>
              <a:buNone/>
            </a:pPr>
            <a:r>
              <a:t/>
            </a:r>
            <a:endParaRPr b="0" i="1" sz="4400" u="sng">
              <a:latin typeface="Arial"/>
              <a:ea typeface="Arial"/>
              <a:cs typeface="Arial"/>
              <a:sym typeface="Arial"/>
            </a:endParaRPr>
          </a:p>
          <a:p>
            <a:pPr indent="0" lvl="8" marL="3657600" rtl="0" algn="l">
              <a:lnSpc>
                <a:spcPct val="90000"/>
              </a:lnSpc>
              <a:spcBef>
                <a:spcPts val="500"/>
              </a:spcBef>
              <a:spcAft>
                <a:spcPts val="0"/>
              </a:spcAft>
              <a:buClr>
                <a:schemeClr val="dk1"/>
              </a:buClr>
              <a:buSzPts val="4400"/>
              <a:buNone/>
            </a:pPr>
            <a:r>
              <a:t/>
            </a:r>
            <a:endParaRPr i="1" sz="4400" u="sng">
              <a:latin typeface="Arial"/>
              <a:ea typeface="Arial"/>
              <a:cs typeface="Arial"/>
              <a:sym typeface="Arial"/>
            </a:endParaRPr>
          </a:p>
          <a:p>
            <a:pPr indent="0" lvl="8" marL="3657600" rtl="0" algn="l">
              <a:lnSpc>
                <a:spcPct val="90000"/>
              </a:lnSpc>
              <a:spcBef>
                <a:spcPts val="500"/>
              </a:spcBef>
              <a:spcAft>
                <a:spcPts val="0"/>
              </a:spcAft>
              <a:buClr>
                <a:schemeClr val="dk1"/>
              </a:buClr>
              <a:buSzPts val="4400"/>
              <a:buNone/>
            </a:pPr>
            <a:r>
              <a:rPr lang="en-US" sz="4400">
                <a:latin typeface="Arial"/>
                <a:ea typeface="Arial"/>
                <a:cs typeface="Arial"/>
                <a:sym typeface="Arial"/>
              </a:rPr>
              <a:t>   </a:t>
            </a:r>
            <a:r>
              <a:rPr i="1" lang="en-US" sz="4400" u="sng">
                <a:latin typeface="Arial"/>
                <a:ea typeface="Arial"/>
                <a:cs typeface="Arial"/>
                <a:sym typeface="Arial"/>
              </a:rPr>
              <a:t>THANK</a:t>
            </a:r>
            <a:r>
              <a:rPr i="1" lang="en-US" sz="4400">
                <a:latin typeface="Arial"/>
                <a:ea typeface="Arial"/>
                <a:cs typeface="Arial"/>
                <a:sym typeface="Arial"/>
              </a:rPr>
              <a:t>  </a:t>
            </a:r>
            <a:r>
              <a:rPr i="1" lang="en-US" sz="4400" u="sng">
                <a:latin typeface="Arial"/>
                <a:ea typeface="Arial"/>
                <a:cs typeface="Arial"/>
                <a:sym typeface="Arial"/>
              </a:rPr>
              <a:t>YOU</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9" name="Shape 99"/>
        <p:cNvGrpSpPr/>
        <p:nvPr/>
      </p:nvGrpSpPr>
      <p:grpSpPr>
        <a:xfrm>
          <a:off x="0" y="0"/>
          <a:ext cx="0" cy="0"/>
          <a:chOff x="0" y="0"/>
          <a:chExt cx="0" cy="0"/>
        </a:xfrm>
      </p:grpSpPr>
      <p:sp>
        <p:nvSpPr>
          <p:cNvPr id="100" name="Google Shape;100;p15"/>
          <p:cNvSpPr txBox="1"/>
          <p:nvPr>
            <p:ph type="ctrTitle"/>
          </p:nvPr>
        </p:nvSpPr>
        <p:spPr>
          <a:xfrm>
            <a:off x="1524000" y="194177"/>
            <a:ext cx="9144000" cy="90268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u="sng">
                <a:latin typeface="Times New Roman"/>
                <a:ea typeface="Times New Roman"/>
                <a:cs typeface="Times New Roman"/>
                <a:sym typeface="Times New Roman"/>
              </a:rPr>
              <a:t>OVERVIEW</a:t>
            </a:r>
            <a:endParaRPr/>
          </a:p>
        </p:txBody>
      </p:sp>
      <p:sp>
        <p:nvSpPr>
          <p:cNvPr id="101" name="Google Shape;101;p15"/>
          <p:cNvSpPr txBox="1"/>
          <p:nvPr>
            <p:ph idx="1" type="subTitle"/>
          </p:nvPr>
        </p:nvSpPr>
        <p:spPr>
          <a:xfrm>
            <a:off x="1161143" y="1018801"/>
            <a:ext cx="9127524" cy="5645022"/>
          </a:xfrm>
          <a:prstGeom prst="rect">
            <a:avLst/>
          </a:prstGeom>
          <a:noFill/>
          <a:ln>
            <a:noFill/>
          </a:ln>
        </p:spPr>
        <p:txBody>
          <a:bodyPr anchorCtr="0" anchor="t" bIns="45700" lIns="91425" spcFirstLastPara="1" rIns="91425" wrap="square" tIns="45700">
            <a:normAutofit fontScale="92500"/>
          </a:bodyPr>
          <a:lstStyle/>
          <a:p>
            <a:pPr indent="-140970" lvl="0" marL="0" rtl="0" algn="l">
              <a:lnSpc>
                <a:spcPct val="150000"/>
              </a:lnSpc>
              <a:spcBef>
                <a:spcPts val="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Project Title</a:t>
            </a:r>
            <a:endParaRPr/>
          </a:p>
          <a:p>
            <a:pPr indent="-140970" lvl="0" marL="0" rtl="0" algn="l">
              <a:lnSpc>
                <a:spcPct val="15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Introduction</a:t>
            </a:r>
            <a:endParaRPr/>
          </a:p>
          <a:p>
            <a:pPr indent="-140970" lvl="0" marL="0" rtl="0" algn="l">
              <a:lnSpc>
                <a:spcPct val="15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O</a:t>
            </a:r>
            <a:r>
              <a:rPr lang="en-US" sz="2400">
                <a:latin typeface="Times New Roman"/>
                <a:ea typeface="Times New Roman"/>
                <a:cs typeface="Times New Roman"/>
                <a:sym typeface="Times New Roman"/>
              </a:rPr>
              <a:t>bjectives</a:t>
            </a:r>
            <a:endParaRPr/>
          </a:p>
          <a:p>
            <a:pPr indent="-140970" lvl="0" marL="0" rtl="0" algn="l">
              <a:lnSpc>
                <a:spcPct val="15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Methodology</a:t>
            </a:r>
            <a:endParaRPr/>
          </a:p>
          <a:p>
            <a:pPr indent="-140970" lvl="0" marL="0" rtl="0" algn="l">
              <a:lnSpc>
                <a:spcPct val="15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Diagrams</a:t>
            </a:r>
            <a:endParaRPr/>
          </a:p>
          <a:p>
            <a:pPr indent="-140970" lvl="0" marL="0" rtl="0" algn="l">
              <a:lnSpc>
                <a:spcPct val="15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Algorithm’s</a:t>
            </a:r>
            <a:endParaRPr/>
          </a:p>
          <a:p>
            <a:pPr indent="-140970" lvl="0" marL="0" rtl="0" algn="l">
              <a:lnSpc>
                <a:spcPct val="15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Code</a:t>
            </a:r>
            <a:endParaRPr/>
          </a:p>
          <a:p>
            <a:pPr indent="-140970" lvl="0" marL="0" rtl="0" algn="l">
              <a:lnSpc>
                <a:spcPct val="150000"/>
              </a:lnSpc>
              <a:spcBef>
                <a:spcPts val="1000"/>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Result</a:t>
            </a:r>
            <a:endParaRPr/>
          </a:p>
          <a:p>
            <a:pPr indent="-140970" lvl="0" marL="0" rtl="0" algn="l">
              <a:lnSpc>
                <a:spcPct val="15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5" name="Shape 105"/>
        <p:cNvGrpSpPr/>
        <p:nvPr/>
      </p:nvGrpSpPr>
      <p:grpSpPr>
        <a:xfrm>
          <a:off x="0" y="0"/>
          <a:ext cx="0" cy="0"/>
          <a:chOff x="0" y="0"/>
          <a:chExt cx="0" cy="0"/>
        </a:xfrm>
      </p:grpSpPr>
      <p:sp>
        <p:nvSpPr>
          <p:cNvPr id="106" name="Google Shape;106;p16"/>
          <p:cNvSpPr txBox="1"/>
          <p:nvPr>
            <p:ph type="title"/>
          </p:nvPr>
        </p:nvSpPr>
        <p:spPr>
          <a:xfrm>
            <a:off x="695460" y="2869249"/>
            <a:ext cx="1105007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1" lang="en-US" sz="4400" u="sng">
                <a:latin typeface="Arial"/>
                <a:ea typeface="Arial"/>
                <a:cs typeface="Arial"/>
                <a:sym typeface="Arial"/>
              </a:rPr>
              <a:t>Analyzing Vocal Patterns to Determine Emotion</a:t>
            </a:r>
            <a:br>
              <a:rPr b="0" i="1" lang="en-US" sz="4400" u="sng">
                <a:latin typeface="Arial"/>
                <a:ea typeface="Arial"/>
                <a:cs typeface="Arial"/>
                <a:sym typeface="Arial"/>
              </a:rPr>
            </a:br>
            <a:endParaRPr b="1" i="1" u="sng">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57433"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imes New Roman"/>
              <a:buNone/>
            </a:pPr>
            <a:r>
              <a:rPr b="1" i="1" lang="en-US" u="sng">
                <a:solidFill>
                  <a:schemeClr val="accent2"/>
                </a:solidFill>
                <a:latin typeface="Times New Roman"/>
                <a:ea typeface="Times New Roman"/>
                <a:cs typeface="Times New Roman"/>
                <a:sym typeface="Times New Roman"/>
              </a:rPr>
              <a:t>Introduction</a:t>
            </a:r>
            <a:endParaRPr/>
          </a:p>
        </p:txBody>
      </p:sp>
      <p:sp>
        <p:nvSpPr>
          <p:cNvPr id="112" name="Google Shape;112;p17"/>
          <p:cNvSpPr txBox="1"/>
          <p:nvPr>
            <p:ph idx="1" type="body"/>
          </p:nvPr>
        </p:nvSpPr>
        <p:spPr>
          <a:xfrm>
            <a:off x="-120479" y="1239066"/>
            <a:ext cx="11698760" cy="5532437"/>
          </a:xfrm>
          <a:prstGeom prst="rect">
            <a:avLst/>
          </a:prstGeom>
          <a:noFill/>
          <a:ln>
            <a:noFill/>
          </a:ln>
        </p:spPr>
        <p:txBody>
          <a:bodyPr anchorCtr="0" anchor="t" bIns="45700" lIns="91425" spcFirstLastPara="1" rIns="91425" wrap="square" tIns="45700">
            <a:normAutofit lnSpcReduction="10000"/>
          </a:bodyPr>
          <a:lstStyle/>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Speech or audio signal is one of the most sentimental and natural way for communication among human beings.</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Humans use different speech tones to express their emotions. Therefore, the emotion categories fall into the different levels Like, Happy, Normal, Sad, Angry, and Disgusting.</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idea behind developing this project is to build a machine learning model that could detect emotions from the speech or perhaps conversations.</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recognizing of emotional conditions in speech signals are very challengeable task due to defining the boundaries and distinguishing between them and measuring them in a meaningful way.</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Mel Frequency Cepstral Coefficients (MFCC) technique is the one of the most popular spectral based parameters used in recognition system approach.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370703" y="321276"/>
            <a:ext cx="11504139" cy="6208313"/>
          </a:xfrm>
          <a:prstGeom prst="rect">
            <a:avLst/>
          </a:prstGeom>
          <a:noFill/>
          <a:ln>
            <a:noFill/>
          </a:ln>
        </p:spPr>
        <p:txBody>
          <a:bodyPr anchorCtr="0" anchor="t" bIns="45700" lIns="91425" spcFirstLastPara="1" rIns="91425" wrap="square" tIns="45700">
            <a:normAutofit/>
          </a:bodyPr>
          <a:lstStyle/>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MFCC has advantage over servals techniques which is less complexity in implementation algorithm for feature extraction. </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MFCC feature extraction technique basically includes several filters start from windowing filter, Discrete Fourier Transform filter, log filter for the magnitude, etc.</a:t>
            </a:r>
            <a:endParaRPr/>
          </a:p>
          <a:p>
            <a:pPr indent="-76200" lvl="1" marL="685800" rtl="0" algn="just">
              <a:lnSpc>
                <a:spcPct val="100000"/>
              </a:lnSpc>
              <a:spcBef>
                <a:spcPts val="0"/>
              </a:spcBef>
              <a:spcAft>
                <a:spcPts val="0"/>
              </a:spcAft>
              <a:buClr>
                <a:schemeClr val="dk1"/>
              </a:buClr>
              <a:buSzPts val="2400"/>
              <a:buNone/>
            </a:pPr>
            <a:r>
              <a:t/>
            </a:r>
            <a:endParaRPr b="0" i="0">
              <a:latin typeface="Times New Roman"/>
              <a:ea typeface="Times New Roman"/>
              <a:cs typeface="Times New Roman"/>
              <a:sym typeface="Times New Roman"/>
            </a:endParaRPr>
          </a:p>
          <a:p>
            <a:pPr indent="-228600" lvl="1" marL="685800" rtl="0" algn="just">
              <a:lnSpc>
                <a:spcPct val="100000"/>
              </a:lnSpc>
              <a:spcBef>
                <a:spcPts val="0"/>
              </a:spcBef>
              <a:spcAft>
                <a:spcPts val="0"/>
              </a:spcAft>
              <a:buClr>
                <a:schemeClr val="dk1"/>
              </a:buClr>
              <a:buSzPts val="2400"/>
              <a:buChar char="•"/>
            </a:pPr>
            <a:r>
              <a:rPr b="0" i="0" lang="en-US">
                <a:latin typeface="Times New Roman"/>
                <a:ea typeface="Times New Roman"/>
                <a:cs typeface="Times New Roman"/>
                <a:sym typeface="Times New Roman"/>
              </a:rPr>
              <a:t>The Convolutional Neural Network (CNN), is the one of few successful neural network architecture particularly for the model architecture that is used in this project.</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61682" y="181645"/>
            <a:ext cx="10515600" cy="65230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Times New Roman"/>
              <a:buNone/>
            </a:pPr>
            <a:r>
              <a:rPr b="1" i="1" lang="en-US" u="sng">
                <a:solidFill>
                  <a:srgbClr val="C00000"/>
                </a:solidFill>
                <a:latin typeface="Times New Roman"/>
                <a:ea typeface="Times New Roman"/>
                <a:cs typeface="Times New Roman"/>
                <a:sym typeface="Times New Roman"/>
              </a:rPr>
              <a:t>Problem Statement</a:t>
            </a:r>
            <a:endParaRPr/>
          </a:p>
        </p:txBody>
      </p:sp>
      <p:sp>
        <p:nvSpPr>
          <p:cNvPr id="123" name="Google Shape;123;p19"/>
          <p:cNvSpPr txBox="1"/>
          <p:nvPr>
            <p:ph idx="1" type="body"/>
          </p:nvPr>
        </p:nvSpPr>
        <p:spPr>
          <a:xfrm>
            <a:off x="207136" y="1253331"/>
            <a:ext cx="11448245" cy="4351338"/>
          </a:xfrm>
          <a:prstGeom prst="rect">
            <a:avLst/>
          </a:prstGeom>
          <a:noFill/>
          <a:ln>
            <a:noFill/>
          </a:ln>
        </p:spPr>
        <p:txBody>
          <a:bodyPr anchorCtr="0" anchor="t" bIns="45700" lIns="91425" spcFirstLastPara="1" rIns="91425" wrap="square" tIns="45700">
            <a:normAutofit/>
          </a:bodyPr>
          <a:lstStyle/>
          <a:p>
            <a:pPr indent="-228600" lvl="1" marL="685800" rtl="0" algn="just">
              <a:lnSpc>
                <a:spcPct val="9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Very few robust technique for feature extraction and acoustics data classification has been proposed till date on employed data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Times New Roman"/>
              <a:buNone/>
            </a:pPr>
            <a:r>
              <a:rPr b="1" i="1" lang="en-US" u="sng">
                <a:solidFill>
                  <a:srgbClr val="C00000"/>
                </a:solidFill>
                <a:latin typeface="Times New Roman"/>
                <a:ea typeface="Times New Roman"/>
                <a:cs typeface="Times New Roman"/>
                <a:sym typeface="Times New Roman"/>
              </a:rPr>
              <a:t>Objective</a:t>
            </a:r>
            <a:endParaRPr/>
          </a:p>
        </p:txBody>
      </p:sp>
      <p:sp>
        <p:nvSpPr>
          <p:cNvPr id="129" name="Google Shape;129;p20"/>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Extract Audio features using MFCC.</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Using extracted features to train and test model.</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Implementing trained model for emotion prediction on New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578708" y="556054"/>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rgbClr val="C00000"/>
              </a:buClr>
              <a:buSzPct val="100000"/>
              <a:buFont typeface="Times New Roman"/>
              <a:buNone/>
            </a:pPr>
            <a:r>
              <a:rPr b="1" i="1" lang="en-US" u="sng">
                <a:solidFill>
                  <a:srgbClr val="C00000"/>
                </a:solidFill>
                <a:latin typeface="Times New Roman"/>
                <a:ea typeface="Times New Roman"/>
                <a:cs typeface="Times New Roman"/>
                <a:sym typeface="Times New Roman"/>
              </a:rPr>
              <a:t>Methodology</a:t>
            </a:r>
            <a:endParaRPr/>
          </a:p>
        </p:txBody>
      </p:sp>
      <p:sp>
        <p:nvSpPr>
          <p:cNvPr id="135" name="Google Shape;135;p21"/>
          <p:cNvSpPr txBox="1"/>
          <p:nvPr>
            <p:ph idx="1" type="body"/>
          </p:nvPr>
        </p:nvSpPr>
        <p:spPr>
          <a:xfrm>
            <a:off x="578708" y="1158360"/>
            <a:ext cx="10515600" cy="5390721"/>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Step-1: Load Pre-processed(SAVEE &amp; RAVDESS) Data set.</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Step-2: Data framing(Data_path.csv) on data set for a better understanding of present data.</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Step-3: MFCC feature Extraction on Data set for audio features.</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Step-4: Include extracted features in the data frame and replace Nan values with zero(0).</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Step-5: Splitting features for Training and Testing data.</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Step-6: Normalization on Training and Tested data for better understanding of data.</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Step-7: Training Model using CNN 1D model.</a:t>
            </a:r>
            <a:endParaRPr/>
          </a:p>
          <a:p>
            <a:pPr indent="-228600" lvl="0" marL="228600" rtl="0" algn="l">
              <a:lnSpc>
                <a:spcPct val="2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Step-8: Test Model for testing data</a:t>
            </a:r>
            <a:r>
              <a:rPr lang="en-US" sz="1800"/>
              <a:t>.</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