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59" r:id="rId6"/>
    <p:sldId id="263"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snapToGrid="0">
      <p:cViewPr varScale="1">
        <p:scale>
          <a:sx n="66" d="100"/>
          <a:sy n="66" d="100"/>
        </p:scale>
        <p:origin x="59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7B5AC33-CB25-4723-8DCF-4FCDAEC031D3}" type="datetimeFigureOut">
              <a:rPr lang="en-US" smtClean="0"/>
              <a:t>9/29/2024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4A82C07-0DF1-4013-B44F-F4A0055B6DD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2587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B5AC33-CB25-4723-8DCF-4FCDAEC031D3}"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A82C07-0DF1-4013-B44F-F4A0055B6DD0}" type="slidenum">
              <a:rPr lang="en-US" smtClean="0"/>
              <a:t>‹#›</a:t>
            </a:fld>
            <a:endParaRPr lang="en-US"/>
          </a:p>
        </p:txBody>
      </p:sp>
    </p:spTree>
    <p:extLst>
      <p:ext uri="{BB962C8B-B14F-4D97-AF65-F5344CB8AC3E}">
        <p14:creationId xmlns:p14="http://schemas.microsoft.com/office/powerpoint/2010/main" val="46094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5AC33-CB25-4723-8DCF-4FCDAEC031D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2C07-0DF1-4013-B44F-F4A0055B6DD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7848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5AC33-CB25-4723-8DCF-4FCDAEC031D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2C07-0DF1-4013-B44F-F4A0055B6DD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4659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5AC33-CB25-4723-8DCF-4FCDAEC031D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2C07-0DF1-4013-B44F-F4A0055B6DD0}" type="slidenum">
              <a:rPr lang="en-US" smtClean="0"/>
              <a:t>‹#›</a:t>
            </a:fld>
            <a:endParaRPr lang="en-US"/>
          </a:p>
        </p:txBody>
      </p:sp>
    </p:spTree>
    <p:extLst>
      <p:ext uri="{BB962C8B-B14F-4D97-AF65-F5344CB8AC3E}">
        <p14:creationId xmlns:p14="http://schemas.microsoft.com/office/powerpoint/2010/main" val="2002632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5AC33-CB25-4723-8DCF-4FCDAEC031D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2C07-0DF1-4013-B44F-F4A0055B6DD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2816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5AC33-CB25-4723-8DCF-4FCDAEC031D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2C07-0DF1-4013-B44F-F4A0055B6DD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3392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5AC33-CB25-4723-8DCF-4FCDAEC031D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2C07-0DF1-4013-B44F-F4A0055B6DD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1829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5AC33-CB25-4723-8DCF-4FCDAEC031D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2C07-0DF1-4013-B44F-F4A0055B6DD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518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5AC33-CB25-4723-8DCF-4FCDAEC031D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2C07-0DF1-4013-B44F-F4A0055B6DD0}" type="slidenum">
              <a:rPr lang="en-US" smtClean="0"/>
              <a:t>‹#›</a:t>
            </a:fld>
            <a:endParaRPr lang="en-US"/>
          </a:p>
        </p:txBody>
      </p:sp>
    </p:spTree>
    <p:extLst>
      <p:ext uri="{BB962C8B-B14F-4D97-AF65-F5344CB8AC3E}">
        <p14:creationId xmlns:p14="http://schemas.microsoft.com/office/powerpoint/2010/main" val="129693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5AC33-CB25-4723-8DCF-4FCDAEC031D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82C07-0DF1-4013-B44F-F4A0055B6DD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1605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B5AC33-CB25-4723-8DCF-4FCDAEC031D3}"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A82C07-0DF1-4013-B44F-F4A0055B6DD0}" type="slidenum">
              <a:rPr lang="en-US" smtClean="0"/>
              <a:t>‹#›</a:t>
            </a:fld>
            <a:endParaRPr lang="en-US"/>
          </a:p>
        </p:txBody>
      </p:sp>
    </p:spTree>
    <p:extLst>
      <p:ext uri="{BB962C8B-B14F-4D97-AF65-F5344CB8AC3E}">
        <p14:creationId xmlns:p14="http://schemas.microsoft.com/office/powerpoint/2010/main" val="901785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B5AC33-CB25-4723-8DCF-4FCDAEC031D3}"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A82C07-0DF1-4013-B44F-F4A0055B6DD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169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B5AC33-CB25-4723-8DCF-4FCDAEC031D3}"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A82C07-0DF1-4013-B44F-F4A0055B6DD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141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5AC33-CB25-4723-8DCF-4FCDAEC031D3}"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A82C07-0DF1-4013-B44F-F4A0055B6DD0}" type="slidenum">
              <a:rPr lang="en-US" smtClean="0"/>
              <a:t>‹#›</a:t>
            </a:fld>
            <a:endParaRPr lang="en-US"/>
          </a:p>
        </p:txBody>
      </p:sp>
    </p:spTree>
    <p:extLst>
      <p:ext uri="{BB962C8B-B14F-4D97-AF65-F5344CB8AC3E}">
        <p14:creationId xmlns:p14="http://schemas.microsoft.com/office/powerpoint/2010/main" val="58201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B5AC33-CB25-4723-8DCF-4FCDAEC031D3}"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A82C07-0DF1-4013-B44F-F4A0055B6DD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7770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B5AC33-CB25-4723-8DCF-4FCDAEC031D3}"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A82C07-0DF1-4013-B44F-F4A0055B6DD0}" type="slidenum">
              <a:rPr lang="en-US" smtClean="0"/>
              <a:t>‹#›</a:t>
            </a:fld>
            <a:endParaRPr lang="en-US"/>
          </a:p>
        </p:txBody>
      </p:sp>
    </p:spTree>
    <p:extLst>
      <p:ext uri="{BB962C8B-B14F-4D97-AF65-F5344CB8AC3E}">
        <p14:creationId xmlns:p14="http://schemas.microsoft.com/office/powerpoint/2010/main" val="3399740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B5AC33-CB25-4723-8DCF-4FCDAEC031D3}" type="datetimeFigureOut">
              <a:rPr lang="en-US" smtClean="0"/>
              <a:t>9/29/2024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A82C07-0DF1-4013-B44F-F4A0055B6DD0}" type="slidenum">
              <a:rPr lang="en-US" smtClean="0"/>
              <a:t>‹#›</a:t>
            </a:fld>
            <a:endParaRPr lang="en-US"/>
          </a:p>
        </p:txBody>
      </p:sp>
    </p:spTree>
    <p:extLst>
      <p:ext uri="{BB962C8B-B14F-4D97-AF65-F5344CB8AC3E}">
        <p14:creationId xmlns:p14="http://schemas.microsoft.com/office/powerpoint/2010/main" val="3485777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drive/folders/19xDhRRkz-x29PCEcYiiPJB6VTxnwCbyJ?usp=sharin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D987-78A2-CC5A-20A2-46C601A55EE1}"/>
              </a:ext>
            </a:extLst>
          </p:cNvPr>
          <p:cNvSpPr>
            <a:spLocks noGrp="1"/>
          </p:cNvSpPr>
          <p:nvPr>
            <p:ph type="ctrTitle"/>
          </p:nvPr>
        </p:nvSpPr>
        <p:spPr>
          <a:xfrm>
            <a:off x="2692398" y="1871132"/>
            <a:ext cx="6815669" cy="1110194"/>
          </a:xfrm>
        </p:spPr>
        <p:txBody>
          <a:bodyPr/>
          <a:lstStyle/>
          <a:p>
            <a:r>
              <a:rPr lang="en-US" sz="4800" b="1" u="sng" dirty="0"/>
              <a:t>STGI Hackathon</a:t>
            </a:r>
          </a:p>
        </p:txBody>
      </p:sp>
      <p:sp>
        <p:nvSpPr>
          <p:cNvPr id="3" name="Subtitle 2">
            <a:extLst>
              <a:ext uri="{FF2B5EF4-FFF2-40B4-BE49-F238E27FC236}">
                <a16:creationId xmlns:a16="http://schemas.microsoft.com/office/drawing/2014/main" id="{0F019E24-2985-83C2-CF3A-D4C14C43FA63}"/>
              </a:ext>
            </a:extLst>
          </p:cNvPr>
          <p:cNvSpPr>
            <a:spLocks noGrp="1"/>
          </p:cNvSpPr>
          <p:nvPr>
            <p:ph type="subTitle" idx="1"/>
          </p:nvPr>
        </p:nvSpPr>
        <p:spPr>
          <a:xfrm>
            <a:off x="2692398" y="3657597"/>
            <a:ext cx="6815669" cy="1628778"/>
          </a:xfrm>
        </p:spPr>
        <p:txBody>
          <a:bodyPr>
            <a:normAutofit fontScale="77500" lnSpcReduction="20000"/>
          </a:bodyPr>
          <a:lstStyle/>
          <a:p>
            <a:pPr algn="l"/>
            <a:r>
              <a:rPr lang="en-US" dirty="0"/>
              <a:t>Presented By:-</a:t>
            </a:r>
          </a:p>
          <a:p>
            <a:r>
              <a:rPr lang="en-US" dirty="0"/>
              <a:t>Aryaman Sharma- 22105005	</a:t>
            </a:r>
          </a:p>
          <a:p>
            <a:r>
              <a:rPr lang="en-US" dirty="0"/>
              <a:t>Gaurav Dhiman- 22105006</a:t>
            </a:r>
          </a:p>
          <a:p>
            <a:r>
              <a:rPr lang="en-US" dirty="0"/>
              <a:t>Sanshray Mittu- 22105007</a:t>
            </a:r>
          </a:p>
          <a:p>
            <a:r>
              <a:rPr lang="en-US" dirty="0"/>
              <a:t>Harshul Singla- 22105025</a:t>
            </a:r>
          </a:p>
        </p:txBody>
      </p:sp>
    </p:spTree>
    <p:extLst>
      <p:ext uri="{BB962C8B-B14F-4D97-AF65-F5344CB8AC3E}">
        <p14:creationId xmlns:p14="http://schemas.microsoft.com/office/powerpoint/2010/main" val="4022021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66D30-F0E7-3752-CBE1-6B6934EFFEA2}"/>
              </a:ext>
            </a:extLst>
          </p:cNvPr>
          <p:cNvSpPr>
            <a:spLocks noGrp="1"/>
          </p:cNvSpPr>
          <p:nvPr>
            <p:ph type="title"/>
          </p:nvPr>
        </p:nvSpPr>
        <p:spPr>
          <a:xfrm>
            <a:off x="1295402" y="982132"/>
            <a:ext cx="9601196" cy="4875743"/>
          </a:xfrm>
        </p:spPr>
        <p:txBody>
          <a:bodyPr>
            <a:normAutofit/>
          </a:bodyPr>
          <a:lstStyle/>
          <a:p>
            <a:r>
              <a:rPr lang="en-US" sz="8000" dirty="0"/>
              <a:t>Thank You!</a:t>
            </a:r>
          </a:p>
        </p:txBody>
      </p:sp>
    </p:spTree>
    <p:extLst>
      <p:ext uri="{BB962C8B-B14F-4D97-AF65-F5344CB8AC3E}">
        <p14:creationId xmlns:p14="http://schemas.microsoft.com/office/powerpoint/2010/main" val="154134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D44E7-C437-FF18-61EF-BE5F78EE77C8}"/>
              </a:ext>
            </a:extLst>
          </p:cNvPr>
          <p:cNvSpPr>
            <a:spLocks noGrp="1"/>
          </p:cNvSpPr>
          <p:nvPr>
            <p:ph type="title"/>
          </p:nvPr>
        </p:nvSpPr>
        <p:spPr>
          <a:xfrm>
            <a:off x="2015069" y="971550"/>
            <a:ext cx="8158688" cy="2362200"/>
          </a:xfrm>
        </p:spPr>
        <p:txBody>
          <a:bodyPr>
            <a:normAutofit/>
          </a:bodyPr>
          <a:lstStyle/>
          <a:p>
            <a:pPr algn="l"/>
            <a:r>
              <a:rPr lang="en-US" dirty="0"/>
              <a:t>User KVC Verification Problems-</a:t>
            </a:r>
            <a:br>
              <a:rPr lang="en-US" dirty="0"/>
            </a:br>
            <a:r>
              <a:rPr lang="en-US" sz="1800" dirty="0"/>
              <a:t>Design a comprehensive KYC (Know Your Customer) verification platform that ensures user authenticity through advanced image verification. The platform should capture a live image of the user, verify it against a provided ID document, and check a second image against a database for potential matches.</a:t>
            </a:r>
            <a:endParaRPr lang="en-US" dirty="0"/>
          </a:p>
        </p:txBody>
      </p:sp>
      <p:sp>
        <p:nvSpPr>
          <p:cNvPr id="3" name="Text Placeholder 2">
            <a:extLst>
              <a:ext uri="{FF2B5EF4-FFF2-40B4-BE49-F238E27FC236}">
                <a16:creationId xmlns:a16="http://schemas.microsoft.com/office/drawing/2014/main" id="{EB9F1E8B-101F-B9FC-6DBE-A8CDE9F0D53D}"/>
              </a:ext>
            </a:extLst>
          </p:cNvPr>
          <p:cNvSpPr>
            <a:spLocks noGrp="1"/>
          </p:cNvSpPr>
          <p:nvPr>
            <p:ph type="body" idx="1"/>
          </p:nvPr>
        </p:nvSpPr>
        <p:spPr>
          <a:xfrm>
            <a:off x="2015067" y="3846051"/>
            <a:ext cx="8158690" cy="2040399"/>
          </a:xfrm>
        </p:spPr>
        <p:txBody>
          <a:bodyPr>
            <a:normAutofit/>
          </a:bodyPr>
          <a:lstStyle/>
          <a:p>
            <a:r>
              <a:rPr lang="en-US" dirty="0"/>
              <a:t>Solved this problem using</a:t>
            </a:r>
          </a:p>
          <a:p>
            <a:r>
              <a:rPr lang="en-US" dirty="0"/>
              <a:t>Tools- Facenet, MTCNN and OpenCV</a:t>
            </a:r>
          </a:p>
          <a:p>
            <a:r>
              <a:rPr lang="en-US" dirty="0"/>
              <a:t>Storage-  Pinecone </a:t>
            </a:r>
          </a:p>
        </p:txBody>
      </p:sp>
    </p:spTree>
    <p:extLst>
      <p:ext uri="{BB962C8B-B14F-4D97-AF65-F5344CB8AC3E}">
        <p14:creationId xmlns:p14="http://schemas.microsoft.com/office/powerpoint/2010/main" val="332554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E040-ED9A-D5F4-4C5B-BAA2C65EAE8F}"/>
              </a:ext>
            </a:extLst>
          </p:cNvPr>
          <p:cNvSpPr>
            <a:spLocks noGrp="1"/>
          </p:cNvSpPr>
          <p:nvPr>
            <p:ph type="ctrTitle"/>
          </p:nvPr>
        </p:nvSpPr>
        <p:spPr>
          <a:xfrm>
            <a:off x="2692398" y="2065862"/>
            <a:ext cx="6815669" cy="910164"/>
          </a:xfrm>
        </p:spPr>
        <p:txBody>
          <a:bodyPr/>
          <a:lstStyle/>
          <a:p>
            <a:r>
              <a:rPr lang="en-US" u="sng" dirty="0"/>
              <a:t>Video Demonstration-</a:t>
            </a:r>
          </a:p>
        </p:txBody>
      </p:sp>
      <p:sp>
        <p:nvSpPr>
          <p:cNvPr id="3" name="Subtitle 2">
            <a:extLst>
              <a:ext uri="{FF2B5EF4-FFF2-40B4-BE49-F238E27FC236}">
                <a16:creationId xmlns:a16="http://schemas.microsoft.com/office/drawing/2014/main" id="{5B15C4D7-BE28-E200-5A78-8A05BC9CED3B}"/>
              </a:ext>
            </a:extLst>
          </p:cNvPr>
          <p:cNvSpPr>
            <a:spLocks noGrp="1"/>
          </p:cNvSpPr>
          <p:nvPr>
            <p:ph type="subTitle" idx="1"/>
          </p:nvPr>
        </p:nvSpPr>
        <p:spPr>
          <a:xfrm>
            <a:off x="2692398" y="3952872"/>
            <a:ext cx="6815669" cy="762003"/>
          </a:xfrm>
        </p:spPr>
        <p:txBody>
          <a:bodyPr/>
          <a:lstStyle/>
          <a:p>
            <a:r>
              <a:rPr lang="en-US" dirty="0">
                <a:solidFill>
                  <a:srgbClr val="FF0000"/>
                </a:solidFill>
                <a:hlinkClick r:id="rId2"/>
              </a:rPr>
              <a:t>Spartans-Demonstration-Link</a:t>
            </a:r>
            <a:endParaRPr lang="en-US" dirty="0">
              <a:solidFill>
                <a:srgbClr val="FF0000"/>
              </a:solidFill>
            </a:endParaRPr>
          </a:p>
        </p:txBody>
      </p:sp>
    </p:spTree>
    <p:extLst>
      <p:ext uri="{BB962C8B-B14F-4D97-AF65-F5344CB8AC3E}">
        <p14:creationId xmlns:p14="http://schemas.microsoft.com/office/powerpoint/2010/main" val="3051469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C9643-FB16-16B5-A585-C2FAEE40845C}"/>
              </a:ext>
            </a:extLst>
          </p:cNvPr>
          <p:cNvSpPr>
            <a:spLocks noGrp="1"/>
          </p:cNvSpPr>
          <p:nvPr>
            <p:ph type="title"/>
          </p:nvPr>
        </p:nvSpPr>
        <p:spPr/>
        <p:txBody>
          <a:bodyPr/>
          <a:lstStyle/>
          <a:p>
            <a:r>
              <a:rPr lang="en-US" u="sng" dirty="0"/>
              <a:t>Why ANN over FAISS?</a:t>
            </a:r>
          </a:p>
        </p:txBody>
      </p:sp>
      <p:sp>
        <p:nvSpPr>
          <p:cNvPr id="3" name="Text Placeholder 2">
            <a:extLst>
              <a:ext uri="{FF2B5EF4-FFF2-40B4-BE49-F238E27FC236}">
                <a16:creationId xmlns:a16="http://schemas.microsoft.com/office/drawing/2014/main" id="{9EE04480-FAA0-94A6-C789-7AD9F8F72A06}"/>
              </a:ext>
            </a:extLst>
          </p:cNvPr>
          <p:cNvSpPr>
            <a:spLocks noGrp="1"/>
          </p:cNvSpPr>
          <p:nvPr>
            <p:ph type="body" idx="1"/>
          </p:nvPr>
        </p:nvSpPr>
        <p:spPr>
          <a:xfrm>
            <a:off x="1295399" y="2476499"/>
            <a:ext cx="9601196" cy="576262"/>
          </a:xfrm>
        </p:spPr>
        <p:txBody>
          <a:bodyPr/>
          <a:lstStyle/>
          <a:p>
            <a:pPr algn="ctr"/>
            <a:r>
              <a:rPr lang="en-US" sz="2000" dirty="0"/>
              <a:t>ANN- Approximate Nearest Neighbor		FAISS- Facebook AI Similarity Search</a:t>
            </a:r>
          </a:p>
        </p:txBody>
      </p:sp>
      <p:sp>
        <p:nvSpPr>
          <p:cNvPr id="4" name="Content Placeholder 3">
            <a:extLst>
              <a:ext uri="{FF2B5EF4-FFF2-40B4-BE49-F238E27FC236}">
                <a16:creationId xmlns:a16="http://schemas.microsoft.com/office/drawing/2014/main" id="{E8DEEB4C-A193-4C4E-8E01-D7412683B047}"/>
              </a:ext>
            </a:extLst>
          </p:cNvPr>
          <p:cNvSpPr>
            <a:spLocks noGrp="1"/>
          </p:cNvSpPr>
          <p:nvPr>
            <p:ph sz="half" idx="2"/>
          </p:nvPr>
        </p:nvSpPr>
        <p:spPr>
          <a:xfrm>
            <a:off x="1295399" y="3243262"/>
            <a:ext cx="9601195" cy="2632605"/>
          </a:xfrm>
        </p:spPr>
        <p:txBody>
          <a:bodyPr>
            <a:normAutofit/>
          </a:bodyPr>
          <a:lstStyle/>
          <a:p>
            <a:r>
              <a:rPr lang="en-US" sz="1700" b="1" dirty="0"/>
              <a:t>1. Algorithm Flexibility-</a:t>
            </a:r>
          </a:p>
          <a:p>
            <a:pPr marL="0" indent="0">
              <a:buNone/>
            </a:pPr>
            <a:r>
              <a:rPr lang="en-US" sz="1700" dirty="0"/>
              <a:t>	ANN is a broad category encompassing various techniques such as KD-trees, locality-sensitive hashing 	(LSH), and graph-based methods. FAISS, while highly optimized, is primarily built around quantization-	based methods and inverted files. ANN offers more diverse algorithms suited to different types of data.</a:t>
            </a:r>
          </a:p>
          <a:p>
            <a:r>
              <a:rPr lang="en-US" sz="1700" b="1" dirty="0"/>
              <a:t>2. Adaptability to Different Data Types-</a:t>
            </a:r>
          </a:p>
          <a:p>
            <a:pPr marL="0" indent="0">
              <a:buNone/>
            </a:pPr>
            <a:r>
              <a:rPr lang="en-US" sz="1700" dirty="0"/>
              <a:t>	Some ANN methods may perform better on low-dimensional data or data with certain properties (e.g., 	sparsity) compared to FAISS, which is optimized for high-dimensional data. ANN search techniques can 	be tailored based on data distributions, making them more adaptable to specific problem sets.</a:t>
            </a:r>
          </a:p>
        </p:txBody>
      </p:sp>
    </p:spTree>
    <p:extLst>
      <p:ext uri="{BB962C8B-B14F-4D97-AF65-F5344CB8AC3E}">
        <p14:creationId xmlns:p14="http://schemas.microsoft.com/office/powerpoint/2010/main" val="300395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2913-3BB3-35D2-50BF-825F22214CDB}"/>
              </a:ext>
            </a:extLst>
          </p:cNvPr>
          <p:cNvSpPr>
            <a:spLocks noGrp="1"/>
          </p:cNvSpPr>
          <p:nvPr>
            <p:ph type="title"/>
          </p:nvPr>
        </p:nvSpPr>
        <p:spPr>
          <a:xfrm>
            <a:off x="1295401" y="1229782"/>
            <a:ext cx="9601196" cy="741893"/>
          </a:xfrm>
        </p:spPr>
        <p:txBody>
          <a:bodyPr>
            <a:normAutofit fontScale="90000"/>
          </a:bodyPr>
          <a:lstStyle/>
          <a:p>
            <a:r>
              <a:rPr lang="en-US" sz="4900" u="sng" dirty="0"/>
              <a:t>Continued</a:t>
            </a:r>
            <a:r>
              <a:rPr lang="en-US" u="sng" dirty="0"/>
              <a:t>…</a:t>
            </a:r>
          </a:p>
        </p:txBody>
      </p:sp>
      <p:sp>
        <p:nvSpPr>
          <p:cNvPr id="3" name="Content Placeholder 2">
            <a:extLst>
              <a:ext uri="{FF2B5EF4-FFF2-40B4-BE49-F238E27FC236}">
                <a16:creationId xmlns:a16="http://schemas.microsoft.com/office/drawing/2014/main" id="{6FAE6F61-9BCC-C694-DB98-C74F469AD3B4}"/>
              </a:ext>
            </a:extLst>
          </p:cNvPr>
          <p:cNvSpPr>
            <a:spLocks noGrp="1"/>
          </p:cNvSpPr>
          <p:nvPr>
            <p:ph idx="1"/>
          </p:nvPr>
        </p:nvSpPr>
        <p:spPr>
          <a:xfrm>
            <a:off x="1295401" y="2457451"/>
            <a:ext cx="9601196" cy="3923242"/>
          </a:xfrm>
        </p:spPr>
        <p:txBody>
          <a:bodyPr>
            <a:normAutofit/>
          </a:bodyPr>
          <a:lstStyle/>
          <a:p>
            <a:r>
              <a:rPr lang="en-US" sz="1600" b="1" dirty="0"/>
              <a:t>3. Lightweight Implementations-</a:t>
            </a:r>
          </a:p>
          <a:p>
            <a:pPr marL="0" indent="0">
              <a:buNone/>
            </a:pPr>
            <a:r>
              <a:rPr lang="en-US" sz="1600" dirty="0"/>
              <a:t>	Some ANN algorithms can be more lightweight and require less memory than FAISS, which uses more complex 	indexing structures (e.g., product quantization). For smaller datasets or where memory efficiency is key, other 	ANN methods might be preferable.</a:t>
            </a:r>
          </a:p>
          <a:p>
            <a:r>
              <a:rPr lang="en-US" sz="1600" b="1" dirty="0"/>
              <a:t>4. Ease of Implementation-</a:t>
            </a:r>
          </a:p>
          <a:p>
            <a:pPr marL="0" indent="0">
              <a:buNone/>
            </a:pPr>
            <a:r>
              <a:rPr lang="en-US" sz="1600" dirty="0"/>
              <a:t>	Many ANN methods are simpler to implement and integrate, requiring fewer resources compared to setting up 	and tuning FAISS's more advanced indexing techniques. FAISS requires more setup, especially when using 	optimized 	hardware (e.g., GPUs), while simpler ANN algorithms may not need such optimizations.</a:t>
            </a:r>
          </a:p>
          <a:p>
            <a:r>
              <a:rPr lang="en-US" sz="1600" b="1" dirty="0"/>
              <a:t>5. Less Dependency on Specialized Hardware-</a:t>
            </a:r>
          </a:p>
          <a:p>
            <a:pPr marL="0" indent="0">
              <a:buNone/>
            </a:pPr>
            <a:r>
              <a:rPr lang="en-US" sz="1600" dirty="0"/>
              <a:t>	FAISS is highly optimized for GPUs and large-scale environments, which can be a disadvantage if you're working 	in a setting with limited computational resources. ANN search algorithms, like LSH, don’t always require 	specialized hardware and can still provide reasonable performance on lower-end systems.</a:t>
            </a:r>
          </a:p>
        </p:txBody>
      </p:sp>
    </p:spTree>
    <p:extLst>
      <p:ext uri="{BB962C8B-B14F-4D97-AF65-F5344CB8AC3E}">
        <p14:creationId xmlns:p14="http://schemas.microsoft.com/office/powerpoint/2010/main" val="4005548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65DB-4536-E6B1-55BD-5319928983C4}"/>
              </a:ext>
            </a:extLst>
          </p:cNvPr>
          <p:cNvSpPr>
            <a:spLocks noGrp="1"/>
          </p:cNvSpPr>
          <p:nvPr>
            <p:ph type="title"/>
          </p:nvPr>
        </p:nvSpPr>
        <p:spPr/>
        <p:txBody>
          <a:bodyPr/>
          <a:lstStyle/>
          <a:p>
            <a:r>
              <a:rPr lang="en-US" u="sng" dirty="0"/>
              <a:t>About STREAMLIT-</a:t>
            </a:r>
          </a:p>
        </p:txBody>
      </p:sp>
      <p:sp>
        <p:nvSpPr>
          <p:cNvPr id="3" name="Content Placeholder 2">
            <a:extLst>
              <a:ext uri="{FF2B5EF4-FFF2-40B4-BE49-F238E27FC236}">
                <a16:creationId xmlns:a16="http://schemas.microsoft.com/office/drawing/2014/main" id="{6CD187C8-88FB-11FF-1C70-12ED9390B545}"/>
              </a:ext>
            </a:extLst>
          </p:cNvPr>
          <p:cNvSpPr>
            <a:spLocks noGrp="1"/>
          </p:cNvSpPr>
          <p:nvPr>
            <p:ph idx="1"/>
          </p:nvPr>
        </p:nvSpPr>
        <p:spPr>
          <a:xfrm>
            <a:off x="1295402" y="2920471"/>
            <a:ext cx="9601196" cy="2562226"/>
          </a:xfrm>
        </p:spPr>
        <p:txBody>
          <a:bodyPr>
            <a:normAutofit/>
          </a:bodyPr>
          <a:lstStyle/>
          <a:p>
            <a:pPr marL="0" indent="0">
              <a:buNone/>
            </a:pPr>
            <a:r>
              <a:rPr lang="en-US" dirty="0" err="1"/>
              <a:t>Streamlit</a:t>
            </a:r>
            <a:r>
              <a:rPr lang="en-US" dirty="0"/>
              <a:t> is an open-source Python library which enables the creation of web apps for data science and machine learning. No frontend knowledge required. Simple &amp; Intuitive user interface design that Automatically generates UI elements for data visualization. Supports interactive widgets like sliders, buttons, and file upload. Instant feedback as data updates. Live data interaction with minimal code. Widgets can dynamically update plots and results.</a:t>
            </a:r>
          </a:p>
        </p:txBody>
      </p:sp>
    </p:spTree>
    <p:extLst>
      <p:ext uri="{BB962C8B-B14F-4D97-AF65-F5344CB8AC3E}">
        <p14:creationId xmlns:p14="http://schemas.microsoft.com/office/powerpoint/2010/main" val="4096886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F1BF-4BF2-EC5F-B2E6-BC7A441C38C1}"/>
              </a:ext>
            </a:extLst>
          </p:cNvPr>
          <p:cNvSpPr>
            <a:spLocks noGrp="1"/>
          </p:cNvSpPr>
          <p:nvPr>
            <p:ph type="title"/>
          </p:nvPr>
        </p:nvSpPr>
        <p:spPr/>
        <p:txBody>
          <a:bodyPr>
            <a:normAutofit fontScale="90000"/>
          </a:bodyPr>
          <a:lstStyle/>
          <a:p>
            <a:r>
              <a:rPr lang="en-US" sz="4400" u="sng" dirty="0"/>
              <a:t>Competitive Advantage of using Vector DB-</a:t>
            </a:r>
            <a:endParaRPr lang="en-US" dirty="0"/>
          </a:p>
        </p:txBody>
      </p:sp>
      <p:sp>
        <p:nvSpPr>
          <p:cNvPr id="3" name="Content Placeholder 2">
            <a:extLst>
              <a:ext uri="{FF2B5EF4-FFF2-40B4-BE49-F238E27FC236}">
                <a16:creationId xmlns:a16="http://schemas.microsoft.com/office/drawing/2014/main" id="{9F99157F-0BF0-E7B4-CD96-1EC90BE1134D}"/>
              </a:ext>
            </a:extLst>
          </p:cNvPr>
          <p:cNvSpPr>
            <a:spLocks noGrp="1"/>
          </p:cNvSpPr>
          <p:nvPr>
            <p:ph idx="1"/>
          </p:nvPr>
        </p:nvSpPr>
        <p:spPr/>
        <p:txBody>
          <a:bodyPr/>
          <a:lstStyle/>
          <a:p>
            <a:r>
              <a:rPr lang="en-US" dirty="0"/>
              <a:t>1. Efficient Similarity Search (Approximate Nearest Neighbor Search)</a:t>
            </a:r>
          </a:p>
          <a:p>
            <a:r>
              <a:rPr lang="en-US" dirty="0"/>
              <a:t>2. Scalability</a:t>
            </a:r>
          </a:p>
          <a:p>
            <a:r>
              <a:rPr lang="en-US" dirty="0"/>
              <a:t>3. Real-Time Processing</a:t>
            </a:r>
          </a:p>
          <a:p>
            <a:r>
              <a:rPr lang="en-US" dirty="0"/>
              <a:t>4. Integration with AI/ML Workflows</a:t>
            </a:r>
          </a:p>
          <a:p>
            <a:r>
              <a:rPr lang="en-US" dirty="0"/>
              <a:t>5. Integration with Big Data and Cloud Ecosystems</a:t>
            </a:r>
          </a:p>
          <a:p>
            <a:r>
              <a:rPr lang="en-US" dirty="0"/>
              <a:t>6. Growing Relevance in AI-Driven Industries</a:t>
            </a:r>
          </a:p>
        </p:txBody>
      </p:sp>
    </p:spTree>
    <p:extLst>
      <p:ext uri="{BB962C8B-B14F-4D97-AF65-F5344CB8AC3E}">
        <p14:creationId xmlns:p14="http://schemas.microsoft.com/office/powerpoint/2010/main" val="568544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10A3-BF84-6929-2F22-5F0C2137E567}"/>
              </a:ext>
            </a:extLst>
          </p:cNvPr>
          <p:cNvSpPr>
            <a:spLocks noGrp="1"/>
          </p:cNvSpPr>
          <p:nvPr>
            <p:ph type="title"/>
          </p:nvPr>
        </p:nvSpPr>
        <p:spPr>
          <a:xfrm>
            <a:off x="2132011" y="1407584"/>
            <a:ext cx="3718455" cy="992716"/>
          </a:xfrm>
        </p:spPr>
        <p:txBody>
          <a:bodyPr/>
          <a:lstStyle/>
          <a:p>
            <a:r>
              <a:rPr lang="en-US" u="sng" dirty="0"/>
              <a:t>Snapshots from our video demonstration</a:t>
            </a:r>
          </a:p>
        </p:txBody>
      </p:sp>
      <p:pic>
        <p:nvPicPr>
          <p:cNvPr id="5" name="Picture 4">
            <a:extLst>
              <a:ext uri="{FF2B5EF4-FFF2-40B4-BE49-F238E27FC236}">
                <a16:creationId xmlns:a16="http://schemas.microsoft.com/office/drawing/2014/main" id="{200AA6E2-14E3-8B6C-3439-232E0133DDE3}"/>
              </a:ext>
            </a:extLst>
          </p:cNvPr>
          <p:cNvPicPr>
            <a:picLocks noChangeAspect="1"/>
          </p:cNvPicPr>
          <p:nvPr/>
        </p:nvPicPr>
        <p:blipFill>
          <a:blip r:embed="rId2"/>
          <a:stretch>
            <a:fillRect/>
          </a:stretch>
        </p:blipFill>
        <p:spPr>
          <a:xfrm>
            <a:off x="954616" y="2988470"/>
            <a:ext cx="6135777" cy="2938462"/>
          </a:xfrm>
          <a:prstGeom prst="rect">
            <a:avLst/>
          </a:prstGeom>
        </p:spPr>
      </p:pic>
      <p:pic>
        <p:nvPicPr>
          <p:cNvPr id="6" name="Picture 5">
            <a:extLst>
              <a:ext uri="{FF2B5EF4-FFF2-40B4-BE49-F238E27FC236}">
                <a16:creationId xmlns:a16="http://schemas.microsoft.com/office/drawing/2014/main" id="{BE467CD1-1E7B-F7E1-99C8-C30654D00A76}"/>
              </a:ext>
            </a:extLst>
          </p:cNvPr>
          <p:cNvPicPr>
            <a:picLocks noChangeAspect="1"/>
          </p:cNvPicPr>
          <p:nvPr/>
        </p:nvPicPr>
        <p:blipFill>
          <a:blip r:embed="rId3"/>
          <a:stretch>
            <a:fillRect/>
          </a:stretch>
        </p:blipFill>
        <p:spPr>
          <a:xfrm>
            <a:off x="5915875" y="734749"/>
            <a:ext cx="5314100" cy="2702718"/>
          </a:xfrm>
          <a:prstGeom prst="rect">
            <a:avLst/>
          </a:prstGeom>
        </p:spPr>
      </p:pic>
    </p:spTree>
    <p:extLst>
      <p:ext uri="{BB962C8B-B14F-4D97-AF65-F5344CB8AC3E}">
        <p14:creationId xmlns:p14="http://schemas.microsoft.com/office/powerpoint/2010/main" val="2188845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B3655D-BA05-DCED-2D8C-842C5B9F8801}"/>
              </a:ext>
            </a:extLst>
          </p:cNvPr>
          <p:cNvPicPr>
            <a:picLocks noChangeAspect="1"/>
          </p:cNvPicPr>
          <p:nvPr/>
        </p:nvPicPr>
        <p:blipFill>
          <a:blip r:embed="rId2"/>
          <a:stretch>
            <a:fillRect/>
          </a:stretch>
        </p:blipFill>
        <p:spPr>
          <a:xfrm>
            <a:off x="1290091" y="579246"/>
            <a:ext cx="9611817" cy="5699507"/>
          </a:xfrm>
          <a:prstGeom prst="rect">
            <a:avLst/>
          </a:prstGeom>
        </p:spPr>
      </p:pic>
      <p:sp>
        <p:nvSpPr>
          <p:cNvPr id="3" name="TextBox 2">
            <a:extLst>
              <a:ext uri="{FF2B5EF4-FFF2-40B4-BE49-F238E27FC236}">
                <a16:creationId xmlns:a16="http://schemas.microsoft.com/office/drawing/2014/main" id="{7DB0DD6A-D299-F186-2A15-3F8C490D3F31}"/>
              </a:ext>
            </a:extLst>
          </p:cNvPr>
          <p:cNvSpPr txBox="1"/>
          <p:nvPr/>
        </p:nvSpPr>
        <p:spPr>
          <a:xfrm>
            <a:off x="8406358" y="5448300"/>
            <a:ext cx="2495550" cy="369332"/>
          </a:xfrm>
          <a:prstGeom prst="rect">
            <a:avLst/>
          </a:prstGeom>
          <a:noFill/>
        </p:spPr>
        <p:txBody>
          <a:bodyPr wrap="square" rtlCol="0">
            <a:spAutoFit/>
          </a:bodyPr>
          <a:lstStyle/>
          <a:p>
            <a:r>
              <a:rPr lang="en-US" dirty="0"/>
              <a:t>Successfully detected</a:t>
            </a:r>
          </a:p>
        </p:txBody>
      </p:sp>
    </p:spTree>
    <p:extLst>
      <p:ext uri="{BB962C8B-B14F-4D97-AF65-F5344CB8AC3E}">
        <p14:creationId xmlns:p14="http://schemas.microsoft.com/office/powerpoint/2010/main" val="42638136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125</TotalTime>
  <Words>177</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STGI Hackathon</vt:lpstr>
      <vt:lpstr>User KVC Verification Problems- Design a comprehensive KYC (Know Your Customer) verification platform that ensures user authenticity through advanced image verification. The platform should capture a live image of the user, verify it against a provided ID document, and check a second image against a database for potential matches.</vt:lpstr>
      <vt:lpstr>Video Demonstration-</vt:lpstr>
      <vt:lpstr>Why ANN over FAISS?</vt:lpstr>
      <vt:lpstr>Continued…</vt:lpstr>
      <vt:lpstr>About STREAMLIT-</vt:lpstr>
      <vt:lpstr>Competitive Advantage of using Vector DB-</vt:lpstr>
      <vt:lpstr>Snapshots from our video demonstration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STGI Hackathon</dc:title>
  <dc:creator>Harshul Singla</dc:creator>
  <cp:lastModifiedBy>STIS</cp:lastModifiedBy>
  <cp:revision>4</cp:revision>
  <dcterms:created xsi:type="dcterms:W3CDTF">2024-09-29T00:21:10Z</dcterms:created>
  <dcterms:modified xsi:type="dcterms:W3CDTF">2024-09-29T03:21:46Z</dcterms:modified>
</cp:coreProperties>
</file>