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31.xml" ContentType="application/vnd.openxmlformats-officedocument.presentationml.slide+xml"/>
  <Override PartName="/ppt/slides/slide18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32.xml" ContentType="application/vnd.openxmlformats-officedocument.presentationml.slide+xml"/>
  <Override PartName="/ppt/slides/slide30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3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37"/>
  </p:notesMasterIdLst>
  <p:sldIdLst>
    <p:sldId id="256" r:id="rId2"/>
    <p:sldId id="348" r:id="rId3"/>
    <p:sldId id="349" r:id="rId4"/>
    <p:sldId id="350" r:id="rId5"/>
    <p:sldId id="351" r:id="rId6"/>
    <p:sldId id="352" r:id="rId7"/>
    <p:sldId id="353" r:id="rId8"/>
    <p:sldId id="355" r:id="rId9"/>
    <p:sldId id="354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4" r:id="rId27"/>
    <p:sldId id="375" r:id="rId28"/>
    <p:sldId id="372" r:id="rId29"/>
    <p:sldId id="373" r:id="rId30"/>
    <p:sldId id="376" r:id="rId31"/>
    <p:sldId id="377" r:id="rId32"/>
    <p:sldId id="378" r:id="rId33"/>
    <p:sldId id="379" r:id="rId34"/>
    <p:sldId id="380" r:id="rId35"/>
    <p:sldId id="381" r:id="rId3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76" y="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5501-73F2-41BA-85CC-22557878FAFE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78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500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500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500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500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500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500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500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500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500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500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5000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5000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500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5000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5000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5000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pPr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5000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pPr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5000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pPr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5000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pPr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5000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pPr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500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5000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pPr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5000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pPr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5000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pPr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5000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pPr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5000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pPr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5000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pPr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500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500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500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500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500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500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500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A790-6DFF-47F5-88A7-90775F74D508}" type="datetime1">
              <a:rPr lang="en-US" smtClean="0"/>
              <a:t>8/24/2021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029200" y="4781549"/>
            <a:ext cx="3124200" cy="301743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fr-FR" smtClean="0"/>
              <a:t>Dr.K.P.Vijayakumar, VIT Chennai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EC8-4B80-4579-BDCC-4F341F74AD76}" type="datetime1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29200" y="641968"/>
            <a:ext cx="3225979" cy="329582"/>
          </a:xfrm>
        </p:spPr>
        <p:txBody>
          <a:bodyPr/>
          <a:lstStyle/>
          <a:p>
            <a:r>
              <a:rPr lang="fr-FR" smtClean="0"/>
              <a:t>Dr.K.P.Vijayakumar,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6A19-E71D-43A7-A530-3A9C240CED7F}" type="datetime1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1" y="641968"/>
            <a:ext cx="3073578" cy="177182"/>
          </a:xfrm>
        </p:spPr>
        <p:txBody>
          <a:bodyPr/>
          <a:lstStyle/>
          <a:p>
            <a:r>
              <a:rPr lang="fr-FR" smtClean="0"/>
              <a:t>Dr.K.P.Vijayakumar,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2616-443B-4956-BE65-F367AFF9670B}" type="datetime1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4781550"/>
            <a:ext cx="3084689" cy="2286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fr-FR" smtClean="0"/>
              <a:t>Dr.K.P.Vijayakumar,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3592-2CF4-40D7-BF87-7C3FB2AF2FC4}" type="datetime1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41968"/>
            <a:ext cx="3073579" cy="253382"/>
          </a:xfrm>
        </p:spPr>
        <p:txBody>
          <a:bodyPr/>
          <a:lstStyle/>
          <a:p>
            <a:r>
              <a:rPr lang="fr-FR" smtClean="0"/>
              <a:t>Dr.K.P.Vijayakumar,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6C26-E980-49F2-B191-2D50AF597ECE}" type="datetime1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29200" y="641968"/>
            <a:ext cx="3225979" cy="177182"/>
          </a:xfrm>
        </p:spPr>
        <p:txBody>
          <a:bodyPr/>
          <a:lstStyle/>
          <a:p>
            <a:r>
              <a:rPr lang="fr-FR" smtClean="0"/>
              <a:t>Dr.K.P.Vijayakumar, VIT Chennai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7E23-7709-4F22-A09B-F4B033A2A51A}" type="datetime1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181601" y="641968"/>
            <a:ext cx="3073578" cy="177182"/>
          </a:xfrm>
        </p:spPr>
        <p:txBody>
          <a:bodyPr/>
          <a:lstStyle/>
          <a:p>
            <a:r>
              <a:rPr lang="fr-FR" smtClean="0"/>
              <a:t>Dr.K.P.Vijayakumar, VIT Chennai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021-3E73-4049-AC03-40A1AA7BCD14}" type="datetime1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1" y="641968"/>
            <a:ext cx="3073578" cy="100982"/>
          </a:xfrm>
        </p:spPr>
        <p:txBody>
          <a:bodyPr/>
          <a:lstStyle/>
          <a:p>
            <a:r>
              <a:rPr lang="fr-FR" smtClean="0"/>
              <a:t>Dr.K.P.Vijayakumar, VIT Chennai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ED34-9F4F-4EB3-B42E-28AA7FDECF6D}" type="datetime1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05401" y="641968"/>
            <a:ext cx="3149778" cy="177182"/>
          </a:xfrm>
        </p:spPr>
        <p:txBody>
          <a:bodyPr/>
          <a:lstStyle/>
          <a:p>
            <a:r>
              <a:rPr lang="fr-FR" smtClean="0"/>
              <a:t>Dr.K.P.Vijayakumar, VIT Chennai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F67D7-2B1D-494B-BACC-0B2326B516B3}" type="datetime1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1" y="641968"/>
            <a:ext cx="3073578" cy="253382"/>
          </a:xfrm>
        </p:spPr>
        <p:txBody>
          <a:bodyPr/>
          <a:lstStyle/>
          <a:p>
            <a:r>
              <a:rPr lang="fr-FR" smtClean="0"/>
              <a:t>Dr.K.P.Vijayakumar, VIT Chennai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8075-AE90-43F1-A7F1-836DB9F4699D}" type="datetime1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05400" y="641968"/>
            <a:ext cx="3149779" cy="253382"/>
          </a:xfrm>
        </p:spPr>
        <p:txBody>
          <a:bodyPr/>
          <a:lstStyle/>
          <a:p>
            <a:r>
              <a:rPr lang="fr-FR" smtClean="0"/>
              <a:t>Dr.K.P.Vijayakumar, VIT Chennai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02EDB6FC-ACD9-436E-BDC9-FB139BDC88C8}" type="datetime1">
              <a:rPr lang="en-US" smtClean="0"/>
              <a:t>8/24/2021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1" y="641968"/>
            <a:ext cx="3149778" cy="177182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Dr.K.P.Vijayakumar, VIT Chennai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438150"/>
            <a:ext cx="7239000" cy="1260469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CSE3020 - Data </a:t>
            </a:r>
            <a:r>
              <a:rPr lang="en-IN" dirty="0" smtClean="0"/>
              <a:t>Visualization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1809750"/>
            <a:ext cx="5257800" cy="3200400"/>
          </a:xfrm>
        </p:spPr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IN" dirty="0" smtClean="0">
                <a:solidFill>
                  <a:schemeClr val="tx2"/>
                </a:solidFill>
              </a:rPr>
              <a:t>                     </a:t>
            </a:r>
            <a:r>
              <a:rPr lang="en-IN" dirty="0" err="1" smtClean="0">
                <a:solidFill>
                  <a:schemeClr val="tx2"/>
                </a:solidFill>
              </a:rPr>
              <a:t>Dr</a:t>
            </a:r>
            <a:r>
              <a:rPr lang="en-IN" dirty="0" err="1">
                <a:solidFill>
                  <a:schemeClr val="tx2"/>
                </a:solidFill>
              </a:rPr>
              <a:t>.</a:t>
            </a:r>
            <a:r>
              <a:rPr lang="en-IN" dirty="0">
                <a:solidFill>
                  <a:schemeClr val="tx2"/>
                </a:solidFill>
              </a:rPr>
              <a:t> K.P. </a:t>
            </a:r>
            <a:r>
              <a:rPr lang="en-IN" dirty="0" err="1">
                <a:solidFill>
                  <a:schemeClr val="tx2"/>
                </a:solidFill>
              </a:rPr>
              <a:t>Vijayakumar</a:t>
            </a:r>
            <a:r>
              <a:rPr lang="en-IN" dirty="0">
                <a:solidFill>
                  <a:schemeClr val="tx2"/>
                </a:solidFill>
              </a:rPr>
              <a:t>, </a:t>
            </a:r>
            <a:r>
              <a:rPr lang="en-IN" dirty="0" smtClean="0">
                <a:solidFill>
                  <a:schemeClr val="tx2"/>
                </a:solidFill>
              </a:rPr>
              <a:t>VIT Chennai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72000" y="2419350"/>
            <a:ext cx="417575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0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95600" y="133350"/>
            <a:ext cx="5486400" cy="865573"/>
          </a:xfrm>
        </p:spPr>
        <p:txBody>
          <a:bodyPr>
            <a:normAutofit/>
          </a:bodyPr>
          <a:lstStyle/>
          <a:p>
            <a:r>
              <a:rPr lang="en-US" dirty="0" smtClean="0"/>
              <a:t>Plots in Data Visualization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67200" y="1123950"/>
            <a:ext cx="4456289" cy="3733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381000" y="1276350"/>
            <a:ext cx="8494889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Bar Chart  -   </a:t>
            </a:r>
            <a:r>
              <a:rPr lang="en-IN" dirty="0" err="1" smtClean="0"/>
              <a:t>geom_bar</a:t>
            </a:r>
            <a:r>
              <a:rPr lang="en-IN" dirty="0" smtClean="0"/>
              <a:t>() </a:t>
            </a:r>
          </a:p>
          <a:p>
            <a:r>
              <a:rPr lang="en-IN" dirty="0" smtClean="0"/>
              <a:t>Example</a:t>
            </a:r>
          </a:p>
          <a:p>
            <a:pPr marL="320040" lvl="1" indent="0">
              <a:buNone/>
            </a:pPr>
            <a:r>
              <a:rPr lang="en-IN" dirty="0"/>
              <a:t>library(</a:t>
            </a:r>
            <a:r>
              <a:rPr lang="en-IN" dirty="0" err="1"/>
              <a:t>tidyverse</a:t>
            </a:r>
            <a:r>
              <a:rPr lang="en-IN" dirty="0"/>
              <a:t>)</a:t>
            </a:r>
          </a:p>
          <a:p>
            <a:pPr marL="320040" lvl="1" indent="0">
              <a:buNone/>
            </a:pPr>
            <a:r>
              <a:rPr lang="en-IN" dirty="0" err="1"/>
              <a:t>df</a:t>
            </a:r>
            <a:r>
              <a:rPr lang="en-IN" dirty="0"/>
              <a:t>=read.csv("HRDataset_v14.csv")</a:t>
            </a:r>
          </a:p>
          <a:p>
            <a:pPr marL="45720" indent="0">
              <a:buNone/>
            </a:pPr>
            <a:r>
              <a:rPr lang="en-IN" sz="1800" dirty="0"/>
              <a:t>      </a:t>
            </a:r>
            <a:r>
              <a:rPr lang="en-IN" dirty="0" err="1" smtClean="0"/>
              <a:t>ggplot</a:t>
            </a:r>
            <a:r>
              <a:rPr lang="en-IN" dirty="0" smtClean="0"/>
              <a:t>(</a:t>
            </a:r>
            <a:r>
              <a:rPr lang="en-IN" dirty="0" err="1" smtClean="0"/>
              <a:t>df</a:t>
            </a:r>
            <a:r>
              <a:rPr lang="en-IN" dirty="0"/>
              <a:t>, </a:t>
            </a:r>
            <a:r>
              <a:rPr lang="en-IN" dirty="0" err="1"/>
              <a:t>aes</a:t>
            </a:r>
            <a:r>
              <a:rPr lang="en-IN" dirty="0"/>
              <a:t>(x= </a:t>
            </a:r>
            <a:r>
              <a:rPr lang="en-IN" dirty="0" err="1"/>
              <a:t>RecruitmentSource</a:t>
            </a:r>
            <a:r>
              <a:rPr lang="en-IN" dirty="0"/>
              <a:t>)) + </a:t>
            </a:r>
            <a:r>
              <a:rPr lang="en-IN" dirty="0" err="1"/>
              <a:t>geom_bar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720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95600" y="133350"/>
            <a:ext cx="5486400" cy="865573"/>
          </a:xfrm>
        </p:spPr>
        <p:txBody>
          <a:bodyPr>
            <a:normAutofit/>
          </a:bodyPr>
          <a:lstStyle/>
          <a:p>
            <a:r>
              <a:rPr lang="en-US" dirty="0" smtClean="0"/>
              <a:t>Plots in Data Visualization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67200" y="1123950"/>
            <a:ext cx="4456289" cy="3733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381000" y="1276350"/>
            <a:ext cx="8494889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Bar Chart  -   </a:t>
            </a:r>
            <a:r>
              <a:rPr lang="en-IN" dirty="0" err="1" smtClean="0"/>
              <a:t>geom_bar</a:t>
            </a:r>
            <a:r>
              <a:rPr lang="en-IN" dirty="0"/>
              <a:t>()   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2" name="AutoShape 2" descr="http://127.0.0.1:44474/graphics/plot_zoom_png?width=938&amp;height=421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400" y="1702393"/>
            <a:ext cx="7200000" cy="3231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744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95600" y="133350"/>
            <a:ext cx="5486400" cy="865573"/>
          </a:xfrm>
        </p:spPr>
        <p:txBody>
          <a:bodyPr>
            <a:normAutofit/>
          </a:bodyPr>
          <a:lstStyle/>
          <a:p>
            <a:r>
              <a:rPr lang="en-US" dirty="0" smtClean="0"/>
              <a:t>Plots in Data Visualization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67200" y="1123950"/>
            <a:ext cx="4456289" cy="3733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381000" y="1276350"/>
            <a:ext cx="8494889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Bar Chart  -   </a:t>
            </a:r>
            <a:r>
              <a:rPr lang="en-IN" dirty="0" err="1" smtClean="0"/>
              <a:t>geom_bar</a:t>
            </a:r>
            <a:r>
              <a:rPr lang="en-IN" dirty="0" smtClean="0"/>
              <a:t>() - </a:t>
            </a:r>
          </a:p>
          <a:p>
            <a:r>
              <a:rPr lang="en-IN" dirty="0" smtClean="0"/>
              <a:t>Example</a:t>
            </a:r>
          </a:p>
          <a:p>
            <a:pPr marL="320040" lvl="1" indent="0">
              <a:buNone/>
            </a:pPr>
            <a:r>
              <a:rPr lang="en-IN" dirty="0"/>
              <a:t>library(</a:t>
            </a:r>
            <a:r>
              <a:rPr lang="en-IN" dirty="0" err="1"/>
              <a:t>tidyverse</a:t>
            </a:r>
            <a:r>
              <a:rPr lang="en-IN" dirty="0"/>
              <a:t>)</a:t>
            </a:r>
          </a:p>
          <a:p>
            <a:pPr marL="320040" lvl="1" indent="0">
              <a:buNone/>
            </a:pPr>
            <a:r>
              <a:rPr lang="en-IN" dirty="0" err="1"/>
              <a:t>df</a:t>
            </a:r>
            <a:r>
              <a:rPr lang="en-IN" dirty="0"/>
              <a:t>=read.csv("HRDataset_v14.csv")</a:t>
            </a:r>
          </a:p>
          <a:p>
            <a:pPr marL="45720" indent="0">
              <a:buNone/>
            </a:pPr>
            <a:r>
              <a:rPr lang="en-IN" sz="1800" dirty="0"/>
              <a:t>      </a:t>
            </a:r>
            <a:r>
              <a:rPr lang="en-IN" sz="1800" dirty="0" err="1"/>
              <a:t>ggplot</a:t>
            </a:r>
            <a:r>
              <a:rPr lang="en-IN" sz="1800" dirty="0"/>
              <a:t>(</a:t>
            </a:r>
            <a:r>
              <a:rPr lang="en-IN" sz="1800" dirty="0" err="1"/>
              <a:t>df</a:t>
            </a:r>
            <a:r>
              <a:rPr lang="en-IN" sz="1800" dirty="0"/>
              <a:t>)</a:t>
            </a:r>
            <a:endParaRPr lang="en-IN" dirty="0" smtClean="0"/>
          </a:p>
          <a:p>
            <a:pPr marL="45720" indent="0">
              <a:buNone/>
            </a:pPr>
            <a:r>
              <a:rPr lang="en-IN" dirty="0"/>
              <a:t>     </a:t>
            </a:r>
            <a:r>
              <a:rPr lang="en-IN" dirty="0" err="1"/>
              <a:t>ggplot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, </a:t>
            </a:r>
            <a:r>
              <a:rPr lang="en-IN" dirty="0" err="1"/>
              <a:t>aes</a:t>
            </a:r>
            <a:r>
              <a:rPr lang="en-IN" dirty="0"/>
              <a:t>(x= </a:t>
            </a:r>
            <a:r>
              <a:rPr lang="en-IN" dirty="0" err="1"/>
              <a:t>MaritalDesc</a:t>
            </a:r>
            <a:r>
              <a:rPr lang="en-IN" dirty="0"/>
              <a:t>)) + </a:t>
            </a:r>
            <a:r>
              <a:rPr lang="en-IN" dirty="0" err="1"/>
              <a:t>geom_bar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702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95600" y="133350"/>
            <a:ext cx="5486400" cy="865573"/>
          </a:xfrm>
        </p:spPr>
        <p:txBody>
          <a:bodyPr>
            <a:normAutofit/>
          </a:bodyPr>
          <a:lstStyle/>
          <a:p>
            <a:r>
              <a:rPr lang="en-US" dirty="0" smtClean="0"/>
              <a:t>Plots in Data Visualization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67200" y="1123950"/>
            <a:ext cx="4456289" cy="3733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381000" y="1276350"/>
            <a:ext cx="8494889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Bar Chart  -   </a:t>
            </a:r>
            <a:r>
              <a:rPr lang="en-IN" dirty="0" err="1" smtClean="0"/>
              <a:t>geom_bar</a:t>
            </a:r>
            <a:r>
              <a:rPr lang="en-IN" dirty="0"/>
              <a:t>()   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2" name="AutoShape 2" descr="http://127.0.0.1:44474/graphics/plot_zoom_png?width=938&amp;height=421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2" descr="http://127.0.0.1:44474/graphics/plot_zoom_png?width=938&amp;height=421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400" y="1702393"/>
            <a:ext cx="7200000" cy="3231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70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95600" y="133350"/>
            <a:ext cx="5486400" cy="865573"/>
          </a:xfrm>
        </p:spPr>
        <p:txBody>
          <a:bodyPr>
            <a:normAutofit/>
          </a:bodyPr>
          <a:lstStyle/>
          <a:p>
            <a:r>
              <a:rPr lang="en-US" dirty="0" smtClean="0"/>
              <a:t>Plots in Data Visualization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67200" y="1123950"/>
            <a:ext cx="4456289" cy="3733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381000" y="1276350"/>
            <a:ext cx="8494889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Bar Chart  -   </a:t>
            </a:r>
            <a:r>
              <a:rPr lang="en-IN" dirty="0" err="1" smtClean="0"/>
              <a:t>geom_bar</a:t>
            </a:r>
            <a:r>
              <a:rPr lang="en-IN" dirty="0" smtClean="0"/>
              <a:t>() - </a:t>
            </a:r>
          </a:p>
          <a:p>
            <a:r>
              <a:rPr lang="en-IN" dirty="0" smtClean="0"/>
              <a:t>Example</a:t>
            </a:r>
          </a:p>
          <a:p>
            <a:pPr marL="320040" lvl="1" indent="0">
              <a:buNone/>
            </a:pPr>
            <a:r>
              <a:rPr lang="en-IN" dirty="0"/>
              <a:t>library(</a:t>
            </a:r>
            <a:r>
              <a:rPr lang="en-IN" dirty="0" err="1"/>
              <a:t>tidyverse</a:t>
            </a:r>
            <a:r>
              <a:rPr lang="en-IN" dirty="0"/>
              <a:t>)</a:t>
            </a:r>
          </a:p>
          <a:p>
            <a:pPr marL="320040" lvl="1" indent="0">
              <a:buNone/>
            </a:pPr>
            <a:r>
              <a:rPr lang="en-IN" dirty="0" err="1"/>
              <a:t>df</a:t>
            </a:r>
            <a:r>
              <a:rPr lang="en-IN" dirty="0"/>
              <a:t>=read.csv("HRDataset_v14.csv")</a:t>
            </a:r>
          </a:p>
          <a:p>
            <a:pPr marL="45720" indent="0">
              <a:buNone/>
            </a:pPr>
            <a:r>
              <a:rPr lang="en-IN" sz="1800" dirty="0"/>
              <a:t>      </a:t>
            </a:r>
            <a:r>
              <a:rPr lang="en-IN" sz="1800" dirty="0" err="1"/>
              <a:t>ggplot</a:t>
            </a:r>
            <a:r>
              <a:rPr lang="en-IN" sz="1800" dirty="0"/>
              <a:t>(</a:t>
            </a:r>
            <a:r>
              <a:rPr lang="en-IN" sz="1800" dirty="0" err="1"/>
              <a:t>df</a:t>
            </a:r>
            <a:r>
              <a:rPr lang="en-IN" sz="1800" dirty="0"/>
              <a:t>, </a:t>
            </a:r>
            <a:r>
              <a:rPr lang="en-IN" sz="1800" dirty="0" err="1"/>
              <a:t>aes</a:t>
            </a:r>
            <a:r>
              <a:rPr lang="en-IN" sz="1800" dirty="0"/>
              <a:t>(x= </a:t>
            </a:r>
            <a:r>
              <a:rPr lang="en-IN" sz="1800" dirty="0" err="1"/>
              <a:t>MaritalDesc</a:t>
            </a:r>
            <a:r>
              <a:rPr lang="en-IN" sz="1800" dirty="0"/>
              <a:t>, fill=</a:t>
            </a:r>
            <a:r>
              <a:rPr lang="en-IN" sz="1800" dirty="0" err="1"/>
              <a:t>MaritalDesc</a:t>
            </a:r>
            <a:r>
              <a:rPr lang="en-IN" sz="1800" dirty="0"/>
              <a:t>)) + </a:t>
            </a:r>
            <a:r>
              <a:rPr lang="en-IN" sz="1800" dirty="0" err="1"/>
              <a:t>geom_bar</a:t>
            </a:r>
            <a:r>
              <a:rPr lang="en-IN" sz="1800" dirty="0"/>
              <a:t>()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63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95600" y="133350"/>
            <a:ext cx="5486400" cy="865573"/>
          </a:xfrm>
        </p:spPr>
        <p:txBody>
          <a:bodyPr>
            <a:normAutofit/>
          </a:bodyPr>
          <a:lstStyle/>
          <a:p>
            <a:r>
              <a:rPr lang="en-US" dirty="0" smtClean="0"/>
              <a:t>Plots in Data Visualization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67200" y="1123950"/>
            <a:ext cx="4456289" cy="3733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381000" y="1276350"/>
            <a:ext cx="8494889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Bar Chart  -   </a:t>
            </a:r>
            <a:r>
              <a:rPr lang="en-IN" dirty="0" err="1" smtClean="0"/>
              <a:t>geom_bar</a:t>
            </a:r>
            <a:r>
              <a:rPr lang="en-IN" dirty="0"/>
              <a:t>()   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2" name="AutoShape 2" descr="http://127.0.0.1:44474/graphics/plot_zoom_png?width=938&amp;height=421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2" descr="http://127.0.0.1:44474/graphics/plot_zoom_png?width=938&amp;height=421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33550"/>
            <a:ext cx="7200000" cy="3231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75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95600" y="133350"/>
            <a:ext cx="5486400" cy="865573"/>
          </a:xfrm>
        </p:spPr>
        <p:txBody>
          <a:bodyPr>
            <a:normAutofit/>
          </a:bodyPr>
          <a:lstStyle/>
          <a:p>
            <a:r>
              <a:rPr lang="en-US" dirty="0" smtClean="0"/>
              <a:t>Plots in Data Visualization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67200" y="1123950"/>
            <a:ext cx="4456289" cy="3733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381000" y="1276350"/>
            <a:ext cx="8494889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Bar Chart  -   </a:t>
            </a:r>
            <a:r>
              <a:rPr lang="en-IN" dirty="0" err="1" smtClean="0"/>
              <a:t>geom_bar</a:t>
            </a:r>
            <a:r>
              <a:rPr lang="en-IN" dirty="0" smtClean="0"/>
              <a:t>() - </a:t>
            </a:r>
          </a:p>
          <a:p>
            <a:r>
              <a:rPr lang="en-IN" dirty="0" smtClean="0"/>
              <a:t>Example</a:t>
            </a:r>
          </a:p>
          <a:p>
            <a:pPr marL="320040" lvl="1" indent="0">
              <a:buNone/>
            </a:pPr>
            <a:r>
              <a:rPr lang="en-IN" dirty="0"/>
              <a:t>library(</a:t>
            </a:r>
            <a:r>
              <a:rPr lang="en-IN" dirty="0" err="1"/>
              <a:t>tidyverse</a:t>
            </a:r>
            <a:r>
              <a:rPr lang="en-IN" dirty="0"/>
              <a:t>)</a:t>
            </a:r>
          </a:p>
          <a:p>
            <a:pPr marL="320040" lvl="1" indent="0">
              <a:buNone/>
            </a:pPr>
            <a:r>
              <a:rPr lang="en-IN" dirty="0" err="1"/>
              <a:t>df</a:t>
            </a:r>
            <a:r>
              <a:rPr lang="en-IN" dirty="0"/>
              <a:t>=read.csv("HRDataset_v14.csv")</a:t>
            </a:r>
          </a:p>
          <a:p>
            <a:pPr marL="45720" indent="0">
              <a:buNone/>
            </a:pPr>
            <a:r>
              <a:rPr lang="en-IN" sz="1800" dirty="0"/>
              <a:t>      </a:t>
            </a:r>
            <a:r>
              <a:rPr lang="en-IN" sz="1800" dirty="0" err="1"/>
              <a:t>ggplot</a:t>
            </a:r>
            <a:r>
              <a:rPr lang="en-IN" sz="1800" dirty="0"/>
              <a:t>(</a:t>
            </a:r>
            <a:r>
              <a:rPr lang="en-IN" sz="1800" dirty="0" err="1"/>
              <a:t>df</a:t>
            </a:r>
            <a:r>
              <a:rPr lang="en-IN" sz="1800" dirty="0"/>
              <a:t>, </a:t>
            </a:r>
            <a:r>
              <a:rPr lang="en-IN" sz="1800" dirty="0" err="1"/>
              <a:t>aes</a:t>
            </a:r>
            <a:r>
              <a:rPr lang="en-IN" sz="1800" dirty="0"/>
              <a:t>(x= </a:t>
            </a:r>
            <a:r>
              <a:rPr lang="en-IN" sz="1800" dirty="0" err="1"/>
              <a:t>MaritalDesc</a:t>
            </a:r>
            <a:r>
              <a:rPr lang="en-IN" sz="1800" dirty="0"/>
              <a:t>, fill=</a:t>
            </a:r>
            <a:r>
              <a:rPr lang="en-IN" sz="1800" dirty="0" err="1"/>
              <a:t>MaritalDesc</a:t>
            </a:r>
            <a:r>
              <a:rPr lang="en-IN" sz="1800" dirty="0"/>
              <a:t>)) + </a:t>
            </a:r>
            <a:r>
              <a:rPr lang="en-IN" sz="1800" dirty="0" err="1"/>
              <a:t>geom_bar</a:t>
            </a:r>
            <a:r>
              <a:rPr lang="en-IN" sz="1800" dirty="0"/>
              <a:t>()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519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95600" y="133350"/>
            <a:ext cx="5486400" cy="865573"/>
          </a:xfrm>
        </p:spPr>
        <p:txBody>
          <a:bodyPr>
            <a:normAutofit/>
          </a:bodyPr>
          <a:lstStyle/>
          <a:p>
            <a:r>
              <a:rPr lang="en-US" dirty="0" smtClean="0"/>
              <a:t>Plots in Data Visualization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67200" y="1123950"/>
            <a:ext cx="4456289" cy="3733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381000" y="1276350"/>
            <a:ext cx="8494889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Bar Chart  -   </a:t>
            </a:r>
            <a:r>
              <a:rPr lang="en-IN" dirty="0" err="1" smtClean="0"/>
              <a:t>geom_bar</a:t>
            </a:r>
            <a:r>
              <a:rPr lang="en-IN" dirty="0"/>
              <a:t>()   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2" name="AutoShape 2" descr="http://127.0.0.1:44474/graphics/plot_zoom_png?width=938&amp;height=421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2" descr="http://127.0.0.1:44474/graphics/plot_zoom_png?width=938&amp;height=421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33550"/>
            <a:ext cx="7200000" cy="3231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942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95600" y="133350"/>
            <a:ext cx="5486400" cy="865573"/>
          </a:xfrm>
        </p:spPr>
        <p:txBody>
          <a:bodyPr>
            <a:normAutofit/>
          </a:bodyPr>
          <a:lstStyle/>
          <a:p>
            <a:r>
              <a:rPr lang="en-US" dirty="0" smtClean="0"/>
              <a:t>Plots in Data Visualization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67200" y="1123950"/>
            <a:ext cx="4456289" cy="3733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381000" y="1276350"/>
            <a:ext cx="8494889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Bar Chart  -   </a:t>
            </a:r>
            <a:r>
              <a:rPr lang="en-IN" dirty="0" err="1" smtClean="0"/>
              <a:t>geom_bar</a:t>
            </a:r>
            <a:r>
              <a:rPr lang="en-IN" dirty="0" smtClean="0"/>
              <a:t>() - </a:t>
            </a:r>
          </a:p>
          <a:p>
            <a:r>
              <a:rPr lang="en-IN" dirty="0" smtClean="0"/>
              <a:t>Example</a:t>
            </a:r>
          </a:p>
          <a:p>
            <a:pPr marL="320040" lvl="1" indent="0">
              <a:buNone/>
            </a:pPr>
            <a:r>
              <a:rPr lang="en-IN" dirty="0"/>
              <a:t>library(</a:t>
            </a:r>
            <a:r>
              <a:rPr lang="en-IN" dirty="0" err="1"/>
              <a:t>tidyverse</a:t>
            </a:r>
            <a:r>
              <a:rPr lang="en-IN" dirty="0"/>
              <a:t>)</a:t>
            </a:r>
          </a:p>
          <a:p>
            <a:pPr marL="320040" lvl="1" indent="0">
              <a:buNone/>
            </a:pPr>
            <a:r>
              <a:rPr lang="en-IN" dirty="0" err="1"/>
              <a:t>df</a:t>
            </a:r>
            <a:r>
              <a:rPr lang="en-IN" dirty="0"/>
              <a:t>=read.csv("HRDataset_v14.csv")</a:t>
            </a:r>
          </a:p>
          <a:p>
            <a:pPr marL="45720" indent="0">
              <a:buNone/>
            </a:pPr>
            <a:r>
              <a:rPr lang="en-IN" sz="1800" dirty="0"/>
              <a:t>      </a:t>
            </a:r>
            <a:r>
              <a:rPr lang="en-US" sz="1800" dirty="0" err="1"/>
              <a:t>ggplot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, </a:t>
            </a:r>
            <a:r>
              <a:rPr lang="en-US" sz="1800" dirty="0" err="1"/>
              <a:t>aes</a:t>
            </a:r>
            <a:r>
              <a:rPr lang="en-US" sz="1800" dirty="0"/>
              <a:t>(x= </a:t>
            </a:r>
            <a:r>
              <a:rPr lang="en-US" sz="1800" dirty="0" err="1"/>
              <a:t>MaritalDesc</a:t>
            </a:r>
            <a:r>
              <a:rPr lang="en-US" sz="1800" dirty="0"/>
              <a:t>)) + </a:t>
            </a:r>
            <a:r>
              <a:rPr lang="en-US" sz="1800" dirty="0" err="1"/>
              <a:t>geom_bar</a:t>
            </a:r>
            <a:r>
              <a:rPr lang="en-US" sz="1800" dirty="0"/>
              <a:t>()+ </a:t>
            </a:r>
            <a:r>
              <a:rPr lang="en-US" sz="1800" dirty="0" err="1">
                <a:solidFill>
                  <a:srgbClr val="FFFF00"/>
                </a:solidFill>
              </a:rPr>
              <a:t>coord_flip</a:t>
            </a:r>
            <a:r>
              <a:rPr lang="en-US" sz="1800" dirty="0">
                <a:solidFill>
                  <a:srgbClr val="FFFF00"/>
                </a:solidFill>
              </a:rPr>
              <a:t>()</a:t>
            </a:r>
            <a:r>
              <a:rPr lang="en-US" sz="1800" dirty="0"/>
              <a:t>  #bar plot - horizontal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419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95600" y="133350"/>
            <a:ext cx="5486400" cy="865573"/>
          </a:xfrm>
        </p:spPr>
        <p:txBody>
          <a:bodyPr>
            <a:normAutofit/>
          </a:bodyPr>
          <a:lstStyle/>
          <a:p>
            <a:r>
              <a:rPr lang="en-US" dirty="0" smtClean="0"/>
              <a:t>Plots in Data Visualization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67200" y="1123950"/>
            <a:ext cx="4456289" cy="3733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381000" y="1276350"/>
            <a:ext cx="8494889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Bar Chart </a:t>
            </a:r>
            <a:r>
              <a:rPr lang="en-IN" dirty="0" smtClean="0"/>
              <a:t>   </a:t>
            </a:r>
          </a:p>
          <a:p>
            <a:endParaRPr lang="en-IN" dirty="0"/>
          </a:p>
        </p:txBody>
      </p:sp>
      <p:sp>
        <p:nvSpPr>
          <p:cNvPr id="2" name="AutoShape 2" descr="http://127.0.0.1:44474/graphics/plot_zoom_png?width=938&amp;height=421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2" descr="http://127.0.0.1:44474/graphics/plot_zoom_png?width=938&amp;height=421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400" y="1702393"/>
            <a:ext cx="7200000" cy="3231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93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95600" y="133350"/>
            <a:ext cx="5486400" cy="865573"/>
          </a:xfrm>
        </p:spPr>
        <p:txBody>
          <a:bodyPr>
            <a:normAutofit/>
          </a:bodyPr>
          <a:lstStyle/>
          <a:p>
            <a:r>
              <a:rPr lang="en-US" dirty="0" smtClean="0"/>
              <a:t>Plots in Data Visualization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67200" y="1123950"/>
            <a:ext cx="4456289" cy="3733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0" y="4933950"/>
            <a:ext cx="4572000" cy="22860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 Source</a:t>
            </a:r>
            <a:r>
              <a:rPr lang="fr-FR" dirty="0"/>
              <a:t>:  </a:t>
            </a:r>
            <a:r>
              <a:rPr lang="fr-FR" dirty="0" err="1" smtClean="0"/>
              <a:t>kaggle</a:t>
            </a: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4419600" y="1276350"/>
            <a:ext cx="4456289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/>
              <a:t>g</a:t>
            </a:r>
            <a:r>
              <a:rPr lang="en-US" sz="2800" b="1" dirty="0" err="1" smtClean="0"/>
              <a:t>gplot</a:t>
            </a:r>
            <a:r>
              <a:rPr lang="en-US" sz="2800" b="1" dirty="0" smtClean="0"/>
              <a:t>()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gg</a:t>
            </a:r>
            <a:r>
              <a:rPr lang="en-US" dirty="0"/>
              <a:t>" in "</a:t>
            </a:r>
            <a:r>
              <a:rPr lang="en-US" dirty="0" err="1"/>
              <a:t>ggplot</a:t>
            </a:r>
            <a:r>
              <a:rPr lang="en-US" dirty="0"/>
              <a:t>" stands for "the grammar of graphics"</a:t>
            </a:r>
            <a:endParaRPr lang="en-US" b="1" dirty="0" smtClean="0"/>
          </a:p>
          <a:p>
            <a:r>
              <a:rPr lang="en-US" b="1" dirty="0" smtClean="0"/>
              <a:t>Syntax</a:t>
            </a:r>
          </a:p>
          <a:p>
            <a:pPr lvl="1"/>
            <a:r>
              <a:rPr lang="en-IN" dirty="0" err="1"/>
              <a:t>ggplot</a:t>
            </a:r>
            <a:r>
              <a:rPr lang="en-IN" dirty="0"/>
              <a:t>(dataset, </a:t>
            </a:r>
            <a:r>
              <a:rPr lang="en-IN" dirty="0" err="1"/>
              <a:t>aes</a:t>
            </a:r>
            <a:r>
              <a:rPr lang="en-IN" dirty="0"/>
              <a:t>(</a:t>
            </a:r>
            <a:r>
              <a:rPr lang="en-IN" dirty="0" err="1"/>
              <a:t>xaxis</a:t>
            </a:r>
            <a:r>
              <a:rPr lang="en-IN" dirty="0"/>
              <a:t>, </a:t>
            </a:r>
            <a:r>
              <a:rPr lang="en-IN" dirty="0" err="1"/>
              <a:t>yaxis</a:t>
            </a:r>
            <a:r>
              <a:rPr lang="en-IN" dirty="0"/>
              <a:t>)) + </a:t>
            </a:r>
            <a:r>
              <a:rPr lang="en-IN" dirty="0" err="1"/>
              <a:t>geom_something</a:t>
            </a:r>
            <a:r>
              <a:rPr lang="en-IN" dirty="0"/>
              <a:t>() + </a:t>
            </a:r>
            <a:r>
              <a:rPr lang="en-IN" dirty="0" err="1"/>
              <a:t>geom_somethingElse</a:t>
            </a:r>
            <a:r>
              <a:rPr lang="en-IN" dirty="0" smtClean="0"/>
              <a:t>()</a:t>
            </a:r>
          </a:p>
          <a:p>
            <a:pPr lvl="1"/>
            <a:r>
              <a:rPr lang="en-IN" dirty="0" err="1" smtClean="0"/>
              <a:t>aes</a:t>
            </a:r>
            <a:r>
              <a:rPr lang="en-IN" dirty="0" smtClean="0"/>
              <a:t> -&gt; aesthetic </a:t>
            </a:r>
          </a:p>
          <a:p>
            <a:pPr lvl="1"/>
            <a:r>
              <a:rPr lang="en-IN" dirty="0" err="1"/>
              <a:t>geom_something</a:t>
            </a:r>
            <a:r>
              <a:rPr lang="en-IN" dirty="0"/>
              <a:t>() + </a:t>
            </a:r>
            <a:r>
              <a:rPr lang="en-IN" dirty="0" err="1"/>
              <a:t>geom_somethingElse</a:t>
            </a:r>
            <a:r>
              <a:rPr lang="en-IN" dirty="0" smtClean="0"/>
              <a:t>()   - &gt;  Layers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1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95600" y="133350"/>
            <a:ext cx="5486400" cy="865573"/>
          </a:xfrm>
        </p:spPr>
        <p:txBody>
          <a:bodyPr>
            <a:normAutofit/>
          </a:bodyPr>
          <a:lstStyle/>
          <a:p>
            <a:r>
              <a:rPr lang="en-US" dirty="0" smtClean="0"/>
              <a:t>Plots in Data Visualization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67200" y="1123950"/>
            <a:ext cx="4456289" cy="3733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0" y="4933950"/>
            <a:ext cx="4572000" cy="22860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 Source</a:t>
            </a:r>
            <a:r>
              <a:rPr lang="fr-FR" dirty="0"/>
              <a:t>:  </a:t>
            </a:r>
            <a:r>
              <a:rPr lang="fr-FR" dirty="0" err="1" smtClean="0"/>
              <a:t>kaggle</a:t>
            </a: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381000" y="1276350"/>
            <a:ext cx="8494889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Scatter Plot -  </a:t>
            </a:r>
            <a:r>
              <a:rPr lang="en-IN" dirty="0" err="1" smtClean="0"/>
              <a:t>geom_point</a:t>
            </a:r>
            <a:r>
              <a:rPr lang="en-IN" dirty="0" smtClean="0"/>
              <a:t>()</a:t>
            </a:r>
          </a:p>
          <a:p>
            <a:r>
              <a:rPr lang="en-IN" dirty="0" smtClean="0"/>
              <a:t>Ex:</a:t>
            </a:r>
          </a:p>
          <a:p>
            <a:pPr marL="320040" lvl="1" indent="0">
              <a:buNone/>
            </a:pPr>
            <a:r>
              <a:rPr lang="en-IN" dirty="0" smtClean="0"/>
              <a:t>library(</a:t>
            </a:r>
            <a:r>
              <a:rPr lang="en-IN" dirty="0" err="1" smtClean="0"/>
              <a:t>tidyverse</a:t>
            </a:r>
            <a:r>
              <a:rPr lang="en-IN" dirty="0" smtClean="0"/>
              <a:t>)</a:t>
            </a:r>
          </a:p>
          <a:p>
            <a:pPr marL="320040" lvl="1" indent="0">
              <a:buNone/>
            </a:pPr>
            <a:r>
              <a:rPr lang="en-IN" sz="1800" dirty="0" err="1" smtClean="0"/>
              <a:t>df</a:t>
            </a:r>
            <a:r>
              <a:rPr lang="en-IN" sz="1800" dirty="0" smtClean="0"/>
              <a:t>=read.csv</a:t>
            </a:r>
            <a:r>
              <a:rPr lang="en-IN" sz="1800" dirty="0"/>
              <a:t>("HRDataset_v14.csv")</a:t>
            </a:r>
          </a:p>
          <a:p>
            <a:pPr marL="45720" indent="0"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ggplot</a:t>
            </a:r>
            <a:r>
              <a:rPr lang="en-US" sz="1800" dirty="0" smtClean="0"/>
              <a:t>(</a:t>
            </a:r>
            <a:r>
              <a:rPr lang="en-US" sz="1800" dirty="0" err="1" smtClean="0"/>
              <a:t>df</a:t>
            </a:r>
            <a:r>
              <a:rPr lang="en-US" sz="1800" dirty="0"/>
              <a:t>, </a:t>
            </a:r>
            <a:r>
              <a:rPr lang="en-US" sz="1800" dirty="0" err="1"/>
              <a:t>aes</a:t>
            </a:r>
            <a:r>
              <a:rPr lang="en-US" sz="1800" dirty="0"/>
              <a:t>(x= </a:t>
            </a:r>
            <a:r>
              <a:rPr lang="en-US" sz="1800" dirty="0" err="1"/>
              <a:t>EmpID</a:t>
            </a:r>
            <a:r>
              <a:rPr lang="en-US" sz="1800" dirty="0"/>
              <a:t>, y= Salary)) + </a:t>
            </a:r>
            <a:r>
              <a:rPr lang="en-US" sz="1800" dirty="0" err="1">
                <a:solidFill>
                  <a:srgbClr val="FFFF00"/>
                </a:solidFill>
              </a:rPr>
              <a:t>geom_point</a:t>
            </a:r>
            <a:r>
              <a:rPr lang="en-US" sz="1800" dirty="0">
                <a:solidFill>
                  <a:srgbClr val="FFFF00"/>
                </a:solidFill>
              </a:rPr>
              <a:t>()+</a:t>
            </a:r>
            <a:r>
              <a:rPr lang="en-US" sz="1800" dirty="0" err="1">
                <a:solidFill>
                  <a:srgbClr val="FFFF00"/>
                </a:solidFill>
              </a:rPr>
              <a:t>geom_smooth</a:t>
            </a:r>
            <a:r>
              <a:rPr lang="en-US" sz="1800" dirty="0">
                <a:solidFill>
                  <a:srgbClr val="FFFF00"/>
                </a:solidFill>
              </a:rPr>
              <a:t>(method = "lm")</a:t>
            </a:r>
            <a:endParaRPr lang="en-IN" sz="1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38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95600" y="133350"/>
            <a:ext cx="5486400" cy="865573"/>
          </a:xfrm>
        </p:spPr>
        <p:txBody>
          <a:bodyPr>
            <a:normAutofit/>
          </a:bodyPr>
          <a:lstStyle/>
          <a:p>
            <a:r>
              <a:rPr lang="en-US" dirty="0" smtClean="0"/>
              <a:t>Plots in Data Visualization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67200" y="1123950"/>
            <a:ext cx="4456289" cy="3733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381000" y="1276350"/>
            <a:ext cx="8494889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Scatter Plot -  </a:t>
            </a:r>
            <a:r>
              <a:rPr lang="en-IN" dirty="0" err="1" smtClean="0"/>
              <a:t>geom_point</a:t>
            </a:r>
            <a:r>
              <a:rPr lang="en-IN" dirty="0" smtClean="0"/>
              <a:t>() + </a:t>
            </a:r>
            <a:r>
              <a:rPr lang="en-US" dirty="0" err="1">
                <a:solidFill>
                  <a:srgbClr val="FFFF00"/>
                </a:solidFill>
              </a:rPr>
              <a:t>geom_smooth</a:t>
            </a:r>
            <a:r>
              <a:rPr lang="en-US" dirty="0">
                <a:solidFill>
                  <a:srgbClr val="FFFF00"/>
                </a:solidFill>
              </a:rPr>
              <a:t>(method = "lm")</a:t>
            </a:r>
            <a:endParaRPr lang="en-IN" dirty="0" smtClean="0"/>
          </a:p>
          <a:p>
            <a:pPr marL="45720" indent="0">
              <a:buNone/>
            </a:pPr>
            <a:endParaRPr lang="en-IN" sz="1800" dirty="0" smtClean="0"/>
          </a:p>
        </p:txBody>
      </p:sp>
      <p:sp>
        <p:nvSpPr>
          <p:cNvPr id="2" name="AutoShape 2" descr="http://127.0.0.1:44474/graphics/plot_zoom_png?width=938&amp;height=421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02393"/>
            <a:ext cx="7200000" cy="3231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413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95600" y="133350"/>
            <a:ext cx="5486400" cy="865573"/>
          </a:xfrm>
        </p:spPr>
        <p:txBody>
          <a:bodyPr>
            <a:normAutofit/>
          </a:bodyPr>
          <a:lstStyle/>
          <a:p>
            <a:r>
              <a:rPr lang="en-US" dirty="0" smtClean="0"/>
              <a:t>Plots in Data Visualization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67200" y="1123950"/>
            <a:ext cx="4456289" cy="3733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0" y="4933950"/>
            <a:ext cx="4572000" cy="22860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 Source</a:t>
            </a:r>
            <a:r>
              <a:rPr lang="fr-FR" dirty="0"/>
              <a:t>:  </a:t>
            </a:r>
            <a:r>
              <a:rPr lang="fr-FR" dirty="0" err="1" smtClean="0"/>
              <a:t>kaggle</a:t>
            </a: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381000" y="1276350"/>
            <a:ext cx="8494889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Pie Chart -  </a:t>
            </a:r>
            <a:r>
              <a:rPr lang="en-IN" dirty="0" err="1" smtClean="0"/>
              <a:t>geom_bar</a:t>
            </a:r>
            <a:r>
              <a:rPr lang="en-IN" dirty="0" smtClean="0"/>
              <a:t>()+ </a:t>
            </a:r>
            <a:r>
              <a:rPr lang="en-US" dirty="0" err="1" smtClean="0"/>
              <a:t>coord_polar</a:t>
            </a:r>
            <a:r>
              <a:rPr lang="en-US" dirty="0" smtClean="0"/>
              <a:t>(theta </a:t>
            </a:r>
            <a:r>
              <a:rPr lang="en-US" dirty="0"/>
              <a:t>= "y") + </a:t>
            </a:r>
            <a:r>
              <a:rPr lang="en-US" dirty="0" err="1" smtClean="0"/>
              <a:t>scale_x_discrete</a:t>
            </a:r>
            <a:r>
              <a:rPr lang="en-US" dirty="0"/>
              <a:t>("") </a:t>
            </a:r>
            <a:endParaRPr lang="en-IN" dirty="0">
              <a:solidFill>
                <a:srgbClr val="FFFF00"/>
              </a:solidFill>
            </a:endParaRPr>
          </a:p>
          <a:p>
            <a:r>
              <a:rPr lang="en-IN" dirty="0" smtClean="0"/>
              <a:t>Ex:</a:t>
            </a:r>
          </a:p>
          <a:p>
            <a:pPr marL="320040" lvl="1" indent="0">
              <a:buNone/>
            </a:pPr>
            <a:r>
              <a:rPr lang="en-IN" dirty="0" smtClean="0"/>
              <a:t>library(</a:t>
            </a:r>
            <a:r>
              <a:rPr lang="en-IN" dirty="0" err="1" smtClean="0"/>
              <a:t>tidyverse</a:t>
            </a:r>
            <a:r>
              <a:rPr lang="en-IN" dirty="0" smtClean="0"/>
              <a:t>)</a:t>
            </a:r>
          </a:p>
          <a:p>
            <a:pPr marL="320040" lvl="1" indent="0">
              <a:buNone/>
            </a:pPr>
            <a:r>
              <a:rPr lang="en-IN" sz="1800" dirty="0" err="1" smtClean="0"/>
              <a:t>df</a:t>
            </a:r>
            <a:r>
              <a:rPr lang="en-IN" sz="1800" dirty="0" smtClean="0"/>
              <a:t>=read.csv</a:t>
            </a:r>
            <a:r>
              <a:rPr lang="en-IN" sz="1800" dirty="0"/>
              <a:t>("HRDataset_v14.csv")</a:t>
            </a:r>
          </a:p>
          <a:p>
            <a:pPr marL="45720" indent="0">
              <a:buNone/>
            </a:pPr>
            <a:r>
              <a:rPr lang="en-US" sz="1800" dirty="0"/>
              <a:t>     </a:t>
            </a:r>
            <a:r>
              <a:rPr lang="en-US" sz="1800" dirty="0" err="1"/>
              <a:t>ggplot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, </a:t>
            </a:r>
            <a:r>
              <a:rPr lang="en-US" sz="1800" dirty="0" err="1"/>
              <a:t>aes</a:t>
            </a:r>
            <a:r>
              <a:rPr lang="en-US" sz="1800" dirty="0"/>
              <a:t>(x = factor(""), fill = </a:t>
            </a:r>
            <a:r>
              <a:rPr lang="en-US" sz="1800" dirty="0" err="1"/>
              <a:t>MaritalDescID</a:t>
            </a:r>
            <a:r>
              <a:rPr lang="en-US" sz="1800" dirty="0"/>
              <a:t>))+ </a:t>
            </a:r>
            <a:r>
              <a:rPr lang="en-US" sz="1800" dirty="0" err="1"/>
              <a:t>geom_bar</a:t>
            </a:r>
            <a:r>
              <a:rPr lang="en-US" sz="1800" dirty="0"/>
              <a:t>()+ </a:t>
            </a:r>
            <a:endParaRPr lang="en-US" sz="1800" dirty="0" smtClean="0"/>
          </a:p>
          <a:p>
            <a:pPr marL="4572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</a:t>
            </a:r>
            <a:r>
              <a:rPr lang="en-US" sz="1800" dirty="0" err="1" smtClean="0"/>
              <a:t>coord_polar</a:t>
            </a:r>
            <a:r>
              <a:rPr lang="en-US" sz="1800" dirty="0" smtClean="0"/>
              <a:t>(theta </a:t>
            </a:r>
            <a:r>
              <a:rPr lang="en-US" sz="1800" dirty="0"/>
              <a:t>= "y") +  </a:t>
            </a:r>
            <a:endParaRPr lang="en-US" sz="1800" dirty="0" smtClean="0"/>
          </a:p>
          <a:p>
            <a:pPr marL="4572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</a:t>
            </a:r>
            <a:r>
              <a:rPr lang="en-US" sz="1800" dirty="0" err="1"/>
              <a:t>scale_x_discrete</a:t>
            </a:r>
            <a:r>
              <a:rPr lang="en-US" sz="1800" dirty="0"/>
              <a:t>("") </a:t>
            </a:r>
            <a:endParaRPr lang="en-IN" sz="1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79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95600" y="133350"/>
            <a:ext cx="5486400" cy="865573"/>
          </a:xfrm>
        </p:spPr>
        <p:txBody>
          <a:bodyPr>
            <a:normAutofit/>
          </a:bodyPr>
          <a:lstStyle/>
          <a:p>
            <a:r>
              <a:rPr lang="en-US" dirty="0" smtClean="0"/>
              <a:t>Plots in Data Visualization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67200" y="1123950"/>
            <a:ext cx="4456289" cy="3733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381000" y="1276350"/>
            <a:ext cx="8494889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Pie Chart-  </a:t>
            </a:r>
            <a:r>
              <a:rPr lang="en-IN" dirty="0" err="1" smtClean="0"/>
              <a:t>geom_point</a:t>
            </a:r>
            <a:r>
              <a:rPr lang="en-IN" dirty="0" smtClean="0"/>
              <a:t>() + </a:t>
            </a:r>
            <a:r>
              <a:rPr lang="en-US" dirty="0" err="1">
                <a:solidFill>
                  <a:srgbClr val="FFFF00"/>
                </a:solidFill>
              </a:rPr>
              <a:t>geom_smooth</a:t>
            </a:r>
            <a:r>
              <a:rPr lang="en-US" dirty="0">
                <a:solidFill>
                  <a:srgbClr val="FFFF00"/>
                </a:solidFill>
              </a:rPr>
              <a:t>(method = "lm")</a:t>
            </a:r>
            <a:endParaRPr lang="en-IN" dirty="0" smtClean="0"/>
          </a:p>
          <a:p>
            <a:pPr marL="45720" indent="0">
              <a:buNone/>
            </a:pPr>
            <a:endParaRPr lang="en-IN" sz="1800" dirty="0" smtClean="0"/>
          </a:p>
        </p:txBody>
      </p:sp>
      <p:sp>
        <p:nvSpPr>
          <p:cNvPr id="2" name="AutoShape 2" descr="http://127.0.0.1:44474/graphics/plot_zoom_png?width=938&amp;height=421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2" descr="http://127.0.0.1:44474/graphics/plot_zoom_png?width=938&amp;height=421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http://127.0.0.1:44474/graphics/plot_zoom_png?width=938&amp;height=421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78593"/>
            <a:ext cx="7200000" cy="3231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05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95600" y="133350"/>
            <a:ext cx="5486400" cy="865573"/>
          </a:xfrm>
        </p:spPr>
        <p:txBody>
          <a:bodyPr>
            <a:normAutofit/>
          </a:bodyPr>
          <a:lstStyle/>
          <a:p>
            <a:r>
              <a:rPr lang="en-US" dirty="0" smtClean="0"/>
              <a:t>Plots in Data Visualization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67200" y="1123950"/>
            <a:ext cx="4456289" cy="3733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0" y="4933950"/>
            <a:ext cx="4572000" cy="22860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 Source</a:t>
            </a:r>
            <a:r>
              <a:rPr lang="fr-FR" dirty="0"/>
              <a:t>:  </a:t>
            </a:r>
            <a:r>
              <a:rPr lang="fr-FR" dirty="0" err="1" smtClean="0"/>
              <a:t>kaggle</a:t>
            </a: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381000" y="1276350"/>
            <a:ext cx="8494889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Histogram-  </a:t>
            </a:r>
            <a:r>
              <a:rPr lang="en-IN" dirty="0" err="1" smtClean="0"/>
              <a:t>geom_histogram</a:t>
            </a:r>
            <a:r>
              <a:rPr lang="en-US" dirty="0" smtClean="0"/>
              <a:t> </a:t>
            </a:r>
            <a:endParaRPr lang="en-IN" dirty="0">
              <a:solidFill>
                <a:srgbClr val="FFFF00"/>
              </a:solidFill>
            </a:endParaRPr>
          </a:p>
          <a:p>
            <a:r>
              <a:rPr lang="en-IN" dirty="0" smtClean="0"/>
              <a:t>Ex:</a:t>
            </a:r>
          </a:p>
          <a:p>
            <a:pPr marL="320040" lvl="1" indent="0">
              <a:buNone/>
            </a:pPr>
            <a:r>
              <a:rPr lang="en-IN" dirty="0" smtClean="0"/>
              <a:t>library(</a:t>
            </a:r>
            <a:r>
              <a:rPr lang="en-IN" dirty="0" err="1" smtClean="0"/>
              <a:t>tidyverse</a:t>
            </a:r>
            <a:r>
              <a:rPr lang="en-IN" dirty="0" smtClean="0"/>
              <a:t>)</a:t>
            </a:r>
          </a:p>
          <a:p>
            <a:pPr marL="320040" lvl="1" indent="0">
              <a:buNone/>
            </a:pPr>
            <a:r>
              <a:rPr lang="en-IN" sz="1800" dirty="0" err="1" smtClean="0"/>
              <a:t>df</a:t>
            </a:r>
            <a:r>
              <a:rPr lang="en-IN" sz="1800" dirty="0" smtClean="0"/>
              <a:t>=read.csv</a:t>
            </a:r>
            <a:r>
              <a:rPr lang="en-IN" sz="1800" dirty="0"/>
              <a:t>("HRDataset_v14.csv")</a:t>
            </a:r>
          </a:p>
          <a:p>
            <a:pPr marL="45720" indent="0">
              <a:buNone/>
            </a:pPr>
            <a:r>
              <a:rPr lang="en-US" sz="1800" dirty="0"/>
              <a:t>     </a:t>
            </a:r>
            <a:r>
              <a:rPr lang="en-US" sz="1800" dirty="0" err="1"/>
              <a:t>ggplot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, </a:t>
            </a:r>
            <a:r>
              <a:rPr lang="en-US" sz="1800" dirty="0" err="1"/>
              <a:t>aes</a:t>
            </a:r>
            <a:r>
              <a:rPr lang="en-US" sz="1800" dirty="0"/>
              <a:t>(</a:t>
            </a:r>
            <a:r>
              <a:rPr lang="en-US" sz="1800" dirty="0" err="1"/>
              <a:t>EngagementSurvey</a:t>
            </a:r>
            <a:r>
              <a:rPr lang="en-US" sz="1800" dirty="0"/>
              <a:t>) ) </a:t>
            </a:r>
            <a:r>
              <a:rPr lang="en-US" sz="1800" dirty="0" smtClean="0"/>
              <a:t>+   </a:t>
            </a:r>
            <a:r>
              <a:rPr lang="en-US" sz="1800" dirty="0" err="1"/>
              <a:t>geom_histogram</a:t>
            </a:r>
            <a:r>
              <a:rPr lang="en-US" sz="1800" dirty="0"/>
              <a:t>(color="white")</a:t>
            </a:r>
            <a:endParaRPr lang="en-IN" sz="1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18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95600" y="133350"/>
            <a:ext cx="5486400" cy="865573"/>
          </a:xfrm>
        </p:spPr>
        <p:txBody>
          <a:bodyPr>
            <a:normAutofit/>
          </a:bodyPr>
          <a:lstStyle/>
          <a:p>
            <a:r>
              <a:rPr lang="en-US" dirty="0" smtClean="0"/>
              <a:t>Plots in Data Visualization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67200" y="1123950"/>
            <a:ext cx="4456289" cy="3733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381000" y="1276350"/>
            <a:ext cx="8494889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Histogram</a:t>
            </a:r>
          </a:p>
          <a:p>
            <a:endParaRPr lang="en-IN" sz="1800" dirty="0" smtClean="0"/>
          </a:p>
        </p:txBody>
      </p:sp>
      <p:sp>
        <p:nvSpPr>
          <p:cNvPr id="2" name="AutoShape 2" descr="http://127.0.0.1:44474/graphics/plot_zoom_png?width=938&amp;height=421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2" descr="http://127.0.0.1:44474/graphics/plot_zoom_png?width=938&amp;height=421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http://127.0.0.1:44474/graphics/plot_zoom_png?width=938&amp;height=421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33550"/>
            <a:ext cx="7200000" cy="3231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980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95600" y="133350"/>
            <a:ext cx="5486400" cy="865573"/>
          </a:xfrm>
        </p:spPr>
        <p:txBody>
          <a:bodyPr>
            <a:normAutofit/>
          </a:bodyPr>
          <a:lstStyle/>
          <a:p>
            <a:r>
              <a:rPr lang="en-US" dirty="0" smtClean="0"/>
              <a:t>Plots in Data Visualization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67200" y="1123950"/>
            <a:ext cx="4456289" cy="3733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0" y="4933950"/>
            <a:ext cx="4572000" cy="22860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 Source</a:t>
            </a:r>
            <a:r>
              <a:rPr lang="fr-FR" dirty="0"/>
              <a:t>:  </a:t>
            </a:r>
            <a:r>
              <a:rPr lang="fr-FR" dirty="0" err="1" smtClean="0"/>
              <a:t>kaggle</a:t>
            </a: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381000" y="1276350"/>
            <a:ext cx="8494889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Histogram-  </a:t>
            </a:r>
            <a:r>
              <a:rPr lang="en-IN" dirty="0" err="1" smtClean="0"/>
              <a:t>geom_histogram</a:t>
            </a:r>
            <a:r>
              <a:rPr lang="en-US" dirty="0" smtClean="0"/>
              <a:t> </a:t>
            </a:r>
            <a:endParaRPr lang="en-IN" dirty="0">
              <a:solidFill>
                <a:srgbClr val="FFFF00"/>
              </a:solidFill>
            </a:endParaRPr>
          </a:p>
          <a:p>
            <a:r>
              <a:rPr lang="en-IN" dirty="0" smtClean="0"/>
              <a:t>Ex:</a:t>
            </a:r>
          </a:p>
          <a:p>
            <a:pPr marL="320040" lvl="1" indent="0">
              <a:buNone/>
            </a:pPr>
            <a:r>
              <a:rPr lang="en-IN" dirty="0" smtClean="0"/>
              <a:t>library(</a:t>
            </a:r>
            <a:r>
              <a:rPr lang="en-IN" dirty="0" err="1" smtClean="0"/>
              <a:t>tidyverse</a:t>
            </a:r>
            <a:r>
              <a:rPr lang="en-IN" dirty="0" smtClean="0"/>
              <a:t>)</a:t>
            </a:r>
          </a:p>
          <a:p>
            <a:pPr marL="320040" lvl="1" indent="0">
              <a:buNone/>
            </a:pPr>
            <a:r>
              <a:rPr lang="en-IN" sz="1800" dirty="0" err="1" smtClean="0"/>
              <a:t>df</a:t>
            </a:r>
            <a:r>
              <a:rPr lang="en-IN" sz="1800" dirty="0" smtClean="0"/>
              <a:t>=read.csv</a:t>
            </a:r>
            <a:r>
              <a:rPr lang="en-IN" sz="1800" dirty="0"/>
              <a:t>("HRDataset_v14.csv")</a:t>
            </a:r>
          </a:p>
          <a:p>
            <a:pPr marL="45720" indent="0">
              <a:buNone/>
            </a:pPr>
            <a:r>
              <a:rPr lang="en-US" sz="1800" dirty="0"/>
              <a:t>     </a:t>
            </a:r>
            <a:r>
              <a:rPr lang="en-US" sz="1800" dirty="0" err="1"/>
              <a:t>ggplot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, </a:t>
            </a:r>
            <a:r>
              <a:rPr lang="en-US" sz="1800" dirty="0" err="1"/>
              <a:t>aes</a:t>
            </a:r>
            <a:r>
              <a:rPr lang="en-US" sz="1800" dirty="0"/>
              <a:t>(</a:t>
            </a:r>
            <a:r>
              <a:rPr lang="en-US" sz="1800" dirty="0" err="1"/>
              <a:t>EngagementSurvey</a:t>
            </a:r>
            <a:r>
              <a:rPr lang="en-US" sz="1800" dirty="0"/>
              <a:t>) ) </a:t>
            </a:r>
            <a:r>
              <a:rPr lang="en-US" sz="1800" dirty="0" smtClean="0"/>
              <a:t>+   </a:t>
            </a:r>
            <a:r>
              <a:rPr lang="en-US" sz="1800" dirty="0" err="1"/>
              <a:t>geom_histogram</a:t>
            </a:r>
            <a:r>
              <a:rPr lang="en-US" sz="1800" dirty="0"/>
              <a:t>(color</a:t>
            </a:r>
            <a:r>
              <a:rPr lang="en-US" sz="1800" dirty="0" smtClean="0"/>
              <a:t>=“green")</a:t>
            </a:r>
            <a:endParaRPr lang="en-IN" sz="1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22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95600" y="133350"/>
            <a:ext cx="5486400" cy="865573"/>
          </a:xfrm>
        </p:spPr>
        <p:txBody>
          <a:bodyPr>
            <a:normAutofit/>
          </a:bodyPr>
          <a:lstStyle/>
          <a:p>
            <a:r>
              <a:rPr lang="en-US" dirty="0" smtClean="0"/>
              <a:t>Plots in Data Visualization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67200" y="1123950"/>
            <a:ext cx="4456289" cy="3733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381000" y="1276350"/>
            <a:ext cx="8494889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Histogram</a:t>
            </a:r>
          </a:p>
          <a:p>
            <a:endParaRPr lang="en-IN" sz="1800" dirty="0" smtClean="0"/>
          </a:p>
        </p:txBody>
      </p:sp>
      <p:sp>
        <p:nvSpPr>
          <p:cNvPr id="2" name="AutoShape 2" descr="http://127.0.0.1:44474/graphics/plot_zoom_png?width=938&amp;height=421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2" descr="http://127.0.0.1:44474/graphics/plot_zoom_png?width=938&amp;height=421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http://127.0.0.1:44474/graphics/plot_zoom_png?width=938&amp;height=421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800" y="1733550"/>
            <a:ext cx="7200000" cy="3231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336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95600" y="133350"/>
            <a:ext cx="5486400" cy="865573"/>
          </a:xfrm>
        </p:spPr>
        <p:txBody>
          <a:bodyPr>
            <a:normAutofit/>
          </a:bodyPr>
          <a:lstStyle/>
          <a:p>
            <a:r>
              <a:rPr lang="en-US" dirty="0" smtClean="0"/>
              <a:t>Plots in Data Visualization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67200" y="1123950"/>
            <a:ext cx="4456289" cy="3733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0" y="4933950"/>
            <a:ext cx="4572000" cy="22860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 Source</a:t>
            </a:r>
            <a:r>
              <a:rPr lang="fr-FR" dirty="0"/>
              <a:t>:  </a:t>
            </a:r>
            <a:r>
              <a:rPr lang="fr-FR" dirty="0" err="1" smtClean="0"/>
              <a:t>kaggle</a:t>
            </a: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381000" y="1276350"/>
            <a:ext cx="8494889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Histogram-  </a:t>
            </a:r>
            <a:r>
              <a:rPr lang="en-IN" dirty="0" err="1" smtClean="0"/>
              <a:t>geom_histogram</a:t>
            </a:r>
            <a:r>
              <a:rPr lang="en-US" dirty="0" smtClean="0"/>
              <a:t> </a:t>
            </a:r>
            <a:endParaRPr lang="en-IN" dirty="0">
              <a:solidFill>
                <a:srgbClr val="FFFF00"/>
              </a:solidFill>
            </a:endParaRPr>
          </a:p>
          <a:p>
            <a:r>
              <a:rPr lang="en-IN" dirty="0" smtClean="0"/>
              <a:t>Ex:</a:t>
            </a:r>
          </a:p>
          <a:p>
            <a:pPr marL="320040" lvl="1" indent="0">
              <a:buNone/>
            </a:pPr>
            <a:r>
              <a:rPr lang="en-IN" dirty="0" smtClean="0"/>
              <a:t>library(</a:t>
            </a:r>
            <a:r>
              <a:rPr lang="en-IN" dirty="0" err="1" smtClean="0"/>
              <a:t>tidyverse</a:t>
            </a:r>
            <a:r>
              <a:rPr lang="en-IN" dirty="0" smtClean="0"/>
              <a:t>)</a:t>
            </a:r>
          </a:p>
          <a:p>
            <a:pPr marL="320040" lvl="1" indent="0">
              <a:buNone/>
            </a:pPr>
            <a:r>
              <a:rPr lang="en-IN" sz="1800" dirty="0" err="1" smtClean="0"/>
              <a:t>df</a:t>
            </a:r>
            <a:r>
              <a:rPr lang="en-IN" sz="1800" dirty="0" smtClean="0"/>
              <a:t>=read.csv</a:t>
            </a:r>
            <a:r>
              <a:rPr lang="en-IN" sz="1800" dirty="0"/>
              <a:t>("HRDataset_v14.csv")</a:t>
            </a:r>
          </a:p>
          <a:p>
            <a:pPr marL="45720" indent="0">
              <a:buNone/>
            </a:pPr>
            <a:r>
              <a:rPr lang="en-US" sz="1800" dirty="0"/>
              <a:t>     </a:t>
            </a:r>
            <a:r>
              <a:rPr lang="en-US" sz="1800" dirty="0" err="1"/>
              <a:t>ggplot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, </a:t>
            </a:r>
            <a:r>
              <a:rPr lang="en-US" sz="1800" dirty="0" err="1"/>
              <a:t>aes</a:t>
            </a:r>
            <a:r>
              <a:rPr lang="en-US" sz="1800" dirty="0"/>
              <a:t>(</a:t>
            </a:r>
            <a:r>
              <a:rPr lang="en-US" sz="1800" dirty="0" err="1"/>
              <a:t>EngagementSurvey</a:t>
            </a:r>
            <a:r>
              <a:rPr lang="en-US" sz="1800" dirty="0"/>
              <a:t>) ) </a:t>
            </a:r>
            <a:r>
              <a:rPr lang="en-US" sz="1800" dirty="0" smtClean="0"/>
              <a:t>+   </a:t>
            </a:r>
            <a:r>
              <a:rPr lang="en-US" sz="1800" dirty="0" err="1" smtClean="0"/>
              <a:t>geom_histogram</a:t>
            </a:r>
            <a:r>
              <a:rPr lang="en-US" sz="1800" dirty="0" smtClean="0"/>
              <a:t>(color=“red”,</a:t>
            </a:r>
            <a:r>
              <a:rPr lang="en-US" sz="1800" dirty="0" err="1" smtClean="0"/>
              <a:t>binwidth</a:t>
            </a:r>
            <a:r>
              <a:rPr lang="en-US" sz="1800" dirty="0" smtClean="0"/>
              <a:t>=0.5)</a:t>
            </a:r>
            <a:endParaRPr lang="en-IN" sz="1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55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95600" y="133350"/>
            <a:ext cx="5486400" cy="865573"/>
          </a:xfrm>
        </p:spPr>
        <p:txBody>
          <a:bodyPr>
            <a:normAutofit/>
          </a:bodyPr>
          <a:lstStyle/>
          <a:p>
            <a:r>
              <a:rPr lang="en-US" dirty="0" smtClean="0"/>
              <a:t>Plots in Data Visualization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67200" y="1123950"/>
            <a:ext cx="4456289" cy="3733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381000" y="1276350"/>
            <a:ext cx="8494889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Histogram</a:t>
            </a:r>
          </a:p>
          <a:p>
            <a:endParaRPr lang="en-IN" sz="1800" dirty="0" smtClean="0"/>
          </a:p>
        </p:txBody>
      </p:sp>
      <p:sp>
        <p:nvSpPr>
          <p:cNvPr id="2" name="AutoShape 2" descr="http://127.0.0.1:44474/graphics/plot_zoom_png?width=938&amp;height=421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2" descr="http://127.0.0.1:44474/graphics/plot_zoom_png?width=938&amp;height=421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http://127.0.0.1:44474/graphics/plot_zoom_png?width=938&amp;height=421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2" descr="http://127.0.0.1:44474/graphics/plot_zoom_png?width=938&amp;height=421"/>
          <p:cNvSpPr>
            <a:spLocks noChangeAspect="1" noChangeArrowheads="1"/>
          </p:cNvSpPr>
          <p:nvPr/>
        </p:nvSpPr>
        <p:spPr bwMode="auto">
          <a:xfrm>
            <a:off x="520700" y="320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800" y="1702393"/>
            <a:ext cx="7200000" cy="3231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263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95600" y="133350"/>
            <a:ext cx="5486400" cy="865573"/>
          </a:xfrm>
        </p:spPr>
        <p:txBody>
          <a:bodyPr>
            <a:normAutofit/>
          </a:bodyPr>
          <a:lstStyle/>
          <a:p>
            <a:r>
              <a:rPr lang="en-US" dirty="0" smtClean="0"/>
              <a:t>Plots in Data Visualization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67200" y="1123950"/>
            <a:ext cx="4456289" cy="3733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4419600" y="1276350"/>
            <a:ext cx="4456289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Three layers</a:t>
            </a:r>
          </a:p>
          <a:p>
            <a:pPr lvl="1"/>
            <a:r>
              <a:rPr lang="en-IN" dirty="0" err="1"/>
              <a:t>g</a:t>
            </a:r>
            <a:r>
              <a:rPr lang="en-IN" dirty="0" err="1" smtClean="0"/>
              <a:t>eom_point</a:t>
            </a:r>
            <a:r>
              <a:rPr lang="en-IN" dirty="0" smtClean="0"/>
              <a:t>()   -  scatter plot</a:t>
            </a:r>
          </a:p>
          <a:p>
            <a:pPr lvl="1"/>
            <a:r>
              <a:rPr lang="en-IN" dirty="0" err="1" smtClean="0"/>
              <a:t>geom_line</a:t>
            </a:r>
            <a:r>
              <a:rPr lang="en-IN" dirty="0" smtClean="0"/>
              <a:t>()      - line chart</a:t>
            </a:r>
          </a:p>
          <a:p>
            <a:pPr lvl="1"/>
            <a:r>
              <a:rPr lang="en-IN" dirty="0" err="1"/>
              <a:t>geom_bar</a:t>
            </a:r>
            <a:r>
              <a:rPr lang="en-IN" dirty="0"/>
              <a:t>()      -  bar </a:t>
            </a:r>
            <a:r>
              <a:rPr lang="en-IN" dirty="0" smtClean="0"/>
              <a:t>chart/Pie</a:t>
            </a:r>
          </a:p>
          <a:p>
            <a:pPr lvl="1"/>
            <a:r>
              <a:rPr lang="en-IN" dirty="0" err="1" smtClean="0"/>
              <a:t>geom_histogram</a:t>
            </a:r>
            <a:r>
              <a:rPr lang="en-IN" dirty="0" smtClean="0"/>
              <a:t> - histogram</a:t>
            </a:r>
            <a:endParaRPr lang="en-IN" dirty="0"/>
          </a:p>
          <a:p>
            <a:r>
              <a:rPr lang="en-US" dirty="0" smtClean="0"/>
              <a:t>Set up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ibrary(</a:t>
            </a:r>
            <a:r>
              <a:rPr lang="en-US" dirty="0" err="1" smtClean="0"/>
              <a:t>tidyverse</a:t>
            </a:r>
            <a:r>
              <a:rPr lang="en-US" dirty="0" smtClean="0"/>
              <a:t>)  - includes ggplot2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8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95600" y="133350"/>
            <a:ext cx="5486400" cy="865573"/>
          </a:xfrm>
        </p:spPr>
        <p:txBody>
          <a:bodyPr>
            <a:normAutofit/>
          </a:bodyPr>
          <a:lstStyle/>
          <a:p>
            <a:r>
              <a:rPr lang="en-US" dirty="0" smtClean="0"/>
              <a:t>Plots in Data Visualization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67200" y="1123950"/>
            <a:ext cx="4456289" cy="3733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0" y="4933950"/>
            <a:ext cx="4572000" cy="22860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 Source</a:t>
            </a:r>
            <a:r>
              <a:rPr lang="fr-FR" dirty="0"/>
              <a:t>:  </a:t>
            </a:r>
            <a:r>
              <a:rPr lang="fr-FR" dirty="0" err="1" smtClean="0"/>
              <a:t>kaggle</a:t>
            </a: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381000" y="1276350"/>
            <a:ext cx="8494889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Histogram-  </a:t>
            </a:r>
            <a:r>
              <a:rPr lang="en-IN" dirty="0" err="1" smtClean="0"/>
              <a:t>geom_histogram</a:t>
            </a:r>
            <a:r>
              <a:rPr lang="en-US" dirty="0" smtClean="0"/>
              <a:t> </a:t>
            </a:r>
            <a:endParaRPr lang="en-IN" dirty="0">
              <a:solidFill>
                <a:srgbClr val="FFFF00"/>
              </a:solidFill>
            </a:endParaRPr>
          </a:p>
          <a:p>
            <a:r>
              <a:rPr lang="en-IN" dirty="0" smtClean="0"/>
              <a:t>Ex:</a:t>
            </a:r>
          </a:p>
          <a:p>
            <a:pPr marL="320040" lvl="1" indent="0">
              <a:buNone/>
            </a:pPr>
            <a:r>
              <a:rPr lang="en-IN" dirty="0" smtClean="0"/>
              <a:t>library(</a:t>
            </a:r>
            <a:r>
              <a:rPr lang="en-IN" dirty="0" err="1" smtClean="0"/>
              <a:t>tidyverse</a:t>
            </a:r>
            <a:r>
              <a:rPr lang="en-IN" dirty="0" smtClean="0"/>
              <a:t>)</a:t>
            </a:r>
          </a:p>
          <a:p>
            <a:pPr marL="320040" lvl="1" indent="0">
              <a:buNone/>
            </a:pPr>
            <a:r>
              <a:rPr lang="en-IN" sz="1800" dirty="0" err="1" smtClean="0"/>
              <a:t>df</a:t>
            </a:r>
            <a:r>
              <a:rPr lang="en-IN" sz="1800" dirty="0" smtClean="0"/>
              <a:t>=read.csv</a:t>
            </a:r>
            <a:r>
              <a:rPr lang="en-IN" sz="1800" dirty="0"/>
              <a:t>("HRDataset_v14.csv")</a:t>
            </a:r>
          </a:p>
          <a:p>
            <a:pPr marL="45720" indent="0">
              <a:buNone/>
            </a:pPr>
            <a:r>
              <a:rPr lang="en-US" sz="1800" dirty="0"/>
              <a:t>     </a:t>
            </a:r>
            <a:r>
              <a:rPr lang="en-US" sz="1800" dirty="0" err="1"/>
              <a:t>ggplot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, </a:t>
            </a:r>
            <a:r>
              <a:rPr lang="en-US" sz="1800" dirty="0" err="1"/>
              <a:t>aes</a:t>
            </a:r>
            <a:r>
              <a:rPr lang="en-US" sz="1800" dirty="0"/>
              <a:t>(</a:t>
            </a:r>
            <a:r>
              <a:rPr lang="en-US" sz="1800" dirty="0" err="1"/>
              <a:t>EngagementSurvey</a:t>
            </a:r>
            <a:r>
              <a:rPr lang="en-US" sz="1800" dirty="0"/>
              <a:t>) ) </a:t>
            </a:r>
            <a:r>
              <a:rPr lang="en-US" sz="1800" dirty="0" smtClean="0"/>
              <a:t>+   </a:t>
            </a:r>
            <a:r>
              <a:rPr lang="en-US" sz="1800" dirty="0" err="1" smtClean="0"/>
              <a:t>geom_histogram</a:t>
            </a:r>
            <a:r>
              <a:rPr lang="en-US" sz="1800" dirty="0" smtClean="0"/>
              <a:t>(color=“red”,</a:t>
            </a:r>
            <a:r>
              <a:rPr lang="en-US" sz="1800" dirty="0" err="1" smtClean="0"/>
              <a:t>binwidth</a:t>
            </a:r>
            <a:r>
              <a:rPr lang="en-US" sz="1800" dirty="0" smtClean="0"/>
              <a:t>=0.5)</a:t>
            </a:r>
            <a:endParaRPr lang="en-IN" sz="1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88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95600" y="133350"/>
            <a:ext cx="5486400" cy="865573"/>
          </a:xfrm>
        </p:spPr>
        <p:txBody>
          <a:bodyPr>
            <a:normAutofit/>
          </a:bodyPr>
          <a:lstStyle/>
          <a:p>
            <a:r>
              <a:rPr lang="en-US" dirty="0" smtClean="0"/>
              <a:t>Plots in Data Visualization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67200" y="1123950"/>
            <a:ext cx="4456289" cy="3733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381000" y="1276350"/>
            <a:ext cx="8494889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Histogram</a:t>
            </a:r>
          </a:p>
          <a:p>
            <a:endParaRPr lang="en-IN" sz="1800" dirty="0" smtClean="0"/>
          </a:p>
        </p:txBody>
      </p:sp>
      <p:sp>
        <p:nvSpPr>
          <p:cNvPr id="2" name="AutoShape 2" descr="http://127.0.0.1:44474/graphics/plot_zoom_png?width=938&amp;height=421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2" descr="http://127.0.0.1:44474/graphics/plot_zoom_png?width=938&amp;height=421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http://127.0.0.1:44474/graphics/plot_zoom_png?width=938&amp;height=421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2" descr="http://127.0.0.1:44474/graphics/plot_zoom_png?width=938&amp;height=421"/>
          <p:cNvSpPr>
            <a:spLocks noChangeAspect="1" noChangeArrowheads="1"/>
          </p:cNvSpPr>
          <p:nvPr/>
        </p:nvSpPr>
        <p:spPr bwMode="auto">
          <a:xfrm>
            <a:off x="520700" y="320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800" y="1702393"/>
            <a:ext cx="7200000" cy="3231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549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95600" y="133350"/>
            <a:ext cx="5486400" cy="865573"/>
          </a:xfrm>
        </p:spPr>
        <p:txBody>
          <a:bodyPr>
            <a:normAutofit/>
          </a:bodyPr>
          <a:lstStyle/>
          <a:p>
            <a:r>
              <a:rPr lang="en-US" dirty="0" smtClean="0"/>
              <a:t>Plots in Data Visualization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67200" y="1123950"/>
            <a:ext cx="4456289" cy="3733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0" y="4933950"/>
            <a:ext cx="4572000" cy="22860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 Source</a:t>
            </a:r>
            <a:r>
              <a:rPr lang="fr-FR" dirty="0"/>
              <a:t>:  </a:t>
            </a:r>
            <a:r>
              <a:rPr lang="fr-FR" dirty="0" err="1" smtClean="0"/>
              <a:t>kaggle</a:t>
            </a: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381000" y="1276350"/>
            <a:ext cx="8494889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Density -  </a:t>
            </a:r>
            <a:r>
              <a:rPr lang="en-IN" dirty="0" err="1" smtClean="0"/>
              <a:t>geom_density</a:t>
            </a:r>
            <a:r>
              <a:rPr lang="en-IN" dirty="0" smtClean="0"/>
              <a:t>()</a:t>
            </a:r>
            <a:r>
              <a:rPr lang="en-US" dirty="0" smtClean="0"/>
              <a:t> </a:t>
            </a:r>
            <a:endParaRPr lang="en-IN" dirty="0">
              <a:solidFill>
                <a:srgbClr val="FFFF00"/>
              </a:solidFill>
            </a:endParaRPr>
          </a:p>
          <a:p>
            <a:r>
              <a:rPr lang="en-IN" dirty="0" smtClean="0"/>
              <a:t>Ex:</a:t>
            </a:r>
          </a:p>
          <a:p>
            <a:pPr marL="320040" lvl="1" indent="0">
              <a:buNone/>
            </a:pPr>
            <a:r>
              <a:rPr lang="en-IN" dirty="0" smtClean="0"/>
              <a:t>library(</a:t>
            </a:r>
            <a:r>
              <a:rPr lang="en-IN" dirty="0" err="1" smtClean="0"/>
              <a:t>tidyverse</a:t>
            </a:r>
            <a:r>
              <a:rPr lang="en-IN" dirty="0" smtClean="0"/>
              <a:t>)</a:t>
            </a:r>
          </a:p>
          <a:p>
            <a:pPr marL="320040" lvl="1" indent="0">
              <a:buNone/>
            </a:pPr>
            <a:r>
              <a:rPr lang="en-IN" sz="1800" dirty="0" err="1" smtClean="0"/>
              <a:t>df</a:t>
            </a:r>
            <a:r>
              <a:rPr lang="en-IN" sz="1800" dirty="0" smtClean="0"/>
              <a:t>=read.csv</a:t>
            </a:r>
            <a:r>
              <a:rPr lang="en-IN" sz="1800" dirty="0"/>
              <a:t>("HRDataset_v14.csv")</a:t>
            </a:r>
          </a:p>
          <a:p>
            <a:pPr marL="45720" indent="0">
              <a:buNone/>
            </a:pPr>
            <a:r>
              <a:rPr lang="en-US" sz="1800" dirty="0"/>
              <a:t>     </a:t>
            </a:r>
            <a:r>
              <a:rPr lang="en-US" sz="1800" dirty="0" err="1"/>
              <a:t>ggplot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, </a:t>
            </a:r>
            <a:r>
              <a:rPr lang="en-US" sz="1800" dirty="0" err="1"/>
              <a:t>aes</a:t>
            </a:r>
            <a:r>
              <a:rPr lang="en-US" sz="1800" dirty="0"/>
              <a:t>(</a:t>
            </a:r>
            <a:r>
              <a:rPr lang="en-US" sz="1800" dirty="0" err="1"/>
              <a:t>EngagementSurvey</a:t>
            </a:r>
            <a:r>
              <a:rPr lang="en-US" sz="1800" dirty="0"/>
              <a:t>) ) </a:t>
            </a:r>
            <a:r>
              <a:rPr lang="en-US" sz="1800" dirty="0" smtClean="0"/>
              <a:t>+   </a:t>
            </a:r>
            <a:r>
              <a:rPr lang="en-US" sz="1800" dirty="0" err="1" smtClean="0"/>
              <a:t>geom_density</a:t>
            </a:r>
            <a:r>
              <a:rPr lang="en-US" sz="1800" dirty="0" smtClean="0"/>
              <a:t>()</a:t>
            </a:r>
            <a:endParaRPr lang="en-IN" sz="1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21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95600" y="133350"/>
            <a:ext cx="5486400" cy="865573"/>
          </a:xfrm>
        </p:spPr>
        <p:txBody>
          <a:bodyPr>
            <a:normAutofit/>
          </a:bodyPr>
          <a:lstStyle/>
          <a:p>
            <a:r>
              <a:rPr lang="en-US" dirty="0" smtClean="0"/>
              <a:t>Plots in Data Visualization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67200" y="1123950"/>
            <a:ext cx="4456289" cy="3733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381000" y="1276350"/>
            <a:ext cx="8494889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Histogram</a:t>
            </a:r>
          </a:p>
          <a:p>
            <a:endParaRPr lang="en-IN" sz="1800" dirty="0" smtClean="0"/>
          </a:p>
        </p:txBody>
      </p:sp>
      <p:sp>
        <p:nvSpPr>
          <p:cNvPr id="2" name="AutoShape 2" descr="http://127.0.0.1:44474/graphics/plot_zoom_png?width=938&amp;height=421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2" descr="http://127.0.0.1:44474/graphics/plot_zoom_png?width=938&amp;height=421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http://127.0.0.1:44474/graphics/plot_zoom_png?width=938&amp;height=421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2" descr="http://127.0.0.1:44474/graphics/plot_zoom_png?width=938&amp;height=421"/>
          <p:cNvSpPr>
            <a:spLocks noChangeAspect="1" noChangeArrowheads="1"/>
          </p:cNvSpPr>
          <p:nvPr/>
        </p:nvSpPr>
        <p:spPr bwMode="auto">
          <a:xfrm>
            <a:off x="520700" y="320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00" y="1778593"/>
            <a:ext cx="7200000" cy="3231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341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95600" y="133350"/>
            <a:ext cx="5486400" cy="865573"/>
          </a:xfrm>
        </p:spPr>
        <p:txBody>
          <a:bodyPr>
            <a:normAutofit/>
          </a:bodyPr>
          <a:lstStyle/>
          <a:p>
            <a:r>
              <a:rPr lang="en-US" dirty="0" smtClean="0"/>
              <a:t>Plots in Data Visualization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67200" y="1123950"/>
            <a:ext cx="4456289" cy="3733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0" y="4933950"/>
            <a:ext cx="4572000" cy="22860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 Source</a:t>
            </a:r>
            <a:r>
              <a:rPr lang="fr-FR" dirty="0"/>
              <a:t>:  </a:t>
            </a:r>
            <a:r>
              <a:rPr lang="fr-FR" dirty="0" err="1" smtClean="0"/>
              <a:t>kaggle</a:t>
            </a: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381000" y="1276350"/>
            <a:ext cx="8494889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Histogram + Density</a:t>
            </a:r>
          </a:p>
          <a:p>
            <a:r>
              <a:rPr lang="en-IN" dirty="0" smtClean="0"/>
              <a:t>Ex:</a:t>
            </a:r>
          </a:p>
          <a:p>
            <a:pPr marL="320040" lvl="1" indent="0">
              <a:buNone/>
            </a:pPr>
            <a:r>
              <a:rPr lang="en-IN" dirty="0" smtClean="0"/>
              <a:t>library(</a:t>
            </a:r>
            <a:r>
              <a:rPr lang="en-IN" dirty="0" err="1" smtClean="0"/>
              <a:t>tidyverse</a:t>
            </a:r>
            <a:r>
              <a:rPr lang="en-IN" dirty="0" smtClean="0"/>
              <a:t>)</a:t>
            </a:r>
          </a:p>
          <a:p>
            <a:pPr marL="320040" lvl="1" indent="0">
              <a:buNone/>
            </a:pPr>
            <a:r>
              <a:rPr lang="en-IN" sz="1800" dirty="0" err="1" smtClean="0"/>
              <a:t>df</a:t>
            </a:r>
            <a:r>
              <a:rPr lang="en-IN" sz="1800" dirty="0" smtClean="0"/>
              <a:t>=read.csv</a:t>
            </a:r>
            <a:r>
              <a:rPr lang="en-IN" sz="1800" dirty="0"/>
              <a:t>("HRDataset_v14.csv")</a:t>
            </a:r>
          </a:p>
          <a:p>
            <a:pPr marL="45720" indent="0">
              <a:buNone/>
            </a:pPr>
            <a:r>
              <a:rPr lang="en-US" sz="1800" dirty="0"/>
              <a:t>     </a:t>
            </a:r>
            <a:r>
              <a:rPr lang="en-US" sz="1800" dirty="0" err="1"/>
              <a:t>ggplot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, </a:t>
            </a:r>
            <a:r>
              <a:rPr lang="en-US" sz="1800" dirty="0" err="1"/>
              <a:t>aes</a:t>
            </a:r>
            <a:r>
              <a:rPr lang="en-US" sz="1800" dirty="0"/>
              <a:t>(</a:t>
            </a:r>
            <a:r>
              <a:rPr lang="en-US" sz="1800" dirty="0" err="1"/>
              <a:t>EngagementSurvey</a:t>
            </a:r>
            <a:r>
              <a:rPr lang="en-US" sz="1800" dirty="0"/>
              <a:t>) ) +</a:t>
            </a:r>
          </a:p>
          <a:p>
            <a:pPr marL="4572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</a:t>
            </a:r>
            <a:r>
              <a:rPr lang="en-US" sz="1800" dirty="0" err="1"/>
              <a:t>geom_histogram</a:t>
            </a:r>
            <a:r>
              <a:rPr lang="en-US" sz="1800" dirty="0"/>
              <a:t>(color="red",</a:t>
            </a:r>
            <a:r>
              <a:rPr lang="en-US" sz="1800" dirty="0" err="1"/>
              <a:t>binwidth</a:t>
            </a:r>
            <a:r>
              <a:rPr lang="en-US" sz="1800" dirty="0"/>
              <a:t> = 0.2, </a:t>
            </a:r>
            <a:r>
              <a:rPr lang="en-US" sz="1800" dirty="0" err="1"/>
              <a:t>aes</a:t>
            </a:r>
            <a:r>
              <a:rPr lang="en-US" sz="1800" dirty="0"/>
              <a:t>(</a:t>
            </a:r>
            <a:r>
              <a:rPr lang="en-US" sz="1800" dirty="0" err="1"/>
              <a:t>EngagementSurvey</a:t>
            </a:r>
            <a:r>
              <a:rPr lang="en-US" sz="1800" dirty="0"/>
              <a:t>, </a:t>
            </a:r>
            <a:r>
              <a:rPr lang="en-US" sz="1800" dirty="0" smtClean="0"/>
              <a:t>    	..</a:t>
            </a:r>
            <a:r>
              <a:rPr lang="en-US" sz="1800" dirty="0"/>
              <a:t>density..))+ </a:t>
            </a:r>
            <a:r>
              <a:rPr lang="en-US" sz="1800" dirty="0" err="1"/>
              <a:t>geom_density</a:t>
            </a:r>
            <a:r>
              <a:rPr lang="en-US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458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95600" y="133350"/>
            <a:ext cx="5486400" cy="865573"/>
          </a:xfrm>
        </p:spPr>
        <p:txBody>
          <a:bodyPr>
            <a:normAutofit/>
          </a:bodyPr>
          <a:lstStyle/>
          <a:p>
            <a:r>
              <a:rPr lang="en-US" dirty="0" smtClean="0"/>
              <a:t>Plots in Data Visualization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67200" y="1123950"/>
            <a:ext cx="4456289" cy="3733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381000" y="1276350"/>
            <a:ext cx="8494889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Histogram + Density</a:t>
            </a:r>
          </a:p>
          <a:p>
            <a:endParaRPr lang="en-IN" sz="1800" dirty="0" smtClean="0"/>
          </a:p>
        </p:txBody>
      </p:sp>
      <p:sp>
        <p:nvSpPr>
          <p:cNvPr id="2" name="AutoShape 2" descr="http://127.0.0.1:44474/graphics/plot_zoom_png?width=938&amp;height=421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2" descr="http://127.0.0.1:44474/graphics/plot_zoom_png?width=938&amp;height=421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http://127.0.0.1:44474/graphics/plot_zoom_png?width=938&amp;height=421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2" descr="http://127.0.0.1:44474/graphics/plot_zoom_png?width=938&amp;height=421"/>
          <p:cNvSpPr>
            <a:spLocks noChangeAspect="1" noChangeArrowheads="1"/>
          </p:cNvSpPr>
          <p:nvPr/>
        </p:nvSpPr>
        <p:spPr bwMode="auto">
          <a:xfrm>
            <a:off x="520700" y="320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02393"/>
            <a:ext cx="7200000" cy="3231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218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95600" y="133350"/>
            <a:ext cx="5486400" cy="865573"/>
          </a:xfrm>
        </p:spPr>
        <p:txBody>
          <a:bodyPr>
            <a:normAutofit/>
          </a:bodyPr>
          <a:lstStyle/>
          <a:p>
            <a:r>
              <a:rPr lang="en-US" dirty="0" smtClean="0"/>
              <a:t>Plots in Data Visualization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67200" y="1123950"/>
            <a:ext cx="4456289" cy="3733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0" y="4933950"/>
            <a:ext cx="4572000" cy="22860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 Source</a:t>
            </a:r>
            <a:r>
              <a:rPr lang="fr-FR" dirty="0"/>
              <a:t>:  </a:t>
            </a:r>
            <a:r>
              <a:rPr lang="fr-FR" dirty="0" err="1" smtClean="0"/>
              <a:t>kaggle</a:t>
            </a: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381000" y="1276350"/>
            <a:ext cx="8494889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Scatter Plot -  </a:t>
            </a:r>
            <a:r>
              <a:rPr lang="en-IN" dirty="0" err="1" smtClean="0"/>
              <a:t>geom_point</a:t>
            </a:r>
            <a:r>
              <a:rPr lang="en-IN" dirty="0" smtClean="0"/>
              <a:t>()</a:t>
            </a:r>
          </a:p>
          <a:p>
            <a:r>
              <a:rPr lang="en-IN" dirty="0" smtClean="0"/>
              <a:t>Ex:</a:t>
            </a:r>
          </a:p>
          <a:p>
            <a:pPr marL="320040" lvl="1" indent="0">
              <a:buNone/>
            </a:pPr>
            <a:r>
              <a:rPr lang="en-IN" dirty="0" smtClean="0"/>
              <a:t>library(</a:t>
            </a:r>
            <a:r>
              <a:rPr lang="en-IN" dirty="0" err="1" smtClean="0"/>
              <a:t>tidyverse</a:t>
            </a:r>
            <a:r>
              <a:rPr lang="en-IN" dirty="0" smtClean="0"/>
              <a:t>)</a:t>
            </a:r>
          </a:p>
          <a:p>
            <a:pPr marL="320040" lvl="1" indent="0">
              <a:buNone/>
            </a:pPr>
            <a:r>
              <a:rPr lang="en-IN" sz="1800" dirty="0" err="1" smtClean="0"/>
              <a:t>df</a:t>
            </a:r>
            <a:r>
              <a:rPr lang="en-IN" sz="1800" dirty="0" smtClean="0"/>
              <a:t>=read.csv</a:t>
            </a:r>
            <a:r>
              <a:rPr lang="en-IN" sz="1800" dirty="0"/>
              <a:t>("HRDataset_v14.csv")</a:t>
            </a:r>
          </a:p>
          <a:p>
            <a:pPr marL="45720" indent="0">
              <a:buNone/>
            </a:pPr>
            <a:r>
              <a:rPr lang="en-IN" sz="1800" dirty="0" smtClean="0"/>
              <a:t>      </a:t>
            </a:r>
            <a:r>
              <a:rPr lang="en-IN" sz="1800" dirty="0" err="1" smtClean="0"/>
              <a:t>ggplot</a:t>
            </a:r>
            <a:r>
              <a:rPr lang="en-IN" sz="1800" dirty="0" smtClean="0"/>
              <a:t>(</a:t>
            </a:r>
            <a:r>
              <a:rPr lang="en-IN" sz="1800" dirty="0" err="1" smtClean="0"/>
              <a:t>df</a:t>
            </a:r>
            <a:r>
              <a:rPr lang="en-IN" sz="1800" dirty="0" smtClean="0"/>
              <a:t>)</a:t>
            </a:r>
          </a:p>
          <a:p>
            <a:pPr marL="45720" indent="0">
              <a:buNone/>
            </a:pPr>
            <a:r>
              <a:rPr lang="en-IN" sz="1800" dirty="0"/>
              <a:t> </a:t>
            </a:r>
            <a:r>
              <a:rPr lang="en-IN" sz="1800" dirty="0" smtClean="0"/>
              <a:t>     </a:t>
            </a:r>
            <a:r>
              <a:rPr lang="en-US" sz="1800" dirty="0" err="1"/>
              <a:t>ggplot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, </a:t>
            </a:r>
            <a:r>
              <a:rPr lang="en-US" sz="1800" dirty="0" err="1"/>
              <a:t>aes</a:t>
            </a:r>
            <a:r>
              <a:rPr lang="en-US" sz="1800" dirty="0"/>
              <a:t>(x= </a:t>
            </a:r>
            <a:r>
              <a:rPr lang="en-US" sz="1800" dirty="0" err="1"/>
              <a:t>EmpID</a:t>
            </a:r>
            <a:r>
              <a:rPr lang="en-US" sz="1800" dirty="0"/>
              <a:t>, y= Salary)) + </a:t>
            </a:r>
            <a:r>
              <a:rPr lang="en-US" sz="1800" dirty="0" err="1"/>
              <a:t>geom_point</a:t>
            </a:r>
            <a:r>
              <a:rPr lang="en-US" sz="1800" dirty="0" smtClean="0"/>
              <a:t>()</a:t>
            </a:r>
            <a:endParaRPr lang="en-IN" sz="1800" dirty="0" smtClean="0"/>
          </a:p>
        </p:txBody>
      </p:sp>
    </p:spTree>
    <p:extLst>
      <p:ext uri="{BB962C8B-B14F-4D97-AF65-F5344CB8AC3E}">
        <p14:creationId xmlns:p14="http://schemas.microsoft.com/office/powerpoint/2010/main" val="385043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95600" y="133350"/>
            <a:ext cx="5486400" cy="865573"/>
          </a:xfrm>
        </p:spPr>
        <p:txBody>
          <a:bodyPr>
            <a:normAutofit/>
          </a:bodyPr>
          <a:lstStyle/>
          <a:p>
            <a:r>
              <a:rPr lang="en-US" dirty="0" smtClean="0"/>
              <a:t>Plots in Data Visualization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67200" y="1123950"/>
            <a:ext cx="4456289" cy="3733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381000" y="1276350"/>
            <a:ext cx="8494889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Scatter Plot -  </a:t>
            </a:r>
            <a:r>
              <a:rPr lang="en-IN" dirty="0" err="1" smtClean="0"/>
              <a:t>geom_point</a:t>
            </a:r>
            <a:r>
              <a:rPr lang="en-IN" dirty="0" smtClean="0"/>
              <a:t>()</a:t>
            </a:r>
          </a:p>
          <a:p>
            <a:pPr marL="45720" indent="0">
              <a:buNone/>
            </a:pPr>
            <a:endParaRPr lang="en-IN" sz="1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800" y="1657350"/>
            <a:ext cx="7200000" cy="3231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667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95600" y="133350"/>
            <a:ext cx="5486400" cy="865573"/>
          </a:xfrm>
        </p:spPr>
        <p:txBody>
          <a:bodyPr>
            <a:normAutofit/>
          </a:bodyPr>
          <a:lstStyle/>
          <a:p>
            <a:r>
              <a:rPr lang="en-US" dirty="0" smtClean="0"/>
              <a:t>Plots in Data Visualization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67200" y="1123950"/>
            <a:ext cx="4456289" cy="3733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381000" y="1276350"/>
            <a:ext cx="8494889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Line chart - g</a:t>
            </a:r>
            <a:r>
              <a:rPr lang="en-IN" dirty="0" err="1" smtClean="0"/>
              <a:t>eom_line</a:t>
            </a:r>
            <a:endParaRPr lang="en-IN" dirty="0" smtClean="0"/>
          </a:p>
          <a:p>
            <a:r>
              <a:rPr lang="en-IN" dirty="0" smtClean="0"/>
              <a:t>Example</a:t>
            </a:r>
          </a:p>
          <a:p>
            <a:pPr marL="320040" lvl="1" indent="0">
              <a:buNone/>
            </a:pPr>
            <a:r>
              <a:rPr lang="en-IN" dirty="0"/>
              <a:t>library(</a:t>
            </a:r>
            <a:r>
              <a:rPr lang="en-IN" dirty="0" err="1"/>
              <a:t>tidyverse</a:t>
            </a:r>
            <a:r>
              <a:rPr lang="en-IN" dirty="0"/>
              <a:t>)</a:t>
            </a:r>
          </a:p>
          <a:p>
            <a:pPr marL="320040" lvl="1" indent="0">
              <a:buNone/>
            </a:pPr>
            <a:r>
              <a:rPr lang="en-IN" dirty="0" err="1"/>
              <a:t>df</a:t>
            </a:r>
            <a:r>
              <a:rPr lang="en-IN" dirty="0"/>
              <a:t>=read.csv("HRDataset_v14.csv")</a:t>
            </a:r>
          </a:p>
          <a:p>
            <a:pPr marL="45720" indent="0">
              <a:buNone/>
            </a:pPr>
            <a:r>
              <a:rPr lang="en-IN" sz="1800" dirty="0"/>
              <a:t>     </a:t>
            </a:r>
            <a:r>
              <a:rPr lang="en-US" dirty="0" err="1" smtClean="0"/>
              <a:t>ggplot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 </a:t>
            </a:r>
            <a:r>
              <a:rPr lang="en-US" dirty="0" err="1"/>
              <a:t>EmpID</a:t>
            </a:r>
            <a:r>
              <a:rPr lang="en-US" dirty="0"/>
              <a:t>, y= Salary)) + </a:t>
            </a:r>
            <a:r>
              <a:rPr lang="en-US" dirty="0" err="1"/>
              <a:t>geom_line</a:t>
            </a:r>
            <a:r>
              <a:rPr lang="en-US" dirty="0"/>
              <a:t>()  </a:t>
            </a:r>
          </a:p>
        </p:txBody>
      </p:sp>
    </p:spTree>
    <p:extLst>
      <p:ext uri="{BB962C8B-B14F-4D97-AF65-F5344CB8AC3E}">
        <p14:creationId xmlns:p14="http://schemas.microsoft.com/office/powerpoint/2010/main" val="61622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95600" y="133350"/>
            <a:ext cx="5486400" cy="865573"/>
          </a:xfrm>
        </p:spPr>
        <p:txBody>
          <a:bodyPr>
            <a:normAutofit/>
          </a:bodyPr>
          <a:lstStyle/>
          <a:p>
            <a:r>
              <a:rPr lang="en-US" dirty="0" smtClean="0"/>
              <a:t>Plots in Data Visualization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67200" y="1123950"/>
            <a:ext cx="4456289" cy="3733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381000" y="1276350"/>
            <a:ext cx="8494889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Line chart - g</a:t>
            </a:r>
            <a:r>
              <a:rPr lang="en-IN" dirty="0" err="1" smtClean="0"/>
              <a:t>eom_line</a:t>
            </a:r>
            <a:endParaRPr lang="en-I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02393"/>
            <a:ext cx="7200000" cy="3231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936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95600" y="133350"/>
            <a:ext cx="5486400" cy="865573"/>
          </a:xfrm>
        </p:spPr>
        <p:txBody>
          <a:bodyPr>
            <a:normAutofit/>
          </a:bodyPr>
          <a:lstStyle/>
          <a:p>
            <a:r>
              <a:rPr lang="en-US" dirty="0" smtClean="0"/>
              <a:t>Plots in Data Visualization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67200" y="1123950"/>
            <a:ext cx="4456289" cy="3733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381000" y="1276350"/>
            <a:ext cx="8494889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Bar Chart  -   </a:t>
            </a:r>
            <a:r>
              <a:rPr lang="en-IN" dirty="0" err="1" smtClean="0"/>
              <a:t>geom_bar</a:t>
            </a:r>
            <a:r>
              <a:rPr lang="en-IN" dirty="0" smtClean="0"/>
              <a:t>()</a:t>
            </a:r>
          </a:p>
          <a:p>
            <a:r>
              <a:rPr lang="en-IN" dirty="0" smtClean="0"/>
              <a:t>Example</a:t>
            </a:r>
          </a:p>
          <a:p>
            <a:pPr marL="320040" lvl="1" indent="0">
              <a:buNone/>
            </a:pPr>
            <a:r>
              <a:rPr lang="en-IN" dirty="0"/>
              <a:t>library(</a:t>
            </a:r>
            <a:r>
              <a:rPr lang="en-IN" dirty="0" err="1"/>
              <a:t>tidyverse</a:t>
            </a:r>
            <a:r>
              <a:rPr lang="en-IN" dirty="0"/>
              <a:t>)</a:t>
            </a:r>
          </a:p>
          <a:p>
            <a:pPr marL="320040" lvl="1" indent="0">
              <a:buNone/>
            </a:pPr>
            <a:r>
              <a:rPr lang="en-IN" dirty="0" err="1"/>
              <a:t>df</a:t>
            </a:r>
            <a:r>
              <a:rPr lang="en-IN" dirty="0"/>
              <a:t>=read.csv("HRDataset_v14.csv")</a:t>
            </a:r>
          </a:p>
          <a:p>
            <a:pPr marL="4572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dirty="0" err="1" smtClean="0"/>
              <a:t>ggplot</a:t>
            </a:r>
            <a:r>
              <a:rPr lang="en-IN" dirty="0" smtClean="0"/>
              <a:t>(</a:t>
            </a:r>
            <a:r>
              <a:rPr lang="en-IN" dirty="0" err="1" smtClean="0"/>
              <a:t>df</a:t>
            </a:r>
            <a:r>
              <a:rPr lang="en-IN" dirty="0"/>
              <a:t>, </a:t>
            </a:r>
            <a:r>
              <a:rPr lang="en-IN" dirty="0" err="1"/>
              <a:t>aes</a:t>
            </a:r>
            <a:r>
              <a:rPr lang="en-IN" dirty="0"/>
              <a:t>(x= </a:t>
            </a:r>
            <a:r>
              <a:rPr lang="en-IN" dirty="0" err="1"/>
              <a:t>MarriedID</a:t>
            </a:r>
            <a:r>
              <a:rPr lang="en-IN" dirty="0"/>
              <a:t>)) + </a:t>
            </a:r>
            <a:r>
              <a:rPr lang="en-IN" dirty="0" err="1"/>
              <a:t>geom_bar</a:t>
            </a:r>
            <a:r>
              <a:rPr lang="en-IN" dirty="0"/>
              <a:t>()   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615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95600" y="133350"/>
            <a:ext cx="5486400" cy="865573"/>
          </a:xfrm>
        </p:spPr>
        <p:txBody>
          <a:bodyPr>
            <a:normAutofit/>
          </a:bodyPr>
          <a:lstStyle/>
          <a:p>
            <a:r>
              <a:rPr lang="en-US" dirty="0" smtClean="0"/>
              <a:t>Plots in Data Visualization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67200" y="1123950"/>
            <a:ext cx="4456289" cy="3733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381000" y="1276350"/>
            <a:ext cx="8494889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Bar Chart  -   </a:t>
            </a:r>
            <a:r>
              <a:rPr lang="en-IN" dirty="0" err="1" smtClean="0"/>
              <a:t>geom_bar</a:t>
            </a:r>
            <a:r>
              <a:rPr lang="en-IN" dirty="0"/>
              <a:t>()   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02393"/>
            <a:ext cx="7200000" cy="3231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265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4E44FCDCD553458FCB3E66F162BBB8" ma:contentTypeVersion="2" ma:contentTypeDescription="Create a new document." ma:contentTypeScope="" ma:versionID="5fc783e0e24a726d03ac24842901a988">
  <xsd:schema xmlns:xsd="http://www.w3.org/2001/XMLSchema" xmlns:xs="http://www.w3.org/2001/XMLSchema" xmlns:p="http://schemas.microsoft.com/office/2006/metadata/properties" xmlns:ns2="fb49ac89-d54a-41fc-8246-ae8f57ed844f" targetNamespace="http://schemas.microsoft.com/office/2006/metadata/properties" ma:root="true" ma:fieldsID="351d471e571af2e917f86869f731e6e5" ns2:_="">
    <xsd:import namespace="fb49ac89-d54a-41fc-8246-ae8f57ed84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49ac89-d54a-41fc-8246-ae8f57ed84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A0DF2C-DA31-4244-8368-18FE21359663}"/>
</file>

<file path=customXml/itemProps2.xml><?xml version="1.0" encoding="utf-8"?>
<ds:datastoreItem xmlns:ds="http://schemas.openxmlformats.org/officeDocument/2006/customXml" ds:itemID="{E20FE478-2CF7-46FA-9FC0-F95FC3116314}"/>
</file>

<file path=customXml/itemProps3.xml><?xml version="1.0" encoding="utf-8"?>
<ds:datastoreItem xmlns:ds="http://schemas.openxmlformats.org/officeDocument/2006/customXml" ds:itemID="{9912FB1A-8DFE-4145-A3E1-CDE58A95417E}"/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5004</TotalTime>
  <Words>778</Words>
  <Application>Microsoft Office PowerPoint</Application>
  <PresentationFormat>On-screen Show (16:9)</PresentationFormat>
  <Paragraphs>197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Perspective</vt:lpstr>
      <vt:lpstr>CSE3020 - Data Visualization</vt:lpstr>
      <vt:lpstr>Plots in Data Visualization</vt:lpstr>
      <vt:lpstr>Plots in Data Visualization</vt:lpstr>
      <vt:lpstr>Plots in Data Visualization</vt:lpstr>
      <vt:lpstr>Plots in Data Visualization</vt:lpstr>
      <vt:lpstr>Plots in Data Visualization</vt:lpstr>
      <vt:lpstr>Plots in Data Visualization</vt:lpstr>
      <vt:lpstr>Plots in Data Visualization</vt:lpstr>
      <vt:lpstr>Plots in Data Visualization</vt:lpstr>
      <vt:lpstr>Plots in Data Visualization</vt:lpstr>
      <vt:lpstr>Plots in Data Visualization</vt:lpstr>
      <vt:lpstr>Plots in Data Visualization</vt:lpstr>
      <vt:lpstr>Plots in Data Visualization</vt:lpstr>
      <vt:lpstr>Plots in Data Visualization</vt:lpstr>
      <vt:lpstr>Plots in Data Visualization</vt:lpstr>
      <vt:lpstr>Plots in Data Visualization</vt:lpstr>
      <vt:lpstr>Plots in Data Visualization</vt:lpstr>
      <vt:lpstr>Plots in Data Visualization</vt:lpstr>
      <vt:lpstr>Plots in Data Visualization</vt:lpstr>
      <vt:lpstr>Plots in Data Visualization</vt:lpstr>
      <vt:lpstr>Plots in Data Visualization</vt:lpstr>
      <vt:lpstr>Plots in Data Visualization</vt:lpstr>
      <vt:lpstr>Plots in Data Visualization</vt:lpstr>
      <vt:lpstr>Plots in Data Visualization</vt:lpstr>
      <vt:lpstr>Plots in Data Visualization</vt:lpstr>
      <vt:lpstr>Plots in Data Visualization</vt:lpstr>
      <vt:lpstr>Plots in Data Visualization</vt:lpstr>
      <vt:lpstr>Plots in Data Visualization</vt:lpstr>
      <vt:lpstr>Plots in Data Visualization</vt:lpstr>
      <vt:lpstr>Plots in Data Visualization</vt:lpstr>
      <vt:lpstr>Plots in Data Visualization</vt:lpstr>
      <vt:lpstr>Plots in Data Visualization</vt:lpstr>
      <vt:lpstr>Plots in Data Visualization</vt:lpstr>
      <vt:lpstr>Plots in Data Visualization</vt:lpstr>
      <vt:lpstr>Plots in Data Visualization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lastModifiedBy>Admin</cp:lastModifiedBy>
  <cp:revision>323</cp:revision>
  <dcterms:created xsi:type="dcterms:W3CDTF">2006-08-16T00:00:00Z</dcterms:created>
  <dcterms:modified xsi:type="dcterms:W3CDTF">2021-08-24T05:15:19Z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0x010100B24E44FCDCD553458FCB3E66F162BBB8</vt:lpwstr>
  </property>
</Properties>
</file>