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85" d="100"/>
          <a:sy n="85"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07064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B2233-43EA-436E-B54A-1F460F59BDD7}"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321735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99631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81839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300694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298803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322119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531050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82551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288735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2233-43EA-436E-B54A-1F460F59BDD7}"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254184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B2233-43EA-436E-B54A-1F460F59BDD7}"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58567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B2233-43EA-436E-B54A-1F460F59BDD7}"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63605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B2233-43EA-436E-B54A-1F460F59BDD7}"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104849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B2233-43EA-436E-B54A-1F460F59BDD7}"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267561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B2233-43EA-436E-B54A-1F460F59BDD7}"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392689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FBB2233-43EA-436E-B54A-1F460F59BDD7}" type="datetimeFigureOut">
              <a:rPr lang="en-US" smtClean="0"/>
              <a:t>11/20/2021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E857164-7E9B-4EC6-A5F8-CB695F1984DC}" type="slidenum">
              <a:rPr lang="en-US" smtClean="0"/>
              <a:t>‹#›</a:t>
            </a:fld>
            <a:endParaRPr lang="en-US"/>
          </a:p>
        </p:txBody>
      </p:sp>
    </p:spTree>
    <p:extLst>
      <p:ext uri="{BB962C8B-B14F-4D97-AF65-F5344CB8AC3E}">
        <p14:creationId xmlns:p14="http://schemas.microsoft.com/office/powerpoint/2010/main" val="333620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FBB2233-43EA-436E-B54A-1F460F59BDD7}" type="datetimeFigureOut">
              <a:rPr lang="en-US" smtClean="0"/>
              <a:t>11/20/2021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E857164-7E9B-4EC6-A5F8-CB695F1984DC}" type="slidenum">
              <a:rPr lang="en-US" smtClean="0"/>
              <a:t>‹#›</a:t>
            </a:fld>
            <a:endParaRPr lang="en-US"/>
          </a:p>
        </p:txBody>
      </p:sp>
    </p:spTree>
    <p:extLst>
      <p:ext uri="{BB962C8B-B14F-4D97-AF65-F5344CB8AC3E}">
        <p14:creationId xmlns:p14="http://schemas.microsoft.com/office/powerpoint/2010/main" val="33597405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A236-995A-4284-8B44-CBF8512FAFB2}"/>
              </a:ext>
            </a:extLst>
          </p:cNvPr>
          <p:cNvSpPr>
            <a:spLocks noGrp="1"/>
          </p:cNvSpPr>
          <p:nvPr>
            <p:ph type="ctrTitle"/>
          </p:nvPr>
        </p:nvSpPr>
        <p:spPr/>
        <p:txBody>
          <a:bodyPr/>
          <a:lstStyle/>
          <a:p>
            <a:r>
              <a:rPr lang="en-IN" dirty="0">
                <a:latin typeface="Helvetica" panose="020B0604020202020204" pitchFamily="34" charset="0"/>
                <a:cs typeface="Helvetica" panose="020B0604020202020204" pitchFamily="34" charset="0"/>
              </a:rPr>
              <a:t>Drug Prescription Model</a:t>
            </a:r>
            <a:endParaRPr lang="en-US" dirty="0">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84290C0-4BB1-4EB7-9B89-BA954BE349CB}"/>
              </a:ext>
            </a:extLst>
          </p:cNvPr>
          <p:cNvSpPr>
            <a:spLocks noGrp="1"/>
          </p:cNvSpPr>
          <p:nvPr>
            <p:ph type="subTitle" idx="1"/>
          </p:nvPr>
        </p:nvSpPr>
        <p:spPr>
          <a:xfrm>
            <a:off x="4515377" y="4267199"/>
            <a:ext cx="6987646" cy="1801091"/>
          </a:xfrm>
        </p:spPr>
        <p:txBody>
          <a:bodyPr>
            <a:normAutofit fontScale="70000" lnSpcReduction="20000"/>
          </a:bodyPr>
          <a:lstStyle/>
          <a:p>
            <a:pPr algn="r"/>
            <a:r>
              <a:rPr lang="en-IN" sz="3600" b="1" dirty="0"/>
              <a:t>Team Members</a:t>
            </a:r>
          </a:p>
          <a:p>
            <a:pPr algn="r"/>
            <a:r>
              <a:rPr lang="en-US" sz="3400" dirty="0"/>
              <a:t>Siddharth Mehta </a:t>
            </a:r>
          </a:p>
          <a:p>
            <a:pPr algn="r"/>
            <a:r>
              <a:rPr lang="en-US" sz="3400" dirty="0"/>
              <a:t>Raghav Somani</a:t>
            </a:r>
          </a:p>
          <a:p>
            <a:pPr algn="r"/>
            <a:r>
              <a:rPr lang="en-US" sz="3400" dirty="0"/>
              <a:t>Aryaman Mishra</a:t>
            </a:r>
          </a:p>
        </p:txBody>
      </p:sp>
    </p:spTree>
    <p:extLst>
      <p:ext uri="{BB962C8B-B14F-4D97-AF65-F5344CB8AC3E}">
        <p14:creationId xmlns:p14="http://schemas.microsoft.com/office/powerpoint/2010/main" val="5250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7171-5B9A-4DFF-9A5D-DCF817ACE64D}"/>
              </a:ext>
            </a:extLst>
          </p:cNvPr>
          <p:cNvSpPr>
            <a:spLocks noGrp="1"/>
          </p:cNvSpPr>
          <p:nvPr>
            <p:ph type="title"/>
          </p:nvPr>
        </p:nvSpPr>
        <p:spPr>
          <a:xfrm>
            <a:off x="1482437" y="263237"/>
            <a:ext cx="10020588" cy="1316182"/>
          </a:xfrm>
        </p:spPr>
        <p:txBody>
          <a:bodyPr>
            <a:normAutofit/>
          </a:bodyPr>
          <a:lstStyle/>
          <a:p>
            <a:pPr algn="l"/>
            <a:r>
              <a:rPr lang="en-IN" sz="6600" dirty="0">
                <a:latin typeface="Helvetica" panose="020B0604020202020204" pitchFamily="34" charset="0"/>
                <a:cs typeface="Helvetica" panose="020B0604020202020204" pitchFamily="34" charset="0"/>
              </a:rPr>
              <a:t>Architecture</a:t>
            </a:r>
            <a:endParaRPr lang="en-US" sz="66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7AE34EA5-542B-482B-A653-DE5A4CEBCC25}"/>
              </a:ext>
            </a:extLst>
          </p:cNvPr>
          <p:cNvPicPr>
            <a:picLocks noChangeAspect="1"/>
          </p:cNvPicPr>
          <p:nvPr/>
        </p:nvPicPr>
        <p:blipFill>
          <a:blip r:embed="rId2"/>
          <a:stretch>
            <a:fillRect/>
          </a:stretch>
        </p:blipFill>
        <p:spPr>
          <a:xfrm>
            <a:off x="1954561" y="1884218"/>
            <a:ext cx="9016364" cy="4017819"/>
          </a:xfrm>
          <a:prstGeom prst="rect">
            <a:avLst/>
          </a:prstGeom>
        </p:spPr>
      </p:pic>
    </p:spTree>
    <p:extLst>
      <p:ext uri="{BB962C8B-B14F-4D97-AF65-F5344CB8AC3E}">
        <p14:creationId xmlns:p14="http://schemas.microsoft.com/office/powerpoint/2010/main" val="145422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DC1-7034-4892-89B1-76FF6EF36C0E}"/>
              </a:ext>
            </a:extLst>
          </p:cNvPr>
          <p:cNvSpPr>
            <a:spLocks noGrp="1"/>
          </p:cNvSpPr>
          <p:nvPr>
            <p:ph type="title"/>
          </p:nvPr>
        </p:nvSpPr>
        <p:spPr>
          <a:xfrm>
            <a:off x="1704109" y="166256"/>
            <a:ext cx="9798916" cy="1787235"/>
          </a:xfrm>
        </p:spPr>
        <p:txBody>
          <a:bodyPr>
            <a:normAutofit/>
          </a:bodyPr>
          <a:lstStyle/>
          <a:p>
            <a:pPr algn="l"/>
            <a:r>
              <a:rPr lang="en-IN" sz="5400" dirty="0">
                <a:latin typeface="Helvetica" panose="020B0604020202020204" pitchFamily="34" charset="0"/>
                <a:cs typeface="Helvetica" panose="020B0604020202020204" pitchFamily="34" charset="0"/>
              </a:rPr>
              <a:t>Flow of Product</a:t>
            </a:r>
            <a:endParaRPr lang="en-US" sz="5400"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1DDD4CF9-777B-44FF-9B4B-0E01310A17B1}"/>
              </a:ext>
            </a:extLst>
          </p:cNvPr>
          <p:cNvPicPr>
            <a:picLocks noChangeAspect="1"/>
          </p:cNvPicPr>
          <p:nvPr/>
        </p:nvPicPr>
        <p:blipFill>
          <a:blip r:embed="rId2"/>
          <a:stretch>
            <a:fillRect/>
          </a:stretch>
        </p:blipFill>
        <p:spPr>
          <a:xfrm>
            <a:off x="2920647" y="2120627"/>
            <a:ext cx="7262444" cy="4051573"/>
          </a:xfrm>
          <a:prstGeom prst="rect">
            <a:avLst/>
          </a:prstGeom>
        </p:spPr>
      </p:pic>
    </p:spTree>
    <p:extLst>
      <p:ext uri="{BB962C8B-B14F-4D97-AF65-F5344CB8AC3E}">
        <p14:creationId xmlns:p14="http://schemas.microsoft.com/office/powerpoint/2010/main" val="289047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378-281C-4927-AD5E-8EE23708D8B1}"/>
              </a:ext>
            </a:extLst>
          </p:cNvPr>
          <p:cNvSpPr>
            <a:spLocks noGrp="1"/>
          </p:cNvSpPr>
          <p:nvPr>
            <p:ph type="title"/>
          </p:nvPr>
        </p:nvSpPr>
        <p:spPr>
          <a:xfrm>
            <a:off x="1898073" y="207818"/>
            <a:ext cx="9892145" cy="1537855"/>
          </a:xfrm>
        </p:spPr>
        <p:txBody>
          <a:bodyPr>
            <a:normAutofit/>
          </a:bodyPr>
          <a:lstStyle/>
          <a:p>
            <a:pPr algn="l"/>
            <a:r>
              <a:rPr lang="en-IN" sz="4400" b="1" dirty="0">
                <a:latin typeface="Helvetica" panose="020B0604020202020204" pitchFamily="34" charset="0"/>
                <a:cs typeface="Helvetica" panose="020B0604020202020204" pitchFamily="34" charset="0"/>
              </a:rPr>
              <a:t>Activity Diagram</a:t>
            </a:r>
            <a:endParaRPr lang="en-US" sz="4400" b="1"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DA0A5A19-062C-4E5B-8968-DB36E7473F09}"/>
              </a:ext>
            </a:extLst>
          </p:cNvPr>
          <p:cNvPicPr>
            <a:picLocks noChangeAspect="1"/>
          </p:cNvPicPr>
          <p:nvPr/>
        </p:nvPicPr>
        <p:blipFill>
          <a:blip r:embed="rId2"/>
          <a:stretch>
            <a:fillRect/>
          </a:stretch>
        </p:blipFill>
        <p:spPr>
          <a:xfrm>
            <a:off x="6999551" y="581892"/>
            <a:ext cx="3987104" cy="5805053"/>
          </a:xfrm>
          <a:prstGeom prst="rect">
            <a:avLst/>
          </a:prstGeom>
        </p:spPr>
      </p:pic>
    </p:spTree>
    <p:extLst>
      <p:ext uri="{BB962C8B-B14F-4D97-AF65-F5344CB8AC3E}">
        <p14:creationId xmlns:p14="http://schemas.microsoft.com/office/powerpoint/2010/main" val="241917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B670-0957-452B-839F-C4AB6C3A8498}"/>
              </a:ext>
            </a:extLst>
          </p:cNvPr>
          <p:cNvSpPr>
            <a:spLocks noGrp="1"/>
          </p:cNvSpPr>
          <p:nvPr>
            <p:ph type="title"/>
          </p:nvPr>
        </p:nvSpPr>
        <p:spPr>
          <a:xfrm>
            <a:off x="1551709" y="130806"/>
            <a:ext cx="9951315" cy="1420903"/>
          </a:xfrm>
        </p:spPr>
        <p:txBody>
          <a:bodyPr>
            <a:normAutofit/>
          </a:bodyPr>
          <a:lstStyle/>
          <a:p>
            <a:pPr algn="l"/>
            <a:r>
              <a:rPr lang="en-IN" sz="5400" dirty="0"/>
              <a:t>Class Diagram</a:t>
            </a:r>
            <a:endParaRPr lang="en-US" sz="5400" dirty="0"/>
          </a:p>
        </p:txBody>
      </p:sp>
      <p:pic>
        <p:nvPicPr>
          <p:cNvPr id="4" name="Picture 3">
            <a:extLst>
              <a:ext uri="{FF2B5EF4-FFF2-40B4-BE49-F238E27FC236}">
                <a16:creationId xmlns:a16="http://schemas.microsoft.com/office/drawing/2014/main" id="{64534276-CE2E-4A5E-B997-B2CDD266D6AE}"/>
              </a:ext>
            </a:extLst>
          </p:cNvPr>
          <p:cNvPicPr>
            <a:picLocks noChangeAspect="1"/>
          </p:cNvPicPr>
          <p:nvPr/>
        </p:nvPicPr>
        <p:blipFill>
          <a:blip r:embed="rId2"/>
          <a:stretch>
            <a:fillRect/>
          </a:stretch>
        </p:blipFill>
        <p:spPr>
          <a:xfrm>
            <a:off x="3712794" y="1551709"/>
            <a:ext cx="6705825" cy="4615185"/>
          </a:xfrm>
          <a:prstGeom prst="rect">
            <a:avLst/>
          </a:prstGeom>
        </p:spPr>
      </p:pic>
    </p:spTree>
    <p:extLst>
      <p:ext uri="{BB962C8B-B14F-4D97-AF65-F5344CB8AC3E}">
        <p14:creationId xmlns:p14="http://schemas.microsoft.com/office/powerpoint/2010/main" val="413568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566D-51BB-4621-97A6-61D1B0CDECD8}"/>
              </a:ext>
            </a:extLst>
          </p:cNvPr>
          <p:cNvSpPr>
            <a:spLocks noGrp="1"/>
          </p:cNvSpPr>
          <p:nvPr>
            <p:ph type="title"/>
          </p:nvPr>
        </p:nvSpPr>
        <p:spPr>
          <a:xfrm>
            <a:off x="2250141" y="98612"/>
            <a:ext cx="9252883" cy="1237129"/>
          </a:xfrm>
        </p:spPr>
        <p:txBody>
          <a:bodyPr/>
          <a:lstStyle/>
          <a:p>
            <a:pPr algn="l"/>
            <a:r>
              <a:rPr lang="en-IN" dirty="0"/>
              <a:t>Modules</a:t>
            </a:r>
            <a:endParaRPr lang="en-US" dirty="0"/>
          </a:p>
        </p:txBody>
      </p:sp>
      <p:sp>
        <p:nvSpPr>
          <p:cNvPr id="3" name="Content Placeholder 2">
            <a:extLst>
              <a:ext uri="{FF2B5EF4-FFF2-40B4-BE49-F238E27FC236}">
                <a16:creationId xmlns:a16="http://schemas.microsoft.com/office/drawing/2014/main" id="{6CB65B98-3D0C-43CD-B8B4-824154212732}"/>
              </a:ext>
            </a:extLst>
          </p:cNvPr>
          <p:cNvSpPr>
            <a:spLocks noGrp="1"/>
          </p:cNvSpPr>
          <p:nvPr>
            <p:ph idx="1"/>
          </p:nvPr>
        </p:nvSpPr>
        <p:spPr>
          <a:xfrm>
            <a:off x="1484310" y="1165412"/>
            <a:ext cx="10018713" cy="5325035"/>
          </a:xfrm>
        </p:spPr>
        <p:txBody>
          <a:bodyPr>
            <a:normAutofit/>
          </a:bodyPr>
          <a:lstStyle/>
          <a:p>
            <a:pPr marL="0" indent="0">
              <a:buNone/>
            </a:pPr>
            <a:r>
              <a:rPr lang="en-US" dirty="0"/>
              <a:t>1</a:t>
            </a:r>
            <a:r>
              <a:rPr lang="en-US"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DRUG PRESCRIPTION MODEL</a:t>
            </a:r>
          </a:p>
          <a:p>
            <a:pPr marL="0" indent="0">
              <a:buNone/>
            </a:pPr>
            <a:r>
              <a:rPr lang="en-US" sz="2000"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Data Collection from database module</a:t>
            </a:r>
          </a:p>
          <a:p>
            <a:pPr marL="0" indent="0">
              <a:buNone/>
            </a:pPr>
            <a:r>
              <a:rPr lang="en-US" sz="2000" dirty="0">
                <a:latin typeface="Helvetica" panose="020B0604020202020204" pitchFamily="34" charset="0"/>
                <a:cs typeface="Helvetica" panose="020B0604020202020204" pitchFamily="34" charset="0"/>
              </a:rPr>
              <a:t>      First we load our dataset which includes patient attributes such as 	uniqueID, 	drugName, condition, review, rating, date, usefulCount.</a:t>
            </a:r>
          </a:p>
          <a:p>
            <a:pPr marL="0" indent="0">
              <a:buNone/>
            </a:pPr>
            <a:r>
              <a:rPr lang="en-US" sz="2000"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Data Analysis and Interpretation</a:t>
            </a:r>
          </a:p>
          <a:p>
            <a:pPr marL="0" indent="0">
              <a:buNone/>
            </a:pPr>
            <a:r>
              <a:rPr lang="en-US" sz="2000" dirty="0">
                <a:latin typeface="Helvetica" panose="020B0604020202020204" pitchFamily="34" charset="0"/>
                <a:cs typeface="Helvetica" panose="020B0604020202020204" pitchFamily="34" charset="0"/>
              </a:rPr>
              <a:t>	Here we will classify all the useless and useful drugs separately including 	analysis based on various statistical methods like mean, std etc.</a:t>
            </a:r>
          </a:p>
          <a:p>
            <a:pPr marL="0" indent="0">
              <a:buNone/>
            </a:pPr>
            <a:r>
              <a:rPr lang="en-US" sz="2000"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Data Visualization</a:t>
            </a:r>
          </a:p>
          <a:p>
            <a:pPr marL="0" indent="0">
              <a:buNone/>
            </a:pPr>
            <a:r>
              <a:rPr lang="en-US" sz="2000" dirty="0">
                <a:latin typeface="Helvetica" panose="020B0604020202020204" pitchFamily="34" charset="0"/>
                <a:cs typeface="Helvetica" panose="020B0604020202020204" pitchFamily="34" charset="0"/>
              </a:rPr>
              <a:t>	Here we will be plotting our data w.r.t distribution of rating and </a:t>
            </a:r>
            <a:r>
              <a:rPr lang="en-US" sz="2000" dirty="0" err="1">
                <a:latin typeface="Helvetica" panose="020B0604020202020204" pitchFamily="34" charset="0"/>
                <a:cs typeface="Helvetica" panose="020B0604020202020204" pitchFamily="34" charset="0"/>
              </a:rPr>
              <a:t>seful</a:t>
            </a:r>
            <a:r>
              <a:rPr lang="en-US" sz="2000" dirty="0">
                <a:latin typeface="Helvetica" panose="020B0604020202020204" pitchFamily="34" charset="0"/>
                <a:cs typeface="Helvetica" panose="020B0604020202020204" pitchFamily="34" charset="0"/>
              </a:rPr>
              <a:t> 	count, rating 	vs usefulness etc.</a:t>
            </a:r>
          </a:p>
        </p:txBody>
      </p:sp>
    </p:spTree>
    <p:extLst>
      <p:ext uri="{BB962C8B-B14F-4D97-AF65-F5344CB8AC3E}">
        <p14:creationId xmlns:p14="http://schemas.microsoft.com/office/powerpoint/2010/main" val="210323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26C72-25EB-41FE-825C-ED26AD5E9096}"/>
              </a:ext>
            </a:extLst>
          </p:cNvPr>
          <p:cNvSpPr>
            <a:spLocks noGrp="1"/>
          </p:cNvSpPr>
          <p:nvPr>
            <p:ph idx="1"/>
          </p:nvPr>
        </p:nvSpPr>
        <p:spPr>
          <a:xfrm>
            <a:off x="1484310" y="636495"/>
            <a:ext cx="10018713" cy="5154706"/>
          </a:xfrm>
        </p:spPr>
        <p:txBody>
          <a:bodyPr>
            <a:normAutofit/>
          </a:bodyPr>
          <a:lstStyle/>
          <a:p>
            <a:pPr marL="0" indent="0">
              <a:buNone/>
            </a:pPr>
            <a:r>
              <a:rPr lang="en-US" b="1" dirty="0">
                <a:latin typeface="Helvetica" panose="020B0604020202020204" pitchFamily="34" charset="0"/>
                <a:cs typeface="Helvetica" panose="020B0604020202020204" pitchFamily="34" charset="0"/>
              </a:rPr>
              <a:t>Sentiment Analysis of the reviews</a:t>
            </a:r>
          </a:p>
          <a:p>
            <a:pPr marL="0" indent="0">
              <a:buNone/>
            </a:pPr>
            <a:r>
              <a:rPr lang="en-US" dirty="0">
                <a:latin typeface="Helvetica" panose="020B0604020202020204" pitchFamily="34" charset="0"/>
                <a:cs typeface="Helvetica" panose="020B0604020202020204" pitchFamily="34" charset="0"/>
              </a:rPr>
              <a:t>This module is the heart and core of our project. Here we will be reading the long reviews delivered by our customers and carry out pre processes by implementing functions such as remove punctuations, </a:t>
            </a:r>
            <a:r>
              <a:rPr lang="en-US" dirty="0" err="1">
                <a:latin typeface="Helvetica" panose="020B0604020202020204" pitchFamily="34" charset="0"/>
                <a:cs typeface="Helvetica" panose="020B0604020202020204" pitchFamily="34" charset="0"/>
              </a:rPr>
              <a:t>stopwords</a:t>
            </a:r>
            <a:r>
              <a:rPr lang="en-US" dirty="0">
                <a:latin typeface="Helvetica" panose="020B0604020202020204" pitchFamily="34" charset="0"/>
                <a:cs typeface="Helvetica" panose="020B0604020202020204" pitchFamily="34" charset="0"/>
              </a:rPr>
              <a:t> etc. Hence make our corpus ready for tokenization. Then we will be executing our Sentiment Intensity Analyzer wherein we will be training the various sentiments and calculating the maximum and minimum score. Finally we will be determining the usefulness of each drug based on the popular conditions such as birth control, depression, Insomnia, B.P, Obesity, Acne etc. This helps us in predicting the patient's conditions accurately.</a:t>
            </a:r>
          </a:p>
        </p:txBody>
      </p:sp>
    </p:spTree>
    <p:extLst>
      <p:ext uri="{BB962C8B-B14F-4D97-AF65-F5344CB8AC3E}">
        <p14:creationId xmlns:p14="http://schemas.microsoft.com/office/powerpoint/2010/main" val="227578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0054-7562-4F72-9679-E55B70A21754}"/>
              </a:ext>
            </a:extLst>
          </p:cNvPr>
          <p:cNvSpPr>
            <a:spLocks noGrp="1"/>
          </p:cNvSpPr>
          <p:nvPr>
            <p:ph idx="1"/>
          </p:nvPr>
        </p:nvSpPr>
        <p:spPr>
          <a:xfrm>
            <a:off x="1484310" y="851647"/>
            <a:ext cx="10018713" cy="4939553"/>
          </a:xfrm>
        </p:spPr>
        <p:txBody>
          <a:bodyPr/>
          <a:lstStyle/>
          <a:p>
            <a:pPr marL="0" indent="0">
              <a:buNone/>
            </a:pPr>
            <a:r>
              <a:rPr lang="en-US" sz="3200" b="1" dirty="0">
                <a:latin typeface="Helvetica" panose="020B0604020202020204" pitchFamily="34" charset="0"/>
                <a:cs typeface="Helvetica" panose="020B0604020202020204" pitchFamily="34" charset="0"/>
              </a:rPr>
              <a:t>Integration of chatbot</a:t>
            </a:r>
          </a:p>
          <a:p>
            <a:pPr marL="0" indent="0">
              <a:buNone/>
            </a:pPr>
            <a:r>
              <a:rPr lang="en-US" dirty="0">
                <a:latin typeface="Helvetica" panose="020B0604020202020204" pitchFamily="34" charset="0"/>
                <a:cs typeface="Helvetica" panose="020B0604020202020204" pitchFamily="34" charset="0"/>
              </a:rPr>
              <a:t>A software application to conduct an on-line chat conversation via text or text-to-speech, in lieu of providing direct contact with a live human agent will be a special feature of our project. We will be including several </a:t>
            </a:r>
            <a:r>
              <a:rPr lang="en-US" dirty="0" err="1">
                <a:latin typeface="Helvetica" panose="020B0604020202020204" pitchFamily="34" charset="0"/>
                <a:cs typeface="Helvetica" panose="020B0604020202020204" pitchFamily="34" charset="0"/>
              </a:rPr>
              <a:t>chalbols</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ke</a:t>
            </a:r>
            <a:r>
              <a:rPr lang="en-US" dirty="0">
                <a:latin typeface="Helvetica" panose="020B0604020202020204" pitchFamily="34" charset="0"/>
                <a:cs typeface="Helvetica" panose="020B0604020202020204" pitchFamily="34" charset="0"/>
              </a:rPr>
              <a:t> Coach (BMI), D.M.D (Dentists), RAE (Remarks) which will be serving a variety of purposes for our patients. These chatbots will be including several API's which will assist us with the information and details which includes location, phone numbers etc. There are interactive buttons which makes it easy and attractive to use for our customer. This will be integrated within our project making it convenient for the user and hence making it useful for patients in case of emergencies.</a:t>
            </a:r>
          </a:p>
        </p:txBody>
      </p:sp>
    </p:spTree>
    <p:extLst>
      <p:ext uri="{BB962C8B-B14F-4D97-AF65-F5344CB8AC3E}">
        <p14:creationId xmlns:p14="http://schemas.microsoft.com/office/powerpoint/2010/main" val="409422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34</TotalTime>
  <Words>380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Helvetica</vt:lpstr>
      <vt:lpstr>Mesh</vt:lpstr>
      <vt:lpstr>Drug Prescription Model</vt:lpstr>
      <vt:lpstr>Architecture</vt:lpstr>
      <vt:lpstr>Flow of Product</vt:lpstr>
      <vt:lpstr>Activity Diagram</vt:lpstr>
      <vt:lpstr>Class Diagram</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Prescription Model</dc:title>
  <dc:creator>Siddharth Mehta</dc:creator>
  <cp:lastModifiedBy>Siddharth Mehta</cp:lastModifiedBy>
  <cp:revision>2</cp:revision>
  <dcterms:created xsi:type="dcterms:W3CDTF">2021-11-20T06:35:21Z</dcterms:created>
  <dcterms:modified xsi:type="dcterms:W3CDTF">2021-11-20T07:09:32Z</dcterms:modified>
</cp:coreProperties>
</file>