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57" r:id="rId21"/>
    <p:sldId id="259" r:id="rId22"/>
    <p:sldId id="266" r:id="rId23"/>
    <p:sldId id="261" r:id="rId24"/>
    <p:sldId id="267" r:id="rId25"/>
    <p:sldId id="263" r:id="rId26"/>
    <p:sldId id="265" r:id="rId27"/>
    <p:sldId id="26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Programming: From Problem Analysis to Program Design, 4e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5AA56-DFED-4B44-9EB4-505539917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Programming: From Problem Analysis to Program Design, 4e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71BDC-3014-4224-96AC-5FCFE38DD3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search?hl=en&amp;q=allinurl:system+java.sun.com&amp;btnI=I'm%20Feeling%20Luck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search?hl=en&amp;q=allinurl:string+java.sun.com&amp;btnI=I'm%20Feeling%20Lucky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057400"/>
            <a:ext cx="6400800" cy="1066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endParaRPr lang="en-US" i="1" dirty="0" smtClean="0"/>
          </a:p>
          <a:p>
            <a:pPr eaLnBrk="1" hangingPunct="1">
              <a:lnSpc>
                <a:spcPct val="90000"/>
              </a:lnSpc>
            </a:pPr>
            <a:r>
              <a:rPr lang="en-US" sz="4300" b="1" i="1" dirty="0" smtClean="0">
                <a:solidFill>
                  <a:schemeClr val="tx1"/>
                </a:solidFill>
              </a:rPr>
              <a:t>Inheritance </a:t>
            </a:r>
          </a:p>
          <a:p>
            <a:pPr eaLnBrk="1" hangingPunct="1">
              <a:lnSpc>
                <a:spcPct val="90000"/>
              </a:lnSpc>
            </a:pP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1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" y="2667000"/>
            <a:ext cx="8610600" cy="2870200"/>
          </a:xfrm>
          <a:noFill/>
        </p:spPr>
      </p:pic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4BE6F9-0D77-4F96-B027-C38F072589B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/>
              <a:t>Objects </a:t>
            </a:r>
            <a:r>
              <a:rPr lang="en-US" smtClean="0">
                <a:latin typeface="Courier New" pitchFamily="49" charset="0"/>
              </a:rPr>
              <a:t>myRectangle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</a:rPr>
              <a:t>myBox</a:t>
            </a:r>
            <a:endParaRPr lang="en-US" sz="4000" smtClean="0">
              <a:latin typeface="Courier New" pitchFamily="49" charset="0"/>
            </a:endParaRPr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381000" y="1463675"/>
            <a:ext cx="822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Rectangle myRectangle = </a:t>
            </a:r>
            <a:r>
              <a:rPr lang="en-US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>
                <a:latin typeface="Courier New" pitchFamily="49" charset="0"/>
              </a:rPr>
              <a:t> Rectangle(5, 3);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Box myBox = </a:t>
            </a:r>
            <a:r>
              <a:rPr lang="en-US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>
                <a:latin typeface="Courier New" pitchFamily="49" charset="0"/>
              </a:rPr>
              <a:t> Box(6, 5, 4);</a:t>
            </a:r>
            <a:endParaRPr lang="en-US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Protected Members of a Class</a:t>
            </a:r>
            <a:endParaRPr lang="en-US" sz="4000" smtClean="0"/>
          </a:p>
        </p:txBody>
      </p:sp>
      <p:sp>
        <p:nvSpPr>
          <p:cNvPr id="2560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4F64E78-A58C-4E3D-AF60-DEA0D02497A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807720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300"/>
              <a:t>The </a:t>
            </a:r>
            <a:r>
              <a:rPr lang="en-US" sz="2300">
                <a:solidFill>
                  <a:srgbClr val="0099FF"/>
                </a:solidFill>
                <a:latin typeface="Courier New" pitchFamily="49" charset="0"/>
              </a:rPr>
              <a:t>private</a:t>
            </a:r>
            <a:r>
              <a:rPr lang="en-US" sz="2300"/>
              <a:t> members of a class are </a:t>
            </a:r>
            <a:r>
              <a:rPr lang="en-US" sz="2300">
                <a:solidFill>
                  <a:srgbClr val="0099FF"/>
                </a:solidFill>
                <a:latin typeface="Courier New" pitchFamily="49" charset="0"/>
              </a:rPr>
              <a:t>private</a:t>
            </a:r>
            <a:r>
              <a:rPr lang="en-US" sz="2300"/>
              <a:t> to the class and cannot be directly accessed outside the class</a:t>
            </a:r>
          </a:p>
          <a:p>
            <a:pPr marL="228600" indent="-228600">
              <a:buFontTx/>
              <a:buChar char="•"/>
            </a:pPr>
            <a:r>
              <a:rPr lang="en-US" sz="2300"/>
              <a:t>Only methods of that class can access the </a:t>
            </a:r>
            <a:r>
              <a:rPr lang="en-US" sz="2300">
                <a:solidFill>
                  <a:srgbClr val="0099FF"/>
                </a:solidFill>
                <a:latin typeface="Courier New" pitchFamily="49" charset="0"/>
              </a:rPr>
              <a:t>private</a:t>
            </a:r>
            <a:r>
              <a:rPr lang="en-US" sz="2300"/>
              <a:t> members directly; as discussed previously, the subclass cannot access the </a:t>
            </a:r>
            <a:r>
              <a:rPr lang="en-US" sz="2300">
                <a:solidFill>
                  <a:srgbClr val="0099FF"/>
                </a:solidFill>
                <a:latin typeface="Courier New" pitchFamily="49" charset="0"/>
              </a:rPr>
              <a:t>private</a:t>
            </a:r>
            <a:r>
              <a:rPr lang="en-US" sz="2300"/>
              <a:t> members of the superclass directly</a:t>
            </a:r>
          </a:p>
          <a:p>
            <a:pPr marL="228600" indent="-228600">
              <a:buFontTx/>
              <a:buChar char="•"/>
            </a:pPr>
            <a:r>
              <a:rPr lang="en-US" sz="2300"/>
              <a:t>If you make a </a:t>
            </a:r>
            <a:r>
              <a:rPr lang="en-US" sz="2300">
                <a:solidFill>
                  <a:srgbClr val="0099FF"/>
                </a:solidFill>
                <a:latin typeface="Courier New" pitchFamily="49" charset="0"/>
              </a:rPr>
              <a:t>private</a:t>
            </a:r>
            <a:r>
              <a:rPr lang="en-US" sz="2300"/>
              <a:t> member </a:t>
            </a:r>
            <a:r>
              <a:rPr lang="en-US" sz="2300">
                <a:solidFill>
                  <a:srgbClr val="0099FF"/>
                </a:solidFill>
                <a:latin typeface="Courier New" pitchFamily="49" charset="0"/>
              </a:rPr>
              <a:t>public</a:t>
            </a:r>
            <a:r>
              <a:rPr lang="en-US" sz="2300"/>
              <a:t>, then anyone can access that member</a:t>
            </a:r>
          </a:p>
          <a:p>
            <a:pPr marL="228600" indent="-228600">
              <a:buFontTx/>
              <a:buChar char="•"/>
            </a:pPr>
            <a:r>
              <a:rPr lang="en-US" sz="2300"/>
              <a:t>If a member of a superclass needs to be (directly) accessed in a subclass and yet still prevent its direct access outside the class you must declare that member using the modifier </a:t>
            </a:r>
            <a:r>
              <a:rPr lang="en-US" sz="2300">
                <a:solidFill>
                  <a:srgbClr val="0099FF"/>
                </a:solidFill>
                <a:latin typeface="Courier New" pitchFamily="49" charset="0"/>
              </a:rPr>
              <a:t>protected</a:t>
            </a:r>
            <a:r>
              <a:rPr lang="en-US" sz="2300"/>
              <a:t> </a:t>
            </a:r>
          </a:p>
          <a:p>
            <a:pPr marL="228600" indent="-228600">
              <a:buFontTx/>
              <a:buChar char="•"/>
            </a:pPr>
            <a:r>
              <a:rPr lang="en-US" sz="2300"/>
              <a:t>The accessibility of a </a:t>
            </a:r>
            <a:r>
              <a:rPr lang="en-US" sz="2300">
                <a:solidFill>
                  <a:srgbClr val="0099FF"/>
                </a:solidFill>
                <a:latin typeface="Courier New" pitchFamily="49" charset="0"/>
              </a:rPr>
              <a:t>protected</a:t>
            </a:r>
            <a:r>
              <a:rPr lang="en-US" sz="2300"/>
              <a:t> member of a class falls between </a:t>
            </a:r>
            <a:r>
              <a:rPr lang="en-US" sz="2300">
                <a:solidFill>
                  <a:srgbClr val="0099FF"/>
                </a:solidFill>
                <a:latin typeface="Courier New" pitchFamily="49" charset="0"/>
              </a:rPr>
              <a:t>public</a:t>
            </a:r>
            <a:r>
              <a:rPr lang="en-US" sz="2300"/>
              <a:t> and </a:t>
            </a:r>
            <a:r>
              <a:rPr lang="en-US" sz="2300">
                <a:solidFill>
                  <a:srgbClr val="0099FF"/>
                </a:solidFill>
                <a:latin typeface="Courier New" pitchFamily="49" charset="0"/>
              </a:rPr>
              <a:t>private</a:t>
            </a:r>
            <a:endParaRPr lang="en-US" sz="2300"/>
          </a:p>
          <a:p>
            <a:pPr marL="228600" indent="-228600">
              <a:buFontTx/>
              <a:buChar char="•"/>
            </a:pPr>
            <a:r>
              <a:rPr lang="en-US" sz="2300"/>
              <a:t>A subclass can directly access the </a:t>
            </a:r>
            <a:r>
              <a:rPr lang="en-US" sz="2300">
                <a:solidFill>
                  <a:srgbClr val="0099FF"/>
                </a:solidFill>
                <a:latin typeface="Courier New" pitchFamily="49" charset="0"/>
              </a:rPr>
              <a:t>protected</a:t>
            </a:r>
            <a:r>
              <a:rPr lang="en-US" sz="2300" b="1"/>
              <a:t> </a:t>
            </a:r>
            <a:r>
              <a:rPr lang="en-US" sz="2300"/>
              <a:t>member of a superclass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077200" cy="3048000"/>
          </a:xfrm>
        </p:spPr>
        <p:txBody>
          <a:bodyPr/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Directly or indirectly becomes the superclass of every class in Java</a:t>
            </a:r>
          </a:p>
          <a:p>
            <a:pPr eaLnBrk="1" hangingPunct="1"/>
            <a:r>
              <a:rPr lang="en-US" smtClean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smtClean="0">
                <a:cs typeface="Times New Roman" pitchFamily="18" charset="0"/>
              </a:rPr>
              <a:t> members of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class</a:t>
            </a:r>
            <a:r>
              <a:rPr lang="en-US" smtClean="0">
                <a:latin typeface="Courier New" pitchFamily="49" charset="0"/>
                <a:cs typeface="Times New Roman" pitchFamily="18" charset="0"/>
              </a:rPr>
              <a:t> Object</a:t>
            </a:r>
            <a:r>
              <a:rPr lang="en-US" smtClean="0">
                <a:cs typeface="Times New Roman" pitchFamily="18" charset="0"/>
              </a:rPr>
              <a:t> can be overridden/invoked by object of any class type</a:t>
            </a:r>
            <a:endParaRPr lang="en-US" smtClean="0"/>
          </a:p>
        </p:txBody>
      </p:sp>
      <p:sp>
        <p:nvSpPr>
          <p:cNvPr id="266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8FF00C-D13E-438C-B955-5C11CBE43C6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class</a:t>
            </a:r>
            <a:r>
              <a:rPr lang="en-US" smtClean="0">
                <a:latin typeface="Courier New" pitchFamily="49" charset="0"/>
              </a:rPr>
              <a:t>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0772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</a:rPr>
              <a:t>public class</a:t>
            </a:r>
            <a:r>
              <a:rPr lang="en-US" sz="2000" b="1" smtClean="0">
                <a:latin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</a:rPr>
              <a:t>Clock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009900"/>
                </a:solidFill>
                <a:latin typeface="Courier New" pitchFamily="49" charset="0"/>
              </a:rPr>
              <a:t>   </a:t>
            </a:r>
            <a:r>
              <a:rPr lang="en-US" sz="1800" smtClean="0">
                <a:solidFill>
                  <a:srgbClr val="009900"/>
                </a:solidFill>
                <a:latin typeface="Courier New" pitchFamily="49" charset="0"/>
              </a:rPr>
              <a:t>//Declare instance variables as given in Chapter 8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009900"/>
                </a:solidFill>
                <a:latin typeface="Courier New" pitchFamily="49" charset="0"/>
              </a:rPr>
              <a:t>   //Definition of instance methods as given in Chapter 8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009900"/>
                </a:solidFill>
                <a:latin typeface="Courier New" pitchFamily="49" charset="0"/>
              </a:rPr>
              <a:t>   //...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</a:rPr>
              <a:t>public class</a:t>
            </a:r>
            <a:r>
              <a:rPr lang="en-US" sz="2000" b="1" smtClean="0">
                <a:latin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</a:rPr>
              <a:t>Clock </a:t>
            </a: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</a:rPr>
              <a:t>extends</a:t>
            </a:r>
            <a:r>
              <a:rPr lang="en-US" sz="2000" b="1" smtClean="0">
                <a:latin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</a:rPr>
              <a:t>Object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009900"/>
                </a:solidFill>
                <a:latin typeface="Courier New" pitchFamily="49" charset="0"/>
              </a:rPr>
              <a:t>  //Declare instance variables as given in Chapter 8      //Definition of instance methods as given in Chapter 8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009900"/>
                </a:solidFill>
                <a:latin typeface="Courier New" pitchFamily="49" charset="0"/>
              </a:rPr>
              <a:t>  //...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sz="1800" smtClean="0"/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943EB9-8714-417F-9186-9EC1F09D2E8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class</a:t>
            </a:r>
            <a:r>
              <a:rPr lang="en-US" smtClean="0">
                <a:latin typeface="Courier New" pitchFamily="49" charset="0"/>
              </a:rPr>
              <a:t> Object</a:t>
            </a:r>
            <a:r>
              <a:rPr lang="en-US" smtClean="0"/>
              <a:t>:</a:t>
            </a:r>
            <a:br>
              <a:rPr lang="en-US" smtClean="0"/>
            </a:br>
            <a:r>
              <a:rPr lang="en-US" smtClean="0"/>
              <a:t> Equivalent Definition of a Class</a:t>
            </a:r>
            <a:endParaRPr 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1600200"/>
            <a:ext cx="7772400" cy="4692650"/>
          </a:xfrm>
          <a:noFill/>
        </p:spPr>
      </p:pic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DA36EC-F1F3-4F32-A212-1A557B813FB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Some Constructors and Methods of the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class</a:t>
            </a:r>
            <a:r>
              <a:rPr lang="en-US" smtClean="0">
                <a:latin typeface="Courier New" pitchFamily="49" charset="0"/>
              </a:rPr>
              <a:t> Object</a:t>
            </a:r>
            <a:endParaRPr lang="en-US" sz="36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3400" y="1219200"/>
            <a:ext cx="7924800" cy="4849813"/>
          </a:xfrm>
          <a:noFill/>
        </p:spPr>
      </p:pic>
      <p:sp>
        <p:nvSpPr>
          <p:cNvPr id="296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CC631B-8896-42C7-A50E-AD7CC2972B7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Hierarchy of Java Stream Classes</a:t>
            </a:r>
            <a:endParaRPr lang="en-US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These reference variables have many forms; that is, they are polymorphic reference variables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They can refer to objects of their own class or objects of the classes inherited from their class</a:t>
            </a: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You can declare a method of a class final using the key word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final</a:t>
            </a:r>
            <a:r>
              <a:rPr lang="en-US" smtClean="0"/>
              <a:t>; for example, the following method is final:</a:t>
            </a:r>
            <a:endParaRPr 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</a:rPr>
              <a:t>	public final</a:t>
            </a:r>
            <a:r>
              <a:rPr lang="en-US" sz="2000" smtClean="0">
                <a:latin typeface="Courier New" pitchFamily="49" charset="0"/>
              </a:rPr>
              <a:t> void doSomeThing()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</a:t>
            </a:r>
            <a:r>
              <a:rPr lang="en-US" sz="2000" smtClean="0">
                <a:solidFill>
                  <a:srgbClr val="009900"/>
                </a:solidFill>
                <a:latin typeface="Courier New" pitchFamily="49" charset="0"/>
              </a:rPr>
              <a:t>//...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}</a:t>
            </a:r>
          </a:p>
        </p:txBody>
      </p:sp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C779FC-4260-47CE-AC63-275CFD58DDAA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4582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If a method of a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class</a:t>
            </a:r>
            <a:r>
              <a:rPr lang="en-US" smtClean="0"/>
              <a:t> is declared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final</a:t>
            </a:r>
            <a:r>
              <a:rPr lang="en-US" smtClean="0"/>
              <a:t>, it cannot be overridden with a new definition in a derived class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In a similar manner, you can also declare a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class</a:t>
            </a:r>
            <a:r>
              <a:rPr lang="en-US" smtClean="0"/>
              <a:t> final using the keyword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final</a:t>
            </a:r>
            <a:r>
              <a:rPr lang="en-US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If a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class</a:t>
            </a:r>
            <a:r>
              <a:rPr lang="en-US" smtClean="0"/>
              <a:t> is declared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final</a:t>
            </a:r>
            <a:r>
              <a:rPr lang="en-US" smtClean="0"/>
              <a:t>, then no other class can be derived from this class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Java does not use late binding for methods that are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private</a:t>
            </a:r>
            <a:r>
              <a:rPr lang="en-US" smtClean="0"/>
              <a:t>, marked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final</a:t>
            </a:r>
            <a:r>
              <a:rPr lang="en-US" smtClean="0"/>
              <a:t>, or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static</a:t>
            </a:r>
            <a:endParaRPr lang="en-US" smtClean="0"/>
          </a:p>
        </p:txBody>
      </p:sp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DE2471-5288-4119-9EA9-7DEA6C9D8CB9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133600"/>
            <a:ext cx="8610600" cy="2895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>
                <a:cs typeface="Times New Roman" pitchFamily="18" charset="0"/>
              </a:rPr>
              <a:t>Operator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instanceof</a:t>
            </a:r>
            <a:r>
              <a:rPr lang="en-US" smtClean="0">
                <a:cs typeface="Times New Roman" pitchFamily="18" charset="0"/>
              </a:rPr>
              <a:t>: determines whether reference variable that points to object is of particular class type</a:t>
            </a:r>
            <a:endParaRPr lang="en-US" sz="200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00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cs typeface="Times New Roman" pitchFamily="18" charset="0"/>
              </a:rPr>
              <a:t>	</a:t>
            </a: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p </a:t>
            </a: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instanceof</a:t>
            </a: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BoxShape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mtClean="0">
                <a:cs typeface="Times New Roman" pitchFamily="18" charset="0"/>
              </a:rPr>
              <a:t>This expression evaluates to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true</a:t>
            </a:r>
            <a:r>
              <a:rPr lang="en-US" smtClean="0">
                <a:cs typeface="Times New Roman" pitchFamily="18" charset="0"/>
              </a:rPr>
              <a:t> if </a:t>
            </a:r>
            <a:r>
              <a:rPr lang="en-US" smtClean="0">
                <a:latin typeface="Courier New" pitchFamily="49" charset="0"/>
                <a:cs typeface="Times New Roman" pitchFamily="18" charset="0"/>
              </a:rPr>
              <a:t>p</a:t>
            </a:r>
            <a:r>
              <a:rPr lang="en-US" smtClean="0">
                <a:cs typeface="Times New Roman" pitchFamily="18" charset="0"/>
              </a:rPr>
              <a:t> points to an object of the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class</a:t>
            </a:r>
            <a:r>
              <a:rPr lang="en-US" smtClean="0">
                <a:cs typeface="Times New Roman" pitchFamily="18" charset="0"/>
              </a:rPr>
              <a:t> </a:t>
            </a:r>
            <a:r>
              <a:rPr lang="en-US" smtClean="0">
                <a:latin typeface="Courier New" pitchFamily="49" charset="0"/>
                <a:cs typeface="Times New Roman" pitchFamily="18" charset="0"/>
              </a:rPr>
              <a:t>BoxShape</a:t>
            </a:r>
            <a:r>
              <a:rPr lang="en-US" smtClean="0">
                <a:cs typeface="Times New Roman" pitchFamily="18" charset="0"/>
              </a:rPr>
              <a:t>; otherwise it evaluates to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false</a:t>
            </a:r>
            <a:endParaRPr lang="en-US" sz="200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00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000" smtClean="0">
              <a:cs typeface="Times New Roman" pitchFamily="18" charset="0"/>
            </a:endParaRPr>
          </a:p>
        </p:txBody>
      </p:sp>
      <p:sp>
        <p:nvSpPr>
          <p:cNvPr id="327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BDEDBD-A797-451E-BCA0-2EC75EBD985D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382000" cy="6248400"/>
          </a:xfr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multilevel inheritance</a:t>
            </a:r>
          </a:p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 A</a:t>
            </a:r>
          </a:p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       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=10,j=20;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       void xyz()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       {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               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System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.out.println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i+j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       }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       void 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lmn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       {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               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System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.out.println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lmn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       }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 B extends A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       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k=40,l=45;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       void 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       {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               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System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.out.println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i+j+k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              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lmn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       }</a:t>
            </a:r>
          </a:p>
          <a:p>
            <a:pPr algn="l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848600" cy="4724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“is-a” relationship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Single inheritance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Subclass is derived from one existing class (superclass)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b="1" u="sng" dirty="0" smtClean="0">
                <a:solidFill>
                  <a:srgbClr val="FFFF00"/>
                </a:solidFill>
              </a:rPr>
              <a:t>Multiple inheritance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Subclass is derived from more than one superclass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Not supported by Java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 Java, a class can only extend the definition of one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Multilevel inheritance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D121B9-2508-4402-A9F1-07B0627A876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Inheritance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  <a:solidFill>
            <a:schemeClr val="bg2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}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 class</a:t>
            </a:r>
            <a:r>
              <a:rPr lang="en-US" dirty="0" smtClean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 </a:t>
            </a:r>
            <a:r>
              <a:rPr lang="en-US" b="1" dirty="0" smtClean="0">
                <a:solidFill>
                  <a:schemeClr val="tx1"/>
                </a:solidFill>
              </a:rPr>
              <a:t>extends</a:t>
            </a:r>
            <a:r>
              <a:rPr lang="en-US" dirty="0" smtClean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pPr>
              <a:buNone/>
            </a:pPr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</a:rPr>
              <a:t>(k);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}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 class</a:t>
            </a:r>
            <a:r>
              <a:rPr lang="en-US" dirty="0" smtClean="0">
                <a:solidFill>
                  <a:schemeClr val="tx1"/>
                </a:solidFill>
              </a:rPr>
              <a:t> Inherit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{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        </a:t>
            </a:r>
            <a:r>
              <a:rPr lang="en-US" b="1" dirty="0" smtClean="0">
                <a:solidFill>
                  <a:schemeClr val="tx1"/>
                </a:solidFill>
              </a:rPr>
              <a:t>public</a:t>
            </a:r>
            <a:r>
              <a:rPr lang="en-US" dirty="0" smtClean="0">
                <a:solidFill>
                  <a:schemeClr val="tx1"/>
                </a:solidFill>
              </a:rPr>
              <a:t> </a:t>
            </a:r>
            <a:r>
              <a:rPr lang="en-US" b="1" dirty="0" smtClean="0">
                <a:solidFill>
                  <a:schemeClr val="tx1"/>
                </a:solidFill>
              </a:rPr>
              <a:t>static</a:t>
            </a:r>
            <a:r>
              <a:rPr lang="en-US" dirty="0" smtClean="0">
                <a:solidFill>
                  <a:schemeClr val="tx1"/>
                </a:solidFill>
              </a:rPr>
              <a:t> </a:t>
            </a:r>
            <a:r>
              <a:rPr lang="en-US" b="1" dirty="0" smtClean="0">
                <a:solidFill>
                  <a:schemeClr val="tx1"/>
                </a:solidFill>
              </a:rPr>
              <a:t>void</a:t>
            </a:r>
            <a:r>
              <a:rPr lang="en-US" dirty="0" smtClean="0">
                <a:solidFill>
                  <a:schemeClr val="tx1"/>
                </a:solidFill>
              </a:rPr>
              <a:t> main(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String</a:t>
            </a:r>
            <a:r>
              <a:rPr lang="en-US" dirty="0" smtClean="0">
                <a:solidFill>
                  <a:schemeClr val="tx1"/>
                </a:solidFill>
              </a:rPr>
              <a:t> </a:t>
            </a:r>
            <a:r>
              <a:rPr lang="en-US" dirty="0" err="1" smtClean="0">
                <a:solidFill>
                  <a:schemeClr val="tx1"/>
                </a:solidFill>
              </a:rPr>
              <a:t>args</a:t>
            </a:r>
            <a:r>
              <a:rPr lang="en-US" dirty="0" smtClean="0">
                <a:solidFill>
                  <a:schemeClr val="tx1"/>
                </a:solidFill>
              </a:rPr>
              <a:t>[])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        {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        C </a:t>
            </a:r>
            <a:r>
              <a:rPr lang="en-US" dirty="0" smtClean="0">
                <a:solidFill>
                  <a:schemeClr val="tx1"/>
                </a:solidFill>
              </a:rPr>
              <a:t> a1</a:t>
            </a:r>
            <a:r>
              <a:rPr lang="en-US" dirty="0" smtClean="0">
                <a:solidFill>
                  <a:schemeClr val="tx1"/>
                </a:solidFill>
              </a:rPr>
              <a:t>= </a:t>
            </a:r>
            <a:r>
              <a:rPr lang="en-US" b="1" dirty="0" smtClean="0">
                <a:solidFill>
                  <a:schemeClr val="tx1"/>
                </a:solidFill>
              </a:rPr>
              <a:t>new</a:t>
            </a:r>
            <a:r>
              <a:rPr lang="en-US" dirty="0" smtClean="0">
                <a:solidFill>
                  <a:schemeClr val="tx1"/>
                </a:solidFill>
              </a:rPr>
              <a:t> C();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        a1.abc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a1.xyz();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        }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GB" dirty="0"/>
              <a:t>Method Overloading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A Java class can define several methods with the same name, so long as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the parameters are different, the return type is the same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49" charset="0"/>
              </a:rPr>
              <a:t>public </a:t>
            </a:r>
            <a:r>
              <a:rPr lang="en-GB" sz="1800" dirty="0" err="1">
                <a:latin typeface="Courier New" pitchFamily="49" charset="0"/>
              </a:rPr>
              <a:t>int</a:t>
            </a:r>
            <a:r>
              <a:rPr lang="en-GB" sz="1800" dirty="0">
                <a:latin typeface="Courier New" pitchFamily="49" charset="0"/>
              </a:rPr>
              <a:t> </a:t>
            </a:r>
            <a:r>
              <a:rPr lang="en-GB" sz="1800" dirty="0" err="1">
                <a:latin typeface="Courier New" pitchFamily="49" charset="0"/>
              </a:rPr>
              <a:t>doSomething</a:t>
            </a:r>
            <a:r>
              <a:rPr lang="en-GB" sz="1800" dirty="0">
                <a:latin typeface="Courier New" pitchFamily="49" charset="0"/>
              </a:rPr>
              <a:t>(String s, String s2);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49" charset="0"/>
              </a:rPr>
              <a:t>public </a:t>
            </a:r>
            <a:r>
              <a:rPr lang="en-GB" sz="1800" dirty="0" err="1">
                <a:latin typeface="Courier New" pitchFamily="49" charset="0"/>
              </a:rPr>
              <a:t>int</a:t>
            </a:r>
            <a:r>
              <a:rPr lang="en-GB" sz="1800" dirty="0">
                <a:latin typeface="Courier New" pitchFamily="49" charset="0"/>
              </a:rPr>
              <a:t> </a:t>
            </a:r>
            <a:r>
              <a:rPr lang="en-GB" sz="1800" dirty="0" err="1">
                <a:latin typeface="Courier New" pitchFamily="49" charset="0"/>
              </a:rPr>
              <a:t>doSomething</a:t>
            </a:r>
            <a:r>
              <a:rPr lang="en-GB" sz="1800" dirty="0">
                <a:latin typeface="Courier New" pitchFamily="49" charset="0"/>
              </a:rPr>
              <a:t>(String s);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49" charset="0"/>
              </a:rPr>
              <a:t>public </a:t>
            </a:r>
            <a:r>
              <a:rPr lang="en-GB" sz="1800" dirty="0" err="1">
                <a:latin typeface="Courier New" pitchFamily="49" charset="0"/>
              </a:rPr>
              <a:t>int</a:t>
            </a:r>
            <a:r>
              <a:rPr lang="en-GB" sz="1800" dirty="0">
                <a:latin typeface="Courier New" pitchFamily="49" charset="0"/>
              </a:rPr>
              <a:t> </a:t>
            </a:r>
            <a:r>
              <a:rPr lang="en-GB" sz="1800" dirty="0" err="1">
                <a:latin typeface="Courier New" pitchFamily="49" charset="0"/>
              </a:rPr>
              <a:t>doSomething</a:t>
            </a:r>
            <a:r>
              <a:rPr lang="en-GB" sz="1800" dirty="0">
                <a:latin typeface="Courier New" pitchFamily="49" charset="0"/>
              </a:rPr>
              <a:t>(</a:t>
            </a:r>
            <a:r>
              <a:rPr lang="en-GB" sz="1800" dirty="0" err="1">
                <a:latin typeface="Courier New" pitchFamily="49" charset="0"/>
              </a:rPr>
              <a:t>int</a:t>
            </a:r>
            <a:r>
              <a:rPr lang="en-GB" sz="1800" dirty="0">
                <a:latin typeface="Courier New" pitchFamily="49" charset="0"/>
              </a:rPr>
              <a:t> x, </a:t>
            </a:r>
            <a:r>
              <a:rPr lang="en-GB" sz="1800" dirty="0" err="1">
                <a:latin typeface="Courier New" pitchFamily="49" charset="0"/>
              </a:rPr>
              <a:t>int</a:t>
            </a:r>
            <a:r>
              <a:rPr lang="en-GB" sz="1800" dirty="0">
                <a:latin typeface="Courier New" pitchFamily="49" charset="0"/>
              </a:rPr>
              <a:t> y);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Java determines the correct method to call by checking the parameters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Useful to provide variants of a method that work on different types of object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Typically one method does all the work, and the others call it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As with constructors, this collects common code into a single method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GB" sz="18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656119"/>
            <a:ext cx="8229600" cy="59400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class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A{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cs typeface="Arial" pitchFamily="34" charset="0"/>
              </a:rPr>
              <a:t>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public void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fun1(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x){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cs typeface="Arial" pitchFamily="34" charset="0"/>
              </a:rPr>
              <a:t> 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System.out.println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itchFamily="34" charset="-128"/>
                <a:cs typeface="Arial" pitchFamily="34" charset="0"/>
              </a:rPr>
              <a:t>"The value of class A is : "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+ x);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cs typeface="Arial" pitchFamily="34" charset="0"/>
              </a:rPr>
              <a:t>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cs typeface="Arial" pitchFamily="34" charset="0"/>
              </a:rPr>
              <a:t>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public void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fun1(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x,int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y){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cs typeface="Arial" pitchFamily="34" charset="0"/>
              </a:rPr>
              <a:t> 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System.out.println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itchFamily="34" charset="-128"/>
                <a:cs typeface="Arial" pitchFamily="34" charset="0"/>
              </a:rPr>
              <a:t>"The value of class B is : "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+ x +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itchFamily="34" charset="-128"/>
                <a:cs typeface="Arial" pitchFamily="34" charset="0"/>
              </a:rPr>
              <a:t>" and 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+ y);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cs typeface="Arial" pitchFamily="34" charset="0"/>
              </a:rPr>
              <a:t>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public class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polyone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cs typeface="Arial" pitchFamily="34" charset="0"/>
              </a:rPr>
              <a:t>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public static void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main(String[]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args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){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cs typeface="Arial" pitchFamily="34" charset="0"/>
              </a:rPr>
              <a:t>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obj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=new A();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Arial Unicode MS" pitchFamily="34" charset="-128"/>
                <a:cs typeface="Arial" pitchFamily="34" charset="0"/>
              </a:rPr>
              <a:t>// Here compiler decides that fun1(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Arial Unicode MS" pitchFamily="34" charset="-128"/>
                <a:cs typeface="Arial" pitchFamily="34" charset="0"/>
              </a:rPr>
              <a:t>) is to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Arial Unicode MS" pitchFamily="34" charset="-128"/>
                <a:cs typeface="Arial" pitchFamily="34" charset="0"/>
              </a:rPr>
              <a:t> be called and 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Arial Unicode MS" pitchFamily="34" charset="-128"/>
                <a:cs typeface="Arial" pitchFamily="34" charset="0"/>
              </a:rPr>
              <a:t>" will be printed.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cs typeface="Arial" pitchFamily="34" charset="0"/>
              </a:rPr>
              <a:t>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obj.fun1(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Arial Unicode MS" pitchFamily="34" charset="-128"/>
                <a:cs typeface="Arial" pitchFamily="34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);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Arial Unicode MS" pitchFamily="34" charset="-128"/>
                <a:cs typeface="Arial" pitchFamily="34" charset="0"/>
              </a:rPr>
              <a:t>// Here compiler decides that fun1(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Arial Unicode MS" pitchFamily="34" charset="-128"/>
                <a:cs typeface="Arial" pitchFamily="34" charset="0"/>
              </a:rPr>
              <a:t>int,int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Arial Unicode MS" pitchFamily="34" charset="-128"/>
                <a:cs typeface="Arial" pitchFamily="34" charset="0"/>
              </a:rPr>
              <a:t>)is 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Arial Unicode MS" pitchFamily="34" charset="-128"/>
                <a:cs typeface="Arial" pitchFamily="34" charset="0"/>
              </a:rPr>
              <a:t>to be called and 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Arial Unicode MS" pitchFamily="34" charset="-128"/>
                <a:cs typeface="Arial" pitchFamily="34" charset="0"/>
              </a:rPr>
              <a:t> and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Arial Unicode MS" pitchFamily="34" charset="-128"/>
                <a:cs typeface="Arial" pitchFamily="34" charset="0"/>
              </a:rPr>
              <a:t>" will be printed.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obj.fun1(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Arial Unicode MS" pitchFamily="34" charset="-128"/>
                <a:cs typeface="Arial" pitchFamily="34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Arial Unicode MS" pitchFamily="34" charset="-128"/>
                <a:cs typeface="Arial" pitchFamily="34" charset="0"/>
              </a:rPr>
              <a:t>3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); 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cs typeface="Arial" pitchFamily="34" charset="0"/>
              </a:rPr>
              <a:t>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Method Overriding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A sub-class can define a method with the same name </a:t>
            </a:r>
            <a:r>
              <a:rPr lang="en-GB" i="1" dirty="0"/>
              <a:t>and</a:t>
            </a:r>
            <a:r>
              <a:rPr lang="en-GB" dirty="0"/>
              <a:t> parameters as </a:t>
            </a:r>
            <a:r>
              <a:rPr lang="en-GB" dirty="0" err="1"/>
              <a:t>as</a:t>
            </a:r>
            <a:r>
              <a:rPr lang="en-GB" dirty="0"/>
              <a:t> base class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Known as overriding</a:t>
            </a:r>
          </a:p>
          <a:p>
            <a:pPr>
              <a:lnSpc>
                <a:spcPct val="90000"/>
              </a:lnSpc>
            </a:pPr>
            <a:r>
              <a:rPr lang="en-GB" dirty="0"/>
              <a:t>Useful when some aspect of the base class behaviour must be altered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To completely change the implementation, just define a new version (in the child)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To partially change the implementation use the </a:t>
            </a:r>
            <a:r>
              <a:rPr lang="en-GB" sz="2400" dirty="0">
                <a:latin typeface="Courier New" pitchFamily="49" charset="0"/>
              </a:rPr>
              <a:t>super</a:t>
            </a:r>
            <a:r>
              <a:rPr lang="en-GB" sz="2400" dirty="0"/>
              <a:t> keyword to refer to the parents original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       class </a:t>
            </a:r>
            <a:r>
              <a:rPr lang="en-US" dirty="0" smtClean="0"/>
              <a:t>A{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b="1" dirty="0" smtClean="0"/>
              <a:t>public void </a:t>
            </a:r>
            <a:r>
              <a:rPr lang="en-US" dirty="0" smtClean="0"/>
              <a:t>fun1(</a:t>
            </a:r>
            <a:r>
              <a:rPr lang="en-US" b="1" dirty="0" err="1" smtClean="0"/>
              <a:t>int</a:t>
            </a:r>
            <a:r>
              <a:rPr lang="en-US" b="1" dirty="0" smtClean="0"/>
              <a:t> </a:t>
            </a:r>
            <a:r>
              <a:rPr lang="en-US" dirty="0" smtClean="0"/>
              <a:t>x){</a:t>
            </a:r>
            <a:br>
              <a:rPr lang="en-US" dirty="0" smtClean="0"/>
            </a:br>
            <a:r>
              <a:rPr lang="en-US" dirty="0" smtClean="0"/>
              <a:t>   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int</a:t>
            </a:r>
            <a:r>
              <a:rPr lang="en-US" dirty="0" smtClean="0"/>
              <a:t> in Class A is : "+ x);</a:t>
            </a:r>
            <a:br>
              <a:rPr lang="en-US" dirty="0" smtClean="0"/>
            </a:br>
            <a:r>
              <a:rPr lang="en-US" dirty="0" smtClean="0"/>
              <a:t>  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class </a:t>
            </a:r>
            <a:r>
              <a:rPr lang="en-US" dirty="0" smtClean="0"/>
              <a:t>B </a:t>
            </a:r>
            <a:r>
              <a:rPr lang="en-US" b="1" dirty="0" smtClean="0"/>
              <a:t>extends </a:t>
            </a:r>
            <a:r>
              <a:rPr lang="en-US" dirty="0" smtClean="0"/>
              <a:t>A{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b="1" dirty="0" smtClean="0"/>
              <a:t>public void </a:t>
            </a:r>
            <a:r>
              <a:rPr lang="en-US" dirty="0" smtClean="0"/>
              <a:t>fun1(</a:t>
            </a:r>
            <a:r>
              <a:rPr lang="en-US" b="1" dirty="0" err="1" smtClean="0"/>
              <a:t>int</a:t>
            </a:r>
            <a:r>
              <a:rPr lang="en-US" b="1" dirty="0" smtClean="0"/>
              <a:t> </a:t>
            </a:r>
            <a:r>
              <a:rPr lang="en-US" dirty="0" smtClean="0"/>
              <a:t>x){</a:t>
            </a:r>
            <a:br>
              <a:rPr lang="en-US" dirty="0" smtClean="0"/>
            </a:br>
            <a:r>
              <a:rPr lang="en-US" dirty="0" smtClean="0"/>
              <a:t>   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int</a:t>
            </a:r>
            <a:r>
              <a:rPr lang="en-US" dirty="0" smtClean="0"/>
              <a:t> in Class B is : "+ x);</a:t>
            </a:r>
            <a:br>
              <a:rPr lang="en-US" dirty="0" smtClean="0"/>
            </a:br>
            <a:r>
              <a:rPr lang="en-US" dirty="0" smtClean="0"/>
              <a:t>  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public class </a:t>
            </a:r>
            <a:r>
              <a:rPr lang="en-US" dirty="0" err="1" smtClean="0"/>
              <a:t>polytwo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b="1" dirty="0" smtClean="0"/>
              <a:t>public static void </a:t>
            </a:r>
            <a:r>
              <a:rPr lang="en-US" dirty="0" smtClean="0"/>
              <a:t>main(String[] 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  <a:br>
              <a:rPr lang="en-US" dirty="0" smtClean="0"/>
            </a:br>
            <a:r>
              <a:rPr lang="en-US" dirty="0" smtClean="0"/>
              <a:t>   A </a:t>
            </a:r>
            <a:r>
              <a:rPr lang="en-US" dirty="0" err="1" smtClean="0"/>
              <a:t>obj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   </a:t>
            </a:r>
            <a:r>
              <a:rPr lang="en-US" dirty="0" err="1" smtClean="0"/>
              <a:t>obj</a:t>
            </a:r>
            <a:r>
              <a:rPr lang="en-US" dirty="0" smtClean="0"/>
              <a:t>= </a:t>
            </a:r>
            <a:r>
              <a:rPr lang="en-US" b="1" dirty="0" smtClean="0"/>
              <a:t>new </a:t>
            </a:r>
            <a:r>
              <a:rPr lang="en-US" dirty="0" smtClean="0"/>
              <a:t>A(); // line 1</a:t>
            </a:r>
            <a:br>
              <a:rPr lang="en-US" dirty="0" smtClean="0"/>
            </a:br>
            <a:r>
              <a:rPr lang="en-US" dirty="0" smtClean="0"/>
              <a:t>   obj.fun1(2);  // line 2 (prints "</a:t>
            </a:r>
            <a:r>
              <a:rPr lang="en-US" dirty="0" err="1" smtClean="0"/>
              <a:t>int</a:t>
            </a:r>
            <a:r>
              <a:rPr lang="en-US" dirty="0" smtClean="0"/>
              <a:t> in Class A is : 2")</a:t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   </a:t>
            </a:r>
            <a:r>
              <a:rPr lang="en-US" dirty="0" err="1" smtClean="0"/>
              <a:t>obj</a:t>
            </a:r>
            <a:r>
              <a:rPr lang="en-US" dirty="0" smtClean="0"/>
              <a:t>=</a:t>
            </a:r>
            <a:r>
              <a:rPr lang="en-US" b="1" dirty="0" smtClean="0"/>
              <a:t>new </a:t>
            </a:r>
            <a:r>
              <a:rPr lang="en-US" dirty="0" smtClean="0"/>
              <a:t>B();  // line 3</a:t>
            </a:r>
            <a:br>
              <a:rPr lang="en-US" dirty="0" smtClean="0"/>
            </a:br>
            <a:r>
              <a:rPr lang="en-US" dirty="0" smtClean="0"/>
              <a:t>   obj.fun1(5);  // line 4 (prints ""</a:t>
            </a:r>
            <a:r>
              <a:rPr lang="en-US" dirty="0" err="1" smtClean="0"/>
              <a:t>int</a:t>
            </a:r>
            <a:r>
              <a:rPr lang="en-US" dirty="0" smtClean="0"/>
              <a:t> in Class B is : 5")</a:t>
            </a:r>
            <a:br>
              <a:rPr lang="en-US" dirty="0" smtClean="0"/>
            </a:br>
            <a:r>
              <a:rPr lang="en-US" dirty="0" smtClean="0"/>
              <a:t>  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 6.15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Using final with inheritance</a:t>
            </a:r>
            <a:endParaRPr lang="en-US" sz="4000" dirty="0" smtClean="0">
              <a:solidFill>
                <a:srgbClr val="0000FF"/>
              </a:solidFill>
            </a:endParaRP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pPr eaLnBrk="1" hangingPunct="1"/>
            <a:endParaRPr lang="en-US" sz="2100" b="1" dirty="0" smtClean="0"/>
          </a:p>
          <a:p>
            <a:pPr eaLnBrk="1" hangingPunct="1"/>
            <a:r>
              <a:rPr lang="en-US" sz="2100" b="1" dirty="0" smtClean="0"/>
              <a:t>final keyword is used declare constants which can not change its value of definition. Final Variables can not change its value.</a:t>
            </a:r>
          </a:p>
          <a:p>
            <a:pPr eaLnBrk="1" hangingPunct="1"/>
            <a:endParaRPr lang="en-US" sz="2100" b="1" dirty="0" smtClean="0"/>
          </a:p>
          <a:p>
            <a:pPr eaLnBrk="1" hangingPunct="1"/>
            <a:r>
              <a:rPr lang="en-US" sz="2100" b="1" dirty="0" smtClean="0"/>
              <a:t>final Methods can not be Overridden or Over Loaded</a:t>
            </a:r>
          </a:p>
          <a:p>
            <a:pPr eaLnBrk="1" hangingPunct="1"/>
            <a:endParaRPr lang="en-US" sz="2100" b="1" dirty="0" smtClean="0"/>
          </a:p>
          <a:p>
            <a:pPr eaLnBrk="1" hangingPunct="1"/>
            <a:r>
              <a:rPr lang="en-US" sz="2100" b="1" dirty="0" smtClean="0"/>
              <a:t>final Classes can not be extended or inherited</a:t>
            </a:r>
          </a:p>
          <a:p>
            <a:pPr eaLnBrk="1" hangingPunct="1">
              <a:buFont typeface="Wingdings" pitchFamily="2" charset="2"/>
              <a:buNone/>
            </a:pPr>
            <a:endParaRPr lang="en-US" sz="21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 6.16</a:t>
            </a: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Preventing Overriding with final</a:t>
            </a:r>
            <a:br>
              <a:rPr lang="en-US" sz="3200" smtClean="0"/>
            </a:br>
            <a:endParaRPr lang="en-US" sz="3200" smtClean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219200"/>
            <a:ext cx="7313612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100" b="1" dirty="0" smtClean="0"/>
              <a:t>A method declared final cannot be overridden in any sub-class: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100" b="1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900" b="1" dirty="0" smtClean="0"/>
              <a:t>class A 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900" b="1" dirty="0" smtClean="0"/>
              <a:t>final void meth() 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900" b="1" dirty="0" err="1" smtClean="0"/>
              <a:t>System.out.println</a:t>
            </a:r>
            <a:r>
              <a:rPr lang="en-US" sz="1900" b="1" dirty="0" smtClean="0"/>
              <a:t>("This is a final method.");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900" b="1" dirty="0" smtClean="0"/>
              <a:t>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900" b="1" dirty="0" smtClean="0"/>
              <a:t>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900" b="1" dirty="0" smtClean="0"/>
              <a:t>This class declaration is illegal: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900" b="1" dirty="0" smtClean="0"/>
              <a:t>class B extends A 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900" b="1" dirty="0" smtClean="0"/>
              <a:t>void meth() 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900" b="1" dirty="0" err="1" smtClean="0"/>
              <a:t>System.out.println</a:t>
            </a:r>
            <a:r>
              <a:rPr lang="en-US" sz="1900" b="1" dirty="0" smtClean="0"/>
              <a:t>("Illegal!");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900" b="1" dirty="0" smtClean="0"/>
              <a:t>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900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305800" cy="5668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class</a:t>
            </a:r>
            <a:r>
              <a:rPr lang="en-US" dirty="0" smtClean="0"/>
              <a:t> Box {  </a:t>
            </a:r>
          </a:p>
          <a:p>
            <a:pPr>
              <a:buNone/>
            </a:pPr>
            <a:r>
              <a:rPr lang="en-US" b="1" dirty="0" smtClean="0"/>
              <a:t>private</a:t>
            </a:r>
            <a:r>
              <a:rPr lang="en-US" dirty="0" smtClean="0"/>
              <a:t> </a:t>
            </a:r>
            <a:r>
              <a:rPr lang="en-US" b="1" dirty="0" smtClean="0"/>
              <a:t>double</a:t>
            </a:r>
            <a:r>
              <a:rPr lang="en-US" dirty="0" smtClean="0"/>
              <a:t> width;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private</a:t>
            </a:r>
            <a:r>
              <a:rPr lang="en-US" dirty="0" smtClean="0"/>
              <a:t> </a:t>
            </a:r>
            <a:r>
              <a:rPr lang="en-US" b="1" dirty="0" smtClean="0"/>
              <a:t>double</a:t>
            </a:r>
            <a:r>
              <a:rPr lang="en-US" dirty="0" smtClean="0"/>
              <a:t> height; </a:t>
            </a:r>
          </a:p>
          <a:p>
            <a:pPr>
              <a:buNone/>
            </a:pPr>
            <a:r>
              <a:rPr lang="en-US" dirty="0" smtClean="0"/>
              <a:t> Box(Box ob) {  </a:t>
            </a:r>
          </a:p>
          <a:p>
            <a:pPr>
              <a:buNone/>
            </a:pPr>
            <a:r>
              <a:rPr lang="en-US" dirty="0" smtClean="0"/>
              <a:t>   width = </a:t>
            </a:r>
            <a:r>
              <a:rPr lang="en-US" dirty="0" err="1" smtClean="0"/>
              <a:t>ob.width</a:t>
            </a:r>
            <a:r>
              <a:rPr lang="en-US" dirty="0" smtClean="0"/>
              <a:t>;   </a:t>
            </a:r>
          </a:p>
          <a:p>
            <a:pPr>
              <a:buNone/>
            </a:pPr>
            <a:r>
              <a:rPr lang="en-US" dirty="0" smtClean="0"/>
              <a:t> height = </a:t>
            </a:r>
            <a:r>
              <a:rPr lang="en-US" dirty="0" err="1" smtClean="0"/>
              <a:t>ob.height</a:t>
            </a:r>
            <a:r>
              <a:rPr lang="en-US" dirty="0" smtClean="0"/>
              <a:t>;  }  </a:t>
            </a:r>
          </a:p>
          <a:p>
            <a:pPr>
              <a:buNone/>
            </a:pPr>
            <a:r>
              <a:rPr lang="en-US" dirty="0" smtClean="0"/>
              <a:t>Box(</a:t>
            </a:r>
            <a:r>
              <a:rPr lang="en-US" b="1" dirty="0" smtClean="0"/>
              <a:t>double</a:t>
            </a:r>
            <a:r>
              <a:rPr lang="en-US" dirty="0" smtClean="0"/>
              <a:t> w, </a:t>
            </a:r>
            <a:r>
              <a:rPr lang="en-US" b="1" dirty="0" smtClean="0"/>
              <a:t>double</a:t>
            </a:r>
            <a:r>
              <a:rPr lang="en-US" dirty="0" smtClean="0"/>
              <a:t> h) {  </a:t>
            </a:r>
          </a:p>
          <a:p>
            <a:pPr>
              <a:buNone/>
            </a:pPr>
            <a:r>
              <a:rPr lang="en-US" dirty="0" smtClean="0"/>
              <a:t>  width = w;    height = h;  }  </a:t>
            </a:r>
          </a:p>
          <a:p>
            <a:pPr>
              <a:buNone/>
            </a:pPr>
            <a:r>
              <a:rPr lang="en-US" dirty="0" smtClean="0"/>
              <a:t>Box() {    width = -1;</a:t>
            </a:r>
          </a:p>
          <a:p>
            <a:pPr>
              <a:buNone/>
            </a:pPr>
            <a:r>
              <a:rPr lang="en-US" smtClean="0"/>
              <a:t> height </a:t>
            </a:r>
            <a:r>
              <a:rPr lang="en-US" dirty="0" smtClean="0"/>
              <a:t>= -1; </a:t>
            </a:r>
          </a:p>
          <a:p>
            <a:pPr>
              <a:buNone/>
            </a:pPr>
            <a:r>
              <a:rPr lang="en-US" dirty="0" smtClean="0"/>
              <a:t>     }  Box(</a:t>
            </a:r>
            <a:r>
              <a:rPr lang="en-US" b="1" dirty="0" smtClean="0"/>
              <a:t>double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) {    width = height = </a:t>
            </a:r>
            <a:r>
              <a:rPr lang="en-US" dirty="0" err="1" smtClean="0"/>
              <a:t>len</a:t>
            </a:r>
            <a:r>
              <a:rPr lang="en-US" dirty="0" smtClean="0"/>
              <a:t>;  }  </a:t>
            </a:r>
            <a:r>
              <a:rPr lang="en-US" b="1" dirty="0" smtClean="0"/>
              <a:t>double</a:t>
            </a:r>
            <a:r>
              <a:rPr lang="en-US" dirty="0" smtClean="0"/>
              <a:t> volume() {    </a:t>
            </a:r>
            <a:r>
              <a:rPr lang="en-US" b="1" dirty="0" smtClean="0"/>
              <a:t>return</a:t>
            </a:r>
            <a:r>
              <a:rPr lang="en-US" dirty="0" smtClean="0"/>
              <a:t> width * height;  }}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914400"/>
            <a:ext cx="7696200" cy="3495675"/>
          </a:xfrm>
          <a:noFill/>
        </p:spPr>
      </p:pic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240DF9-C3D6-4526-A87F-2717337747B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Inheritance (continued)</a:t>
            </a:r>
            <a:endParaRPr lang="en-US" sz="4000" smtClean="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228600" y="4419600"/>
            <a:ext cx="86106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Courier New" pitchFamily="49" charset="0"/>
              </a:rPr>
              <a:t>modifier(s)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itchFamily="49" charset="0"/>
              </a:rPr>
              <a:t>class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ClassName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itchFamily="49" charset="0"/>
              </a:rPr>
              <a:t>extends</a:t>
            </a:r>
            <a:r>
              <a:rPr lang="en-US" sz="2000" dirty="0">
                <a:solidFill>
                  <a:srgbClr val="0099FF"/>
                </a:solidFill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ExistingClassName</a:t>
            </a:r>
            <a:r>
              <a:rPr lang="en-US" sz="2000" dirty="0">
                <a:latin typeface="Courier New" pitchFamily="49" charset="0"/>
              </a:rPr>
              <a:t> </a:t>
            </a:r>
          </a:p>
          <a:p>
            <a:r>
              <a:rPr lang="en-US" sz="2000" dirty="0">
                <a:latin typeface="Courier New" pitchFamily="49" charset="0"/>
              </a:rPr>
              <a:t>                                        modifier(s)</a:t>
            </a:r>
          </a:p>
          <a:p>
            <a:r>
              <a:rPr lang="en-US" sz="2000" dirty="0">
                <a:latin typeface="Courier New" pitchFamily="49" charset="0"/>
              </a:rPr>
              <a:t>{</a:t>
            </a:r>
          </a:p>
          <a:p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</a:rPr>
              <a:t>memberList</a:t>
            </a:r>
            <a:endParaRPr lang="en-US" sz="2000" dirty="0">
              <a:latin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Inheritance: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class</a:t>
            </a:r>
            <a:r>
              <a:rPr lang="en-US" smtClean="0">
                <a:latin typeface="Courier New" pitchFamily="49" charset="0"/>
              </a:rPr>
              <a:t> Circle</a:t>
            </a:r>
            <a:r>
              <a:rPr lang="en-US" smtClean="0"/>
              <a:t> Derived from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class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Shape</a:t>
            </a:r>
            <a:endParaRPr lang="en-US" sz="3200" smtClean="0">
              <a:latin typeface="Courier New" pitchFamily="49" charset="0"/>
            </a:endParaRP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09F7523-439F-464C-BE31-2A03F87D090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838200" y="2362200"/>
            <a:ext cx="7543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public class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Circl</a:t>
            </a:r>
            <a:r>
              <a:rPr lang="en-US" dirty="0">
                <a:latin typeface="Courier New" pitchFamily="49" charset="0"/>
              </a:rPr>
              <a:t>e 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extends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Shape</a:t>
            </a:r>
          </a:p>
          <a:p>
            <a:r>
              <a:rPr lang="en-US" dirty="0">
                <a:latin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</a:rPr>
              <a:t>       .</a:t>
            </a:r>
          </a:p>
          <a:p>
            <a:r>
              <a:rPr lang="en-US" dirty="0">
                <a:latin typeface="Courier New" pitchFamily="49" charset="0"/>
              </a:rPr>
              <a:t>       </a:t>
            </a:r>
            <a:r>
              <a:rPr lang="en-US" dirty="0" smtClean="0">
                <a:latin typeface="Courier New" pitchFamily="49" charset="0"/>
              </a:rPr>
              <a:t>.</a:t>
            </a:r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       .</a:t>
            </a:r>
          </a:p>
          <a:p>
            <a:r>
              <a:rPr lang="en-US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8763000" cy="3733800"/>
          </a:xfrm>
        </p:spPr>
        <p:txBody>
          <a:bodyPr/>
          <a:lstStyle/>
          <a:p>
            <a:pPr marL="609600" indent="-609600" eaLnBrk="1" hangingPunct="1">
              <a:buFont typeface="Times" charset="0"/>
              <a:buAutoNum type="arabicPeriod"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</a:rPr>
              <a:t>private</a:t>
            </a:r>
            <a:r>
              <a:rPr lang="en-US" dirty="0" smtClean="0"/>
              <a:t> members of the superclass are private to the superclass</a:t>
            </a:r>
          </a:p>
          <a:p>
            <a:pPr marL="609600" indent="-609600" eaLnBrk="1" hangingPunct="1">
              <a:buFont typeface="Times" charset="0"/>
              <a:buAutoNum type="arabicPeriod"/>
            </a:pPr>
            <a:r>
              <a:rPr lang="en-US" dirty="0" smtClean="0"/>
              <a:t>The subclass can directly access the 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</a:rPr>
              <a:t>public</a:t>
            </a:r>
            <a:r>
              <a:rPr lang="en-US" dirty="0" smtClean="0"/>
              <a:t> members of the superclass</a:t>
            </a:r>
          </a:p>
          <a:p>
            <a:pPr marL="609600" indent="-609600" eaLnBrk="1" hangingPunct="1">
              <a:buFont typeface="Times" charset="0"/>
              <a:buAutoNum type="arabicPeriod"/>
            </a:pPr>
            <a:r>
              <a:rPr lang="en-US" dirty="0" smtClean="0"/>
              <a:t>The subclass can include additional data and/or method members</a:t>
            </a:r>
            <a:endParaRPr lang="en-US" sz="2800" dirty="0" smtClean="0"/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2E5288-AAE9-499F-B0F9-2BF8718F073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Inheritance Rules (continued)</a:t>
            </a:r>
            <a:endParaRPr lang="en-US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772400" cy="5029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4.  The subclass can </a:t>
            </a:r>
            <a:r>
              <a:rPr lang="en-US" b="1" dirty="0" smtClean="0"/>
              <a:t>override</a:t>
            </a:r>
            <a:r>
              <a:rPr lang="en-US" dirty="0" smtClean="0"/>
              <a:t>, that is, redefine the 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</a:rPr>
              <a:t>public</a:t>
            </a:r>
            <a:r>
              <a:rPr lang="en-US" dirty="0" smtClean="0"/>
              <a:t> methods of the superclass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However, this redefinition applies only to the objects of the subclass, not to the objects of the superclass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5.  All </a:t>
            </a:r>
            <a:r>
              <a:rPr lang="en-US" dirty="0" smtClean="0"/>
              <a:t>public data </a:t>
            </a:r>
            <a:r>
              <a:rPr lang="en-US" dirty="0" smtClean="0"/>
              <a:t>members of the superclass are also data members of the subclass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Similarly, the methods of the superclass (unless overridden) are also the methods of the subclass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Remember Rule 1 when accessing a member of the superclass in the subclass</a:t>
            </a:r>
            <a:endParaRPr lang="en-US" sz="2400" dirty="0" smtClean="0"/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8890B1-8DCF-4D01-A71F-D5B4343AB91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Inheritance Rules 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5029200"/>
          </a:xfrm>
        </p:spPr>
        <p:txBody>
          <a:bodyPr/>
          <a:lstStyle/>
          <a:p>
            <a:pPr eaLnBrk="1" hangingPunct="1"/>
            <a:r>
              <a:rPr lang="en-US" smtClean="0"/>
              <a:t>To write a method’s definition of a subclass, specify a call to the public method of the superclass</a:t>
            </a:r>
          </a:p>
          <a:p>
            <a:pPr lvl="1" eaLnBrk="1" hangingPunct="1"/>
            <a:r>
              <a:rPr lang="en-US" smtClean="0"/>
              <a:t>If subclass overrides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public</a:t>
            </a:r>
            <a:r>
              <a:rPr lang="en-US" smtClean="0"/>
              <a:t> method of superclass, specify call to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public</a:t>
            </a:r>
            <a:r>
              <a:rPr lang="en-US" smtClean="0"/>
              <a:t> method of superclass: </a:t>
            </a:r>
          </a:p>
          <a:p>
            <a:pPr lvl="1"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	super.MethodName(parameter list)</a:t>
            </a:r>
          </a:p>
          <a:p>
            <a:pPr lvl="1" eaLnBrk="1" hangingPunct="1"/>
            <a:r>
              <a:rPr lang="en-US" smtClean="0"/>
              <a:t>If subclass does not override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public</a:t>
            </a:r>
            <a:r>
              <a:rPr lang="en-US" smtClean="0"/>
              <a:t> method of superclass, specify call to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public</a:t>
            </a:r>
            <a:r>
              <a:rPr lang="en-US" smtClean="0"/>
              <a:t> method of superclass: </a:t>
            </a:r>
          </a:p>
          <a:p>
            <a:pPr lvl="1"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	MethodName(parameter list)</a:t>
            </a: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871562-697A-45EC-B463-34E85E02595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Inheritance (continued)</a:t>
            </a:r>
            <a:endParaRPr lang="en-US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089ED4-32F6-4430-9876-476D0377C84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urier New" pitchFamily="49" charset="0"/>
              </a:rPr>
              <a:t>class</a:t>
            </a:r>
            <a:r>
              <a:rPr lang="en-US" smtClean="0">
                <a:latin typeface="Courier New" pitchFamily="49" charset="0"/>
              </a:rPr>
              <a:t> Box</a:t>
            </a:r>
            <a:endParaRPr lang="en-US" sz="4000" smtClean="0">
              <a:latin typeface="Courier New" pitchFamily="49" charset="0"/>
            </a:endParaRP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304800" y="914400"/>
            <a:ext cx="8534400" cy="531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public String</a:t>
            </a:r>
            <a:r>
              <a:rPr lang="en-US" sz="1800">
                <a:latin typeface="Courier New" pitchFamily="49" charset="0"/>
              </a:rPr>
              <a:t> toString()</a:t>
            </a:r>
          </a:p>
          <a:p>
            <a:r>
              <a:rPr lang="en-US" sz="1800">
                <a:latin typeface="Courier New" pitchFamily="49" charset="0"/>
              </a:rPr>
              <a:t>{</a:t>
            </a: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return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super</a:t>
            </a:r>
            <a:r>
              <a:rPr lang="en-US" sz="1800">
                <a:latin typeface="Courier New" pitchFamily="49" charset="0"/>
              </a:rPr>
              <a:t>.toString()    </a:t>
            </a:r>
            <a:r>
              <a:rPr lang="en-US" sz="1800">
                <a:solidFill>
                  <a:srgbClr val="009900"/>
                </a:solidFill>
                <a:latin typeface="Courier New" pitchFamily="49" charset="0"/>
              </a:rPr>
              <a:t>//retrieve length and width</a:t>
            </a:r>
          </a:p>
          <a:p>
            <a:r>
              <a:rPr lang="en-US" sz="1800">
                <a:latin typeface="Courier New" pitchFamily="49" charset="0"/>
              </a:rPr>
              <a:t>           + "; Height = " + height;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public void</a:t>
            </a:r>
            <a:r>
              <a:rPr lang="en-US" sz="1800">
                <a:latin typeface="Courier New" pitchFamily="49" charset="0"/>
              </a:rPr>
              <a:t> setDimension(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double</a:t>
            </a:r>
            <a:r>
              <a:rPr lang="en-US" sz="1800">
                <a:latin typeface="Courier New" pitchFamily="49" charset="0"/>
              </a:rPr>
              <a:t> l, 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double</a:t>
            </a:r>
            <a:r>
              <a:rPr lang="en-US" sz="1800">
                <a:latin typeface="Courier New" pitchFamily="49" charset="0"/>
              </a:rPr>
              <a:t> w, 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double</a:t>
            </a:r>
            <a:r>
              <a:rPr lang="en-US" sz="1800">
                <a:latin typeface="Courier New" pitchFamily="49" charset="0"/>
              </a:rPr>
              <a:t> h)</a:t>
            </a:r>
          </a:p>
          <a:p>
            <a:r>
              <a:rPr lang="en-US" sz="1800">
                <a:latin typeface="Courier New" pitchFamily="49" charset="0"/>
              </a:rPr>
              <a:t>{</a:t>
            </a: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super</a:t>
            </a:r>
            <a:r>
              <a:rPr lang="en-US" sz="1800">
                <a:latin typeface="Courier New" pitchFamily="49" charset="0"/>
              </a:rPr>
              <a:t>.setDimension(l, w);</a:t>
            </a: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1800">
                <a:latin typeface="Courier New" pitchFamily="49" charset="0"/>
              </a:rPr>
              <a:t> (h &gt;= 0)</a:t>
            </a:r>
          </a:p>
          <a:p>
            <a:r>
              <a:rPr lang="en-US" sz="1800">
                <a:latin typeface="Courier New" pitchFamily="49" charset="0"/>
              </a:rPr>
              <a:t>        height = h;</a:t>
            </a: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else</a:t>
            </a:r>
          </a:p>
          <a:p>
            <a:r>
              <a:rPr lang="en-US" sz="1800">
                <a:latin typeface="Courier New" pitchFamily="49" charset="0"/>
              </a:rPr>
              <a:t>        height = 0;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public double</a:t>
            </a:r>
            <a:r>
              <a:rPr lang="en-US" sz="1800">
                <a:latin typeface="Courier New" pitchFamily="49" charset="0"/>
              </a:rPr>
              <a:t> area()</a:t>
            </a:r>
          </a:p>
          <a:p>
            <a:r>
              <a:rPr lang="en-US" sz="1800">
                <a:latin typeface="Courier New" pitchFamily="49" charset="0"/>
              </a:rPr>
              <a:t>{</a:t>
            </a: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return</a:t>
            </a:r>
            <a:r>
              <a:rPr lang="en-US" sz="1800">
                <a:latin typeface="Courier New" pitchFamily="49" charset="0"/>
              </a:rPr>
              <a:t>  2 * (getLength() * getWidth()</a:t>
            </a:r>
          </a:p>
          <a:p>
            <a:r>
              <a:rPr lang="en-US" sz="1800">
                <a:latin typeface="Courier New" pitchFamily="49" charset="0"/>
              </a:rPr>
              <a:t>                 + getLength() * height </a:t>
            </a:r>
          </a:p>
          <a:p>
            <a:r>
              <a:rPr lang="en-US" sz="1800">
                <a:latin typeface="Courier New" pitchFamily="49" charset="0"/>
              </a:rPr>
              <a:t>                 + getWidth() * height);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Call to constructor of superclass</a:t>
            </a:r>
            <a:r>
              <a:rPr lang="en-US" sz="20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Must be first statement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Specified by: super parameter list</a:t>
            </a:r>
            <a:r>
              <a:rPr lang="en-US" sz="18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endParaRPr lang="en-US" sz="1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</a:rPr>
              <a:t>public</a:t>
            </a:r>
            <a:r>
              <a:rPr lang="en-US" sz="2000" smtClean="0">
                <a:latin typeface="Courier New" pitchFamily="49" charset="0"/>
              </a:rPr>
              <a:t> Box()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</a:t>
            </a: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</a:rPr>
              <a:t>super</a:t>
            </a:r>
            <a:r>
              <a:rPr lang="en-US" sz="2000" smtClean="0">
                <a:latin typeface="Courier New" pitchFamily="49" charset="0"/>
              </a:rPr>
              <a:t>();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height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</a:rPr>
              <a:t>public</a:t>
            </a:r>
            <a:r>
              <a:rPr lang="en-US" sz="2000" smtClean="0">
                <a:latin typeface="Courier New" pitchFamily="49" charset="0"/>
              </a:rPr>
              <a:t> Box(</a:t>
            </a: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</a:rPr>
              <a:t>double</a:t>
            </a:r>
            <a:r>
              <a:rPr lang="en-US" sz="2000" smtClean="0">
                <a:latin typeface="Courier New" pitchFamily="49" charset="0"/>
              </a:rPr>
              <a:t> l, </a:t>
            </a: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</a:rPr>
              <a:t>double</a:t>
            </a:r>
            <a:r>
              <a:rPr lang="en-US" sz="2000" smtClean="0">
                <a:latin typeface="Courier New" pitchFamily="49" charset="0"/>
              </a:rPr>
              <a:t> w, </a:t>
            </a: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</a:rPr>
              <a:t>double</a:t>
            </a:r>
            <a:r>
              <a:rPr lang="en-US" sz="2000" smtClean="0">
                <a:latin typeface="Courier New" pitchFamily="49" charset="0"/>
              </a:rPr>
              <a:t> h)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</a:t>
            </a: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</a:rPr>
              <a:t>super</a:t>
            </a:r>
            <a:r>
              <a:rPr lang="en-US" sz="2000" smtClean="0">
                <a:latin typeface="Courier New" pitchFamily="49" charset="0"/>
              </a:rPr>
              <a:t>(l, w);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height = h;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</p:txBody>
      </p:sp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2FFD3B-EC06-4024-8D56-92135561FBF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Defining Constructors of the Subclass</a:t>
            </a:r>
            <a:endParaRPr 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DA5E885BA7894C8566DB5571F6DBC0" ma:contentTypeVersion="2" ma:contentTypeDescription="Create a new document." ma:contentTypeScope="" ma:versionID="12b190153cc04da15073ec7e0cc5a94c">
  <xsd:schema xmlns:xsd="http://www.w3.org/2001/XMLSchema" xmlns:xs="http://www.w3.org/2001/XMLSchema" xmlns:p="http://schemas.microsoft.com/office/2006/metadata/properties" xmlns:ns2="e68d9069-88ad-478d-a7d1-f2e652dbc6e4" targetNamespace="http://schemas.microsoft.com/office/2006/metadata/properties" ma:root="true" ma:fieldsID="e7f0059a146289b2635bfe5f01a5b58b" ns2:_="">
    <xsd:import namespace="e68d9069-88ad-478d-a7d1-f2e652dbc6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8d9069-88ad-478d-a7d1-f2e652dbc6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DC602C-494A-402B-8476-1745FC3EBBD7}"/>
</file>

<file path=customXml/itemProps2.xml><?xml version="1.0" encoding="utf-8"?>
<ds:datastoreItem xmlns:ds="http://schemas.openxmlformats.org/officeDocument/2006/customXml" ds:itemID="{67D52C07-9687-4A04-B4C1-97388D1AA79A}"/>
</file>

<file path=customXml/itemProps3.xml><?xml version="1.0" encoding="utf-8"?>
<ds:datastoreItem xmlns:ds="http://schemas.openxmlformats.org/officeDocument/2006/customXml" ds:itemID="{8A9637CE-F26C-48F6-A901-03CB9ADFB01D}"/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1165</Words>
  <Application>Microsoft Office PowerPoint</Application>
  <PresentationFormat>On-screen Show (4:3)</PresentationFormat>
  <Paragraphs>225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Inheritance</vt:lpstr>
      <vt:lpstr>Inheritance (continued)</vt:lpstr>
      <vt:lpstr>Inheritance: class Circle Derived from class Shape</vt:lpstr>
      <vt:lpstr>Inheritance Rules (continued)</vt:lpstr>
      <vt:lpstr>Inheritance Rules (continued)</vt:lpstr>
      <vt:lpstr>Inheritance (continued)</vt:lpstr>
      <vt:lpstr>class Box</vt:lpstr>
      <vt:lpstr>Defining Constructors of the Subclass</vt:lpstr>
      <vt:lpstr>Objects myRectangle and myBox</vt:lpstr>
      <vt:lpstr>Protected Members of a Class</vt:lpstr>
      <vt:lpstr>The class Object</vt:lpstr>
      <vt:lpstr>The class Object:  Equivalent Definition of a Class</vt:lpstr>
      <vt:lpstr>Some Constructors and Methods of the class Object</vt:lpstr>
      <vt:lpstr>Hierarchy of Java Stream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 Overloading</vt:lpstr>
      <vt:lpstr>PowerPoint Presentation</vt:lpstr>
      <vt:lpstr>Method Overriding</vt:lpstr>
      <vt:lpstr>PowerPoint Presentation</vt:lpstr>
      <vt:lpstr>Using final with inheritance</vt:lpstr>
      <vt:lpstr>Preventing Overriding with final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</cp:lastModifiedBy>
  <cp:revision>19</cp:revision>
  <dcterms:created xsi:type="dcterms:W3CDTF">2006-08-16T00:00:00Z</dcterms:created>
  <dcterms:modified xsi:type="dcterms:W3CDTF">2021-02-26T11:07:01Z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0x01010059DA5E885BA7894C8566DB5571F6DBC0</vt:lpwstr>
  </property>
</Properties>
</file>