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dirty="0" smtClean="0"/>
              <a:t>“Super”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7315200" cy="4800600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 </a:t>
            </a:r>
            <a:r>
              <a:rPr lang="en-US" sz="3000" dirty="0" smtClean="0"/>
              <a:t>Usage </a:t>
            </a:r>
            <a:r>
              <a:rPr lang="en-US" sz="3000" dirty="0" smtClean="0"/>
              <a:t>of super in a subclass to refer to its immediate super class. </a:t>
            </a:r>
          </a:p>
          <a:p>
            <a:pPr algn="just"/>
            <a:r>
              <a:rPr lang="en-US" sz="3000" dirty="0" smtClean="0"/>
              <a:t>    </a:t>
            </a:r>
            <a:r>
              <a:rPr lang="en-US" sz="3000" b="1" dirty="0" smtClean="0"/>
              <a:t>super has two general forms</a:t>
            </a:r>
            <a:r>
              <a:rPr lang="en-US" sz="3000" dirty="0" smtClean="0"/>
              <a:t>:</a:t>
            </a:r>
          </a:p>
          <a:p>
            <a:pPr algn="just"/>
            <a:endParaRPr lang="en-US" sz="3000" dirty="0" smtClean="0"/>
          </a:p>
          <a:p>
            <a:pPr lvl="0" algn="just">
              <a:buFont typeface="Arial" pitchFamily="34" charset="0"/>
              <a:buChar char="•"/>
            </a:pPr>
            <a:r>
              <a:rPr lang="en-US" sz="3000" dirty="0" smtClean="0"/>
              <a:t> The first calls the </a:t>
            </a:r>
            <a:r>
              <a:rPr lang="en-US" sz="3000" dirty="0" err="1" smtClean="0"/>
              <a:t>superclass</a:t>
            </a:r>
            <a:r>
              <a:rPr lang="en-US" sz="3000" dirty="0" smtClean="0"/>
              <a:t>' constructor.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000" dirty="0" smtClean="0"/>
              <a:t> The second is used to access a member of    </a:t>
            </a:r>
          </a:p>
          <a:p>
            <a:pPr lvl="0" algn="just"/>
            <a:r>
              <a:rPr lang="en-US" sz="3000" dirty="0" smtClean="0"/>
              <a:t>    the super class.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BoxSold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BoxProduct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 </a:t>
            </a:r>
            <a:r>
              <a:rPr lang="en-US" b="1" dirty="0" smtClean="0"/>
              <a:t>double</a:t>
            </a:r>
            <a:r>
              <a:rPr lang="en-US" dirty="0" smtClean="0"/>
              <a:t> cost;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BoxSold</a:t>
            </a:r>
            <a:r>
              <a:rPr lang="en-US" dirty="0" smtClean="0"/>
              <a:t>(</a:t>
            </a:r>
            <a:r>
              <a:rPr lang="en-US" dirty="0" err="1" smtClean="0"/>
              <a:t>BoxSold</a:t>
            </a:r>
            <a:r>
              <a:rPr lang="en-US" dirty="0" smtClean="0"/>
              <a:t> ob) </a:t>
            </a:r>
          </a:p>
          <a:p>
            <a:pPr>
              <a:buNone/>
            </a:pPr>
            <a:r>
              <a:rPr lang="en-US" dirty="0" smtClean="0"/>
              <a:t>{    </a:t>
            </a:r>
            <a:r>
              <a:rPr lang="en-US" b="1" dirty="0" smtClean="0"/>
              <a:t>super</a:t>
            </a:r>
            <a:r>
              <a:rPr lang="en-US" dirty="0" smtClean="0"/>
              <a:t>(ob);    </a:t>
            </a:r>
          </a:p>
          <a:p>
            <a:pPr>
              <a:buNone/>
            </a:pPr>
            <a:r>
              <a:rPr lang="en-US" dirty="0" smtClean="0"/>
              <a:t>cost = </a:t>
            </a:r>
            <a:r>
              <a:rPr lang="en-US" dirty="0" err="1" smtClean="0"/>
              <a:t>ob.cost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BoxSold</a:t>
            </a:r>
            <a:r>
              <a:rPr lang="en-US" dirty="0" smtClean="0"/>
              <a:t>(</a:t>
            </a:r>
            <a:r>
              <a:rPr lang="en-US" b="1" dirty="0" smtClean="0"/>
              <a:t>double</a:t>
            </a:r>
            <a:r>
              <a:rPr lang="en-US" dirty="0" smtClean="0"/>
              <a:t> w, </a:t>
            </a:r>
            <a:r>
              <a:rPr lang="en-US" b="1" dirty="0" smtClean="0"/>
              <a:t>double</a:t>
            </a:r>
            <a:r>
              <a:rPr lang="en-US" dirty="0" smtClean="0"/>
              <a:t> h, </a:t>
            </a:r>
            <a:r>
              <a:rPr lang="en-US" b="1" dirty="0" smtClean="0"/>
              <a:t>double</a:t>
            </a:r>
            <a:r>
              <a:rPr lang="en-US" dirty="0" smtClean="0"/>
              <a:t> m, </a:t>
            </a:r>
            <a:r>
              <a:rPr lang="en-US" b="1" dirty="0" smtClean="0"/>
              <a:t>double</a:t>
            </a:r>
            <a:r>
              <a:rPr lang="en-US" dirty="0" smtClean="0"/>
              <a:t> c)</a:t>
            </a:r>
          </a:p>
          <a:p>
            <a:pPr>
              <a:buNone/>
            </a:pPr>
            <a:r>
              <a:rPr lang="en-US" dirty="0" smtClean="0"/>
              <a:t> {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super</a:t>
            </a:r>
            <a:r>
              <a:rPr lang="en-US" dirty="0" smtClean="0"/>
              <a:t>(w, h, m);     cost = c;  }  </a:t>
            </a:r>
          </a:p>
          <a:p>
            <a:pPr>
              <a:buNone/>
            </a:pPr>
            <a:r>
              <a:rPr lang="en-US" dirty="0" err="1" smtClean="0"/>
              <a:t>BoxSold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    </a:t>
            </a:r>
            <a:r>
              <a:rPr lang="en-US" b="1" dirty="0" smtClean="0"/>
              <a:t>super</a:t>
            </a:r>
            <a:r>
              <a:rPr lang="en-US" dirty="0" smtClean="0"/>
              <a:t>();    cost = -1;  }  </a:t>
            </a:r>
          </a:p>
          <a:p>
            <a:pPr>
              <a:buNone/>
            </a:pPr>
            <a:r>
              <a:rPr lang="en-US" dirty="0" err="1" smtClean="0"/>
              <a:t>BoxSold</a:t>
            </a:r>
            <a:r>
              <a:rPr lang="en-US" dirty="0" smtClean="0"/>
              <a:t>(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b="1" dirty="0" smtClean="0"/>
              <a:t>double</a:t>
            </a:r>
            <a:r>
              <a:rPr lang="en-US" dirty="0" smtClean="0"/>
              <a:t> m, </a:t>
            </a:r>
            <a:r>
              <a:rPr lang="en-US" b="1" dirty="0" smtClean="0"/>
              <a:t>double</a:t>
            </a:r>
            <a:r>
              <a:rPr lang="en-US" dirty="0" smtClean="0"/>
              <a:t> c) </a:t>
            </a:r>
          </a:p>
          <a:p>
            <a:pPr>
              <a:buNone/>
            </a:pPr>
            <a:r>
              <a:rPr lang="en-US" dirty="0" smtClean="0"/>
              <a:t>{    </a:t>
            </a:r>
            <a:r>
              <a:rPr lang="en-US" b="1" dirty="0" smtClean="0"/>
              <a:t>super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, m);  </a:t>
            </a:r>
          </a:p>
          <a:p>
            <a:pPr>
              <a:buNone/>
            </a:pPr>
            <a:r>
              <a:rPr lang="en-US" dirty="0" smtClean="0"/>
              <a:t>  cost = c;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sz="2800" b="1" dirty="0" smtClean="0"/>
              <a:t>public</a:t>
            </a:r>
            <a:r>
              <a:rPr lang="en-US" sz="2800" dirty="0" smtClean="0"/>
              <a:t> </a:t>
            </a:r>
            <a:r>
              <a:rPr lang="en-US" sz="2800" b="1" dirty="0" smtClean="0"/>
              <a:t>class</a:t>
            </a:r>
            <a:r>
              <a:rPr lang="en-US" sz="2800" dirty="0" smtClean="0"/>
              <a:t> Main</a:t>
            </a:r>
          </a:p>
          <a:p>
            <a:pPr>
              <a:buNone/>
            </a:pPr>
            <a:r>
              <a:rPr lang="en-US" sz="2800" dirty="0" smtClean="0"/>
              <a:t> {  </a:t>
            </a:r>
            <a:r>
              <a:rPr lang="en-US" sz="2800" b="1" dirty="0" smtClean="0"/>
              <a:t>public</a:t>
            </a:r>
            <a:r>
              <a:rPr lang="en-US" sz="2800" dirty="0" smtClean="0"/>
              <a:t> </a:t>
            </a:r>
            <a:r>
              <a:rPr lang="en-US" sz="2800" b="1" dirty="0" smtClean="0"/>
              <a:t>static</a:t>
            </a:r>
            <a:r>
              <a:rPr lang="en-US" sz="2800" dirty="0" smtClean="0"/>
              <a:t> </a:t>
            </a:r>
            <a:r>
              <a:rPr lang="en-US" sz="2800" b="1" dirty="0" smtClean="0"/>
              <a:t>void</a:t>
            </a:r>
            <a:r>
              <a:rPr lang="en-US" sz="2800" dirty="0" smtClean="0"/>
              <a:t>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</a:t>
            </a:r>
          </a:p>
          <a:p>
            <a:pPr>
              <a:buNone/>
            </a:pPr>
            <a:r>
              <a:rPr lang="en-US" sz="2800" dirty="0" smtClean="0"/>
              <a:t>{    </a:t>
            </a:r>
            <a:r>
              <a:rPr lang="en-US" sz="2800" dirty="0" err="1" smtClean="0"/>
              <a:t>BoxSold</a:t>
            </a:r>
            <a:r>
              <a:rPr lang="en-US" sz="2800" dirty="0" smtClean="0"/>
              <a:t> shipment1 = </a:t>
            </a:r>
            <a:r>
              <a:rPr lang="en-US" sz="2800" b="1" dirty="0" smtClean="0"/>
              <a:t>new</a:t>
            </a:r>
            <a:r>
              <a:rPr lang="en-US" sz="2800" dirty="0" smtClean="0"/>
              <a:t> </a:t>
            </a:r>
            <a:r>
              <a:rPr lang="en-US" sz="2800" dirty="0" err="1" smtClean="0"/>
              <a:t>BoxSold</a:t>
            </a:r>
            <a:r>
              <a:rPr lang="en-US" sz="2800" dirty="0" smtClean="0"/>
              <a:t>(10, 20, 10, 3.41);   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double</a:t>
            </a:r>
            <a:r>
              <a:rPr lang="en-US" sz="2800" dirty="0" smtClean="0"/>
              <a:t> </a:t>
            </a:r>
            <a:r>
              <a:rPr lang="en-US" sz="2800" dirty="0" err="1" smtClean="0"/>
              <a:t>vol</a:t>
            </a:r>
            <a:r>
              <a:rPr lang="en-US" sz="2800" dirty="0" smtClean="0"/>
              <a:t> = shipment1.volume();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("Volume of shipment1 is " + </a:t>
            </a:r>
            <a:r>
              <a:rPr lang="en-US" sz="2800" dirty="0" err="1" smtClean="0"/>
              <a:t>vol</a:t>
            </a:r>
            <a:r>
              <a:rPr lang="en-US" sz="2800" dirty="0" smtClean="0"/>
              <a:t>);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("Weight of shipment1 is " + shipment1.price);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("Shipping cost: $" + shipment1.cost);    </a:t>
            </a:r>
            <a:r>
              <a:rPr lang="en-US" sz="2800" dirty="0" err="1" smtClean="0"/>
              <a:t>System.out.println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2600" dirty="0" smtClean="0"/>
              <a:t>Volume of shipment1 is 200.0</a:t>
            </a:r>
          </a:p>
          <a:p>
            <a:pPr>
              <a:buNone/>
            </a:pPr>
            <a:r>
              <a:rPr lang="en-US" sz="2600" dirty="0" smtClean="0"/>
              <a:t>Weight of shipment1 is 10.0</a:t>
            </a:r>
          </a:p>
          <a:p>
            <a:pPr>
              <a:buNone/>
            </a:pPr>
            <a:r>
              <a:rPr lang="en-US" sz="2600" dirty="0" smtClean="0"/>
              <a:t>Shipping cost: $3.41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Using super to Call Super  class Constructors</a:t>
            </a:r>
          </a:p>
          <a:p>
            <a:pPr>
              <a:buNone/>
            </a:pPr>
            <a:r>
              <a:rPr lang="en-US" dirty="0" smtClean="0"/>
              <a:t>    To call a constructor from its </a:t>
            </a:r>
            <a:r>
              <a:rPr lang="en-US" dirty="0" err="1" smtClean="0"/>
              <a:t>superclass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 </a:t>
            </a:r>
            <a:r>
              <a:rPr lang="en-US" b="1" dirty="0" smtClean="0"/>
              <a:t>super</a:t>
            </a:r>
            <a:r>
              <a:rPr lang="en-US" dirty="0" smtClean="0"/>
              <a:t>(parameter-list); parameter-list is defined by the constructor in 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super(parameter-list) must be the first statement executed inside a subclass' constructor.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Box {  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width;  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height;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depth; </a:t>
            </a:r>
          </a:p>
          <a:p>
            <a:pPr>
              <a:buNone/>
            </a:pPr>
            <a:r>
              <a:rPr lang="en-US" dirty="0" smtClean="0"/>
              <a:t>  Box(</a:t>
            </a:r>
            <a:r>
              <a:rPr lang="en-US" b="1" dirty="0" smtClean="0">
                <a:solidFill>
                  <a:srgbClr val="FF0000"/>
                </a:solidFill>
              </a:rPr>
              <a:t>Box ob</a:t>
            </a:r>
            <a:r>
              <a:rPr lang="en-US" dirty="0" smtClean="0"/>
              <a:t>) { // pass object to constructor    </a:t>
            </a:r>
          </a:p>
          <a:p>
            <a:pPr>
              <a:buNone/>
            </a:pPr>
            <a:r>
              <a:rPr lang="en-US" dirty="0" smtClean="0"/>
              <a:t>width = </a:t>
            </a:r>
            <a:r>
              <a:rPr lang="en-US" dirty="0" err="1" smtClean="0"/>
              <a:t>ob.width</a:t>
            </a:r>
            <a:r>
              <a:rPr lang="en-US" dirty="0" smtClean="0"/>
              <a:t>;   </a:t>
            </a:r>
          </a:p>
          <a:p>
            <a:pPr>
              <a:buNone/>
            </a:pPr>
            <a:r>
              <a:rPr lang="en-US" dirty="0" smtClean="0"/>
              <a:t> height = </a:t>
            </a:r>
            <a:r>
              <a:rPr lang="en-US" dirty="0" err="1" smtClean="0"/>
              <a:t>ob.height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depth = </a:t>
            </a:r>
            <a:r>
              <a:rPr lang="en-US" dirty="0" err="1" smtClean="0"/>
              <a:t>ob.depth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                   } </a:t>
            </a:r>
          </a:p>
          <a:p>
            <a:pPr>
              <a:buNone/>
            </a:pPr>
            <a:r>
              <a:rPr lang="en-US" dirty="0" smtClean="0"/>
              <a:t> Box(</a:t>
            </a:r>
            <a:r>
              <a:rPr lang="en-US" b="1" dirty="0" smtClean="0"/>
              <a:t>double</a:t>
            </a:r>
            <a:r>
              <a:rPr lang="en-US" dirty="0" smtClean="0"/>
              <a:t> w, </a:t>
            </a:r>
            <a:r>
              <a:rPr lang="en-US" b="1" dirty="0" smtClean="0"/>
              <a:t>double</a:t>
            </a:r>
            <a:r>
              <a:rPr lang="en-US" dirty="0" smtClean="0"/>
              <a:t> h, </a:t>
            </a:r>
            <a:r>
              <a:rPr lang="en-US" b="1" dirty="0" smtClean="0"/>
              <a:t>double</a:t>
            </a:r>
            <a:r>
              <a:rPr lang="en-US" dirty="0" smtClean="0"/>
              <a:t> d)</a:t>
            </a:r>
          </a:p>
          <a:p>
            <a:pPr>
              <a:buNone/>
            </a:pPr>
            <a:r>
              <a:rPr lang="en-US" dirty="0" smtClean="0"/>
              <a:t> {    width = w;    height = h;    depth = d;  }  </a:t>
            </a:r>
            <a:r>
              <a:rPr lang="en-US" b="1" dirty="0" smtClean="0"/>
              <a:t>double</a:t>
            </a:r>
            <a:r>
              <a:rPr lang="en-US" dirty="0" smtClean="0"/>
              <a:t> volume()</a:t>
            </a:r>
          </a:p>
          <a:p>
            <a:pPr>
              <a:buNone/>
            </a:pPr>
            <a:r>
              <a:rPr lang="en-US" dirty="0" smtClean="0"/>
              <a:t> {    </a:t>
            </a:r>
            <a:r>
              <a:rPr lang="en-US" b="1" dirty="0" smtClean="0"/>
              <a:t>return</a:t>
            </a:r>
            <a:r>
              <a:rPr lang="en-US" dirty="0" smtClean="0"/>
              <a:t> width * height * depth; 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BoxWeight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Box </a:t>
            </a:r>
          </a:p>
          <a:p>
            <a:pPr>
              <a:buNone/>
            </a:pPr>
            <a:r>
              <a:rPr lang="en-US" dirty="0" smtClean="0"/>
              <a:t>{  </a:t>
            </a:r>
            <a:r>
              <a:rPr lang="en-US" b="1" dirty="0" smtClean="0"/>
              <a:t>double</a:t>
            </a:r>
            <a:r>
              <a:rPr lang="en-US" dirty="0" smtClean="0"/>
              <a:t> weight; // weight of box  </a:t>
            </a:r>
            <a:r>
              <a:rPr lang="en-US" dirty="0" err="1" smtClean="0"/>
              <a:t>BoxWeight</a:t>
            </a:r>
            <a:r>
              <a:rPr lang="en-US" dirty="0" smtClean="0"/>
              <a:t>(Box ob)</a:t>
            </a:r>
          </a:p>
          <a:p>
            <a:pPr>
              <a:buNone/>
            </a:pPr>
            <a:r>
              <a:rPr lang="en-US" dirty="0" smtClean="0"/>
              <a:t> { // pass object to constructor    </a:t>
            </a:r>
          </a:p>
          <a:p>
            <a:pPr>
              <a:buNone/>
            </a:pPr>
            <a:r>
              <a:rPr lang="en-US" b="1" dirty="0" smtClean="0"/>
              <a:t>super</a:t>
            </a:r>
            <a:r>
              <a:rPr lang="en-US" dirty="0" smtClean="0"/>
              <a:t>(ob); 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M1 </a:t>
            </a:r>
          </a:p>
          <a:p>
            <a:pPr>
              <a:buNone/>
            </a:pPr>
            <a:r>
              <a:rPr lang="en-US" dirty="0" smtClean="0"/>
              <a:t>{ 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{    Box mybox1 = </a:t>
            </a:r>
            <a:r>
              <a:rPr lang="en-US" b="1" dirty="0" smtClean="0"/>
              <a:t>new</a:t>
            </a:r>
            <a:r>
              <a:rPr lang="en-US" dirty="0" smtClean="0"/>
              <a:t> Box(10, 20, 15);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BoxWeight</a:t>
            </a:r>
            <a:r>
              <a:rPr lang="en-US" dirty="0" smtClean="0"/>
              <a:t> </a:t>
            </a:r>
            <a:r>
              <a:rPr lang="en-US" dirty="0" err="1" smtClean="0"/>
              <a:t>myclone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BoxWeight</a:t>
            </a:r>
            <a:r>
              <a:rPr lang="en-US" dirty="0" smtClean="0"/>
              <a:t>(mybox1);    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;     </a:t>
            </a:r>
            <a:r>
              <a:rPr lang="en-US" dirty="0" err="1" smtClean="0"/>
              <a:t>vol</a:t>
            </a:r>
            <a:r>
              <a:rPr lang="en-US" dirty="0" smtClean="0"/>
              <a:t> = mybox1.volume();    </a:t>
            </a:r>
            <a:r>
              <a:rPr lang="en-US" dirty="0" err="1" smtClean="0"/>
              <a:t>System.out.println</a:t>
            </a:r>
            <a:r>
              <a:rPr lang="en-US" dirty="0" smtClean="0"/>
              <a:t>("Volume of mybox1 is " + </a:t>
            </a:r>
            <a:r>
              <a:rPr lang="en-US" dirty="0" err="1" smtClean="0"/>
              <a:t>vol</a:t>
            </a:r>
            <a:r>
              <a:rPr lang="en-US" dirty="0" smtClean="0"/>
              <a:t>);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This program generates the following output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 Volume of mybox1 is 3000.0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u="sng" dirty="0" smtClean="0"/>
              <a:t>Use super to reference members from parent class</a:t>
            </a:r>
          </a:p>
          <a:p>
            <a:r>
              <a:rPr lang="en-US" sz="2800" dirty="0" smtClean="0"/>
              <a:t>Its general form is:</a:t>
            </a:r>
          </a:p>
          <a:p>
            <a:pPr>
              <a:buNone/>
            </a:pPr>
            <a:r>
              <a:rPr lang="en-US" sz="2800" dirty="0" smtClean="0"/>
              <a:t>     </a:t>
            </a:r>
            <a:r>
              <a:rPr lang="en-US" sz="2800" dirty="0" smtClean="0"/>
              <a:t>				</a:t>
            </a:r>
            <a:r>
              <a:rPr lang="en-US" sz="3000" b="1" dirty="0" err="1" smtClean="0"/>
              <a:t>super.member</a:t>
            </a: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    member can be either a method or an instance variable.</a:t>
            </a:r>
            <a:endParaRPr lang="en-US" sz="2800" b="1" u="sng" dirty="0" smtClean="0"/>
          </a:p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 Base { 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       }</a:t>
            </a:r>
          </a:p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 </a:t>
            </a:r>
            <a:r>
              <a:rPr lang="en-US" sz="2800" dirty="0" err="1" smtClean="0"/>
              <a:t>SubClass</a:t>
            </a:r>
            <a:r>
              <a:rPr lang="en-US" sz="2800" dirty="0" smtClean="0"/>
              <a:t> </a:t>
            </a:r>
            <a:r>
              <a:rPr lang="en-US" sz="2800" b="1" dirty="0" smtClean="0"/>
              <a:t>extends</a:t>
            </a:r>
            <a:r>
              <a:rPr lang="en-US" sz="2800" dirty="0" smtClean="0"/>
              <a:t> Base</a:t>
            </a:r>
          </a:p>
          <a:p>
            <a:pPr>
              <a:buNone/>
            </a:pPr>
            <a:r>
              <a:rPr lang="en-US" sz="2800" dirty="0" smtClean="0"/>
              <a:t> { 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i; // this i hides the i in A  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SubClass</a:t>
            </a:r>
            <a:r>
              <a:rPr lang="en-US" sz="2800" dirty="0" smtClean="0"/>
              <a:t>(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/>
              <a:t>a,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b) </a:t>
            </a:r>
          </a:p>
          <a:p>
            <a:pPr>
              <a:buNone/>
            </a:pPr>
            <a:r>
              <a:rPr lang="en-US" sz="2800" dirty="0" smtClean="0"/>
              <a:t>{    </a:t>
            </a:r>
            <a:r>
              <a:rPr lang="en-US" sz="2800" b="1" dirty="0" err="1" smtClean="0"/>
              <a:t>super.i</a:t>
            </a:r>
            <a:r>
              <a:rPr lang="en-US" sz="2800" b="1" dirty="0" smtClean="0"/>
              <a:t> </a:t>
            </a:r>
            <a:r>
              <a:rPr lang="en-US" sz="2800" dirty="0" smtClean="0"/>
              <a:t>= a; // i in </a:t>
            </a:r>
            <a:r>
              <a:rPr lang="en-US" sz="2800" dirty="0" smtClean="0"/>
              <a:t>parent class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i = b; // i in B </a:t>
            </a:r>
            <a:r>
              <a:rPr lang="en-US" sz="2800" dirty="0" smtClean="0"/>
              <a:t>   // derived class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}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void</a:t>
            </a:r>
            <a:r>
              <a:rPr lang="en-US" sz="2800" dirty="0" smtClean="0"/>
              <a:t> show() </a:t>
            </a:r>
          </a:p>
          <a:p>
            <a:pPr>
              <a:buNone/>
            </a:pPr>
            <a:r>
              <a:rPr lang="en-US" sz="2800" dirty="0" smtClean="0"/>
              <a:t>{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i</a:t>
            </a:r>
            <a:r>
              <a:rPr lang="en-US" sz="2800" dirty="0" smtClean="0"/>
              <a:t> in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: " + </a:t>
            </a:r>
            <a:r>
              <a:rPr lang="en-US" sz="2800" dirty="0" err="1" smtClean="0"/>
              <a:t>super.i</a:t>
            </a:r>
            <a:r>
              <a:rPr lang="en-US" sz="2800" dirty="0" smtClean="0"/>
              <a:t>);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i</a:t>
            </a:r>
            <a:r>
              <a:rPr lang="en-US" sz="2800" dirty="0" smtClean="0"/>
              <a:t> in subclass: " + 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}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smtClean="0"/>
              <a:t>Main1 </a:t>
            </a: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{    </a:t>
            </a:r>
          </a:p>
          <a:p>
            <a:pPr>
              <a:buNone/>
            </a:pPr>
            <a:r>
              <a:rPr lang="en-US" dirty="0" err="1" smtClean="0"/>
              <a:t>SubClass</a:t>
            </a:r>
            <a:r>
              <a:rPr lang="en-US" dirty="0" smtClean="0"/>
              <a:t> </a:t>
            </a:r>
            <a:r>
              <a:rPr lang="en-US" dirty="0" err="1" smtClean="0"/>
              <a:t>subOb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SubClass</a:t>
            </a:r>
            <a:r>
              <a:rPr lang="en-US" dirty="0" smtClean="0"/>
              <a:t>(1, 2);    </a:t>
            </a:r>
            <a:r>
              <a:rPr lang="en-US" dirty="0" err="1" smtClean="0"/>
              <a:t>subOb.show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2800" b="1" u="sng" dirty="0" smtClean="0"/>
              <a:t>This program displays the following:</a:t>
            </a:r>
          </a:p>
          <a:p>
            <a:pPr>
              <a:buNone/>
            </a:pPr>
            <a:r>
              <a:rPr lang="en-US" sz="2800" b="1" dirty="0" err="1" smtClean="0"/>
              <a:t>i</a:t>
            </a:r>
            <a:r>
              <a:rPr lang="en-US" sz="2800" b="1" dirty="0" smtClean="0"/>
              <a:t> in </a:t>
            </a:r>
            <a:r>
              <a:rPr lang="en-US" sz="2800" b="1" dirty="0" err="1" smtClean="0"/>
              <a:t>superclass</a:t>
            </a:r>
            <a:r>
              <a:rPr lang="en-US" sz="2800" b="1" dirty="0" smtClean="0"/>
              <a:t>: 1</a:t>
            </a:r>
          </a:p>
          <a:p>
            <a:pPr>
              <a:buNone/>
            </a:pPr>
            <a:r>
              <a:rPr lang="en-US" sz="2800" b="1" dirty="0" err="1" smtClean="0"/>
              <a:t>i</a:t>
            </a:r>
            <a:r>
              <a:rPr lang="en-US" sz="2800" b="1" dirty="0" smtClean="0"/>
              <a:t> in subclass: 2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          A Multilevel Hierarchy Example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Box {  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width;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height;  </a:t>
            </a:r>
          </a:p>
          <a:p>
            <a:pPr>
              <a:buNone/>
            </a:pPr>
            <a:r>
              <a:rPr lang="en-US" dirty="0" smtClean="0"/>
              <a:t>Box(Box ob) {     </a:t>
            </a:r>
          </a:p>
          <a:p>
            <a:pPr>
              <a:buNone/>
            </a:pPr>
            <a:r>
              <a:rPr lang="en-US" dirty="0" smtClean="0"/>
              <a:t>width = </a:t>
            </a:r>
            <a:r>
              <a:rPr lang="en-US" dirty="0" err="1" smtClean="0"/>
              <a:t>ob.width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height = </a:t>
            </a:r>
            <a:r>
              <a:rPr lang="en-US" dirty="0" err="1" smtClean="0"/>
              <a:t>ob.height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}  Box(</a:t>
            </a:r>
            <a:r>
              <a:rPr lang="en-US" b="1" dirty="0" smtClean="0"/>
              <a:t>double</a:t>
            </a:r>
            <a:r>
              <a:rPr lang="en-US" dirty="0" smtClean="0"/>
              <a:t> w, </a:t>
            </a:r>
            <a:r>
              <a:rPr lang="en-US" b="1" dirty="0" smtClean="0"/>
              <a:t>double</a:t>
            </a:r>
            <a:r>
              <a:rPr lang="en-US" dirty="0" smtClean="0"/>
              <a:t> h)</a:t>
            </a:r>
          </a:p>
          <a:p>
            <a:pPr>
              <a:buNone/>
            </a:pPr>
            <a:r>
              <a:rPr lang="en-US" dirty="0" smtClean="0"/>
              <a:t> {    width = w;    height = h;  </a:t>
            </a:r>
          </a:p>
          <a:p>
            <a:pPr>
              <a:buNone/>
            </a:pPr>
            <a:r>
              <a:rPr lang="en-US" dirty="0" smtClean="0"/>
              <a:t>}  Box() {   </a:t>
            </a:r>
          </a:p>
          <a:p>
            <a:pPr>
              <a:buNone/>
            </a:pPr>
            <a:r>
              <a:rPr lang="en-US" dirty="0" smtClean="0"/>
              <a:t> width = -1; </a:t>
            </a:r>
          </a:p>
          <a:p>
            <a:pPr>
              <a:buNone/>
            </a:pPr>
            <a:r>
              <a:rPr lang="en-US" dirty="0" smtClean="0"/>
              <a:t> height = -1;</a:t>
            </a:r>
          </a:p>
          <a:p>
            <a:pPr>
              <a:buNone/>
            </a:pPr>
            <a:r>
              <a:rPr lang="en-US" dirty="0" smtClean="0"/>
              <a:t>}  Box(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 {    width = height = </a:t>
            </a:r>
            <a:r>
              <a:rPr lang="en-US" dirty="0" err="1" smtClean="0"/>
              <a:t>len</a:t>
            </a:r>
            <a:r>
              <a:rPr lang="en-US" dirty="0" smtClean="0"/>
              <a:t>;  }  </a:t>
            </a:r>
          </a:p>
          <a:p>
            <a:pPr>
              <a:buNone/>
            </a:pPr>
            <a:r>
              <a:rPr lang="en-US" b="1" dirty="0" smtClean="0"/>
              <a:t>double</a:t>
            </a:r>
            <a:r>
              <a:rPr lang="en-US" dirty="0" smtClean="0"/>
              <a:t> volume() {    </a:t>
            </a:r>
            <a:r>
              <a:rPr lang="en-US" b="1" dirty="0" smtClean="0"/>
              <a:t>return</a:t>
            </a:r>
            <a:r>
              <a:rPr lang="en-US" dirty="0" smtClean="0"/>
              <a:t> width * height;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BoxProduct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Box</a:t>
            </a:r>
          </a:p>
          <a:p>
            <a:pPr>
              <a:buNone/>
            </a:pPr>
            <a:r>
              <a:rPr lang="en-US" dirty="0" smtClean="0"/>
              <a:t> {  </a:t>
            </a:r>
            <a:r>
              <a:rPr lang="en-US" b="1" dirty="0" smtClean="0"/>
              <a:t>double</a:t>
            </a:r>
            <a:r>
              <a:rPr lang="en-US" dirty="0" smtClean="0"/>
              <a:t> price;</a:t>
            </a:r>
          </a:p>
          <a:p>
            <a:pPr>
              <a:buNone/>
            </a:pPr>
            <a:r>
              <a:rPr lang="en-US" dirty="0" err="1" smtClean="0"/>
              <a:t>BoxProduct</a:t>
            </a:r>
            <a:r>
              <a:rPr lang="en-US" dirty="0" smtClean="0"/>
              <a:t>(</a:t>
            </a:r>
            <a:r>
              <a:rPr lang="en-US" dirty="0" err="1" smtClean="0"/>
              <a:t>BoxProduct</a:t>
            </a:r>
            <a:r>
              <a:rPr lang="en-US" dirty="0" smtClean="0"/>
              <a:t> ob) </a:t>
            </a:r>
          </a:p>
          <a:p>
            <a:pPr>
              <a:buNone/>
            </a:pPr>
            <a:r>
              <a:rPr lang="en-US" dirty="0" smtClean="0"/>
              <a:t>{ // pass object to constructor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super</a:t>
            </a:r>
            <a:r>
              <a:rPr lang="en-US" dirty="0" smtClean="0"/>
              <a:t>(ob);   </a:t>
            </a:r>
          </a:p>
          <a:p>
            <a:pPr>
              <a:buNone/>
            </a:pPr>
            <a:r>
              <a:rPr lang="en-US" dirty="0" smtClean="0"/>
              <a:t> price = </a:t>
            </a:r>
            <a:r>
              <a:rPr lang="en-US" dirty="0" err="1" smtClean="0"/>
              <a:t>ob.price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BoxProduct</a:t>
            </a:r>
            <a:r>
              <a:rPr lang="en-US" dirty="0" smtClean="0"/>
              <a:t>(</a:t>
            </a:r>
            <a:r>
              <a:rPr lang="en-US" b="1" dirty="0" smtClean="0"/>
              <a:t>double</a:t>
            </a:r>
            <a:r>
              <a:rPr lang="en-US" dirty="0" smtClean="0"/>
              <a:t> w, </a:t>
            </a:r>
            <a:r>
              <a:rPr lang="en-US" b="1" dirty="0" smtClean="0"/>
              <a:t>double</a:t>
            </a:r>
            <a:r>
              <a:rPr lang="en-US" dirty="0" smtClean="0"/>
              <a:t> h, </a:t>
            </a:r>
            <a:r>
              <a:rPr lang="en-US" b="1" dirty="0" smtClean="0"/>
              <a:t>double</a:t>
            </a:r>
            <a:r>
              <a:rPr lang="en-US" dirty="0" smtClean="0"/>
              <a:t> m)</a:t>
            </a:r>
          </a:p>
          <a:p>
            <a:pPr>
              <a:buNone/>
            </a:pPr>
            <a:r>
              <a:rPr lang="en-US" dirty="0" smtClean="0"/>
              <a:t> {    </a:t>
            </a:r>
            <a:r>
              <a:rPr lang="en-US" b="1" dirty="0" smtClean="0"/>
              <a:t>super</a:t>
            </a:r>
            <a:r>
              <a:rPr lang="en-US" dirty="0" smtClean="0"/>
              <a:t>(w, h); // call </a:t>
            </a:r>
            <a:r>
              <a:rPr lang="en-US" dirty="0" err="1" smtClean="0"/>
              <a:t>superclass</a:t>
            </a:r>
            <a:r>
              <a:rPr lang="en-US" dirty="0" smtClean="0"/>
              <a:t> constructor </a:t>
            </a:r>
          </a:p>
          <a:p>
            <a:pPr>
              <a:buNone/>
            </a:pPr>
            <a:r>
              <a:rPr lang="en-US" dirty="0" smtClean="0"/>
              <a:t>   price = m;  </a:t>
            </a:r>
          </a:p>
          <a:p>
            <a:pPr>
              <a:buNone/>
            </a:pPr>
            <a:r>
              <a:rPr lang="en-US" dirty="0" err="1" smtClean="0"/>
              <a:t>BoxProduct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    </a:t>
            </a:r>
            <a:r>
              <a:rPr lang="en-US" b="1" dirty="0" smtClean="0"/>
              <a:t>super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price = -1; </a:t>
            </a:r>
          </a:p>
          <a:p>
            <a:pPr>
              <a:buNone/>
            </a:pPr>
            <a:r>
              <a:rPr lang="en-US" dirty="0" smtClean="0"/>
              <a:t> }  </a:t>
            </a:r>
            <a:r>
              <a:rPr lang="en-US" dirty="0" err="1" smtClean="0"/>
              <a:t>BoxProduct</a:t>
            </a:r>
            <a:r>
              <a:rPr lang="en-US" dirty="0" smtClean="0"/>
              <a:t>(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b="1" dirty="0" smtClean="0"/>
              <a:t>double</a:t>
            </a:r>
            <a:r>
              <a:rPr lang="en-US" dirty="0" smtClean="0"/>
              <a:t> m)</a:t>
            </a:r>
          </a:p>
          <a:p>
            <a:pPr>
              <a:buNone/>
            </a:pPr>
            <a:r>
              <a:rPr lang="en-US" dirty="0" smtClean="0"/>
              <a:t> {    </a:t>
            </a:r>
            <a:r>
              <a:rPr lang="en-US" b="1" dirty="0" smtClean="0"/>
              <a:t>super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);   </a:t>
            </a:r>
          </a:p>
          <a:p>
            <a:pPr>
              <a:buNone/>
            </a:pPr>
            <a:r>
              <a:rPr lang="en-US" dirty="0" smtClean="0"/>
              <a:t> price = m;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A5E885BA7894C8566DB5571F6DBC0" ma:contentTypeVersion="2" ma:contentTypeDescription="Create a new document." ma:contentTypeScope="" ma:versionID="12b190153cc04da15073ec7e0cc5a94c">
  <xsd:schema xmlns:xsd="http://www.w3.org/2001/XMLSchema" xmlns:xs="http://www.w3.org/2001/XMLSchema" xmlns:p="http://schemas.microsoft.com/office/2006/metadata/properties" xmlns:ns2="e68d9069-88ad-478d-a7d1-f2e652dbc6e4" targetNamespace="http://schemas.microsoft.com/office/2006/metadata/properties" ma:root="true" ma:fieldsID="e7f0059a146289b2635bfe5f01a5b58b" ns2:_="">
    <xsd:import namespace="e68d9069-88ad-478d-a7d1-f2e652dbc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d9069-88ad-478d-a7d1-f2e652dbc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6D344-BC42-4161-96B5-3471AD4FBFB5}"/>
</file>

<file path=customXml/itemProps2.xml><?xml version="1.0" encoding="utf-8"?>
<ds:datastoreItem xmlns:ds="http://schemas.openxmlformats.org/officeDocument/2006/customXml" ds:itemID="{55C1488C-8E0C-4A14-AB7E-62B38A813417}"/>
</file>

<file path=customXml/itemProps3.xml><?xml version="1.0" encoding="utf-8"?>
<ds:datastoreItem xmlns:ds="http://schemas.openxmlformats.org/officeDocument/2006/customXml" ds:itemID="{DDB4C7B9-03B5-47E5-9C54-82B030F80FE9}"/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403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“Super”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“Super” in Java</dc:title>
  <dc:creator>Administrator</dc:creator>
  <cp:lastModifiedBy>Admin</cp:lastModifiedBy>
  <cp:revision>28</cp:revision>
  <dcterms:created xsi:type="dcterms:W3CDTF">2006-08-16T00:00:00Z</dcterms:created>
  <dcterms:modified xsi:type="dcterms:W3CDTF">2021-03-01T09:06:57Z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0x01010059DA5E885BA7894C8566DB5571F6DBC0</vt:lpwstr>
  </property>
</Properties>
</file>