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1" r:id="rId6"/>
    <p:sldId id="262" r:id="rId7"/>
    <p:sldId id="260"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Oswald" panose="00000500000000000000" pitchFamily="2" charset="0"/>
      <p:regular r:id="rId14"/>
      <p:bold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95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267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27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766850" y="2898315"/>
            <a:ext cx="56103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tx2">
                    <a:lumMod val="10000"/>
                  </a:schemeClr>
                </a:solidFill>
                <a:latin typeface="Calibri" panose="020F0502020204030204" pitchFamily="34" charset="0"/>
                <a:cs typeface="Calibri" panose="020F0502020204030204" pitchFamily="34" charset="0"/>
              </a:rPr>
              <a:t>Aryaman Mishra</a:t>
            </a:r>
            <a:br>
              <a:rPr lang="en" sz="3200" dirty="0">
                <a:solidFill>
                  <a:schemeClr val="tx2">
                    <a:lumMod val="10000"/>
                  </a:schemeClr>
                </a:solidFill>
                <a:latin typeface="Calibri" panose="020F0502020204030204" pitchFamily="34" charset="0"/>
                <a:cs typeface="Calibri" panose="020F0502020204030204" pitchFamily="34" charset="0"/>
              </a:rPr>
            </a:br>
            <a:r>
              <a:rPr lang="en" sz="3200" dirty="0">
                <a:solidFill>
                  <a:schemeClr val="tx2">
                    <a:lumMod val="10000"/>
                  </a:schemeClr>
                </a:solidFill>
                <a:latin typeface="Calibri" panose="020F0502020204030204" pitchFamily="34" charset="0"/>
                <a:cs typeface="Calibri" panose="020F0502020204030204" pitchFamily="34" charset="0"/>
              </a:rPr>
              <a:t>19BCE1027</a:t>
            </a:r>
            <a:endParaRPr sz="3200" dirty="0">
              <a:solidFill>
                <a:schemeClr val="tx2">
                  <a:lumMod val="10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E2359BF-474B-C446-FA5C-3D77E7312B84}"/>
              </a:ext>
            </a:extLst>
          </p:cNvPr>
          <p:cNvSpPr txBox="1"/>
          <p:nvPr/>
        </p:nvSpPr>
        <p:spPr>
          <a:xfrm>
            <a:off x="1226636" y="1085385"/>
            <a:ext cx="8504662" cy="307777"/>
          </a:xfrm>
          <a:prstGeom prst="rect">
            <a:avLst/>
          </a:prstGeom>
          <a:noFill/>
        </p:spPr>
        <p:txBody>
          <a:bodyPr wrap="square" rtlCol="0">
            <a:spAutoFit/>
          </a:bodyPr>
          <a:lstStyle/>
          <a:p>
            <a:r>
              <a:rPr lang="en-IN" b="1" dirty="0"/>
              <a:t>E-Vehicle Optimization using Reinforcement Learning and Machine Learning</a:t>
            </a:r>
          </a:p>
        </p:txBody>
      </p:sp>
      <p:sp>
        <p:nvSpPr>
          <p:cNvPr id="3" name="TextBox 2">
            <a:extLst>
              <a:ext uri="{FF2B5EF4-FFF2-40B4-BE49-F238E27FC236}">
                <a16:creationId xmlns:a16="http://schemas.microsoft.com/office/drawing/2014/main" id="{000BED66-5EB3-BFB1-4B14-130D9ACBA055}"/>
              </a:ext>
            </a:extLst>
          </p:cNvPr>
          <p:cNvSpPr txBox="1"/>
          <p:nvPr/>
        </p:nvSpPr>
        <p:spPr>
          <a:xfrm>
            <a:off x="1699943" y="3924301"/>
            <a:ext cx="6898887" cy="830997"/>
          </a:xfrm>
          <a:prstGeom prst="rect">
            <a:avLst/>
          </a:prstGeom>
          <a:noFill/>
        </p:spPr>
        <p:txBody>
          <a:bodyPr wrap="square" rtlCol="0">
            <a:spAutoFit/>
          </a:bodyPr>
          <a:lstStyle/>
          <a:p>
            <a:r>
              <a:rPr lang="en-IN" sz="4800" b="1" dirty="0">
                <a:latin typeface="Calibri" panose="020F0502020204030204" pitchFamily="34" charset="0"/>
                <a:cs typeface="Calibri" panose="020F0502020204030204" pitchFamily="34" charset="0"/>
              </a:rPr>
              <a:t>Guide: </a:t>
            </a:r>
            <a:r>
              <a:rPr lang="en-IN" sz="4800" b="1" dirty="0" err="1">
                <a:latin typeface="Calibri" panose="020F0502020204030204" pitchFamily="34" charset="0"/>
                <a:cs typeface="Calibri" panose="020F0502020204030204" pitchFamily="34" charset="0"/>
              </a:rPr>
              <a:t>Dr.</a:t>
            </a:r>
            <a:r>
              <a:rPr lang="en-IN" sz="4800" b="1" dirty="0">
                <a:latin typeface="Calibri" panose="020F0502020204030204" pitchFamily="34" charset="0"/>
                <a:cs typeface="Calibri" panose="020F0502020204030204" pitchFamily="34" charset="0"/>
              </a:rPr>
              <a:t> Suguna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OUTLINE</a:t>
            </a:r>
            <a:endParaRPr dirty="0"/>
          </a:p>
        </p:txBody>
      </p:sp>
      <p:sp>
        <p:nvSpPr>
          <p:cNvPr id="470" name="Google Shape;470;p14"/>
          <p:cNvSpPr txBox="1"/>
          <p:nvPr/>
        </p:nvSpPr>
        <p:spPr>
          <a:xfrm>
            <a:off x="1047749" y="968550"/>
            <a:ext cx="7828621" cy="22071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Area of the Project……………………………………………………………………………………………………………..3</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Background of the Project…………………………………………………………………………………………………….4</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Problem Statement…………………………………………………………………………………………………………….5</a:t>
            </a: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Area of the Project</a:t>
            </a:r>
            <a:endParaRPr dirty="0"/>
          </a:p>
        </p:txBody>
      </p:sp>
      <p:sp>
        <p:nvSpPr>
          <p:cNvPr id="470" name="Google Shape;470;p14"/>
          <p:cNvSpPr txBox="1"/>
          <p:nvPr/>
        </p:nvSpPr>
        <p:spPr>
          <a:xfrm>
            <a:off x="401444" y="968549"/>
            <a:ext cx="8616175" cy="3142533"/>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This project would make use of the following area:</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Python</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Artificial Intelligence</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Reinforcement Learning</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Routing Techniques</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Distance Algorithm</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MATLAB Simulink</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Carla</a:t>
            </a: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35077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Background of the Problem</a:t>
            </a:r>
            <a:endParaRPr dirty="0"/>
          </a:p>
        </p:txBody>
      </p:sp>
      <p:sp>
        <p:nvSpPr>
          <p:cNvPr id="470" name="Google Shape;470;p14"/>
          <p:cNvSpPr txBox="1"/>
          <p:nvPr/>
        </p:nvSpPr>
        <p:spPr>
          <a:xfrm>
            <a:off x="327103" y="968550"/>
            <a:ext cx="8549268" cy="3206400"/>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US" sz="1200" dirty="0">
                <a:latin typeface="Source Sans Pro" panose="020B0503030403020204" pitchFamily="34" charset="0"/>
                <a:ea typeface="Source Sans Pro" panose="020B0503030403020204" pitchFamily="34" charset="0"/>
              </a:rPr>
              <a:t>The existing network of transportation can no longer keep up with the growing demand in metropolitan cities. Short distance travel has become an unresolved issue for daily commuters. The case presents how MMVs have emerged as an alternative mode of transport for resolving issues of daily commuters regarding the first-mile connectivity, last-mile connectivity and short distance travel to reach their final destination. MMVs are basically light-weight vehicles which occupy less space on road. These vehicles include bicycles, e-bikes, skateboards, hoverboards and other battery-operated vehicles. An electric vehicle venture promotes the concept of green consumerism among the daily commuters at affordable rates. Recently, E-vehicles systems are being found to have been damaged by users due to inconsistent routes, mechanical problems and driver errors. </a:t>
            </a:r>
            <a:r>
              <a:rPr lang="en-US" sz="1200" dirty="0" err="1">
                <a:latin typeface="Source Sans Pro" panose="020B0503030403020204" pitchFamily="34" charset="0"/>
                <a:ea typeface="Source Sans Pro" panose="020B0503030403020204" pitchFamily="34" charset="0"/>
              </a:rPr>
              <a:t>Thus,this</a:t>
            </a:r>
            <a:r>
              <a:rPr lang="en-US" sz="1200" dirty="0">
                <a:latin typeface="Source Sans Pro" panose="020B0503030403020204" pitchFamily="34" charset="0"/>
                <a:ea typeface="Source Sans Pro" panose="020B0503030403020204" pitchFamily="34" charset="0"/>
              </a:rPr>
              <a:t> project intends to create a tool for damage limitation and optimize routing of such E-vehicles.</a:t>
            </a:r>
            <a:endParaRPr sz="1200" dirty="0">
              <a:solidFill>
                <a:srgbClr val="28324A"/>
              </a:solidFill>
              <a:latin typeface="Source Sans Pro" panose="020B0503030403020204" pitchFamily="34" charset="0"/>
              <a:ea typeface="Source Sans Pro" panose="020B0503030403020204" pitchFamily="34" charset="0"/>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1464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D813DA-88A7-3558-20E8-8BC4A3C5918B}"/>
              </a:ext>
            </a:extLst>
          </p:cNvPr>
          <p:cNvSpPr>
            <a:spLocks noGrp="1"/>
          </p:cNvSpPr>
          <p:nvPr>
            <p:ph type="title"/>
          </p:nvPr>
        </p:nvSpPr>
        <p:spPr/>
        <p:txBody>
          <a:bodyPr/>
          <a:lstStyle/>
          <a:p>
            <a:r>
              <a:rPr lang="en-IN" dirty="0"/>
              <a:t>Modules</a:t>
            </a:r>
            <a:r>
              <a:rPr lang="en-IN"/>
              <a:t>/Plans</a:t>
            </a:r>
            <a:endParaRPr lang="en-IN" dirty="0"/>
          </a:p>
        </p:txBody>
      </p:sp>
      <p:sp>
        <p:nvSpPr>
          <p:cNvPr id="8" name="Text Placeholder 7">
            <a:extLst>
              <a:ext uri="{FF2B5EF4-FFF2-40B4-BE49-F238E27FC236}">
                <a16:creationId xmlns:a16="http://schemas.microsoft.com/office/drawing/2014/main" id="{4BB08D72-48B1-322D-8379-D88E7C5D920D}"/>
              </a:ext>
            </a:extLst>
          </p:cNvPr>
          <p:cNvSpPr>
            <a:spLocks noGrp="1"/>
          </p:cNvSpPr>
          <p:nvPr>
            <p:ph type="body" idx="1"/>
          </p:nvPr>
        </p:nvSpPr>
        <p:spPr>
          <a:xfrm>
            <a:off x="1131500" y="1552950"/>
            <a:ext cx="6912850" cy="2665800"/>
          </a:xfrm>
        </p:spPr>
        <p:txBody>
          <a:bodyPr/>
          <a:lstStyle/>
          <a:p>
            <a:r>
              <a:rPr lang="en-IN" dirty="0"/>
              <a:t>Mapping of City with high E-Vehicle Usage</a:t>
            </a:r>
          </a:p>
          <a:p>
            <a:r>
              <a:rPr lang="en-IN" dirty="0"/>
              <a:t>Adding parameter of battery charge</a:t>
            </a:r>
          </a:p>
          <a:p>
            <a:r>
              <a:rPr lang="en-IN" dirty="0"/>
              <a:t>Weighing of inter-city routes</a:t>
            </a:r>
          </a:p>
          <a:p>
            <a:r>
              <a:rPr lang="en-IN" dirty="0"/>
              <a:t>Bot creation to display most optimized route via distance(not time)</a:t>
            </a:r>
          </a:p>
          <a:p>
            <a:r>
              <a:rPr lang="en-IN" dirty="0"/>
              <a:t>User Interface Search and Hosting.</a:t>
            </a:r>
          </a:p>
        </p:txBody>
      </p:sp>
      <p:sp>
        <p:nvSpPr>
          <p:cNvPr id="5" name="Slide Number Placeholder 4">
            <a:extLst>
              <a:ext uri="{FF2B5EF4-FFF2-40B4-BE49-F238E27FC236}">
                <a16:creationId xmlns:a16="http://schemas.microsoft.com/office/drawing/2014/main" id="{5A1BC798-04B3-776E-CE0B-5E4C121540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45128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3F01-907D-AC86-70F9-61BEF4EF83C0}"/>
              </a:ext>
            </a:extLst>
          </p:cNvPr>
          <p:cNvSpPr>
            <a:spLocks noGrp="1"/>
          </p:cNvSpPr>
          <p:nvPr>
            <p:ph type="title"/>
          </p:nvPr>
        </p:nvSpPr>
        <p:spPr/>
        <p:txBody>
          <a:bodyPr/>
          <a:lstStyle/>
          <a:p>
            <a:r>
              <a:rPr lang="en-IN" dirty="0"/>
              <a:t>Expected Output</a:t>
            </a:r>
          </a:p>
        </p:txBody>
      </p:sp>
      <p:sp>
        <p:nvSpPr>
          <p:cNvPr id="3" name="Text Placeholder 2">
            <a:extLst>
              <a:ext uri="{FF2B5EF4-FFF2-40B4-BE49-F238E27FC236}">
                <a16:creationId xmlns:a16="http://schemas.microsoft.com/office/drawing/2014/main" id="{8D3C4DD6-A6E7-703C-AB5A-51DCC5BD70F0}"/>
              </a:ext>
            </a:extLst>
          </p:cNvPr>
          <p:cNvSpPr>
            <a:spLocks noGrp="1"/>
          </p:cNvSpPr>
          <p:nvPr>
            <p:ph type="body" idx="1"/>
          </p:nvPr>
        </p:nvSpPr>
        <p:spPr>
          <a:xfrm>
            <a:off x="1131499" y="1552950"/>
            <a:ext cx="7246783" cy="2665800"/>
          </a:xfrm>
        </p:spPr>
        <p:txBody>
          <a:bodyPr/>
          <a:lstStyle/>
          <a:p>
            <a:r>
              <a:rPr lang="en-IN" dirty="0"/>
              <a:t>Get proper routes to account if in case user reaches destination or needs to head to a recharging station.</a:t>
            </a:r>
          </a:p>
          <a:p>
            <a:r>
              <a:rPr lang="en-IN" dirty="0"/>
              <a:t>At a recharging station, look for available slots or reroute to the nearest charging station with a free slot.</a:t>
            </a:r>
          </a:p>
          <a:p>
            <a:pPr marL="114300" indent="0">
              <a:buNone/>
            </a:pPr>
            <a:r>
              <a:rPr lang="en-IN" dirty="0"/>
              <a:t> </a:t>
            </a:r>
          </a:p>
        </p:txBody>
      </p:sp>
      <p:sp>
        <p:nvSpPr>
          <p:cNvPr id="5" name="Slide Number Placeholder 4">
            <a:extLst>
              <a:ext uri="{FF2B5EF4-FFF2-40B4-BE49-F238E27FC236}">
                <a16:creationId xmlns:a16="http://schemas.microsoft.com/office/drawing/2014/main" id="{8F27341D-8045-F23D-637E-F404349F4C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91480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Problem Statement</a:t>
            </a:r>
            <a:endParaRPr dirty="0"/>
          </a:p>
        </p:txBody>
      </p:sp>
      <p:sp>
        <p:nvSpPr>
          <p:cNvPr id="470" name="Google Shape;470;p14"/>
          <p:cNvSpPr txBox="1"/>
          <p:nvPr/>
        </p:nvSpPr>
        <p:spPr>
          <a:xfrm>
            <a:off x="394011" y="968549"/>
            <a:ext cx="8482360" cy="3001875"/>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Taking into accounts the background of the </a:t>
            </a:r>
            <a:r>
              <a:rPr lang="en-IN" sz="1200" dirty="0" err="1">
                <a:solidFill>
                  <a:srgbClr val="28324A"/>
                </a:solidFill>
                <a:latin typeface="Source Sans Pro"/>
                <a:ea typeface="Source Sans Pro"/>
                <a:cs typeface="Source Sans Pro"/>
                <a:sym typeface="Source Sans Pro"/>
              </a:rPr>
              <a:t>project,our</a:t>
            </a:r>
            <a:r>
              <a:rPr lang="en-IN" sz="1200" dirty="0">
                <a:solidFill>
                  <a:srgbClr val="28324A"/>
                </a:solidFill>
                <a:latin typeface="Source Sans Pro"/>
                <a:ea typeface="Source Sans Pro"/>
                <a:cs typeface="Source Sans Pro"/>
                <a:sym typeface="Source Sans Pro"/>
              </a:rPr>
              <a:t> problem statement would be:</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a:t>
            </a: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920049969"/>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395</Words>
  <Application>Microsoft Office PowerPoint</Application>
  <PresentationFormat>On-screen Show (16:9)</PresentationFormat>
  <Paragraphs>38</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Source Sans Pro</vt:lpstr>
      <vt:lpstr>Oswald</vt:lpstr>
      <vt:lpstr>Arial</vt:lpstr>
      <vt:lpstr>Quince template</vt:lpstr>
      <vt:lpstr>Aryaman Mishra 19BCE1027</vt:lpstr>
      <vt:lpstr>OUTLINE</vt:lpstr>
      <vt:lpstr>Area of the Project</vt:lpstr>
      <vt:lpstr>Background of the Problem</vt:lpstr>
      <vt:lpstr>Modules/Plans</vt:lpstr>
      <vt:lpstr>Expected Output</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Aryaman Mishra 19BCE1027</dc:title>
  <cp:lastModifiedBy>Aryaman Mishra</cp:lastModifiedBy>
  <cp:revision>4</cp:revision>
  <dcterms:modified xsi:type="dcterms:W3CDTF">2022-10-13T05:16:35Z</dcterms:modified>
</cp:coreProperties>
</file>