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7"/>
  </p:notesMasterIdLst>
  <p:sldIdLst>
    <p:sldId id="256" r:id="rId2"/>
    <p:sldId id="257" r:id="rId3"/>
    <p:sldId id="258" r:id="rId4"/>
    <p:sldId id="259" r:id="rId5"/>
    <p:sldId id="260" r:id="rId6"/>
  </p:sldIdLst>
  <p:sldSz cx="9144000" cy="5143500" type="screen16x9"/>
  <p:notesSz cx="6858000" cy="9144000"/>
  <p:embeddedFontLst>
    <p:embeddedFont>
      <p:font typeface="Calibri" panose="020F0502020204030204" pitchFamily="34" charset="0"/>
      <p:regular r:id="rId8"/>
      <p:bold r:id="rId9"/>
      <p:italic r:id="rId10"/>
      <p:boldItalic r:id="rId11"/>
    </p:embeddedFont>
    <p:embeddedFont>
      <p:font typeface="Oswald" panose="020B0604020202020204" pitchFamily="2" charset="0"/>
      <p:regular r:id="rId12"/>
      <p:bold r:id="rId13"/>
    </p:embeddedFont>
    <p:embeddedFont>
      <p:font typeface="Source Sans Pro" panose="020B0503030403020204" pitchFamily="3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91A1956-3D7E-41C0-9DF7-105A978C6925}">
  <a:tblStyle styleId="{891A1956-3D7E-41C0-9DF7-105A978C692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82E05BE-877C-40BA-BEE6-E4ECDAF45F91}"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10" Type="http://schemas.openxmlformats.org/officeDocument/2006/relationships/font" Target="fonts/font3.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89512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8267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0278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33"/>
        <p:cNvGrpSpPr/>
        <p:nvPr/>
      </p:nvGrpSpPr>
      <p:grpSpPr>
        <a:xfrm>
          <a:off x="0" y="0"/>
          <a:ext cx="0" cy="0"/>
          <a:chOff x="0" y="0"/>
          <a:chExt cx="0" cy="0"/>
        </a:xfrm>
      </p:grpSpPr>
      <p:sp>
        <p:nvSpPr>
          <p:cNvPr id="34" name="Google Shape;34;p2"/>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35" name="Google Shape;35;p2"/>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36" name="Google Shape;36;p2"/>
          <p:cNvSpPr/>
          <p:nvPr/>
        </p:nvSpPr>
        <p:spPr>
          <a:xfrm rot="8100000">
            <a:off x="1847981" y="18145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8100000">
            <a:off x="6038981" y="20984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8100000">
            <a:off x="7181981" y="21317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2"/>
          <p:cNvGrpSpPr/>
          <p:nvPr/>
        </p:nvGrpSpPr>
        <p:grpSpPr>
          <a:xfrm>
            <a:off x="-9525" y="2024075"/>
            <a:ext cx="9167825" cy="595300"/>
            <a:chOff x="-9525" y="4462475"/>
            <a:chExt cx="9167825" cy="595300"/>
          </a:xfrm>
        </p:grpSpPr>
        <p:sp>
          <p:nvSpPr>
            <p:cNvPr id="40" name="Google Shape;40;p2"/>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41" name="Google Shape;41;p2"/>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42" name="Google Shape;42;p2"/>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43" name="Google Shape;43;p2"/>
          <p:cNvGrpSpPr/>
          <p:nvPr/>
        </p:nvGrpSpPr>
        <p:grpSpPr>
          <a:xfrm>
            <a:off x="-42837" y="2005088"/>
            <a:ext cx="9229575" cy="642787"/>
            <a:chOff x="-42837" y="4443488"/>
            <a:chExt cx="9229575" cy="642787"/>
          </a:xfrm>
        </p:grpSpPr>
        <p:sp>
          <p:nvSpPr>
            <p:cNvPr id="44" name="Google Shape;44;p2"/>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 name="Google Shape;69;p2"/>
          <p:cNvSpPr/>
          <p:nvPr/>
        </p:nvSpPr>
        <p:spPr>
          <a:xfrm>
            <a:off x="2990700" y="21478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085700" y="24335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4895700" y="20776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8100000">
            <a:off x="8699949" y="18907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txBox="1">
            <a:spLocks noGrp="1"/>
          </p:cNvSpPr>
          <p:nvPr>
            <p:ph type="ctrTitle"/>
          </p:nvPr>
        </p:nvSpPr>
        <p:spPr>
          <a:xfrm>
            <a:off x="2847975" y="3363425"/>
            <a:ext cx="5610300" cy="1159800"/>
          </a:xfrm>
          <a:prstGeom prst="rect">
            <a:avLst/>
          </a:prstGeom>
        </p:spPr>
        <p:txBody>
          <a:bodyPr spcFirstLastPara="1" wrap="square" lIns="91425" tIns="91425" rIns="91425" bIns="91425" anchor="ctr" anchorCtr="0">
            <a:noAutofit/>
          </a:bodyPr>
          <a:lstStyle>
            <a:lvl1pPr lvl="0" algn="r">
              <a:spcBef>
                <a:spcPts val="0"/>
              </a:spcBef>
              <a:spcAft>
                <a:spcPts val="0"/>
              </a:spcAft>
              <a:buClr>
                <a:srgbClr val="FFFFFF"/>
              </a:buClr>
              <a:buSzPts val="4800"/>
              <a:buNone/>
              <a:defRPr sz="4800">
                <a:solidFill>
                  <a:srgbClr val="FFFFFF"/>
                </a:solidFill>
              </a:defRPr>
            </a:lvl1pPr>
            <a:lvl2pPr lvl="1" algn="r">
              <a:spcBef>
                <a:spcPts val="0"/>
              </a:spcBef>
              <a:spcAft>
                <a:spcPts val="0"/>
              </a:spcAft>
              <a:buClr>
                <a:srgbClr val="FFFFFF"/>
              </a:buClr>
              <a:buSzPts val="4800"/>
              <a:buNone/>
              <a:defRPr sz="4800">
                <a:solidFill>
                  <a:srgbClr val="FFFFFF"/>
                </a:solidFill>
              </a:defRPr>
            </a:lvl2pPr>
            <a:lvl3pPr lvl="2" algn="r">
              <a:spcBef>
                <a:spcPts val="0"/>
              </a:spcBef>
              <a:spcAft>
                <a:spcPts val="0"/>
              </a:spcAft>
              <a:buClr>
                <a:srgbClr val="FFFFFF"/>
              </a:buClr>
              <a:buSzPts val="4800"/>
              <a:buNone/>
              <a:defRPr sz="4800">
                <a:solidFill>
                  <a:srgbClr val="FFFFFF"/>
                </a:solidFill>
              </a:defRPr>
            </a:lvl3pPr>
            <a:lvl4pPr lvl="3" algn="r">
              <a:spcBef>
                <a:spcPts val="0"/>
              </a:spcBef>
              <a:spcAft>
                <a:spcPts val="0"/>
              </a:spcAft>
              <a:buClr>
                <a:srgbClr val="FFFFFF"/>
              </a:buClr>
              <a:buSzPts val="4800"/>
              <a:buNone/>
              <a:defRPr sz="4800">
                <a:solidFill>
                  <a:srgbClr val="FFFFFF"/>
                </a:solidFill>
              </a:defRPr>
            </a:lvl4pPr>
            <a:lvl5pPr lvl="4" algn="r">
              <a:spcBef>
                <a:spcPts val="0"/>
              </a:spcBef>
              <a:spcAft>
                <a:spcPts val="0"/>
              </a:spcAft>
              <a:buClr>
                <a:srgbClr val="FFFFFF"/>
              </a:buClr>
              <a:buSzPts val="4800"/>
              <a:buNone/>
              <a:defRPr sz="4800">
                <a:solidFill>
                  <a:srgbClr val="FFFFFF"/>
                </a:solidFill>
              </a:defRPr>
            </a:lvl5pPr>
            <a:lvl6pPr lvl="5" algn="r">
              <a:spcBef>
                <a:spcPts val="0"/>
              </a:spcBef>
              <a:spcAft>
                <a:spcPts val="0"/>
              </a:spcAft>
              <a:buClr>
                <a:srgbClr val="FFFFFF"/>
              </a:buClr>
              <a:buSzPts val="4800"/>
              <a:buNone/>
              <a:defRPr sz="4800">
                <a:solidFill>
                  <a:srgbClr val="FFFFFF"/>
                </a:solidFill>
              </a:defRPr>
            </a:lvl6pPr>
            <a:lvl7pPr lvl="6" algn="r">
              <a:spcBef>
                <a:spcPts val="0"/>
              </a:spcBef>
              <a:spcAft>
                <a:spcPts val="0"/>
              </a:spcAft>
              <a:buClr>
                <a:srgbClr val="FFFFFF"/>
              </a:buClr>
              <a:buSzPts val="4800"/>
              <a:buNone/>
              <a:defRPr sz="4800">
                <a:solidFill>
                  <a:srgbClr val="FFFFFF"/>
                </a:solidFill>
              </a:defRPr>
            </a:lvl7pPr>
            <a:lvl8pPr lvl="7" algn="r">
              <a:spcBef>
                <a:spcPts val="0"/>
              </a:spcBef>
              <a:spcAft>
                <a:spcPts val="0"/>
              </a:spcAft>
              <a:buClr>
                <a:srgbClr val="FFFFFF"/>
              </a:buClr>
              <a:buSzPts val="4800"/>
              <a:buNone/>
              <a:defRPr sz="4800">
                <a:solidFill>
                  <a:srgbClr val="FFFFFF"/>
                </a:solidFill>
              </a:defRPr>
            </a:lvl8pPr>
            <a:lvl9pPr lvl="8" algn="r">
              <a:spcBef>
                <a:spcPts val="0"/>
              </a:spcBef>
              <a:spcAft>
                <a:spcPts val="0"/>
              </a:spcAft>
              <a:buClr>
                <a:srgbClr val="FFFFFF"/>
              </a:buClr>
              <a:buSzPts val="4800"/>
              <a:buNone/>
              <a:defRPr sz="48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03"/>
        <p:cNvGrpSpPr/>
        <p:nvPr/>
      </p:nvGrpSpPr>
      <p:grpSpPr>
        <a:xfrm>
          <a:off x="0" y="0"/>
          <a:ext cx="0" cy="0"/>
          <a:chOff x="0" y="0"/>
          <a:chExt cx="0" cy="0"/>
        </a:xfrm>
      </p:grpSpPr>
      <p:sp>
        <p:nvSpPr>
          <p:cNvPr id="204" name="Google Shape;204;p6"/>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05" name="Google Shape;205;p6"/>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06" name="Google Shape;206;p6"/>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6"/>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6"/>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9" name="Google Shape;209;p6"/>
          <p:cNvGrpSpPr/>
          <p:nvPr/>
        </p:nvGrpSpPr>
        <p:grpSpPr>
          <a:xfrm>
            <a:off x="-9525" y="4462475"/>
            <a:ext cx="9167825" cy="595300"/>
            <a:chOff x="-9525" y="4462475"/>
            <a:chExt cx="9167825" cy="595300"/>
          </a:xfrm>
        </p:grpSpPr>
        <p:sp>
          <p:nvSpPr>
            <p:cNvPr id="210" name="Google Shape;210;p6"/>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211" name="Google Shape;211;p6"/>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212" name="Google Shape;212;p6"/>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213" name="Google Shape;213;p6"/>
          <p:cNvGrpSpPr/>
          <p:nvPr/>
        </p:nvGrpSpPr>
        <p:grpSpPr>
          <a:xfrm>
            <a:off x="-42837" y="4443488"/>
            <a:ext cx="9229575" cy="642788"/>
            <a:chOff x="-42837" y="4443488"/>
            <a:chExt cx="9229575" cy="642788"/>
          </a:xfrm>
        </p:grpSpPr>
        <p:sp>
          <p:nvSpPr>
            <p:cNvPr id="214" name="Google Shape;214;p6"/>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6"/>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6"/>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6"/>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6"/>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6"/>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6"/>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6"/>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6"/>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6"/>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6"/>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6"/>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6"/>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6"/>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6"/>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6"/>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6"/>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6"/>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6"/>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6"/>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6"/>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6"/>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6"/>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6"/>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6"/>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9" name="Google Shape;239;p6"/>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6"/>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6"/>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6"/>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6"/>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44" name="Google Shape;244;p6"/>
          <p:cNvSpPr txBox="1">
            <a:spLocks noGrp="1"/>
          </p:cNvSpPr>
          <p:nvPr>
            <p:ph type="body" idx="1"/>
          </p:nvPr>
        </p:nvSpPr>
        <p:spPr>
          <a:xfrm>
            <a:off x="1131500" y="1552950"/>
            <a:ext cx="3339900" cy="2665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45" name="Google Shape;245;p6"/>
          <p:cNvSpPr txBox="1">
            <a:spLocks noGrp="1"/>
          </p:cNvSpPr>
          <p:nvPr>
            <p:ph type="body" idx="2"/>
          </p:nvPr>
        </p:nvSpPr>
        <p:spPr>
          <a:xfrm>
            <a:off x="4672563" y="1552950"/>
            <a:ext cx="3339900" cy="2665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46" name="Google Shape;246;p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381000" y="7"/>
            <a:ext cx="8382000" cy="5162348"/>
            <a:chOff x="381000" y="-18750"/>
            <a:chExt cx="8382000" cy="5181000"/>
          </a:xfrm>
        </p:grpSpPr>
        <p:cxnSp>
          <p:nvCxnSpPr>
            <p:cNvPr id="7" name="Google Shape;7;p1"/>
            <p:cNvCxnSpPr/>
            <p:nvPr/>
          </p:nvCxnSpPr>
          <p:spPr>
            <a:xfrm>
              <a:off x="76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8" name="Google Shape;8;p1"/>
            <p:cNvCxnSpPr/>
            <p:nvPr/>
          </p:nvCxnSpPr>
          <p:spPr>
            <a:xfrm>
              <a:off x="152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9" name="Google Shape;9;p1"/>
            <p:cNvCxnSpPr/>
            <p:nvPr/>
          </p:nvCxnSpPr>
          <p:spPr>
            <a:xfrm>
              <a:off x="228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0" name="Google Shape;10;p1"/>
            <p:cNvCxnSpPr/>
            <p:nvPr/>
          </p:nvCxnSpPr>
          <p:spPr>
            <a:xfrm>
              <a:off x="304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1" name="Google Shape;11;p1"/>
            <p:cNvCxnSpPr/>
            <p:nvPr/>
          </p:nvCxnSpPr>
          <p:spPr>
            <a:xfrm>
              <a:off x="381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2" name="Google Shape;12;p1"/>
            <p:cNvCxnSpPr/>
            <p:nvPr/>
          </p:nvCxnSpPr>
          <p:spPr>
            <a:xfrm>
              <a:off x="457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3" name="Google Shape;13;p1"/>
            <p:cNvCxnSpPr/>
            <p:nvPr/>
          </p:nvCxnSpPr>
          <p:spPr>
            <a:xfrm>
              <a:off x="533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4" name="Google Shape;14;p1"/>
            <p:cNvCxnSpPr/>
            <p:nvPr/>
          </p:nvCxnSpPr>
          <p:spPr>
            <a:xfrm>
              <a:off x="609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5" name="Google Shape;15;p1"/>
            <p:cNvCxnSpPr/>
            <p:nvPr/>
          </p:nvCxnSpPr>
          <p:spPr>
            <a:xfrm>
              <a:off x="685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6" name="Google Shape;16;p1"/>
            <p:cNvCxnSpPr/>
            <p:nvPr/>
          </p:nvCxnSpPr>
          <p:spPr>
            <a:xfrm>
              <a:off x="762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7" name="Google Shape;17;p1"/>
            <p:cNvCxnSpPr/>
            <p:nvPr/>
          </p:nvCxnSpPr>
          <p:spPr>
            <a:xfrm>
              <a:off x="838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8" name="Google Shape;18;p1"/>
            <p:cNvCxnSpPr/>
            <p:nvPr/>
          </p:nvCxnSpPr>
          <p:spPr>
            <a:xfrm>
              <a:off x="38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19" name="Google Shape;19;p1"/>
            <p:cNvCxnSpPr/>
            <p:nvPr/>
          </p:nvCxnSpPr>
          <p:spPr>
            <a:xfrm>
              <a:off x="114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0" name="Google Shape;20;p1"/>
            <p:cNvCxnSpPr/>
            <p:nvPr/>
          </p:nvCxnSpPr>
          <p:spPr>
            <a:xfrm>
              <a:off x="190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1" name="Google Shape;21;p1"/>
            <p:cNvCxnSpPr/>
            <p:nvPr/>
          </p:nvCxnSpPr>
          <p:spPr>
            <a:xfrm>
              <a:off x="266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2" name="Google Shape;22;p1"/>
            <p:cNvCxnSpPr/>
            <p:nvPr/>
          </p:nvCxnSpPr>
          <p:spPr>
            <a:xfrm>
              <a:off x="342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3" name="Google Shape;23;p1"/>
            <p:cNvCxnSpPr/>
            <p:nvPr/>
          </p:nvCxnSpPr>
          <p:spPr>
            <a:xfrm>
              <a:off x="419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4" name="Google Shape;24;p1"/>
            <p:cNvCxnSpPr/>
            <p:nvPr/>
          </p:nvCxnSpPr>
          <p:spPr>
            <a:xfrm>
              <a:off x="495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5" name="Google Shape;25;p1"/>
            <p:cNvCxnSpPr/>
            <p:nvPr/>
          </p:nvCxnSpPr>
          <p:spPr>
            <a:xfrm>
              <a:off x="571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6" name="Google Shape;26;p1"/>
            <p:cNvCxnSpPr/>
            <p:nvPr/>
          </p:nvCxnSpPr>
          <p:spPr>
            <a:xfrm>
              <a:off x="647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7" name="Google Shape;27;p1"/>
            <p:cNvCxnSpPr/>
            <p:nvPr/>
          </p:nvCxnSpPr>
          <p:spPr>
            <a:xfrm>
              <a:off x="723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8" name="Google Shape;28;p1"/>
            <p:cNvCxnSpPr/>
            <p:nvPr/>
          </p:nvCxnSpPr>
          <p:spPr>
            <a:xfrm>
              <a:off x="800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9" name="Google Shape;29;p1"/>
            <p:cNvCxnSpPr/>
            <p:nvPr/>
          </p:nvCxnSpPr>
          <p:spPr>
            <a:xfrm>
              <a:off x="8763000" y="-18750"/>
              <a:ext cx="0" cy="5181000"/>
            </a:xfrm>
            <a:prstGeom prst="straightConnector1">
              <a:avLst/>
            </a:prstGeom>
            <a:noFill/>
            <a:ln w="9525" cap="flat" cmpd="sng">
              <a:solidFill>
                <a:srgbClr val="F3F3F3"/>
              </a:solidFill>
              <a:prstDash val="dash"/>
              <a:round/>
              <a:headEnd type="none" w="med" len="med"/>
              <a:tailEnd type="none" w="med" len="med"/>
            </a:ln>
          </p:spPr>
        </p:cxnSp>
      </p:grpSp>
      <p:sp>
        <p:nvSpPr>
          <p:cNvPr id="30" name="Google Shape;30;p1"/>
          <p:cNvSpPr txBox="1">
            <a:spLocks noGrp="1"/>
          </p:cNvSpPr>
          <p:nvPr>
            <p:ph type="title"/>
          </p:nvPr>
        </p:nvSpPr>
        <p:spPr>
          <a:xfrm>
            <a:off x="1047750" y="634125"/>
            <a:ext cx="6996600" cy="7158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1pPr>
            <a:lvl2pPr lvl="1"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2pPr>
            <a:lvl3pPr lvl="2"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3pPr>
            <a:lvl4pPr lvl="3"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4pPr>
            <a:lvl5pPr lvl="4"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5pPr>
            <a:lvl6pPr lvl="5"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6pPr>
            <a:lvl7pPr lvl="6"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7pPr>
            <a:lvl8pPr lvl="7"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8pPr>
            <a:lvl9pPr lvl="8"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9pPr>
          </a:lstStyle>
          <a:p>
            <a:endParaRPr/>
          </a:p>
        </p:txBody>
      </p:sp>
      <p:sp>
        <p:nvSpPr>
          <p:cNvPr id="31" name="Google Shape;31;p1"/>
          <p:cNvSpPr txBox="1">
            <a:spLocks noGrp="1"/>
          </p:cNvSpPr>
          <p:nvPr>
            <p:ph type="body" idx="1"/>
          </p:nvPr>
        </p:nvSpPr>
        <p:spPr>
          <a:xfrm>
            <a:off x="1075850" y="1540175"/>
            <a:ext cx="6996600" cy="19221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1"/>
              </a:buClr>
              <a:buSzPts val="2000"/>
              <a:buFont typeface="Source Sans Pro"/>
              <a:buChar char="◉"/>
              <a:defRPr sz="2000">
                <a:solidFill>
                  <a:schemeClr val="dk1"/>
                </a:solidFill>
                <a:latin typeface="Source Sans Pro"/>
                <a:ea typeface="Source Sans Pro"/>
                <a:cs typeface="Source Sans Pro"/>
                <a:sym typeface="Source Sans Pro"/>
              </a:defRPr>
            </a:lvl1pPr>
            <a:lvl2pPr marL="914400" lvl="1"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2pPr>
            <a:lvl3pPr marL="1371600" lvl="2"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32" name="Google Shape;32;p1"/>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lvl="0" algn="r">
              <a:buNone/>
              <a:defRPr sz="1000">
                <a:solidFill>
                  <a:srgbClr val="FFFFFF"/>
                </a:solidFill>
                <a:latin typeface="Oswald"/>
                <a:ea typeface="Oswald"/>
                <a:cs typeface="Oswald"/>
                <a:sym typeface="Oswald"/>
              </a:defRPr>
            </a:lvl1pPr>
            <a:lvl2pPr lvl="1" algn="r">
              <a:buNone/>
              <a:defRPr sz="1000">
                <a:solidFill>
                  <a:srgbClr val="FFFFFF"/>
                </a:solidFill>
                <a:latin typeface="Oswald"/>
                <a:ea typeface="Oswald"/>
                <a:cs typeface="Oswald"/>
                <a:sym typeface="Oswald"/>
              </a:defRPr>
            </a:lvl2pPr>
            <a:lvl3pPr lvl="2" algn="r">
              <a:buNone/>
              <a:defRPr sz="1000">
                <a:solidFill>
                  <a:srgbClr val="FFFFFF"/>
                </a:solidFill>
                <a:latin typeface="Oswald"/>
                <a:ea typeface="Oswald"/>
                <a:cs typeface="Oswald"/>
                <a:sym typeface="Oswald"/>
              </a:defRPr>
            </a:lvl3pPr>
            <a:lvl4pPr lvl="3" algn="r">
              <a:buNone/>
              <a:defRPr sz="1000">
                <a:solidFill>
                  <a:srgbClr val="FFFFFF"/>
                </a:solidFill>
                <a:latin typeface="Oswald"/>
                <a:ea typeface="Oswald"/>
                <a:cs typeface="Oswald"/>
                <a:sym typeface="Oswald"/>
              </a:defRPr>
            </a:lvl4pPr>
            <a:lvl5pPr lvl="4" algn="r">
              <a:buNone/>
              <a:defRPr sz="1000">
                <a:solidFill>
                  <a:srgbClr val="FFFFFF"/>
                </a:solidFill>
                <a:latin typeface="Oswald"/>
                <a:ea typeface="Oswald"/>
                <a:cs typeface="Oswald"/>
                <a:sym typeface="Oswald"/>
              </a:defRPr>
            </a:lvl5pPr>
            <a:lvl6pPr lvl="5" algn="r">
              <a:buNone/>
              <a:defRPr sz="1000">
                <a:solidFill>
                  <a:srgbClr val="FFFFFF"/>
                </a:solidFill>
                <a:latin typeface="Oswald"/>
                <a:ea typeface="Oswald"/>
                <a:cs typeface="Oswald"/>
                <a:sym typeface="Oswald"/>
              </a:defRPr>
            </a:lvl6pPr>
            <a:lvl7pPr lvl="6" algn="r">
              <a:buNone/>
              <a:defRPr sz="1000">
                <a:solidFill>
                  <a:srgbClr val="FFFFFF"/>
                </a:solidFill>
                <a:latin typeface="Oswald"/>
                <a:ea typeface="Oswald"/>
                <a:cs typeface="Oswald"/>
                <a:sym typeface="Oswald"/>
              </a:defRPr>
            </a:lvl7pPr>
            <a:lvl8pPr lvl="7" algn="r">
              <a:buNone/>
              <a:defRPr sz="1000">
                <a:solidFill>
                  <a:srgbClr val="FFFFFF"/>
                </a:solidFill>
                <a:latin typeface="Oswald"/>
                <a:ea typeface="Oswald"/>
                <a:cs typeface="Oswald"/>
                <a:sym typeface="Oswald"/>
              </a:defRPr>
            </a:lvl8pPr>
            <a:lvl9pPr lvl="8" algn="r">
              <a:buNone/>
              <a:defRPr sz="1000">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13"/>
          <p:cNvSpPr txBox="1">
            <a:spLocks noGrp="1"/>
          </p:cNvSpPr>
          <p:nvPr>
            <p:ph type="ctrTitle"/>
          </p:nvPr>
        </p:nvSpPr>
        <p:spPr>
          <a:xfrm>
            <a:off x="1766850" y="2898315"/>
            <a:ext cx="56103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solidFill>
                  <a:schemeClr val="tx2">
                    <a:lumMod val="10000"/>
                  </a:schemeClr>
                </a:solidFill>
                <a:latin typeface="Calibri" panose="020F0502020204030204" pitchFamily="34" charset="0"/>
                <a:cs typeface="Calibri" panose="020F0502020204030204" pitchFamily="34" charset="0"/>
              </a:rPr>
              <a:t>Aryaman Mishra</a:t>
            </a:r>
            <a:br>
              <a:rPr lang="en" sz="3200" dirty="0">
                <a:solidFill>
                  <a:schemeClr val="tx2">
                    <a:lumMod val="10000"/>
                  </a:schemeClr>
                </a:solidFill>
                <a:latin typeface="Calibri" panose="020F0502020204030204" pitchFamily="34" charset="0"/>
                <a:cs typeface="Calibri" panose="020F0502020204030204" pitchFamily="34" charset="0"/>
              </a:rPr>
            </a:br>
            <a:r>
              <a:rPr lang="en" sz="3200" dirty="0">
                <a:solidFill>
                  <a:schemeClr val="tx2">
                    <a:lumMod val="10000"/>
                  </a:schemeClr>
                </a:solidFill>
                <a:latin typeface="Calibri" panose="020F0502020204030204" pitchFamily="34" charset="0"/>
                <a:cs typeface="Calibri" panose="020F0502020204030204" pitchFamily="34" charset="0"/>
              </a:rPr>
              <a:t>19BCE1027</a:t>
            </a:r>
            <a:endParaRPr sz="3200" dirty="0">
              <a:solidFill>
                <a:schemeClr val="tx2">
                  <a:lumMod val="10000"/>
                </a:schemeClr>
              </a:solidFill>
              <a:latin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6E2359BF-474B-C446-FA5C-3D77E7312B84}"/>
              </a:ext>
            </a:extLst>
          </p:cNvPr>
          <p:cNvSpPr txBox="1"/>
          <p:nvPr/>
        </p:nvSpPr>
        <p:spPr>
          <a:xfrm>
            <a:off x="527826" y="1085385"/>
            <a:ext cx="8504662" cy="307777"/>
          </a:xfrm>
          <a:prstGeom prst="rect">
            <a:avLst/>
          </a:prstGeom>
          <a:noFill/>
        </p:spPr>
        <p:txBody>
          <a:bodyPr wrap="square" rtlCol="0">
            <a:spAutoFit/>
          </a:bodyPr>
          <a:lstStyle/>
          <a:p>
            <a:r>
              <a:rPr lang="en-IN" b="1" dirty="0"/>
              <a:t>Using Employee Logs and Retention Data to predict Industry Correlation and Corporate Norms</a:t>
            </a:r>
          </a:p>
        </p:txBody>
      </p:sp>
      <p:sp>
        <p:nvSpPr>
          <p:cNvPr id="3" name="TextBox 2">
            <a:extLst>
              <a:ext uri="{FF2B5EF4-FFF2-40B4-BE49-F238E27FC236}">
                <a16:creationId xmlns:a16="http://schemas.microsoft.com/office/drawing/2014/main" id="{000BED66-5EB3-BFB1-4B14-130D9ACBA055}"/>
              </a:ext>
            </a:extLst>
          </p:cNvPr>
          <p:cNvSpPr txBox="1"/>
          <p:nvPr/>
        </p:nvSpPr>
        <p:spPr>
          <a:xfrm>
            <a:off x="1699943" y="3924301"/>
            <a:ext cx="6898887" cy="830997"/>
          </a:xfrm>
          <a:prstGeom prst="rect">
            <a:avLst/>
          </a:prstGeom>
          <a:noFill/>
        </p:spPr>
        <p:txBody>
          <a:bodyPr wrap="square" rtlCol="0">
            <a:spAutoFit/>
          </a:bodyPr>
          <a:lstStyle/>
          <a:p>
            <a:r>
              <a:rPr lang="en-IN" sz="4800" b="1" dirty="0">
                <a:latin typeface="Calibri" panose="020F0502020204030204" pitchFamily="34" charset="0"/>
                <a:cs typeface="Calibri" panose="020F0502020204030204" pitchFamily="34" charset="0"/>
              </a:rPr>
              <a:t>Guide: </a:t>
            </a:r>
            <a:r>
              <a:rPr lang="en-IN" sz="4800" b="1" dirty="0" err="1">
                <a:latin typeface="Calibri" panose="020F0502020204030204" pitchFamily="34" charset="0"/>
                <a:cs typeface="Calibri" panose="020F0502020204030204" pitchFamily="34" charset="0"/>
              </a:rPr>
              <a:t>Dr.</a:t>
            </a:r>
            <a:r>
              <a:rPr lang="en-IN" sz="4800" b="1" dirty="0">
                <a:latin typeface="Calibri" panose="020F0502020204030204" pitchFamily="34" charset="0"/>
                <a:cs typeface="Calibri" panose="020F0502020204030204" pitchFamily="34" charset="0"/>
              </a:rPr>
              <a:t> Suguna 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14"/>
          <p:cNvSpPr txBox="1">
            <a:spLocks noGrp="1"/>
          </p:cNvSpPr>
          <p:nvPr>
            <p:ph type="title"/>
          </p:nvPr>
        </p:nvSpPr>
        <p:spPr>
          <a:xfrm>
            <a:off x="1047750" y="1007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OUTLINE</a:t>
            </a:r>
            <a:endParaRPr dirty="0"/>
          </a:p>
        </p:txBody>
      </p:sp>
      <p:sp>
        <p:nvSpPr>
          <p:cNvPr id="470" name="Google Shape;470;p14"/>
          <p:cNvSpPr txBox="1"/>
          <p:nvPr/>
        </p:nvSpPr>
        <p:spPr>
          <a:xfrm>
            <a:off x="1047749" y="968550"/>
            <a:ext cx="7828621" cy="2207100"/>
          </a:xfrm>
          <a:prstGeom prst="rect">
            <a:avLst/>
          </a:prstGeom>
          <a:noFill/>
          <a:ln>
            <a:noFill/>
          </a:ln>
        </p:spPr>
        <p:txBody>
          <a:bodyPr spcFirstLastPara="1" wrap="square" lIns="91425" tIns="91425" rIns="91425" bIns="91425" anchor="t" anchorCtr="0">
            <a:noAutofit/>
          </a:bodyPr>
          <a:lstStyle/>
          <a:p>
            <a:pPr marL="171450" lvl="0" indent="-171450" algn="l" rtl="0">
              <a:spcBef>
                <a:spcPts val="600"/>
              </a:spcBef>
              <a:spcAft>
                <a:spcPts val="0"/>
              </a:spcAft>
              <a:buFont typeface="Arial" panose="020B0604020202020204" pitchFamily="34" charset="0"/>
              <a:buChar char="•"/>
            </a:pPr>
            <a:r>
              <a:rPr lang="en-IN" sz="1200" dirty="0">
                <a:solidFill>
                  <a:srgbClr val="28324A"/>
                </a:solidFill>
                <a:latin typeface="Source Sans Pro"/>
                <a:ea typeface="Source Sans Pro"/>
                <a:cs typeface="Source Sans Pro"/>
                <a:sym typeface="Source Sans Pro"/>
              </a:rPr>
              <a:t>Area of the Project……………………………………………………………………………………………………………..3</a:t>
            </a:r>
          </a:p>
          <a:p>
            <a:pPr marL="171450" lvl="0" indent="-171450" algn="l" rtl="0">
              <a:spcBef>
                <a:spcPts val="600"/>
              </a:spcBef>
              <a:spcAft>
                <a:spcPts val="0"/>
              </a:spcAft>
              <a:buFont typeface="Arial" panose="020B0604020202020204" pitchFamily="34" charset="0"/>
              <a:buChar char="•"/>
            </a:pPr>
            <a:r>
              <a:rPr lang="en-IN" sz="1200" dirty="0">
                <a:solidFill>
                  <a:srgbClr val="28324A"/>
                </a:solidFill>
                <a:latin typeface="Source Sans Pro"/>
                <a:ea typeface="Source Sans Pro"/>
                <a:cs typeface="Source Sans Pro"/>
                <a:sym typeface="Source Sans Pro"/>
              </a:rPr>
              <a:t>Background of the Project…………………………………………………………………………………………………….4</a:t>
            </a:r>
          </a:p>
          <a:p>
            <a:pPr marL="171450" lvl="0" indent="-171450" algn="l" rtl="0">
              <a:spcBef>
                <a:spcPts val="600"/>
              </a:spcBef>
              <a:spcAft>
                <a:spcPts val="0"/>
              </a:spcAft>
              <a:buFont typeface="Arial" panose="020B0604020202020204" pitchFamily="34" charset="0"/>
              <a:buChar char="•"/>
            </a:pPr>
            <a:r>
              <a:rPr lang="en-IN" sz="1200" dirty="0">
                <a:solidFill>
                  <a:srgbClr val="28324A"/>
                </a:solidFill>
                <a:latin typeface="Source Sans Pro"/>
                <a:ea typeface="Source Sans Pro"/>
                <a:cs typeface="Source Sans Pro"/>
                <a:sym typeface="Source Sans Pro"/>
              </a:rPr>
              <a:t>Problem Statement…………………………………………………………………………………………………………….5</a:t>
            </a:r>
            <a:endParaRPr sz="1200" dirty="0">
              <a:solidFill>
                <a:srgbClr val="28324A"/>
              </a:solidFill>
              <a:latin typeface="Source Sans Pro"/>
              <a:ea typeface="Source Sans Pro"/>
              <a:cs typeface="Source Sans Pro"/>
              <a:sym typeface="Source Sans Pro"/>
            </a:endParaRPr>
          </a:p>
        </p:txBody>
      </p:sp>
      <p:sp>
        <p:nvSpPr>
          <p:cNvPr id="471" name="Google Shape;471;p14"/>
          <p:cNvSpPr txBox="1"/>
          <p:nvPr/>
        </p:nvSpPr>
        <p:spPr>
          <a:xfrm>
            <a:off x="4720152" y="968550"/>
            <a:ext cx="3376200" cy="22071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endParaRPr sz="1200" dirty="0">
              <a:solidFill>
                <a:srgbClr val="28324A"/>
              </a:solidFill>
              <a:latin typeface="Source Sans Pro"/>
              <a:ea typeface="Source Sans Pro"/>
              <a:cs typeface="Source Sans Pro"/>
              <a:sym typeface="Source Sans Pro"/>
            </a:endParaRPr>
          </a:p>
        </p:txBody>
      </p:sp>
      <p:sp>
        <p:nvSpPr>
          <p:cNvPr id="472" name="Google Shape;472;p14"/>
          <p:cNvSpPr txBox="1"/>
          <p:nvPr/>
        </p:nvSpPr>
        <p:spPr>
          <a:xfrm>
            <a:off x="1047750" y="3143925"/>
            <a:ext cx="7048500" cy="826500"/>
          </a:xfrm>
          <a:prstGeom prst="rect">
            <a:avLst/>
          </a:prstGeom>
          <a:noFill/>
          <a:ln>
            <a:noFill/>
          </a:ln>
        </p:spPr>
        <p:txBody>
          <a:bodyPr spcFirstLastPara="1" wrap="square" lIns="91425" tIns="91425" rIns="91425" bIns="91425" anchor="t" anchorCtr="0">
            <a:noAutofit/>
          </a:bodyPr>
          <a:lstStyle/>
          <a:p>
            <a:pPr marL="0" lvl="0" indent="0" algn="l" rtl="0">
              <a:spcBef>
                <a:spcPts val="1000"/>
              </a:spcBef>
              <a:spcAft>
                <a:spcPts val="1000"/>
              </a:spcAft>
              <a:buNone/>
            </a:pPr>
            <a:endParaRPr sz="1200" dirty="0">
              <a:solidFill>
                <a:srgbClr val="28324A"/>
              </a:solidFill>
              <a:latin typeface="Source Sans Pro"/>
              <a:ea typeface="Source Sans Pro"/>
              <a:cs typeface="Source Sans Pro"/>
              <a:sym typeface="Source Sans Pro"/>
            </a:endParaRPr>
          </a:p>
        </p:txBody>
      </p:sp>
      <p:sp>
        <p:nvSpPr>
          <p:cNvPr id="473" name="Google Shape;473;p1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14"/>
          <p:cNvSpPr txBox="1">
            <a:spLocks noGrp="1"/>
          </p:cNvSpPr>
          <p:nvPr>
            <p:ph type="title"/>
          </p:nvPr>
        </p:nvSpPr>
        <p:spPr>
          <a:xfrm>
            <a:off x="1047750" y="1007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Area of the Project</a:t>
            </a:r>
            <a:endParaRPr dirty="0"/>
          </a:p>
        </p:txBody>
      </p:sp>
      <p:sp>
        <p:nvSpPr>
          <p:cNvPr id="470" name="Google Shape;470;p14"/>
          <p:cNvSpPr txBox="1"/>
          <p:nvPr/>
        </p:nvSpPr>
        <p:spPr>
          <a:xfrm>
            <a:off x="401444" y="968549"/>
            <a:ext cx="8616175" cy="3142533"/>
          </a:xfrm>
          <a:prstGeom prst="rect">
            <a:avLst/>
          </a:prstGeom>
          <a:noFill/>
          <a:ln>
            <a:noFill/>
          </a:ln>
        </p:spPr>
        <p:txBody>
          <a:bodyPr spcFirstLastPara="1" wrap="square" lIns="91425" tIns="91425" rIns="91425" bIns="91425" anchor="t" anchorCtr="0">
            <a:noAutofit/>
          </a:bodyPr>
          <a:lstStyle/>
          <a:p>
            <a:pPr lvl="0" algn="l" rtl="0">
              <a:spcBef>
                <a:spcPts val="600"/>
              </a:spcBef>
              <a:spcAft>
                <a:spcPts val="0"/>
              </a:spcAft>
            </a:pPr>
            <a:r>
              <a:rPr lang="en-IN" sz="1200" dirty="0">
                <a:solidFill>
                  <a:srgbClr val="28324A"/>
                </a:solidFill>
                <a:latin typeface="Source Sans Pro"/>
                <a:ea typeface="Source Sans Pro"/>
                <a:cs typeface="Source Sans Pro"/>
                <a:sym typeface="Source Sans Pro"/>
              </a:rPr>
              <a:t>This project would make use of the following area:</a:t>
            </a:r>
          </a:p>
          <a:p>
            <a:pPr marL="171450" lvl="0" indent="-171450" algn="l" rtl="0">
              <a:spcBef>
                <a:spcPts val="600"/>
              </a:spcBef>
              <a:spcAft>
                <a:spcPts val="0"/>
              </a:spcAft>
              <a:buFont typeface="Arial" panose="020B0604020202020204" pitchFamily="34" charset="0"/>
              <a:buChar char="•"/>
            </a:pPr>
            <a:r>
              <a:rPr lang="en-IN" sz="1200" dirty="0">
                <a:solidFill>
                  <a:srgbClr val="28324A"/>
                </a:solidFill>
                <a:latin typeface="Source Sans Pro"/>
                <a:ea typeface="Source Sans Pro"/>
                <a:cs typeface="Source Sans Pro"/>
                <a:sym typeface="Source Sans Pro"/>
              </a:rPr>
              <a:t>Sentiment Analysis</a:t>
            </a:r>
          </a:p>
          <a:p>
            <a:pPr marL="171450" lvl="0" indent="-171450" algn="l" rtl="0">
              <a:spcBef>
                <a:spcPts val="600"/>
              </a:spcBef>
              <a:spcAft>
                <a:spcPts val="0"/>
              </a:spcAft>
              <a:buFont typeface="Arial" panose="020B0604020202020204" pitchFamily="34" charset="0"/>
              <a:buChar char="•"/>
            </a:pPr>
            <a:r>
              <a:rPr lang="en-IN" sz="1200" dirty="0">
                <a:solidFill>
                  <a:srgbClr val="28324A"/>
                </a:solidFill>
                <a:latin typeface="Source Sans Pro"/>
                <a:ea typeface="Source Sans Pro"/>
                <a:cs typeface="Source Sans Pro"/>
                <a:sym typeface="Source Sans Pro"/>
              </a:rPr>
              <a:t>Recommendation Techniques</a:t>
            </a:r>
          </a:p>
          <a:p>
            <a:pPr marL="171450" lvl="0" indent="-171450" algn="l" rtl="0">
              <a:spcBef>
                <a:spcPts val="600"/>
              </a:spcBef>
              <a:spcAft>
                <a:spcPts val="0"/>
              </a:spcAft>
              <a:buFont typeface="Arial" panose="020B0604020202020204" pitchFamily="34" charset="0"/>
              <a:buChar char="•"/>
            </a:pPr>
            <a:r>
              <a:rPr lang="en-IN" sz="1200" dirty="0">
                <a:solidFill>
                  <a:srgbClr val="28324A"/>
                </a:solidFill>
                <a:latin typeface="Source Sans Pro"/>
                <a:ea typeface="Source Sans Pro"/>
                <a:cs typeface="Source Sans Pro"/>
                <a:sym typeface="Source Sans Pro"/>
              </a:rPr>
              <a:t>Function Interactivity</a:t>
            </a:r>
          </a:p>
          <a:p>
            <a:pPr marL="171450" lvl="0" indent="-171450" algn="l" rtl="0">
              <a:spcBef>
                <a:spcPts val="600"/>
              </a:spcBef>
              <a:spcAft>
                <a:spcPts val="0"/>
              </a:spcAft>
              <a:buFont typeface="Arial" panose="020B0604020202020204" pitchFamily="34" charset="0"/>
              <a:buChar char="•"/>
            </a:pPr>
            <a:r>
              <a:rPr lang="en-IN" sz="1200" dirty="0">
                <a:solidFill>
                  <a:srgbClr val="28324A"/>
                </a:solidFill>
                <a:latin typeface="Source Sans Pro"/>
                <a:ea typeface="Source Sans Pro"/>
                <a:cs typeface="Source Sans Pro"/>
                <a:sym typeface="Source Sans Pro"/>
              </a:rPr>
              <a:t>Data Visualization</a:t>
            </a:r>
          </a:p>
          <a:p>
            <a:pPr marL="171450" lvl="0" indent="-171450" algn="l" rtl="0">
              <a:spcBef>
                <a:spcPts val="600"/>
              </a:spcBef>
              <a:spcAft>
                <a:spcPts val="0"/>
              </a:spcAft>
              <a:buFont typeface="Arial" panose="020B0604020202020204" pitchFamily="34" charset="0"/>
              <a:buChar char="•"/>
            </a:pPr>
            <a:r>
              <a:rPr lang="en-IN" sz="1200" dirty="0">
                <a:solidFill>
                  <a:srgbClr val="28324A"/>
                </a:solidFill>
                <a:latin typeface="Source Sans Pro"/>
                <a:ea typeface="Source Sans Pro"/>
                <a:cs typeface="Source Sans Pro"/>
                <a:sym typeface="Source Sans Pro"/>
              </a:rPr>
              <a:t>Open Source API Usage</a:t>
            </a:r>
          </a:p>
          <a:p>
            <a:pPr marL="171450" lvl="0" indent="-171450" algn="l" rtl="0">
              <a:spcBef>
                <a:spcPts val="600"/>
              </a:spcBef>
              <a:spcAft>
                <a:spcPts val="0"/>
              </a:spcAft>
              <a:buFont typeface="Arial" panose="020B0604020202020204" pitchFamily="34" charset="0"/>
              <a:buChar char="•"/>
            </a:pPr>
            <a:r>
              <a:rPr lang="en-IN" sz="1200" dirty="0">
                <a:solidFill>
                  <a:srgbClr val="28324A"/>
                </a:solidFill>
                <a:latin typeface="Source Sans Pro"/>
                <a:ea typeface="Source Sans Pro"/>
                <a:cs typeface="Source Sans Pro"/>
                <a:sym typeface="Source Sans Pro"/>
              </a:rPr>
              <a:t>Machine Learning Techniques</a:t>
            </a:r>
          </a:p>
          <a:p>
            <a:pPr marL="171450" lvl="0" indent="-171450" algn="l" rtl="0">
              <a:spcBef>
                <a:spcPts val="600"/>
              </a:spcBef>
              <a:spcAft>
                <a:spcPts val="0"/>
              </a:spcAft>
              <a:buFont typeface="Arial" panose="020B0604020202020204" pitchFamily="34" charset="0"/>
              <a:buChar char="•"/>
            </a:pPr>
            <a:r>
              <a:rPr lang="en-IN" sz="1200" dirty="0">
                <a:solidFill>
                  <a:srgbClr val="28324A"/>
                </a:solidFill>
                <a:latin typeface="Source Sans Pro"/>
                <a:ea typeface="Source Sans Pro"/>
                <a:cs typeface="Source Sans Pro"/>
                <a:sym typeface="Source Sans Pro"/>
              </a:rPr>
              <a:t>Data Science Monitoring</a:t>
            </a:r>
          </a:p>
          <a:p>
            <a:pPr marL="171450" lvl="0" indent="-171450" algn="l" rtl="0">
              <a:spcBef>
                <a:spcPts val="600"/>
              </a:spcBef>
              <a:spcAft>
                <a:spcPts val="0"/>
              </a:spcAft>
              <a:buFont typeface="Arial" panose="020B0604020202020204" pitchFamily="34" charset="0"/>
              <a:buChar char="•"/>
            </a:pPr>
            <a:r>
              <a:rPr lang="en-IN" sz="1200" dirty="0">
                <a:solidFill>
                  <a:srgbClr val="28324A"/>
                </a:solidFill>
                <a:latin typeface="Source Sans Pro"/>
                <a:ea typeface="Source Sans Pro"/>
                <a:cs typeface="Source Sans Pro"/>
                <a:sym typeface="Source Sans Pro"/>
              </a:rPr>
              <a:t>Optimization Techniques</a:t>
            </a:r>
          </a:p>
          <a:p>
            <a:pPr marL="171450" lvl="0" indent="-171450" algn="l" rtl="0">
              <a:spcBef>
                <a:spcPts val="600"/>
              </a:spcBef>
              <a:spcAft>
                <a:spcPts val="0"/>
              </a:spcAft>
              <a:buFont typeface="Arial" panose="020B0604020202020204" pitchFamily="34" charset="0"/>
              <a:buChar char="•"/>
            </a:pPr>
            <a:r>
              <a:rPr lang="en-IN" sz="1200" dirty="0">
                <a:solidFill>
                  <a:srgbClr val="28324A"/>
                </a:solidFill>
                <a:latin typeface="Source Sans Pro"/>
                <a:ea typeface="Source Sans Pro"/>
                <a:cs typeface="Source Sans Pro"/>
                <a:sym typeface="Source Sans Pro"/>
              </a:rPr>
              <a:t>Pivot Tables</a:t>
            </a:r>
          </a:p>
          <a:p>
            <a:pPr marL="171450" lvl="0" indent="-171450" algn="l" rtl="0">
              <a:spcBef>
                <a:spcPts val="600"/>
              </a:spcBef>
              <a:spcAft>
                <a:spcPts val="0"/>
              </a:spcAft>
              <a:buFont typeface="Arial" panose="020B0604020202020204" pitchFamily="34" charset="0"/>
              <a:buChar char="•"/>
            </a:pPr>
            <a:r>
              <a:rPr lang="en-IN" sz="1200" dirty="0">
                <a:solidFill>
                  <a:srgbClr val="28324A"/>
                </a:solidFill>
                <a:latin typeface="Source Sans Pro"/>
                <a:ea typeface="Source Sans Pro"/>
                <a:cs typeface="Source Sans Pro"/>
                <a:sym typeface="Source Sans Pro"/>
              </a:rPr>
              <a:t>Data Filtering</a:t>
            </a:r>
          </a:p>
          <a:p>
            <a:pPr marL="171450" lvl="0" indent="-171450" algn="l" rtl="0">
              <a:spcBef>
                <a:spcPts val="600"/>
              </a:spcBef>
              <a:spcAft>
                <a:spcPts val="0"/>
              </a:spcAft>
              <a:buFont typeface="Arial" panose="020B0604020202020204" pitchFamily="34" charset="0"/>
              <a:buChar char="•"/>
            </a:pPr>
            <a:endParaRPr sz="1200" dirty="0">
              <a:solidFill>
                <a:srgbClr val="28324A"/>
              </a:solidFill>
              <a:latin typeface="Source Sans Pro"/>
              <a:ea typeface="Source Sans Pro"/>
              <a:cs typeface="Source Sans Pro"/>
              <a:sym typeface="Source Sans Pro"/>
            </a:endParaRPr>
          </a:p>
        </p:txBody>
      </p:sp>
      <p:sp>
        <p:nvSpPr>
          <p:cNvPr id="471" name="Google Shape;471;p14"/>
          <p:cNvSpPr txBox="1"/>
          <p:nvPr/>
        </p:nvSpPr>
        <p:spPr>
          <a:xfrm>
            <a:off x="4720152" y="968550"/>
            <a:ext cx="3376200" cy="22071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endParaRPr sz="1200" dirty="0">
              <a:solidFill>
                <a:srgbClr val="28324A"/>
              </a:solidFill>
              <a:latin typeface="Source Sans Pro"/>
              <a:ea typeface="Source Sans Pro"/>
              <a:cs typeface="Source Sans Pro"/>
              <a:sym typeface="Source Sans Pro"/>
            </a:endParaRPr>
          </a:p>
        </p:txBody>
      </p:sp>
      <p:sp>
        <p:nvSpPr>
          <p:cNvPr id="472" name="Google Shape;472;p14"/>
          <p:cNvSpPr txBox="1"/>
          <p:nvPr/>
        </p:nvSpPr>
        <p:spPr>
          <a:xfrm>
            <a:off x="1047750" y="3143925"/>
            <a:ext cx="7048500" cy="826500"/>
          </a:xfrm>
          <a:prstGeom prst="rect">
            <a:avLst/>
          </a:prstGeom>
          <a:noFill/>
          <a:ln>
            <a:noFill/>
          </a:ln>
        </p:spPr>
        <p:txBody>
          <a:bodyPr spcFirstLastPara="1" wrap="square" lIns="91425" tIns="91425" rIns="91425" bIns="91425" anchor="t" anchorCtr="0">
            <a:noAutofit/>
          </a:bodyPr>
          <a:lstStyle/>
          <a:p>
            <a:pPr marL="0" lvl="0" indent="0" algn="l" rtl="0">
              <a:spcBef>
                <a:spcPts val="1000"/>
              </a:spcBef>
              <a:spcAft>
                <a:spcPts val="1000"/>
              </a:spcAft>
              <a:buNone/>
            </a:pPr>
            <a:endParaRPr sz="1200" dirty="0">
              <a:solidFill>
                <a:srgbClr val="28324A"/>
              </a:solidFill>
              <a:latin typeface="Source Sans Pro"/>
              <a:ea typeface="Source Sans Pro"/>
              <a:cs typeface="Source Sans Pro"/>
              <a:sym typeface="Source Sans Pro"/>
            </a:endParaRPr>
          </a:p>
        </p:txBody>
      </p:sp>
      <p:sp>
        <p:nvSpPr>
          <p:cNvPr id="473" name="Google Shape;473;p1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2350773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14"/>
          <p:cNvSpPr txBox="1">
            <a:spLocks noGrp="1"/>
          </p:cNvSpPr>
          <p:nvPr>
            <p:ph type="title"/>
          </p:nvPr>
        </p:nvSpPr>
        <p:spPr>
          <a:xfrm>
            <a:off x="1047750" y="1007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Background of the Problem</a:t>
            </a:r>
            <a:endParaRPr dirty="0"/>
          </a:p>
        </p:txBody>
      </p:sp>
      <p:sp>
        <p:nvSpPr>
          <p:cNvPr id="470" name="Google Shape;470;p14"/>
          <p:cNvSpPr txBox="1"/>
          <p:nvPr/>
        </p:nvSpPr>
        <p:spPr>
          <a:xfrm>
            <a:off x="327103" y="968550"/>
            <a:ext cx="8549268" cy="3206400"/>
          </a:xfrm>
          <a:prstGeom prst="rect">
            <a:avLst/>
          </a:prstGeom>
          <a:noFill/>
          <a:ln>
            <a:noFill/>
          </a:ln>
        </p:spPr>
        <p:txBody>
          <a:bodyPr spcFirstLastPara="1" wrap="square" lIns="91425" tIns="91425" rIns="91425" bIns="91425" anchor="t" anchorCtr="0">
            <a:noAutofit/>
          </a:bodyPr>
          <a:lstStyle/>
          <a:p>
            <a:pPr lvl="0" algn="l" rtl="0">
              <a:spcBef>
                <a:spcPts val="600"/>
              </a:spcBef>
              <a:spcAft>
                <a:spcPts val="0"/>
              </a:spcAft>
            </a:pPr>
            <a:r>
              <a:rPr lang="en-IN" sz="1200" dirty="0">
                <a:solidFill>
                  <a:srgbClr val="28324A"/>
                </a:solidFill>
                <a:latin typeface="Source Sans Pro"/>
                <a:ea typeface="Source Sans Pro"/>
                <a:cs typeface="Source Sans Pro"/>
                <a:sym typeface="Source Sans Pro"/>
              </a:rPr>
              <a:t>As the aspects of digitization has reached into the education and job industry, it has become vulnerable to hidden discrepancies regarding the candidate’s abilities to perform </a:t>
            </a:r>
            <a:r>
              <a:rPr lang="en-IN" sz="1200" dirty="0" err="1">
                <a:solidFill>
                  <a:srgbClr val="28324A"/>
                </a:solidFill>
                <a:latin typeface="Source Sans Pro"/>
                <a:ea typeface="Source Sans Pro"/>
                <a:cs typeface="Source Sans Pro"/>
                <a:sym typeface="Source Sans Pro"/>
              </a:rPr>
              <a:t>upto</a:t>
            </a:r>
            <a:r>
              <a:rPr lang="en-IN" sz="1200" dirty="0">
                <a:solidFill>
                  <a:srgbClr val="28324A"/>
                </a:solidFill>
                <a:latin typeface="Source Sans Pro"/>
                <a:ea typeface="Source Sans Pro"/>
                <a:cs typeface="Source Sans Pro"/>
                <a:sym typeface="Source Sans Pro"/>
              </a:rPr>
              <a:t> the standards expected and employer expectations with said candidates. This includes </a:t>
            </a:r>
            <a:r>
              <a:rPr lang="en-IN" sz="1200" dirty="0" err="1">
                <a:solidFill>
                  <a:srgbClr val="28324A"/>
                </a:solidFill>
                <a:latin typeface="Source Sans Pro"/>
                <a:ea typeface="Source Sans Pro"/>
                <a:cs typeface="Source Sans Pro"/>
                <a:sym typeface="Source Sans Pro"/>
              </a:rPr>
              <a:t>criterias</a:t>
            </a:r>
            <a:r>
              <a:rPr lang="en-IN" sz="1200" dirty="0">
                <a:solidFill>
                  <a:srgbClr val="28324A"/>
                </a:solidFill>
                <a:latin typeface="Source Sans Pro"/>
                <a:ea typeface="Source Sans Pro"/>
                <a:cs typeface="Source Sans Pro"/>
                <a:sym typeface="Source Sans Pro"/>
              </a:rPr>
              <a:t> like employee engagement, difficulty of tasks being handed out, how any grievances are dealt with, information security and confidentiality. These are some issues which are not generally documented digitally-leading to stagnation of progress in the company and failure of vital operations in their respective fields.</a:t>
            </a:r>
          </a:p>
          <a:p>
            <a:pPr lvl="0" algn="l" rtl="0">
              <a:spcBef>
                <a:spcPts val="600"/>
              </a:spcBef>
              <a:spcAft>
                <a:spcPts val="0"/>
              </a:spcAft>
            </a:pPr>
            <a:r>
              <a:rPr lang="en-IN" sz="1200" dirty="0">
                <a:solidFill>
                  <a:srgbClr val="28324A"/>
                </a:solidFill>
                <a:latin typeface="Source Sans Pro"/>
                <a:ea typeface="Source Sans Pro"/>
                <a:cs typeface="Source Sans Pro"/>
                <a:sym typeface="Source Sans Pro"/>
              </a:rPr>
              <a:t>Using sentiment analysis containing employer-employee review, we will cross reference them by their unique IDs to measure their chances in companies of either lower tier or are required to shift their objectives to another </a:t>
            </a:r>
            <a:r>
              <a:rPr lang="en-IN" sz="1200" dirty="0" err="1">
                <a:solidFill>
                  <a:srgbClr val="28324A"/>
                </a:solidFill>
                <a:latin typeface="Source Sans Pro"/>
                <a:ea typeface="Source Sans Pro"/>
                <a:cs typeface="Source Sans Pro"/>
                <a:sym typeface="Source Sans Pro"/>
              </a:rPr>
              <a:t>industry.This</a:t>
            </a:r>
            <a:r>
              <a:rPr lang="en-IN" sz="1200" dirty="0">
                <a:solidFill>
                  <a:srgbClr val="28324A"/>
                </a:solidFill>
                <a:latin typeface="Source Sans Pro"/>
                <a:ea typeface="Source Sans Pro"/>
                <a:cs typeface="Source Sans Pro"/>
                <a:sym typeface="Source Sans Pro"/>
              </a:rPr>
              <a:t> would also help us in providing an insight of their educational backgrounds and find the correlation between what Industries require and the employee’s educational background.</a:t>
            </a:r>
          </a:p>
          <a:p>
            <a:pPr lvl="0" algn="l" rtl="0">
              <a:spcBef>
                <a:spcPts val="600"/>
              </a:spcBef>
              <a:spcAft>
                <a:spcPts val="0"/>
              </a:spcAft>
            </a:pPr>
            <a:r>
              <a:rPr lang="en-IN" sz="1200" dirty="0">
                <a:solidFill>
                  <a:srgbClr val="28324A"/>
                </a:solidFill>
                <a:latin typeface="Source Sans Pro"/>
                <a:ea typeface="Source Sans Pro"/>
                <a:cs typeface="Source Sans Pro"/>
                <a:sym typeface="Source Sans Pro"/>
              </a:rPr>
              <a:t>By using the various technique mentioned prior to the </a:t>
            </a:r>
            <a:r>
              <a:rPr lang="en-IN" sz="1200" dirty="0" err="1">
                <a:solidFill>
                  <a:srgbClr val="28324A"/>
                </a:solidFill>
                <a:latin typeface="Source Sans Pro"/>
                <a:ea typeface="Source Sans Pro"/>
                <a:cs typeface="Source Sans Pro"/>
                <a:sym typeface="Source Sans Pro"/>
              </a:rPr>
              <a:t>project,we</a:t>
            </a:r>
            <a:r>
              <a:rPr lang="en-IN" sz="1200" dirty="0">
                <a:solidFill>
                  <a:srgbClr val="28324A"/>
                </a:solidFill>
                <a:latin typeface="Source Sans Pro"/>
                <a:ea typeface="Source Sans Pro"/>
                <a:cs typeface="Source Sans Pro"/>
                <a:sym typeface="Source Sans Pro"/>
              </a:rPr>
              <a:t> will </a:t>
            </a:r>
            <a:r>
              <a:rPr lang="en-IN" sz="1200" dirty="0" err="1">
                <a:solidFill>
                  <a:srgbClr val="28324A"/>
                </a:solidFill>
                <a:latin typeface="Source Sans Pro"/>
                <a:ea typeface="Source Sans Pro"/>
                <a:cs typeface="Source Sans Pro"/>
                <a:sym typeface="Source Sans Pro"/>
              </a:rPr>
              <a:t>analyze</a:t>
            </a:r>
            <a:r>
              <a:rPr lang="en-IN" sz="1200" dirty="0">
                <a:solidFill>
                  <a:srgbClr val="28324A"/>
                </a:solidFill>
                <a:latin typeface="Source Sans Pro"/>
                <a:ea typeface="Source Sans Pro"/>
                <a:cs typeface="Source Sans Pro"/>
                <a:sym typeface="Source Sans Pro"/>
              </a:rPr>
              <a:t> the skills required for </a:t>
            </a:r>
            <a:r>
              <a:rPr lang="en-IN" sz="1200" dirty="0" err="1">
                <a:solidFill>
                  <a:srgbClr val="28324A"/>
                </a:solidFill>
                <a:latin typeface="Source Sans Pro"/>
                <a:ea typeface="Source Sans Pro"/>
                <a:cs typeface="Source Sans Pro"/>
                <a:sym typeface="Source Sans Pro"/>
              </a:rPr>
              <a:t>job,employee</a:t>
            </a:r>
            <a:r>
              <a:rPr lang="en-IN" sz="1200" dirty="0">
                <a:solidFill>
                  <a:srgbClr val="28324A"/>
                </a:solidFill>
                <a:latin typeface="Source Sans Pro"/>
                <a:ea typeface="Source Sans Pro"/>
                <a:cs typeface="Source Sans Pro"/>
                <a:sym typeface="Source Sans Pro"/>
              </a:rPr>
              <a:t> </a:t>
            </a:r>
            <a:r>
              <a:rPr lang="en-IN" sz="1200" dirty="0" err="1">
                <a:solidFill>
                  <a:srgbClr val="28324A"/>
                </a:solidFill>
                <a:latin typeface="Source Sans Pro"/>
                <a:ea typeface="Source Sans Pro"/>
                <a:cs typeface="Source Sans Pro"/>
                <a:sym typeface="Source Sans Pro"/>
              </a:rPr>
              <a:t>behaviour,experience</a:t>
            </a:r>
            <a:r>
              <a:rPr lang="en-IN" sz="1200" dirty="0">
                <a:solidFill>
                  <a:srgbClr val="28324A"/>
                </a:solidFill>
                <a:latin typeface="Source Sans Pro"/>
                <a:ea typeface="Source Sans Pro"/>
                <a:cs typeface="Source Sans Pro"/>
                <a:sym typeface="Source Sans Pro"/>
              </a:rPr>
              <a:t> required and met for an </a:t>
            </a:r>
            <a:r>
              <a:rPr lang="en-IN" sz="1200" dirty="0" err="1">
                <a:solidFill>
                  <a:srgbClr val="28324A"/>
                </a:solidFill>
                <a:latin typeface="Source Sans Pro"/>
                <a:ea typeface="Source Sans Pro"/>
                <a:cs typeface="Source Sans Pro"/>
                <a:sym typeface="Source Sans Pro"/>
              </a:rPr>
              <a:t>individual,find</a:t>
            </a:r>
            <a:r>
              <a:rPr lang="en-IN" sz="1200" dirty="0">
                <a:solidFill>
                  <a:srgbClr val="28324A"/>
                </a:solidFill>
                <a:latin typeface="Source Sans Pro"/>
                <a:ea typeface="Source Sans Pro"/>
                <a:cs typeface="Source Sans Pro"/>
                <a:sym typeface="Source Sans Pro"/>
              </a:rPr>
              <a:t> necessary metrics for how salary is given out in each industry and integrate geo-location techniques to cater to an individual’s need to find an appropriate job and whether or not he or she will be paid substantially and for how much time will he/she be able to persist in the work environment of that industry.</a:t>
            </a:r>
          </a:p>
          <a:p>
            <a:pPr lvl="0" algn="l" rtl="0">
              <a:spcBef>
                <a:spcPts val="600"/>
              </a:spcBef>
              <a:spcAft>
                <a:spcPts val="0"/>
              </a:spcAft>
            </a:pPr>
            <a:endParaRPr sz="1200" dirty="0">
              <a:solidFill>
                <a:srgbClr val="28324A"/>
              </a:solidFill>
              <a:latin typeface="Source Sans Pro"/>
              <a:ea typeface="Source Sans Pro"/>
              <a:cs typeface="Source Sans Pro"/>
              <a:sym typeface="Source Sans Pro"/>
            </a:endParaRPr>
          </a:p>
        </p:txBody>
      </p:sp>
      <p:sp>
        <p:nvSpPr>
          <p:cNvPr id="472" name="Google Shape;472;p14"/>
          <p:cNvSpPr txBox="1"/>
          <p:nvPr/>
        </p:nvSpPr>
        <p:spPr>
          <a:xfrm>
            <a:off x="1047750" y="3143925"/>
            <a:ext cx="7048500" cy="826500"/>
          </a:xfrm>
          <a:prstGeom prst="rect">
            <a:avLst/>
          </a:prstGeom>
          <a:noFill/>
          <a:ln>
            <a:noFill/>
          </a:ln>
        </p:spPr>
        <p:txBody>
          <a:bodyPr spcFirstLastPara="1" wrap="square" lIns="91425" tIns="91425" rIns="91425" bIns="91425" anchor="t" anchorCtr="0">
            <a:noAutofit/>
          </a:bodyPr>
          <a:lstStyle/>
          <a:p>
            <a:pPr marL="0" lvl="0" indent="0" algn="l" rtl="0">
              <a:spcBef>
                <a:spcPts val="1000"/>
              </a:spcBef>
              <a:spcAft>
                <a:spcPts val="1000"/>
              </a:spcAft>
              <a:buNone/>
            </a:pPr>
            <a:endParaRPr sz="1200" dirty="0">
              <a:solidFill>
                <a:srgbClr val="28324A"/>
              </a:solidFill>
              <a:latin typeface="Source Sans Pro"/>
              <a:ea typeface="Source Sans Pro"/>
              <a:cs typeface="Source Sans Pro"/>
              <a:sym typeface="Source Sans Pro"/>
            </a:endParaRPr>
          </a:p>
        </p:txBody>
      </p:sp>
      <p:sp>
        <p:nvSpPr>
          <p:cNvPr id="473" name="Google Shape;473;p1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4014642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14"/>
          <p:cNvSpPr txBox="1">
            <a:spLocks noGrp="1"/>
          </p:cNvSpPr>
          <p:nvPr>
            <p:ph type="title"/>
          </p:nvPr>
        </p:nvSpPr>
        <p:spPr>
          <a:xfrm>
            <a:off x="1047750" y="1007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Problem Statement</a:t>
            </a:r>
            <a:endParaRPr dirty="0"/>
          </a:p>
        </p:txBody>
      </p:sp>
      <p:sp>
        <p:nvSpPr>
          <p:cNvPr id="470" name="Google Shape;470;p14"/>
          <p:cNvSpPr txBox="1"/>
          <p:nvPr/>
        </p:nvSpPr>
        <p:spPr>
          <a:xfrm>
            <a:off x="394011" y="968549"/>
            <a:ext cx="8482360" cy="3001875"/>
          </a:xfrm>
          <a:prstGeom prst="rect">
            <a:avLst/>
          </a:prstGeom>
          <a:noFill/>
          <a:ln>
            <a:noFill/>
          </a:ln>
        </p:spPr>
        <p:txBody>
          <a:bodyPr spcFirstLastPara="1" wrap="square" lIns="91425" tIns="91425" rIns="91425" bIns="91425" anchor="t" anchorCtr="0">
            <a:noAutofit/>
          </a:bodyPr>
          <a:lstStyle/>
          <a:p>
            <a:pPr lvl="0" algn="l" rtl="0">
              <a:spcBef>
                <a:spcPts val="600"/>
              </a:spcBef>
              <a:spcAft>
                <a:spcPts val="0"/>
              </a:spcAft>
            </a:pPr>
            <a:r>
              <a:rPr lang="en-IN" sz="1200" dirty="0">
                <a:solidFill>
                  <a:srgbClr val="28324A"/>
                </a:solidFill>
                <a:latin typeface="Source Sans Pro"/>
                <a:ea typeface="Source Sans Pro"/>
                <a:cs typeface="Source Sans Pro"/>
                <a:sym typeface="Source Sans Pro"/>
              </a:rPr>
              <a:t>In this project, we will pull Jobs related datasets and Employee Review Datasets to pivot and merge them and use them to reflect presence of corporate norms which needs to be eradicated from industries ranging from Software Engineering, Media, Information Technology, Medical, Textile and Pharmacies.</a:t>
            </a:r>
          </a:p>
          <a:p>
            <a:pPr lvl="0" algn="l" rtl="0">
              <a:spcBef>
                <a:spcPts val="600"/>
              </a:spcBef>
              <a:spcAft>
                <a:spcPts val="0"/>
              </a:spcAft>
            </a:pPr>
            <a:r>
              <a:rPr lang="en-IN" sz="1200" dirty="0">
                <a:solidFill>
                  <a:srgbClr val="28324A"/>
                </a:solidFill>
                <a:latin typeface="Source Sans Pro"/>
                <a:ea typeface="Source Sans Pro"/>
                <a:cs typeface="Source Sans Pro"/>
                <a:sym typeface="Source Sans Pro"/>
              </a:rPr>
              <a:t>We will then clean the data, as it is highly possible that such datasets may contain dirty values which means that data-cleaning will be a prioritized objective in the beginning phases of this project.</a:t>
            </a:r>
          </a:p>
          <a:p>
            <a:pPr lvl="0" algn="l" rtl="0">
              <a:spcBef>
                <a:spcPts val="600"/>
              </a:spcBef>
              <a:spcAft>
                <a:spcPts val="0"/>
              </a:spcAft>
            </a:pPr>
            <a:r>
              <a:rPr lang="en-IN" sz="1200" dirty="0" err="1">
                <a:solidFill>
                  <a:srgbClr val="28324A"/>
                </a:solidFill>
                <a:latin typeface="Source Sans Pro"/>
                <a:ea typeface="Source Sans Pro"/>
                <a:cs typeface="Source Sans Pro"/>
                <a:sym typeface="Source Sans Pro"/>
              </a:rPr>
              <a:t>Thus,our</a:t>
            </a:r>
            <a:r>
              <a:rPr lang="en-IN" sz="1200" dirty="0">
                <a:solidFill>
                  <a:srgbClr val="28324A"/>
                </a:solidFill>
                <a:latin typeface="Source Sans Pro"/>
                <a:ea typeface="Source Sans Pro"/>
                <a:cs typeface="Source Sans Pro"/>
                <a:sym typeface="Source Sans Pro"/>
              </a:rPr>
              <a:t> Problem Statement states:</a:t>
            </a:r>
          </a:p>
          <a:p>
            <a:pPr lvl="0" algn="l" rtl="0">
              <a:spcBef>
                <a:spcPts val="600"/>
              </a:spcBef>
              <a:spcAft>
                <a:spcPts val="0"/>
              </a:spcAft>
            </a:pPr>
            <a:r>
              <a:rPr lang="en-IN" sz="1200" dirty="0">
                <a:solidFill>
                  <a:srgbClr val="28324A"/>
                </a:solidFill>
                <a:latin typeface="Source Sans Pro"/>
                <a:ea typeface="Source Sans Pro"/>
                <a:cs typeface="Source Sans Pro"/>
                <a:sym typeface="Source Sans Pro"/>
              </a:rPr>
              <a:t>“</a:t>
            </a:r>
          </a:p>
          <a:p>
            <a:pPr lvl="0" algn="l" rtl="0">
              <a:spcBef>
                <a:spcPts val="600"/>
              </a:spcBef>
              <a:spcAft>
                <a:spcPts val="0"/>
              </a:spcAft>
            </a:pPr>
            <a:r>
              <a:rPr lang="en-IN" sz="1200" dirty="0">
                <a:solidFill>
                  <a:srgbClr val="28324A"/>
                </a:solidFill>
                <a:latin typeface="Source Sans Pro"/>
                <a:ea typeface="Source Sans Pro"/>
                <a:cs typeface="Source Sans Pro"/>
                <a:sym typeface="Source Sans Pro"/>
              </a:rPr>
              <a:t>Using the availability of employee </a:t>
            </a:r>
            <a:r>
              <a:rPr lang="en-IN" sz="1200" dirty="0" err="1">
                <a:solidFill>
                  <a:srgbClr val="28324A"/>
                </a:solidFill>
                <a:latin typeface="Source Sans Pro"/>
                <a:ea typeface="Source Sans Pro"/>
                <a:cs typeface="Source Sans Pro"/>
                <a:sym typeface="Source Sans Pro"/>
              </a:rPr>
              <a:t>logs,job</a:t>
            </a:r>
            <a:r>
              <a:rPr lang="en-IN" sz="1200" dirty="0">
                <a:solidFill>
                  <a:srgbClr val="28324A"/>
                </a:solidFill>
                <a:latin typeface="Source Sans Pro"/>
                <a:ea typeface="Source Sans Pro"/>
                <a:cs typeface="Source Sans Pro"/>
                <a:sym typeface="Source Sans Pro"/>
              </a:rPr>
              <a:t> openings and employer-employee cross referenced data, the possibility of  deducing retainability of an employee, gender pay-gap and skill-set requirements can be deduced by understanding the important metrics in order to aid people to assess or find their quality-oriented jobs from various </a:t>
            </a:r>
            <a:r>
              <a:rPr lang="en-IN" sz="1200" dirty="0" err="1">
                <a:solidFill>
                  <a:srgbClr val="28324A"/>
                </a:solidFill>
                <a:latin typeface="Source Sans Pro"/>
                <a:ea typeface="Source Sans Pro"/>
                <a:cs typeface="Source Sans Pro"/>
                <a:sym typeface="Source Sans Pro"/>
              </a:rPr>
              <a:t>industries,all</a:t>
            </a:r>
            <a:r>
              <a:rPr lang="en-IN" sz="1200" dirty="0">
                <a:solidFill>
                  <a:srgbClr val="28324A"/>
                </a:solidFill>
                <a:latin typeface="Source Sans Pro"/>
                <a:ea typeface="Source Sans Pro"/>
                <a:cs typeface="Source Sans Pro"/>
                <a:sym typeface="Source Sans Pro"/>
              </a:rPr>
              <a:t> with the use of job postings and employee data.” </a:t>
            </a:r>
            <a:endParaRPr sz="1200" dirty="0">
              <a:solidFill>
                <a:srgbClr val="28324A"/>
              </a:solidFill>
              <a:latin typeface="Source Sans Pro"/>
              <a:ea typeface="Source Sans Pro"/>
              <a:cs typeface="Source Sans Pro"/>
              <a:sym typeface="Source Sans Pro"/>
            </a:endParaRPr>
          </a:p>
        </p:txBody>
      </p:sp>
      <p:sp>
        <p:nvSpPr>
          <p:cNvPr id="472" name="Google Shape;472;p14"/>
          <p:cNvSpPr txBox="1"/>
          <p:nvPr/>
        </p:nvSpPr>
        <p:spPr>
          <a:xfrm>
            <a:off x="1047750" y="3143925"/>
            <a:ext cx="7048500" cy="826500"/>
          </a:xfrm>
          <a:prstGeom prst="rect">
            <a:avLst/>
          </a:prstGeom>
          <a:noFill/>
          <a:ln>
            <a:noFill/>
          </a:ln>
        </p:spPr>
        <p:txBody>
          <a:bodyPr spcFirstLastPara="1" wrap="square" lIns="91425" tIns="91425" rIns="91425" bIns="91425" anchor="t" anchorCtr="0">
            <a:noAutofit/>
          </a:bodyPr>
          <a:lstStyle/>
          <a:p>
            <a:pPr marL="0" lvl="0" indent="0" algn="l" rtl="0">
              <a:spcBef>
                <a:spcPts val="1000"/>
              </a:spcBef>
              <a:spcAft>
                <a:spcPts val="1000"/>
              </a:spcAft>
              <a:buNone/>
            </a:pPr>
            <a:endParaRPr sz="1200" dirty="0">
              <a:solidFill>
                <a:srgbClr val="28324A"/>
              </a:solidFill>
              <a:latin typeface="Source Sans Pro"/>
              <a:ea typeface="Source Sans Pro"/>
              <a:cs typeface="Source Sans Pro"/>
              <a:sym typeface="Source Sans Pro"/>
            </a:endParaRPr>
          </a:p>
        </p:txBody>
      </p:sp>
      <p:sp>
        <p:nvSpPr>
          <p:cNvPr id="473" name="Google Shape;473;p1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920049969"/>
      </p:ext>
    </p:extLst>
  </p:cSld>
  <p:clrMapOvr>
    <a:masterClrMapping/>
  </p:clrMapOvr>
</p:sld>
</file>

<file path=ppt/theme/theme1.xml><?xml version="1.0" encoding="utf-8"?>
<a:theme xmlns:a="http://schemas.openxmlformats.org/drawingml/2006/main" name="Quince template">
  <a:themeElements>
    <a:clrScheme name="Custom 347">
      <a:dk1>
        <a:srgbClr val="28324A"/>
      </a:dk1>
      <a:lt1>
        <a:srgbClr val="FFFFFF"/>
      </a:lt1>
      <a:dk2>
        <a:srgbClr val="707685"/>
      </a:dk2>
      <a:lt2>
        <a:srgbClr val="E5E5E5"/>
      </a:lt2>
      <a:accent1>
        <a:srgbClr val="00CEF6"/>
      </a:accent1>
      <a:accent2>
        <a:srgbClr val="3C78D8"/>
      </a:accent2>
      <a:accent3>
        <a:srgbClr val="00A7C8"/>
      </a:accent3>
      <a:accent4>
        <a:srgbClr val="8EC400"/>
      </a:accent4>
      <a:accent5>
        <a:srgbClr val="AFF000"/>
      </a:accent5>
      <a:accent6>
        <a:srgbClr val="7F7F7F"/>
      </a:accent6>
      <a:hlink>
        <a:srgbClr val="28324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TotalTime>
  <Words>492</Words>
  <Application>Microsoft Office PowerPoint</Application>
  <PresentationFormat>On-screen Show (16:9)</PresentationFormat>
  <Paragraphs>33</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Source Sans Pro</vt:lpstr>
      <vt:lpstr>Oswald</vt:lpstr>
      <vt:lpstr>Calibri</vt:lpstr>
      <vt:lpstr>Arial</vt:lpstr>
      <vt:lpstr>Quince template</vt:lpstr>
      <vt:lpstr>Aryaman Mishra 19BCE1027</vt:lpstr>
      <vt:lpstr>OUTLINE</vt:lpstr>
      <vt:lpstr>Area of the Project</vt:lpstr>
      <vt:lpstr>Background of the Problem</vt:lpstr>
      <vt:lpstr>Problem Statement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Aryaman Mishra 19BCE1027</dc:title>
  <cp:lastModifiedBy>Aryaman Mishra</cp:lastModifiedBy>
  <cp:revision>2</cp:revision>
  <dcterms:modified xsi:type="dcterms:W3CDTF">2022-09-23T16:46:30Z</dcterms:modified>
</cp:coreProperties>
</file>