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73" r:id="rId5"/>
    <p:sldId id="259" r:id="rId6"/>
    <p:sldId id="269" r:id="rId7"/>
    <p:sldId id="272" r:id="rId8"/>
    <p:sldId id="274" r:id="rId9"/>
    <p:sldId id="275" r:id="rId10"/>
    <p:sldId id="276" r:id="rId11"/>
    <p:sldId id="277" r:id="rId12"/>
    <p:sldId id="278" r:id="rId13"/>
    <p:sldId id="279" r:id="rId14"/>
    <p:sldId id="261" r:id="rId15"/>
    <p:sldId id="270" r:id="rId16"/>
    <p:sldId id="262" r:id="rId17"/>
    <p:sldId id="271" r:id="rId18"/>
    <p:sldId id="263" r:id="rId19"/>
    <p:sldId id="264" r:id="rId20"/>
    <p:sldId id="265" r:id="rId21"/>
    <p:sldId id="268" r:id="rId22"/>
    <p:sldId id="266" r:id="rId23"/>
    <p:sldId id="280"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522"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5B690-DA12-4685-B421-55013345D842}" type="datetimeFigureOut">
              <a:rPr lang="en-US" smtClean="0"/>
              <a:t>11/19/2022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DD7A6-A656-4299-93CA-62DD9170ACA3}" type="slidenum">
              <a:rPr lang="en-US" smtClean="0"/>
              <a:t>‹#›</a:t>
            </a:fld>
            <a:endParaRPr lang="en-US"/>
          </a:p>
        </p:txBody>
      </p:sp>
    </p:spTree>
    <p:extLst>
      <p:ext uri="{BB962C8B-B14F-4D97-AF65-F5344CB8AC3E}">
        <p14:creationId xmlns:p14="http://schemas.microsoft.com/office/powerpoint/2010/main" val="185219604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1E90-DF02-4DDB-A645-EE4BD71F0959}" type="datetimeFigureOut">
              <a:rPr lang="en-IN" smtClean="0"/>
              <a:t>19-11-2022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77D21-F794-4F63-9565-B6BF33373190}" type="slidenum">
              <a:rPr lang="en-IN" smtClean="0"/>
              <a:t>‹#›</a:t>
            </a:fld>
            <a:endParaRPr lang="en-IN"/>
          </a:p>
        </p:txBody>
      </p:sp>
    </p:spTree>
    <p:extLst>
      <p:ext uri="{BB962C8B-B14F-4D97-AF65-F5344CB8AC3E}">
        <p14:creationId xmlns:p14="http://schemas.microsoft.com/office/powerpoint/2010/main" val="376651984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8277D21-F794-4F63-9565-B6BF33373190}" type="slidenum">
              <a:rPr lang="en-IN" smtClean="0"/>
              <a:t>1</a:t>
            </a:fld>
            <a:endParaRPr lang="en-IN"/>
          </a:p>
        </p:txBody>
      </p:sp>
    </p:spTree>
    <p:extLst>
      <p:ext uri="{BB962C8B-B14F-4D97-AF65-F5344CB8AC3E}">
        <p14:creationId xmlns:p14="http://schemas.microsoft.com/office/powerpoint/2010/main" val="47822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77D21-F794-4F63-9565-B6BF33373190}" type="slidenum">
              <a:rPr lang="en-IN" smtClean="0"/>
              <a:t>2</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20663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277D21-F794-4F63-9565-B6BF33373190}" type="slidenum">
              <a:rPr lang="en-IN" smtClean="0"/>
              <a:t>3</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38283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277D21-F794-4F63-9565-B6BF33373190}" type="slidenum">
              <a:rPr lang="en-IN" smtClean="0"/>
              <a:t>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1779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77D21-F794-4F63-9565-B6BF33373190}" type="slidenum">
              <a:rPr lang="en-IN" smtClean="0"/>
              <a:t>14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6244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9D45CE8-D44F-4EBF-8D44-16D87B730117}" type="datetime1">
              <a:rPr lang="en-IN" smtClean="0"/>
              <a:t>19-11-2022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66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EA3C0C-7B7E-4602-AA2B-8CC69C0692E6}" type="datetime1">
              <a:rPr lang="en-IN" smtClean="0"/>
              <a:t>19-11-2022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40305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0A3FA1-CAA9-4795-8A48-94283E554A31}" type="datetime1">
              <a:rPr lang="en-IN" smtClean="0"/>
              <a:t>19-11-2022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37829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6BC8F7-D838-4017-BCC5-30A121465D4E}" type="datetime1">
              <a:rPr lang="en-IN" smtClean="0"/>
              <a:t>19-11-2022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3308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7102E9-73F2-41EE-8ACD-70B1EC06739D}" type="datetime1">
              <a:rPr lang="en-IN" smtClean="0"/>
              <a:t>19-11-2022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9129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8F58C4-87E3-4FFF-8B8E-36A5CCE9587F}" type="datetime1">
              <a:rPr lang="en-IN" smtClean="0"/>
              <a:t>19-11-2022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30014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118F8F5-38B3-468B-A110-CF7094C4FFA3}" type="datetime1">
              <a:rPr lang="en-IN" smtClean="0"/>
              <a:t>19-11-2022</a:t>
            </a:fld>
            <a:endParaRPr lang="en-IN"/>
          </a:p>
        </p:txBody>
      </p:sp>
      <p:sp>
        <p:nvSpPr>
          <p:cNvPr id="8" name="Footer Placeholder 7"/>
          <p:cNvSpPr>
            <a:spLocks noGrp="1"/>
          </p:cNvSpPr>
          <p:nvPr>
            <p:ph type="ftr" sz="quarter" idx="11"/>
          </p:nvPr>
        </p:nvSpPr>
        <p:spPr/>
        <p:txBody>
          <a:bodyPr/>
          <a:lstStyle/>
          <a:p>
            <a:r>
              <a:rPr lang="en-US"/>
              <a:t>School of Computer Science and Engineering           19BCE101</a:t>
            </a:r>
            <a:endParaRPr lang="en-IN"/>
          </a:p>
        </p:txBody>
      </p:sp>
      <p:sp>
        <p:nvSpPr>
          <p:cNvPr id="9" name="Slide Number Placeholder 8"/>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8495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ED628D5-C314-4D33-9F20-759CCDE4AC4A}" type="datetime1">
              <a:rPr lang="en-IN" smtClean="0"/>
              <a:t>19-11-2022</a:t>
            </a:fld>
            <a:endParaRPr lang="en-IN"/>
          </a:p>
        </p:txBody>
      </p:sp>
      <p:sp>
        <p:nvSpPr>
          <p:cNvPr id="4" name="Footer Placeholder 3"/>
          <p:cNvSpPr>
            <a:spLocks noGrp="1"/>
          </p:cNvSpPr>
          <p:nvPr>
            <p:ph type="ftr" sz="quarter" idx="11"/>
          </p:nvPr>
        </p:nvSpPr>
        <p:spPr/>
        <p:txBody>
          <a:bodyPr/>
          <a:lstStyle/>
          <a:p>
            <a:r>
              <a:rPr lang="en-US"/>
              <a:t>School of Computer Science and Engineering           19BCE101</a:t>
            </a:r>
            <a:endParaRPr lang="en-IN"/>
          </a:p>
        </p:txBody>
      </p:sp>
      <p:sp>
        <p:nvSpPr>
          <p:cNvPr id="5" name="Slide Number Placeholder 4"/>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871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8B2C7-8C08-40C7-86D3-40717890647B}" type="datetime1">
              <a:rPr lang="en-IN" smtClean="0"/>
              <a:t>19-11-2022</a:t>
            </a:fld>
            <a:endParaRPr lang="en-IN"/>
          </a:p>
        </p:txBody>
      </p:sp>
      <p:sp>
        <p:nvSpPr>
          <p:cNvPr id="3" name="Footer Placeholder 2"/>
          <p:cNvSpPr>
            <a:spLocks noGrp="1"/>
          </p:cNvSpPr>
          <p:nvPr>
            <p:ph type="ftr" sz="quarter" idx="11"/>
          </p:nvPr>
        </p:nvSpPr>
        <p:spPr/>
        <p:txBody>
          <a:bodyPr/>
          <a:lstStyle/>
          <a:p>
            <a:r>
              <a:rPr lang="en-US"/>
              <a:t>School of Computer Science and Engineering           19BCE101</a:t>
            </a:r>
            <a:endParaRPr lang="en-IN"/>
          </a:p>
        </p:txBody>
      </p:sp>
      <p:sp>
        <p:nvSpPr>
          <p:cNvPr id="4" name="Slide Number Placeholder 3"/>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8344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6AB95-B062-4835-943E-2CCF78F87A5C}" type="datetime1">
              <a:rPr lang="en-IN" smtClean="0"/>
              <a:t>19-11-2022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85538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D5947D-ED41-4D3A-BD18-2470D3E417CA}" type="datetime1">
              <a:rPr lang="en-IN" smtClean="0"/>
              <a:t>19-11-2022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781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5261D-6A12-49A0-8570-B5726E78256A}" type="datetime1">
              <a:rPr lang="en-IN" smtClean="0"/>
              <a:t>19-11-2022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Computer Science and Engineering           19BCE101</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07C7E-3A72-4AFC-82D5-1E7B16850C90}" type="slidenum">
              <a:rPr lang="en-IN" smtClean="0"/>
              <a:t>‹#›</a:t>
            </a:fld>
            <a:endParaRPr lang="en-IN"/>
          </a:p>
        </p:txBody>
      </p:sp>
    </p:spTree>
    <p:extLst>
      <p:ext uri="{BB962C8B-B14F-4D97-AF65-F5344CB8AC3E}">
        <p14:creationId xmlns:p14="http://schemas.microsoft.com/office/powerpoint/2010/main" val="67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61460"/>
            <a:ext cx="9144000" cy="2387600"/>
          </a:xfrm>
        </p:spPr>
        <p:txBody>
          <a:bodyPr>
            <a:normAutofit fontScale="90000"/>
          </a:bodyPr>
          <a:lstStyle/>
          <a:p>
            <a:r>
              <a:rPr lang="en-IN" sz="4000" b="1" dirty="0"/>
              <a:t>CAPSTONE</a:t>
            </a:r>
            <a:br>
              <a:rPr lang="en-IN" sz="4000" b="1" dirty="0"/>
            </a:br>
            <a:r>
              <a:rPr lang="en-IN" sz="4000" b="1" dirty="0"/>
              <a:t>REVIEW I</a:t>
            </a:r>
            <a:br>
              <a:rPr lang="en-IN" sz="4000" b="1" dirty="0"/>
            </a:br>
            <a:r>
              <a:rPr lang="en-IN" b="1" dirty="0"/>
              <a:t>E-Vehicle Routing with Parking System</a:t>
            </a:r>
          </a:p>
        </p:txBody>
      </p:sp>
      <p:sp>
        <p:nvSpPr>
          <p:cNvPr id="3" name="Subtitle 2"/>
          <p:cNvSpPr>
            <a:spLocks noGrp="1"/>
          </p:cNvSpPr>
          <p:nvPr>
            <p:ph type="subTitle" idx="1"/>
          </p:nvPr>
        </p:nvSpPr>
        <p:spPr>
          <a:xfrm>
            <a:off x="281940" y="4079708"/>
            <a:ext cx="11628120" cy="2246163"/>
          </a:xfrm>
        </p:spPr>
        <p:txBody>
          <a:bodyPr>
            <a:normAutofit fontScale="92500" lnSpcReduction="10000"/>
          </a:bodyPr>
          <a:lstStyle/>
          <a:p>
            <a:pPr algn="l"/>
            <a:r>
              <a:rPr lang="en-IN" dirty="0"/>
              <a:t>Name : Aryaman Mishra</a:t>
            </a:r>
          </a:p>
          <a:p>
            <a:pPr algn="l"/>
            <a:r>
              <a:rPr lang="en-IN" dirty="0"/>
              <a:t>Register No:19BCE1027</a:t>
            </a:r>
          </a:p>
          <a:p>
            <a:pPr algn="l"/>
            <a:r>
              <a:rPr lang="en-IN" dirty="0"/>
              <a:t>Programme &amp; Specialization : </a:t>
            </a:r>
            <a:r>
              <a:rPr lang="en-IN" dirty="0" err="1"/>
              <a:t>B.Tech</a:t>
            </a:r>
            <a:r>
              <a:rPr lang="en-IN" dirty="0"/>
              <a:t> Computer Science and Engineering</a:t>
            </a:r>
          </a:p>
          <a:p>
            <a:pPr algn="l"/>
            <a:r>
              <a:rPr lang="en-IN" dirty="0"/>
              <a:t>                                                                                                                                              Guide Name:</a:t>
            </a:r>
          </a:p>
          <a:p>
            <a:pPr algn="r"/>
            <a:r>
              <a:rPr lang="en-IN" sz="4800" b="1" dirty="0" err="1"/>
              <a:t>Dr.</a:t>
            </a:r>
            <a:r>
              <a:rPr lang="en-IN" sz="4800" b="1" dirty="0"/>
              <a:t> Suguna 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199" y="23812"/>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a:t>School of Computer Science and Engineering           19BCE1027</a:t>
            </a:r>
            <a:endParaRPr lang="en-IN" dirty="0"/>
          </a:p>
        </p:txBody>
      </p:sp>
      <p:sp>
        <p:nvSpPr>
          <p:cNvPr id="6" name="Slide Number Placeholder 5"/>
          <p:cNvSpPr>
            <a:spLocks noGrp="1"/>
          </p:cNvSpPr>
          <p:nvPr>
            <p:ph type="sldNum" sz="quarter" idx="12"/>
          </p:nvPr>
        </p:nvSpPr>
        <p:spPr/>
        <p:txBody>
          <a:bodyPr/>
          <a:lstStyle/>
          <a:p>
            <a:fld id="{92607C7E-3A72-4AFC-82D5-1E7B16850C90}" type="slidenum">
              <a:rPr lang="en-IN" smtClean="0"/>
              <a:t>1</a:t>
            </a:fld>
            <a:endParaRPr lang="en-IN"/>
          </a:p>
        </p:txBody>
      </p:sp>
    </p:spTree>
    <p:extLst>
      <p:ext uri="{BB962C8B-B14F-4D97-AF65-F5344CB8AC3E}">
        <p14:creationId xmlns:p14="http://schemas.microsoft.com/office/powerpoint/2010/main" val="43187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24953" y="6492875"/>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85264920"/>
              </p:ext>
            </p:extLst>
          </p:nvPr>
        </p:nvGraphicFramePr>
        <p:xfrm>
          <a:off x="0" y="1347953"/>
          <a:ext cx="12064621" cy="457708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370840">
                <a:tc>
                  <a:txBody>
                    <a:bodyPr/>
                    <a:lstStyle/>
                    <a:p>
                      <a:pPr algn="ctr"/>
                      <a:r>
                        <a:rPr lang="en-IN" sz="1100" dirty="0"/>
                        <a:t>S.No</a:t>
                      </a:r>
                    </a:p>
                  </a:txBody>
                  <a:tcPr/>
                </a:tc>
                <a:tc>
                  <a:txBody>
                    <a:bodyPr/>
                    <a:lstStyle/>
                    <a:p>
                      <a:pPr algn="ctr"/>
                      <a:r>
                        <a:rPr lang="en-IN" sz="1100" dirty="0"/>
                        <a:t>Paper Title</a:t>
                      </a:r>
                      <a:endParaRPr lang="en-IN" sz="1100" dirty="0">
                        <a:solidFill>
                          <a:srgbClr val="FF0000"/>
                        </a:solidFill>
                      </a:endParaRPr>
                    </a:p>
                  </a:txBody>
                  <a:tcPr/>
                </a:tc>
                <a:tc>
                  <a:txBody>
                    <a:bodyPr/>
                    <a:lstStyle/>
                    <a:p>
                      <a:pPr algn="ctr"/>
                      <a:r>
                        <a:rPr lang="en-IN" sz="1100" dirty="0"/>
                        <a:t>Summary</a:t>
                      </a:r>
                    </a:p>
                  </a:txBody>
                  <a:tcPr/>
                </a:tc>
                <a:tc>
                  <a:txBody>
                    <a:bodyPr/>
                    <a:lstStyle/>
                    <a:p>
                      <a:pPr algn="ctr"/>
                      <a:r>
                        <a:rPr lang="en-IN" sz="1100" dirty="0"/>
                        <a:t>Algorithms</a:t>
                      </a:r>
                      <a:r>
                        <a:rPr lang="en-IN" sz="1100" baseline="0" dirty="0"/>
                        <a:t> Used </a:t>
                      </a:r>
                      <a:endParaRPr lang="en-IN" sz="1100" dirty="0"/>
                    </a:p>
                  </a:txBody>
                  <a:tcPr/>
                </a:tc>
                <a:tc>
                  <a:txBody>
                    <a:bodyPr/>
                    <a:lstStyle/>
                    <a:p>
                      <a:pPr algn="ctr"/>
                      <a:r>
                        <a:rPr lang="en-IN" sz="1100" dirty="0"/>
                        <a:t>Pros / Cons</a:t>
                      </a:r>
                    </a:p>
                  </a:txBody>
                  <a:tcPr/>
                </a:tc>
                <a:extLst>
                  <a:ext uri="{0D108BD9-81ED-4DB2-BD59-A6C34878D82A}">
                    <a16:rowId xmlns:a16="http://schemas.microsoft.com/office/drawing/2014/main" val="10000"/>
                  </a:ext>
                </a:extLst>
              </a:tr>
              <a:tr h="370840">
                <a:tc>
                  <a:txBody>
                    <a:bodyPr/>
                    <a:lstStyle/>
                    <a:p>
                      <a:r>
                        <a:rPr lang="en-IN" sz="1100" dirty="0"/>
                        <a:t>[9]</a:t>
                      </a:r>
                    </a:p>
                  </a:txBody>
                  <a:tcPr/>
                </a:tc>
                <a:tc>
                  <a:txBody>
                    <a:bodyPr/>
                    <a:lstStyle/>
                    <a:p>
                      <a:pPr algn="just"/>
                      <a:r>
                        <a:rPr lang="en-US" sz="1100" b="0" i="0" kern="1200" dirty="0">
                          <a:solidFill>
                            <a:schemeClr val="dk1"/>
                          </a:solidFill>
                          <a:effectLst/>
                          <a:latin typeface="+mn-lt"/>
                          <a:ea typeface="+mn-ea"/>
                          <a:cs typeface="+mn-cs"/>
                        </a:rPr>
                        <a:t>The Consistent Electric-Vehicle Routing Problem with Backhauls and Charging Management - ScienceDirect.” </a:t>
                      </a:r>
                      <a:r>
                        <a:rPr lang="en-US" sz="1100" b="0" i="1" kern="1200" dirty="0" err="1">
                          <a:solidFill>
                            <a:schemeClr val="dk1"/>
                          </a:solidFill>
                          <a:effectLst/>
                          <a:latin typeface="+mn-lt"/>
                          <a:ea typeface="+mn-ea"/>
                          <a:cs typeface="+mn-cs"/>
                        </a:rPr>
                        <a:t>ScienceDirect.Com</a:t>
                      </a:r>
                      <a:r>
                        <a:rPr lang="en-US" sz="1100" b="0" i="1" kern="1200" dirty="0">
                          <a:solidFill>
                            <a:schemeClr val="dk1"/>
                          </a:solidFill>
                          <a:effectLst/>
                          <a:latin typeface="+mn-lt"/>
                          <a:ea typeface="+mn-ea"/>
                          <a:cs typeface="+mn-cs"/>
                        </a:rPr>
                        <a:t> | Science, Health and Medical Journals, Full Text Articles and Books.</a:t>
                      </a:r>
                      <a:r>
                        <a:rPr lang="en-US" sz="1100" b="0" i="0" kern="1200" dirty="0">
                          <a:solidFill>
                            <a:schemeClr val="dk1"/>
                          </a:solidFill>
                          <a:effectLst/>
                          <a:latin typeface="+mn-lt"/>
                          <a:ea typeface="+mn-ea"/>
                          <a:cs typeface="+mn-cs"/>
                        </a:rPr>
                        <a:t>, https://www.sciencedirect.com/science/article/pii/S0377221722000455. 2022.</a:t>
                      </a:r>
                      <a:endParaRPr lang="en-IN" sz="1100" b="0" dirty="0"/>
                    </a:p>
                  </a:txBody>
                  <a:tcPr/>
                </a:tc>
                <a:tc>
                  <a:txBody>
                    <a:bodyPr/>
                    <a:lstStyle/>
                    <a:p>
                      <a:r>
                        <a:rPr lang="en-US" sz="1100" dirty="0"/>
                        <a:t>Delivery of parcels are considered,</a:t>
                      </a:r>
                      <a:r>
                        <a:rPr lang="en-US" sz="1100" b="0" i="0" kern="1200" dirty="0">
                          <a:solidFill>
                            <a:schemeClr val="dk1"/>
                          </a:solidFill>
                          <a:effectLst/>
                          <a:latin typeface="+mn-lt"/>
                          <a:ea typeface="+mn-ea"/>
                          <a:cs typeface="+mn-cs"/>
                        </a:rPr>
                        <a:t>  driver and time consistency, backhauling and cost efficiency are taken for metrics, scheduling of recharging operations of electric vehicles is carried out.</a:t>
                      </a:r>
                      <a:endParaRPr lang="en-US" sz="1100" dirty="0"/>
                    </a:p>
                  </a:txBody>
                  <a:tcPr/>
                </a:tc>
                <a:tc>
                  <a:txBody>
                    <a:bodyPr/>
                    <a:lstStyle/>
                    <a:p>
                      <a:r>
                        <a:rPr lang="en-IN" sz="1100" b="0" i="0" kern="1200" dirty="0">
                          <a:solidFill>
                            <a:schemeClr val="dk1"/>
                          </a:solidFill>
                          <a:effectLst/>
                          <a:latin typeface="+mn-lt"/>
                          <a:ea typeface="+mn-ea"/>
                          <a:cs typeface="+mn-cs"/>
                        </a:rPr>
                        <a:t>Adaptive Large </a:t>
                      </a:r>
                      <a:r>
                        <a:rPr lang="en-IN" sz="1100" b="0" i="0" kern="1200" dirty="0" err="1">
                          <a:solidFill>
                            <a:schemeClr val="dk1"/>
                          </a:solidFill>
                          <a:effectLst/>
                          <a:latin typeface="+mn-lt"/>
                          <a:ea typeface="+mn-ea"/>
                          <a:cs typeface="+mn-cs"/>
                        </a:rPr>
                        <a:t>Neighborhood</a:t>
                      </a:r>
                      <a:r>
                        <a:rPr lang="en-IN" sz="1100" b="0" i="0" kern="1200" dirty="0">
                          <a:solidFill>
                            <a:schemeClr val="dk1"/>
                          </a:solidFill>
                          <a:effectLst/>
                          <a:latin typeface="+mn-lt"/>
                          <a:ea typeface="+mn-ea"/>
                          <a:cs typeface="+mn-cs"/>
                        </a:rPr>
                        <a:t> Search in </a:t>
                      </a:r>
                      <a:r>
                        <a:rPr lang="en-IN" sz="1100" b="0" i="0" kern="1200" dirty="0" err="1">
                          <a:solidFill>
                            <a:schemeClr val="dk1"/>
                          </a:solidFill>
                          <a:effectLst/>
                          <a:latin typeface="+mn-lt"/>
                          <a:ea typeface="+mn-ea"/>
                          <a:cs typeface="+mn-cs"/>
                        </a:rPr>
                        <a:t>realtime</a:t>
                      </a:r>
                      <a:r>
                        <a:rPr lang="en-IN" sz="1100" b="0" i="0" kern="1200" dirty="0">
                          <a:solidFill>
                            <a:schemeClr val="dk1"/>
                          </a:solidFill>
                          <a:effectLst/>
                          <a:latin typeface="+mn-lt"/>
                          <a:ea typeface="+mn-ea"/>
                          <a:cs typeface="+mn-cs"/>
                        </a:rPr>
                        <a:t>.</a:t>
                      </a:r>
                      <a:endParaRPr lang="en-US" sz="1100" dirty="0"/>
                    </a:p>
                  </a:txBody>
                  <a:tcPr/>
                </a:tc>
                <a:tc>
                  <a:txBody>
                    <a:bodyPr/>
                    <a:lstStyle/>
                    <a:p>
                      <a:r>
                        <a:rPr lang="en-US" sz="1100" dirty="0"/>
                        <a:t>Pros:</a:t>
                      </a:r>
                    </a:p>
                    <a:p>
                      <a:r>
                        <a:rPr lang="en-US" sz="1100" dirty="0"/>
                        <a:t>Combines the evolutionary approaches with local search techniques.</a:t>
                      </a:r>
                    </a:p>
                    <a:p>
                      <a:r>
                        <a:rPr lang="en-US" sz="1100" dirty="0"/>
                        <a:t>Cons:</a:t>
                      </a:r>
                    </a:p>
                    <a:p>
                      <a:r>
                        <a:rPr lang="en-US" sz="1100" dirty="0"/>
                        <a:t>Does not enhance the variable neighborhood descent procedure by exploring other move operators.</a:t>
                      </a:r>
                    </a:p>
                  </a:txBody>
                  <a:tcPr/>
                </a:tc>
                <a:extLst>
                  <a:ext uri="{0D108BD9-81ED-4DB2-BD59-A6C34878D82A}">
                    <a16:rowId xmlns:a16="http://schemas.microsoft.com/office/drawing/2014/main" val="10001"/>
                  </a:ext>
                </a:extLst>
              </a:tr>
              <a:tr h="370840">
                <a:tc>
                  <a:txBody>
                    <a:bodyPr/>
                    <a:lstStyle/>
                    <a:p>
                      <a:r>
                        <a:rPr lang="en-IN" sz="1100" dirty="0"/>
                        <a:t>[10]</a:t>
                      </a:r>
                    </a:p>
                  </a:txBody>
                  <a:tcPr/>
                </a:tc>
                <a:tc>
                  <a:txBody>
                    <a:bodyPr/>
                    <a:lstStyle/>
                    <a:p>
                      <a:pPr algn="just"/>
                      <a:r>
                        <a:rPr lang="en-IN" sz="1100" b="0" i="0" kern="1200" dirty="0">
                          <a:solidFill>
                            <a:schemeClr val="dk1"/>
                          </a:solidFill>
                          <a:effectLst/>
                          <a:latin typeface="+mn-lt"/>
                          <a:ea typeface="+mn-ea"/>
                          <a:cs typeface="+mn-cs"/>
                        </a:rPr>
                        <a:t>Ye C, He W, Chen H. Electric vehicle routing models and solution algorithms in logistics distribution: A systematic review. Environ Sci </a:t>
                      </a:r>
                      <a:r>
                        <a:rPr lang="en-IN" sz="1100" b="0" i="0" kern="1200" dirty="0" err="1">
                          <a:solidFill>
                            <a:schemeClr val="dk1"/>
                          </a:solidFill>
                          <a:effectLst/>
                          <a:latin typeface="+mn-lt"/>
                          <a:ea typeface="+mn-ea"/>
                          <a:cs typeface="+mn-cs"/>
                        </a:rPr>
                        <a:t>Pollut</a:t>
                      </a:r>
                      <a:r>
                        <a:rPr lang="en-IN" sz="1100" b="0" i="0" kern="1200" dirty="0">
                          <a:solidFill>
                            <a:schemeClr val="dk1"/>
                          </a:solidFill>
                          <a:effectLst/>
                          <a:latin typeface="+mn-lt"/>
                          <a:ea typeface="+mn-ea"/>
                          <a:cs typeface="+mn-cs"/>
                        </a:rPr>
                        <a:t> Res Int. 2022 Aug;29(38):57067-57090. </a:t>
                      </a:r>
                      <a:r>
                        <a:rPr lang="en-IN" sz="1100" b="0" i="0" kern="1200" dirty="0" err="1">
                          <a:solidFill>
                            <a:schemeClr val="dk1"/>
                          </a:solidFill>
                          <a:effectLst/>
                          <a:latin typeface="+mn-lt"/>
                          <a:ea typeface="+mn-ea"/>
                          <a:cs typeface="+mn-cs"/>
                        </a:rPr>
                        <a:t>doi</a:t>
                      </a:r>
                      <a:r>
                        <a:rPr lang="en-IN" sz="1100" b="0" i="0" kern="1200" dirty="0">
                          <a:solidFill>
                            <a:schemeClr val="dk1"/>
                          </a:solidFill>
                          <a:effectLst/>
                          <a:latin typeface="+mn-lt"/>
                          <a:ea typeface="+mn-ea"/>
                          <a:cs typeface="+mn-cs"/>
                        </a:rPr>
                        <a:t>: 10.1007/s11356-022-21559-2. </a:t>
                      </a:r>
                      <a:r>
                        <a:rPr lang="en-IN" sz="1100" b="0" i="0" kern="1200" dirty="0" err="1">
                          <a:solidFill>
                            <a:schemeClr val="dk1"/>
                          </a:solidFill>
                          <a:effectLst/>
                          <a:latin typeface="+mn-lt"/>
                          <a:ea typeface="+mn-ea"/>
                          <a:cs typeface="+mn-cs"/>
                        </a:rPr>
                        <a:t>Epub</a:t>
                      </a:r>
                      <a:r>
                        <a:rPr lang="en-IN" sz="1100" b="0" i="0" kern="1200" dirty="0">
                          <a:solidFill>
                            <a:schemeClr val="dk1"/>
                          </a:solidFill>
                          <a:effectLst/>
                          <a:latin typeface="+mn-lt"/>
                          <a:ea typeface="+mn-ea"/>
                          <a:cs typeface="+mn-cs"/>
                        </a:rPr>
                        <a:t> 2022 Jun 25. PMID: 35752674.</a:t>
                      </a:r>
                      <a:endParaRPr lang="en-IN" sz="1100" dirty="0"/>
                    </a:p>
                  </a:txBody>
                  <a:tcPr/>
                </a:tc>
                <a:tc>
                  <a:txBody>
                    <a:bodyPr/>
                    <a:lstStyle/>
                    <a:p>
                      <a:r>
                        <a:rPr lang="en-US" sz="1100" b="0" i="0" kern="1200" dirty="0">
                          <a:solidFill>
                            <a:schemeClr val="dk1"/>
                          </a:solidFill>
                          <a:effectLst/>
                          <a:latin typeface="+mn-lt"/>
                          <a:ea typeface="+mn-ea"/>
                          <a:cs typeface="+mn-cs"/>
                        </a:rPr>
                        <a:t>Briefly introduces EVRP models considering battery losses; secondly, based on the composition of the EVRP objective function and constraints, EVRP models are classified into four types: EVRP considering load and battery life constraints, EVRP with a time window and considering charging strategies, the study of vehicle routing problems for hybrid fleets, and EVRP combined with charging/swapping station location. Then, briefly introduce exact algorithms, traditional heuristics, meta-heuristics, and hybrid algorithms for solving EVRP models. Moreover, it analyzes the main meta-heuristics that are more widely used.</a:t>
                      </a:r>
                      <a:endParaRPr lang="en-US" sz="1100" dirty="0"/>
                    </a:p>
                  </a:txBody>
                  <a:tcPr/>
                </a:tc>
                <a:tc>
                  <a:txBody>
                    <a:bodyPr/>
                    <a:lstStyle/>
                    <a:p>
                      <a:r>
                        <a:rPr lang="en-US" sz="1100" dirty="0"/>
                        <a:t>Hyper routing algorithms.</a:t>
                      </a:r>
                    </a:p>
                  </a:txBody>
                  <a:tcPr/>
                </a:tc>
                <a:tc>
                  <a:txBody>
                    <a:bodyPr/>
                    <a:lstStyle/>
                    <a:p>
                      <a:r>
                        <a:rPr lang="en-US" sz="1100" dirty="0"/>
                        <a:t>Pros:</a:t>
                      </a:r>
                    </a:p>
                    <a:p>
                      <a:r>
                        <a:rPr lang="en-US" sz="1100" b="0" i="0" kern="1200" dirty="0">
                          <a:solidFill>
                            <a:schemeClr val="dk1"/>
                          </a:solidFill>
                          <a:effectLst/>
                          <a:latin typeface="+mn-lt"/>
                          <a:ea typeface="+mn-ea"/>
                          <a:cs typeface="+mn-cs"/>
                        </a:rPr>
                        <a:t>Points out the development trend of EVRP theoretical methods.</a:t>
                      </a:r>
                    </a:p>
                    <a:p>
                      <a:r>
                        <a:rPr lang="en-US" sz="1100" b="0" i="0" kern="1200" dirty="0">
                          <a:solidFill>
                            <a:schemeClr val="dk1"/>
                          </a:solidFill>
                          <a:effectLst/>
                          <a:latin typeface="+mn-lt"/>
                          <a:ea typeface="+mn-ea"/>
                          <a:cs typeface="+mn-cs"/>
                        </a:rPr>
                        <a:t>Allows for faster recharging of EVs.</a:t>
                      </a:r>
                      <a:endParaRPr lang="en-US" sz="1100" dirty="0"/>
                    </a:p>
                    <a:p>
                      <a:r>
                        <a:rPr lang="en-US" sz="1100" dirty="0"/>
                        <a:t>Cons:</a:t>
                      </a:r>
                    </a:p>
                    <a:p>
                      <a:r>
                        <a:rPr lang="en-US" sz="1100" dirty="0"/>
                        <a:t>Custom algorithms are not optimized and takes time to process weight changes in graph.</a:t>
                      </a:r>
                    </a:p>
                    <a:p>
                      <a:endParaRPr lang="en-US" sz="11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10</a:t>
            </a:fld>
            <a:endParaRPr lang="en-IN"/>
          </a:p>
        </p:txBody>
      </p:sp>
    </p:spTree>
    <p:extLst>
      <p:ext uri="{BB962C8B-B14F-4D97-AF65-F5344CB8AC3E}">
        <p14:creationId xmlns:p14="http://schemas.microsoft.com/office/powerpoint/2010/main" val="142511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24953" y="6439157"/>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5676059"/>
              </p:ext>
            </p:extLst>
          </p:nvPr>
        </p:nvGraphicFramePr>
        <p:xfrm>
          <a:off x="0" y="1347953"/>
          <a:ext cx="12064621" cy="5144922"/>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498742">
                <a:tc>
                  <a:txBody>
                    <a:bodyPr/>
                    <a:lstStyle/>
                    <a:p>
                      <a:pPr algn="ctr"/>
                      <a:r>
                        <a:rPr lang="en-IN" sz="1000" dirty="0"/>
                        <a:t>S.No</a:t>
                      </a:r>
                    </a:p>
                  </a:txBody>
                  <a:tcPr/>
                </a:tc>
                <a:tc>
                  <a:txBody>
                    <a:bodyPr/>
                    <a:lstStyle/>
                    <a:p>
                      <a:pPr algn="ctr"/>
                      <a:r>
                        <a:rPr lang="en-IN" sz="1000" dirty="0"/>
                        <a:t>Paper Title </a:t>
                      </a:r>
                      <a:endParaRPr lang="en-IN" sz="1000" dirty="0">
                        <a:solidFill>
                          <a:srgbClr val="FF0000"/>
                        </a:solidFill>
                      </a:endParaRPr>
                    </a:p>
                  </a:txBody>
                  <a:tcPr/>
                </a:tc>
                <a:tc>
                  <a:txBody>
                    <a:bodyPr/>
                    <a:lstStyle/>
                    <a:p>
                      <a:pPr algn="ctr"/>
                      <a:r>
                        <a:rPr lang="en-IN" sz="1000" dirty="0"/>
                        <a:t>Summary</a:t>
                      </a:r>
                    </a:p>
                  </a:txBody>
                  <a:tcPr/>
                </a:tc>
                <a:tc>
                  <a:txBody>
                    <a:bodyPr/>
                    <a:lstStyle/>
                    <a:p>
                      <a:pPr algn="ctr"/>
                      <a:r>
                        <a:rPr lang="en-IN" sz="1000" dirty="0"/>
                        <a:t>Algorithms</a:t>
                      </a:r>
                      <a:r>
                        <a:rPr lang="en-IN" sz="1000" baseline="0" dirty="0"/>
                        <a:t> Used </a:t>
                      </a:r>
                      <a:endParaRPr lang="en-IN" sz="1000" dirty="0"/>
                    </a:p>
                  </a:txBody>
                  <a:tcPr/>
                </a:tc>
                <a:tc>
                  <a:txBody>
                    <a:bodyPr/>
                    <a:lstStyle/>
                    <a:p>
                      <a:pPr algn="ctr"/>
                      <a:r>
                        <a:rPr lang="en-IN" sz="1000" dirty="0"/>
                        <a:t>Pros / Cons</a:t>
                      </a:r>
                    </a:p>
                  </a:txBody>
                  <a:tcPr/>
                </a:tc>
                <a:extLst>
                  <a:ext uri="{0D108BD9-81ED-4DB2-BD59-A6C34878D82A}">
                    <a16:rowId xmlns:a16="http://schemas.microsoft.com/office/drawing/2014/main" val="10000"/>
                  </a:ext>
                </a:extLst>
              </a:tr>
              <a:tr h="2441213">
                <a:tc>
                  <a:txBody>
                    <a:bodyPr/>
                    <a:lstStyle/>
                    <a:p>
                      <a:r>
                        <a:rPr lang="en-IN" sz="1000" dirty="0"/>
                        <a:t>[11]</a:t>
                      </a:r>
                    </a:p>
                  </a:txBody>
                  <a:tcPr/>
                </a:tc>
                <a:tc>
                  <a:txBody>
                    <a:bodyPr/>
                    <a:lstStyle/>
                    <a:p>
                      <a:pPr algn="just"/>
                      <a:r>
                        <a:rPr lang="en-IN" sz="1000" dirty="0"/>
                        <a:t>D. </a:t>
                      </a:r>
                      <a:r>
                        <a:rPr lang="en-IN" sz="1000" dirty="0" err="1"/>
                        <a:t>Rezgui</a:t>
                      </a:r>
                      <a:r>
                        <a:rPr lang="en-IN" sz="1000" dirty="0"/>
                        <a:t>, H. </a:t>
                      </a:r>
                      <a:r>
                        <a:rPr lang="en-IN" sz="1000" dirty="0" err="1"/>
                        <a:t>Bouziri</a:t>
                      </a:r>
                      <a:r>
                        <a:rPr lang="en-IN" sz="1000" dirty="0"/>
                        <a:t>, W. </a:t>
                      </a:r>
                      <a:r>
                        <a:rPr lang="en-IN" sz="1000" dirty="0" err="1"/>
                        <a:t>Aggoune-Mtalaa</a:t>
                      </a:r>
                      <a:r>
                        <a:rPr lang="en-IN" sz="1000" dirty="0"/>
                        <a:t> and J. C. Siala, "A Comparative Study of Local Search Techniques Addressing an Electric Vehicle Routing Problem with Time Windows," 2020 International Multi-Conference on: “Organization of Knowledge and Advanced Technologies” (OCTA), 2020, pp. 1-5, </a:t>
                      </a:r>
                      <a:r>
                        <a:rPr lang="en-IN" sz="1000" dirty="0" err="1"/>
                        <a:t>doi</a:t>
                      </a:r>
                      <a:r>
                        <a:rPr lang="en-IN" sz="1000" dirty="0"/>
                        <a:t>: 10.1109/OCTA49274.2020.9151852.</a:t>
                      </a:r>
                    </a:p>
                  </a:txBody>
                  <a:tcPr/>
                </a:tc>
                <a:tc>
                  <a:txBody>
                    <a:bodyPr/>
                    <a:lstStyle/>
                    <a:p>
                      <a:r>
                        <a:rPr lang="en-US" sz="1000" dirty="0"/>
                        <a:t>Made for scenarios for last minute </a:t>
                      </a:r>
                      <a:r>
                        <a:rPr lang="en-US" sz="1000" dirty="0" err="1"/>
                        <a:t>deliveries,the</a:t>
                      </a:r>
                      <a:r>
                        <a:rPr lang="en-US" sz="1000" dirty="0"/>
                        <a:t> paper tells us about </a:t>
                      </a:r>
                      <a:r>
                        <a:rPr lang="en-US" sz="1000" b="0" i="0" kern="1200" dirty="0">
                          <a:solidFill>
                            <a:schemeClr val="dk1"/>
                          </a:solidFill>
                          <a:effectLst/>
                          <a:latin typeface="+mn-lt"/>
                          <a:ea typeface="+mn-ea"/>
                          <a:cs typeface="+mn-cs"/>
                        </a:rPr>
                        <a:t>an innovative system with one cabin for the driver and one or more modules for the goods.</a:t>
                      </a:r>
                      <a:endParaRPr lang="en-US" sz="1000" dirty="0"/>
                    </a:p>
                  </a:txBody>
                  <a:tcPr/>
                </a:tc>
                <a:tc>
                  <a:txBody>
                    <a:bodyPr/>
                    <a:lstStyle/>
                    <a:p>
                      <a:r>
                        <a:rPr lang="en-US" sz="1000" b="0" i="0" kern="1200" dirty="0">
                          <a:solidFill>
                            <a:schemeClr val="dk1"/>
                          </a:solidFill>
                          <a:effectLst/>
                          <a:latin typeface="+mn-lt"/>
                          <a:ea typeface="+mn-ea"/>
                          <a:cs typeface="+mn-cs"/>
                        </a:rPr>
                        <a:t>Local search techniques and their combination with evolutionary schema.</a:t>
                      </a:r>
                    </a:p>
                    <a:p>
                      <a:r>
                        <a:rPr lang="en-US" sz="1000" dirty="0" err="1"/>
                        <a:t>Eolutionary</a:t>
                      </a:r>
                      <a:r>
                        <a:rPr lang="en-US" sz="1000" dirty="0"/>
                        <a:t> Variable Neighborhood Descent Method.</a:t>
                      </a:r>
                    </a:p>
                  </a:txBody>
                  <a:tcPr/>
                </a:tc>
                <a:tc>
                  <a:txBody>
                    <a:bodyPr/>
                    <a:lstStyle/>
                    <a:p>
                      <a:r>
                        <a:rPr lang="en-US" sz="1000" dirty="0"/>
                        <a:t>Pros:</a:t>
                      </a:r>
                    </a:p>
                    <a:p>
                      <a:r>
                        <a:rPr lang="en-IN" sz="1000" b="0" i="0" kern="1200" dirty="0">
                          <a:solidFill>
                            <a:schemeClr val="dk1"/>
                          </a:solidFill>
                          <a:effectLst/>
                          <a:latin typeface="+mn-lt"/>
                          <a:ea typeface="+mn-ea"/>
                          <a:cs typeface="+mn-cs"/>
                        </a:rPr>
                        <a:t>Explores small </a:t>
                      </a:r>
                      <a:r>
                        <a:rPr lang="en-IN" sz="1000" b="0" i="0" kern="1200" dirty="0" err="1">
                          <a:solidFill>
                            <a:schemeClr val="dk1"/>
                          </a:solidFill>
                          <a:effectLst/>
                          <a:latin typeface="+mn-lt"/>
                          <a:ea typeface="+mn-ea"/>
                          <a:cs typeface="+mn-cs"/>
                        </a:rPr>
                        <a:t>neighborhoods.T</a:t>
                      </a:r>
                      <a:r>
                        <a:rPr lang="en-US" sz="1000" b="0" i="0" kern="1200" dirty="0">
                          <a:solidFill>
                            <a:schemeClr val="dk1"/>
                          </a:solidFill>
                          <a:effectLst/>
                          <a:latin typeface="+mn-lt"/>
                          <a:ea typeface="+mn-ea"/>
                          <a:cs typeface="+mn-cs"/>
                        </a:rPr>
                        <a:t>he search process switches to a different (typically larger) neighborhood that might allow further progress.</a:t>
                      </a:r>
                      <a:endParaRPr lang="en-US" sz="1000" dirty="0"/>
                    </a:p>
                    <a:p>
                      <a:r>
                        <a:rPr lang="en-US" sz="1000" dirty="0"/>
                        <a:t>Cons:</a:t>
                      </a:r>
                    </a:p>
                    <a:p>
                      <a:r>
                        <a:rPr lang="en-US" sz="1000" dirty="0"/>
                        <a:t>Systematic changes of neighbor hoods in real time are not optimized.</a:t>
                      </a:r>
                    </a:p>
                    <a:p>
                      <a:endParaRPr lang="en-US" sz="1000" dirty="0"/>
                    </a:p>
                  </a:txBody>
                  <a:tcPr/>
                </a:tc>
                <a:extLst>
                  <a:ext uri="{0D108BD9-81ED-4DB2-BD59-A6C34878D82A}">
                    <a16:rowId xmlns:a16="http://schemas.microsoft.com/office/drawing/2014/main" val="10001"/>
                  </a:ext>
                </a:extLst>
              </a:tr>
              <a:tr h="2204967">
                <a:tc>
                  <a:txBody>
                    <a:bodyPr/>
                    <a:lstStyle/>
                    <a:p>
                      <a:r>
                        <a:rPr lang="en-IN" sz="1000" dirty="0"/>
                        <a:t>[12]</a:t>
                      </a:r>
                    </a:p>
                  </a:txBody>
                  <a:tcPr/>
                </a:tc>
                <a:tc>
                  <a:txBody>
                    <a:bodyPr/>
                    <a:lstStyle/>
                    <a:p>
                      <a:pPr algn="just"/>
                      <a:r>
                        <a:rPr lang="en-IN" sz="1000" dirty="0"/>
                        <a:t>A. R. </a:t>
                      </a:r>
                      <a:r>
                        <a:rPr lang="en-IN" sz="1000" dirty="0" err="1"/>
                        <a:t>Daanish</a:t>
                      </a:r>
                      <a:r>
                        <a:rPr lang="en-IN" sz="1000" dirty="0"/>
                        <a:t> and B. K. </a:t>
                      </a:r>
                      <a:r>
                        <a:rPr lang="en-IN" sz="1000" dirty="0" err="1"/>
                        <a:t>Naick</a:t>
                      </a:r>
                      <a:r>
                        <a:rPr lang="en-IN" sz="1000" dirty="0"/>
                        <a:t>, "Implementation of charging station based electric vehicle routing problem using nearest neighbour search algorithm," 2017 2nd IEEE International Conference on Intelligent Transportation Engineering (ICITE), 2017, pp. 52-56, </a:t>
                      </a:r>
                      <a:r>
                        <a:rPr lang="en-IN" sz="1000" dirty="0" err="1"/>
                        <a:t>doi</a:t>
                      </a:r>
                      <a:r>
                        <a:rPr lang="en-IN" sz="1000" dirty="0"/>
                        <a:t>: 10.1109/ICITE.2017.8056880.</a:t>
                      </a:r>
                    </a:p>
                  </a:txBody>
                  <a:tcPr/>
                </a:tc>
                <a:tc>
                  <a:txBody>
                    <a:bodyPr/>
                    <a:lstStyle/>
                    <a:p>
                      <a:r>
                        <a:rPr lang="en-US" sz="1000" dirty="0"/>
                        <a:t>In this paper, a Nearest </a:t>
                      </a:r>
                      <a:r>
                        <a:rPr lang="en-US" sz="1000" dirty="0" err="1"/>
                        <a:t>Neighbour</a:t>
                      </a:r>
                      <a:r>
                        <a:rPr lang="en-US" sz="1000" dirty="0"/>
                        <a:t> Search-based optimal routing of electric vehicles has been presented with charging stations present in between and at the nodes.</a:t>
                      </a:r>
                    </a:p>
                  </a:txBody>
                  <a:tcPr/>
                </a:tc>
                <a:tc>
                  <a:txBody>
                    <a:bodyPr/>
                    <a:lstStyle/>
                    <a:p>
                      <a:r>
                        <a:rPr lang="en-IN" sz="1000" dirty="0"/>
                        <a:t>DIJKSTRA’S ALGORITHM</a:t>
                      </a:r>
                      <a:endParaRPr lang="en-US" sz="1000" dirty="0"/>
                    </a:p>
                  </a:txBody>
                  <a:tcPr/>
                </a:tc>
                <a:tc>
                  <a:txBody>
                    <a:bodyPr/>
                    <a:lstStyle/>
                    <a:p>
                      <a:r>
                        <a:rPr lang="en-US" sz="1000" dirty="0"/>
                        <a:t>Pros:</a:t>
                      </a:r>
                    </a:p>
                    <a:p>
                      <a:r>
                        <a:rPr lang="en-US" sz="1000" dirty="0"/>
                        <a:t>The Nearest </a:t>
                      </a:r>
                      <a:r>
                        <a:rPr lang="en-US" sz="1000" dirty="0" err="1"/>
                        <a:t>Neighbour</a:t>
                      </a:r>
                      <a:r>
                        <a:rPr lang="en-US" sz="1000" dirty="0"/>
                        <a:t> Search based algorithm proved to be productive, dynamic and economical and thus can be further explored and modified to be applied on real-time problems. </a:t>
                      </a:r>
                    </a:p>
                    <a:p>
                      <a:r>
                        <a:rPr lang="en-US" sz="1000" dirty="0"/>
                        <a:t>Cons:</a:t>
                      </a:r>
                    </a:p>
                    <a:p>
                      <a:r>
                        <a:rPr lang="en-US" sz="1000" dirty="0"/>
                        <a:t>Cannot be applied to </a:t>
                      </a:r>
                      <a:r>
                        <a:rPr lang="en-US" sz="1000" dirty="0" err="1"/>
                        <a:t>cityscaped</a:t>
                      </a:r>
                      <a:r>
                        <a:rPr lang="en-US" sz="1000" dirty="0"/>
                        <a:t> graphs.</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11</a:t>
            </a:fld>
            <a:endParaRPr lang="en-IN"/>
          </a:p>
        </p:txBody>
      </p:sp>
    </p:spTree>
    <p:extLst>
      <p:ext uri="{BB962C8B-B14F-4D97-AF65-F5344CB8AC3E}">
        <p14:creationId xmlns:p14="http://schemas.microsoft.com/office/powerpoint/2010/main" val="165475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105" y="-87158"/>
            <a:ext cx="10994409" cy="824578"/>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24949" y="6492875"/>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88263200"/>
              </p:ext>
            </p:extLst>
          </p:nvPr>
        </p:nvGraphicFramePr>
        <p:xfrm>
          <a:off x="1" y="623120"/>
          <a:ext cx="12192000" cy="7437120"/>
        </p:xfrm>
        <a:graphic>
          <a:graphicData uri="http://schemas.openxmlformats.org/drawingml/2006/table">
            <a:tbl>
              <a:tblPr firstRow="1" bandRow="1">
                <a:tableStyleId>{5C22544A-7EE6-4342-B048-85BDC9FD1C3A}</a:tableStyleId>
              </a:tblPr>
              <a:tblGrid>
                <a:gridCol w="1020598">
                  <a:extLst>
                    <a:ext uri="{9D8B030D-6E8A-4147-A177-3AD203B41FA5}">
                      <a16:colId xmlns:a16="http://schemas.microsoft.com/office/drawing/2014/main" val="20000"/>
                    </a:ext>
                  </a:extLst>
                </a:gridCol>
                <a:gridCol w="3856202">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0">
                <a:tc>
                  <a:txBody>
                    <a:bodyPr/>
                    <a:lstStyle/>
                    <a:p>
                      <a:pPr algn="ctr"/>
                      <a:r>
                        <a:rPr lang="en-IN" sz="1000" b="0" u="none" dirty="0"/>
                        <a:t>S.No</a:t>
                      </a:r>
                    </a:p>
                  </a:txBody>
                  <a:tcPr/>
                </a:tc>
                <a:tc>
                  <a:txBody>
                    <a:bodyPr/>
                    <a:lstStyle/>
                    <a:p>
                      <a:pPr algn="ctr"/>
                      <a:r>
                        <a:rPr lang="en-IN" sz="1000" b="0" u="none" dirty="0"/>
                        <a:t>Paper Title </a:t>
                      </a:r>
                      <a:endParaRPr lang="en-IN" sz="1000" b="0" u="none" dirty="0">
                        <a:solidFill>
                          <a:srgbClr val="FF0000"/>
                        </a:solidFill>
                      </a:endParaRPr>
                    </a:p>
                  </a:txBody>
                  <a:tcPr/>
                </a:tc>
                <a:tc>
                  <a:txBody>
                    <a:bodyPr/>
                    <a:lstStyle/>
                    <a:p>
                      <a:pPr algn="ctr"/>
                      <a:r>
                        <a:rPr lang="en-IN" sz="1000" b="0" u="none" dirty="0"/>
                        <a:t>Summary</a:t>
                      </a:r>
                    </a:p>
                  </a:txBody>
                  <a:tcPr/>
                </a:tc>
                <a:tc>
                  <a:txBody>
                    <a:bodyPr/>
                    <a:lstStyle/>
                    <a:p>
                      <a:pPr algn="ctr"/>
                      <a:r>
                        <a:rPr lang="en-IN" sz="1000" b="0" u="none" dirty="0"/>
                        <a:t>Algorithms</a:t>
                      </a:r>
                      <a:r>
                        <a:rPr lang="en-IN" sz="1000" b="0" u="none" baseline="0" dirty="0"/>
                        <a:t> Used </a:t>
                      </a:r>
                      <a:endParaRPr lang="en-IN" sz="1000" b="0" u="none" dirty="0"/>
                    </a:p>
                  </a:txBody>
                  <a:tcPr/>
                </a:tc>
                <a:tc>
                  <a:txBody>
                    <a:bodyPr/>
                    <a:lstStyle/>
                    <a:p>
                      <a:pPr algn="ctr"/>
                      <a:r>
                        <a:rPr lang="en-IN" sz="1000" b="0" u="none" dirty="0"/>
                        <a:t>Pros / Cons</a:t>
                      </a:r>
                    </a:p>
                  </a:txBody>
                  <a:tcPr/>
                </a:tc>
                <a:extLst>
                  <a:ext uri="{0D108BD9-81ED-4DB2-BD59-A6C34878D82A}">
                    <a16:rowId xmlns:a16="http://schemas.microsoft.com/office/drawing/2014/main" val="10000"/>
                  </a:ext>
                </a:extLst>
              </a:tr>
              <a:tr h="370840">
                <a:tc>
                  <a:txBody>
                    <a:bodyPr/>
                    <a:lstStyle/>
                    <a:p>
                      <a:r>
                        <a:rPr lang="en-IN" sz="1000" b="0" u="none" dirty="0"/>
                        <a:t>[13]</a:t>
                      </a:r>
                    </a:p>
                  </a:txBody>
                  <a:tcPr/>
                </a:tc>
                <a:tc>
                  <a:txBody>
                    <a:bodyPr/>
                    <a:lstStyle/>
                    <a:p>
                      <a:pPr algn="just"/>
                      <a:r>
                        <a:rPr lang="en-IN" sz="1000" b="0" u="none" dirty="0"/>
                        <a:t>S. </a:t>
                      </a:r>
                      <a:r>
                        <a:rPr lang="en-IN" sz="1000" b="0" u="none" dirty="0" err="1"/>
                        <a:t>Hulagu</a:t>
                      </a:r>
                      <a:r>
                        <a:rPr lang="en-IN" sz="1000" b="0" u="none" dirty="0"/>
                        <a:t> and H. B. </a:t>
                      </a:r>
                      <a:r>
                        <a:rPr lang="en-IN" sz="1000" b="0" u="none" dirty="0" err="1"/>
                        <a:t>Celikoglu</a:t>
                      </a:r>
                      <a:r>
                        <a:rPr lang="en-IN" sz="1000" b="0" u="none" dirty="0"/>
                        <a:t>, "Electric Vehicle Location Routing Problem With Vehicle Motion Dynamics-Based Energy Consumption and Recovery," in IEEE Transactions on Intelligent Transportation Systems, vol. 23, no. 8, pp. 10275-10286, Aug. 2022, </a:t>
                      </a:r>
                      <a:r>
                        <a:rPr lang="en-IN" sz="1000" b="0" u="none" dirty="0" err="1"/>
                        <a:t>doi</a:t>
                      </a:r>
                      <a:r>
                        <a:rPr lang="en-IN" sz="1000" b="0" u="none" dirty="0"/>
                        <a:t>: 10.1109/TITS.2021.3089675.</a:t>
                      </a:r>
                    </a:p>
                  </a:txBody>
                  <a:tcPr/>
                </a:tc>
                <a:tc>
                  <a:txBody>
                    <a:bodyPr/>
                    <a:lstStyle/>
                    <a:p>
                      <a:r>
                        <a:rPr lang="en-US" sz="1000" b="0" i="0" u="none" kern="1200" dirty="0">
                          <a:solidFill>
                            <a:schemeClr val="dk1"/>
                          </a:solidFill>
                          <a:effectLst/>
                          <a:latin typeface="+mn-lt"/>
                          <a:ea typeface="+mn-ea"/>
                          <a:cs typeface="+mn-cs"/>
                        </a:rPr>
                        <a:t>Considers the actual characteristics of battery discharging and recovering the braking energy. Energy consumption and recovery are determined through vehicle motion dynamics in conjunction with the 3-dimensional feature of the road geometry, passengers’/customers’ demands on getting on and off, and the pre-defined speed profiles, where the graph corresponding to the road network is extended with the explicit consideration of intersections.</a:t>
                      </a:r>
                      <a:endParaRPr lang="en-US" sz="1000" b="0" u="none" dirty="0"/>
                    </a:p>
                  </a:txBody>
                  <a:tcPr/>
                </a:tc>
                <a:tc>
                  <a:txBody>
                    <a:bodyPr/>
                    <a:lstStyle/>
                    <a:p>
                      <a:r>
                        <a:rPr lang="en-US" sz="1000" b="0" u="none" dirty="0"/>
                        <a:t>Novel algorithm based on routing protocols </a:t>
                      </a:r>
                      <a:r>
                        <a:rPr lang="en-US" sz="1000" b="0" i="0" kern="1200" dirty="0">
                          <a:solidFill>
                            <a:schemeClr val="dk1"/>
                          </a:solidFill>
                          <a:effectLst/>
                          <a:latin typeface="+mn-lt"/>
                          <a:ea typeface="+mn-ea"/>
                          <a:cs typeface="+mn-cs"/>
                        </a:rPr>
                        <a:t>seeks the optimal routing plans together with the optimal locations of recharging stations for electric vehicle fleets through the Electric Vehicle Location Routing Problem with Intermediate Nodes (ELRP-IN),</a:t>
                      </a:r>
                      <a:endParaRPr lang="en-US" sz="1000" b="0" u="none" dirty="0"/>
                    </a:p>
                  </a:txBody>
                  <a:tcPr/>
                </a:tc>
                <a:tc>
                  <a:txBody>
                    <a:bodyPr/>
                    <a:lstStyle/>
                    <a:p>
                      <a:r>
                        <a:rPr lang="en-US" sz="1000" b="0" u="none" dirty="0"/>
                        <a:t>Pros:</a:t>
                      </a:r>
                    </a:p>
                    <a:p>
                      <a:r>
                        <a:rPr lang="en-IN" sz="1000" b="0" i="0" kern="1200" dirty="0">
                          <a:solidFill>
                            <a:schemeClr val="dk1"/>
                          </a:solidFill>
                          <a:effectLst/>
                          <a:latin typeface="+mn-lt"/>
                          <a:ea typeface="+mn-ea"/>
                          <a:cs typeface="+mn-cs"/>
                        </a:rPr>
                        <a:t>High Number of Stops</a:t>
                      </a:r>
                    </a:p>
                    <a:p>
                      <a:r>
                        <a:rPr lang="en-IN" sz="1000" b="0" i="0" kern="1200" dirty="0">
                          <a:solidFill>
                            <a:schemeClr val="dk1"/>
                          </a:solidFill>
                          <a:effectLst/>
                          <a:latin typeface="+mn-lt"/>
                          <a:ea typeface="+mn-ea"/>
                          <a:cs typeface="+mn-cs"/>
                        </a:rPr>
                        <a:t>Special Trip Interval Algorithm</a:t>
                      </a:r>
                      <a:endParaRPr lang="en-US" sz="1000" b="0" u="none" dirty="0"/>
                    </a:p>
                    <a:p>
                      <a:r>
                        <a:rPr lang="en-US" sz="1000" b="0" u="none" dirty="0"/>
                        <a:t>Cons:</a:t>
                      </a:r>
                    </a:p>
                    <a:p>
                      <a:r>
                        <a:rPr lang="en-US" sz="1000" b="0" u="none" dirty="0"/>
                        <a:t>Applies to graphs and not cities as graph.</a:t>
                      </a:r>
                    </a:p>
                  </a:txBody>
                  <a:tcPr/>
                </a:tc>
                <a:extLst>
                  <a:ext uri="{0D108BD9-81ED-4DB2-BD59-A6C34878D82A}">
                    <a16:rowId xmlns:a16="http://schemas.microsoft.com/office/drawing/2014/main" val="10001"/>
                  </a:ext>
                </a:extLst>
              </a:tr>
              <a:tr h="370840">
                <a:tc>
                  <a:txBody>
                    <a:bodyPr/>
                    <a:lstStyle/>
                    <a:p>
                      <a:r>
                        <a:rPr lang="en-IN" sz="1000" b="0" u="none" dirty="0"/>
                        <a:t>[14]</a:t>
                      </a:r>
                    </a:p>
                  </a:txBody>
                  <a:tcPr/>
                </a:tc>
                <a:tc>
                  <a:txBody>
                    <a:bodyPr/>
                    <a:lstStyle/>
                    <a:p>
                      <a:pPr algn="just"/>
                      <a:r>
                        <a:rPr lang="en-IN" sz="1000" b="0" u="none" dirty="0"/>
                        <a:t>A. I. </a:t>
                      </a:r>
                      <a:r>
                        <a:rPr lang="en-IN" sz="1000" b="0" u="none" dirty="0" err="1"/>
                        <a:t>Aygun</a:t>
                      </a:r>
                      <a:r>
                        <a:rPr lang="en-IN" sz="1000" b="0" u="none" dirty="0"/>
                        <a:t> and S. </a:t>
                      </a:r>
                      <a:r>
                        <a:rPr lang="en-IN" sz="1000" b="0" u="none" dirty="0" err="1"/>
                        <a:t>Kamalasadan</a:t>
                      </a:r>
                      <a:r>
                        <a:rPr lang="en-IN" sz="1000" b="0" u="none" dirty="0"/>
                        <a:t>, "An Optimal Approach to Manage Electric Vehicle Fleets Routing," 2022 IEEE International Conference on Power Electronics, Smart Grid, and Renewable Energy (PESGRE), 2022, pp. 1-6, </a:t>
                      </a:r>
                      <a:r>
                        <a:rPr lang="en-IN" sz="1000" b="0" u="none" dirty="0" err="1"/>
                        <a:t>doi</a:t>
                      </a:r>
                      <a:r>
                        <a:rPr lang="en-IN" sz="1000" b="0" u="none" dirty="0"/>
                        <a:t>: 10.1109/PESGRE52268.2022.9715894.</a:t>
                      </a:r>
                    </a:p>
                  </a:txBody>
                  <a:tcPr/>
                </a:tc>
                <a:tc>
                  <a:txBody>
                    <a:bodyPr/>
                    <a:lstStyle/>
                    <a:p>
                      <a:r>
                        <a:rPr lang="en-US" sz="1000" b="0" i="0" u="none" kern="1200" dirty="0">
                          <a:solidFill>
                            <a:schemeClr val="dk1"/>
                          </a:solidFill>
                          <a:effectLst/>
                          <a:latin typeface="+mn-lt"/>
                          <a:ea typeface="+mn-ea"/>
                          <a:cs typeface="+mn-cs"/>
                        </a:rPr>
                        <a:t>This paper presents a hybrid shortest path algorithm for better management of electric vehicles considering power grid impact, fast reachability of electric vehicles to the nearest charger, and usage. The approach has combined capabilities of two methods, the Dijkstra and Floyd-</a:t>
                      </a:r>
                      <a:r>
                        <a:rPr lang="en-US" sz="1000" b="0" i="0" u="none" kern="1200" dirty="0" err="1">
                          <a:solidFill>
                            <a:schemeClr val="dk1"/>
                          </a:solidFill>
                          <a:effectLst/>
                          <a:latin typeface="+mn-lt"/>
                          <a:ea typeface="+mn-ea"/>
                          <a:cs typeface="+mn-cs"/>
                        </a:rPr>
                        <a:t>Warshall</a:t>
                      </a:r>
                      <a:r>
                        <a:rPr lang="en-US" sz="1000" b="0" i="0" u="none" kern="1200" dirty="0">
                          <a:solidFill>
                            <a:schemeClr val="dk1"/>
                          </a:solidFill>
                          <a:effectLst/>
                          <a:latin typeface="+mn-lt"/>
                          <a:ea typeface="+mn-ea"/>
                          <a:cs typeface="+mn-cs"/>
                        </a:rPr>
                        <a:t> approach. Travel distance, estimated travel time between origin, destination, and charging stations are calculated and evaluated in different cases.</a:t>
                      </a:r>
                      <a:endParaRPr lang="en-US" sz="1000" b="0" u="none" dirty="0"/>
                    </a:p>
                  </a:txBody>
                  <a:tcPr/>
                </a:tc>
                <a:tc>
                  <a:txBody>
                    <a:bodyPr/>
                    <a:lstStyle/>
                    <a:p>
                      <a:r>
                        <a:rPr lang="en-US" sz="1000" b="0" i="0" u="none" kern="1200" dirty="0">
                          <a:solidFill>
                            <a:schemeClr val="dk1"/>
                          </a:solidFill>
                          <a:effectLst/>
                          <a:latin typeface="+mn-lt"/>
                          <a:ea typeface="+mn-ea"/>
                          <a:cs typeface="+mn-cs"/>
                        </a:rPr>
                        <a:t>Dijkstra’s Algorithm</a:t>
                      </a:r>
                    </a:p>
                    <a:p>
                      <a:r>
                        <a:rPr lang="en-US" sz="1000" b="0" i="0" u="none" kern="1200" dirty="0">
                          <a:solidFill>
                            <a:schemeClr val="dk1"/>
                          </a:solidFill>
                          <a:effectLst/>
                          <a:latin typeface="+mn-lt"/>
                          <a:ea typeface="+mn-ea"/>
                          <a:cs typeface="+mn-cs"/>
                        </a:rPr>
                        <a:t>It solves the Single Source Shortest Path (SSSP) problem. That is, we wish to find the shortest path from a single source node to a given destination node. A pertinent application of this algorithm is in the link state routing algorithm, where each node uses it to create an internal picture of the network.</a:t>
                      </a:r>
                    </a:p>
                    <a:p>
                      <a:r>
                        <a:rPr lang="en-US" sz="1000" b="0" i="0" u="none" kern="1200" dirty="0">
                          <a:solidFill>
                            <a:schemeClr val="dk1"/>
                          </a:solidFill>
                          <a:effectLst/>
                          <a:latin typeface="+mn-lt"/>
                          <a:ea typeface="+mn-ea"/>
                          <a:cs typeface="+mn-cs"/>
                        </a:rPr>
                        <a:t>Floyd-</a:t>
                      </a:r>
                      <a:r>
                        <a:rPr lang="en-US" sz="1000" b="0" i="0" u="none" kern="1200" dirty="0" err="1">
                          <a:solidFill>
                            <a:schemeClr val="dk1"/>
                          </a:solidFill>
                          <a:effectLst/>
                          <a:latin typeface="+mn-lt"/>
                          <a:ea typeface="+mn-ea"/>
                          <a:cs typeface="+mn-cs"/>
                        </a:rPr>
                        <a:t>Warshall</a:t>
                      </a:r>
                      <a:r>
                        <a:rPr lang="en-US" sz="1000" b="0" i="0" u="none" kern="1200" dirty="0">
                          <a:solidFill>
                            <a:schemeClr val="dk1"/>
                          </a:solidFill>
                          <a:effectLst/>
                          <a:latin typeface="+mn-lt"/>
                          <a:ea typeface="+mn-ea"/>
                          <a:cs typeface="+mn-cs"/>
                        </a:rPr>
                        <a:t> Algorithm</a:t>
                      </a:r>
                    </a:p>
                    <a:p>
                      <a:r>
                        <a:rPr lang="en-US" sz="1000" b="0" i="0" u="none" kern="1200" dirty="0">
                          <a:solidFill>
                            <a:schemeClr val="dk1"/>
                          </a:solidFill>
                          <a:effectLst/>
                          <a:latin typeface="+mn-lt"/>
                          <a:ea typeface="+mn-ea"/>
                          <a:cs typeface="+mn-cs"/>
                        </a:rPr>
                        <a:t>It solves the All-Pairs Shortest Paths (APSP) problem. In particular, we find the shortest paths between </a:t>
                      </a:r>
                      <a:r>
                        <a:rPr lang="en-US" sz="1000" b="0" i="1" u="none" kern="1200" dirty="0">
                          <a:solidFill>
                            <a:schemeClr val="dk1"/>
                          </a:solidFill>
                          <a:effectLst/>
                          <a:latin typeface="+mn-lt"/>
                          <a:ea typeface="+mn-ea"/>
                          <a:cs typeface="+mn-cs"/>
                        </a:rPr>
                        <a:t>all</a:t>
                      </a:r>
                      <a:r>
                        <a:rPr lang="en-US" sz="1000" b="0" i="0" u="none" kern="1200" dirty="0">
                          <a:solidFill>
                            <a:schemeClr val="dk1"/>
                          </a:solidFill>
                          <a:effectLst/>
                          <a:latin typeface="+mn-lt"/>
                          <a:ea typeface="+mn-ea"/>
                          <a:cs typeface="+mn-cs"/>
                        </a:rPr>
                        <a:t> pairs of nodes in the graph, which is computationally more expensive. This computational expense manifests in both the space required to store graph data and the time required to process it. Nevertheless, the Floyd-</a:t>
                      </a:r>
                      <a:r>
                        <a:rPr lang="en-US" sz="1000" b="0" i="0" u="none" kern="1200" dirty="0" err="1">
                          <a:solidFill>
                            <a:schemeClr val="dk1"/>
                          </a:solidFill>
                          <a:effectLst/>
                          <a:latin typeface="+mn-lt"/>
                          <a:ea typeface="+mn-ea"/>
                          <a:cs typeface="+mn-cs"/>
                        </a:rPr>
                        <a:t>Warshall</a:t>
                      </a:r>
                      <a:r>
                        <a:rPr lang="en-US" sz="1000" b="0" i="0" u="none" kern="1200" dirty="0">
                          <a:solidFill>
                            <a:schemeClr val="dk1"/>
                          </a:solidFill>
                          <a:effectLst/>
                          <a:latin typeface="+mn-lt"/>
                          <a:ea typeface="+mn-ea"/>
                          <a:cs typeface="+mn-cs"/>
                        </a:rPr>
                        <a:t> algorithm remains useful due to its simplicity of implementation.</a:t>
                      </a:r>
                    </a:p>
                    <a:p>
                      <a:endParaRPr lang="en-US" sz="1000" b="0" u="none" dirty="0"/>
                    </a:p>
                  </a:txBody>
                  <a:tcPr/>
                </a:tc>
                <a:tc>
                  <a:txBody>
                    <a:bodyPr/>
                    <a:lstStyle/>
                    <a:p>
                      <a:r>
                        <a:rPr lang="en-US" sz="1000" b="0" u="none" dirty="0"/>
                        <a:t>Pros:</a:t>
                      </a:r>
                    </a:p>
                    <a:p>
                      <a:r>
                        <a:rPr lang="en-US" sz="1000" b="0" u="none" dirty="0" err="1"/>
                        <a:t>Algortihm</a:t>
                      </a:r>
                      <a:r>
                        <a:rPr lang="en-US" sz="1000" b="0" u="none" dirty="0"/>
                        <a:t> has </a:t>
                      </a:r>
                      <a:r>
                        <a:rPr lang="en-US" sz="1000" b="0" i="0" kern="1200" dirty="0">
                          <a:solidFill>
                            <a:schemeClr val="dk1"/>
                          </a:solidFill>
                          <a:effectLst/>
                          <a:latin typeface="+mn-lt"/>
                          <a:ea typeface="+mn-ea"/>
                          <a:cs typeface="+mn-cs"/>
                        </a:rPr>
                        <a:t>considerably low complexity, which is almost linear.</a:t>
                      </a:r>
                    </a:p>
                    <a:p>
                      <a:r>
                        <a:rPr lang="en-US" sz="1000" b="0" i="0" kern="1200" dirty="0">
                          <a:solidFill>
                            <a:schemeClr val="dk1"/>
                          </a:solidFill>
                          <a:effectLst/>
                          <a:latin typeface="+mn-lt"/>
                          <a:ea typeface="+mn-ea"/>
                          <a:cs typeface="+mn-cs"/>
                        </a:rPr>
                        <a:t> The algorithm can be used to solve a wide range of problems, including finding the shortest path between two nodes in a graph, calculating the transitive closure of a graph, and detecting negative cycles in a graph.</a:t>
                      </a:r>
                    </a:p>
                    <a:p>
                      <a:r>
                        <a:rPr lang="en-US" sz="1000" b="0" i="0" kern="1200" dirty="0">
                          <a:solidFill>
                            <a:schemeClr val="dk1"/>
                          </a:solidFill>
                          <a:effectLst/>
                          <a:latin typeface="+mn-lt"/>
                          <a:ea typeface="+mn-ea"/>
                          <a:cs typeface="+mn-cs"/>
                        </a:rPr>
                        <a:t>Another advantage is its simplicity. Unlike some other algorithms, the Floyd </a:t>
                      </a:r>
                      <a:r>
                        <a:rPr lang="en-US" sz="1000" b="0" i="0" kern="1200" dirty="0" err="1">
                          <a:solidFill>
                            <a:schemeClr val="dk1"/>
                          </a:solidFill>
                          <a:effectLst/>
                          <a:latin typeface="+mn-lt"/>
                          <a:ea typeface="+mn-ea"/>
                          <a:cs typeface="+mn-cs"/>
                        </a:rPr>
                        <a:t>Warshall</a:t>
                      </a:r>
                      <a:r>
                        <a:rPr lang="en-US" sz="1000" b="0" i="0" kern="1200" dirty="0">
                          <a:solidFill>
                            <a:schemeClr val="dk1"/>
                          </a:solidFill>
                          <a:effectLst/>
                          <a:latin typeface="+mn-lt"/>
                          <a:ea typeface="+mn-ea"/>
                          <a:cs typeface="+mn-cs"/>
                        </a:rPr>
                        <a:t> algorithm is relatively easy to understand and implement. This makes it an ideal choice for students and professionals who are just starting out with graph algorithms.</a:t>
                      </a:r>
                    </a:p>
                    <a:p>
                      <a:r>
                        <a:rPr lang="en-US" sz="1000" b="0" i="0" kern="1200" dirty="0">
                          <a:solidFill>
                            <a:schemeClr val="dk1"/>
                          </a:solidFill>
                          <a:effectLst/>
                          <a:latin typeface="+mn-lt"/>
                          <a:ea typeface="+mn-ea"/>
                          <a:cs typeface="+mn-cs"/>
                        </a:rPr>
                        <a:t>The Floyd </a:t>
                      </a:r>
                      <a:r>
                        <a:rPr lang="en-US" sz="1000" b="0" i="0" kern="1200" dirty="0" err="1">
                          <a:solidFill>
                            <a:schemeClr val="dk1"/>
                          </a:solidFill>
                          <a:effectLst/>
                          <a:latin typeface="+mn-lt"/>
                          <a:ea typeface="+mn-ea"/>
                          <a:cs typeface="+mn-cs"/>
                        </a:rPr>
                        <a:t>Warshall</a:t>
                      </a:r>
                      <a:r>
                        <a:rPr lang="en-US" sz="1000" b="0" i="0" kern="1200" dirty="0">
                          <a:solidFill>
                            <a:schemeClr val="dk1"/>
                          </a:solidFill>
                          <a:effectLst/>
                          <a:latin typeface="+mn-lt"/>
                          <a:ea typeface="+mn-ea"/>
                          <a:cs typeface="+mn-cs"/>
                        </a:rPr>
                        <a:t> algorithm is very efficient. It has a time complexity of O(n^3), which means it can handle large graphs with ease. Additionally, the algorithm is </a:t>
                      </a:r>
                      <a:r>
                        <a:rPr lang="en-US" sz="1000" b="0" i="0" kern="1200" dirty="0" err="1">
                          <a:solidFill>
                            <a:schemeClr val="dk1"/>
                          </a:solidFill>
                          <a:effectLst/>
                          <a:latin typeface="+mn-lt"/>
                          <a:ea typeface="+mn-ea"/>
                          <a:cs typeface="+mn-cs"/>
                        </a:rPr>
                        <a:t>parallelisable</a:t>
                      </a:r>
                      <a:r>
                        <a:rPr lang="en-US" sz="1000" b="0" i="0" kern="1200" dirty="0">
                          <a:solidFill>
                            <a:schemeClr val="dk1"/>
                          </a:solidFill>
                          <a:effectLst/>
                          <a:latin typeface="+mn-lt"/>
                          <a:ea typeface="+mn-ea"/>
                          <a:cs typeface="+mn-cs"/>
                        </a:rPr>
                        <a:t>, meaning it can be run on multiple processors to further improve its efficiency.</a:t>
                      </a:r>
                    </a:p>
                    <a:p>
                      <a:endParaRPr lang="en-US" sz="1000" b="0" u="none" dirty="0"/>
                    </a:p>
                    <a:p>
                      <a:r>
                        <a:rPr lang="en-US" sz="1000" b="0" u="none" dirty="0"/>
                        <a:t>Cons:</a:t>
                      </a:r>
                    </a:p>
                    <a:p>
                      <a:r>
                        <a:rPr lang="en-US" sz="1000" b="0" u="none" dirty="0"/>
                        <a:t>Cannot be used with negative weights.</a:t>
                      </a:r>
                    </a:p>
                    <a:p>
                      <a:r>
                        <a:rPr lang="en-US" sz="1000" b="0" i="0" kern="1200" dirty="0">
                          <a:solidFill>
                            <a:schemeClr val="dk1"/>
                          </a:solidFill>
                          <a:effectLst/>
                          <a:latin typeface="+mn-lt"/>
                          <a:ea typeface="+mn-ea"/>
                          <a:cs typeface="+mn-cs"/>
                        </a:rPr>
                        <a:t>The algorithm is quite complex and can be difficult to understand.</a:t>
                      </a:r>
                    </a:p>
                    <a:p>
                      <a:r>
                        <a:rPr lang="en-US" sz="1000" b="0" i="0" kern="1200" dirty="0">
                          <a:solidFill>
                            <a:schemeClr val="dk1"/>
                          </a:solidFill>
                          <a:effectLst/>
                          <a:latin typeface="+mn-lt"/>
                          <a:ea typeface="+mn-ea"/>
                          <a:cs typeface="+mn-cs"/>
                        </a:rPr>
                        <a:t>The algorithm can be slow when used on large graphs.</a:t>
                      </a:r>
                    </a:p>
                    <a:p>
                      <a:r>
                        <a:rPr lang="en-US" sz="1000" b="0" i="0" kern="1200" dirty="0">
                          <a:solidFill>
                            <a:schemeClr val="dk1"/>
                          </a:solidFill>
                          <a:effectLst/>
                          <a:latin typeface="+mn-lt"/>
                          <a:ea typeface="+mn-ea"/>
                          <a:cs typeface="+mn-cs"/>
                        </a:rPr>
                        <a:t>The algorithm does not always find the shortest path between two nodes; it can sometimes find a path that is longer than the shortest path.</a:t>
                      </a:r>
                    </a:p>
                    <a:p>
                      <a:endParaRPr lang="en-US" sz="1000" b="0" u="none"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12</a:t>
            </a:fld>
            <a:endParaRPr lang="en-IN" dirty="0"/>
          </a:p>
        </p:txBody>
      </p:sp>
      <p:graphicFrame>
        <p:nvGraphicFramePr>
          <p:cNvPr id="7" name="Table 6">
            <a:extLst>
              <a:ext uri="{FF2B5EF4-FFF2-40B4-BE49-F238E27FC236}">
                <a16:creationId xmlns:a16="http://schemas.microsoft.com/office/drawing/2014/main" id="{18515304-2D57-6F88-0BDD-0498DAC43CA4}"/>
              </a:ext>
            </a:extLst>
          </p:cNvPr>
          <p:cNvGraphicFramePr>
            <a:graphicFrameLocks noGrp="1"/>
          </p:cNvGraphicFramePr>
          <p:nvPr>
            <p:extLst>
              <p:ext uri="{D42A27DB-BD31-4B8C-83A1-F6EECF244321}">
                <p14:modId xmlns:p14="http://schemas.microsoft.com/office/powerpoint/2010/main" val="4225192849"/>
              </p:ext>
            </p:extLst>
          </p:nvPr>
        </p:nvGraphicFramePr>
        <p:xfrm>
          <a:off x="0" y="21940030"/>
          <a:ext cx="12064621" cy="801624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32000260"/>
                    </a:ext>
                  </a:extLst>
                </a:gridCol>
                <a:gridCol w="3815914">
                  <a:extLst>
                    <a:ext uri="{9D8B030D-6E8A-4147-A177-3AD203B41FA5}">
                      <a16:colId xmlns:a16="http://schemas.microsoft.com/office/drawing/2014/main" val="3772670043"/>
                    </a:ext>
                  </a:extLst>
                </a:gridCol>
                <a:gridCol w="2412924">
                  <a:extLst>
                    <a:ext uri="{9D8B030D-6E8A-4147-A177-3AD203B41FA5}">
                      <a16:colId xmlns:a16="http://schemas.microsoft.com/office/drawing/2014/main" val="4007755305"/>
                    </a:ext>
                  </a:extLst>
                </a:gridCol>
                <a:gridCol w="2412924">
                  <a:extLst>
                    <a:ext uri="{9D8B030D-6E8A-4147-A177-3AD203B41FA5}">
                      <a16:colId xmlns:a16="http://schemas.microsoft.com/office/drawing/2014/main" val="3219994487"/>
                    </a:ext>
                  </a:extLst>
                </a:gridCol>
                <a:gridCol w="2412924">
                  <a:extLst>
                    <a:ext uri="{9D8B030D-6E8A-4147-A177-3AD203B41FA5}">
                      <a16:colId xmlns:a16="http://schemas.microsoft.com/office/drawing/2014/main" val="2951208402"/>
                    </a:ext>
                  </a:extLst>
                </a:gridCol>
              </a:tblGrid>
              <a:tr h="295950">
                <a:tc>
                  <a:txBody>
                    <a:bodyPr/>
                    <a:lstStyle/>
                    <a:p>
                      <a:r>
                        <a:rPr lang="en-IN" sz="1000" b="0" dirty="0">
                          <a:solidFill>
                            <a:schemeClr val="tx1"/>
                          </a:solidFill>
                        </a:rPr>
                        <a:t>[15]</a:t>
                      </a:r>
                    </a:p>
                  </a:txBody>
                  <a:tcPr>
                    <a:solidFill>
                      <a:schemeClr val="accent5">
                        <a:lumMod val="40000"/>
                        <a:lumOff val="60000"/>
                      </a:schemeClr>
                    </a:solidFill>
                  </a:tcPr>
                </a:tc>
                <a:tc>
                  <a:txBody>
                    <a:bodyPr/>
                    <a:lstStyle/>
                    <a:p>
                      <a:pPr algn="just"/>
                      <a:r>
                        <a:rPr lang="en-IN" sz="1000" b="0" dirty="0">
                          <a:solidFill>
                            <a:schemeClr val="tx1"/>
                          </a:solidFill>
                        </a:rPr>
                        <a:t>M. </a:t>
                      </a:r>
                      <a:r>
                        <a:rPr lang="en-IN" sz="1000" b="0" dirty="0" err="1">
                          <a:solidFill>
                            <a:schemeClr val="tx1"/>
                          </a:solidFill>
                        </a:rPr>
                        <a:t>Thymianis</a:t>
                      </a:r>
                      <a:r>
                        <a:rPr lang="en-IN" sz="1000" b="0" dirty="0">
                          <a:solidFill>
                            <a:schemeClr val="tx1"/>
                          </a:solidFill>
                        </a:rPr>
                        <a:t>, A. </a:t>
                      </a:r>
                      <a:r>
                        <a:rPr lang="en-IN" sz="1000" b="0" dirty="0" err="1">
                          <a:solidFill>
                            <a:schemeClr val="tx1"/>
                          </a:solidFill>
                        </a:rPr>
                        <a:t>Tzanetos</a:t>
                      </a:r>
                      <a:r>
                        <a:rPr lang="en-IN" sz="1000" b="0" dirty="0">
                          <a:solidFill>
                            <a:schemeClr val="tx1"/>
                          </a:solidFill>
                        </a:rPr>
                        <a:t>, E. </a:t>
                      </a:r>
                      <a:r>
                        <a:rPr lang="en-IN" sz="1000" b="0" dirty="0" err="1">
                          <a:solidFill>
                            <a:schemeClr val="tx1"/>
                          </a:solidFill>
                        </a:rPr>
                        <a:t>Osaba</a:t>
                      </a:r>
                      <a:r>
                        <a:rPr lang="en-IN" sz="1000" b="0" dirty="0">
                          <a:solidFill>
                            <a:schemeClr val="tx1"/>
                          </a:solidFill>
                        </a:rPr>
                        <a:t>, G. Dounias and J. Del Ser, "Electric Vehicle Routing Problem: Literature Review, Instances and Results with a Novel Ant Colony Optimization Method," 2022 IEEE Congress on Evolutionary Computation (CEC), 2022, pp. 1-8, </a:t>
                      </a:r>
                      <a:r>
                        <a:rPr lang="en-IN" sz="1000" b="0" dirty="0" err="1">
                          <a:solidFill>
                            <a:schemeClr val="tx1"/>
                          </a:solidFill>
                        </a:rPr>
                        <a:t>doi</a:t>
                      </a:r>
                      <a:r>
                        <a:rPr lang="en-IN" sz="1000" b="0" dirty="0">
                          <a:solidFill>
                            <a:schemeClr val="tx1"/>
                          </a:solidFill>
                        </a:rPr>
                        <a:t>: 10.1109/CEC55065.2022.9870373.</a:t>
                      </a:r>
                    </a:p>
                  </a:txBody>
                  <a:tcPr>
                    <a:solidFill>
                      <a:schemeClr val="accent5">
                        <a:lumMod val="40000"/>
                        <a:lumOff val="60000"/>
                      </a:schemeClr>
                    </a:solidFill>
                  </a:tcPr>
                </a:tc>
                <a:tc>
                  <a:txBody>
                    <a:bodyPr/>
                    <a:lstStyle/>
                    <a:p>
                      <a:r>
                        <a:rPr lang="en-US" sz="1000" b="0" i="0" kern="1200" dirty="0">
                          <a:solidFill>
                            <a:schemeClr val="tx1"/>
                          </a:solidFill>
                          <a:effectLst/>
                          <a:latin typeface="+mn-lt"/>
                          <a:ea typeface="+mn-ea"/>
                          <a:cs typeface="+mn-cs"/>
                        </a:rPr>
                        <a:t>The aim of this study is threefold: to perform a brief literature review on meta-heuristic approaches applied to the EVRP, to offer insights on the available data instances for this problem, and to discuss on the results of an experimental benchmark aimed at comparing different meta-heuristic approaches over diverse EVRP instances, including the proposal and evaluation of a novel Ant Colony Optimization approach.</a:t>
                      </a:r>
                      <a:endParaRPr lang="en-US" sz="1000" b="0" dirty="0">
                        <a:solidFill>
                          <a:schemeClr val="tx1"/>
                        </a:solidFill>
                      </a:endParaRPr>
                    </a:p>
                  </a:txBody>
                  <a:tcPr>
                    <a:solidFill>
                      <a:schemeClr val="accent5">
                        <a:lumMod val="40000"/>
                        <a:lumOff val="60000"/>
                      </a:schemeClr>
                    </a:solidFill>
                  </a:tcPr>
                </a:tc>
                <a:tc>
                  <a:txBody>
                    <a:bodyPr/>
                    <a:lstStyle/>
                    <a:p>
                      <a:r>
                        <a:rPr lang="en-US" sz="1000" b="0" i="0" kern="1200" dirty="0">
                          <a:solidFill>
                            <a:schemeClr val="tx1"/>
                          </a:solidFill>
                          <a:effectLst/>
                          <a:latin typeface="+mn-lt"/>
                          <a:ea typeface="+mn-ea"/>
                          <a:cs typeface="+mn-cs"/>
                        </a:rPr>
                        <a:t>The ant colony optimization algorithm (ACO) is a probabilistic technique for solving computational problems which can be reduced to finding good paths through graphs. Artificial ants stand for multi-agent methods inspired by the behavior of real ants. The pheromone-based communication of biological ants is often the predominant paradigm used. Combinations of artificial ants and local search algorithms have become a method of choice for numerous optimization tasks involving some sort of graph, e.g., vehicle routing and internet routing.</a:t>
                      </a:r>
                      <a:endParaRPr lang="en-US" sz="1000" b="0" dirty="0">
                        <a:solidFill>
                          <a:schemeClr val="tx1"/>
                        </a:solidFill>
                      </a:endParaRPr>
                    </a:p>
                  </a:txBody>
                  <a:tcPr>
                    <a:solidFill>
                      <a:schemeClr val="accent5">
                        <a:lumMod val="40000"/>
                        <a:lumOff val="60000"/>
                      </a:schemeClr>
                    </a:solidFill>
                  </a:tcPr>
                </a:tc>
                <a:tc>
                  <a:txBody>
                    <a:bodyPr/>
                    <a:lstStyle/>
                    <a:p>
                      <a:r>
                        <a:rPr lang="en-US" sz="1000" b="0" dirty="0">
                          <a:solidFill>
                            <a:schemeClr val="tx1"/>
                          </a:solidFill>
                        </a:rPr>
                        <a:t>Pros:</a:t>
                      </a:r>
                    </a:p>
                    <a:p>
                      <a:r>
                        <a:rPr lang="en-US" sz="1000" b="0" i="0" kern="1200" dirty="0">
                          <a:solidFill>
                            <a:schemeClr val="tx1"/>
                          </a:solidFill>
                          <a:effectLst/>
                          <a:latin typeface="+mn-lt"/>
                          <a:ea typeface="+mn-ea"/>
                          <a:cs typeface="+mn-cs"/>
                        </a:rPr>
                        <a:t>Searches for an optimal path in a graph, based on the behavior of ants seeking a path between their colony and a source of food</a:t>
                      </a:r>
                      <a:endParaRPr lang="en-US" sz="1000" b="0" dirty="0">
                        <a:solidFill>
                          <a:schemeClr val="tx1"/>
                        </a:solidFill>
                      </a:endParaRPr>
                    </a:p>
                    <a:p>
                      <a:r>
                        <a:rPr lang="en-US" sz="1000" b="0" dirty="0">
                          <a:solidFill>
                            <a:schemeClr val="tx1"/>
                          </a:solidFill>
                        </a:rPr>
                        <a:t>Cons:</a:t>
                      </a:r>
                    </a:p>
                    <a:p>
                      <a:r>
                        <a:rPr lang="en-US" sz="1000" b="0" i="0" kern="1200" dirty="0">
                          <a:solidFill>
                            <a:schemeClr val="tx1"/>
                          </a:solidFill>
                          <a:effectLst/>
                          <a:latin typeface="+mn-lt"/>
                          <a:ea typeface="+mn-ea"/>
                          <a:cs typeface="+mn-cs"/>
                        </a:rPr>
                        <a:t>With an ACO algorithm, the shortest path in a graph, between two points A and B, is built from a combination of several paths. It is not easy to give a precise definition of what algorithm is or is not an ant colony, because the definition may vary according to the authors and uses. Broadly speaking, ant colony algorithms are regarded as populated metaheuristics with each solution represented by an ant moving in the search space. Ants mark the best solutions and take account of previous markings to optimize their search. They can be seen as probabilistic multi-agent algorithms using a probability distribution to make the transition between each iteration. In their versions for combinatorial problems, they use an iterative construction of solutions. According to some authors, the thing which distinguishes ACO algorithms from other relatives (such as algorithms to estimate the distribution or particle swarm optimization) is precisely their constructive aspect. In combinatorial problems, it is possible that the best solution eventually be found, even though no ant would prove effective. Thus, in the example of the Travelling salesman problem, it is not necessary that an ant actually travels the shortest route: the shortest route can be built from the strongest segments of the best solutions. However, this definition can be problematic in the case of problems in real variables, where no structure of '</a:t>
                      </a:r>
                      <a:r>
                        <a:rPr lang="en-US" sz="1000" b="0" i="0" kern="1200" dirty="0" err="1">
                          <a:solidFill>
                            <a:schemeClr val="tx1"/>
                          </a:solidFill>
                          <a:effectLst/>
                          <a:latin typeface="+mn-lt"/>
                          <a:ea typeface="+mn-ea"/>
                          <a:cs typeface="+mn-cs"/>
                        </a:rPr>
                        <a:t>neighbours</a:t>
                      </a:r>
                      <a:r>
                        <a:rPr lang="en-US" sz="1000" b="0" i="0" kern="1200" dirty="0">
                          <a:solidFill>
                            <a:schemeClr val="tx1"/>
                          </a:solidFill>
                          <a:effectLst/>
                          <a:latin typeface="+mn-lt"/>
                          <a:ea typeface="+mn-ea"/>
                          <a:cs typeface="+mn-cs"/>
                        </a:rPr>
                        <a:t>' exists. The collective </a:t>
                      </a:r>
                      <a:r>
                        <a:rPr lang="en-US" sz="1000" b="0" i="0" kern="1200" dirty="0" err="1">
                          <a:solidFill>
                            <a:schemeClr val="tx1"/>
                          </a:solidFill>
                          <a:effectLst/>
                          <a:latin typeface="+mn-lt"/>
                          <a:ea typeface="+mn-ea"/>
                          <a:cs typeface="+mn-cs"/>
                        </a:rPr>
                        <a:t>behaviour</a:t>
                      </a:r>
                      <a:r>
                        <a:rPr lang="en-US" sz="1000" b="0" i="0" kern="1200" dirty="0">
                          <a:solidFill>
                            <a:schemeClr val="tx1"/>
                          </a:solidFill>
                          <a:effectLst/>
                          <a:latin typeface="+mn-lt"/>
                          <a:ea typeface="+mn-ea"/>
                          <a:cs typeface="+mn-cs"/>
                        </a:rPr>
                        <a:t> of social insects remains a source of inspiration for researchers. The wide variety of algorithms (for optimization or not) seeking self-organization in biological systems has led to the concept of "swarm intelligence", which is a very general framework in which ant colony algorithms fit.</a:t>
                      </a:r>
                      <a:endParaRPr lang="en-US" sz="1000" b="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2319993133"/>
                  </a:ext>
                </a:extLst>
              </a:tr>
            </a:tbl>
          </a:graphicData>
        </a:graphic>
      </p:graphicFrame>
    </p:spTree>
    <p:extLst>
      <p:ext uri="{BB962C8B-B14F-4D97-AF65-F5344CB8AC3E}">
        <p14:creationId xmlns:p14="http://schemas.microsoft.com/office/powerpoint/2010/main" val="3257921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BF1A-5F9F-43A8-BD9C-2BC162F6B466}"/>
              </a:ext>
            </a:extLst>
          </p:cNvPr>
          <p:cNvSpPr>
            <a:spLocks noGrp="1"/>
          </p:cNvSpPr>
          <p:nvPr>
            <p:ph type="title"/>
          </p:nvPr>
        </p:nvSpPr>
        <p:spPr/>
        <p:txBody>
          <a:bodyPr/>
          <a:lstStyle/>
          <a:p>
            <a:pPr algn="ctr"/>
            <a:r>
              <a:rPr lang="en-IN" b="1" dirty="0"/>
              <a:t>Literature Review [Conti..]</a:t>
            </a:r>
          </a:p>
        </p:txBody>
      </p:sp>
      <p:graphicFrame>
        <p:nvGraphicFramePr>
          <p:cNvPr id="7" name="Table 7">
            <a:extLst>
              <a:ext uri="{FF2B5EF4-FFF2-40B4-BE49-F238E27FC236}">
                <a16:creationId xmlns:a16="http://schemas.microsoft.com/office/drawing/2014/main" id="{A1FCDDCC-8A58-CB14-F8F1-E13FD3FBB66A}"/>
              </a:ext>
            </a:extLst>
          </p:cNvPr>
          <p:cNvGraphicFramePr>
            <a:graphicFrameLocks noGrp="1"/>
          </p:cNvGraphicFramePr>
          <p:nvPr>
            <p:ph idx="1"/>
            <p:extLst>
              <p:ext uri="{D42A27DB-BD31-4B8C-83A1-F6EECF244321}">
                <p14:modId xmlns:p14="http://schemas.microsoft.com/office/powerpoint/2010/main" val="2782212739"/>
              </p:ext>
            </p:extLst>
          </p:nvPr>
        </p:nvGraphicFramePr>
        <p:xfrm>
          <a:off x="838200" y="1825624"/>
          <a:ext cx="10515600" cy="4510088"/>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34829903"/>
                    </a:ext>
                  </a:extLst>
                </a:gridCol>
                <a:gridCol w="2628900">
                  <a:extLst>
                    <a:ext uri="{9D8B030D-6E8A-4147-A177-3AD203B41FA5}">
                      <a16:colId xmlns:a16="http://schemas.microsoft.com/office/drawing/2014/main" val="404602270"/>
                    </a:ext>
                  </a:extLst>
                </a:gridCol>
                <a:gridCol w="2628900">
                  <a:extLst>
                    <a:ext uri="{9D8B030D-6E8A-4147-A177-3AD203B41FA5}">
                      <a16:colId xmlns:a16="http://schemas.microsoft.com/office/drawing/2014/main" val="35485993"/>
                    </a:ext>
                  </a:extLst>
                </a:gridCol>
                <a:gridCol w="2628900">
                  <a:extLst>
                    <a:ext uri="{9D8B030D-6E8A-4147-A177-3AD203B41FA5}">
                      <a16:colId xmlns:a16="http://schemas.microsoft.com/office/drawing/2014/main" val="582195747"/>
                    </a:ext>
                  </a:extLst>
                </a:gridCol>
              </a:tblGrid>
              <a:tr h="395288">
                <a:tc>
                  <a:txBody>
                    <a:bodyPr/>
                    <a:lstStyle/>
                    <a:p>
                      <a:r>
                        <a:rPr lang="en-IN" sz="1200" b="0" dirty="0" err="1"/>
                        <a:t>S.No</a:t>
                      </a:r>
                      <a:endParaRPr lang="en-IN" sz="1200" b="0" dirty="0"/>
                    </a:p>
                  </a:txBody>
                  <a:tcPr/>
                </a:tc>
                <a:tc>
                  <a:txBody>
                    <a:bodyPr/>
                    <a:lstStyle/>
                    <a:p>
                      <a:r>
                        <a:rPr lang="en-IN" sz="1200" b="0" dirty="0"/>
                        <a:t>Paper Title and Summary</a:t>
                      </a:r>
                    </a:p>
                  </a:txBody>
                  <a:tcPr/>
                </a:tc>
                <a:tc>
                  <a:txBody>
                    <a:bodyPr/>
                    <a:lstStyle/>
                    <a:p>
                      <a:r>
                        <a:rPr lang="en-IN" sz="1200" b="0" dirty="0"/>
                        <a:t>Algorithms Used</a:t>
                      </a:r>
                    </a:p>
                  </a:txBody>
                  <a:tcPr/>
                </a:tc>
                <a:tc>
                  <a:txBody>
                    <a:bodyPr/>
                    <a:lstStyle/>
                    <a:p>
                      <a:r>
                        <a:rPr lang="en-IN" sz="1200" b="0" dirty="0"/>
                        <a:t>Pros/Cons</a:t>
                      </a:r>
                    </a:p>
                  </a:txBody>
                  <a:tcPr/>
                </a:tc>
                <a:extLst>
                  <a:ext uri="{0D108BD9-81ED-4DB2-BD59-A6C34878D82A}">
                    <a16:rowId xmlns:a16="http://schemas.microsoft.com/office/drawing/2014/main" val="1474707216"/>
                  </a:ext>
                </a:extLst>
              </a:tr>
              <a:tr h="395288">
                <a:tc>
                  <a:txBody>
                    <a:bodyPr/>
                    <a:lstStyle/>
                    <a:p>
                      <a:r>
                        <a:rPr lang="en-IN" sz="1200" b="0" dirty="0"/>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M. </a:t>
                      </a:r>
                      <a:r>
                        <a:rPr lang="en-US" sz="1200" b="0" i="0" kern="1200" dirty="0" err="1">
                          <a:solidFill>
                            <a:schemeClr val="dk1"/>
                          </a:solidFill>
                          <a:effectLst/>
                          <a:latin typeface="+mn-lt"/>
                          <a:ea typeface="+mn-ea"/>
                          <a:cs typeface="+mn-cs"/>
                        </a:rPr>
                        <a:t>Thymianis</a:t>
                      </a:r>
                      <a:r>
                        <a:rPr lang="en-US" sz="1200" b="0" i="0" kern="1200" dirty="0">
                          <a:solidFill>
                            <a:schemeClr val="dk1"/>
                          </a:solidFill>
                          <a:effectLst/>
                          <a:latin typeface="+mn-lt"/>
                          <a:ea typeface="+mn-ea"/>
                          <a:cs typeface="+mn-cs"/>
                        </a:rPr>
                        <a:t>, A. </a:t>
                      </a:r>
                      <a:r>
                        <a:rPr lang="en-US" sz="1200" b="0" i="0" kern="1200" dirty="0" err="1">
                          <a:solidFill>
                            <a:schemeClr val="dk1"/>
                          </a:solidFill>
                          <a:effectLst/>
                          <a:latin typeface="+mn-lt"/>
                          <a:ea typeface="+mn-ea"/>
                          <a:cs typeface="+mn-cs"/>
                        </a:rPr>
                        <a:t>Tzanetos</a:t>
                      </a:r>
                      <a:r>
                        <a:rPr lang="en-US" sz="1200" b="0" i="0" kern="1200" dirty="0">
                          <a:solidFill>
                            <a:schemeClr val="dk1"/>
                          </a:solidFill>
                          <a:effectLst/>
                          <a:latin typeface="+mn-lt"/>
                          <a:ea typeface="+mn-ea"/>
                          <a:cs typeface="+mn-cs"/>
                        </a:rPr>
                        <a:t>, E. </a:t>
                      </a:r>
                      <a:r>
                        <a:rPr lang="en-US" sz="1200" b="0" i="0" kern="1200" dirty="0" err="1">
                          <a:solidFill>
                            <a:schemeClr val="dk1"/>
                          </a:solidFill>
                          <a:effectLst/>
                          <a:latin typeface="+mn-lt"/>
                          <a:ea typeface="+mn-ea"/>
                          <a:cs typeface="+mn-cs"/>
                        </a:rPr>
                        <a:t>Osaba</a:t>
                      </a:r>
                      <a:r>
                        <a:rPr lang="en-US" sz="1200" b="0" i="0" kern="1200" dirty="0">
                          <a:solidFill>
                            <a:schemeClr val="dk1"/>
                          </a:solidFill>
                          <a:effectLst/>
                          <a:latin typeface="+mn-lt"/>
                          <a:ea typeface="+mn-ea"/>
                          <a:cs typeface="+mn-cs"/>
                        </a:rPr>
                        <a:t>, G. Dounias and J. Del Ser, "Electric Vehicle Routing Problem: Literature Review, Instances and Results with a Novel Ant Colony Optimization Method," 2022 IEEE Congress on Evolutionary Computation (CEC), 2022, pp. 1-8, </a:t>
                      </a:r>
                      <a:r>
                        <a:rPr lang="en-US" sz="1200" b="0" i="0" kern="1200" dirty="0" err="1">
                          <a:solidFill>
                            <a:schemeClr val="dk1"/>
                          </a:solidFill>
                          <a:effectLst/>
                          <a:latin typeface="+mn-lt"/>
                          <a:ea typeface="+mn-ea"/>
                          <a:cs typeface="+mn-cs"/>
                        </a:rPr>
                        <a:t>doi</a:t>
                      </a:r>
                      <a:r>
                        <a:rPr lang="en-US" sz="1200" b="0" i="0" kern="1200" dirty="0">
                          <a:solidFill>
                            <a:schemeClr val="dk1"/>
                          </a:solidFill>
                          <a:effectLst/>
                          <a:latin typeface="+mn-lt"/>
                          <a:ea typeface="+mn-ea"/>
                          <a:cs typeface="+mn-cs"/>
                        </a:rPr>
                        <a:t>: 10.1109/CEC55065.2022.9870373.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aim of this study is threefold: to perform a brief literature review on meta-heuristic approaches applied to the EVRP, to offer insights on the available data instances for this problem, and to discuss on the results of an experimental benchmark aimed at comparing different meta-heuristic approaches over diverse EVRP instances, including the proposal and evaluation of a novel Ant Colony Optimization approach.</a:t>
                      </a:r>
                    </a:p>
                    <a:p>
                      <a:endParaRPr lang="en-IN"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mn-lt"/>
                          <a:ea typeface="+mn-ea"/>
                          <a:cs typeface="+mn-cs"/>
                        </a:rPr>
                        <a:t>Ant colony optimization algorithm</a:t>
                      </a:r>
                    </a:p>
                    <a:p>
                      <a:r>
                        <a:rPr lang="en-US" sz="1200" b="0" i="0" kern="1200" dirty="0">
                          <a:solidFill>
                            <a:schemeClr val="dk1"/>
                          </a:solidFill>
                          <a:effectLst/>
                          <a:latin typeface="+mn-lt"/>
                          <a:ea typeface="+mn-ea"/>
                          <a:cs typeface="+mn-cs"/>
                        </a:rPr>
                        <a:t>the ant colony optimization algorithm (ACO) is a probabilistic technique for solving computational problems which can be reduced to finding good paths through graphs. Artificial ants stand for multi-agent methods inspired by the behavior of real ants. The pheromone-based communication of biological ants is often the predominant paradigm used. Combinations of artificial ants and local search algorithms have become a method of choice for numerous optimization tasks involving some sort of graph, e.g., vehicle routing and internet routing.</a:t>
                      </a:r>
                      <a:endParaRPr lang="en-IN" sz="1200" b="0" dirty="0"/>
                    </a:p>
                  </a:txBody>
                  <a:tcPr/>
                </a:tc>
                <a:tc>
                  <a:txBody>
                    <a:bodyPr/>
                    <a:lstStyle/>
                    <a:p>
                      <a:r>
                        <a:rPr lang="en-IN" sz="1200" b="0" dirty="0"/>
                        <a:t>Pros:</a:t>
                      </a:r>
                    </a:p>
                    <a:p>
                      <a:r>
                        <a:rPr lang="en-US" sz="1200" b="0" i="0" kern="1200" dirty="0">
                          <a:solidFill>
                            <a:schemeClr val="dk1"/>
                          </a:solidFill>
                          <a:effectLst/>
                          <a:latin typeface="+mn-lt"/>
                          <a:ea typeface="+mn-ea"/>
                          <a:cs typeface="+mn-cs"/>
                        </a:rPr>
                        <a:t>They have an advantage over simulated annealing and genetic algorithm approaches of similar problems when the graph may change dynamically; the ant colony algorithm can be run continuously and adapt to changes in real time.</a:t>
                      </a:r>
                      <a:endParaRPr lang="en-IN" sz="1200" b="0" dirty="0"/>
                    </a:p>
                    <a:p>
                      <a:r>
                        <a:rPr lang="en-IN" sz="1200" b="0" dirty="0"/>
                        <a:t>Cons:</a:t>
                      </a:r>
                    </a:p>
                    <a:p>
                      <a:r>
                        <a:rPr lang="en-US" sz="1200" b="0" i="0" kern="1200" dirty="0">
                          <a:solidFill>
                            <a:schemeClr val="dk1"/>
                          </a:solidFill>
                          <a:effectLst/>
                          <a:latin typeface="+mn-lt"/>
                          <a:ea typeface="+mn-ea"/>
                          <a:cs typeface="+mn-cs"/>
                        </a:rPr>
                        <a:t>Three main limitation of the algorithm are the stagnation phase, exploration and exploitation rate and convergence speed of the algorithm.</a:t>
                      </a:r>
                      <a:endParaRPr lang="en-IN" sz="1200" b="0" dirty="0"/>
                    </a:p>
                  </a:txBody>
                  <a:tcPr/>
                </a:tc>
                <a:extLst>
                  <a:ext uri="{0D108BD9-81ED-4DB2-BD59-A6C34878D82A}">
                    <a16:rowId xmlns:a16="http://schemas.microsoft.com/office/drawing/2014/main" val="780272533"/>
                  </a:ext>
                </a:extLst>
              </a:tr>
            </a:tbl>
          </a:graphicData>
        </a:graphic>
      </p:graphicFrame>
      <p:sp>
        <p:nvSpPr>
          <p:cNvPr id="4" name="Footer Placeholder 3">
            <a:extLst>
              <a:ext uri="{FF2B5EF4-FFF2-40B4-BE49-F238E27FC236}">
                <a16:creationId xmlns:a16="http://schemas.microsoft.com/office/drawing/2014/main" id="{D6B616ED-3170-D154-5EDA-3A67650C0A4C}"/>
              </a:ext>
            </a:extLst>
          </p:cNvPr>
          <p:cNvSpPr>
            <a:spLocks noGrp="1"/>
          </p:cNvSpPr>
          <p:nvPr>
            <p:ph type="ftr" sz="quarter" idx="11"/>
          </p:nvPr>
        </p:nvSpPr>
        <p:spPr/>
        <p:txBody>
          <a:bodyPr/>
          <a:lstStyle/>
          <a:p>
            <a:r>
              <a:rPr lang="en-US"/>
              <a:t>School of Computer Science and Engineering           19BCE101</a:t>
            </a:r>
            <a:endParaRPr lang="en-IN"/>
          </a:p>
        </p:txBody>
      </p:sp>
      <p:sp>
        <p:nvSpPr>
          <p:cNvPr id="5" name="Slide Number Placeholder 4">
            <a:extLst>
              <a:ext uri="{FF2B5EF4-FFF2-40B4-BE49-F238E27FC236}">
                <a16:creationId xmlns:a16="http://schemas.microsoft.com/office/drawing/2014/main" id="{78E772F2-1B13-6C11-8B16-1130025BFBA1}"/>
              </a:ext>
            </a:extLst>
          </p:cNvPr>
          <p:cNvSpPr>
            <a:spLocks noGrp="1"/>
          </p:cNvSpPr>
          <p:nvPr>
            <p:ph type="sldNum" sz="quarter" idx="12"/>
          </p:nvPr>
        </p:nvSpPr>
        <p:spPr/>
        <p:txBody>
          <a:bodyPr/>
          <a:lstStyle/>
          <a:p>
            <a:fld id="{92607C7E-3A72-4AFC-82D5-1E7B16850C90}" type="slidenum">
              <a:rPr lang="en-IN" smtClean="0"/>
              <a:t>13</a:t>
            </a:fld>
            <a:endParaRPr lang="en-IN"/>
          </a:p>
        </p:txBody>
      </p:sp>
    </p:spTree>
    <p:extLst>
      <p:ext uri="{BB962C8B-B14F-4D97-AF65-F5344CB8AC3E}">
        <p14:creationId xmlns:p14="http://schemas.microsoft.com/office/powerpoint/2010/main" val="68538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Research Gap</a:t>
            </a:r>
          </a:p>
        </p:txBody>
      </p:sp>
      <p:sp>
        <p:nvSpPr>
          <p:cNvPr id="3" name="Content Placeholder 2"/>
          <p:cNvSpPr>
            <a:spLocks noGrp="1"/>
          </p:cNvSpPr>
          <p:nvPr>
            <p:ph idx="1"/>
          </p:nvPr>
        </p:nvSpPr>
        <p:spPr/>
        <p:txBody>
          <a:bodyPr>
            <a:normAutofit lnSpcReduction="10000"/>
          </a:bodyPr>
          <a:lstStyle/>
          <a:p>
            <a:r>
              <a:rPr lang="en-IN" dirty="0"/>
              <a:t>Most papers are unable to operate their algorithms on city landscapes.</a:t>
            </a:r>
          </a:p>
          <a:p>
            <a:r>
              <a:rPr lang="en-IN" dirty="0"/>
              <a:t>Research does not account for road constructions ,accidental obstructions and government or private on-street events which requires re-routing.</a:t>
            </a:r>
          </a:p>
          <a:p>
            <a:r>
              <a:rPr lang="en-IN" dirty="0"/>
              <a:t>Most papers do not account for method of implementation for public users.</a:t>
            </a:r>
          </a:p>
          <a:p>
            <a:r>
              <a:rPr lang="en-IN" dirty="0"/>
              <a:t>Parking and recharging stations are not </a:t>
            </a:r>
            <a:r>
              <a:rPr lang="en-IN" dirty="0" err="1"/>
              <a:t>acconted</a:t>
            </a:r>
            <a:r>
              <a:rPr lang="en-IN" dirty="0"/>
              <a:t> for.</a:t>
            </a:r>
          </a:p>
          <a:p>
            <a:r>
              <a:rPr lang="en-IN" dirty="0"/>
              <a:t>Time to reach destination and recharge to full battery are not taken in as constraints in studies.</a:t>
            </a:r>
          </a:p>
        </p:txBody>
      </p:sp>
      <p:sp>
        <p:nvSpPr>
          <p:cNvPr id="4" name="Footer Placeholder 3"/>
          <p:cNvSpPr>
            <a:spLocks noGrp="1"/>
          </p:cNvSpPr>
          <p:nvPr>
            <p:ph type="ftr" sz="quarter" idx="11"/>
          </p:nvPr>
        </p:nvSpPr>
        <p:spPr>
          <a:xfrm>
            <a:off x="2769358" y="6356349"/>
            <a:ext cx="7043382"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14</a:t>
            </a:fld>
            <a:endParaRPr lang="en-IN"/>
          </a:p>
        </p:txBody>
      </p:sp>
    </p:spTree>
    <p:extLst>
      <p:ext uri="{BB962C8B-B14F-4D97-AF65-F5344CB8AC3E}">
        <p14:creationId xmlns:p14="http://schemas.microsoft.com/office/powerpoint/2010/main" val="257279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Statement</a:t>
            </a:r>
          </a:p>
        </p:txBody>
      </p:sp>
      <p:sp>
        <p:nvSpPr>
          <p:cNvPr id="3" name="Content Placeholder 2"/>
          <p:cNvSpPr>
            <a:spLocks noGrp="1"/>
          </p:cNvSpPr>
          <p:nvPr>
            <p:ph idx="1"/>
          </p:nvPr>
        </p:nvSpPr>
        <p:spPr/>
        <p:txBody>
          <a:bodyPr/>
          <a:lstStyle/>
          <a:p>
            <a:r>
              <a:rPr lang="en-US" dirty="0"/>
              <a:t>Taking into accounts the background of the project, our problem statement would be: “ In cities having the availabilities of E-vehicles, we are going to create an AI function to map the optimal route in a provided city landscape structure to avoid damage, engine stagnation, battery leakage and discharge by providing users the route to their destination on a point-to-point basis which allows them to reach their destinations on time with the integrity of the structure of the E-Vehicle intact, along with providing time and distance values in case of recharging vehicles and charging </a:t>
            </a:r>
            <a:r>
              <a:rPr lang="en-US" dirty="0" err="1"/>
              <a:t>stations,taking</a:t>
            </a:r>
            <a:r>
              <a:rPr lang="en-US" dirty="0"/>
              <a:t> into account the aspect of slot </a:t>
            </a:r>
            <a:r>
              <a:rPr lang="en-US" dirty="0" err="1"/>
              <a:t>fulfillment,or</a:t>
            </a:r>
            <a:r>
              <a:rPr lang="en-US" dirty="0"/>
              <a:t> go for alternative routes. ” </a:t>
            </a:r>
          </a:p>
        </p:txBody>
      </p:sp>
      <p:sp>
        <p:nvSpPr>
          <p:cNvPr id="4" name="Footer Placeholder 3"/>
          <p:cNvSpPr>
            <a:spLocks noGrp="1"/>
          </p:cNvSpPr>
          <p:nvPr>
            <p:ph type="ftr" sz="quarter" idx="11"/>
          </p:nvPr>
        </p:nvSpPr>
        <p:spPr>
          <a:xfrm>
            <a:off x="4038600" y="6356350"/>
            <a:ext cx="5241878"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15</a:t>
            </a:fld>
            <a:endParaRPr lang="en-IN"/>
          </a:p>
        </p:txBody>
      </p:sp>
    </p:spTree>
    <p:extLst>
      <p:ext uri="{BB962C8B-B14F-4D97-AF65-F5344CB8AC3E}">
        <p14:creationId xmlns:p14="http://schemas.microsoft.com/office/powerpoint/2010/main" val="392941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Research Motivation</a:t>
            </a:r>
          </a:p>
        </p:txBody>
      </p:sp>
      <p:sp>
        <p:nvSpPr>
          <p:cNvPr id="3" name="Content Placeholder 2"/>
          <p:cNvSpPr>
            <a:spLocks noGrp="1"/>
          </p:cNvSpPr>
          <p:nvPr>
            <p:ph idx="1"/>
          </p:nvPr>
        </p:nvSpPr>
        <p:spPr/>
        <p:txBody>
          <a:bodyPr>
            <a:noAutofit/>
          </a:bodyPr>
          <a:lstStyle/>
          <a:p>
            <a:r>
              <a:rPr lang="en-IN" sz="1800" dirty="0"/>
              <a:t>The research will promote </a:t>
            </a:r>
            <a:r>
              <a:rPr lang="en-US" sz="1800" b="0" i="0" dirty="0">
                <a:solidFill>
                  <a:srgbClr val="202122"/>
                </a:solidFill>
                <a:effectLst/>
              </a:rPr>
              <a:t>technology-driven mobility platform, enabling integrated urban mobility across public and private modes of transport.</a:t>
            </a:r>
          </a:p>
          <a:p>
            <a:r>
              <a:rPr lang="en-US" sz="1800" dirty="0">
                <a:solidFill>
                  <a:srgbClr val="202122"/>
                </a:solidFill>
              </a:rPr>
              <a:t>Any application derived would </a:t>
            </a:r>
            <a:r>
              <a:rPr lang="en-US" sz="1800" b="0" i="0" dirty="0">
                <a:solidFill>
                  <a:srgbClr val="202122"/>
                </a:solidFill>
                <a:effectLst/>
              </a:rPr>
              <a:t>enabling first and last-mile seamless and sustainable connectivity.</a:t>
            </a:r>
            <a:endParaRPr lang="en-US" sz="1800" dirty="0">
              <a:solidFill>
                <a:srgbClr val="202122"/>
              </a:solidFill>
            </a:endParaRPr>
          </a:p>
          <a:p>
            <a:r>
              <a:rPr lang="en-US" sz="1800" dirty="0">
                <a:solidFill>
                  <a:srgbClr val="202122"/>
                </a:solidFill>
              </a:rPr>
              <a:t>It would limit public abuse of transports and save Government and companies in cost management related to public usage of provided transports.</a:t>
            </a:r>
          </a:p>
          <a:p>
            <a:r>
              <a:rPr lang="en-US" sz="1800" dirty="0">
                <a:solidFill>
                  <a:srgbClr val="202122"/>
                </a:solidFill>
              </a:rPr>
              <a:t>It would help people in commuting metropolitan cities with high rates of traffic and promote punctuality.</a:t>
            </a:r>
          </a:p>
          <a:p>
            <a:r>
              <a:rPr lang="en-US" sz="1800" dirty="0">
                <a:effectLst/>
                <a:ea typeface="Times New Roman" panose="02020603050405020304" pitchFamily="18" charset="0"/>
              </a:rPr>
              <a:t>Electric vehicles (EVs) are a positive development in this present reality where contamination levels have crested and an energy emergency might foster over the course of the following couple of many years.</a:t>
            </a:r>
          </a:p>
          <a:p>
            <a:r>
              <a:rPr lang="en-US" sz="1800"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rPr>
              <a:t>EV technologies must be progressively enhanced and optimized as they develop into the new transportation and mobility mainstream. The fight against climate change is being waged by governments all around the world, and EVs and renewable energy have been at the forefront of this campaign. </a:t>
            </a:r>
          </a:p>
          <a:p>
            <a:r>
              <a:rPr lang="en-US" sz="1800" dirty="0">
                <a:effectLst/>
                <a:ea typeface="Times New Roman" panose="02020603050405020304" pitchFamily="18" charset="0"/>
              </a:rPr>
              <a:t>Our way of life, which is dependent on energy use, may benefit from the advancement of these technologies. To aid upcoming researchers, five solutions in the enhancement of electric vehicles (EVs) are recognized. A number of relevant and well-known optimization models are also provided, together with a summed up portrayal of their concern details. A variety of various EV validation driving cycles are also looked at and ranked according to how popular they are. </a:t>
            </a:r>
            <a:endParaRPr lang="en-IN" sz="1800" dirty="0"/>
          </a:p>
        </p:txBody>
      </p:sp>
      <p:sp>
        <p:nvSpPr>
          <p:cNvPr id="4" name="Footer Placeholder 3"/>
          <p:cNvSpPr>
            <a:spLocks noGrp="1"/>
          </p:cNvSpPr>
          <p:nvPr>
            <p:ph type="ftr" sz="quarter" idx="11"/>
          </p:nvPr>
        </p:nvSpPr>
        <p:spPr>
          <a:xfrm>
            <a:off x="6096000" y="6356350"/>
            <a:ext cx="4818797"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16</a:t>
            </a:fld>
            <a:endParaRPr lang="en-IN"/>
          </a:p>
        </p:txBody>
      </p:sp>
    </p:spTree>
    <p:extLst>
      <p:ext uri="{BB962C8B-B14F-4D97-AF65-F5344CB8AC3E}">
        <p14:creationId xmlns:p14="http://schemas.microsoft.com/office/powerpoint/2010/main" val="1893529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Research Challenges</a:t>
            </a:r>
          </a:p>
        </p:txBody>
      </p:sp>
      <p:sp>
        <p:nvSpPr>
          <p:cNvPr id="3" name="Content Placeholder 2"/>
          <p:cNvSpPr>
            <a:spLocks noGrp="1"/>
          </p:cNvSpPr>
          <p:nvPr>
            <p:ph idx="1"/>
          </p:nvPr>
        </p:nvSpPr>
        <p:spPr/>
        <p:txBody>
          <a:bodyPr/>
          <a:lstStyle/>
          <a:p>
            <a:r>
              <a:rPr lang="en-US" dirty="0"/>
              <a:t>Optimize algorithm to treat large city landscape as a huge graph to implement graph operations and routing techniques on.</a:t>
            </a:r>
          </a:p>
          <a:p>
            <a:r>
              <a:rPr lang="en-US" dirty="0"/>
              <a:t>Minimize time of output.</a:t>
            </a:r>
          </a:p>
          <a:p>
            <a:r>
              <a:rPr lang="en-US" dirty="0"/>
              <a:t>Obtain machine power to train epochs and minimize loss.</a:t>
            </a:r>
          </a:p>
          <a:p>
            <a:r>
              <a:rPr lang="en-US" dirty="0"/>
              <a:t>Create User Interface for any person using e-vehicles to commute and limit damage to public e-vehicles which are used in transit.</a:t>
            </a:r>
          </a:p>
          <a:p>
            <a:r>
              <a:rPr lang="en-US" dirty="0"/>
              <a:t>Consider hosting options for Bot or User Interface to deploy on cloud and provide results as soon as possible and observe limits of varying cloud services for application of research.</a:t>
            </a:r>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17</a:t>
            </a:fld>
            <a:endParaRPr lang="en-IN"/>
          </a:p>
        </p:txBody>
      </p:sp>
    </p:spTree>
    <p:extLst>
      <p:ext uri="{BB962C8B-B14F-4D97-AF65-F5344CB8AC3E}">
        <p14:creationId xmlns:p14="http://schemas.microsoft.com/office/powerpoint/2010/main" val="1776338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Research objectives</a:t>
            </a:r>
          </a:p>
        </p:txBody>
      </p:sp>
      <p:sp>
        <p:nvSpPr>
          <p:cNvPr id="3" name="Content Placeholder 2"/>
          <p:cNvSpPr>
            <a:spLocks noGrp="1"/>
          </p:cNvSpPr>
          <p:nvPr>
            <p:ph idx="1"/>
          </p:nvPr>
        </p:nvSpPr>
        <p:spPr/>
        <p:txBody>
          <a:bodyPr/>
          <a:lstStyle/>
          <a:p>
            <a:pPr marL="0" indent="0">
              <a:buNone/>
            </a:pPr>
            <a:r>
              <a:rPr lang="en-US" dirty="0"/>
              <a:t>◉ Get proper routes to account if in case user reaches destination or needs to head to a recharging station. </a:t>
            </a:r>
          </a:p>
          <a:p>
            <a:pPr marL="0" indent="0">
              <a:buNone/>
            </a:pPr>
            <a:r>
              <a:rPr lang="en-US" dirty="0"/>
              <a:t>◉ At a recharging station, look for available slots or reroute to the nearest charging station with a free slot.</a:t>
            </a:r>
          </a:p>
          <a:p>
            <a:pPr marL="0" indent="0">
              <a:buNone/>
            </a:pPr>
            <a:r>
              <a:rPr lang="en-US" dirty="0"/>
              <a:t>◉Implement a distance routing technique which adapts to rerouting functions incase slots are not available at a station for a vehicle to recharge without draining the battery.</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18</a:t>
            </a:fld>
            <a:endParaRPr lang="en-IN"/>
          </a:p>
        </p:txBody>
      </p:sp>
    </p:spTree>
    <p:extLst>
      <p:ext uri="{BB962C8B-B14F-4D97-AF65-F5344CB8AC3E}">
        <p14:creationId xmlns:p14="http://schemas.microsoft.com/office/powerpoint/2010/main" val="86130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 to be Completed</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a:t>Find open source routing API.</a:t>
            </a:r>
          </a:p>
          <a:p>
            <a:r>
              <a:rPr lang="en-IN" dirty="0"/>
              <a:t>Develop framework to convert city landscape into a tree graph.</a:t>
            </a:r>
          </a:p>
          <a:p>
            <a:r>
              <a:rPr lang="en-IN" dirty="0"/>
              <a:t>Sort cloud services to carry out different variations of routing algorithm on an extensive city graph.</a:t>
            </a:r>
          </a:p>
          <a:p>
            <a:r>
              <a:rPr lang="en-IN" dirty="0"/>
              <a:t>Develop AI-based algorithm to allow subject to reach recharging stations in order to get from point A to point B.</a:t>
            </a:r>
          </a:p>
          <a:p>
            <a:r>
              <a:rPr lang="en-US" dirty="0"/>
              <a:t>Get proper routes to account if in case user reaches destination or needs to head to a recharging station. </a:t>
            </a:r>
          </a:p>
          <a:p>
            <a:r>
              <a:rPr lang="en-US" dirty="0"/>
              <a:t>At a recharging station, look for available slots or reroute to the nearest charging station with a free slot.</a:t>
            </a:r>
            <a:r>
              <a:rPr lang="en-IN" dirty="0"/>
              <a:t> </a:t>
            </a:r>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19</a:t>
            </a:fld>
            <a:endParaRPr lang="en-IN"/>
          </a:p>
        </p:txBody>
      </p:sp>
    </p:spTree>
    <p:extLst>
      <p:ext uri="{BB962C8B-B14F-4D97-AF65-F5344CB8AC3E}">
        <p14:creationId xmlns:p14="http://schemas.microsoft.com/office/powerpoint/2010/main" val="426752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Outline</a:t>
            </a:r>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r>
              <a:rPr lang="en-US" dirty="0"/>
              <a:t>Introduction…………………………………………………………………………………………………..3</a:t>
            </a:r>
          </a:p>
          <a:p>
            <a:r>
              <a:rPr lang="en-US" dirty="0"/>
              <a:t>Literature Review………………………………………………………………………………………….. 6</a:t>
            </a:r>
          </a:p>
          <a:p>
            <a:r>
              <a:rPr lang="en-US" dirty="0"/>
              <a:t>Research Gap……………………………………………………………………………………………......14</a:t>
            </a:r>
          </a:p>
          <a:p>
            <a:r>
              <a:rPr lang="en-US" dirty="0"/>
              <a:t>Problem Statement……………………………………………………………………………………….. 15</a:t>
            </a:r>
          </a:p>
          <a:p>
            <a:r>
              <a:rPr lang="en-US" dirty="0"/>
              <a:t>Research Motivation……………………………………………………………………………………...16</a:t>
            </a:r>
          </a:p>
          <a:p>
            <a:r>
              <a:rPr lang="en-US" dirty="0"/>
              <a:t> Research Challenges……………………………………………………………………………………..17</a:t>
            </a:r>
          </a:p>
          <a:p>
            <a:r>
              <a:rPr lang="en-US" dirty="0"/>
              <a:t>Research Objective ……………………………………………………………………………………….18</a:t>
            </a:r>
          </a:p>
          <a:p>
            <a:r>
              <a:rPr lang="en-US" dirty="0"/>
              <a:t>What is to be done next ……………………………………………………………………………….19</a:t>
            </a:r>
          </a:p>
          <a:p>
            <a:r>
              <a:rPr lang="en-US" dirty="0"/>
              <a:t>Research Paper Status: Format drafted</a:t>
            </a:r>
          </a:p>
          <a:p>
            <a:r>
              <a:rPr lang="en-US" dirty="0"/>
              <a:t>Guide Approval mail snapshot………………………………………………………………………20</a:t>
            </a:r>
          </a:p>
          <a:p>
            <a:r>
              <a:rPr lang="en-US" dirty="0"/>
              <a:t>References……………………………………………………………………………………………………22</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a:t>School of Computer Science and Engineering           19BCE101</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a:t>
            </a:fld>
            <a:endParaRPr lang="en-IN"/>
          </a:p>
        </p:txBody>
      </p:sp>
    </p:spTree>
    <p:extLst>
      <p:ext uri="{BB962C8B-B14F-4D97-AF65-F5344CB8AC3E}">
        <p14:creationId xmlns:p14="http://schemas.microsoft.com/office/powerpoint/2010/main" val="410173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Guide Approval Snapshot</a:t>
            </a:r>
          </a:p>
        </p:txBody>
      </p:sp>
      <p:pic>
        <p:nvPicPr>
          <p:cNvPr id="7" name="Content Placeholder 6">
            <a:extLst>
              <a:ext uri="{FF2B5EF4-FFF2-40B4-BE49-F238E27FC236}">
                <a16:creationId xmlns:a16="http://schemas.microsoft.com/office/drawing/2014/main" id="{B6685F56-094F-1CF0-3C9D-EA7E90EB2ADD}"/>
              </a:ext>
            </a:extLst>
          </p:cNvPr>
          <p:cNvPicPr>
            <a:picLocks noGrp="1" noChangeAspect="1"/>
          </p:cNvPicPr>
          <p:nvPr>
            <p:ph idx="1"/>
          </p:nvPr>
        </p:nvPicPr>
        <p:blipFill>
          <a:blip r:embed="rId2"/>
          <a:stretch>
            <a:fillRect/>
          </a:stretch>
        </p:blipFill>
        <p:spPr>
          <a:xfrm>
            <a:off x="2628140" y="1825625"/>
            <a:ext cx="6935719" cy="4351338"/>
          </a:xfrm>
        </p:spPr>
      </p:pic>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20</a:t>
            </a:fld>
            <a:endParaRPr lang="en-IN"/>
          </a:p>
        </p:txBody>
      </p:sp>
    </p:spTree>
    <p:extLst>
      <p:ext uri="{BB962C8B-B14F-4D97-AF65-F5344CB8AC3E}">
        <p14:creationId xmlns:p14="http://schemas.microsoft.com/office/powerpoint/2010/main" val="77306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FF0000"/>
                </a:solidFill>
              </a:rPr>
              <a:t>Any other additional information to be added by Guide</a:t>
            </a:r>
          </a:p>
        </p:txBody>
      </p:sp>
      <p:sp>
        <p:nvSpPr>
          <p:cNvPr id="3" name="Content Placeholder 2"/>
          <p:cNvSpPr>
            <a:spLocks noGrp="1"/>
          </p:cNvSpPr>
          <p:nvPr>
            <p:ph idx="1"/>
          </p:nvPr>
        </p:nvSpPr>
        <p:spPr/>
        <p:txBody>
          <a:bodyPr/>
          <a:lstStyle/>
          <a:p>
            <a:pPr marL="0" indent="0">
              <a:buNone/>
            </a:pPr>
            <a:endParaRPr lang="en-IN" dirty="0"/>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21</a:t>
            </a:fld>
            <a:endParaRPr lang="en-IN"/>
          </a:p>
        </p:txBody>
      </p:sp>
    </p:spTree>
    <p:extLst>
      <p:ext uri="{BB962C8B-B14F-4D97-AF65-F5344CB8AC3E}">
        <p14:creationId xmlns:p14="http://schemas.microsoft.com/office/powerpoint/2010/main" val="2455204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6743700" cy="346075"/>
          </a:xfrm>
        </p:spPr>
        <p:txBody>
          <a:bodyPr>
            <a:noAutofit/>
          </a:bodyPr>
          <a:lstStyle/>
          <a:p>
            <a:r>
              <a:rPr lang="en-IN" sz="3600" b="1" dirty="0"/>
              <a:t>References</a:t>
            </a:r>
            <a:endParaRPr lang="en-IN" sz="3600" b="1" dirty="0">
              <a:solidFill>
                <a:srgbClr val="FF0000"/>
              </a:solidFill>
            </a:endParaRPr>
          </a:p>
        </p:txBody>
      </p:sp>
      <p:sp>
        <p:nvSpPr>
          <p:cNvPr id="3" name="Content Placeholder 2"/>
          <p:cNvSpPr>
            <a:spLocks noGrp="1"/>
          </p:cNvSpPr>
          <p:nvPr>
            <p:ph idx="1"/>
          </p:nvPr>
        </p:nvSpPr>
        <p:spPr>
          <a:xfrm>
            <a:off x="838200" y="482600"/>
            <a:ext cx="10515600" cy="4351338"/>
          </a:xfrm>
        </p:spPr>
        <p:txBody>
          <a:bodyPr>
            <a:noAutofit/>
          </a:bodyPr>
          <a:lstStyle/>
          <a:p>
            <a:pPr marL="0" indent="0">
              <a:buNone/>
            </a:pPr>
            <a:r>
              <a:rPr lang="en-IN" sz="1800" dirty="0"/>
              <a:t>[1] </a:t>
            </a:r>
            <a:r>
              <a:rPr lang="en-IN" sz="1800" dirty="0">
                <a:effectLst/>
              </a:rPr>
              <a:t>Corona-Gutiérrez, K., </a:t>
            </a:r>
            <a:r>
              <a:rPr lang="en-IN" sz="1800" dirty="0" err="1">
                <a:effectLst/>
              </a:rPr>
              <a:t>Nucamendi-Guillén</a:t>
            </a:r>
            <a:r>
              <a:rPr lang="en-IN" sz="1800" dirty="0">
                <a:effectLst/>
              </a:rPr>
              <a:t>, S., &amp; Lalla-Ruiz, E. (2022, March 5). </a:t>
            </a:r>
            <a:r>
              <a:rPr lang="en-IN" sz="1800" i="1" dirty="0">
                <a:effectLst/>
              </a:rPr>
              <a:t>Vehicle routing with cumulative objectives: A State of the art and analysis</a:t>
            </a:r>
            <a:r>
              <a:rPr lang="en-IN" sz="1800" dirty="0">
                <a:effectLst/>
              </a:rPr>
              <a:t>. Computers &amp; Industrial Engineering. </a:t>
            </a:r>
            <a:endParaRPr lang="en-US" sz="1800" dirty="0"/>
          </a:p>
          <a:p>
            <a:pPr marL="0" indent="0" algn="just">
              <a:buNone/>
            </a:pPr>
            <a:r>
              <a:rPr lang="en-US" sz="1800" dirty="0"/>
              <a:t>[2] Electric-Vehicle Routing Planning Based on the Law of Electric Energy Consumption Nan Ding 1 , </a:t>
            </a:r>
            <a:r>
              <a:rPr lang="en-US" sz="1800" dirty="0" err="1"/>
              <a:t>Jingshuai</a:t>
            </a:r>
            <a:r>
              <a:rPr lang="en-US" sz="1800" dirty="0"/>
              <a:t> Yang 1,*, </a:t>
            </a:r>
            <a:r>
              <a:rPr lang="en-US" sz="1800" dirty="0" err="1"/>
              <a:t>Zhibin</a:t>
            </a:r>
            <a:r>
              <a:rPr lang="en-US" sz="1800" dirty="0"/>
              <a:t> Han 1 and </a:t>
            </a:r>
            <a:r>
              <a:rPr lang="en-US" sz="1800" dirty="0" err="1"/>
              <a:t>Jianming</a:t>
            </a:r>
            <a:r>
              <a:rPr lang="en-US" sz="1800" dirty="0"/>
              <a:t> Hao</a:t>
            </a:r>
          </a:p>
          <a:p>
            <a:pPr marL="0" indent="0" algn="just">
              <a:buNone/>
            </a:pPr>
            <a:r>
              <a:rPr lang="en-US" sz="1800" kern="1200" dirty="0">
                <a:solidFill>
                  <a:schemeClr val="dk1"/>
                </a:solidFill>
                <a:effectLst/>
                <a:latin typeface="+mn-lt"/>
                <a:ea typeface="+mn-ea"/>
                <a:cs typeface="+mn-cs"/>
              </a:rPr>
              <a:t>[3]</a:t>
            </a:r>
            <a:r>
              <a:rPr lang="en-US" sz="1800" kern="1200" dirty="0" err="1">
                <a:solidFill>
                  <a:schemeClr val="dk1"/>
                </a:solidFill>
                <a:effectLst/>
                <a:latin typeface="+mn-lt"/>
                <a:ea typeface="+mn-ea"/>
                <a:cs typeface="+mn-cs"/>
              </a:rPr>
              <a:t>Foa</a:t>
            </a:r>
            <a:r>
              <a:rPr lang="en-US" sz="1800" kern="1200" dirty="0">
                <a:solidFill>
                  <a:schemeClr val="dk1"/>
                </a:solidFill>
                <a:effectLst/>
                <a:latin typeface="+mn-lt"/>
                <a:ea typeface="+mn-ea"/>
                <a:cs typeface="+mn-cs"/>
              </a:rPr>
              <a:t>, S. (2022, July 30). </a:t>
            </a:r>
            <a:r>
              <a:rPr lang="en-US" sz="1800" i="1" kern="1200" dirty="0">
                <a:solidFill>
                  <a:schemeClr val="dk1"/>
                </a:solidFill>
                <a:effectLst/>
                <a:latin typeface="+mn-lt"/>
                <a:ea typeface="+mn-ea"/>
                <a:cs typeface="+mn-cs"/>
              </a:rPr>
              <a:t>Solving the vehicle routing problem with deep reinforcement learning</a:t>
            </a:r>
            <a:r>
              <a:rPr lang="en-US" sz="1800" kern="1200" dirty="0">
                <a:solidFill>
                  <a:schemeClr val="dk1"/>
                </a:solidFill>
                <a:effectLst/>
                <a:latin typeface="+mn-lt"/>
                <a:ea typeface="+mn-ea"/>
                <a:cs typeface="+mn-cs"/>
              </a:rPr>
              <a:t>. arXiv.org. https://arxiv.org/abs/2208.00202</a:t>
            </a:r>
          </a:p>
          <a:p>
            <a:pPr marL="0" indent="0" algn="just">
              <a:buNone/>
            </a:pPr>
            <a:r>
              <a:rPr lang="en-US" sz="1800" kern="1200" dirty="0">
                <a:solidFill>
                  <a:schemeClr val="dk1"/>
                </a:solidFill>
                <a:effectLst/>
                <a:latin typeface="+mn-lt"/>
                <a:ea typeface="+mn-ea"/>
                <a:cs typeface="+mn-cs"/>
              </a:rPr>
              <a:t>[4]Rajesh, K. (2022, August 26). </a:t>
            </a:r>
            <a:r>
              <a:rPr lang="en-US" sz="1800" i="1" kern="1200" dirty="0">
                <a:solidFill>
                  <a:schemeClr val="dk1"/>
                </a:solidFill>
                <a:effectLst/>
                <a:latin typeface="+mn-lt"/>
                <a:ea typeface="+mn-ea"/>
                <a:cs typeface="+mn-cs"/>
              </a:rPr>
              <a:t>A Multi-Objective approach to the Electric Vehicle Routing Problem</a:t>
            </a:r>
            <a:r>
              <a:rPr lang="en-US" sz="1800" kern="1200" dirty="0">
                <a:solidFill>
                  <a:schemeClr val="dk1"/>
                </a:solidFill>
                <a:effectLst/>
                <a:latin typeface="+mn-lt"/>
                <a:ea typeface="+mn-ea"/>
                <a:cs typeface="+mn-cs"/>
              </a:rPr>
              <a:t>. arXiv.org. https://arxiv.org/abs/2208.12440</a:t>
            </a:r>
          </a:p>
          <a:p>
            <a:pPr marL="0" indent="0" algn="just">
              <a:buNone/>
            </a:pPr>
            <a:r>
              <a:rPr lang="en-US" sz="1800" dirty="0"/>
              <a:t>[5]Qin, Hu &amp; </a:t>
            </a:r>
            <a:r>
              <a:rPr lang="en-US" sz="1800" dirty="0" err="1"/>
              <a:t>Su</a:t>
            </a:r>
            <a:r>
              <a:rPr lang="en-US" sz="1800" dirty="0"/>
              <a:t>, </a:t>
            </a:r>
            <a:r>
              <a:rPr lang="en-US" sz="1800" dirty="0" err="1"/>
              <a:t>Xinxin</a:t>
            </a:r>
            <a:r>
              <a:rPr lang="en-US" sz="1800" dirty="0"/>
              <a:t> &amp; Ren, Teng &amp; Luo, </a:t>
            </a:r>
            <a:r>
              <a:rPr lang="en-US" sz="1800" dirty="0" err="1"/>
              <a:t>Zhixing</a:t>
            </a:r>
            <a:r>
              <a:rPr lang="en-US" sz="1800" dirty="0"/>
              <a:t>. (2021). A review on the electric vehicle routing problems: Variants and algorithms. Frontiers of Engineering Management. 8. 10.1007/s42524-021-0157-1. </a:t>
            </a:r>
          </a:p>
          <a:p>
            <a:pPr marL="0" indent="0" algn="just">
              <a:buNone/>
            </a:pPr>
            <a:r>
              <a:rPr lang="en-IN" sz="1800" dirty="0"/>
              <a:t>[6]L. P. Qian, X. Zhou, N. Yu and Y. Wu, "Electric Vehicles Charging Scheduling Optimization for Total Elapsed Time Minimization," 2020 IEEE 91st Vehicular Technology Conference (VTC2020-Spring), 2020, pp. 1-5, </a:t>
            </a:r>
            <a:r>
              <a:rPr lang="en-IN" sz="1800" dirty="0" err="1"/>
              <a:t>doi</a:t>
            </a:r>
            <a:r>
              <a:rPr lang="en-IN" sz="1800" dirty="0"/>
              <a:t>: 10.1109/VTC2020-Spring48590.2020.9128915.</a:t>
            </a:r>
          </a:p>
          <a:p>
            <a:pPr marL="0" indent="0" algn="just">
              <a:buNone/>
            </a:pPr>
            <a:r>
              <a:rPr lang="en-IN" sz="1800" dirty="0"/>
              <a:t>[7]</a:t>
            </a:r>
            <a:r>
              <a:rPr lang="en-IN" sz="1800" dirty="0" err="1"/>
              <a:t>Dorokhova</a:t>
            </a:r>
            <a:r>
              <a:rPr lang="en-IN" sz="1800" dirty="0"/>
              <a:t> Marina, </a:t>
            </a:r>
            <a:r>
              <a:rPr lang="en-IN" sz="1800" dirty="0" err="1"/>
              <a:t>Ballif</a:t>
            </a:r>
            <a:r>
              <a:rPr lang="en-IN" sz="1800" dirty="0"/>
              <a:t> Christophe, </a:t>
            </a:r>
            <a:r>
              <a:rPr lang="en-IN" sz="1800" dirty="0" err="1"/>
              <a:t>Wyrsch</a:t>
            </a:r>
            <a:r>
              <a:rPr lang="en-IN" sz="1800" dirty="0"/>
              <a:t> Nicolas-</a:t>
            </a:r>
            <a:r>
              <a:rPr lang="en-US" sz="1800" dirty="0"/>
              <a:t>Routing of Electric Vehicles With Intermediary Charging Stations: A Reinforcement Learning Approach, Frontiers in Big Data -2021</a:t>
            </a:r>
            <a:endParaRPr lang="en-IN" sz="1800" dirty="0"/>
          </a:p>
          <a:p>
            <a:pPr marL="0" indent="0" algn="just">
              <a:buNone/>
            </a:pPr>
            <a:r>
              <a:rPr lang="en-IN" sz="1800" dirty="0"/>
              <a:t>[8]S. Shahriar, A. R. Al-Ali, A. H. Osman, S. </a:t>
            </a:r>
            <a:r>
              <a:rPr lang="en-IN" sz="1800" dirty="0" err="1"/>
              <a:t>Dhou</a:t>
            </a:r>
            <a:r>
              <a:rPr lang="en-IN" sz="1800" dirty="0"/>
              <a:t> and M. </a:t>
            </a:r>
            <a:r>
              <a:rPr lang="en-IN" sz="1800" dirty="0" err="1"/>
              <a:t>Nijim</a:t>
            </a:r>
            <a:r>
              <a:rPr lang="en-IN" sz="1800" dirty="0"/>
              <a:t>, "Machine Learning Approaches for EV Charging </a:t>
            </a:r>
            <a:r>
              <a:rPr lang="en-IN" sz="1800" dirty="0" err="1"/>
              <a:t>Behavior</a:t>
            </a:r>
            <a:r>
              <a:rPr lang="en-IN" sz="1800" dirty="0"/>
              <a:t>: A Review," in IEEE Access, vol. 8, pp. 168980-168993, 2020, </a:t>
            </a:r>
            <a:r>
              <a:rPr lang="en-IN" sz="1800" dirty="0" err="1"/>
              <a:t>doi</a:t>
            </a:r>
            <a:r>
              <a:rPr lang="en-IN" sz="1800" dirty="0"/>
              <a:t>: 10.1109/ACCESS.2020.3023388.</a:t>
            </a:r>
          </a:p>
          <a:p>
            <a:pPr marL="0" indent="0" algn="just">
              <a:buNone/>
            </a:pPr>
            <a:r>
              <a:rPr lang="en-US" sz="1800" b="0" i="0" kern="1200" dirty="0">
                <a:solidFill>
                  <a:schemeClr val="dk1"/>
                </a:solidFill>
                <a:effectLst/>
                <a:latin typeface="+mn-lt"/>
                <a:ea typeface="+mn-ea"/>
                <a:cs typeface="+mn-cs"/>
              </a:rPr>
              <a:t>[9]The Consistent Electric-Vehicle Routing Problem with Backhauls and Charging Management - ScienceDirect.” </a:t>
            </a:r>
            <a:r>
              <a:rPr lang="en-US" sz="1800" b="0" i="1" kern="1200" dirty="0" err="1">
                <a:solidFill>
                  <a:schemeClr val="dk1"/>
                </a:solidFill>
                <a:effectLst/>
                <a:latin typeface="+mn-lt"/>
                <a:ea typeface="+mn-ea"/>
                <a:cs typeface="+mn-cs"/>
              </a:rPr>
              <a:t>ScienceDirect.Com</a:t>
            </a:r>
            <a:r>
              <a:rPr lang="en-US" sz="1800" b="0" i="1" kern="1200" dirty="0">
                <a:solidFill>
                  <a:schemeClr val="dk1"/>
                </a:solidFill>
                <a:effectLst/>
                <a:latin typeface="+mn-lt"/>
                <a:ea typeface="+mn-ea"/>
                <a:cs typeface="+mn-cs"/>
              </a:rPr>
              <a:t> | Science, Health and Medical Journals, Full Text Articles and Books.</a:t>
            </a:r>
            <a:r>
              <a:rPr lang="en-US" sz="1800" b="0" i="0" kern="1200" dirty="0">
                <a:solidFill>
                  <a:schemeClr val="dk1"/>
                </a:solidFill>
                <a:effectLst/>
                <a:latin typeface="+mn-lt"/>
                <a:ea typeface="+mn-ea"/>
                <a:cs typeface="+mn-cs"/>
              </a:rPr>
              <a:t>, https://www.sciencedirect.com/science/article/pii/S0377221722000455. 2022.</a:t>
            </a:r>
            <a:endParaRPr lang="en-IN" sz="1800" b="0" dirty="0"/>
          </a:p>
          <a:p>
            <a:pPr marL="0" indent="0" algn="just">
              <a:buNone/>
            </a:pPr>
            <a:endParaRPr lang="en-IN" sz="1800" dirty="0"/>
          </a:p>
          <a:p>
            <a:pPr marL="0" indent="0" algn="just">
              <a:buNone/>
            </a:pPr>
            <a:endParaRPr lang="en-IN" sz="1800" b="0" u="none" dirty="0"/>
          </a:p>
          <a:p>
            <a:pPr marL="0" indent="0" algn="just">
              <a:buNone/>
            </a:pPr>
            <a:endParaRPr lang="en-US" sz="1800" dirty="0"/>
          </a:p>
          <a:p>
            <a:pPr marL="0" indent="0" algn="just">
              <a:buNone/>
            </a:pPr>
            <a:endParaRPr lang="en-IN" sz="1800" dirty="0"/>
          </a:p>
          <a:p>
            <a:pPr marL="0" indent="0" algn="just">
              <a:buNone/>
            </a:pPr>
            <a:r>
              <a:rPr lang="en-US" sz="1800" dirty="0"/>
              <a: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IN" sz="1800" dirty="0"/>
          </a:p>
        </p:txBody>
      </p:sp>
      <p:sp>
        <p:nvSpPr>
          <p:cNvPr id="4" name="Footer Placeholder 3"/>
          <p:cNvSpPr>
            <a:spLocks noGrp="1"/>
          </p:cNvSpPr>
          <p:nvPr>
            <p:ph type="ftr" sz="quarter" idx="11"/>
          </p:nvPr>
        </p:nvSpPr>
        <p:spPr>
          <a:xfrm>
            <a:off x="4210050" y="6486525"/>
            <a:ext cx="4114800"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22</a:t>
            </a:fld>
            <a:endParaRPr lang="en-IN"/>
          </a:p>
        </p:txBody>
      </p:sp>
    </p:spTree>
    <p:extLst>
      <p:ext uri="{BB962C8B-B14F-4D97-AF65-F5344CB8AC3E}">
        <p14:creationId xmlns:p14="http://schemas.microsoft.com/office/powerpoint/2010/main" val="253181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5817-2201-CE2B-23CF-9DD93CB4AA7C}"/>
              </a:ext>
            </a:extLst>
          </p:cNvPr>
          <p:cNvSpPr>
            <a:spLocks noGrp="1"/>
          </p:cNvSpPr>
          <p:nvPr>
            <p:ph type="title"/>
          </p:nvPr>
        </p:nvSpPr>
        <p:spPr/>
        <p:txBody>
          <a:bodyPr/>
          <a:lstStyle/>
          <a:p>
            <a:r>
              <a:rPr lang="en-IN" dirty="0"/>
              <a:t>References [Contd.]</a:t>
            </a:r>
          </a:p>
        </p:txBody>
      </p:sp>
      <p:sp>
        <p:nvSpPr>
          <p:cNvPr id="3" name="Content Placeholder 2">
            <a:extLst>
              <a:ext uri="{FF2B5EF4-FFF2-40B4-BE49-F238E27FC236}">
                <a16:creationId xmlns:a16="http://schemas.microsoft.com/office/drawing/2014/main" id="{3FA02B28-C65C-8400-AC00-F84C2B7DC3B9}"/>
              </a:ext>
            </a:extLst>
          </p:cNvPr>
          <p:cNvSpPr>
            <a:spLocks noGrp="1"/>
          </p:cNvSpPr>
          <p:nvPr>
            <p:ph idx="1"/>
          </p:nvPr>
        </p:nvSpPr>
        <p:spPr/>
        <p:txBody>
          <a:bodyPr>
            <a:normAutofit fontScale="55000" lnSpcReduction="20000"/>
          </a:bodyPr>
          <a:lstStyle/>
          <a:p>
            <a:pPr marL="0" indent="0" algn="just">
              <a:buNone/>
            </a:pPr>
            <a:r>
              <a:rPr lang="en-IN" sz="2800" b="0" i="0" kern="1200" dirty="0">
                <a:solidFill>
                  <a:schemeClr val="dk1"/>
                </a:solidFill>
                <a:effectLst/>
                <a:latin typeface="+mn-lt"/>
                <a:ea typeface="+mn-ea"/>
                <a:cs typeface="+mn-cs"/>
              </a:rPr>
              <a:t>[10]Ye C, He W, Chen H. Electric vehicle routing models and solution algorithms in logistics distribution: A systematic review. Environ Sci </a:t>
            </a:r>
            <a:r>
              <a:rPr lang="en-IN" sz="2800" b="0" i="0" kern="1200" dirty="0" err="1">
                <a:solidFill>
                  <a:schemeClr val="dk1"/>
                </a:solidFill>
                <a:effectLst/>
                <a:latin typeface="+mn-lt"/>
                <a:ea typeface="+mn-ea"/>
                <a:cs typeface="+mn-cs"/>
              </a:rPr>
              <a:t>Pollut</a:t>
            </a:r>
            <a:r>
              <a:rPr lang="en-IN" sz="2800" b="0" i="0" kern="1200" dirty="0">
                <a:solidFill>
                  <a:schemeClr val="dk1"/>
                </a:solidFill>
                <a:effectLst/>
                <a:latin typeface="+mn-lt"/>
                <a:ea typeface="+mn-ea"/>
                <a:cs typeface="+mn-cs"/>
              </a:rPr>
              <a:t> Res Int. 2022 Aug;29(38):57067-57090. </a:t>
            </a:r>
            <a:r>
              <a:rPr lang="en-IN" sz="2800" b="0" i="0" kern="1200" dirty="0" err="1">
                <a:solidFill>
                  <a:schemeClr val="dk1"/>
                </a:solidFill>
                <a:effectLst/>
                <a:latin typeface="+mn-lt"/>
                <a:ea typeface="+mn-ea"/>
                <a:cs typeface="+mn-cs"/>
              </a:rPr>
              <a:t>doi</a:t>
            </a:r>
            <a:r>
              <a:rPr lang="en-IN" sz="2800" b="0" i="0" kern="1200" dirty="0">
                <a:solidFill>
                  <a:schemeClr val="dk1"/>
                </a:solidFill>
                <a:effectLst/>
                <a:latin typeface="+mn-lt"/>
                <a:ea typeface="+mn-ea"/>
                <a:cs typeface="+mn-cs"/>
              </a:rPr>
              <a:t>: 10.1007/s11356-022-21559-2. </a:t>
            </a:r>
            <a:r>
              <a:rPr lang="en-IN" sz="2800" b="0" i="0" kern="1200" dirty="0" err="1">
                <a:solidFill>
                  <a:schemeClr val="dk1"/>
                </a:solidFill>
                <a:effectLst/>
                <a:latin typeface="+mn-lt"/>
                <a:ea typeface="+mn-ea"/>
                <a:cs typeface="+mn-cs"/>
              </a:rPr>
              <a:t>Epub</a:t>
            </a:r>
            <a:r>
              <a:rPr lang="en-IN" sz="2800" b="0" i="0" kern="1200" dirty="0">
                <a:solidFill>
                  <a:schemeClr val="dk1"/>
                </a:solidFill>
                <a:effectLst/>
                <a:latin typeface="+mn-lt"/>
                <a:ea typeface="+mn-ea"/>
                <a:cs typeface="+mn-cs"/>
              </a:rPr>
              <a:t> 2022 Jun 25. PMID: 35752674.</a:t>
            </a:r>
            <a:endParaRPr lang="en-IN" sz="2800" dirty="0"/>
          </a:p>
          <a:p>
            <a:pPr marL="0" indent="0" algn="just">
              <a:buNone/>
            </a:pPr>
            <a:r>
              <a:rPr lang="en-IN" sz="2800" dirty="0"/>
              <a:t>[11]D. </a:t>
            </a:r>
            <a:r>
              <a:rPr lang="en-IN" sz="2800" dirty="0" err="1"/>
              <a:t>Rezgui</a:t>
            </a:r>
            <a:r>
              <a:rPr lang="en-IN" sz="2800" dirty="0"/>
              <a:t>, H. </a:t>
            </a:r>
            <a:r>
              <a:rPr lang="en-IN" sz="2800" dirty="0" err="1"/>
              <a:t>Bouziri</a:t>
            </a:r>
            <a:r>
              <a:rPr lang="en-IN" sz="2800" dirty="0"/>
              <a:t>, W. </a:t>
            </a:r>
            <a:r>
              <a:rPr lang="en-IN" sz="2800" dirty="0" err="1"/>
              <a:t>Aggoune-Mtalaa</a:t>
            </a:r>
            <a:r>
              <a:rPr lang="en-IN" sz="2800" dirty="0"/>
              <a:t> and J. C. Siala, "A Comparative Study of Local Search Techniques Addressing an Electric Vehicle Routing Problem with Time Windows," 2020 International Multi-Conference on: “Organization of Knowledge and Advanced Technologies” (OCTA), 2020, pp. 1-5, </a:t>
            </a:r>
            <a:r>
              <a:rPr lang="en-IN" sz="2800" dirty="0" err="1"/>
              <a:t>doi</a:t>
            </a:r>
            <a:r>
              <a:rPr lang="en-IN" sz="2800" dirty="0"/>
              <a:t>: 10.1109/OCTA49274.2020.9151852.</a:t>
            </a:r>
            <a:endParaRPr lang="en-US" sz="2800" kern="1200" dirty="0">
              <a:solidFill>
                <a:schemeClr val="dk1"/>
              </a:solidFill>
              <a:effectLst/>
              <a:latin typeface="+mn-lt"/>
              <a:ea typeface="+mn-ea"/>
              <a:cs typeface="+mn-cs"/>
            </a:endParaRPr>
          </a:p>
          <a:p>
            <a:pPr marL="0" indent="0" algn="just">
              <a:buNone/>
            </a:pPr>
            <a:r>
              <a:rPr lang="en-IN" sz="2800" dirty="0"/>
              <a:t>[12]A. R. </a:t>
            </a:r>
            <a:r>
              <a:rPr lang="en-IN" sz="2800" dirty="0" err="1"/>
              <a:t>Daanish</a:t>
            </a:r>
            <a:r>
              <a:rPr lang="en-IN" sz="2800" dirty="0"/>
              <a:t> and B. K. </a:t>
            </a:r>
            <a:r>
              <a:rPr lang="en-IN" sz="2800" dirty="0" err="1"/>
              <a:t>Naick</a:t>
            </a:r>
            <a:r>
              <a:rPr lang="en-IN" sz="2800" dirty="0"/>
              <a:t>, "Implementation of charging station based electric vehicle routing problem using nearest neighbour search algorithm," 2017 2nd IEEE International Conference on Intelligent Transportation Engineering (ICITE), 2017, pp. 52-56, </a:t>
            </a:r>
            <a:r>
              <a:rPr lang="en-IN" sz="2800" dirty="0" err="1"/>
              <a:t>doi</a:t>
            </a:r>
            <a:r>
              <a:rPr lang="en-IN" sz="2800" dirty="0"/>
              <a:t>: 10.1109/ICITE.2017.8056880.</a:t>
            </a:r>
          </a:p>
          <a:p>
            <a:pPr marL="0" indent="0" algn="just">
              <a:buNone/>
            </a:pPr>
            <a:r>
              <a:rPr lang="en-IN" sz="2800" b="0" u="none" dirty="0"/>
              <a:t>[13]S. </a:t>
            </a:r>
            <a:r>
              <a:rPr lang="en-IN" sz="2800" b="0" u="none" dirty="0" err="1"/>
              <a:t>Hulagu</a:t>
            </a:r>
            <a:r>
              <a:rPr lang="en-IN" sz="2800" b="0" u="none" dirty="0"/>
              <a:t> and H. B. </a:t>
            </a:r>
            <a:r>
              <a:rPr lang="en-IN" sz="2800" b="0" u="none" dirty="0" err="1"/>
              <a:t>Celikoglu</a:t>
            </a:r>
            <a:r>
              <a:rPr lang="en-IN" sz="2800" b="0" u="none" dirty="0"/>
              <a:t>, "Electric Vehicle Location Routing Problem With Vehicle Motion Dynamics-Based Energy Consumption and Recovery," in IEEE Transactions on Intelligent Transportation Systems, vol. 23, no. 8, pp. 10275-10286, Aug. 2022, </a:t>
            </a:r>
            <a:r>
              <a:rPr lang="en-IN" sz="2800" b="0" u="none" dirty="0" err="1"/>
              <a:t>doi</a:t>
            </a:r>
            <a:r>
              <a:rPr lang="en-IN" sz="2800" b="0" u="none" dirty="0"/>
              <a:t>: 10.1109/TITS.2021.3089675.</a:t>
            </a:r>
            <a:endParaRPr lang="en-US" sz="2800" kern="1200" dirty="0">
              <a:solidFill>
                <a:schemeClr val="dk1"/>
              </a:solidFill>
              <a:effectLst/>
              <a:latin typeface="+mn-lt"/>
              <a:ea typeface="+mn-ea"/>
              <a:cs typeface="+mn-cs"/>
            </a:endParaRPr>
          </a:p>
          <a:p>
            <a:pPr marL="0" indent="0" algn="just">
              <a:buNone/>
            </a:pPr>
            <a:r>
              <a:rPr lang="en-IN" sz="2800" b="0" u="none" dirty="0"/>
              <a:t>[14]I. </a:t>
            </a:r>
            <a:r>
              <a:rPr lang="en-IN" sz="2800" b="0" u="none" dirty="0" err="1"/>
              <a:t>Aygun</a:t>
            </a:r>
            <a:r>
              <a:rPr lang="en-IN" sz="2800" b="0" u="none" dirty="0"/>
              <a:t> and S. </a:t>
            </a:r>
            <a:r>
              <a:rPr lang="en-IN" sz="2800" b="0" u="none" dirty="0" err="1"/>
              <a:t>Kamalasadan</a:t>
            </a:r>
            <a:r>
              <a:rPr lang="en-IN" sz="2800" b="0" u="none" dirty="0"/>
              <a:t>, "An Optimal Approach to Manage Electric Vehicle Fleets Routing," 2022 IEEE International Conference on Power Electronics, Smart Grid, and Renewable Energy (PESGRE), 2022, pp. 1-6, </a:t>
            </a:r>
            <a:r>
              <a:rPr lang="en-IN" sz="2800" b="0" u="none" dirty="0" err="1"/>
              <a:t>doi</a:t>
            </a:r>
            <a:r>
              <a:rPr lang="en-IN" sz="2800" b="0" u="none" dirty="0"/>
              <a:t>: 10.1109/PESGRE52268.2022.9715894.</a:t>
            </a:r>
          </a:p>
          <a:p>
            <a:pPr marL="0" indent="0" algn="just">
              <a:buNone/>
            </a:pPr>
            <a:r>
              <a:rPr lang="en-US" sz="2800" b="0" i="0" kern="1200" dirty="0">
                <a:solidFill>
                  <a:schemeClr val="dk1"/>
                </a:solidFill>
                <a:effectLst/>
                <a:latin typeface="+mn-lt"/>
                <a:ea typeface="+mn-ea"/>
                <a:cs typeface="+mn-cs"/>
              </a:rPr>
              <a:t>[15]M. </a:t>
            </a:r>
            <a:r>
              <a:rPr lang="en-US" sz="2800" b="0" i="0" kern="1200" dirty="0" err="1">
                <a:solidFill>
                  <a:schemeClr val="dk1"/>
                </a:solidFill>
                <a:effectLst/>
                <a:latin typeface="+mn-lt"/>
                <a:ea typeface="+mn-ea"/>
                <a:cs typeface="+mn-cs"/>
              </a:rPr>
              <a:t>Thymianis</a:t>
            </a:r>
            <a:r>
              <a:rPr lang="en-US" sz="2800" b="0" i="0" kern="1200" dirty="0">
                <a:solidFill>
                  <a:schemeClr val="dk1"/>
                </a:solidFill>
                <a:effectLst/>
                <a:latin typeface="+mn-lt"/>
                <a:ea typeface="+mn-ea"/>
                <a:cs typeface="+mn-cs"/>
              </a:rPr>
              <a:t>, A. </a:t>
            </a:r>
            <a:r>
              <a:rPr lang="en-US" sz="2800" b="0" i="0" kern="1200" dirty="0" err="1">
                <a:solidFill>
                  <a:schemeClr val="dk1"/>
                </a:solidFill>
                <a:effectLst/>
                <a:latin typeface="+mn-lt"/>
                <a:ea typeface="+mn-ea"/>
                <a:cs typeface="+mn-cs"/>
              </a:rPr>
              <a:t>Tzanetos</a:t>
            </a:r>
            <a:r>
              <a:rPr lang="en-US" sz="2800" b="0" i="0" kern="1200" dirty="0">
                <a:solidFill>
                  <a:schemeClr val="dk1"/>
                </a:solidFill>
                <a:effectLst/>
                <a:latin typeface="+mn-lt"/>
                <a:ea typeface="+mn-ea"/>
                <a:cs typeface="+mn-cs"/>
              </a:rPr>
              <a:t>, E. </a:t>
            </a:r>
            <a:r>
              <a:rPr lang="en-US" sz="2800" b="0" i="0" kern="1200" dirty="0" err="1">
                <a:solidFill>
                  <a:schemeClr val="dk1"/>
                </a:solidFill>
                <a:effectLst/>
                <a:latin typeface="+mn-lt"/>
                <a:ea typeface="+mn-ea"/>
                <a:cs typeface="+mn-cs"/>
              </a:rPr>
              <a:t>Osaba</a:t>
            </a:r>
            <a:r>
              <a:rPr lang="en-US" sz="2800" b="0" i="0" kern="1200" dirty="0">
                <a:solidFill>
                  <a:schemeClr val="dk1"/>
                </a:solidFill>
                <a:effectLst/>
                <a:latin typeface="+mn-lt"/>
                <a:ea typeface="+mn-ea"/>
                <a:cs typeface="+mn-cs"/>
              </a:rPr>
              <a:t>, G. Dounias and J. Del Ser, "Electric Vehicle Routing Problem: Literature Review, Instances and Results with a Novel Ant Colony Optimization Method," 2022 IEEE Congress on Evolutionary Computation (CEC), 2022, pp. 1-8, </a:t>
            </a:r>
            <a:r>
              <a:rPr lang="en-US" sz="2800" b="0" i="0" kern="1200" dirty="0" err="1">
                <a:solidFill>
                  <a:schemeClr val="dk1"/>
                </a:solidFill>
                <a:effectLst/>
                <a:latin typeface="+mn-lt"/>
                <a:ea typeface="+mn-ea"/>
                <a:cs typeface="+mn-cs"/>
              </a:rPr>
              <a:t>doi</a:t>
            </a:r>
            <a:r>
              <a:rPr lang="en-US" sz="2800" b="0" i="0" kern="1200" dirty="0">
                <a:solidFill>
                  <a:schemeClr val="dk1"/>
                </a:solidFill>
                <a:effectLst/>
                <a:latin typeface="+mn-lt"/>
                <a:ea typeface="+mn-ea"/>
                <a:cs typeface="+mn-cs"/>
              </a:rPr>
              <a:t>: 10.1109/CEC55065.2022.9870373.</a:t>
            </a:r>
          </a:p>
          <a:p>
            <a:endParaRPr lang="en-IN" dirty="0"/>
          </a:p>
        </p:txBody>
      </p:sp>
      <p:sp>
        <p:nvSpPr>
          <p:cNvPr id="4" name="Footer Placeholder 3">
            <a:extLst>
              <a:ext uri="{FF2B5EF4-FFF2-40B4-BE49-F238E27FC236}">
                <a16:creationId xmlns:a16="http://schemas.microsoft.com/office/drawing/2014/main" id="{938E9558-3549-3E75-B7C8-519B45B0073B}"/>
              </a:ext>
            </a:extLst>
          </p:cNvPr>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a:extLst>
              <a:ext uri="{FF2B5EF4-FFF2-40B4-BE49-F238E27FC236}">
                <a16:creationId xmlns:a16="http://schemas.microsoft.com/office/drawing/2014/main" id="{2FC78FEE-E8DF-D072-C146-D87406501660}"/>
              </a:ext>
            </a:extLst>
          </p:cNvPr>
          <p:cNvSpPr>
            <a:spLocks noGrp="1"/>
          </p:cNvSpPr>
          <p:nvPr>
            <p:ph type="sldNum" sz="quarter" idx="12"/>
          </p:nvPr>
        </p:nvSpPr>
        <p:spPr/>
        <p:txBody>
          <a:bodyPr/>
          <a:lstStyle/>
          <a:p>
            <a:fld id="{92607C7E-3A72-4AFC-82D5-1E7B16850C90}" type="slidenum">
              <a:rPr lang="en-IN" smtClean="0"/>
              <a:t>23</a:t>
            </a:fld>
            <a:endParaRPr lang="en-IN"/>
          </a:p>
        </p:txBody>
      </p:sp>
    </p:spTree>
    <p:extLst>
      <p:ext uri="{BB962C8B-B14F-4D97-AF65-F5344CB8AC3E}">
        <p14:creationId xmlns:p14="http://schemas.microsoft.com/office/powerpoint/2010/main" val="1806216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a:t>Thank You </a:t>
            </a:r>
          </a:p>
        </p:txBody>
      </p:sp>
      <p:sp>
        <p:nvSpPr>
          <p:cNvPr id="6" name="Subtitle 5"/>
          <p:cNvSpPr>
            <a:spLocks noGrp="1"/>
          </p:cNvSpPr>
          <p:nvPr>
            <p:ph type="subTitle" idx="1"/>
          </p:nvPr>
        </p:nvSpPr>
        <p:spPr/>
        <p:txBody>
          <a:bodyPr/>
          <a:lstStyle/>
          <a:p>
            <a:endParaRPr lang="en-IN"/>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2" name="Slide Number Placeholder 1"/>
          <p:cNvSpPr>
            <a:spLocks noGrp="1"/>
          </p:cNvSpPr>
          <p:nvPr>
            <p:ph type="sldNum" sz="quarter" idx="12"/>
          </p:nvPr>
        </p:nvSpPr>
        <p:spPr/>
        <p:txBody>
          <a:bodyPr/>
          <a:lstStyle/>
          <a:p>
            <a:fld id="{92607C7E-3A72-4AFC-82D5-1E7B16850C90}" type="slidenum">
              <a:rPr lang="en-IN" smtClean="0"/>
              <a:t>24</a:t>
            </a:fld>
            <a:endParaRPr lang="en-IN"/>
          </a:p>
        </p:txBody>
      </p:sp>
    </p:spTree>
    <p:extLst>
      <p:ext uri="{BB962C8B-B14F-4D97-AF65-F5344CB8AC3E}">
        <p14:creationId xmlns:p14="http://schemas.microsoft.com/office/powerpoint/2010/main" val="188549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a:t>
            </a:r>
            <a:endParaRPr lang="en-IN" b="1"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a:t>The existing network of transportation can no longer keep up with the growing demand in metropolitan cities. Short distance travel has become an unresolved issue for daily commuters. The case presents how MMVs have emerged as an alternative mode of transport for resolving issues of daily commuters regarding the first-mile connectivity, last-mile connectivity and short distance travel to reach their final destination.</a:t>
            </a:r>
          </a:p>
          <a:p>
            <a:pPr algn="just"/>
            <a:r>
              <a:rPr lang="en-US" dirty="0"/>
              <a:t>MMVs are basically light-weight vehicles which occupy less space on road. These vehicles include bicycles, e-bikes, skateboards, hoverboards and other battery-operated vehicles. An electric vehicle venture promotes the concept of green consumerism among the daily commuters at affordable rates.</a:t>
            </a:r>
          </a:p>
        </p:txBody>
      </p:sp>
      <p:sp>
        <p:nvSpPr>
          <p:cNvPr id="4" name="Footer Placeholder 3"/>
          <p:cNvSpPr>
            <a:spLocks noGrp="1"/>
          </p:cNvSpPr>
          <p:nvPr>
            <p:ph type="ftr" sz="quarter" idx="11"/>
          </p:nvPr>
        </p:nvSpPr>
        <p:spPr>
          <a:xfrm>
            <a:off x="4038600" y="6356350"/>
            <a:ext cx="6006152" cy="365125"/>
          </a:xfrm>
        </p:spPr>
        <p:txBody>
          <a:bodyPr/>
          <a:lstStyle/>
          <a:p>
            <a:r>
              <a:rPr lang="en-US" dirty="0"/>
              <a:t>School of Computer Science and Engineering           19BCE1027</a:t>
            </a:r>
          </a:p>
        </p:txBody>
      </p:sp>
      <p:sp>
        <p:nvSpPr>
          <p:cNvPr id="5" name="Slide Number Placeholder 4"/>
          <p:cNvSpPr>
            <a:spLocks noGrp="1"/>
          </p:cNvSpPr>
          <p:nvPr>
            <p:ph type="sldNum" sz="quarter" idx="12"/>
          </p:nvPr>
        </p:nvSpPr>
        <p:spPr/>
        <p:txBody>
          <a:bodyPr/>
          <a:lstStyle/>
          <a:p>
            <a:fld id="{92607C7E-3A72-4AFC-82D5-1E7B16850C90}" type="slidenum">
              <a:rPr lang="en-IN" smtClean="0"/>
              <a:t>3</a:t>
            </a:fld>
            <a:endParaRPr lang="en-IN" dirty="0"/>
          </a:p>
        </p:txBody>
      </p:sp>
    </p:spTree>
    <p:extLst>
      <p:ext uri="{BB962C8B-B14F-4D97-AF65-F5344CB8AC3E}">
        <p14:creationId xmlns:p14="http://schemas.microsoft.com/office/powerpoint/2010/main" val="31468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a:t>Recently, E-vehicles systems are being found to have been damaged by users due to inconsistent routes, mechanical problems and driver errors. Thus, this project intends to create a tool for damage limitation and optimize routing of such E-vehicles.</a:t>
            </a:r>
          </a:p>
          <a:p>
            <a:pPr algn="just"/>
            <a:r>
              <a:rPr lang="en-US" dirty="0"/>
              <a:t>In cities having the availabilities of E-vehicles, we are going to create an AI function to map the optimal route in a provided city landscape structure to avoid damage, engine stagnation, battery leakage and discharge by providing users the route to their destination on a point-to-point basis which allows them to reach their destinations on time with the integrity of the structure of the E-Vehicle intact.</a:t>
            </a:r>
          </a:p>
        </p:txBody>
      </p:sp>
      <p:sp>
        <p:nvSpPr>
          <p:cNvPr id="4" name="Footer Placeholder 3"/>
          <p:cNvSpPr>
            <a:spLocks noGrp="1"/>
          </p:cNvSpPr>
          <p:nvPr>
            <p:ph type="ftr" sz="quarter" idx="11"/>
          </p:nvPr>
        </p:nvSpPr>
        <p:spPr>
          <a:xfrm>
            <a:off x="4038600" y="6356350"/>
            <a:ext cx="6006152" cy="365125"/>
          </a:xfrm>
        </p:spPr>
        <p:txBody>
          <a:bodyPr/>
          <a:lstStyle/>
          <a:p>
            <a:r>
              <a:rPr lang="en-US" dirty="0"/>
              <a:t>School of Computer Science and Engineering           19BCE1027</a:t>
            </a:r>
          </a:p>
        </p:txBody>
      </p:sp>
      <p:sp>
        <p:nvSpPr>
          <p:cNvPr id="5" name="Slide Number Placeholder 4"/>
          <p:cNvSpPr>
            <a:spLocks noGrp="1"/>
          </p:cNvSpPr>
          <p:nvPr>
            <p:ph type="sldNum" sz="quarter" idx="12"/>
          </p:nvPr>
        </p:nvSpPr>
        <p:spPr/>
        <p:txBody>
          <a:bodyPr/>
          <a:lstStyle/>
          <a:p>
            <a:fld id="{92607C7E-3A72-4AFC-82D5-1E7B16850C90}" type="slidenum">
              <a:rPr lang="en-IN" smtClean="0"/>
              <a:t>4</a:t>
            </a:fld>
            <a:endParaRPr lang="en-IN" dirty="0"/>
          </a:p>
        </p:txBody>
      </p:sp>
    </p:spTree>
    <p:extLst>
      <p:ext uri="{BB962C8B-B14F-4D97-AF65-F5344CB8AC3E}">
        <p14:creationId xmlns:p14="http://schemas.microsoft.com/office/powerpoint/2010/main" val="90666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Background Work, Challenges</a:t>
            </a:r>
            <a:endParaRPr lang="en-IN" dirty="0">
              <a:solidFill>
                <a:srgbClr val="FF0000"/>
              </a:solidFill>
            </a:endParaRPr>
          </a:p>
        </p:txBody>
      </p:sp>
      <p:sp>
        <p:nvSpPr>
          <p:cNvPr id="3" name="Content Placeholder 2"/>
          <p:cNvSpPr>
            <a:spLocks noGrp="1"/>
          </p:cNvSpPr>
          <p:nvPr>
            <p:ph idx="1"/>
          </p:nvPr>
        </p:nvSpPr>
        <p:spPr/>
        <p:txBody>
          <a:bodyPr/>
          <a:lstStyle/>
          <a:p>
            <a:r>
              <a:rPr lang="en-US" dirty="0"/>
              <a:t>This project would make use of the following background areas: </a:t>
            </a:r>
            <a:r>
              <a:rPr lang="en-US" dirty="0" err="1"/>
              <a:t>Python,Artificial</a:t>
            </a:r>
            <a:r>
              <a:rPr lang="en-US" dirty="0"/>
              <a:t> Intelligence ,Reinforcement Learning ,Routing Techniques ,Distance Algorithm , MATLAB Simulink , </a:t>
            </a:r>
            <a:r>
              <a:rPr lang="en-US" dirty="0" err="1"/>
              <a:t>Carla.The</a:t>
            </a:r>
            <a:r>
              <a:rPr lang="en-US" dirty="0"/>
              <a:t> challenge of this paper involves the following tasks:</a:t>
            </a:r>
          </a:p>
          <a:p>
            <a:pPr marL="0" indent="0">
              <a:buNone/>
            </a:pPr>
            <a:r>
              <a:rPr lang="en-US" dirty="0"/>
              <a:t>◉ Mapping of City with high E-Vehicle Usage </a:t>
            </a:r>
          </a:p>
          <a:p>
            <a:pPr marL="0" indent="0">
              <a:buNone/>
            </a:pPr>
            <a:r>
              <a:rPr lang="en-US" dirty="0"/>
              <a:t>◉ Adding parameter of battery charge </a:t>
            </a:r>
          </a:p>
          <a:p>
            <a:pPr marL="0" indent="0">
              <a:buNone/>
            </a:pPr>
            <a:r>
              <a:rPr lang="en-US" dirty="0"/>
              <a:t>◉ Weighing of inter-city routes </a:t>
            </a:r>
          </a:p>
          <a:p>
            <a:pPr marL="0" indent="0">
              <a:buNone/>
            </a:pPr>
            <a:r>
              <a:rPr lang="en-US" dirty="0"/>
              <a:t>◉ Bot creation to display most optimized route via distance(not time) ◉ User Interface Search and Hosting.  </a:t>
            </a:r>
            <a:endParaRPr lang="en-IN" dirty="0"/>
          </a:p>
        </p:txBody>
      </p:sp>
      <p:sp>
        <p:nvSpPr>
          <p:cNvPr id="4" name="Footer Placeholder 3"/>
          <p:cNvSpPr>
            <a:spLocks noGrp="1"/>
          </p:cNvSpPr>
          <p:nvPr>
            <p:ph type="ftr" sz="quarter" idx="11"/>
          </p:nvPr>
        </p:nvSpPr>
        <p:spPr>
          <a:xfrm>
            <a:off x="2634018" y="6356350"/>
            <a:ext cx="7765576"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5</a:t>
            </a:fld>
            <a:endParaRPr lang="en-IN"/>
          </a:p>
        </p:txBody>
      </p:sp>
    </p:spTree>
    <p:extLst>
      <p:ext uri="{BB962C8B-B14F-4D97-AF65-F5344CB8AC3E}">
        <p14:creationId xmlns:p14="http://schemas.microsoft.com/office/powerpoint/2010/main" val="310894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794" y="-6043"/>
            <a:ext cx="10994409" cy="1325563"/>
          </a:xfrm>
        </p:spPr>
        <p:txBody>
          <a:bodyPr>
            <a:normAutofit/>
          </a:bodyPr>
          <a:lstStyle/>
          <a:p>
            <a:pPr algn="ctr"/>
            <a:r>
              <a:rPr lang="en-IN" b="1" dirty="0"/>
              <a:t>Literature Review/Survey</a:t>
            </a:r>
          </a:p>
        </p:txBody>
      </p:sp>
      <p:sp>
        <p:nvSpPr>
          <p:cNvPr id="4" name="Footer Placeholder 3"/>
          <p:cNvSpPr>
            <a:spLocks noGrp="1"/>
          </p:cNvSpPr>
          <p:nvPr>
            <p:ph type="ftr" sz="quarter" idx="11"/>
          </p:nvPr>
        </p:nvSpPr>
        <p:spPr>
          <a:xfrm>
            <a:off x="4038599" y="6479253"/>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5433428"/>
              </p:ext>
            </p:extLst>
          </p:nvPr>
        </p:nvGraphicFramePr>
        <p:xfrm>
          <a:off x="0" y="934438"/>
          <a:ext cx="12191999" cy="5909940"/>
        </p:xfrm>
        <a:graphic>
          <a:graphicData uri="http://schemas.openxmlformats.org/drawingml/2006/table">
            <a:tbl>
              <a:tblPr firstRow="1" bandRow="1">
                <a:tableStyleId>{5C22544A-7EE6-4342-B048-85BDC9FD1C3A}</a:tableStyleId>
              </a:tblPr>
              <a:tblGrid>
                <a:gridCol w="1020597">
                  <a:extLst>
                    <a:ext uri="{9D8B030D-6E8A-4147-A177-3AD203B41FA5}">
                      <a16:colId xmlns:a16="http://schemas.microsoft.com/office/drawing/2014/main" val="20000"/>
                    </a:ext>
                  </a:extLst>
                </a:gridCol>
                <a:gridCol w="3856202">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495605">
                <a:tc>
                  <a:txBody>
                    <a:bodyPr/>
                    <a:lstStyle/>
                    <a:p>
                      <a:pPr algn="ctr"/>
                      <a:r>
                        <a:rPr lang="en-IN" sz="1000" dirty="0"/>
                        <a:t>S.No</a:t>
                      </a:r>
                    </a:p>
                  </a:txBody>
                  <a:tcPr/>
                </a:tc>
                <a:tc>
                  <a:txBody>
                    <a:bodyPr/>
                    <a:lstStyle/>
                    <a:p>
                      <a:pPr algn="ctr"/>
                      <a:r>
                        <a:rPr lang="en-IN" sz="1000" dirty="0"/>
                        <a:t>Paper Title</a:t>
                      </a:r>
                      <a:endParaRPr lang="en-IN" sz="1000" dirty="0">
                        <a:solidFill>
                          <a:srgbClr val="FF0000"/>
                        </a:solidFill>
                      </a:endParaRPr>
                    </a:p>
                  </a:txBody>
                  <a:tcPr/>
                </a:tc>
                <a:tc>
                  <a:txBody>
                    <a:bodyPr/>
                    <a:lstStyle/>
                    <a:p>
                      <a:pPr algn="ctr"/>
                      <a:r>
                        <a:rPr lang="en-IN" sz="1000" dirty="0"/>
                        <a:t>Summary</a:t>
                      </a:r>
                    </a:p>
                  </a:txBody>
                  <a:tcPr/>
                </a:tc>
                <a:tc>
                  <a:txBody>
                    <a:bodyPr/>
                    <a:lstStyle/>
                    <a:p>
                      <a:pPr algn="ctr"/>
                      <a:r>
                        <a:rPr lang="en-IN" sz="1000" dirty="0"/>
                        <a:t>Algorithms</a:t>
                      </a:r>
                      <a:r>
                        <a:rPr lang="en-IN" sz="1000" baseline="0" dirty="0"/>
                        <a:t> Used </a:t>
                      </a:r>
                      <a:endParaRPr lang="en-IN" sz="1000" dirty="0"/>
                    </a:p>
                  </a:txBody>
                  <a:tcPr/>
                </a:tc>
                <a:tc>
                  <a:txBody>
                    <a:bodyPr/>
                    <a:lstStyle/>
                    <a:p>
                      <a:pPr algn="ctr"/>
                      <a:r>
                        <a:rPr lang="en-IN" sz="1000" dirty="0"/>
                        <a:t>Pros / Cons</a:t>
                      </a:r>
                    </a:p>
                  </a:txBody>
                  <a:tcPr/>
                </a:tc>
                <a:extLst>
                  <a:ext uri="{0D108BD9-81ED-4DB2-BD59-A6C34878D82A}">
                    <a16:rowId xmlns:a16="http://schemas.microsoft.com/office/drawing/2014/main" val="10000"/>
                  </a:ext>
                </a:extLst>
              </a:tr>
              <a:tr h="3130135">
                <a:tc>
                  <a:txBody>
                    <a:bodyPr/>
                    <a:lstStyle/>
                    <a:p>
                      <a:r>
                        <a:rPr lang="en-IN" sz="1000" dirty="0"/>
                        <a:t>[1]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000" dirty="0">
                          <a:effectLst/>
                        </a:rPr>
                        <a:t>Corona-Gutiérrez, K., </a:t>
                      </a:r>
                      <a:r>
                        <a:rPr lang="en-IN" sz="1000" dirty="0" err="1">
                          <a:effectLst/>
                        </a:rPr>
                        <a:t>Nucamendi-Guillén</a:t>
                      </a:r>
                      <a:r>
                        <a:rPr lang="en-IN" sz="1000" dirty="0">
                          <a:effectLst/>
                        </a:rPr>
                        <a:t>, S., &amp; Lalla-Ruiz, E. (2022, March 5). </a:t>
                      </a:r>
                      <a:r>
                        <a:rPr lang="en-IN" sz="1000" i="1" dirty="0">
                          <a:effectLst/>
                        </a:rPr>
                        <a:t>Vehicle routing with cumulative objectives: A State of the art and analysis</a:t>
                      </a:r>
                      <a:r>
                        <a:rPr lang="en-IN" sz="1000" dirty="0">
                          <a:effectLst/>
                        </a:rPr>
                        <a:t>. Computers &amp; Industrial Engineering. </a:t>
                      </a:r>
                      <a:endParaRPr lang="en-IN" sz="1000" dirty="0"/>
                    </a:p>
                  </a:txBody>
                  <a:tcPr/>
                </a:tc>
                <a:tc>
                  <a:txBody>
                    <a:bodyPr/>
                    <a:lstStyle/>
                    <a:p>
                      <a:r>
                        <a:rPr lang="en-US" sz="1000" b="0" i="0" kern="1200" dirty="0">
                          <a:solidFill>
                            <a:schemeClr val="dk1"/>
                          </a:solidFill>
                          <a:effectLst/>
                          <a:latin typeface="+mn-lt"/>
                          <a:ea typeface="+mn-ea"/>
                          <a:cs typeface="+mn-cs"/>
                        </a:rPr>
                        <a:t>Cumulative vehicle routing problems are an extension of the classic capacitated vehicle routing problem aiming to find a set of delivery routes that optimizes a given objective function considering cost accumulation in the course of the planning realization.</a:t>
                      </a:r>
                      <a:endParaRPr lang="en-US" sz="1000" dirty="0"/>
                    </a:p>
                  </a:txBody>
                  <a:tcPr/>
                </a:tc>
                <a:tc>
                  <a:txBody>
                    <a:bodyPr/>
                    <a:lstStyle/>
                    <a:p>
                      <a:r>
                        <a:rPr lang="en-US" sz="1000" b="0" i="0" kern="1200" dirty="0">
                          <a:solidFill>
                            <a:schemeClr val="dk1"/>
                          </a:solidFill>
                          <a:effectLst/>
                          <a:latin typeface="+mn-lt"/>
                          <a:ea typeface="+mn-ea"/>
                          <a:cs typeface="+mn-cs"/>
                        </a:rPr>
                        <a:t>An adaptation of the Bellman-Ford algorithm. The algorithm calculates the shortest paths in a bottom-up manner. It first calculates the shortest distances which have at most one edge in the path. Then, it calculates the shortest paths with at-most 2 edges, and so on. After the </a:t>
                      </a:r>
                      <a:r>
                        <a:rPr lang="en-US" sz="1000" b="0" i="0" kern="1200" dirty="0" err="1">
                          <a:solidFill>
                            <a:schemeClr val="dk1"/>
                          </a:solidFill>
                          <a:effectLst/>
                          <a:latin typeface="+mn-lt"/>
                          <a:ea typeface="+mn-ea"/>
                          <a:cs typeface="+mn-cs"/>
                        </a:rPr>
                        <a:t>i-th</a:t>
                      </a:r>
                      <a:r>
                        <a:rPr lang="en-US" sz="1000" b="0" i="0" kern="1200" dirty="0">
                          <a:solidFill>
                            <a:schemeClr val="dk1"/>
                          </a:solidFill>
                          <a:effectLst/>
                          <a:latin typeface="+mn-lt"/>
                          <a:ea typeface="+mn-ea"/>
                          <a:cs typeface="+mn-cs"/>
                        </a:rPr>
                        <a:t> iteration of the outer loop, the shortest paths with at most </a:t>
                      </a:r>
                      <a:r>
                        <a:rPr lang="en-US" sz="1000" b="0" i="0" kern="1200" dirty="0" err="1">
                          <a:solidFill>
                            <a:schemeClr val="dk1"/>
                          </a:solidFill>
                          <a:effectLst/>
                          <a:latin typeface="+mn-lt"/>
                          <a:ea typeface="+mn-ea"/>
                          <a:cs typeface="+mn-cs"/>
                        </a:rPr>
                        <a:t>i</a:t>
                      </a:r>
                      <a:r>
                        <a:rPr lang="en-US" sz="1000" b="0" i="0" kern="1200" dirty="0">
                          <a:solidFill>
                            <a:schemeClr val="dk1"/>
                          </a:solidFill>
                          <a:effectLst/>
                          <a:latin typeface="+mn-lt"/>
                          <a:ea typeface="+mn-ea"/>
                          <a:cs typeface="+mn-cs"/>
                        </a:rPr>
                        <a:t> edges are calculated. There can be maximum |V| – 1 edges in any simple path, that is why the outer loop runs |v| – 1 times. The idea is, assuming that there is no negative weight cycle if we have calculated shortest paths with at most </a:t>
                      </a:r>
                      <a:r>
                        <a:rPr lang="en-US" sz="1000" b="0" i="0" kern="1200" dirty="0" err="1">
                          <a:solidFill>
                            <a:schemeClr val="dk1"/>
                          </a:solidFill>
                          <a:effectLst/>
                          <a:latin typeface="+mn-lt"/>
                          <a:ea typeface="+mn-ea"/>
                          <a:cs typeface="+mn-cs"/>
                        </a:rPr>
                        <a:t>i</a:t>
                      </a:r>
                      <a:r>
                        <a:rPr lang="en-US" sz="1000" b="0" i="0" kern="1200" dirty="0">
                          <a:solidFill>
                            <a:schemeClr val="dk1"/>
                          </a:solidFill>
                          <a:effectLst/>
                          <a:latin typeface="+mn-lt"/>
                          <a:ea typeface="+mn-ea"/>
                          <a:cs typeface="+mn-cs"/>
                        </a:rPr>
                        <a:t> edges, then an iteration over all edges guarantees to give the shortest path with at-most (i+1) edges</a:t>
                      </a:r>
                      <a:endParaRPr lang="en-US" sz="1000" dirty="0"/>
                    </a:p>
                  </a:txBody>
                  <a:tcPr/>
                </a:tc>
                <a:tc>
                  <a:txBody>
                    <a:bodyPr/>
                    <a:lstStyle/>
                    <a:p>
                      <a:r>
                        <a:rPr lang="en-US" sz="1000" dirty="0"/>
                        <a:t>Pros:</a:t>
                      </a:r>
                    </a:p>
                    <a:p>
                      <a:r>
                        <a:rPr lang="en-US" sz="1000" dirty="0"/>
                        <a:t>-Identifies several problem variants in routing algorithms.</a:t>
                      </a:r>
                    </a:p>
                    <a:p>
                      <a:r>
                        <a:rPr lang="en-US" sz="1000" dirty="0"/>
                        <a:t>Cons:</a:t>
                      </a:r>
                    </a:p>
                    <a:p>
                      <a:r>
                        <a:rPr lang="en-US" sz="1000" b="0" i="0" kern="1200" dirty="0">
                          <a:solidFill>
                            <a:schemeClr val="dk1"/>
                          </a:solidFill>
                          <a:effectLst/>
                          <a:latin typeface="+mn-lt"/>
                          <a:ea typeface="+mn-ea"/>
                          <a:cs typeface="+mn-cs"/>
                        </a:rPr>
                        <a:t>-The mathematical models and exact approaches developed for this type of problems are limited as the size of the instances grow. In particular, the largest instance size solved to optimality is around 40 nodes. </a:t>
                      </a:r>
                      <a:endParaRPr lang="en-US" sz="1000" dirty="0"/>
                    </a:p>
                  </a:txBody>
                  <a:tcPr/>
                </a:tc>
                <a:extLst>
                  <a:ext uri="{0D108BD9-81ED-4DB2-BD59-A6C34878D82A}">
                    <a16:rowId xmlns:a16="http://schemas.microsoft.com/office/drawing/2014/main" val="10001"/>
                  </a:ext>
                </a:extLst>
              </a:tr>
              <a:tr h="2284200">
                <a:tc>
                  <a:txBody>
                    <a:bodyPr/>
                    <a:lstStyle/>
                    <a:p>
                      <a:r>
                        <a:rPr lang="en-IN" sz="1000" dirty="0"/>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Electric-Vehicle Routing Planning Based on the Law of Electric Energy Consumption Nan Ding 1 , </a:t>
                      </a:r>
                      <a:r>
                        <a:rPr lang="en-US" sz="1000" dirty="0" err="1"/>
                        <a:t>Jingshuai</a:t>
                      </a:r>
                      <a:r>
                        <a:rPr lang="en-US" sz="1000" dirty="0"/>
                        <a:t> Yang 1,*, </a:t>
                      </a:r>
                      <a:r>
                        <a:rPr lang="en-US" sz="1000" dirty="0" err="1"/>
                        <a:t>Zhibin</a:t>
                      </a:r>
                      <a:r>
                        <a:rPr lang="en-US" sz="1000" dirty="0"/>
                        <a:t> Han 1 and </a:t>
                      </a:r>
                      <a:r>
                        <a:rPr lang="en-US" sz="1000" dirty="0" err="1"/>
                        <a:t>Jianming</a:t>
                      </a:r>
                      <a:r>
                        <a:rPr lang="en-US" sz="1000" dirty="0"/>
                        <a:t> Hao</a:t>
                      </a:r>
                      <a:endParaRPr lang="en-IN" sz="1000" dirty="0"/>
                    </a:p>
                  </a:txBody>
                  <a:tcPr/>
                </a:tc>
                <a:tc>
                  <a:txBody>
                    <a:bodyPr/>
                    <a:lstStyle/>
                    <a:p>
                      <a:r>
                        <a:rPr lang="en-US" sz="1000" b="0" i="0" kern="1200" dirty="0">
                          <a:solidFill>
                            <a:schemeClr val="dk1"/>
                          </a:solidFill>
                          <a:effectLst/>
                          <a:latin typeface="+mn-lt"/>
                          <a:ea typeface="+mn-ea"/>
                          <a:cs typeface="+mn-cs"/>
                        </a:rPr>
                        <a:t>As energy consumption may affect the maximal driving range and the recharging behavior of EVs, a nonlinear electric energy consumption model based on typical driving cycles of suburban and urban areas is developed, with consideration of vehicle load, travel distance, and speed. An adaptive particle swarm optimization algorithm is then designed to solve the problem.</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kern="1200" dirty="0">
                          <a:solidFill>
                            <a:schemeClr val="dk1"/>
                          </a:solidFill>
                          <a:effectLst/>
                          <a:latin typeface="+mn-lt"/>
                          <a:ea typeface="+mn-ea"/>
                          <a:cs typeface="+mn-cs"/>
                        </a:rPr>
                        <a:t>Adaptive Particle Swarm Optimization Algorithm</a:t>
                      </a:r>
                    </a:p>
                    <a:p>
                      <a:r>
                        <a:rPr lang="en-US" sz="1000" b="0" i="0" kern="1200" dirty="0">
                          <a:solidFill>
                            <a:schemeClr val="dk1"/>
                          </a:solidFill>
                          <a:effectLst/>
                          <a:latin typeface="+mn-lt"/>
                          <a:ea typeface="+mn-ea"/>
                          <a:cs typeface="+mn-cs"/>
                        </a:rPr>
                        <a:t>Each particle has two attributes: position and velocity. The swarm searches for the best solution in an </a:t>
                      </a:r>
                      <a:r>
                        <a:rPr lang="en-US" sz="1000" b="0" i="0" u="none" strike="noStrike" kern="1200" dirty="0">
                          <a:solidFill>
                            <a:schemeClr val="dk1"/>
                          </a:solidFill>
                          <a:effectLst/>
                          <a:latin typeface="+mn-lt"/>
                          <a:ea typeface="+mn-ea"/>
                          <a:cs typeface="+mn-cs"/>
                        </a:rPr>
                        <a:t>n</a:t>
                      </a:r>
                      <a:r>
                        <a:rPr lang="en-US" sz="1000" b="0" i="0" kern="1200" dirty="0">
                          <a:solidFill>
                            <a:schemeClr val="dk1"/>
                          </a:solidFill>
                          <a:effectLst/>
                          <a:latin typeface="+mn-lt"/>
                          <a:ea typeface="+mn-ea"/>
                          <a:cs typeface="+mn-cs"/>
                        </a:rPr>
                        <a:t>-dimensional space. The position of a particle represents a solution and is adjusted by velocity to search for new solutions. The particle records the best position, </a:t>
                      </a:r>
                      <a:r>
                        <a:rPr lang="en-US" sz="1000" b="0" i="0" u="none" strike="noStrike" kern="1200" dirty="0" err="1">
                          <a:solidFill>
                            <a:schemeClr val="dk1"/>
                          </a:solidFill>
                          <a:effectLst/>
                          <a:latin typeface="+mn-lt"/>
                          <a:ea typeface="+mn-ea"/>
                          <a:cs typeface="+mn-cs"/>
                        </a:rPr>
                        <a:t>pbest</a:t>
                      </a:r>
                      <a:r>
                        <a:rPr lang="en-US" sz="1000" b="0" i="0" kern="1200" dirty="0">
                          <a:solidFill>
                            <a:schemeClr val="dk1"/>
                          </a:solidFill>
                          <a:effectLst/>
                          <a:latin typeface="+mn-lt"/>
                          <a:ea typeface="+mn-ea"/>
                          <a:cs typeface="+mn-cs"/>
                        </a:rPr>
                        <a:t>, it reached, and the best position experienced by the entire swarm, </a:t>
                      </a:r>
                      <a:r>
                        <a:rPr lang="en-US" sz="1000" b="0" i="0" u="none" strike="noStrike" kern="1200" dirty="0" err="1">
                          <a:solidFill>
                            <a:schemeClr val="dk1"/>
                          </a:solidFill>
                          <a:effectLst/>
                          <a:latin typeface="+mn-lt"/>
                          <a:ea typeface="+mn-ea"/>
                          <a:cs typeface="+mn-cs"/>
                        </a:rPr>
                        <a:t>gbest</a:t>
                      </a:r>
                      <a:r>
                        <a:rPr lang="en-US" sz="1000" b="0" i="0" kern="1200" dirty="0">
                          <a:solidFill>
                            <a:schemeClr val="dk1"/>
                          </a:solidFill>
                          <a:effectLst/>
                          <a:latin typeface="+mn-lt"/>
                          <a:ea typeface="+mn-ea"/>
                          <a:cs typeface="+mn-cs"/>
                        </a:rPr>
                        <a:t>, is also recorded and updated with each iteration.</a:t>
                      </a:r>
                      <a:endParaRPr lang="en-US" sz="1000" dirty="0"/>
                    </a:p>
                  </a:txBody>
                  <a:tcPr/>
                </a:tc>
                <a:tc>
                  <a:txBody>
                    <a:bodyPr/>
                    <a:lstStyle/>
                    <a:p>
                      <a:r>
                        <a:rPr lang="en-US" sz="1000" dirty="0"/>
                        <a:t>Pros:</a:t>
                      </a:r>
                    </a:p>
                    <a:p>
                      <a:r>
                        <a:rPr lang="en-US" sz="1000" dirty="0"/>
                        <a:t>-</a:t>
                      </a:r>
                      <a:r>
                        <a:rPr lang="en-US" sz="1000" b="0" i="0" kern="1200" dirty="0">
                          <a:solidFill>
                            <a:schemeClr val="dk1"/>
                          </a:solidFill>
                          <a:effectLst/>
                          <a:latin typeface="+mn-lt"/>
                          <a:ea typeface="+mn-ea"/>
                          <a:cs typeface="+mn-cs"/>
                        </a:rPr>
                        <a:t>Implementation of the driving-cycle-based energy consumption model effectively provides more realistic routing paths.</a:t>
                      </a:r>
                      <a:endParaRPr lang="en-US" sz="1000" dirty="0"/>
                    </a:p>
                    <a:p>
                      <a:r>
                        <a:rPr lang="en-US" sz="1000" dirty="0"/>
                        <a:t>Cons:</a:t>
                      </a:r>
                    </a:p>
                    <a:p>
                      <a:r>
                        <a:rPr lang="en-US" sz="1000" dirty="0"/>
                        <a:t>-</a:t>
                      </a:r>
                      <a:r>
                        <a:rPr lang="en-US" sz="1000" b="0" i="0" kern="1200" dirty="0">
                          <a:solidFill>
                            <a:schemeClr val="dk1"/>
                          </a:solidFill>
                          <a:effectLst/>
                          <a:latin typeface="+mn-lt"/>
                          <a:ea typeface="+mn-ea"/>
                          <a:cs typeface="+mn-cs"/>
                        </a:rPr>
                        <a:t>The routing scheme obtained under linear energy consumption may not be able to proceed smoothly as the actual recharging needs may require more recharging time and possibly result in additional time window violation, leading to higher total cost than the theoretical plan.</a:t>
                      </a:r>
                    </a:p>
                    <a:p>
                      <a:r>
                        <a:rPr lang="en-US" sz="1000" b="0" i="0" kern="1200" dirty="0">
                          <a:solidFill>
                            <a:schemeClr val="dk1"/>
                          </a:solidFill>
                          <a:effectLst/>
                          <a:latin typeface="+mn-lt"/>
                          <a:ea typeface="+mn-ea"/>
                          <a:cs typeface="+mn-cs"/>
                        </a:rPr>
                        <a:t>-Can only be applied to smaller scales and graphs.</a:t>
                      </a:r>
                      <a:endParaRPr lang="en-US" sz="10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6</a:t>
            </a:fld>
            <a:endParaRPr lang="en-IN"/>
          </a:p>
        </p:txBody>
      </p:sp>
    </p:spTree>
    <p:extLst>
      <p:ext uri="{BB962C8B-B14F-4D97-AF65-F5344CB8AC3E}">
        <p14:creationId xmlns:p14="http://schemas.microsoft.com/office/powerpoint/2010/main" val="25323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299" y="0"/>
            <a:ext cx="6896101" cy="396875"/>
          </a:xfrm>
        </p:spPr>
        <p:txBody>
          <a:bodyPr>
            <a:normAutofit/>
          </a:bodyPr>
          <a:lstStyle/>
          <a:p>
            <a:pPr algn="ctr"/>
            <a:r>
              <a:rPr lang="en-IN" sz="1400" b="1" dirty="0"/>
              <a:t>Literature Review [Conti..]</a:t>
            </a:r>
          </a:p>
        </p:txBody>
      </p:sp>
      <p:sp>
        <p:nvSpPr>
          <p:cNvPr id="4" name="Footer Placeholder 3"/>
          <p:cNvSpPr>
            <a:spLocks noGrp="1"/>
          </p:cNvSpPr>
          <p:nvPr>
            <p:ph type="ftr" sz="quarter" idx="11"/>
          </p:nvPr>
        </p:nvSpPr>
        <p:spPr>
          <a:xfrm>
            <a:off x="4038599" y="6356350"/>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10591586"/>
              </p:ext>
            </p:extLst>
          </p:nvPr>
        </p:nvGraphicFramePr>
        <p:xfrm>
          <a:off x="0" y="396875"/>
          <a:ext cx="12319821" cy="6858000"/>
        </p:xfrm>
        <a:graphic>
          <a:graphicData uri="http://schemas.openxmlformats.org/drawingml/2006/table">
            <a:tbl>
              <a:tblPr firstRow="1" bandRow="1">
                <a:tableStyleId>{5C22544A-7EE6-4342-B048-85BDC9FD1C3A}</a:tableStyleId>
              </a:tblPr>
              <a:tblGrid>
                <a:gridCol w="1031298">
                  <a:extLst>
                    <a:ext uri="{9D8B030D-6E8A-4147-A177-3AD203B41FA5}">
                      <a16:colId xmlns:a16="http://schemas.microsoft.com/office/drawing/2014/main" val="20000"/>
                    </a:ext>
                  </a:extLst>
                </a:gridCol>
                <a:gridCol w="3896631">
                  <a:extLst>
                    <a:ext uri="{9D8B030D-6E8A-4147-A177-3AD203B41FA5}">
                      <a16:colId xmlns:a16="http://schemas.microsoft.com/office/drawing/2014/main" val="20001"/>
                    </a:ext>
                  </a:extLst>
                </a:gridCol>
                <a:gridCol w="2463964">
                  <a:extLst>
                    <a:ext uri="{9D8B030D-6E8A-4147-A177-3AD203B41FA5}">
                      <a16:colId xmlns:a16="http://schemas.microsoft.com/office/drawing/2014/main" val="20002"/>
                    </a:ext>
                  </a:extLst>
                </a:gridCol>
                <a:gridCol w="2463964">
                  <a:extLst>
                    <a:ext uri="{9D8B030D-6E8A-4147-A177-3AD203B41FA5}">
                      <a16:colId xmlns:a16="http://schemas.microsoft.com/office/drawing/2014/main" val="20003"/>
                    </a:ext>
                  </a:extLst>
                </a:gridCol>
                <a:gridCol w="2463964">
                  <a:extLst>
                    <a:ext uri="{9D8B030D-6E8A-4147-A177-3AD203B41FA5}">
                      <a16:colId xmlns:a16="http://schemas.microsoft.com/office/drawing/2014/main" val="20004"/>
                    </a:ext>
                  </a:extLst>
                </a:gridCol>
              </a:tblGrid>
              <a:tr h="382455">
                <a:tc>
                  <a:txBody>
                    <a:bodyPr/>
                    <a:lstStyle/>
                    <a:p>
                      <a:pPr algn="ctr"/>
                      <a:r>
                        <a:rPr lang="en-IN" sz="1000" dirty="0"/>
                        <a:t>S.No</a:t>
                      </a:r>
                    </a:p>
                  </a:txBody>
                  <a:tcPr/>
                </a:tc>
                <a:tc>
                  <a:txBody>
                    <a:bodyPr/>
                    <a:lstStyle/>
                    <a:p>
                      <a:pPr algn="ctr"/>
                      <a:r>
                        <a:rPr lang="en-IN" sz="1000" dirty="0"/>
                        <a:t>Paper Title </a:t>
                      </a:r>
                      <a:endParaRPr lang="en-IN" sz="1000" dirty="0">
                        <a:solidFill>
                          <a:srgbClr val="FF0000"/>
                        </a:solidFill>
                      </a:endParaRPr>
                    </a:p>
                  </a:txBody>
                  <a:tcPr/>
                </a:tc>
                <a:tc>
                  <a:txBody>
                    <a:bodyPr/>
                    <a:lstStyle/>
                    <a:p>
                      <a:pPr algn="ctr"/>
                      <a:r>
                        <a:rPr lang="en-IN" sz="1000" dirty="0"/>
                        <a:t>Summary</a:t>
                      </a:r>
                    </a:p>
                  </a:txBody>
                  <a:tcPr/>
                </a:tc>
                <a:tc>
                  <a:txBody>
                    <a:bodyPr/>
                    <a:lstStyle/>
                    <a:p>
                      <a:pPr algn="ctr"/>
                      <a:r>
                        <a:rPr lang="en-IN" sz="1000" dirty="0"/>
                        <a:t>Algorithms</a:t>
                      </a:r>
                      <a:r>
                        <a:rPr lang="en-IN" sz="1000" baseline="0" dirty="0"/>
                        <a:t> Used </a:t>
                      </a:r>
                      <a:endParaRPr lang="en-IN" sz="1000" dirty="0"/>
                    </a:p>
                  </a:txBody>
                  <a:tcPr/>
                </a:tc>
                <a:tc>
                  <a:txBody>
                    <a:bodyPr/>
                    <a:lstStyle/>
                    <a:p>
                      <a:pPr algn="ctr"/>
                      <a:r>
                        <a:rPr lang="en-IN" sz="1000" dirty="0"/>
                        <a:t>Pros / Cons</a:t>
                      </a:r>
                    </a:p>
                  </a:txBody>
                  <a:tcPr/>
                </a:tc>
                <a:extLst>
                  <a:ext uri="{0D108BD9-81ED-4DB2-BD59-A6C34878D82A}">
                    <a16:rowId xmlns:a16="http://schemas.microsoft.com/office/drawing/2014/main" val="10000"/>
                  </a:ext>
                </a:extLst>
              </a:tr>
              <a:tr h="3394946">
                <a:tc>
                  <a:txBody>
                    <a:bodyPr/>
                    <a:lstStyle/>
                    <a:p>
                      <a:r>
                        <a:rPr lang="en-IN" sz="1000" dirty="0"/>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dirty="0" err="1">
                          <a:solidFill>
                            <a:schemeClr val="dk1"/>
                          </a:solidFill>
                          <a:effectLst/>
                          <a:latin typeface="+mn-lt"/>
                          <a:ea typeface="+mn-ea"/>
                          <a:cs typeface="+mn-cs"/>
                        </a:rPr>
                        <a:t>Foa</a:t>
                      </a:r>
                      <a:r>
                        <a:rPr lang="en-US" sz="1000" kern="1200" dirty="0">
                          <a:solidFill>
                            <a:schemeClr val="dk1"/>
                          </a:solidFill>
                          <a:effectLst/>
                          <a:latin typeface="+mn-lt"/>
                          <a:ea typeface="+mn-ea"/>
                          <a:cs typeface="+mn-cs"/>
                        </a:rPr>
                        <a:t>, S. (2022, July 30). </a:t>
                      </a:r>
                      <a:r>
                        <a:rPr lang="en-US" sz="1000" i="1" kern="1200" dirty="0">
                          <a:solidFill>
                            <a:schemeClr val="dk1"/>
                          </a:solidFill>
                          <a:effectLst/>
                          <a:latin typeface="+mn-lt"/>
                          <a:ea typeface="+mn-ea"/>
                          <a:cs typeface="+mn-cs"/>
                        </a:rPr>
                        <a:t>Solving the vehicle routing problem with deep reinforcement learning</a:t>
                      </a:r>
                      <a:r>
                        <a:rPr lang="en-US" sz="1000" kern="1200" dirty="0">
                          <a:solidFill>
                            <a:schemeClr val="dk1"/>
                          </a:solidFill>
                          <a:effectLst/>
                          <a:latin typeface="+mn-lt"/>
                          <a:ea typeface="+mn-ea"/>
                          <a:cs typeface="+mn-cs"/>
                        </a:rPr>
                        <a:t>. arXiv.org. https://arxiv.org/abs/2208.00202</a:t>
                      </a:r>
                    </a:p>
                    <a:p>
                      <a:pPr algn="just"/>
                      <a:endParaRPr lang="en-IN" sz="1000" dirty="0"/>
                    </a:p>
                  </a:txBody>
                  <a:tcPr/>
                </a:tc>
                <a:tc>
                  <a:txBody>
                    <a:bodyPr/>
                    <a:lstStyle/>
                    <a:p>
                      <a:r>
                        <a:rPr lang="en-US" sz="1000" b="0" i="0" kern="1200" dirty="0">
                          <a:solidFill>
                            <a:schemeClr val="dk1"/>
                          </a:solidFill>
                          <a:effectLst/>
                          <a:latin typeface="+mn-lt"/>
                          <a:ea typeface="+mn-ea"/>
                          <a:cs typeface="+mn-cs"/>
                        </a:rPr>
                        <a:t>The  Routing problem is modeled as a Markov Decision Process (MDP) and then the PPO method (which belongs to the Actor-Critic class of Reinforcement learning methods) is applied. In a second phase, the neural architecture behind the Actor and Critic has been established, choosing to adopt a neural architecture based on the Convolutional neural networks, both for the Actor and the Critic. This choice resulted in effectively addressing problems of different sizes. Experiments performed on a wide range of instances show that the algorithm has good generalization capabilities and can reach good solutions in a short time. Comparisons between the algorithm proposed and the state-of-the-art solver OR-TOOLS show that the latter still outperforms the Reinforcement learning algorithm.</a:t>
                      </a:r>
                      <a:endParaRPr lang="en-US" sz="1000" dirty="0"/>
                    </a:p>
                  </a:txBody>
                  <a:tcPr/>
                </a:tc>
                <a:tc>
                  <a:txBody>
                    <a:bodyPr/>
                    <a:lstStyle/>
                    <a:p>
                      <a:r>
                        <a:rPr lang="en-IN" sz="1000" dirty="0"/>
                        <a:t>Proximal Policy Optimization</a:t>
                      </a:r>
                    </a:p>
                    <a:p>
                      <a:r>
                        <a:rPr lang="en-US" sz="1000" b="0" i="0" kern="1200" dirty="0">
                          <a:solidFill>
                            <a:schemeClr val="dk1"/>
                          </a:solidFill>
                          <a:effectLst/>
                          <a:latin typeface="+mn-lt"/>
                          <a:ea typeface="+mn-ea"/>
                          <a:cs typeface="+mn-cs"/>
                        </a:rPr>
                        <a:t>Instead of imposing a hard constraint, it formalizes the constraint as a penalty in the objective function. By not avoiding the constraint at all cost, we can use a first-order optimizer like the Gradient Descent method to optimize the objective.</a:t>
                      </a:r>
                      <a:endParaRPr lang="en-US" sz="1000" b="0" dirty="0"/>
                    </a:p>
                  </a:txBody>
                  <a:tcPr/>
                </a:tc>
                <a:tc>
                  <a:txBody>
                    <a:bodyPr/>
                    <a:lstStyle/>
                    <a:p>
                      <a:r>
                        <a:rPr lang="en-US" sz="1000" dirty="0"/>
                        <a:t>Pros:</a:t>
                      </a:r>
                    </a:p>
                    <a:p>
                      <a:r>
                        <a:rPr lang="en-US" sz="1000" dirty="0"/>
                        <a:t>Neural networks developed are flexible to the dimension of input provided. </a:t>
                      </a:r>
                    </a:p>
                    <a:p>
                      <a:r>
                        <a:rPr lang="en-US" sz="1000" dirty="0"/>
                        <a:t>Cons:</a:t>
                      </a:r>
                    </a:p>
                    <a:p>
                      <a:r>
                        <a:rPr lang="en-US" sz="1000" dirty="0"/>
                        <a:t>Does not provide inclusion of a neural network for estimating the cost of each TSP, instead of using the </a:t>
                      </a:r>
                      <a:r>
                        <a:rPr lang="en-US" sz="1000" dirty="0" err="1"/>
                        <a:t>Christofides</a:t>
                      </a:r>
                      <a:r>
                        <a:rPr lang="en-US" sz="1000" dirty="0"/>
                        <a:t> algorithm and the use of graph neural networks instead of convolutional neural networks.</a:t>
                      </a:r>
                    </a:p>
                  </a:txBody>
                  <a:tcPr/>
                </a:tc>
                <a:extLst>
                  <a:ext uri="{0D108BD9-81ED-4DB2-BD59-A6C34878D82A}">
                    <a16:rowId xmlns:a16="http://schemas.microsoft.com/office/drawing/2014/main" val="10001"/>
                  </a:ext>
                </a:extLst>
              </a:tr>
              <a:tr h="3080599">
                <a:tc>
                  <a:txBody>
                    <a:bodyPr/>
                    <a:lstStyle/>
                    <a:p>
                      <a:r>
                        <a:rPr lang="en-IN" sz="1000" dirty="0"/>
                        <a:t>[4]</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Rajesh, K. (2022, August 26). </a:t>
                      </a:r>
                      <a:r>
                        <a:rPr lang="en-US" sz="1000" i="1" kern="1200" dirty="0">
                          <a:solidFill>
                            <a:schemeClr val="dk1"/>
                          </a:solidFill>
                          <a:effectLst/>
                          <a:latin typeface="+mn-lt"/>
                          <a:ea typeface="+mn-ea"/>
                          <a:cs typeface="+mn-cs"/>
                        </a:rPr>
                        <a:t>A Multi-Objective approach to the Electric Vehicle Routing Problem</a:t>
                      </a:r>
                      <a:r>
                        <a:rPr lang="en-US" sz="1000" kern="1200" dirty="0">
                          <a:solidFill>
                            <a:schemeClr val="dk1"/>
                          </a:solidFill>
                          <a:effectLst/>
                          <a:latin typeface="+mn-lt"/>
                          <a:ea typeface="+mn-ea"/>
                          <a:cs typeface="+mn-cs"/>
                        </a:rPr>
                        <a:t>. arXiv.org. https://arxiv.org/abs/2208.12440</a:t>
                      </a:r>
                    </a:p>
                    <a:p>
                      <a:pPr algn="just"/>
                      <a:endParaRPr lang="en-IN" sz="1000" dirty="0"/>
                    </a:p>
                  </a:txBody>
                  <a:tcPr/>
                </a:tc>
                <a:tc>
                  <a:txBody>
                    <a:bodyPr/>
                    <a:lstStyle/>
                    <a:p>
                      <a:r>
                        <a:rPr lang="en-US" sz="1000" dirty="0"/>
                        <a:t>Solves a personal electric vehicle routing problem and provide an optimal route for a single vehicle in a long origin-destination (OD) trip. Multi-objective optimization is performed -  which minimizes the total trip time and the cumulative cost of charging. In addition, it incorporates external and real-life elements like traffic at charging stations, detour distances for reaching a charging station, and variable costs of electricity at different charging stations into the problem formulation. </a:t>
                      </a:r>
                    </a:p>
                  </a:txBody>
                  <a:tcPr/>
                </a:tc>
                <a:tc>
                  <a:txBody>
                    <a:bodyPr/>
                    <a:lstStyle/>
                    <a:p>
                      <a:r>
                        <a:rPr lang="en-US" sz="1000" dirty="0"/>
                        <a:t>Genetic Algorithm (GA) and Particle Swarm Optimization (PSO)</a:t>
                      </a:r>
                    </a:p>
                    <a:p>
                      <a:r>
                        <a:rPr lang="en-US" sz="1000" b="0" i="0" kern="1200" dirty="0">
                          <a:solidFill>
                            <a:schemeClr val="dk1"/>
                          </a:solidFill>
                          <a:effectLst/>
                          <a:latin typeface="+mn-lt"/>
                          <a:ea typeface="+mn-ea"/>
                          <a:cs typeface="+mn-cs"/>
                        </a:rPr>
                        <a:t>The genetic algorithm is a method for solving both constrained and unconstrained optimization problems that is based on natural selection, the process that drives biological evolution. The genetic algorithm repeatedly modifies a population of individual solutions.</a:t>
                      </a:r>
                    </a:p>
                    <a:p>
                      <a:r>
                        <a:rPr lang="en-US" sz="1000" b="0" i="0" kern="1200" dirty="0">
                          <a:solidFill>
                            <a:schemeClr val="dk1"/>
                          </a:solidFill>
                          <a:effectLst/>
                          <a:latin typeface="+mn-lt"/>
                          <a:ea typeface="+mn-ea"/>
                          <a:cs typeface="+mn-cs"/>
                        </a:rPr>
                        <a:t>Particle swarm optimization (PSO) is one of the bio-inspired algorithms and it is a simple one to search for an optimal solution in the solution space. It is different from other optimization algorithms in such a way that only the objective function is needed and it is not dependent on the gradient or any differential form of the objective. It also has very few hyperparameters.</a:t>
                      </a:r>
                      <a:endParaRPr lang="en-US" sz="1000" b="0" dirty="0"/>
                    </a:p>
                  </a:txBody>
                  <a:tcPr/>
                </a:tc>
                <a:tc>
                  <a:txBody>
                    <a:bodyPr/>
                    <a:lstStyle/>
                    <a:p>
                      <a:r>
                        <a:rPr lang="en-US" sz="1000" dirty="0"/>
                        <a:t>Pros:</a:t>
                      </a:r>
                    </a:p>
                    <a:p>
                      <a:r>
                        <a:rPr lang="en-US" sz="1000" dirty="0"/>
                        <a:t>Well-researched method of implementation with a lot of variants in the form of varying objective functions, constraints, charging models, and pricing methods.</a:t>
                      </a:r>
                    </a:p>
                    <a:p>
                      <a:r>
                        <a:rPr lang="en-US" sz="1000" dirty="0"/>
                        <a:t>Cons:</a:t>
                      </a:r>
                    </a:p>
                    <a:p>
                      <a:r>
                        <a:rPr lang="en-US" sz="1000" dirty="0"/>
                        <a:t>The solutions are non-trivial and the user can make a better choice based on personal flexibility, making the algorithm obsolete.</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7</a:t>
            </a:fld>
            <a:endParaRPr lang="en-IN"/>
          </a:p>
        </p:txBody>
      </p:sp>
    </p:spTree>
    <p:extLst>
      <p:ext uri="{BB962C8B-B14F-4D97-AF65-F5344CB8AC3E}">
        <p14:creationId xmlns:p14="http://schemas.microsoft.com/office/powerpoint/2010/main" val="368818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794" y="-37147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38599" y="6356350"/>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47453902"/>
              </p:ext>
            </p:extLst>
          </p:nvPr>
        </p:nvGraphicFramePr>
        <p:xfrm>
          <a:off x="63687" y="500380"/>
          <a:ext cx="12064621" cy="585724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370840">
                <a:tc>
                  <a:txBody>
                    <a:bodyPr/>
                    <a:lstStyle/>
                    <a:p>
                      <a:pPr algn="ctr"/>
                      <a:r>
                        <a:rPr lang="en-IN" sz="1200" dirty="0"/>
                        <a:t>S.No</a:t>
                      </a:r>
                    </a:p>
                  </a:txBody>
                  <a:tcPr/>
                </a:tc>
                <a:tc>
                  <a:txBody>
                    <a:bodyPr/>
                    <a:lstStyle/>
                    <a:p>
                      <a:pPr algn="ctr"/>
                      <a:r>
                        <a:rPr lang="en-IN" sz="1200" dirty="0"/>
                        <a:t>Paper Title </a:t>
                      </a:r>
                      <a:endParaRPr lang="en-IN" sz="1200" dirty="0">
                        <a:solidFill>
                          <a:srgbClr val="FF0000"/>
                        </a:solidFill>
                      </a:endParaRPr>
                    </a:p>
                  </a:txBody>
                  <a:tcPr/>
                </a:tc>
                <a:tc>
                  <a:txBody>
                    <a:bodyPr/>
                    <a:lstStyle/>
                    <a:p>
                      <a:pPr algn="ctr"/>
                      <a:r>
                        <a:rPr lang="en-IN" sz="1200" dirty="0"/>
                        <a:t>Summary</a:t>
                      </a:r>
                    </a:p>
                  </a:txBody>
                  <a:tcPr/>
                </a:tc>
                <a:tc>
                  <a:txBody>
                    <a:bodyPr/>
                    <a:lstStyle/>
                    <a:p>
                      <a:pPr algn="ctr"/>
                      <a:r>
                        <a:rPr lang="en-IN" sz="1200" dirty="0"/>
                        <a:t>Algorithms</a:t>
                      </a:r>
                      <a:r>
                        <a:rPr lang="en-IN" sz="1200" baseline="0" dirty="0"/>
                        <a:t> Used </a:t>
                      </a:r>
                      <a:endParaRPr lang="en-IN" sz="1200" dirty="0"/>
                    </a:p>
                  </a:txBody>
                  <a:tcPr/>
                </a:tc>
                <a:tc>
                  <a:txBody>
                    <a:bodyPr/>
                    <a:lstStyle/>
                    <a:p>
                      <a:pPr algn="ctr"/>
                      <a:r>
                        <a:rPr lang="en-IN" sz="1200" dirty="0"/>
                        <a:t>Pros / Cons</a:t>
                      </a:r>
                    </a:p>
                  </a:txBody>
                  <a:tcPr/>
                </a:tc>
                <a:extLst>
                  <a:ext uri="{0D108BD9-81ED-4DB2-BD59-A6C34878D82A}">
                    <a16:rowId xmlns:a16="http://schemas.microsoft.com/office/drawing/2014/main" val="10000"/>
                  </a:ext>
                </a:extLst>
              </a:tr>
              <a:tr h="370840">
                <a:tc>
                  <a:txBody>
                    <a:bodyPr/>
                    <a:lstStyle/>
                    <a:p>
                      <a:r>
                        <a:rPr lang="en-IN" sz="1200" dirty="0"/>
                        <a:t>[5]</a:t>
                      </a:r>
                    </a:p>
                  </a:txBody>
                  <a:tcPr/>
                </a:tc>
                <a:tc>
                  <a:txBody>
                    <a:bodyPr/>
                    <a:lstStyle/>
                    <a:p>
                      <a:pPr algn="just"/>
                      <a:r>
                        <a:rPr lang="en-US" sz="1200" dirty="0"/>
                        <a:t>Qin, Hu &amp; </a:t>
                      </a:r>
                      <a:r>
                        <a:rPr lang="en-US" sz="1200" dirty="0" err="1"/>
                        <a:t>Su</a:t>
                      </a:r>
                      <a:r>
                        <a:rPr lang="en-US" sz="1200" dirty="0"/>
                        <a:t>, </a:t>
                      </a:r>
                      <a:r>
                        <a:rPr lang="en-US" sz="1200" dirty="0" err="1"/>
                        <a:t>Xinxin</a:t>
                      </a:r>
                      <a:r>
                        <a:rPr lang="en-US" sz="1200" dirty="0"/>
                        <a:t> &amp; Ren, Teng &amp; Luo, </a:t>
                      </a:r>
                      <a:r>
                        <a:rPr lang="en-US" sz="1200" dirty="0" err="1"/>
                        <a:t>Zhixing</a:t>
                      </a:r>
                      <a:r>
                        <a:rPr lang="en-US" sz="1200" dirty="0"/>
                        <a:t>. (2021). A review on the electric vehicle routing problems: Variants and algorithms. Frontiers of Engineering Management. 8. 10.1007/s42524-021-0157-1. </a:t>
                      </a:r>
                      <a:endParaRPr lang="en-IN" sz="1200" dirty="0"/>
                    </a:p>
                  </a:txBody>
                  <a:tcPr/>
                </a:tc>
                <a:tc>
                  <a:txBody>
                    <a:bodyPr/>
                    <a:lstStyle/>
                    <a:p>
                      <a:r>
                        <a:rPr lang="en-US" sz="1200" b="0" i="0" kern="1200" dirty="0">
                          <a:solidFill>
                            <a:schemeClr val="dk1"/>
                          </a:solidFill>
                          <a:effectLst/>
                          <a:latin typeface="+mn-lt"/>
                          <a:ea typeface="+mn-ea"/>
                          <a:cs typeface="+mn-cs"/>
                        </a:rPr>
                        <a:t>This study presents a comprehensive survey of EV routing problems and their many </a:t>
                      </a:r>
                      <a:r>
                        <a:rPr lang="en-US" sz="1200" b="0" i="0" kern="1200" dirty="0" err="1">
                          <a:solidFill>
                            <a:schemeClr val="dk1"/>
                          </a:solidFill>
                          <a:effectLst/>
                          <a:latin typeface="+mn-lt"/>
                          <a:ea typeface="+mn-ea"/>
                          <a:cs typeface="+mn-cs"/>
                        </a:rPr>
                        <a:t>variants.Problem</a:t>
                      </a:r>
                      <a:r>
                        <a:rPr lang="en-US" sz="1200" b="0" i="0" kern="1200" dirty="0">
                          <a:solidFill>
                            <a:schemeClr val="dk1"/>
                          </a:solidFill>
                          <a:effectLst/>
                          <a:latin typeface="+mn-lt"/>
                          <a:ea typeface="+mn-ea"/>
                          <a:cs typeface="+mn-cs"/>
                        </a:rPr>
                        <a:t> variants and solutions are based on the following scenarios:</a:t>
                      </a:r>
                      <a:r>
                        <a:rPr lang="en-IN" sz="1200" b="0" i="0" kern="1200" dirty="0" err="1">
                          <a:solidFill>
                            <a:schemeClr val="dk1"/>
                          </a:solidFill>
                          <a:effectLst/>
                          <a:latin typeface="+mn-lt"/>
                          <a:ea typeface="+mn-ea"/>
                          <a:cs typeface="+mn-cs"/>
                        </a:rPr>
                        <a:t>lectric</a:t>
                      </a:r>
                      <a:r>
                        <a:rPr lang="en-IN" sz="1200" b="0" i="0" kern="1200" dirty="0">
                          <a:solidFill>
                            <a:schemeClr val="dk1"/>
                          </a:solidFill>
                          <a:effectLst/>
                          <a:latin typeface="+mn-lt"/>
                          <a:ea typeface="+mn-ea"/>
                          <a:cs typeface="+mn-cs"/>
                        </a:rPr>
                        <a:t> traveling salesman problem, green VRP, electric VRP, mixed electric VRP, electric location routing problem, hybrid electric VRP, electric dial-a-ride problem, electric two-echelon VRP, and electric pickup and delivery problem.</a:t>
                      </a:r>
                      <a:endParaRPr lang="en-US" sz="1200" dirty="0"/>
                    </a:p>
                  </a:txBody>
                  <a:tcPr/>
                </a:tc>
                <a:tc>
                  <a:txBody>
                    <a:bodyPr/>
                    <a:lstStyle/>
                    <a:p>
                      <a:r>
                        <a:rPr lang="en-US" sz="1200" dirty="0"/>
                        <a:t>Multiple Routing Algorithms.</a:t>
                      </a:r>
                    </a:p>
                  </a:txBody>
                  <a:tcPr/>
                </a:tc>
                <a:tc>
                  <a:txBody>
                    <a:bodyPr/>
                    <a:lstStyle/>
                    <a:p>
                      <a:r>
                        <a:rPr lang="en-US" sz="1200" dirty="0"/>
                        <a:t>Pros:</a:t>
                      </a:r>
                    </a:p>
                    <a:p>
                      <a:r>
                        <a:rPr lang="en-US" sz="1200" dirty="0"/>
                        <a:t>Specifies how many constraints can be changed on variations of the occupation of the user.</a:t>
                      </a:r>
                    </a:p>
                    <a:p>
                      <a:r>
                        <a:rPr lang="en-US" sz="1200" dirty="0"/>
                        <a:t>Cons:</a:t>
                      </a:r>
                    </a:p>
                    <a:p>
                      <a:r>
                        <a:rPr lang="en-US" sz="1200" dirty="0"/>
                        <a:t>Does not e incorporated the battery-charging functions and energy consumption functions into their models and made their problem closer to the real practice.</a:t>
                      </a:r>
                    </a:p>
                  </a:txBody>
                  <a:tcPr/>
                </a:tc>
                <a:extLst>
                  <a:ext uri="{0D108BD9-81ED-4DB2-BD59-A6C34878D82A}">
                    <a16:rowId xmlns:a16="http://schemas.microsoft.com/office/drawing/2014/main" val="10001"/>
                  </a:ext>
                </a:extLst>
              </a:tr>
              <a:tr h="370840">
                <a:tc>
                  <a:txBody>
                    <a:bodyPr/>
                    <a:lstStyle/>
                    <a:p>
                      <a:r>
                        <a:rPr lang="en-IN" sz="1200" dirty="0"/>
                        <a:t>[6]</a:t>
                      </a:r>
                    </a:p>
                  </a:txBody>
                  <a:tcPr/>
                </a:tc>
                <a:tc>
                  <a:txBody>
                    <a:bodyPr/>
                    <a:lstStyle/>
                    <a:p>
                      <a:pPr algn="just"/>
                      <a:r>
                        <a:rPr lang="en-IN" sz="1200" dirty="0"/>
                        <a:t>L. P. Qian, X. Zhou, N. Yu and Y. Wu, "Electric Vehicles Charging Scheduling Optimization for Total Elapsed Time Minimization," 2020 IEEE 91st Vehicular Technology Conference (VTC2020-Spring), 2020, pp. 1-5, </a:t>
                      </a:r>
                      <a:r>
                        <a:rPr lang="en-IN" sz="1200" dirty="0" err="1"/>
                        <a:t>doi</a:t>
                      </a:r>
                      <a:r>
                        <a:rPr lang="en-IN" sz="1200" dirty="0"/>
                        <a:t>: 10.1109/VTC2020-Spring48590.2020.9128915.</a:t>
                      </a:r>
                    </a:p>
                  </a:txBody>
                  <a:tcPr/>
                </a:tc>
                <a:tc>
                  <a:txBody>
                    <a:bodyPr/>
                    <a:lstStyle/>
                    <a:p>
                      <a:r>
                        <a:rPr lang="en-US" sz="1200" b="0" i="0" kern="1200" dirty="0">
                          <a:solidFill>
                            <a:schemeClr val="dk1"/>
                          </a:solidFill>
                          <a:effectLst/>
                          <a:latin typeface="+mn-lt"/>
                          <a:ea typeface="+mn-ea"/>
                          <a:cs typeface="+mn-cs"/>
                        </a:rPr>
                        <a:t>Studies the EV charging scheduling problem that minimizes the total elapsed time which includes charging time for EVs through jointly optimizing the charging path routing and charging station selection in this paper.</a:t>
                      </a:r>
                      <a:endParaRPr lang="en-US" sz="1200" dirty="0"/>
                    </a:p>
                  </a:txBody>
                  <a:tcPr/>
                </a:tc>
                <a:tc>
                  <a:txBody>
                    <a:bodyPr/>
                    <a:lstStyle/>
                    <a:p>
                      <a:r>
                        <a:rPr lang="en-US" sz="1200" dirty="0"/>
                        <a:t>Scheduling algorithms based on Stack and Queues depending on geographical location of station and area of commute.</a:t>
                      </a:r>
                    </a:p>
                  </a:txBody>
                  <a:tcPr/>
                </a:tc>
                <a:tc>
                  <a:txBody>
                    <a:bodyPr/>
                    <a:lstStyle/>
                    <a:p>
                      <a:r>
                        <a:rPr lang="en-US" sz="1200" dirty="0"/>
                        <a:t>Pros:</a:t>
                      </a:r>
                    </a:p>
                    <a:p>
                      <a:r>
                        <a:rPr lang="en-US" sz="1200" b="0" i="0" kern="1200" dirty="0">
                          <a:solidFill>
                            <a:schemeClr val="dk1"/>
                          </a:solidFill>
                          <a:effectLst/>
                          <a:latin typeface="+mn-lt"/>
                          <a:ea typeface="+mn-ea"/>
                          <a:cs typeface="+mn-cs"/>
                        </a:rPr>
                        <a:t>Efficient EV charging scheduling method to obtain the optimal solution based on crowd sensing through considering the remaining energy in the battery, traffic condition, and the queue length of charging stations</a:t>
                      </a:r>
                      <a:endParaRPr lang="en-US" sz="1200" dirty="0"/>
                    </a:p>
                    <a:p>
                      <a:r>
                        <a:rPr lang="en-US" sz="1200" dirty="0"/>
                        <a:t>Cons:</a:t>
                      </a:r>
                    </a:p>
                    <a:p>
                      <a:r>
                        <a:rPr lang="en-US" sz="1200" b="0" i="0" kern="1200" dirty="0">
                          <a:solidFill>
                            <a:schemeClr val="dk1"/>
                          </a:solidFill>
                          <a:effectLst/>
                          <a:latin typeface="+mn-lt"/>
                          <a:ea typeface="+mn-ea"/>
                          <a:cs typeface="+mn-cs"/>
                        </a:rPr>
                        <a:t>Simulation results demonstrate that the proposed backtracking method based on crowd sensing can effectively reduce the total elapsed time, in comparison with the greedy algorithm.</a:t>
                      </a:r>
                      <a:endParaRPr lang="en-US" sz="1200" dirty="0"/>
                    </a:p>
                    <a:p>
                      <a:endParaRPr lang="en-US" sz="12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8</a:t>
            </a:fld>
            <a:endParaRPr lang="en-IN"/>
          </a:p>
        </p:txBody>
      </p:sp>
    </p:spTree>
    <p:extLst>
      <p:ext uri="{BB962C8B-B14F-4D97-AF65-F5344CB8AC3E}">
        <p14:creationId xmlns:p14="http://schemas.microsoft.com/office/powerpoint/2010/main" val="363424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38599" y="6356350"/>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2135850"/>
              </p:ext>
            </p:extLst>
          </p:nvPr>
        </p:nvGraphicFramePr>
        <p:xfrm>
          <a:off x="0" y="1347953"/>
          <a:ext cx="12192001" cy="4942840"/>
        </p:xfrm>
        <a:graphic>
          <a:graphicData uri="http://schemas.openxmlformats.org/drawingml/2006/table">
            <a:tbl>
              <a:tblPr firstRow="1" bandRow="1">
                <a:tableStyleId>{5C22544A-7EE6-4342-B048-85BDC9FD1C3A}</a:tableStyleId>
              </a:tblPr>
              <a:tblGrid>
                <a:gridCol w="1020598">
                  <a:extLst>
                    <a:ext uri="{9D8B030D-6E8A-4147-A177-3AD203B41FA5}">
                      <a16:colId xmlns:a16="http://schemas.microsoft.com/office/drawing/2014/main" val="20000"/>
                    </a:ext>
                  </a:extLst>
                </a:gridCol>
                <a:gridCol w="3856203">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370840">
                <a:tc>
                  <a:txBody>
                    <a:bodyPr/>
                    <a:lstStyle/>
                    <a:p>
                      <a:pPr algn="ctr"/>
                      <a:r>
                        <a:rPr lang="en-IN" sz="1200" dirty="0"/>
                        <a:t>S.No</a:t>
                      </a:r>
                    </a:p>
                  </a:txBody>
                  <a:tcPr/>
                </a:tc>
                <a:tc>
                  <a:txBody>
                    <a:bodyPr/>
                    <a:lstStyle/>
                    <a:p>
                      <a:pPr algn="ctr"/>
                      <a:r>
                        <a:rPr lang="en-IN" sz="1200" dirty="0"/>
                        <a:t>Paper Title </a:t>
                      </a:r>
                      <a:endParaRPr lang="en-IN" sz="1200" dirty="0">
                        <a:solidFill>
                          <a:srgbClr val="FF0000"/>
                        </a:solidFill>
                      </a:endParaRPr>
                    </a:p>
                  </a:txBody>
                  <a:tcPr/>
                </a:tc>
                <a:tc>
                  <a:txBody>
                    <a:bodyPr/>
                    <a:lstStyle/>
                    <a:p>
                      <a:pPr algn="ctr"/>
                      <a:r>
                        <a:rPr lang="en-IN" sz="1200" dirty="0"/>
                        <a:t>Summary</a:t>
                      </a:r>
                    </a:p>
                  </a:txBody>
                  <a:tcPr/>
                </a:tc>
                <a:tc>
                  <a:txBody>
                    <a:bodyPr/>
                    <a:lstStyle/>
                    <a:p>
                      <a:pPr algn="ctr"/>
                      <a:r>
                        <a:rPr lang="en-IN" sz="1200" dirty="0"/>
                        <a:t>Algorithms</a:t>
                      </a:r>
                      <a:r>
                        <a:rPr lang="en-IN" sz="1200" baseline="0" dirty="0"/>
                        <a:t> Used </a:t>
                      </a:r>
                      <a:endParaRPr lang="en-IN" sz="1200" dirty="0"/>
                    </a:p>
                  </a:txBody>
                  <a:tcPr/>
                </a:tc>
                <a:tc>
                  <a:txBody>
                    <a:bodyPr/>
                    <a:lstStyle/>
                    <a:p>
                      <a:pPr algn="ctr"/>
                      <a:r>
                        <a:rPr lang="en-IN" sz="1200" dirty="0"/>
                        <a:t>Pros / Cons</a:t>
                      </a:r>
                    </a:p>
                  </a:txBody>
                  <a:tcPr/>
                </a:tc>
                <a:extLst>
                  <a:ext uri="{0D108BD9-81ED-4DB2-BD59-A6C34878D82A}">
                    <a16:rowId xmlns:a16="http://schemas.microsoft.com/office/drawing/2014/main" val="10000"/>
                  </a:ext>
                </a:extLst>
              </a:tr>
              <a:tr h="370840">
                <a:tc>
                  <a:txBody>
                    <a:bodyPr/>
                    <a:lstStyle/>
                    <a:p>
                      <a:r>
                        <a:rPr lang="en-IN" sz="1200" dirty="0"/>
                        <a:t>[7]</a:t>
                      </a:r>
                    </a:p>
                  </a:txBody>
                  <a:tcPr/>
                </a:tc>
                <a:tc>
                  <a:txBody>
                    <a:bodyPr/>
                    <a:lstStyle/>
                    <a:p>
                      <a:pPr algn="just"/>
                      <a:r>
                        <a:rPr lang="en-IN" sz="1200" dirty="0" err="1"/>
                        <a:t>Dorokhova</a:t>
                      </a:r>
                      <a:r>
                        <a:rPr lang="en-IN" sz="1200" dirty="0"/>
                        <a:t> Marina, </a:t>
                      </a:r>
                      <a:r>
                        <a:rPr lang="en-IN" sz="1200" dirty="0" err="1"/>
                        <a:t>Ballif</a:t>
                      </a:r>
                      <a:r>
                        <a:rPr lang="en-IN" sz="1200" dirty="0"/>
                        <a:t> Christophe, </a:t>
                      </a:r>
                      <a:r>
                        <a:rPr lang="en-IN" sz="1200" dirty="0" err="1"/>
                        <a:t>Wyrsch</a:t>
                      </a:r>
                      <a:r>
                        <a:rPr lang="en-IN" sz="1200" dirty="0"/>
                        <a:t> Nicolas-</a:t>
                      </a:r>
                      <a:r>
                        <a:rPr lang="en-US" sz="1200" dirty="0"/>
                        <a:t>Routing of Electric Vehicles With Intermediary Charging Stations: A Reinforcement Learning Approach, Frontiers in Big Data -2021</a:t>
                      </a:r>
                      <a:endParaRPr lang="en-IN" sz="1200" dirty="0"/>
                    </a:p>
                  </a:txBody>
                  <a:tcPr/>
                </a:tc>
                <a:tc>
                  <a:txBody>
                    <a:bodyPr/>
                    <a:lstStyle/>
                    <a:p>
                      <a:r>
                        <a:rPr lang="en-US" sz="1200" dirty="0"/>
                        <a:t>A mathematical formulation of the EV-specific routing problem in a graph-theoretical context, which incorporates the ability of EVs to recuperate </a:t>
                      </a:r>
                      <a:r>
                        <a:rPr lang="en-US" sz="1200" dirty="0" err="1"/>
                        <a:t>energy,is</a:t>
                      </a:r>
                      <a:r>
                        <a:rPr lang="en-US" sz="1200" dirty="0"/>
                        <a:t> discussed. an off-policy model-free reinforcement learning approach that aims to generate energy feasible paths for EV from source to target is used on a road network.</a:t>
                      </a:r>
                    </a:p>
                  </a:txBody>
                  <a:tcPr/>
                </a:tc>
                <a:tc>
                  <a:txBody>
                    <a:bodyPr/>
                    <a:lstStyle/>
                    <a:p>
                      <a:r>
                        <a:rPr lang="en-US" sz="1200" dirty="0"/>
                        <a:t>DIJKSTRA’S ALGORITHM</a:t>
                      </a:r>
                    </a:p>
                  </a:txBody>
                  <a:tcPr/>
                </a:tc>
                <a:tc>
                  <a:txBody>
                    <a:bodyPr/>
                    <a:lstStyle/>
                    <a:p>
                      <a:r>
                        <a:rPr lang="en-US" sz="1200" dirty="0"/>
                        <a:t>Pros:</a:t>
                      </a:r>
                    </a:p>
                    <a:p>
                      <a:r>
                        <a:rPr lang="en-US" sz="1200" dirty="0"/>
                        <a:t>Framework considers recharging possibilities at intermediary charging stations and the ability of EVs to recuperate energy.</a:t>
                      </a:r>
                    </a:p>
                    <a:p>
                      <a:r>
                        <a:rPr lang="en-US" sz="1200" dirty="0"/>
                        <a:t>The training procedure of the algorithm requires low computational and memory demands and is suitable for online applications.</a:t>
                      </a:r>
                    </a:p>
                    <a:p>
                      <a:r>
                        <a:rPr lang="en-US" sz="1200" dirty="0"/>
                        <a:t>Cons:</a:t>
                      </a:r>
                    </a:p>
                    <a:p>
                      <a:r>
                        <a:rPr lang="en-US" sz="1200" dirty="0"/>
                        <a:t>Works only on small road networks(e.g. intersections and national highways)</a:t>
                      </a:r>
                    </a:p>
                  </a:txBody>
                  <a:tcPr/>
                </a:tc>
                <a:extLst>
                  <a:ext uri="{0D108BD9-81ED-4DB2-BD59-A6C34878D82A}">
                    <a16:rowId xmlns:a16="http://schemas.microsoft.com/office/drawing/2014/main" val="10001"/>
                  </a:ext>
                </a:extLst>
              </a:tr>
              <a:tr h="370840">
                <a:tc>
                  <a:txBody>
                    <a:bodyPr/>
                    <a:lstStyle/>
                    <a:p>
                      <a:r>
                        <a:rPr lang="en-IN" sz="1200" dirty="0"/>
                        <a:t>[8]</a:t>
                      </a:r>
                    </a:p>
                  </a:txBody>
                  <a:tcPr/>
                </a:tc>
                <a:tc>
                  <a:txBody>
                    <a:bodyPr/>
                    <a:lstStyle/>
                    <a:p>
                      <a:pPr algn="just"/>
                      <a:r>
                        <a:rPr lang="en-IN" sz="1200" dirty="0"/>
                        <a:t>S. Shahriar, A. R. Al-Ali, A. H. Osman, S. </a:t>
                      </a:r>
                      <a:r>
                        <a:rPr lang="en-IN" sz="1200" dirty="0" err="1"/>
                        <a:t>Dhou</a:t>
                      </a:r>
                      <a:r>
                        <a:rPr lang="en-IN" sz="1200" dirty="0"/>
                        <a:t> and M. </a:t>
                      </a:r>
                      <a:r>
                        <a:rPr lang="en-IN" sz="1200" dirty="0" err="1"/>
                        <a:t>Nijim</a:t>
                      </a:r>
                      <a:r>
                        <a:rPr lang="en-IN" sz="1200" dirty="0"/>
                        <a:t>, "Machine Learning Approaches for EV Charging </a:t>
                      </a:r>
                      <a:r>
                        <a:rPr lang="en-IN" sz="1200" dirty="0" err="1"/>
                        <a:t>Behavior</a:t>
                      </a:r>
                      <a:r>
                        <a:rPr lang="en-IN" sz="1200" dirty="0"/>
                        <a:t>: A Review," in IEEE Access, vol. 8, pp. 168980-168993, 2020, </a:t>
                      </a:r>
                      <a:r>
                        <a:rPr lang="en-IN" sz="1200" dirty="0" err="1"/>
                        <a:t>doi</a:t>
                      </a:r>
                      <a:r>
                        <a:rPr lang="en-IN" sz="1200" dirty="0"/>
                        <a:t>: 10.1109/ACCESS.2020.3023388.</a:t>
                      </a:r>
                    </a:p>
                  </a:txBody>
                  <a:tcPr/>
                </a:tc>
                <a:tc>
                  <a:txBody>
                    <a:bodyPr/>
                    <a:lstStyle/>
                    <a:p>
                      <a:r>
                        <a:rPr lang="en-US" sz="1200" dirty="0"/>
                        <a:t>Provides a comprehensive review for the use of supervised and unsupervised Machine Learning as well as Deep Neural Networks for charging behavior analysis and prediction.</a:t>
                      </a:r>
                    </a:p>
                  </a:txBody>
                  <a:tcPr/>
                </a:tc>
                <a:tc>
                  <a:txBody>
                    <a:bodyPr/>
                    <a:lstStyle/>
                    <a:p>
                      <a:r>
                        <a:rPr lang="en-US" sz="1200" dirty="0"/>
                        <a:t>Machine Learning and Deep Learning Algorithms for EV Charging Datasets.</a:t>
                      </a:r>
                    </a:p>
                  </a:txBody>
                  <a:tcPr/>
                </a:tc>
                <a:tc>
                  <a:txBody>
                    <a:bodyPr/>
                    <a:lstStyle/>
                    <a:p>
                      <a:r>
                        <a:rPr lang="en-US" sz="1200" dirty="0"/>
                        <a:t>Pros:</a:t>
                      </a:r>
                    </a:p>
                    <a:p>
                      <a:r>
                        <a:rPr lang="en-US" sz="1200" dirty="0"/>
                        <a:t>Paper shows in depth analysis of predictions and routings with different </a:t>
                      </a:r>
                      <a:r>
                        <a:rPr lang="en-US" sz="1200" dirty="0" err="1"/>
                        <a:t>methodolofgies</a:t>
                      </a:r>
                      <a:r>
                        <a:rPr lang="en-US" sz="1200" dirty="0"/>
                        <a:t>.</a:t>
                      </a:r>
                    </a:p>
                    <a:p>
                      <a:r>
                        <a:rPr lang="en-US" sz="1200" dirty="0"/>
                        <a:t>Cons:</a:t>
                      </a:r>
                    </a:p>
                    <a:p>
                      <a:r>
                        <a:rPr lang="en-US" sz="1200" dirty="0"/>
                        <a:t>Does mot account for performance in other city structures and recommendation won’t suit average user’s preference.</a:t>
                      </a:r>
                    </a:p>
                    <a:p>
                      <a:endParaRPr lang="en-US" sz="12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9</a:t>
            </a:fld>
            <a:endParaRPr lang="en-IN"/>
          </a:p>
        </p:txBody>
      </p:sp>
    </p:spTree>
    <p:extLst>
      <p:ext uri="{BB962C8B-B14F-4D97-AF65-F5344CB8AC3E}">
        <p14:creationId xmlns:p14="http://schemas.microsoft.com/office/powerpoint/2010/main" val="2867870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5941</Words>
  <Application>Microsoft Office PowerPoint</Application>
  <PresentationFormat>Widescreen</PresentationFormat>
  <Paragraphs>339</Paragraphs>
  <Slides>24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CAPSTONE REVIEW I E-Vehicle Routing with Parking System</vt:lpstr>
      <vt:lpstr>Outline</vt:lpstr>
      <vt:lpstr>Introduction</vt:lpstr>
      <vt:lpstr>Introduction</vt:lpstr>
      <vt:lpstr>Background Work, Challenges</vt:lpstr>
      <vt:lpstr>Literature Review/Survey</vt:lpstr>
      <vt:lpstr>Literature Review [Conti..]</vt:lpstr>
      <vt:lpstr>Literature Review [Conti..]</vt:lpstr>
      <vt:lpstr>Literature Review [Conti..]</vt:lpstr>
      <vt:lpstr>Literature Review [Conti..]</vt:lpstr>
      <vt:lpstr>Literature Review [Conti..]</vt:lpstr>
      <vt:lpstr>Literature Review [Conti..]</vt:lpstr>
      <vt:lpstr>Literature Review [Conti..]</vt:lpstr>
      <vt:lpstr>Research Gap</vt:lpstr>
      <vt:lpstr>Problem Statement</vt:lpstr>
      <vt:lpstr>Research Motivation</vt:lpstr>
      <vt:lpstr>Research Challenges</vt:lpstr>
      <vt:lpstr>Research objectives</vt:lpstr>
      <vt:lpstr>Work to be Completed</vt:lpstr>
      <vt:lpstr>Guide Approval Snapshot</vt:lpstr>
      <vt:lpstr>Any other additional information to be added by Guide</vt:lpstr>
      <vt:lpstr>References</vt:lpstr>
      <vt:lpstr>References [Contd.]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REVIEW I</dc:title>
  <dc:creator>Dr.R.Priyadarshini</dc:creator>
  <cp:lastModifiedBy>Aryaman Mishra</cp:lastModifiedBy>
  <cp:revision>26</cp:revision>
  <dcterms:created xsi:type="dcterms:W3CDTF">2022-11-10T08:22:53Z</dcterms:created>
  <dcterms:modified xsi:type="dcterms:W3CDTF">2022-11-19T19:57:32Z</dcterms:modified>
</cp:coreProperties>
</file>