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78" r:id="rId10"/>
    <p:sldId id="279" r:id="rId11"/>
    <p:sldId id="280" r:id="rId12"/>
    <p:sldId id="281" r:id="rId13"/>
    <p:sldId id="282" r:id="rId14"/>
    <p:sldId id="283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6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9543-5117-4D38-8D5A-DD1DC0AC5EE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5568-2FE2-48D9-96E0-75C33335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9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9543-5117-4D38-8D5A-DD1DC0AC5EE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5568-2FE2-48D9-96E0-75C33335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1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9543-5117-4D38-8D5A-DD1DC0AC5EE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5568-2FE2-48D9-96E0-75C33335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1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9543-5117-4D38-8D5A-DD1DC0AC5EE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5568-2FE2-48D9-96E0-75C33335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9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9543-5117-4D38-8D5A-DD1DC0AC5EE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5568-2FE2-48D9-96E0-75C33335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8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9543-5117-4D38-8D5A-DD1DC0AC5EE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5568-2FE2-48D9-96E0-75C33335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4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9543-5117-4D38-8D5A-DD1DC0AC5EE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5568-2FE2-48D9-96E0-75C33335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3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9543-5117-4D38-8D5A-DD1DC0AC5EE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5568-2FE2-48D9-96E0-75C33335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1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9543-5117-4D38-8D5A-DD1DC0AC5EE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5568-2FE2-48D9-96E0-75C33335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5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9543-5117-4D38-8D5A-DD1DC0AC5EE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5568-2FE2-48D9-96E0-75C33335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9543-5117-4D38-8D5A-DD1DC0AC5EE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5568-2FE2-48D9-96E0-75C33335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49543-5117-4D38-8D5A-DD1DC0AC5EE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5568-2FE2-48D9-96E0-75C33335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CSE4001 PDC Lab: MPI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467600" cy="175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527" y="3962400"/>
            <a:ext cx="6400800" cy="174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0925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z="3600" smtClean="0"/>
              <a:t>Sample MPI programming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altLang="en-US" smtClean="0"/>
              <a:t>Eg : Circuit Satisfiability</a:t>
            </a:r>
          </a:p>
          <a:p>
            <a:pPr eaLnBrk="1" hangingPunct="1"/>
            <a:endParaRPr lang="en-IN" altLang="en-US" smtClean="0"/>
          </a:p>
          <a:p>
            <a:pPr eaLnBrk="1" hangingPunct="1"/>
            <a:r>
              <a:rPr lang="en-IN" altLang="en-US" smtClean="0"/>
              <a:t>Identify Parallel tasks</a:t>
            </a:r>
          </a:p>
          <a:p>
            <a:pPr lvl="1" eaLnBrk="1" hangingPunct="1"/>
            <a:r>
              <a:rPr lang="en-IN" altLang="en-US" smtClean="0"/>
              <a:t>2</a:t>
            </a:r>
            <a:r>
              <a:rPr lang="en-IN" altLang="en-US" baseline="30000" smtClean="0"/>
              <a:t>16 </a:t>
            </a:r>
            <a:r>
              <a:rPr lang="en-IN" altLang="en-US" smtClean="0"/>
              <a:t>= 65536</a:t>
            </a:r>
          </a:p>
        </p:txBody>
      </p:sp>
    </p:spTree>
    <p:extLst>
      <p:ext uri="{BB962C8B-B14F-4D97-AF65-F5344CB8AC3E}">
        <p14:creationId xmlns:p14="http://schemas.microsoft.com/office/powerpoint/2010/main" val="90564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"/>
            <a:ext cx="7543800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413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dirty="0" smtClean="0"/>
              <a:t>Circuit Satisfiability Program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4800600" cy="4525963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IN" altLang="en-US" sz="1400" dirty="0" smtClean="0"/>
              <a:t>void </a:t>
            </a:r>
            <a:r>
              <a:rPr lang="en-IN" altLang="en-US" sz="1400" dirty="0" err="1" smtClean="0"/>
              <a:t>generate_tt</a:t>
            </a:r>
            <a:r>
              <a:rPr lang="en-IN" altLang="en-US" sz="1400" dirty="0" smtClean="0"/>
              <a:t>(</a:t>
            </a:r>
            <a:r>
              <a:rPr lang="en-IN" altLang="en-US" sz="1400" dirty="0" err="1" smtClean="0"/>
              <a:t>int</a:t>
            </a:r>
            <a:r>
              <a:rPr lang="en-IN" altLang="en-US" sz="1400" dirty="0" smtClean="0"/>
              <a:t>);</a:t>
            </a:r>
          </a:p>
          <a:p>
            <a:pPr marL="0" indent="0" eaLnBrk="1" hangingPunct="1">
              <a:buNone/>
            </a:pPr>
            <a:r>
              <a:rPr lang="en-IN" altLang="en-US" sz="1400" dirty="0" smtClean="0"/>
              <a:t>void </a:t>
            </a:r>
            <a:r>
              <a:rPr lang="en-IN" altLang="en-US" sz="1400" dirty="0" err="1" smtClean="0"/>
              <a:t>check_ckt</a:t>
            </a:r>
            <a:r>
              <a:rPr lang="en-IN" altLang="en-US" sz="1400" dirty="0" smtClean="0"/>
              <a:t>(</a:t>
            </a:r>
            <a:r>
              <a:rPr lang="en-IN" altLang="en-US" sz="1400" dirty="0" err="1" smtClean="0"/>
              <a:t>int,int</a:t>
            </a:r>
            <a:r>
              <a:rPr lang="en-IN" altLang="en-US" sz="1400" dirty="0" smtClean="0"/>
              <a:t>);</a:t>
            </a:r>
          </a:p>
          <a:p>
            <a:pPr marL="0" indent="0" eaLnBrk="1" hangingPunct="1">
              <a:buNone/>
            </a:pPr>
            <a:r>
              <a:rPr lang="en-IN" altLang="en-US" sz="1400" dirty="0" err="1" smtClean="0"/>
              <a:t>int</a:t>
            </a:r>
            <a:r>
              <a:rPr lang="en-IN" altLang="en-US" sz="1400" dirty="0" smtClean="0"/>
              <a:t> a[100];</a:t>
            </a:r>
          </a:p>
          <a:p>
            <a:pPr marL="0" indent="0" eaLnBrk="1" hangingPunct="1">
              <a:buNone/>
            </a:pPr>
            <a:r>
              <a:rPr lang="en-IN" altLang="en-US" sz="1400" dirty="0" err="1" smtClean="0"/>
              <a:t>int</a:t>
            </a:r>
            <a:r>
              <a:rPr lang="en-IN" altLang="en-US" sz="1400" dirty="0" smtClean="0"/>
              <a:t> main()</a:t>
            </a:r>
          </a:p>
          <a:p>
            <a:pPr marL="0" indent="0" eaLnBrk="1" hangingPunct="1">
              <a:buNone/>
            </a:pPr>
            <a:r>
              <a:rPr lang="en-IN" altLang="en-US" sz="1400" dirty="0"/>
              <a:t>	</a:t>
            </a:r>
            <a:r>
              <a:rPr lang="en-IN" altLang="en-US" sz="1400" dirty="0" smtClean="0"/>
              <a:t>{</a:t>
            </a:r>
          </a:p>
          <a:p>
            <a:pPr marL="0" indent="0" eaLnBrk="1" hangingPunct="1">
              <a:buNone/>
            </a:pPr>
            <a:r>
              <a:rPr lang="en-IN" altLang="en-US" sz="1400" dirty="0"/>
              <a:t>	</a:t>
            </a:r>
            <a:r>
              <a:rPr lang="en-IN" altLang="en-US" sz="1400" dirty="0" err="1" smtClean="0"/>
              <a:t>int</a:t>
            </a:r>
            <a:r>
              <a:rPr lang="en-IN" altLang="en-US" sz="1400" dirty="0" smtClean="0"/>
              <a:t> </a:t>
            </a:r>
            <a:r>
              <a:rPr lang="en-IN" altLang="en-US" sz="1400" dirty="0" err="1" smtClean="0"/>
              <a:t>i</a:t>
            </a:r>
            <a:r>
              <a:rPr lang="en-IN" altLang="en-US" sz="1400" dirty="0" smtClean="0"/>
              <a:t>, n =16;</a:t>
            </a:r>
          </a:p>
          <a:p>
            <a:pPr marL="0" indent="0" eaLnBrk="1" hangingPunct="1">
              <a:buNone/>
            </a:pPr>
            <a:r>
              <a:rPr lang="en-IN" altLang="en-US" sz="1400" dirty="0"/>
              <a:t>	</a:t>
            </a:r>
            <a:r>
              <a:rPr lang="en-IN" altLang="en-US" sz="1400" dirty="0" err="1" smtClean="0"/>
              <a:t>int</a:t>
            </a:r>
            <a:r>
              <a:rPr lang="en-IN" altLang="en-US" sz="1400" dirty="0" smtClean="0"/>
              <a:t> id;</a:t>
            </a:r>
          </a:p>
          <a:p>
            <a:pPr marL="0" indent="0" eaLnBrk="1" hangingPunct="1">
              <a:buNone/>
            </a:pPr>
            <a:r>
              <a:rPr lang="en-IN" altLang="en-US" sz="1400" dirty="0"/>
              <a:t>	</a:t>
            </a:r>
            <a:r>
              <a:rPr lang="en-IN" altLang="en-US" sz="1400" dirty="0" err="1" smtClean="0"/>
              <a:t>int</a:t>
            </a:r>
            <a:r>
              <a:rPr lang="en-IN" altLang="en-US" sz="1400" dirty="0" smtClean="0"/>
              <a:t> p;</a:t>
            </a:r>
          </a:p>
          <a:p>
            <a:pPr marL="0" indent="0" eaLnBrk="1" hangingPunct="1">
              <a:buNone/>
            </a:pPr>
            <a:r>
              <a:rPr lang="en-IN" altLang="en-US" sz="1400" dirty="0"/>
              <a:t>	</a:t>
            </a:r>
            <a:r>
              <a:rPr lang="en-IN" altLang="en-US" sz="1400" dirty="0" err="1" smtClean="0"/>
              <a:t>MPI_Init</a:t>
            </a:r>
            <a:r>
              <a:rPr lang="en-IN" altLang="en-US" sz="1400" dirty="0" smtClean="0"/>
              <a:t> (NULL,NULL);</a:t>
            </a:r>
          </a:p>
          <a:p>
            <a:pPr marL="0" indent="0" eaLnBrk="1" hangingPunct="1">
              <a:buNone/>
            </a:pPr>
            <a:r>
              <a:rPr lang="en-IN" altLang="en-US" sz="1400" dirty="0"/>
              <a:t>	</a:t>
            </a:r>
            <a:r>
              <a:rPr lang="en-IN" altLang="en-US" sz="1400" dirty="0" err="1" smtClean="0"/>
              <a:t>MPI_Comm_rank</a:t>
            </a:r>
            <a:r>
              <a:rPr lang="en-IN" altLang="en-US" sz="1400" dirty="0" smtClean="0"/>
              <a:t>(MPI_COMM_WORLD, &amp;id);</a:t>
            </a:r>
          </a:p>
          <a:p>
            <a:pPr marL="0" indent="0">
              <a:buNone/>
            </a:pPr>
            <a:r>
              <a:rPr lang="en-IN" altLang="en-US" sz="1400" dirty="0" smtClean="0"/>
              <a:t>	</a:t>
            </a:r>
            <a:r>
              <a:rPr lang="en-IN" altLang="en-US" sz="1400" dirty="0" err="1" smtClean="0"/>
              <a:t>MPI_Comm_size</a:t>
            </a:r>
            <a:r>
              <a:rPr lang="en-IN" altLang="en-US" sz="1400" dirty="0" smtClean="0"/>
              <a:t>(MPI_COMM_WORLD</a:t>
            </a:r>
            <a:r>
              <a:rPr lang="en-IN" altLang="en-US" sz="1400" dirty="0"/>
              <a:t>, </a:t>
            </a:r>
            <a:r>
              <a:rPr lang="en-IN" altLang="en-US" sz="1400" dirty="0" smtClean="0"/>
              <a:t>&amp;</a:t>
            </a:r>
            <a:r>
              <a:rPr lang="en-IN" altLang="en-US" sz="1400" dirty="0"/>
              <a:t>p</a:t>
            </a:r>
            <a:r>
              <a:rPr lang="en-IN" altLang="en-US" sz="1400" dirty="0" smtClean="0"/>
              <a:t>);</a:t>
            </a:r>
          </a:p>
          <a:p>
            <a:pPr marL="0" indent="0">
              <a:buNone/>
            </a:pPr>
            <a:r>
              <a:rPr lang="en-IN" altLang="en-US" sz="1400" dirty="0"/>
              <a:t>	</a:t>
            </a:r>
            <a:r>
              <a:rPr lang="en-IN" altLang="en-US" sz="1400" i="1" dirty="0" smtClean="0"/>
              <a:t>m=pow(2,n);</a:t>
            </a:r>
          </a:p>
          <a:p>
            <a:pPr marL="0" indent="0">
              <a:buNone/>
            </a:pPr>
            <a:r>
              <a:rPr lang="en-IN" altLang="en-US" sz="1400" dirty="0"/>
              <a:t>	</a:t>
            </a:r>
            <a:r>
              <a:rPr lang="en-IN" altLang="en-US" sz="1400" dirty="0" err="1" smtClean="0"/>
              <a:t>generate_tt</a:t>
            </a:r>
            <a:r>
              <a:rPr lang="en-IN" altLang="en-US" sz="1400" dirty="0" smtClean="0"/>
              <a:t>(m);</a:t>
            </a:r>
            <a:endParaRPr lang="en-IN" altLang="en-US" sz="1400" dirty="0"/>
          </a:p>
          <a:p>
            <a:pPr marL="0" indent="0" eaLnBrk="1" hangingPunct="1">
              <a:buNone/>
            </a:pPr>
            <a:r>
              <a:rPr lang="en-IN" altLang="en-US" sz="1400" dirty="0" smtClean="0"/>
              <a:t>	for (</a:t>
            </a:r>
            <a:r>
              <a:rPr lang="en-IN" altLang="en-US" sz="1400" dirty="0" err="1" smtClean="0"/>
              <a:t>i</a:t>
            </a:r>
            <a:r>
              <a:rPr lang="en-IN" altLang="en-US" sz="1400" dirty="0" smtClean="0"/>
              <a:t>=</a:t>
            </a:r>
            <a:r>
              <a:rPr lang="en-IN" altLang="en-US" sz="1400" dirty="0" err="1" smtClean="0"/>
              <a:t>id;i</a:t>
            </a:r>
            <a:r>
              <a:rPr lang="en-IN" altLang="en-US" sz="1400" dirty="0" smtClean="0"/>
              <a:t>&lt;</a:t>
            </a:r>
            <a:r>
              <a:rPr lang="en-IN" altLang="en-US" sz="1400" dirty="0" err="1" smtClean="0"/>
              <a:t>m;i</a:t>
            </a:r>
            <a:r>
              <a:rPr lang="en-IN" altLang="en-US" sz="1400" dirty="0" smtClean="0"/>
              <a:t>+=p)</a:t>
            </a:r>
          </a:p>
          <a:p>
            <a:pPr marL="0" indent="0" eaLnBrk="1" hangingPunct="1">
              <a:buNone/>
            </a:pPr>
            <a:r>
              <a:rPr lang="en-IN" altLang="en-US" sz="1400" dirty="0"/>
              <a:t>	</a:t>
            </a:r>
            <a:r>
              <a:rPr lang="en-IN" altLang="en-US" sz="1400" dirty="0" smtClean="0"/>
              <a:t>	</a:t>
            </a:r>
            <a:r>
              <a:rPr lang="en-IN" altLang="en-US" sz="1400" dirty="0" err="1" smtClean="0"/>
              <a:t>check_ckt</a:t>
            </a:r>
            <a:r>
              <a:rPr lang="en-IN" altLang="en-US" sz="1400" dirty="0" smtClean="0"/>
              <a:t>(</a:t>
            </a:r>
            <a:r>
              <a:rPr lang="en-IN" altLang="en-US" sz="1400" dirty="0" err="1" smtClean="0"/>
              <a:t>id,i</a:t>
            </a:r>
            <a:r>
              <a:rPr lang="en-IN" altLang="en-US" sz="1400" dirty="0" smtClean="0"/>
              <a:t>);</a:t>
            </a:r>
          </a:p>
          <a:p>
            <a:pPr marL="0" indent="0" eaLnBrk="1" hangingPunct="1">
              <a:buNone/>
            </a:pPr>
            <a:r>
              <a:rPr lang="en-IN" altLang="en-US" sz="1400" dirty="0"/>
              <a:t>	</a:t>
            </a:r>
            <a:r>
              <a:rPr lang="en-IN" altLang="en-US" sz="1400" dirty="0" err="1" smtClean="0"/>
              <a:t>MPI_Finalize</a:t>
            </a:r>
            <a:r>
              <a:rPr lang="en-IN" altLang="en-US" sz="1400" dirty="0" smtClean="0"/>
              <a:t>();</a:t>
            </a:r>
          </a:p>
          <a:p>
            <a:pPr marL="0" indent="0" eaLnBrk="1" hangingPunct="1">
              <a:buNone/>
            </a:pPr>
            <a:r>
              <a:rPr lang="en-IN" altLang="en-US" sz="1400" dirty="0"/>
              <a:t>	</a:t>
            </a:r>
            <a:r>
              <a:rPr lang="en-IN" altLang="en-US" sz="1400" dirty="0" smtClean="0"/>
              <a:t>return 0;</a:t>
            </a:r>
            <a:br>
              <a:rPr lang="en-IN" altLang="en-US" sz="1400" dirty="0" smtClean="0"/>
            </a:br>
            <a:r>
              <a:rPr lang="en-IN" altLang="en-US" sz="1400" dirty="0" smtClean="0"/>
              <a:t>	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676400"/>
            <a:ext cx="441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 smtClean="0"/>
              <a:t>void </a:t>
            </a:r>
            <a:r>
              <a:rPr lang="en-IN" altLang="en-US" sz="1600" dirty="0" err="1" smtClean="0"/>
              <a:t>generate_tt</a:t>
            </a:r>
            <a:r>
              <a:rPr lang="en-IN" altLang="en-US" sz="1600" dirty="0" smtClean="0"/>
              <a:t>(</a:t>
            </a:r>
            <a:r>
              <a:rPr lang="en-IN" altLang="en-US" sz="1600" dirty="0" err="1" smtClean="0"/>
              <a:t>int</a:t>
            </a:r>
            <a:r>
              <a:rPr lang="en-IN" altLang="en-US" sz="1600" dirty="0" smtClean="0"/>
              <a:t> m)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/>
              <a:t>	</a:t>
            </a:r>
            <a:r>
              <a:rPr lang="en-IN" altLang="en-US" sz="1600" dirty="0" smtClean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/>
              <a:t>	</a:t>
            </a:r>
            <a:r>
              <a:rPr lang="en-IN" altLang="en-US" sz="1600" dirty="0" smtClean="0"/>
              <a:t>for (</a:t>
            </a:r>
            <a:r>
              <a:rPr lang="en-IN" altLang="en-US" sz="1600" dirty="0" err="1" smtClean="0"/>
              <a:t>int</a:t>
            </a:r>
            <a:r>
              <a:rPr lang="en-IN" altLang="en-US" sz="1600" dirty="0" smtClean="0"/>
              <a:t> </a:t>
            </a:r>
            <a:r>
              <a:rPr lang="en-IN" altLang="en-US" sz="1600" dirty="0" err="1" smtClean="0"/>
              <a:t>i</a:t>
            </a:r>
            <a:r>
              <a:rPr lang="en-IN" altLang="en-US" sz="1600" dirty="0" smtClean="0"/>
              <a:t>=0;i&lt;</a:t>
            </a:r>
            <a:r>
              <a:rPr lang="en-IN" altLang="en-US" sz="1600" dirty="0" err="1" smtClean="0"/>
              <a:t>m;i</a:t>
            </a:r>
            <a:r>
              <a:rPr lang="en-IN" altLang="en-US" sz="1600" dirty="0" smtClean="0"/>
              <a:t>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/>
              <a:t>	</a:t>
            </a:r>
            <a:r>
              <a:rPr lang="en-IN" altLang="en-US" sz="1600" dirty="0" smtClean="0"/>
              <a:t>	</a:t>
            </a:r>
            <a:r>
              <a:rPr lang="en-IN" altLang="en-US" sz="1600" i="1" dirty="0" smtClean="0"/>
              <a:t>a[</a:t>
            </a:r>
            <a:r>
              <a:rPr lang="en-IN" altLang="en-US" sz="1600" i="1" dirty="0" err="1" smtClean="0"/>
              <a:t>i</a:t>
            </a:r>
            <a:r>
              <a:rPr lang="en-IN" altLang="en-US" sz="1600" i="1" dirty="0" smtClean="0"/>
              <a:t>]=</a:t>
            </a:r>
            <a:r>
              <a:rPr lang="en-IN" altLang="en-US" sz="1600" i="1" dirty="0" err="1" smtClean="0"/>
              <a:t>randbetween</a:t>
            </a:r>
            <a:r>
              <a:rPr lang="en-IN" altLang="en-US" sz="1600" i="1" dirty="0" smtClean="0"/>
              <a:t>(0,1);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/>
              <a:t>	</a:t>
            </a:r>
            <a:r>
              <a:rPr lang="en-IN" altLang="en-US" sz="1600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 smtClean="0"/>
              <a:t>//Considering </a:t>
            </a:r>
            <a:r>
              <a:rPr lang="en-IN" altLang="en-US" sz="1600" dirty="0" err="1" smtClean="0"/>
              <a:t>i</a:t>
            </a:r>
            <a:r>
              <a:rPr lang="en-IN" altLang="en-US" sz="1600" dirty="0" smtClean="0"/>
              <a:t>=0 represent all input combination to be 0’s, </a:t>
            </a:r>
            <a:r>
              <a:rPr lang="en-IN" altLang="en-US" sz="1600" dirty="0" err="1" smtClean="0"/>
              <a:t>i</a:t>
            </a:r>
            <a:r>
              <a:rPr lang="en-IN" altLang="en-US" sz="1600" dirty="0" smtClean="0"/>
              <a:t>=1 to have i15 to be 1 and so on…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/>
              <a:t>	</a:t>
            </a:r>
            <a:r>
              <a:rPr lang="en-IN" altLang="en-US" sz="1600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 smtClean="0"/>
              <a:t>void </a:t>
            </a:r>
            <a:r>
              <a:rPr lang="en-IN" altLang="en-US" sz="1600" dirty="0" err="1" smtClean="0"/>
              <a:t>check_ckt</a:t>
            </a:r>
            <a:r>
              <a:rPr lang="en-IN" altLang="en-US" sz="1600" dirty="0" smtClean="0"/>
              <a:t>(</a:t>
            </a:r>
            <a:r>
              <a:rPr lang="en-IN" altLang="en-US" sz="1600" dirty="0" err="1" smtClean="0"/>
              <a:t>int</a:t>
            </a:r>
            <a:r>
              <a:rPr lang="en-IN" altLang="en-US" sz="1600" dirty="0" smtClean="0"/>
              <a:t> </a:t>
            </a:r>
            <a:r>
              <a:rPr lang="en-IN" altLang="en-US" sz="1600" dirty="0" err="1" smtClean="0"/>
              <a:t>id,int</a:t>
            </a:r>
            <a:r>
              <a:rPr lang="en-IN" altLang="en-US" sz="1600" dirty="0" smtClean="0"/>
              <a:t> </a:t>
            </a:r>
            <a:r>
              <a:rPr lang="en-IN" altLang="en-US" sz="1600" dirty="0" err="1" smtClean="0"/>
              <a:t>i</a:t>
            </a:r>
            <a:r>
              <a:rPr lang="en-IN" altLang="en-US" sz="160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 smtClean="0"/>
              <a:t>	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 smtClean="0"/>
              <a:t>	if (</a:t>
            </a:r>
            <a:r>
              <a:rPr lang="en-IN" altLang="en-US" sz="1600" dirty="0" smtClean="0"/>
              <a:t>a[id] </a:t>
            </a:r>
            <a:r>
              <a:rPr lang="en-IN" altLang="en-US" sz="1600" dirty="0" smtClean="0"/>
              <a:t>==1)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/>
              <a:t>	</a:t>
            </a:r>
            <a:r>
              <a:rPr lang="en-IN" altLang="en-US" sz="1600" dirty="0" smtClean="0"/>
              <a:t>   </a:t>
            </a:r>
            <a:r>
              <a:rPr lang="en-IN" altLang="en-US" sz="1600" dirty="0" err="1" smtClean="0"/>
              <a:t>printf</a:t>
            </a:r>
            <a:r>
              <a:rPr lang="en-IN" altLang="en-US" sz="1600" dirty="0" smtClean="0"/>
              <a:t>(“</a:t>
            </a:r>
            <a:r>
              <a:rPr lang="en-IN" altLang="en-US" sz="1600" dirty="0" err="1" smtClean="0"/>
              <a:t>ith</a:t>
            </a:r>
            <a:r>
              <a:rPr lang="en-IN" altLang="en-US" sz="1600" dirty="0" smtClean="0"/>
              <a:t> row satisfies circuit);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/>
              <a:t>	</a:t>
            </a:r>
            <a:r>
              <a:rPr lang="en-IN" altLang="en-US" sz="1600" dirty="0" smtClean="0"/>
              <a:t/>
            </a:r>
            <a:br>
              <a:rPr lang="en-IN" altLang="en-US" sz="1600" dirty="0" smtClean="0"/>
            </a:br>
            <a:r>
              <a:rPr lang="en-IN" altLang="en-US" sz="16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4213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mtClean="0"/>
              <a:t>Compiling MPI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dirty="0" err="1" smtClean="0"/>
              <a:t>mpicc</a:t>
            </a:r>
            <a:r>
              <a:rPr lang="en-IN" dirty="0" smtClean="0"/>
              <a:t> –o </a:t>
            </a:r>
            <a:r>
              <a:rPr lang="en-IN" dirty="0" err="1" smtClean="0"/>
              <a:t>output_filename</a:t>
            </a:r>
            <a:r>
              <a:rPr lang="en-IN" dirty="0" smtClean="0"/>
              <a:t> </a:t>
            </a:r>
            <a:r>
              <a:rPr lang="en-IN" dirty="0" err="1" smtClean="0"/>
              <a:t>filename.c</a:t>
            </a:r>
            <a:endParaRPr lang="en-IN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dirty="0" smtClean="0"/>
              <a:t>Example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N" dirty="0"/>
              <a:t>	</a:t>
            </a:r>
            <a:r>
              <a:rPr lang="en-IN" dirty="0" err="1" smtClean="0"/>
              <a:t>mpicc</a:t>
            </a:r>
            <a:r>
              <a:rPr lang="en-IN" dirty="0" smtClean="0"/>
              <a:t> –o hello </a:t>
            </a:r>
            <a:r>
              <a:rPr lang="en-IN" dirty="0" err="1" smtClean="0"/>
              <a:t>hello.c</a:t>
            </a:r>
            <a:endParaRPr lang="en-IN" dirty="0" smtClean="0"/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92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mtClean="0"/>
              <a:t>Executing MPI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dirty="0" err="1"/>
              <a:t>m</a:t>
            </a:r>
            <a:r>
              <a:rPr lang="en-IN" dirty="0" err="1" smtClean="0"/>
              <a:t>pirun</a:t>
            </a:r>
            <a:r>
              <a:rPr lang="en-IN" dirty="0" smtClean="0"/>
              <a:t> –</a:t>
            </a:r>
            <a:r>
              <a:rPr lang="en-IN" dirty="0" err="1" smtClean="0"/>
              <a:t>np</a:t>
            </a:r>
            <a:r>
              <a:rPr lang="en-IN" dirty="0" smtClean="0"/>
              <a:t> </a:t>
            </a:r>
            <a:r>
              <a:rPr lang="en-IN" dirty="0" err="1" smtClean="0"/>
              <a:t>no.of.processes</a:t>
            </a:r>
            <a:r>
              <a:rPr lang="en-IN" dirty="0" smtClean="0"/>
              <a:t> filename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dirty="0" smtClean="0"/>
              <a:t>Example 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N" dirty="0"/>
              <a:t>	</a:t>
            </a:r>
            <a:r>
              <a:rPr lang="en-IN" dirty="0" err="1" smtClean="0"/>
              <a:t>mpirun</a:t>
            </a:r>
            <a:r>
              <a:rPr lang="en-IN" dirty="0" smtClean="0"/>
              <a:t> –</a:t>
            </a:r>
            <a:r>
              <a:rPr lang="en-IN" dirty="0" err="1" smtClean="0"/>
              <a:t>np</a:t>
            </a:r>
            <a:r>
              <a:rPr lang="en-IN" dirty="0" smtClean="0"/>
              <a:t> 4 hello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50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Broadcasting with MPI Send and Receive Sample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400" dirty="0"/>
              <a:t>void </a:t>
            </a:r>
            <a:r>
              <a:rPr lang="en-IN" sz="6400" dirty="0" err="1"/>
              <a:t>my_bcast</a:t>
            </a:r>
            <a:r>
              <a:rPr lang="en-IN" sz="6400" dirty="0"/>
              <a:t>(void* data, </a:t>
            </a:r>
            <a:r>
              <a:rPr lang="en-IN" sz="6400" dirty="0" err="1"/>
              <a:t>int</a:t>
            </a:r>
            <a:r>
              <a:rPr lang="en-IN" sz="6400" dirty="0"/>
              <a:t> count, </a:t>
            </a:r>
            <a:r>
              <a:rPr lang="en-IN" sz="6400" dirty="0" err="1"/>
              <a:t>MPI_Datatype</a:t>
            </a:r>
            <a:r>
              <a:rPr lang="en-IN" sz="6400" dirty="0"/>
              <a:t> </a:t>
            </a:r>
            <a:r>
              <a:rPr lang="en-IN" sz="6400" dirty="0" err="1"/>
              <a:t>datatype</a:t>
            </a:r>
            <a:r>
              <a:rPr lang="en-IN" sz="6400" dirty="0"/>
              <a:t>, </a:t>
            </a:r>
            <a:r>
              <a:rPr lang="en-IN" sz="6400" dirty="0" err="1"/>
              <a:t>int</a:t>
            </a:r>
            <a:r>
              <a:rPr lang="en-IN" sz="6400" dirty="0"/>
              <a:t> root</a:t>
            </a:r>
            <a:r>
              <a:rPr lang="en-IN" sz="6400" dirty="0" smtClean="0"/>
              <a:t>,  </a:t>
            </a:r>
            <a:r>
              <a:rPr lang="en-IN" sz="6400" dirty="0" err="1"/>
              <a:t>MPI_Comm</a:t>
            </a:r>
            <a:r>
              <a:rPr lang="en-IN" sz="6400" dirty="0"/>
              <a:t> communicator) {</a:t>
            </a:r>
          </a:p>
          <a:p>
            <a:pPr marL="0" indent="0">
              <a:buNone/>
            </a:pPr>
            <a:r>
              <a:rPr lang="en-IN" sz="6400" dirty="0"/>
              <a:t>  </a:t>
            </a:r>
            <a:r>
              <a:rPr lang="en-IN" sz="6400" dirty="0" err="1"/>
              <a:t>int</a:t>
            </a:r>
            <a:r>
              <a:rPr lang="en-IN" sz="6400" dirty="0"/>
              <a:t> </a:t>
            </a:r>
            <a:r>
              <a:rPr lang="en-IN" sz="6400" dirty="0" err="1"/>
              <a:t>world_rank</a:t>
            </a:r>
            <a:r>
              <a:rPr lang="en-IN" sz="6400" dirty="0"/>
              <a:t>;</a:t>
            </a:r>
          </a:p>
          <a:p>
            <a:pPr marL="0" indent="0">
              <a:buNone/>
            </a:pPr>
            <a:r>
              <a:rPr lang="en-IN" sz="6400" dirty="0"/>
              <a:t>  </a:t>
            </a:r>
            <a:r>
              <a:rPr lang="en-IN" sz="6400" dirty="0" err="1"/>
              <a:t>MPI_Comm_rank</a:t>
            </a:r>
            <a:r>
              <a:rPr lang="en-IN" sz="6400" dirty="0"/>
              <a:t>(communicator, &amp;</a:t>
            </a:r>
            <a:r>
              <a:rPr lang="en-IN" sz="6400" dirty="0" err="1"/>
              <a:t>world_rank</a:t>
            </a:r>
            <a:r>
              <a:rPr lang="en-IN" sz="6400" dirty="0"/>
              <a:t>);</a:t>
            </a:r>
          </a:p>
          <a:p>
            <a:pPr marL="0" indent="0">
              <a:buNone/>
            </a:pPr>
            <a:r>
              <a:rPr lang="en-IN" sz="6400" dirty="0"/>
              <a:t>  </a:t>
            </a:r>
            <a:r>
              <a:rPr lang="en-IN" sz="6400" dirty="0" err="1"/>
              <a:t>int</a:t>
            </a:r>
            <a:r>
              <a:rPr lang="en-IN" sz="6400" dirty="0"/>
              <a:t> </a:t>
            </a:r>
            <a:r>
              <a:rPr lang="en-IN" sz="6400" dirty="0" err="1"/>
              <a:t>world_size</a:t>
            </a:r>
            <a:r>
              <a:rPr lang="en-IN" sz="6400" dirty="0"/>
              <a:t>;</a:t>
            </a:r>
          </a:p>
          <a:p>
            <a:pPr marL="0" indent="0">
              <a:buNone/>
            </a:pPr>
            <a:r>
              <a:rPr lang="en-IN" sz="6400" dirty="0"/>
              <a:t>  </a:t>
            </a:r>
            <a:r>
              <a:rPr lang="en-IN" sz="6400" dirty="0" err="1"/>
              <a:t>MPI_Comm_size</a:t>
            </a:r>
            <a:r>
              <a:rPr lang="en-IN" sz="6400" dirty="0"/>
              <a:t>(communicator, &amp;</a:t>
            </a:r>
            <a:r>
              <a:rPr lang="en-IN" sz="6400" dirty="0" err="1"/>
              <a:t>world_size</a:t>
            </a:r>
            <a:r>
              <a:rPr lang="en-IN" sz="6400" dirty="0"/>
              <a:t>);</a:t>
            </a:r>
          </a:p>
          <a:p>
            <a:pPr marL="0" indent="0">
              <a:buNone/>
            </a:pPr>
            <a:endParaRPr lang="en-IN" sz="6400" dirty="0"/>
          </a:p>
          <a:p>
            <a:pPr marL="0" indent="0">
              <a:buNone/>
            </a:pPr>
            <a:r>
              <a:rPr lang="en-IN" sz="6400" dirty="0"/>
              <a:t>  if (</a:t>
            </a:r>
            <a:r>
              <a:rPr lang="en-IN" sz="6400" dirty="0" err="1"/>
              <a:t>world_rank</a:t>
            </a:r>
            <a:r>
              <a:rPr lang="en-IN" sz="6400" dirty="0"/>
              <a:t> == root) {</a:t>
            </a:r>
          </a:p>
          <a:p>
            <a:pPr marL="0" indent="0">
              <a:buNone/>
            </a:pPr>
            <a:r>
              <a:rPr lang="en-IN" sz="6400" dirty="0"/>
              <a:t>    // If we are the root process, send our data to everyone</a:t>
            </a:r>
          </a:p>
          <a:p>
            <a:pPr marL="0" indent="0">
              <a:buNone/>
            </a:pPr>
            <a:r>
              <a:rPr lang="en-IN" sz="6400" dirty="0"/>
              <a:t>    </a:t>
            </a:r>
            <a:r>
              <a:rPr lang="en-IN" sz="6400" dirty="0" err="1"/>
              <a:t>int</a:t>
            </a:r>
            <a:r>
              <a:rPr lang="en-IN" sz="6400" dirty="0"/>
              <a:t> i;</a:t>
            </a:r>
          </a:p>
          <a:p>
            <a:pPr marL="0" indent="0">
              <a:buNone/>
            </a:pPr>
            <a:r>
              <a:rPr lang="en-IN" sz="6400" dirty="0"/>
              <a:t>    for (i = 0; i &lt; </a:t>
            </a:r>
            <a:r>
              <a:rPr lang="en-IN" sz="6400" dirty="0" err="1"/>
              <a:t>world_size</a:t>
            </a:r>
            <a:r>
              <a:rPr lang="en-IN" sz="6400" dirty="0"/>
              <a:t>; i++) {</a:t>
            </a:r>
          </a:p>
          <a:p>
            <a:pPr marL="0" indent="0">
              <a:buNone/>
            </a:pPr>
            <a:r>
              <a:rPr lang="en-IN" sz="6400" dirty="0"/>
              <a:t>      if (i != </a:t>
            </a:r>
            <a:r>
              <a:rPr lang="en-IN" sz="6400" dirty="0" err="1"/>
              <a:t>world_rank</a:t>
            </a:r>
            <a:r>
              <a:rPr lang="en-IN" sz="6400" dirty="0"/>
              <a:t>) {</a:t>
            </a:r>
          </a:p>
          <a:p>
            <a:pPr marL="0" indent="0">
              <a:buNone/>
            </a:pPr>
            <a:r>
              <a:rPr lang="en-IN" sz="6400" dirty="0"/>
              <a:t>        </a:t>
            </a:r>
            <a:r>
              <a:rPr lang="en-IN" sz="6400" dirty="0" err="1"/>
              <a:t>MPI_Send</a:t>
            </a:r>
            <a:r>
              <a:rPr lang="en-IN" sz="6400" dirty="0"/>
              <a:t>(data, count, </a:t>
            </a:r>
            <a:r>
              <a:rPr lang="en-IN" sz="6400" dirty="0" err="1"/>
              <a:t>datatype</a:t>
            </a:r>
            <a:r>
              <a:rPr lang="en-IN" sz="6400" dirty="0"/>
              <a:t>, i, 0, communicator);</a:t>
            </a:r>
          </a:p>
          <a:p>
            <a:pPr marL="0" indent="0">
              <a:buNone/>
            </a:pPr>
            <a:r>
              <a:rPr lang="en-IN" sz="6400" dirty="0"/>
              <a:t>      }</a:t>
            </a:r>
          </a:p>
          <a:p>
            <a:pPr marL="0" indent="0">
              <a:buNone/>
            </a:pPr>
            <a:r>
              <a:rPr lang="en-IN" sz="6400" dirty="0"/>
              <a:t>    }</a:t>
            </a:r>
          </a:p>
          <a:p>
            <a:pPr marL="0" indent="0">
              <a:buNone/>
            </a:pPr>
            <a:r>
              <a:rPr lang="en-IN" sz="6400" dirty="0"/>
              <a:t>  } else {</a:t>
            </a:r>
          </a:p>
          <a:p>
            <a:pPr marL="0" indent="0">
              <a:buNone/>
            </a:pPr>
            <a:r>
              <a:rPr lang="en-IN" sz="6400" dirty="0"/>
              <a:t>    // If we are a receiver process, receive the data from the root</a:t>
            </a:r>
          </a:p>
          <a:p>
            <a:pPr marL="0" indent="0">
              <a:buNone/>
            </a:pPr>
            <a:r>
              <a:rPr lang="en-IN" sz="6400" dirty="0"/>
              <a:t>    </a:t>
            </a:r>
            <a:r>
              <a:rPr lang="en-IN" sz="6400" dirty="0" err="1"/>
              <a:t>MPI_Recv</a:t>
            </a:r>
            <a:r>
              <a:rPr lang="en-IN" sz="6400" dirty="0"/>
              <a:t>(data, count, </a:t>
            </a:r>
            <a:r>
              <a:rPr lang="en-IN" sz="6400" dirty="0" err="1"/>
              <a:t>datatype</a:t>
            </a:r>
            <a:r>
              <a:rPr lang="en-IN" sz="6400" dirty="0"/>
              <a:t>, root, 0, communicator,</a:t>
            </a:r>
          </a:p>
          <a:p>
            <a:pPr marL="0" indent="0">
              <a:buNone/>
            </a:pPr>
            <a:r>
              <a:rPr lang="en-IN" sz="6400" dirty="0"/>
              <a:t>             MPI_STATUS_IGNORE);</a:t>
            </a:r>
          </a:p>
          <a:p>
            <a:pPr marL="0" indent="0">
              <a:buNone/>
            </a:pPr>
            <a:r>
              <a:rPr lang="en-IN" sz="6400" dirty="0"/>
              <a:t>  }</a:t>
            </a:r>
          </a:p>
          <a:p>
            <a:pPr marL="0" indent="0">
              <a:buNone/>
            </a:pPr>
            <a:r>
              <a:rPr lang="en-IN" sz="64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0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Compare </a:t>
            </a:r>
            <a:r>
              <a:rPr lang="en-IN" dirty="0" err="1" smtClean="0"/>
              <a:t>MPI_Bcast</a:t>
            </a:r>
            <a:r>
              <a:rPr lang="en-IN" dirty="0" smtClean="0"/>
              <a:t> and MPI send, receive (Complete the code)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5732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3400" dirty="0"/>
              <a:t>for (i = 0; i &lt; </a:t>
            </a:r>
            <a:r>
              <a:rPr lang="en-IN" sz="3400" dirty="0" err="1"/>
              <a:t>num_trials</a:t>
            </a:r>
            <a:r>
              <a:rPr lang="en-IN" sz="3400" dirty="0"/>
              <a:t>; i++) {</a:t>
            </a:r>
          </a:p>
          <a:p>
            <a:pPr marL="0" indent="0">
              <a:buNone/>
            </a:pPr>
            <a:r>
              <a:rPr lang="en-IN" sz="3400" dirty="0"/>
              <a:t>  // Time </a:t>
            </a:r>
            <a:r>
              <a:rPr lang="en-IN" sz="3400" dirty="0" err="1"/>
              <a:t>my_bcast</a:t>
            </a:r>
            <a:endParaRPr lang="en-IN" sz="3400" dirty="0"/>
          </a:p>
          <a:p>
            <a:pPr marL="0" indent="0">
              <a:buNone/>
            </a:pPr>
            <a:r>
              <a:rPr lang="en-IN" sz="3400" dirty="0"/>
              <a:t>  // Synchronize before starting timing</a:t>
            </a:r>
          </a:p>
          <a:p>
            <a:pPr marL="0" indent="0">
              <a:buNone/>
            </a:pPr>
            <a:r>
              <a:rPr lang="en-IN" sz="3400" dirty="0"/>
              <a:t>  </a:t>
            </a:r>
            <a:r>
              <a:rPr lang="en-IN" sz="3400" dirty="0" err="1"/>
              <a:t>MPI_Barrier</a:t>
            </a:r>
            <a:r>
              <a:rPr lang="en-IN" sz="3400" dirty="0"/>
              <a:t>(MPI_COMM_WORLD);</a:t>
            </a:r>
          </a:p>
          <a:p>
            <a:pPr marL="0" indent="0">
              <a:buNone/>
            </a:pPr>
            <a:r>
              <a:rPr lang="en-IN" sz="3400" dirty="0"/>
              <a:t>  </a:t>
            </a:r>
            <a:r>
              <a:rPr lang="en-IN" sz="3400" dirty="0" err="1"/>
              <a:t>total_my_bcast_time</a:t>
            </a:r>
            <a:r>
              <a:rPr lang="en-IN" sz="3400" dirty="0"/>
              <a:t> -= </a:t>
            </a:r>
            <a:r>
              <a:rPr lang="en-IN" sz="3400" dirty="0" err="1"/>
              <a:t>MPI_Wtime</a:t>
            </a:r>
            <a:r>
              <a:rPr lang="en-IN" sz="3400" dirty="0"/>
              <a:t>();</a:t>
            </a:r>
          </a:p>
          <a:p>
            <a:pPr marL="0" indent="0">
              <a:buNone/>
            </a:pPr>
            <a:r>
              <a:rPr lang="en-IN" sz="3400" dirty="0"/>
              <a:t>  </a:t>
            </a:r>
            <a:r>
              <a:rPr lang="en-IN" sz="3400" dirty="0" err="1"/>
              <a:t>my_bcast</a:t>
            </a:r>
            <a:r>
              <a:rPr lang="en-IN" sz="3400" dirty="0"/>
              <a:t>(data, </a:t>
            </a:r>
            <a:r>
              <a:rPr lang="en-IN" sz="3400" dirty="0" err="1"/>
              <a:t>num_elements</a:t>
            </a:r>
            <a:r>
              <a:rPr lang="en-IN" sz="3400" dirty="0"/>
              <a:t>, MPI_INT, 0, MPI_COMM_WORLD);</a:t>
            </a:r>
          </a:p>
          <a:p>
            <a:pPr marL="0" indent="0">
              <a:buNone/>
            </a:pPr>
            <a:r>
              <a:rPr lang="en-IN" sz="3400" dirty="0"/>
              <a:t>  // Synchronize again before obtaining final time</a:t>
            </a:r>
          </a:p>
          <a:p>
            <a:pPr marL="0" indent="0">
              <a:buNone/>
            </a:pPr>
            <a:r>
              <a:rPr lang="en-IN" sz="3400" dirty="0"/>
              <a:t>  </a:t>
            </a:r>
            <a:r>
              <a:rPr lang="en-IN" sz="3400" dirty="0" err="1"/>
              <a:t>MPI_Barrier</a:t>
            </a:r>
            <a:r>
              <a:rPr lang="en-IN" sz="3400" dirty="0"/>
              <a:t>(MPI_COMM_WORLD);</a:t>
            </a:r>
          </a:p>
          <a:p>
            <a:pPr marL="0" indent="0">
              <a:buNone/>
            </a:pPr>
            <a:r>
              <a:rPr lang="en-IN" sz="3400" dirty="0"/>
              <a:t>  </a:t>
            </a:r>
            <a:r>
              <a:rPr lang="en-IN" sz="3400" dirty="0" err="1"/>
              <a:t>total_my_bcast_time</a:t>
            </a:r>
            <a:r>
              <a:rPr lang="en-IN" sz="3400" dirty="0"/>
              <a:t> += </a:t>
            </a:r>
            <a:r>
              <a:rPr lang="en-IN" sz="3400" dirty="0" err="1"/>
              <a:t>MPI_Wtime</a:t>
            </a:r>
            <a:r>
              <a:rPr lang="en-IN" sz="3400" dirty="0"/>
              <a:t>();</a:t>
            </a:r>
          </a:p>
          <a:p>
            <a:pPr marL="0" indent="0">
              <a:buNone/>
            </a:pPr>
            <a:endParaRPr lang="en-IN" sz="3400" dirty="0"/>
          </a:p>
          <a:p>
            <a:pPr marL="0" indent="0">
              <a:buNone/>
            </a:pPr>
            <a:r>
              <a:rPr lang="en-IN" sz="3400" dirty="0"/>
              <a:t>  // Time </a:t>
            </a:r>
            <a:r>
              <a:rPr lang="en-IN" sz="3400" dirty="0" err="1"/>
              <a:t>MPI_Bcast</a:t>
            </a:r>
            <a:endParaRPr lang="en-IN" sz="3400" dirty="0"/>
          </a:p>
          <a:p>
            <a:pPr marL="0" indent="0">
              <a:buNone/>
            </a:pPr>
            <a:r>
              <a:rPr lang="en-IN" sz="3400" dirty="0"/>
              <a:t>  </a:t>
            </a:r>
            <a:r>
              <a:rPr lang="en-IN" sz="3400" dirty="0" err="1"/>
              <a:t>MPI_Barrier</a:t>
            </a:r>
            <a:r>
              <a:rPr lang="en-IN" sz="3400" dirty="0"/>
              <a:t>(MPI_COMM_WORLD);</a:t>
            </a:r>
          </a:p>
          <a:p>
            <a:pPr marL="0" indent="0">
              <a:buNone/>
            </a:pPr>
            <a:r>
              <a:rPr lang="en-IN" sz="3400" dirty="0"/>
              <a:t>  </a:t>
            </a:r>
            <a:r>
              <a:rPr lang="en-IN" sz="3400" dirty="0" err="1"/>
              <a:t>total_mpi_bcast_time</a:t>
            </a:r>
            <a:r>
              <a:rPr lang="en-IN" sz="3400" dirty="0"/>
              <a:t> -= </a:t>
            </a:r>
            <a:r>
              <a:rPr lang="en-IN" sz="3400" dirty="0" err="1"/>
              <a:t>MPI_Wtime</a:t>
            </a:r>
            <a:r>
              <a:rPr lang="en-IN" sz="3400" dirty="0"/>
              <a:t>();</a:t>
            </a:r>
          </a:p>
          <a:p>
            <a:pPr marL="0" indent="0">
              <a:buNone/>
            </a:pPr>
            <a:r>
              <a:rPr lang="en-IN" sz="3400" dirty="0"/>
              <a:t>  </a:t>
            </a:r>
            <a:r>
              <a:rPr lang="en-IN" sz="3400" dirty="0" err="1"/>
              <a:t>MPI_Bcast</a:t>
            </a:r>
            <a:r>
              <a:rPr lang="en-IN" sz="3400" dirty="0"/>
              <a:t>(data, </a:t>
            </a:r>
            <a:r>
              <a:rPr lang="en-IN" sz="3400" dirty="0" err="1"/>
              <a:t>num_elements</a:t>
            </a:r>
            <a:r>
              <a:rPr lang="en-IN" sz="3400" dirty="0"/>
              <a:t>, MPI_INT, 0, MPI_COMM_WORLD);</a:t>
            </a:r>
          </a:p>
          <a:p>
            <a:pPr marL="0" indent="0">
              <a:buNone/>
            </a:pPr>
            <a:r>
              <a:rPr lang="en-IN" sz="3400" dirty="0"/>
              <a:t>  </a:t>
            </a:r>
            <a:r>
              <a:rPr lang="en-IN" sz="3400" dirty="0" err="1"/>
              <a:t>MPI_Barrier</a:t>
            </a:r>
            <a:r>
              <a:rPr lang="en-IN" sz="3400" dirty="0"/>
              <a:t>(MPI_COMM_WORLD);</a:t>
            </a:r>
          </a:p>
          <a:p>
            <a:pPr marL="0" indent="0">
              <a:buNone/>
            </a:pPr>
            <a:r>
              <a:rPr lang="en-IN" sz="3400" dirty="0"/>
              <a:t>  </a:t>
            </a:r>
            <a:r>
              <a:rPr lang="en-IN" sz="3400" dirty="0" err="1"/>
              <a:t>total_mpi_bcast_time</a:t>
            </a:r>
            <a:r>
              <a:rPr lang="en-IN" sz="3400" dirty="0"/>
              <a:t> += </a:t>
            </a:r>
            <a:r>
              <a:rPr lang="en-IN" sz="3400" dirty="0" err="1"/>
              <a:t>MPI_Wtime</a:t>
            </a:r>
            <a:r>
              <a:rPr lang="en-IN" sz="3400" dirty="0"/>
              <a:t>();</a:t>
            </a:r>
          </a:p>
          <a:p>
            <a:pPr marL="0" indent="0">
              <a:buNone/>
            </a:pPr>
            <a:r>
              <a:rPr lang="en-IN" sz="34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94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MPI </a:t>
            </a:r>
            <a:r>
              <a:rPr lang="en-IN" dirty="0"/>
              <a:t>N</a:t>
            </a:r>
            <a:r>
              <a:rPr lang="en-IN" dirty="0" smtClean="0"/>
              <a:t>on Blocked Point to Point Communication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en-IN" dirty="0" err="1" smtClean="0"/>
              <a:t>MPI_Isend</a:t>
            </a:r>
            <a:r>
              <a:rPr lang="en-IN" dirty="0" smtClean="0"/>
              <a:t> and </a:t>
            </a:r>
            <a:r>
              <a:rPr lang="en-IN" dirty="0" err="1" smtClean="0"/>
              <a:t>MPI_Irecv</a:t>
            </a:r>
            <a:r>
              <a:rPr lang="en-IN" dirty="0" smtClean="0"/>
              <a:t> will not wait for the buffer data to be copied</a:t>
            </a:r>
          </a:p>
          <a:p>
            <a:endParaRPr lang="en-IN" dirty="0" smtClean="0"/>
          </a:p>
          <a:p>
            <a:r>
              <a:rPr lang="en-IN" dirty="0" smtClean="0"/>
              <a:t>It will attach a pointer to the message transfer and immediately return</a:t>
            </a:r>
          </a:p>
          <a:p>
            <a:endParaRPr lang="en-IN" dirty="0" smtClean="0"/>
          </a:p>
          <a:p>
            <a:r>
              <a:rPr lang="en-IN" dirty="0" smtClean="0"/>
              <a:t>Use </a:t>
            </a:r>
            <a:r>
              <a:rPr lang="en-IN" dirty="0" err="1" smtClean="0"/>
              <a:t>MPI_Wait</a:t>
            </a:r>
            <a:r>
              <a:rPr lang="en-IN" dirty="0" smtClean="0"/>
              <a:t> to ensure proper communication between send and receive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14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96751"/>
            <a:ext cx="489654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#include "</a:t>
            </a:r>
            <a:r>
              <a:rPr lang="en-IN" sz="1800" dirty="0" err="1"/>
              <a:t>mpi.h</a:t>
            </a:r>
            <a:r>
              <a:rPr lang="en-IN" sz="1800" dirty="0"/>
              <a:t>"</a:t>
            </a:r>
          </a:p>
          <a:p>
            <a:pPr marL="0" indent="0">
              <a:buNone/>
            </a:pPr>
            <a:r>
              <a:rPr lang="en-IN" sz="1800" dirty="0"/>
              <a:t>#include 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main(</a:t>
            </a: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argc</a:t>
            </a:r>
            <a:r>
              <a:rPr lang="en-IN" sz="1800" dirty="0"/>
              <a:t>, char *</a:t>
            </a:r>
            <a:r>
              <a:rPr lang="en-IN" sz="1800" dirty="0" err="1"/>
              <a:t>argv</a:t>
            </a:r>
            <a:r>
              <a:rPr lang="en-IN" sz="1800" dirty="0"/>
              <a:t>[])</a:t>
            </a:r>
          </a:p>
          <a:p>
            <a:pPr marL="0" indent="0">
              <a:buNone/>
            </a:pP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myid</a:t>
            </a:r>
            <a:r>
              <a:rPr lang="en-IN" sz="1800" dirty="0"/>
              <a:t>, </a:t>
            </a:r>
            <a:r>
              <a:rPr lang="en-IN" sz="1800" dirty="0" err="1"/>
              <a:t>numprocs</a:t>
            </a:r>
            <a:r>
              <a:rPr lang="en-IN" sz="1800" dirty="0"/>
              <a:t>, left, right;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int</a:t>
            </a:r>
            <a:r>
              <a:rPr lang="en-IN" sz="1800" dirty="0"/>
              <a:t> buffer[10], buffer2[10];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MPI_Request</a:t>
            </a:r>
            <a:r>
              <a:rPr lang="en-IN" sz="1800" dirty="0"/>
              <a:t> request, request2;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MPI_Status</a:t>
            </a:r>
            <a:r>
              <a:rPr lang="en-IN" sz="1800" dirty="0"/>
              <a:t> status;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MPI_Init</a:t>
            </a:r>
            <a:r>
              <a:rPr lang="en-IN" sz="1800" dirty="0"/>
              <a:t>(&amp;</a:t>
            </a:r>
            <a:r>
              <a:rPr lang="en-IN" sz="1800" dirty="0" err="1"/>
              <a:t>argc</a:t>
            </a:r>
            <a:r>
              <a:rPr lang="en-IN" sz="1800" dirty="0"/>
              <a:t>,&amp;</a:t>
            </a:r>
            <a:r>
              <a:rPr lang="en-IN" sz="1800" dirty="0" err="1"/>
              <a:t>argv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MPI_Comm_size</a:t>
            </a:r>
            <a:r>
              <a:rPr lang="en-IN" sz="1800" dirty="0"/>
              <a:t>(MPI_COMM_WORLD, &amp;</a:t>
            </a:r>
            <a:r>
              <a:rPr lang="en-IN" sz="1800" dirty="0" err="1"/>
              <a:t>numprocs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MPI_Comm_rank</a:t>
            </a:r>
            <a:r>
              <a:rPr lang="en-IN" sz="1800" dirty="0"/>
              <a:t>(MPI_COMM_WORLD, &amp;</a:t>
            </a:r>
            <a:r>
              <a:rPr lang="en-IN" sz="1800" dirty="0" err="1"/>
              <a:t>myid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    right = (</a:t>
            </a:r>
            <a:r>
              <a:rPr lang="en-IN" sz="1800" dirty="0" err="1"/>
              <a:t>myid</a:t>
            </a:r>
            <a:r>
              <a:rPr lang="en-IN" sz="1800" dirty="0"/>
              <a:t> + 1) % </a:t>
            </a:r>
            <a:r>
              <a:rPr lang="en-IN" sz="1800" dirty="0" err="1"/>
              <a:t>numprocs</a:t>
            </a:r>
            <a:r>
              <a:rPr lang="en-IN" sz="1800" dirty="0"/>
              <a:t>;</a:t>
            </a:r>
          </a:p>
          <a:p>
            <a:pPr marL="0" indent="0">
              <a:buNone/>
            </a:pPr>
            <a:r>
              <a:rPr lang="en-IN" sz="1800" dirty="0"/>
              <a:t>    left = </a:t>
            </a:r>
            <a:r>
              <a:rPr lang="en-IN" sz="1800" dirty="0" err="1"/>
              <a:t>myid</a:t>
            </a:r>
            <a:r>
              <a:rPr lang="en-IN" sz="1800" dirty="0"/>
              <a:t> - 1</a:t>
            </a:r>
            <a:r>
              <a:rPr lang="en-IN" sz="1800" dirty="0" smtClean="0"/>
              <a:t>;</a:t>
            </a:r>
          </a:p>
          <a:p>
            <a:pPr marL="0" indent="0">
              <a:buNone/>
            </a:pPr>
            <a:r>
              <a:rPr lang="en-IN" sz="1800" dirty="0" smtClean="0"/>
              <a:t>    </a:t>
            </a:r>
            <a:endParaRPr lang="en-IN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60032" y="1240245"/>
            <a:ext cx="4896544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800" dirty="0" smtClean="0"/>
              <a:t>if (left &lt; 0)</a:t>
            </a:r>
          </a:p>
          <a:p>
            <a:pPr marL="0" indent="0">
              <a:buFont typeface="Arial" pitchFamily="34" charset="0"/>
              <a:buNone/>
            </a:pPr>
            <a:r>
              <a:rPr lang="en-IN" sz="1800" dirty="0" smtClean="0"/>
              <a:t>        left = </a:t>
            </a:r>
            <a:r>
              <a:rPr lang="en-IN" sz="1800" dirty="0" err="1" smtClean="0"/>
              <a:t>numprocs</a:t>
            </a:r>
            <a:r>
              <a:rPr lang="en-IN" sz="1800" dirty="0" smtClean="0"/>
              <a:t> - 1;</a:t>
            </a:r>
          </a:p>
          <a:p>
            <a:pPr marL="0" indent="0">
              <a:buFont typeface="Arial" pitchFamily="34" charset="0"/>
              <a:buNone/>
            </a:pPr>
            <a:r>
              <a:rPr lang="en-IN" sz="1800" dirty="0" smtClean="0"/>
              <a:t>    </a:t>
            </a:r>
            <a:r>
              <a:rPr lang="en-IN" sz="1800" dirty="0" err="1" smtClean="0"/>
              <a:t>MPI_Irecv</a:t>
            </a:r>
            <a:r>
              <a:rPr lang="en-IN" sz="1800" dirty="0" smtClean="0"/>
              <a:t>(buffer, 10, MPI_INT, left, 123, MPI_COMM_WORLD, &amp;request);</a:t>
            </a:r>
          </a:p>
          <a:p>
            <a:pPr marL="0" indent="0">
              <a:buFont typeface="Arial" pitchFamily="34" charset="0"/>
              <a:buNone/>
            </a:pPr>
            <a:r>
              <a:rPr lang="en-IN" sz="1800" dirty="0" smtClean="0"/>
              <a:t>    </a:t>
            </a:r>
            <a:r>
              <a:rPr lang="en-IN" sz="1800" dirty="0" err="1" smtClean="0"/>
              <a:t>MPI_Isend</a:t>
            </a:r>
            <a:r>
              <a:rPr lang="en-IN" sz="1800" dirty="0" smtClean="0"/>
              <a:t>(buffer2, 10, MPI_INT, right, 123, MPI_COMM_WORLD, &amp;request2);</a:t>
            </a:r>
          </a:p>
          <a:p>
            <a:pPr marL="0" indent="0">
              <a:buFont typeface="Arial" pitchFamily="34" charset="0"/>
              <a:buNone/>
            </a:pPr>
            <a:r>
              <a:rPr lang="en-IN" sz="1800" dirty="0" smtClean="0"/>
              <a:t>    </a:t>
            </a:r>
            <a:r>
              <a:rPr lang="en-IN" sz="1800" dirty="0" err="1" smtClean="0"/>
              <a:t>MPI_Wait</a:t>
            </a:r>
            <a:r>
              <a:rPr lang="en-IN" sz="1800" dirty="0" smtClean="0"/>
              <a:t>(&amp;request, &amp;status);</a:t>
            </a:r>
          </a:p>
          <a:p>
            <a:pPr marL="0" indent="0">
              <a:buFont typeface="Arial" pitchFamily="34" charset="0"/>
              <a:buNone/>
            </a:pPr>
            <a:r>
              <a:rPr lang="en-IN" sz="1800" dirty="0" smtClean="0"/>
              <a:t>    </a:t>
            </a:r>
            <a:r>
              <a:rPr lang="en-IN" sz="1800" dirty="0" err="1" smtClean="0"/>
              <a:t>MPI_Wait</a:t>
            </a:r>
            <a:r>
              <a:rPr lang="en-IN" sz="1800" dirty="0" smtClean="0"/>
              <a:t>(&amp;request2, &amp;status);</a:t>
            </a:r>
          </a:p>
          <a:p>
            <a:pPr marL="0" indent="0">
              <a:buFont typeface="Arial" pitchFamily="34" charset="0"/>
              <a:buNone/>
            </a:pPr>
            <a:r>
              <a:rPr lang="en-IN" sz="1800" dirty="0" smtClean="0"/>
              <a:t>    </a:t>
            </a:r>
            <a:r>
              <a:rPr lang="en-IN" sz="1800" dirty="0" err="1" smtClean="0"/>
              <a:t>MPI_Finalize</a:t>
            </a:r>
            <a:r>
              <a:rPr lang="en-IN" sz="1800" dirty="0" smtClean="0"/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IN" sz="1800" dirty="0" smtClean="0"/>
              <a:t>    return 0;</a:t>
            </a:r>
          </a:p>
          <a:p>
            <a:pPr marL="0" indent="0">
              <a:buFont typeface="Arial" pitchFamily="34" charset="0"/>
              <a:buNone/>
            </a:pPr>
            <a:r>
              <a:rPr lang="en-IN" sz="1800" dirty="0" smtClean="0"/>
              <a:t>}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6703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Collective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MPI_BCAST</a:t>
            </a:r>
          </a:p>
          <a:p>
            <a:endParaRPr lang="en-US" dirty="0"/>
          </a:p>
          <a:p>
            <a:r>
              <a:rPr lang="en-US" dirty="0" smtClean="0"/>
              <a:t>MPI_BARRIER</a:t>
            </a:r>
          </a:p>
          <a:p>
            <a:endParaRPr lang="en-US" dirty="0"/>
          </a:p>
          <a:p>
            <a:r>
              <a:rPr lang="en-US" dirty="0" smtClean="0"/>
              <a:t>MPI_SCATTER</a:t>
            </a:r>
          </a:p>
          <a:p>
            <a:endParaRPr lang="en-US" dirty="0"/>
          </a:p>
          <a:p>
            <a:r>
              <a:rPr lang="en-US" dirty="0" smtClean="0"/>
              <a:t>MPI_GATHER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MobaXterm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(or)</a:t>
            </a:r>
          </a:p>
          <a:p>
            <a:r>
              <a:rPr lang="en-US" dirty="0" smtClean="0"/>
              <a:t>Cygwin</a:t>
            </a:r>
          </a:p>
          <a:p>
            <a:pPr marL="0" indent="0">
              <a:buNone/>
            </a:pPr>
            <a:r>
              <a:rPr lang="en-US" dirty="0" smtClean="0"/>
              <a:t>(or)</a:t>
            </a:r>
          </a:p>
          <a:p>
            <a:r>
              <a:rPr lang="en-US" dirty="0" smtClean="0"/>
              <a:t>Linux environment</a:t>
            </a:r>
          </a:p>
          <a:p>
            <a:endParaRPr lang="en-US" dirty="0" smtClean="0"/>
          </a:p>
          <a:p>
            <a:r>
              <a:rPr lang="en-US" dirty="0" smtClean="0"/>
              <a:t>Here we will use </a:t>
            </a:r>
            <a:r>
              <a:rPr lang="en-US" dirty="0" err="1" smtClean="0"/>
              <a:t>Mobaxterm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450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MPI_BCAST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Main()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data =1;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		</a:t>
            </a:r>
            <a:r>
              <a:rPr lang="en-US" dirty="0" err="1" smtClean="0">
                <a:effectLst/>
              </a:rPr>
              <a:t>MPI_Bcast</a:t>
            </a:r>
            <a:r>
              <a:rPr lang="en-US" dirty="0" smtClean="0">
                <a:effectLst/>
              </a:rPr>
              <a:t>(data,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num_elements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 			</a:t>
            </a:r>
            <a:r>
              <a:rPr lang="en-US" dirty="0" smtClean="0">
                <a:effectLst/>
              </a:rPr>
              <a:t>MPI_INT,</a:t>
            </a:r>
            <a:r>
              <a:rPr lang="en-US" dirty="0" smtClean="0"/>
              <a:t> </a:t>
            </a:r>
            <a:r>
              <a:rPr lang="en-US" dirty="0"/>
              <a:t>0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MPI_COMM_WORLD);</a:t>
            </a:r>
          </a:p>
          <a:p>
            <a:pPr marL="0" indent="0">
              <a:buNone/>
            </a:pPr>
            <a:r>
              <a:rPr lang="en-US" sz="2200" dirty="0" smtClean="0"/>
              <a:t>		//print the value of data inside a if condition that 			checks the rank (other than the root)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endParaRPr lang="en-US" sz="2200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MPI_Scatter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Designated root process sending data to all processes in a communicator</a:t>
            </a:r>
          </a:p>
          <a:p>
            <a:endParaRPr lang="en-US" dirty="0"/>
          </a:p>
          <a:p>
            <a:r>
              <a:rPr lang="en-US" dirty="0" err="1" smtClean="0"/>
              <a:t>MPI_Bcast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Same data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MPI_Scatter</a:t>
            </a:r>
            <a:r>
              <a:rPr lang="en-US" dirty="0" smtClean="0">
                <a:sym typeface="Wingdings" panose="05000000000000000000" pitchFamily="2" charset="2"/>
              </a:rPr>
              <a:t>  chunk of data from different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0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MPI_Scatter</a:t>
            </a:r>
            <a:r>
              <a:rPr lang="en-US" dirty="0" smtClean="0">
                <a:effectLst/>
              </a:rPr>
              <a:t>(</a:t>
            </a:r>
            <a:r>
              <a:rPr lang="en-US" dirty="0" smtClean="0"/>
              <a:t> </a:t>
            </a:r>
            <a:r>
              <a:rPr lang="en-US" dirty="0"/>
              <a:t>void*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send_data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send_count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MPI_Datatype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send_datatype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 </a:t>
            </a:r>
            <a:r>
              <a:rPr lang="en-US" dirty="0"/>
              <a:t>void*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recv_data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recv_count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MPI_Datatype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recv_datatype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root,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MPI_Comm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communicator);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3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Example: Root process generates random numbers and scatters it among multiple slaves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float </a:t>
            </a:r>
            <a:r>
              <a:rPr lang="en-US" sz="2400" dirty="0" err="1" smtClean="0"/>
              <a:t>create_rand_nums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 n)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float *</a:t>
            </a:r>
            <a:r>
              <a:rPr lang="en-US" sz="2400" dirty="0" err="1" smtClean="0"/>
              <a:t>rnd</a:t>
            </a:r>
            <a:r>
              <a:rPr lang="en-US" sz="2400" dirty="0" smtClean="0"/>
              <a:t>=(float *) </a:t>
            </a:r>
            <a:r>
              <a:rPr lang="en-US" sz="2400" dirty="0" err="1" smtClean="0"/>
              <a:t>malloc</a:t>
            </a:r>
            <a:r>
              <a:rPr lang="en-US" sz="2400" dirty="0" smtClean="0"/>
              <a:t>(</a:t>
            </a:r>
            <a:r>
              <a:rPr lang="en-US" sz="2400" dirty="0" err="1" smtClean="0"/>
              <a:t>sizeof</a:t>
            </a:r>
            <a:r>
              <a:rPr lang="en-US" sz="2400" dirty="0" smtClean="0"/>
              <a:t>(float)*n);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for </a:t>
            </a:r>
            <a:r>
              <a:rPr lang="en-US" sz="2400" dirty="0" err="1" smtClean="0"/>
              <a:t>i</a:t>
            </a:r>
            <a:r>
              <a:rPr lang="en-US" sz="2400" dirty="0" smtClean="0"/>
              <a:t>= 0 to 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{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rnd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]=rand();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          }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return </a:t>
            </a:r>
            <a:r>
              <a:rPr lang="en-US" sz="2400" dirty="0" err="1" smtClean="0"/>
              <a:t>rnd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383354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…Continued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6800" dirty="0"/>
              <a:t>Main()</a:t>
            </a:r>
          </a:p>
          <a:p>
            <a:pPr marL="0" indent="0">
              <a:buNone/>
            </a:pPr>
            <a:r>
              <a:rPr lang="en-US" sz="6800" dirty="0"/>
              <a:t>	{</a:t>
            </a:r>
          </a:p>
          <a:p>
            <a:pPr marL="0" indent="0">
              <a:buNone/>
            </a:pPr>
            <a:r>
              <a:rPr lang="en-US" sz="6800" dirty="0"/>
              <a:t>	….</a:t>
            </a:r>
          </a:p>
          <a:p>
            <a:pPr marL="0" indent="0">
              <a:buNone/>
            </a:pPr>
            <a:r>
              <a:rPr lang="en-US" sz="6800" dirty="0"/>
              <a:t>	</a:t>
            </a:r>
            <a:r>
              <a:rPr lang="en-US" sz="6800" dirty="0" err="1"/>
              <a:t>int</a:t>
            </a:r>
            <a:r>
              <a:rPr lang="en-US" sz="6800" dirty="0"/>
              <a:t> id;</a:t>
            </a:r>
          </a:p>
          <a:p>
            <a:pPr marL="0" indent="0">
              <a:buNone/>
            </a:pPr>
            <a:r>
              <a:rPr lang="en-US" sz="6800" dirty="0"/>
              <a:t>	 </a:t>
            </a:r>
            <a:r>
              <a:rPr lang="en-US" sz="6800" dirty="0" err="1"/>
              <a:t>int</a:t>
            </a:r>
            <a:r>
              <a:rPr lang="en-US" sz="6800" dirty="0"/>
              <a:t> p;</a:t>
            </a:r>
          </a:p>
          <a:p>
            <a:pPr marL="0" indent="0">
              <a:buNone/>
            </a:pPr>
            <a:r>
              <a:rPr lang="en-US" sz="6800" dirty="0"/>
              <a:t>	</a:t>
            </a:r>
            <a:r>
              <a:rPr lang="en-US" sz="6800" dirty="0" err="1"/>
              <a:t>MPI_Comm_rank</a:t>
            </a:r>
            <a:r>
              <a:rPr lang="en-US" sz="6800" dirty="0"/>
              <a:t>(MPI_COMM_WORLD, &amp;id);</a:t>
            </a:r>
          </a:p>
          <a:p>
            <a:pPr marL="0" indent="0">
              <a:buNone/>
            </a:pPr>
            <a:r>
              <a:rPr lang="en-US" sz="6800" dirty="0"/>
              <a:t>              	</a:t>
            </a:r>
            <a:r>
              <a:rPr lang="en-US" sz="6800" dirty="0" err="1"/>
              <a:t>MPI_Comm_size</a:t>
            </a:r>
            <a:r>
              <a:rPr lang="en-US" sz="6800" dirty="0"/>
              <a:t>(MPI_COMM_WORLD, &amp;p);</a:t>
            </a:r>
          </a:p>
          <a:p>
            <a:pPr marL="0" indent="0">
              <a:buNone/>
            </a:pPr>
            <a:r>
              <a:rPr lang="en-US" sz="6800" dirty="0"/>
              <a:t>                      float *</a:t>
            </a:r>
            <a:r>
              <a:rPr lang="en-US" sz="6800" dirty="0" err="1"/>
              <a:t>rand_nums</a:t>
            </a:r>
            <a:r>
              <a:rPr lang="en-US" sz="6800" dirty="0"/>
              <a:t> = NULL;</a:t>
            </a:r>
          </a:p>
          <a:p>
            <a:pPr marL="0" indent="0">
              <a:buNone/>
            </a:pPr>
            <a:r>
              <a:rPr lang="en-US" sz="6800" dirty="0"/>
              <a:t>                         if (id== 0) {</a:t>
            </a:r>
          </a:p>
          <a:p>
            <a:pPr marL="0" indent="0">
              <a:buNone/>
            </a:pPr>
            <a:r>
              <a:rPr lang="en-US" sz="6800" dirty="0"/>
              <a:t>		    </a:t>
            </a:r>
            <a:r>
              <a:rPr lang="en-US" sz="6800" dirty="0" err="1"/>
              <a:t>rand_nums</a:t>
            </a:r>
            <a:r>
              <a:rPr lang="en-US" sz="6800" dirty="0"/>
              <a:t> = </a:t>
            </a:r>
            <a:r>
              <a:rPr lang="en-US" sz="6800" dirty="0" err="1"/>
              <a:t>create_rand_nums</a:t>
            </a:r>
            <a:r>
              <a:rPr lang="en-US" sz="6800" dirty="0"/>
              <a:t>(</a:t>
            </a:r>
            <a:r>
              <a:rPr lang="en-US" sz="6800" dirty="0" err="1"/>
              <a:t>int</a:t>
            </a:r>
            <a:r>
              <a:rPr lang="en-US" sz="6800" dirty="0"/>
              <a:t>  *p);</a:t>
            </a:r>
          </a:p>
          <a:p>
            <a:pPr marL="0" indent="0">
              <a:buNone/>
            </a:pPr>
            <a:r>
              <a:rPr lang="en-US" sz="6800" dirty="0"/>
              <a:t>		  }</a:t>
            </a:r>
          </a:p>
          <a:p>
            <a:pPr marL="0" indent="0">
              <a:buNone/>
            </a:pPr>
            <a:r>
              <a:rPr lang="en-US" sz="6800" dirty="0"/>
              <a:t>	float *</a:t>
            </a:r>
            <a:r>
              <a:rPr lang="en-US" sz="6800" dirty="0" err="1"/>
              <a:t>sub_rand_nums</a:t>
            </a:r>
            <a:r>
              <a:rPr lang="en-US" sz="6800" dirty="0"/>
              <a:t> = (float *)</a:t>
            </a:r>
            <a:r>
              <a:rPr lang="en-US" sz="6800" dirty="0" err="1"/>
              <a:t>malloc</a:t>
            </a:r>
            <a:r>
              <a:rPr lang="en-US" sz="6800" dirty="0"/>
              <a:t>(</a:t>
            </a:r>
            <a:r>
              <a:rPr lang="en-US" sz="6800" dirty="0" err="1"/>
              <a:t>sizeof</a:t>
            </a:r>
            <a:r>
              <a:rPr lang="en-US" sz="6800" dirty="0"/>
              <a:t>(float) * p);</a:t>
            </a:r>
          </a:p>
          <a:p>
            <a:pPr marL="0" indent="0">
              <a:buNone/>
            </a:pPr>
            <a:r>
              <a:rPr lang="en-US" sz="6800" dirty="0"/>
              <a:t>                         </a:t>
            </a:r>
            <a:r>
              <a:rPr lang="en-US" sz="6800" dirty="0" err="1"/>
              <a:t>MPI_Scatter</a:t>
            </a:r>
            <a:r>
              <a:rPr lang="en-US" sz="6800" dirty="0"/>
              <a:t>(</a:t>
            </a:r>
            <a:r>
              <a:rPr lang="en-US" sz="6800" dirty="0" err="1"/>
              <a:t>rand_nums</a:t>
            </a:r>
            <a:r>
              <a:rPr lang="en-US" sz="6800" dirty="0"/>
              <a:t>, </a:t>
            </a:r>
            <a:r>
              <a:rPr lang="en-US" sz="6800" dirty="0" err="1"/>
              <a:t>num_elements_per_proc</a:t>
            </a:r>
            <a:r>
              <a:rPr lang="en-US" sz="6800" dirty="0"/>
              <a:t>, MPI_FLOAT, </a:t>
            </a:r>
            <a:r>
              <a:rPr lang="en-US" sz="6800" dirty="0" err="1"/>
              <a:t>sub_rand_nums</a:t>
            </a:r>
            <a:r>
              <a:rPr lang="en-US" sz="6800" dirty="0"/>
              <a:t>, 1, MPI_FLOAT, 0, 	MPI_COMM_WORLD);</a:t>
            </a:r>
          </a:p>
          <a:p>
            <a:pPr marL="0" indent="0">
              <a:buNone/>
            </a:pPr>
            <a:r>
              <a:rPr lang="en-US" sz="6800" dirty="0"/>
              <a:t>                           …..</a:t>
            </a:r>
          </a:p>
          <a:p>
            <a:pPr marL="0" indent="0">
              <a:buNone/>
            </a:pPr>
            <a:r>
              <a:rPr lang="en-US" sz="6800" dirty="0"/>
              <a:t>                         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SCOPE, VITCC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0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MPI_Gather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MPI_Gather</a:t>
            </a:r>
            <a:r>
              <a:rPr lang="en-US" dirty="0" smtClean="0">
                <a:effectLst/>
              </a:rPr>
              <a:t>(</a:t>
            </a:r>
            <a:r>
              <a:rPr lang="en-US" dirty="0" smtClean="0"/>
              <a:t> </a:t>
            </a:r>
            <a:r>
              <a:rPr lang="en-US" dirty="0"/>
              <a:t>void*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send_data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send_count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MPI_Datatype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send_datatype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 </a:t>
            </a:r>
            <a:r>
              <a:rPr lang="en-US" dirty="0"/>
              <a:t>void*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recv_data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recv_count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MPI_Datatype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recv_datatype</a:t>
            </a:r>
            <a:r>
              <a:rPr lang="en-US" dirty="0" smtClean="0">
                <a:effectLst/>
              </a:rPr>
              <a:t>,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root,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MPI_Comm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communicator);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4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MPI_AllGather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dirty="0" err="1" smtClean="0"/>
              <a:t>MPI_Gather</a:t>
            </a:r>
            <a:r>
              <a:rPr lang="en-US" dirty="0" smtClean="0"/>
              <a:t> followed by </a:t>
            </a:r>
            <a:r>
              <a:rPr lang="en-US" smtClean="0"/>
              <a:t>MPI_Bcast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0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4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openmpi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apt-get install </a:t>
            </a:r>
            <a:r>
              <a:rPr lang="en-US" dirty="0" err="1" smtClean="0"/>
              <a:t>openmpi</a:t>
            </a:r>
            <a:r>
              <a:rPr lang="en-US" dirty="0" smtClean="0"/>
              <a:t>, MPICH, MPICH2</a:t>
            </a:r>
          </a:p>
          <a:p>
            <a:endParaRPr lang="en-US" dirty="0" smtClean="0"/>
          </a:p>
          <a:p>
            <a:r>
              <a:rPr lang="en-US" dirty="0"/>
              <a:t>apt-get install </a:t>
            </a:r>
            <a:r>
              <a:rPr lang="en-US" dirty="0" err="1" smtClean="0"/>
              <a:t>libopenmpi-devel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3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to test MPI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mpi.h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("hello world\n");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511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577138" cy="327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040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mpi.h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argc</a:t>
            </a:r>
            <a:r>
              <a:rPr lang="en-IN" dirty="0"/>
              <a:t>, char** </a:t>
            </a:r>
            <a:r>
              <a:rPr lang="en-IN" dirty="0" err="1"/>
              <a:t>argv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// Initialize the MPI environment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MPI_Init</a:t>
            </a:r>
            <a:r>
              <a:rPr lang="en-IN" dirty="0"/>
              <a:t>(NULL, NULL);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// Get the number of processes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world_size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MPI_Comm_size</a:t>
            </a:r>
            <a:r>
              <a:rPr lang="en-IN" dirty="0"/>
              <a:t>(MPI_COMM_WORLD, &amp;</a:t>
            </a:r>
            <a:r>
              <a:rPr lang="en-IN" dirty="0" err="1"/>
              <a:t>world_size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// Get the rank of the process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world_rank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MPI_Comm_rank</a:t>
            </a:r>
            <a:r>
              <a:rPr lang="en-IN" dirty="0"/>
              <a:t>(MPI_COMM_WORLD, &amp;</a:t>
            </a:r>
            <a:r>
              <a:rPr lang="en-IN" dirty="0" err="1"/>
              <a:t>world_rank</a:t>
            </a:r>
            <a:r>
              <a:rPr lang="en-IN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43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 // Get the name of the processor</a:t>
            </a:r>
          </a:p>
          <a:p>
            <a:pPr marL="0" indent="0">
              <a:buNone/>
            </a:pPr>
            <a:r>
              <a:rPr lang="en-IN" dirty="0"/>
              <a:t>    char </a:t>
            </a:r>
            <a:r>
              <a:rPr lang="en-IN" dirty="0" err="1"/>
              <a:t>processor_name</a:t>
            </a:r>
            <a:r>
              <a:rPr lang="en-IN" dirty="0"/>
              <a:t>[MPI_MAX_PROCESSOR_NAME];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name_len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MPI_Get_processor_name</a:t>
            </a:r>
            <a:r>
              <a:rPr lang="en-IN" dirty="0"/>
              <a:t>(</a:t>
            </a:r>
            <a:r>
              <a:rPr lang="en-IN" dirty="0" err="1"/>
              <a:t>processor_name</a:t>
            </a:r>
            <a:r>
              <a:rPr lang="en-IN" dirty="0"/>
              <a:t>, &amp;</a:t>
            </a:r>
            <a:r>
              <a:rPr lang="en-IN" dirty="0" err="1"/>
              <a:t>name_len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// Print off a hello world message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("Hello world from processor %s, rank %d out of %d processors\n",</a:t>
            </a:r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IN" dirty="0" err="1"/>
              <a:t>processor_name</a:t>
            </a:r>
            <a:r>
              <a:rPr lang="en-IN" dirty="0"/>
              <a:t>, </a:t>
            </a:r>
            <a:r>
              <a:rPr lang="en-IN" dirty="0" err="1"/>
              <a:t>world_rank</a:t>
            </a:r>
            <a:r>
              <a:rPr lang="en-IN" dirty="0"/>
              <a:t>, </a:t>
            </a:r>
            <a:r>
              <a:rPr lang="en-IN" dirty="0" err="1"/>
              <a:t>world_size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// Finalize the MPI environment.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MPI_Finalize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9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76104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7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Parallelism in MPI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5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C3C20A0066B44AB41DBEC03068E5AC" ma:contentTypeVersion="3" ma:contentTypeDescription="Create a new document." ma:contentTypeScope="" ma:versionID="5668c1286617452f4d7c3797fe376c3b">
  <xsd:schema xmlns:xsd="http://www.w3.org/2001/XMLSchema" xmlns:xs="http://www.w3.org/2001/XMLSchema" xmlns:p="http://schemas.microsoft.com/office/2006/metadata/properties" xmlns:ns2="907a49cf-d387-460d-9465-d1535f1551ee" targetNamespace="http://schemas.microsoft.com/office/2006/metadata/properties" ma:root="true" ma:fieldsID="da06a431aaef40bca0c01f0f90270abe" ns2:_="">
    <xsd:import namespace="907a49cf-d387-460d-9465-d1535f1551ee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7a49cf-d387-460d-9465-d1535f1551ee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907a49cf-d387-460d-9465-d1535f1551ee" xsi:nil="true"/>
  </documentManagement>
</p:properties>
</file>

<file path=customXml/itemProps1.xml><?xml version="1.0" encoding="utf-8"?>
<ds:datastoreItem xmlns:ds="http://schemas.openxmlformats.org/officeDocument/2006/customXml" ds:itemID="{EDDCF29A-AB47-4906-8D3A-D65AB177FE52}"/>
</file>

<file path=customXml/itemProps2.xml><?xml version="1.0" encoding="utf-8"?>
<ds:datastoreItem xmlns:ds="http://schemas.openxmlformats.org/officeDocument/2006/customXml" ds:itemID="{54A3891B-CFC9-4B67-87A6-82D823E38131}"/>
</file>

<file path=customXml/itemProps3.xml><?xml version="1.0" encoding="utf-8"?>
<ds:datastoreItem xmlns:ds="http://schemas.openxmlformats.org/officeDocument/2006/customXml" ds:itemID="{3B769068-D789-4524-8A9C-695CB2FB6FB0}"/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837</Words>
  <Application>Microsoft Office PowerPoint</Application>
  <PresentationFormat>On-screen Show (4:3)</PresentationFormat>
  <Paragraphs>218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CSE4001 PDC Lab: MPI</vt:lpstr>
      <vt:lpstr>Environment</vt:lpstr>
      <vt:lpstr>Install openmpi</vt:lpstr>
      <vt:lpstr>Program to test MPI Installation</vt:lpstr>
      <vt:lpstr>PowerPoint Presentation</vt:lpstr>
      <vt:lpstr>Getting Started with MPI</vt:lpstr>
      <vt:lpstr>…Continued</vt:lpstr>
      <vt:lpstr>PowerPoint Presentation</vt:lpstr>
      <vt:lpstr>Data Parallelism in MPI</vt:lpstr>
      <vt:lpstr>Sample MPI programming</vt:lpstr>
      <vt:lpstr>PowerPoint Presentation</vt:lpstr>
      <vt:lpstr>Circuit Satisfiability Program</vt:lpstr>
      <vt:lpstr>Compiling MPI Programs</vt:lpstr>
      <vt:lpstr>Executing MPI Programs</vt:lpstr>
      <vt:lpstr>Broadcasting with MPI Send and Receive Sample</vt:lpstr>
      <vt:lpstr>Compare MPI_Bcast and MPI send, receive (Complete the code)</vt:lpstr>
      <vt:lpstr>MPI Non Blocked Point to Point Communication</vt:lpstr>
      <vt:lpstr>Sample</vt:lpstr>
      <vt:lpstr>MPI Collective Communications</vt:lpstr>
      <vt:lpstr>MPI_BCAST</vt:lpstr>
      <vt:lpstr>MPI_Scatter</vt:lpstr>
      <vt:lpstr>Syntax</vt:lpstr>
      <vt:lpstr>Example: Root process generates random numbers and scatters it among multiple slaves</vt:lpstr>
      <vt:lpstr>…Continued</vt:lpstr>
      <vt:lpstr>MPI_Gather</vt:lpstr>
      <vt:lpstr>MPI_AllGather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18</cp:revision>
  <dcterms:created xsi:type="dcterms:W3CDTF">2020-07-16T16:55:19Z</dcterms:created>
  <dcterms:modified xsi:type="dcterms:W3CDTF">2021-10-05T05:52:55Z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0x010100C7C3C20A0066B44AB41DBEC03068E5AC</vt:lpwstr>
  </property>
</Properties>
</file>