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66" r:id="rId16"/>
    <p:sldId id="269" r:id="rId17"/>
    <p:sldId id="270" r:id="rId18"/>
    <p:sldId id="267" r:id="rId19"/>
    <p:sldId id="271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53C03-C1FD-4915-A3BC-A0951E59655D}" v="3" dt="2020-07-13T12:38:10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VIGNESH S" userId="S::saivignesh.s2019@vitstudent.ac.in::471b0127-7281-4cad-92ae-6fe17f921e62" providerId="AD" clId="Web-{0B053C03-C1FD-4915-A3BC-A0951E59655D}"/>
    <pc:docChg chg="modSld">
      <pc:chgData name="SAI VIGNESH S" userId="S::saivignesh.s2019@vitstudent.ac.in::471b0127-7281-4cad-92ae-6fe17f921e62" providerId="AD" clId="Web-{0B053C03-C1FD-4915-A3BC-A0951E59655D}" dt="2020-07-13T12:38:10.734" v="2" actId="1076"/>
      <pc:docMkLst>
        <pc:docMk/>
      </pc:docMkLst>
      <pc:sldChg chg="modSp">
        <pc:chgData name="SAI VIGNESH S" userId="S::saivignesh.s2019@vitstudent.ac.in::471b0127-7281-4cad-92ae-6fe17f921e62" providerId="AD" clId="Web-{0B053C03-C1FD-4915-A3BC-A0951E59655D}" dt="2020-07-13T12:38:10.734" v="2" actId="1076"/>
        <pc:sldMkLst>
          <pc:docMk/>
          <pc:sldMk cId="0" sldId="267"/>
        </pc:sldMkLst>
        <pc:spChg chg="mod">
          <ac:chgData name="SAI VIGNESH S" userId="S::saivignesh.s2019@vitstudent.ac.in::471b0127-7281-4cad-92ae-6fe17f921e62" providerId="AD" clId="Web-{0B053C03-C1FD-4915-A3BC-A0951E59655D}" dt="2020-07-13T12:38:10.734" v="2" actId="1076"/>
          <ac:spMkLst>
            <pc:docMk/>
            <pc:sldMk cId="0" sldId="26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648D0-3BD7-4814-BACA-A8F2A57A99E6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724D2-8B15-47D9-B05B-075E4DF378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2724D2-8B15-47D9-B05B-075E4DF3789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CB-44AC-4C67-9BED-FB011F6F01DB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9BEA-84B6-4894-A7A8-F72501058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CB-44AC-4C67-9BED-FB011F6F01DB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9BEA-84B6-4894-A7A8-F72501058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CB-44AC-4C67-9BED-FB011F6F01DB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9BEA-84B6-4894-A7A8-F72501058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CB-44AC-4C67-9BED-FB011F6F01DB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9BEA-84B6-4894-A7A8-F72501058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CB-44AC-4C67-9BED-FB011F6F01DB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9BEA-84B6-4894-A7A8-F72501058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CB-44AC-4C67-9BED-FB011F6F01DB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9BEA-84B6-4894-A7A8-F72501058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CB-44AC-4C67-9BED-FB011F6F01DB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9BEA-84B6-4894-A7A8-F72501058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CB-44AC-4C67-9BED-FB011F6F01DB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9BEA-84B6-4894-A7A8-F72501058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CB-44AC-4C67-9BED-FB011F6F01DB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9BEA-84B6-4894-A7A8-F72501058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CB-44AC-4C67-9BED-FB011F6F01DB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9BEA-84B6-4894-A7A8-F72501058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6ECCB-44AC-4C67-9BED-FB011F6F01DB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09BEA-84B6-4894-A7A8-F72501058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6ECCB-44AC-4C67-9BED-FB011F6F01DB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09BEA-84B6-4894-A7A8-F725010580F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Team Skill 1: Analyzing the Problem</a:t>
            </a:r>
            <a:br>
              <a:rPr lang="en-US" b="1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Step 3: Identify the Stakeholders and the Users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/>
              <a:t>anyone who could be materially affected by the implementation of a new system or application.</a:t>
            </a:r>
          </a:p>
          <a:p>
            <a:r>
              <a:rPr lang="en-US"/>
              <a:t>Nonuser stakeholder needs must also be identified and addressed.</a:t>
            </a:r>
          </a:p>
          <a:p>
            <a:pPr lvl="1"/>
            <a:r>
              <a:rPr lang="en-US"/>
              <a:t>people and organizations involved in the development of the system, the subcontractors, the customer's customer, and outside agencies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Identifying the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Questions:</a:t>
            </a:r>
          </a:p>
          <a:p>
            <a:pPr lvl="1"/>
            <a:r>
              <a:rPr lang="en-US"/>
              <a:t>Who are the users of the system?</a:t>
            </a:r>
          </a:p>
          <a:p>
            <a:pPr lvl="1"/>
            <a:r>
              <a:rPr lang="en-US"/>
              <a:t>Who is the customer (economic buyer) for the system?</a:t>
            </a:r>
          </a:p>
          <a:p>
            <a:pPr lvl="1"/>
            <a:r>
              <a:rPr lang="en-US"/>
              <a:t>Who else will be affected by the outputs the system produces?</a:t>
            </a:r>
          </a:p>
          <a:p>
            <a:pPr lvl="1"/>
            <a:r>
              <a:rPr lang="en-US"/>
              <a:t>Who will evaluate and approve the system when it is delivered and deployed?</a:t>
            </a:r>
          </a:p>
          <a:p>
            <a:pPr lvl="1"/>
            <a:r>
              <a:rPr lang="en-US"/>
              <a:t>Are there any other internal or external users of the system whose needs must be addressed?</a:t>
            </a:r>
          </a:p>
          <a:p>
            <a:pPr lvl="1"/>
            <a:r>
              <a:rPr lang="en-US"/>
              <a:t>Who will maintain the new system?</a:t>
            </a:r>
          </a:p>
          <a:p>
            <a:pPr lvl="1"/>
            <a:r>
              <a:rPr lang="en-US"/>
              <a:t>Is there anyone else who cares?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Step 4: Define the Solution System Boundary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We divide the world in two:</a:t>
            </a:r>
          </a:p>
          <a:p>
            <a:pPr>
              <a:buNone/>
            </a:pPr>
            <a:r>
              <a:rPr lang="en-US" b="1"/>
              <a:t>1. Our system</a:t>
            </a:r>
          </a:p>
          <a:p>
            <a:pPr>
              <a:buNone/>
            </a:pPr>
            <a:r>
              <a:rPr lang="en-US" b="1"/>
              <a:t>2. Things that interact with our system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1" y="1524000"/>
            <a:ext cx="640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1" y="4495801"/>
            <a:ext cx="548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System boundary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3" y="1662113"/>
            <a:ext cx="90582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Identifying the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Questions:</a:t>
            </a:r>
          </a:p>
          <a:p>
            <a:pPr lvl="1"/>
            <a:r>
              <a:rPr lang="en-US"/>
              <a:t>Who will supply, use, or remove information from the system?</a:t>
            </a:r>
          </a:p>
          <a:p>
            <a:pPr lvl="1"/>
            <a:r>
              <a:rPr lang="en-US"/>
              <a:t>Who will operate the system?</a:t>
            </a:r>
          </a:p>
          <a:p>
            <a:pPr lvl="1"/>
            <a:r>
              <a:rPr lang="en-US"/>
              <a:t>Who will perform any system maintenance?</a:t>
            </a:r>
          </a:p>
          <a:p>
            <a:pPr lvl="1"/>
            <a:r>
              <a:rPr lang="en-US"/>
              <a:t>Where will the system be used?</a:t>
            </a:r>
          </a:p>
          <a:p>
            <a:pPr lvl="1"/>
            <a:r>
              <a:rPr lang="en-US"/>
              <a:t>Where does the system get its information?</a:t>
            </a:r>
          </a:p>
          <a:p>
            <a:pPr lvl="1"/>
            <a:r>
              <a:rPr lang="en-US"/>
              <a:t>What other external systems will interact with the system?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7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/>
              <a:t>Step 5: Identify the Constraints to Be Imposed on the Solution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Constraints are restrictions on the degrees of freedom we have in providing a solution.</a:t>
            </a:r>
          </a:p>
          <a:p>
            <a:pPr lvl="1"/>
            <a:r>
              <a:rPr lang="en-US"/>
              <a:t>schedule</a:t>
            </a:r>
          </a:p>
          <a:p>
            <a:pPr lvl="1"/>
            <a:r>
              <a:rPr lang="en-US"/>
              <a:t>return on investment</a:t>
            </a:r>
          </a:p>
          <a:p>
            <a:pPr lvl="1"/>
            <a:r>
              <a:rPr lang="en-US"/>
              <a:t>budget for labor and equipment</a:t>
            </a:r>
          </a:p>
          <a:p>
            <a:pPr lvl="1"/>
            <a:r>
              <a:rPr lang="en-US"/>
              <a:t>environmental issues </a:t>
            </a:r>
          </a:p>
          <a:p>
            <a:pPr lvl="1"/>
            <a:r>
              <a:rPr lang="en-US"/>
              <a:t>operating systems </a:t>
            </a:r>
          </a:p>
          <a:p>
            <a:pPr lvl="1"/>
            <a:r>
              <a:rPr lang="en-US"/>
              <a:t>databases</a:t>
            </a:r>
          </a:p>
          <a:p>
            <a:pPr lvl="1"/>
            <a:r>
              <a:rPr lang="en-US"/>
              <a:t>hosts and client systems</a:t>
            </a:r>
          </a:p>
          <a:p>
            <a:pPr lvl="1"/>
            <a:r>
              <a:rPr lang="en-US"/>
              <a:t>technical issues</a:t>
            </a:r>
          </a:p>
          <a:p>
            <a:pPr lvl="1"/>
            <a:r>
              <a:rPr lang="en-US"/>
              <a:t>political issues within the organization</a:t>
            </a:r>
          </a:p>
          <a:p>
            <a:pPr lvl="1"/>
            <a:r>
              <a:rPr lang="en-US"/>
              <a:t>purchased software</a:t>
            </a:r>
          </a:p>
          <a:p>
            <a:pPr lvl="1"/>
            <a:r>
              <a:rPr lang="en-US"/>
              <a:t>company policies and procedures </a:t>
            </a:r>
          </a:p>
          <a:p>
            <a:pPr lvl="1"/>
            <a:r>
              <a:rPr lang="en-US"/>
              <a:t>choices of tools and languages</a:t>
            </a:r>
          </a:p>
          <a:p>
            <a:pPr lvl="1"/>
            <a:r>
              <a:rPr lang="en-US"/>
              <a:t>personnel or other resource constraints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A good understanding of the problem to be solved and the root causes of the problem</a:t>
            </a:r>
          </a:p>
          <a:p>
            <a:r>
              <a:rPr lang="en-US"/>
              <a:t>Proper identification of the stakeholders whose collective judgment will ultimately determine the success or failure of our system</a:t>
            </a:r>
          </a:p>
          <a:p>
            <a:r>
              <a:rPr lang="en-US"/>
              <a:t>An understanding of where the boundaries of the solution are likely to be found</a:t>
            </a:r>
          </a:p>
          <a:p>
            <a:r>
              <a:rPr lang="en-US"/>
              <a:t>An understanding of the constraints and the degrees of freedom we have to solve the problem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Sales Order Problem Statement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275" y="1600201"/>
            <a:ext cx="855345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Users and Stakeholders of the New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7675" y="1524000"/>
            <a:ext cx="824865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System perspective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2057400"/>
            <a:ext cx="535305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048000"/>
            <a:ext cx="53530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1752600"/>
            <a:ext cx="121920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Development teams tend to forge ahead, providing solutions based on an inadequate understanding of the problem to be solved.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/>
              <a:t>Sources of Constraints and Their Rationale for Sales Order Entry System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447800"/>
            <a:ext cx="70866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2743200"/>
            <a:ext cx="7162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Problem analysis is the process of understanding real-world problems and user's needs and proposing solutions to meet those needs.</a:t>
            </a:r>
          </a:p>
          <a:p>
            <a:r>
              <a:rPr lang="en-US"/>
              <a:t>The goal of problem analysis is to gain a better understanding of the problem being solved, </a:t>
            </a:r>
            <a:r>
              <a:rPr lang="en-US" i="1"/>
              <a:t>before </a:t>
            </a:r>
            <a:r>
              <a:rPr lang="en-US"/>
              <a:t>development begins.</a:t>
            </a:r>
          </a:p>
          <a:p>
            <a:r>
              <a:rPr lang="en-US"/>
              <a:t>To identify the root cause, or the problem behind the problem, ask the people directly involved.</a:t>
            </a:r>
          </a:p>
          <a:p>
            <a:r>
              <a:rPr lang="en-US"/>
              <a:t>Identifying the actors on the system is a key step in problem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/>
              <a:t>a problem can be defined as the difference between things as perceived and things as desired.</a:t>
            </a:r>
          </a:p>
          <a:p>
            <a:r>
              <a:rPr lang="en-US"/>
              <a:t>Sometimes, the simplest solution is a workaround, or revised business process, rather than a new system.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The Five Steps in Problem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/>
              <a:t>1. Gain agreement on the problem definition.</a:t>
            </a:r>
          </a:p>
          <a:p>
            <a:pPr>
              <a:buNone/>
            </a:pPr>
            <a:r>
              <a:rPr lang="en-US" b="1"/>
              <a:t>2. Understand the root causes—the problem behind the problem.</a:t>
            </a:r>
          </a:p>
          <a:p>
            <a:pPr>
              <a:buNone/>
            </a:pPr>
            <a:r>
              <a:rPr lang="en-US" b="1"/>
              <a:t>3. Identify the stakeholders and the users.</a:t>
            </a:r>
          </a:p>
          <a:p>
            <a:pPr>
              <a:buNone/>
            </a:pPr>
            <a:r>
              <a:rPr lang="en-US" b="1"/>
              <a:t>4. Define the solution system boundary.</a:t>
            </a:r>
          </a:p>
          <a:p>
            <a:pPr>
              <a:buNone/>
            </a:pPr>
            <a:r>
              <a:rPr lang="en-US" b="1"/>
              <a:t>5. Identify the constraints to be imposed on the solution.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Step 1: Gain Agreement on the Problem Definition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8686799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200400" y="5105400"/>
            <a:ext cx="2447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The Problem Statement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Step 2: Understand the Root Causes—The Problem Behind the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447800"/>
            <a:ext cx="8715375" cy="439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819400" y="6248400"/>
            <a:ext cx="3272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Fishbone diagram of root causes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Quality data demonstrates that many root causes are simply not worth fixing.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2999" y="2895601"/>
            <a:ext cx="7162801" cy="304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0" y="6172200"/>
            <a:ext cx="2752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Pareto chart of root causes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9" y="1752601"/>
            <a:ext cx="6096001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124200"/>
            <a:ext cx="72485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914400" y="58674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/>
              <a:t>Applying different problem analysis techniques as a problem unfolds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441EA1680CFE4DB909A80A7E573411" ma:contentTypeVersion="2" ma:contentTypeDescription="Create a new document." ma:contentTypeScope="" ma:versionID="d16fd3aa7a155c8aaa0a903f3fa06c2d">
  <xsd:schema xmlns:xsd="http://www.w3.org/2001/XMLSchema" xmlns:xs="http://www.w3.org/2001/XMLSchema" xmlns:p="http://schemas.microsoft.com/office/2006/metadata/properties" xmlns:ns2="f949cc65-8a09-47c9-be4b-3c02c45961ba" targetNamespace="http://schemas.microsoft.com/office/2006/metadata/properties" ma:root="true" ma:fieldsID="786b19ffb8b964d2a436f9cb0e6bbab7" ns2:_="">
    <xsd:import namespace="f949cc65-8a09-47c9-be4b-3c02c45961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49cc65-8a09-47c9-be4b-3c02c4596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01B402-4826-45E0-BE35-68A352DF13D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03A88E-682A-423A-8584-A4DAD0EC28E1}"/>
</file>

<file path=customXml/itemProps3.xml><?xml version="1.0" encoding="utf-8"?>
<ds:datastoreItem xmlns:ds="http://schemas.openxmlformats.org/officeDocument/2006/customXml" ds:itemID="{989F8AB2-EC05-4CDF-932E-CDD3537BC32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Team Skill 1: Analyzing the Problem </vt:lpstr>
      <vt:lpstr>PowerPoint Presentation</vt:lpstr>
      <vt:lpstr>PowerPoint Presentation</vt:lpstr>
      <vt:lpstr>PowerPoint Presentation</vt:lpstr>
      <vt:lpstr>The Five Steps in Problem Analysis</vt:lpstr>
      <vt:lpstr>Step 1: Gain Agreement on the Problem Definition</vt:lpstr>
      <vt:lpstr>Step 2: Understand the Root Causes—The Problem Behind the Problem</vt:lpstr>
      <vt:lpstr>PowerPoint Presentation</vt:lpstr>
      <vt:lpstr>PowerPoint Presentation</vt:lpstr>
      <vt:lpstr>Step 3: Identify the Stakeholders and the Users</vt:lpstr>
      <vt:lpstr>Identifying the stakeholders</vt:lpstr>
      <vt:lpstr>Step 4: Define the Solution System Boundary</vt:lpstr>
      <vt:lpstr>System boundary</vt:lpstr>
      <vt:lpstr>Identifying the actors</vt:lpstr>
      <vt:lpstr>Step 5: Identify the Constraints to Be Imposed on the Solution</vt:lpstr>
      <vt:lpstr>Result</vt:lpstr>
      <vt:lpstr>Sales Order Problem Statement</vt:lpstr>
      <vt:lpstr>Users and Stakeholders of the New System</vt:lpstr>
      <vt:lpstr>System perspective</vt:lpstr>
      <vt:lpstr>Sources of Constraints and Their Rationale for Sales Order Entry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Skill 1: Analyzing the Problem </dc:title>
  <dc:creator>User</dc:creator>
  <cp:revision>1</cp:revision>
  <dcterms:created xsi:type="dcterms:W3CDTF">2016-01-18T16:54:27Z</dcterms:created>
  <dcterms:modified xsi:type="dcterms:W3CDTF">2020-07-13T12:38:34Z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0x01010002441EA1680CFE4DB909A80A7E573411</vt:lpwstr>
  </property>
</Properties>
</file>