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0BD0-3BDE-4A91-A4E1-990891FA4FB3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D64E-F58F-4A71-9E9E-70A4D7B92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0BD0-3BDE-4A91-A4E1-990891FA4FB3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D64E-F58F-4A71-9E9E-70A4D7B92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0BD0-3BDE-4A91-A4E1-990891FA4FB3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D64E-F58F-4A71-9E9E-70A4D7B92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0BD0-3BDE-4A91-A4E1-990891FA4FB3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D64E-F58F-4A71-9E9E-70A4D7B92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0BD0-3BDE-4A91-A4E1-990891FA4FB3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D64E-F58F-4A71-9E9E-70A4D7B92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0BD0-3BDE-4A91-A4E1-990891FA4FB3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D64E-F58F-4A71-9E9E-70A4D7B92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0BD0-3BDE-4A91-A4E1-990891FA4FB3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D64E-F58F-4A71-9E9E-70A4D7B92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0BD0-3BDE-4A91-A4E1-990891FA4FB3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D64E-F58F-4A71-9E9E-70A4D7B92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0BD0-3BDE-4A91-A4E1-990891FA4FB3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D64E-F58F-4A71-9E9E-70A4D7B92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0BD0-3BDE-4A91-A4E1-990891FA4FB3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D64E-F58F-4A71-9E9E-70A4D7B92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0BD0-3BDE-4A91-A4E1-990891FA4FB3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D64E-F58F-4A71-9E9E-70A4D7B92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0BD0-3BDE-4A91-A4E1-990891FA4FB3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D64E-F58F-4A71-9E9E-70A4D7B92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The UML is a language for</a:t>
            </a:r>
          </a:p>
          <a:p>
            <a:r>
              <a:rPr lang="en-US" dirty="0"/>
              <a:t>·  Visualizing</a:t>
            </a:r>
          </a:p>
          <a:p>
            <a:r>
              <a:rPr lang="en-US" dirty="0"/>
              <a:t>·  Specifying</a:t>
            </a:r>
          </a:p>
          <a:p>
            <a:r>
              <a:rPr lang="en-US" dirty="0" smtClean="0"/>
              <a:t>    ·  </a:t>
            </a:r>
            <a:r>
              <a:rPr lang="en-US" dirty="0"/>
              <a:t>Constructing</a:t>
            </a:r>
          </a:p>
          <a:p>
            <a:r>
              <a:rPr lang="en-US" dirty="0" smtClean="0"/>
              <a:t>     ·  </a:t>
            </a:r>
            <a:r>
              <a:rPr lang="en-US" dirty="0"/>
              <a:t>Documenting</a:t>
            </a:r>
          </a:p>
          <a:p>
            <a:r>
              <a:rPr lang="en-US" dirty="0"/>
              <a:t>the artifacts of a software-intensive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and Their Signatures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6324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Responsibilities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66294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Modeling the Vocabulary of a System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477000" cy="48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Modeling the Distribution of Responsibilities in a System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1"/>
            <a:ext cx="6553200" cy="413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38374"/>
            <a:ext cx="7010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Dependencies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58674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Generalization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6248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Names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5943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477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Multiplicity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6172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vocabulary of the UML encompasses three kinds of building blocks:</a:t>
            </a:r>
          </a:p>
          <a:p>
            <a:r>
              <a:rPr lang="en-US" sz="2400" dirty="0"/>
              <a:t>1. Things</a:t>
            </a:r>
          </a:p>
          <a:p>
            <a:r>
              <a:rPr lang="en-US" sz="2400" dirty="0"/>
              <a:t>2. Relationships</a:t>
            </a:r>
          </a:p>
          <a:p>
            <a:r>
              <a:rPr lang="en-US" sz="2400" dirty="0"/>
              <a:t>3. </a:t>
            </a:r>
            <a:r>
              <a:rPr lang="en-US" sz="2400" dirty="0" smtClean="0"/>
              <a:t>Diagrams</a:t>
            </a:r>
          </a:p>
          <a:p>
            <a:endParaRPr lang="en-US" sz="2400" dirty="0"/>
          </a:p>
          <a:p>
            <a:r>
              <a:rPr lang="en-US" sz="2400" dirty="0"/>
              <a:t>There are four kinds of things in the UML:</a:t>
            </a:r>
          </a:p>
          <a:p>
            <a:r>
              <a:rPr lang="en-US" sz="2400" dirty="0"/>
              <a:t>1. Structural things</a:t>
            </a:r>
          </a:p>
          <a:p>
            <a:r>
              <a:rPr lang="en-US" sz="2400" dirty="0"/>
              <a:t>2. Behavioral things</a:t>
            </a:r>
          </a:p>
          <a:p>
            <a:r>
              <a:rPr lang="en-US" sz="2400" dirty="0"/>
              <a:t>3. Grouping things</a:t>
            </a:r>
          </a:p>
          <a:p>
            <a:r>
              <a:rPr lang="en-US" sz="2400" dirty="0"/>
              <a:t>4. </a:t>
            </a:r>
            <a:r>
              <a:rPr lang="en-US" sz="2400" dirty="0" err="1"/>
              <a:t>Annotational</a:t>
            </a:r>
            <a:r>
              <a:rPr lang="en-US" sz="2400" dirty="0"/>
              <a:t> </a:t>
            </a:r>
            <a:r>
              <a:rPr lang="en-US" sz="2400" dirty="0" smtClean="0"/>
              <a:t>things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95500"/>
            <a:ext cx="61722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Relationships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172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24024"/>
            <a:ext cx="73914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 Relationships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934200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we'll </a:t>
            </a:r>
            <a:r>
              <a:rPr lang="en-US" dirty="0"/>
              <a:t>view the static parts of a system using one of the four following </a:t>
            </a:r>
            <a:r>
              <a:rPr lang="en-US" dirty="0" smtClean="0"/>
              <a:t>diagrams:</a:t>
            </a:r>
            <a:endParaRPr lang="en-US" dirty="0"/>
          </a:p>
          <a:p>
            <a:pPr lvl="2"/>
            <a:r>
              <a:rPr lang="en-US" dirty="0"/>
              <a:t>1. Class </a:t>
            </a:r>
            <a:r>
              <a:rPr lang="en-US" dirty="0" smtClean="0"/>
              <a:t>diagram</a:t>
            </a:r>
          </a:p>
          <a:p>
            <a:pPr lvl="2"/>
            <a:r>
              <a:rPr lang="en-US" dirty="0"/>
              <a:t>2. Object diagram</a:t>
            </a:r>
          </a:p>
          <a:p>
            <a:pPr lvl="2"/>
            <a:r>
              <a:rPr lang="en-US" dirty="0"/>
              <a:t>3. Component diagram</a:t>
            </a:r>
          </a:p>
          <a:p>
            <a:pPr lvl="2"/>
            <a:r>
              <a:rPr lang="en-US" dirty="0"/>
              <a:t>4. Deployment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We'll </a:t>
            </a:r>
            <a:r>
              <a:rPr lang="en-US" dirty="0"/>
              <a:t>often use five additional diagrams to view the dynamic parts of a </a:t>
            </a:r>
            <a:r>
              <a:rPr lang="en-US" dirty="0" smtClean="0"/>
              <a:t>system:</a:t>
            </a:r>
            <a:endParaRPr lang="en-US" dirty="0"/>
          </a:p>
          <a:p>
            <a:pPr lvl="2"/>
            <a:r>
              <a:rPr lang="en-US" dirty="0"/>
              <a:t>1. Use case diagram</a:t>
            </a:r>
          </a:p>
          <a:p>
            <a:pPr lvl="2"/>
            <a:r>
              <a:rPr lang="en-US" dirty="0"/>
              <a:t>2. Sequence diagram</a:t>
            </a:r>
          </a:p>
          <a:p>
            <a:pPr lvl="2"/>
            <a:r>
              <a:rPr lang="en-US" dirty="0"/>
              <a:t>3. Collaboration diagram</a:t>
            </a:r>
          </a:p>
          <a:p>
            <a:pPr lvl="2"/>
            <a:r>
              <a:rPr lang="en-US" dirty="0"/>
              <a:t>4. </a:t>
            </a:r>
            <a:r>
              <a:rPr lang="en-US" dirty="0" err="1"/>
              <a:t>Statechart</a:t>
            </a:r>
            <a:r>
              <a:rPr lang="en-US" dirty="0"/>
              <a:t> diagram</a:t>
            </a:r>
          </a:p>
          <a:p>
            <a:pPr lvl="2"/>
            <a:r>
              <a:rPr lang="en-US" dirty="0"/>
              <a:t>5. Activity diagram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Class Diagram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629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Simple Collaborations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172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a Schema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1"/>
            <a:ext cx="6781800" cy="419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Forward Engineering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019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all, there are seven kinds </a:t>
            </a:r>
            <a:r>
              <a:rPr lang="en-US" dirty="0" smtClean="0"/>
              <a:t>of structural things:</a:t>
            </a:r>
          </a:p>
          <a:p>
            <a:pPr lvl="2"/>
            <a:r>
              <a:rPr lang="en-US" i="1" dirty="0" smtClean="0"/>
              <a:t>Classes</a:t>
            </a:r>
          </a:p>
          <a:p>
            <a:pPr lvl="2"/>
            <a:r>
              <a:rPr lang="en-US" i="1" dirty="0" smtClean="0"/>
              <a:t>Interfaces</a:t>
            </a:r>
          </a:p>
          <a:p>
            <a:pPr lvl="2"/>
            <a:r>
              <a:rPr lang="en-US" i="1" dirty="0" smtClean="0"/>
              <a:t>Collaborations</a:t>
            </a:r>
          </a:p>
          <a:p>
            <a:pPr lvl="2"/>
            <a:r>
              <a:rPr lang="en-US" i="1" dirty="0"/>
              <a:t>Use </a:t>
            </a:r>
            <a:r>
              <a:rPr lang="en-US" i="1" dirty="0" smtClean="0"/>
              <a:t>cases</a:t>
            </a:r>
          </a:p>
          <a:p>
            <a:pPr lvl="2"/>
            <a:r>
              <a:rPr lang="en-US" i="1" dirty="0"/>
              <a:t>Active </a:t>
            </a:r>
            <a:r>
              <a:rPr lang="en-US" i="1" dirty="0" smtClean="0"/>
              <a:t>classes</a:t>
            </a:r>
          </a:p>
          <a:p>
            <a:pPr lvl="2"/>
            <a:r>
              <a:rPr lang="en-US" i="1" dirty="0" smtClean="0"/>
              <a:t>Components</a:t>
            </a:r>
          </a:p>
          <a:p>
            <a:pPr lvl="2"/>
            <a:r>
              <a:rPr lang="en-US" i="1" dirty="0"/>
              <a:t>Nodes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Forward engineering </a:t>
            </a:r>
            <a:r>
              <a:rPr lang="en-US" dirty="0"/>
              <a:t>the class </a:t>
            </a:r>
            <a:r>
              <a:rPr lang="en-US" dirty="0" err="1"/>
              <a:t>EventHandler</a:t>
            </a:r>
            <a:r>
              <a:rPr lang="en-US" dirty="0"/>
              <a:t> yields the following </a:t>
            </a:r>
            <a:r>
              <a:rPr lang="en-US" dirty="0" smtClean="0"/>
              <a:t>code:</a:t>
            </a:r>
            <a:endParaRPr lang="en-US" dirty="0"/>
          </a:p>
          <a:p>
            <a:pPr lvl="2">
              <a:buNone/>
            </a:pPr>
            <a:r>
              <a:rPr lang="en-US" dirty="0"/>
              <a:t>public abstract class </a:t>
            </a:r>
            <a:r>
              <a:rPr lang="en-US" dirty="0" err="1"/>
              <a:t>EventHandler</a:t>
            </a:r>
            <a:r>
              <a:rPr lang="en-US" dirty="0"/>
              <a:t> {</a:t>
            </a:r>
          </a:p>
          <a:p>
            <a:pPr lvl="2">
              <a:buNone/>
            </a:pPr>
            <a:r>
              <a:rPr lang="en-US" dirty="0" err="1"/>
              <a:t>EventHandler</a:t>
            </a:r>
            <a:r>
              <a:rPr lang="en-US" dirty="0"/>
              <a:t> successor;</a:t>
            </a:r>
          </a:p>
          <a:p>
            <a:pPr lvl="2">
              <a:buNone/>
            </a:pPr>
            <a:r>
              <a:rPr lang="en-US" dirty="0"/>
              <a:t>private Integer </a:t>
            </a:r>
            <a:r>
              <a:rPr lang="en-US" dirty="0" err="1"/>
              <a:t>currentEventID</a:t>
            </a:r>
            <a:r>
              <a:rPr lang="en-US" dirty="0"/>
              <a:t>;</a:t>
            </a:r>
          </a:p>
          <a:p>
            <a:pPr lvl="2">
              <a:buNone/>
            </a:pPr>
            <a:r>
              <a:rPr lang="en-US" dirty="0"/>
              <a:t>private String source;</a:t>
            </a:r>
          </a:p>
          <a:p>
            <a:pPr lvl="2">
              <a:buNone/>
            </a:pPr>
            <a:r>
              <a:rPr lang="en-US" dirty="0" err="1"/>
              <a:t>EventHandler</a:t>
            </a:r>
            <a:r>
              <a:rPr lang="en-US" dirty="0"/>
              <a:t>() {}</a:t>
            </a:r>
          </a:p>
          <a:p>
            <a:pPr lvl="2">
              <a:buNone/>
            </a:pPr>
            <a:r>
              <a:rPr lang="en-US" dirty="0"/>
              <a:t>public void </a:t>
            </a:r>
            <a:r>
              <a:rPr lang="en-US" dirty="0" err="1"/>
              <a:t>handleRequest</a:t>
            </a:r>
            <a:r>
              <a:rPr lang="en-US" dirty="0"/>
              <a:t>() {}</a:t>
            </a:r>
          </a:p>
          <a:p>
            <a:pPr lvl="2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Classes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Visibility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2484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Owner Scope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05000"/>
            <a:ext cx="5715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Abstract and Concrete Classes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73152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6705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all, there are two primary kinds </a:t>
            </a:r>
            <a:r>
              <a:rPr lang="en-US" dirty="0" smtClean="0"/>
              <a:t>of behavioral things:</a:t>
            </a:r>
          </a:p>
          <a:p>
            <a:pPr lvl="2"/>
            <a:r>
              <a:rPr lang="en-US" i="1" dirty="0" smtClean="0"/>
              <a:t>Interaction</a:t>
            </a:r>
          </a:p>
          <a:p>
            <a:pPr lvl="2"/>
            <a:r>
              <a:rPr lang="en-US" i="1" dirty="0"/>
              <a:t>state </a:t>
            </a:r>
            <a:r>
              <a:rPr lang="en-US" i="1" dirty="0" smtClean="0"/>
              <a:t>machine</a:t>
            </a:r>
          </a:p>
          <a:p>
            <a:pPr algn="just"/>
            <a:r>
              <a:rPr lang="en-US" dirty="0"/>
              <a:t>In all, there is one primary kind of grouping </a:t>
            </a:r>
            <a:r>
              <a:rPr lang="en-US" dirty="0" smtClean="0"/>
              <a:t>thing:</a:t>
            </a:r>
          </a:p>
          <a:p>
            <a:pPr lvl="2" algn="just"/>
            <a:r>
              <a:rPr lang="en-US" i="1" dirty="0" smtClean="0"/>
              <a:t>Package</a:t>
            </a:r>
          </a:p>
          <a:p>
            <a:r>
              <a:rPr lang="en-US" dirty="0"/>
              <a:t>There is one primary </a:t>
            </a:r>
            <a:r>
              <a:rPr lang="en-US" dirty="0" smtClean="0"/>
              <a:t>kind of </a:t>
            </a:r>
            <a:r>
              <a:rPr lang="en-US" dirty="0" err="1"/>
              <a:t>annotational</a:t>
            </a:r>
            <a:r>
              <a:rPr lang="en-US" dirty="0"/>
              <a:t> </a:t>
            </a:r>
            <a:r>
              <a:rPr lang="en-US" dirty="0" smtClean="0"/>
              <a:t>thing:</a:t>
            </a:r>
          </a:p>
          <a:p>
            <a:pPr lvl="2"/>
            <a:r>
              <a:rPr lang="en-US" i="1" dirty="0"/>
              <a:t>note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four kinds of relationships in the UML:</a:t>
            </a:r>
          </a:p>
          <a:p>
            <a:r>
              <a:rPr lang="en-US" dirty="0"/>
              <a:t>1. Dependency</a:t>
            </a:r>
          </a:p>
          <a:p>
            <a:r>
              <a:rPr lang="en-US" dirty="0"/>
              <a:t>2. Association</a:t>
            </a:r>
          </a:p>
          <a:p>
            <a:r>
              <a:rPr lang="en-US" dirty="0"/>
              <a:t>3. Generalization</a:t>
            </a:r>
          </a:p>
          <a:p>
            <a:r>
              <a:rPr lang="en-US" dirty="0"/>
              <a:t>4. </a:t>
            </a:r>
            <a:r>
              <a:rPr lang="en-US" dirty="0" smtClean="0"/>
              <a:t>Realization</a:t>
            </a:r>
          </a:p>
          <a:p>
            <a:endParaRPr lang="en-US" dirty="0"/>
          </a:p>
          <a:p>
            <a:r>
              <a:rPr lang="en-US" dirty="0"/>
              <a:t>the UML includes nine </a:t>
            </a:r>
            <a:r>
              <a:rPr lang="en-US" dirty="0" smtClean="0"/>
              <a:t>diagrams</a:t>
            </a:r>
            <a:r>
              <a:rPr lang="en-US" dirty="0"/>
              <a:t>:</a:t>
            </a:r>
          </a:p>
          <a:p>
            <a:r>
              <a:rPr lang="en-US" dirty="0"/>
              <a:t>1. Class diagram</a:t>
            </a:r>
          </a:p>
          <a:p>
            <a:r>
              <a:rPr lang="en-US" dirty="0"/>
              <a:t>2. Object diagram</a:t>
            </a:r>
          </a:p>
          <a:p>
            <a:r>
              <a:rPr lang="en-US" dirty="0"/>
              <a:t>3. Use case diagram</a:t>
            </a:r>
          </a:p>
          <a:p>
            <a:r>
              <a:rPr lang="en-US" dirty="0"/>
              <a:t>4. Sequence diagram</a:t>
            </a:r>
          </a:p>
          <a:p>
            <a:r>
              <a:rPr lang="en-US" dirty="0"/>
              <a:t>5. Collaboration diagram</a:t>
            </a:r>
          </a:p>
          <a:p>
            <a:r>
              <a:rPr lang="en-US" dirty="0"/>
              <a:t>6. </a:t>
            </a:r>
            <a:r>
              <a:rPr lang="en-US" dirty="0" err="1"/>
              <a:t>Statechart</a:t>
            </a:r>
            <a:r>
              <a:rPr lang="en-US" dirty="0"/>
              <a:t> diagram</a:t>
            </a:r>
          </a:p>
          <a:p>
            <a:r>
              <a:rPr lang="en-US" dirty="0"/>
              <a:t>7. Activity diagram</a:t>
            </a:r>
          </a:p>
          <a:p>
            <a:r>
              <a:rPr lang="en-US" dirty="0"/>
              <a:t>8. Component diagram</a:t>
            </a:r>
          </a:p>
          <a:p>
            <a:r>
              <a:rPr lang="en-US" dirty="0"/>
              <a:t>9. Deployment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19313"/>
            <a:ext cx="6934200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62939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Attributes and Their Class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46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56259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361</Words>
  <Application>Microsoft Office PowerPoint</Application>
  <PresentationFormat>On-screen Show (4:3)</PresentationFormat>
  <Paragraphs>93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Classes</vt:lpstr>
      <vt:lpstr>Attributes</vt:lpstr>
      <vt:lpstr>Attributes and Their Class</vt:lpstr>
      <vt:lpstr>Operations</vt:lpstr>
      <vt:lpstr>Operations and Their Signatures</vt:lpstr>
      <vt:lpstr>Responsibilities</vt:lpstr>
      <vt:lpstr>Modeling the Vocabulary of a System</vt:lpstr>
      <vt:lpstr>Modeling the Distribution of Responsibilities in a System</vt:lpstr>
      <vt:lpstr>Relationships</vt:lpstr>
      <vt:lpstr>Dependencies</vt:lpstr>
      <vt:lpstr>Generalization</vt:lpstr>
      <vt:lpstr>Association Names</vt:lpstr>
      <vt:lpstr>Roles</vt:lpstr>
      <vt:lpstr>Multiplicity</vt:lpstr>
      <vt:lpstr>Aggregation</vt:lpstr>
      <vt:lpstr>Dependency Relationships</vt:lpstr>
      <vt:lpstr>Inheritance Relationships</vt:lpstr>
      <vt:lpstr>Structural Relationships</vt:lpstr>
      <vt:lpstr>Slide 24</vt:lpstr>
      <vt:lpstr>Slide 25</vt:lpstr>
      <vt:lpstr>A Class Diagram</vt:lpstr>
      <vt:lpstr>Modeling Simple Collaborations</vt:lpstr>
      <vt:lpstr>Modeling a Schema</vt:lpstr>
      <vt:lpstr>Forward Engineering</vt:lpstr>
      <vt:lpstr>Slide 30</vt:lpstr>
      <vt:lpstr>Advanced Classes</vt:lpstr>
      <vt:lpstr>Visibility</vt:lpstr>
      <vt:lpstr>Owner Scope</vt:lpstr>
      <vt:lpstr>Abstract and Concrete Classes and Operations</vt:lpstr>
      <vt:lpstr>Multiplicity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26</cp:revision>
  <dcterms:created xsi:type="dcterms:W3CDTF">2014-01-26T16:48:33Z</dcterms:created>
  <dcterms:modified xsi:type="dcterms:W3CDTF">2016-01-22T06:52:01Z</dcterms:modified>
</cp:coreProperties>
</file>