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1" r:id="rId3"/>
    <p:sldId id="259" r:id="rId4"/>
    <p:sldId id="260" r:id="rId5"/>
    <p:sldId id="262" r:id="rId6"/>
    <p:sldId id="257"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F1633-F6C3-413C-A859-D2193AAAED15}" type="datetimeFigureOut">
              <a:rPr lang="en-US" smtClean="0"/>
              <a:t>14-Sep-20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D6DF6-C658-45F3-A24C-1C680E86DC51}" type="slidenum">
              <a:rPr lang="en-US" smtClean="0"/>
              <a:t>‹#›</a:t>
            </a:fld>
            <a:endParaRPr lang="en-US"/>
          </a:p>
        </p:txBody>
      </p:sp>
    </p:spTree>
    <p:extLst>
      <p:ext uri="{BB962C8B-B14F-4D97-AF65-F5344CB8AC3E}">
        <p14:creationId xmlns:p14="http://schemas.microsoft.com/office/powerpoint/2010/main" val="1019479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Reactive systems can be defined as a system that responds to external or internal events.</a:t>
            </a:r>
          </a:p>
          <a:p>
            <a:endParaRPr lang="en-US" dirty="0"/>
          </a:p>
        </p:txBody>
      </p:sp>
      <p:sp>
        <p:nvSpPr>
          <p:cNvPr id="4" name="Slide Number Placeholder 3"/>
          <p:cNvSpPr>
            <a:spLocks noGrp="1"/>
          </p:cNvSpPr>
          <p:nvPr>
            <p:ph type="sldNum" sz="quarter" idx="10"/>
          </p:nvPr>
        </p:nvSpPr>
        <p:spPr/>
        <p:txBody>
          <a:bodyPr/>
          <a:lstStyle/>
          <a:p>
            <a:fld id="{C38D6DF6-C658-45F3-A24C-1C680E86DC51}" type="slidenum">
              <a:rPr lang="en-US" smtClean="0"/>
              <a:t>3</a:t>
            </a:fld>
            <a:endParaRPr lang="en-US"/>
          </a:p>
        </p:txBody>
      </p:sp>
    </p:spTree>
    <p:extLst>
      <p:ext uri="{BB962C8B-B14F-4D97-AF65-F5344CB8AC3E}">
        <p14:creationId xmlns:p14="http://schemas.microsoft.com/office/powerpoint/2010/main" val="78181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machine refers to</a:t>
            </a:r>
            <a:r>
              <a:rPr lang="en-US" baseline="0" dirty="0" smtClean="0"/>
              <a:t> behavioral aspects of the system.</a:t>
            </a:r>
            <a:endParaRPr lang="en-US" dirty="0"/>
          </a:p>
        </p:txBody>
      </p:sp>
      <p:sp>
        <p:nvSpPr>
          <p:cNvPr id="4" name="Slide Number Placeholder 3"/>
          <p:cNvSpPr>
            <a:spLocks noGrp="1"/>
          </p:cNvSpPr>
          <p:nvPr>
            <p:ph type="sldNum" sz="quarter" idx="10"/>
          </p:nvPr>
        </p:nvSpPr>
        <p:spPr/>
        <p:txBody>
          <a:bodyPr/>
          <a:lstStyle/>
          <a:p>
            <a:fld id="{C38D6DF6-C658-45F3-A24C-1C680E86DC51}" type="slidenum">
              <a:rPr lang="en-US" smtClean="0"/>
              <a:t>4</a:t>
            </a:fld>
            <a:endParaRPr lang="en-US"/>
          </a:p>
        </p:txBody>
      </p:sp>
    </p:spTree>
    <p:extLst>
      <p:ext uri="{BB962C8B-B14F-4D97-AF65-F5344CB8AC3E}">
        <p14:creationId xmlns:p14="http://schemas.microsoft.com/office/powerpoint/2010/main" val="42869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first state is an idle state from where the process starts. The next states are arrived for events like send request, confirm request, and dispatch order. These events are responsible for the state changes of order object.</a:t>
            </a:r>
          </a:p>
          <a:p>
            <a:r>
              <a:rPr lang="en-US" sz="1200" b="0" i="0" kern="1200" dirty="0" smtClean="0">
                <a:solidFill>
                  <a:schemeClr val="tx1"/>
                </a:solidFill>
                <a:effectLst/>
                <a:latin typeface="+mn-lt"/>
                <a:ea typeface="+mn-ea"/>
                <a:cs typeface="+mn-cs"/>
              </a:rPr>
              <a:t>During the life cycle of an object (here order object) it goes through the following states and there may be some abnormal exits. This abnormal exit may occur due to some problem in the system. When the entire life cycle is complete, it is considered as a complete transaction</a:t>
            </a:r>
          </a:p>
          <a:p>
            <a:endParaRPr lang="en-US" dirty="0"/>
          </a:p>
        </p:txBody>
      </p:sp>
      <p:sp>
        <p:nvSpPr>
          <p:cNvPr id="4" name="Slide Number Placeholder 3"/>
          <p:cNvSpPr>
            <a:spLocks noGrp="1"/>
          </p:cNvSpPr>
          <p:nvPr>
            <p:ph type="sldNum" sz="quarter" idx="10"/>
          </p:nvPr>
        </p:nvSpPr>
        <p:spPr/>
        <p:txBody>
          <a:bodyPr/>
          <a:lstStyle/>
          <a:p>
            <a:fld id="{C38D6DF6-C658-45F3-A24C-1C680E86DC51}" type="slidenum">
              <a:rPr lang="en-US" smtClean="0"/>
              <a:t>6</a:t>
            </a:fld>
            <a:endParaRPr lang="en-US"/>
          </a:p>
        </p:txBody>
      </p:sp>
    </p:spTree>
    <p:extLst>
      <p:ext uri="{BB962C8B-B14F-4D97-AF65-F5344CB8AC3E}">
        <p14:creationId xmlns:p14="http://schemas.microsoft.com/office/powerpoint/2010/main" val="91700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Statechart diagram defines the states of a component and these state changes are dynamic in nature. Its specific purpose is to define the state changes triggered by events. Events are internal or external factors influencing the system.</a:t>
            </a:r>
          </a:p>
          <a:p>
            <a:endParaRPr lang="en-US" dirty="0"/>
          </a:p>
        </p:txBody>
      </p:sp>
      <p:sp>
        <p:nvSpPr>
          <p:cNvPr id="4" name="Slide Number Placeholder 3"/>
          <p:cNvSpPr>
            <a:spLocks noGrp="1"/>
          </p:cNvSpPr>
          <p:nvPr>
            <p:ph type="sldNum" sz="quarter" idx="10"/>
          </p:nvPr>
        </p:nvSpPr>
        <p:spPr/>
        <p:txBody>
          <a:bodyPr/>
          <a:lstStyle/>
          <a:p>
            <a:fld id="{C38D6DF6-C658-45F3-A24C-1C680E86DC51}" type="slidenum">
              <a:rPr lang="en-US" smtClean="0"/>
              <a:t>7</a:t>
            </a:fld>
            <a:endParaRPr lang="en-US"/>
          </a:p>
        </p:txBody>
      </p:sp>
    </p:spTree>
    <p:extLst>
      <p:ext uri="{BB962C8B-B14F-4D97-AF65-F5344CB8AC3E}">
        <p14:creationId xmlns:p14="http://schemas.microsoft.com/office/powerpoint/2010/main" val="245290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08EB4A-0F0D-4A10-9816-3BEE4A241F6B}"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138073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EB4A-0F0D-4A10-9816-3BEE4A241F6B}"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313286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EB4A-0F0D-4A10-9816-3BEE4A241F6B}"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133253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08EB4A-0F0D-4A10-9816-3BEE4A241F6B}"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263334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08EB4A-0F0D-4A10-9816-3BEE4A241F6B}" type="datetimeFigureOut">
              <a:rPr lang="en-US" smtClean="0"/>
              <a:t>14-Sep-20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130671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08EB4A-0F0D-4A10-9816-3BEE4A241F6B}"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2580164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08EB4A-0F0D-4A10-9816-3BEE4A241F6B}" type="datetimeFigureOut">
              <a:rPr lang="en-US" smtClean="0"/>
              <a:t>14-Sep-20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35231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08EB4A-0F0D-4A10-9816-3BEE4A241F6B}" type="datetimeFigureOut">
              <a:rPr lang="en-US" smtClean="0"/>
              <a:t>14-Sep-20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327986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8EB4A-0F0D-4A10-9816-3BEE4A241F6B}" type="datetimeFigureOut">
              <a:rPr lang="en-US" smtClean="0"/>
              <a:t>14-Sep-20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407202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8EB4A-0F0D-4A10-9816-3BEE4A241F6B}"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265802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08EB4A-0F0D-4A10-9816-3BEE4A241F6B}" type="datetimeFigureOut">
              <a:rPr lang="en-US" smtClean="0"/>
              <a:t>14-Sep-20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248F3-10B4-4DBA-B0F8-7B1CD9FC80AB}" type="slidenum">
              <a:rPr lang="en-US" smtClean="0"/>
              <a:t>‹#›</a:t>
            </a:fld>
            <a:endParaRPr lang="en-US"/>
          </a:p>
        </p:txBody>
      </p:sp>
    </p:spTree>
    <p:extLst>
      <p:ext uri="{BB962C8B-B14F-4D97-AF65-F5344CB8AC3E}">
        <p14:creationId xmlns:p14="http://schemas.microsoft.com/office/powerpoint/2010/main" val="247011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8EB4A-0F0D-4A10-9816-3BEE4A241F6B}" type="datetimeFigureOut">
              <a:rPr lang="en-US" smtClean="0"/>
              <a:t>14-Sep-20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248F3-10B4-4DBA-B0F8-7B1CD9FC80AB}" type="slidenum">
              <a:rPr lang="en-US" smtClean="0"/>
              <a:t>‹#›</a:t>
            </a:fld>
            <a:endParaRPr lang="en-US"/>
          </a:p>
        </p:txBody>
      </p:sp>
    </p:spTree>
    <p:extLst>
      <p:ext uri="{BB962C8B-B14F-4D97-AF65-F5344CB8AC3E}">
        <p14:creationId xmlns:p14="http://schemas.microsoft.com/office/powerpoint/2010/main" val="339910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State Chart Diagram</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Ilavarasi</a:t>
            </a:r>
            <a:endParaRPr lang="en-US" dirty="0"/>
          </a:p>
        </p:txBody>
      </p:sp>
    </p:spTree>
    <p:extLst>
      <p:ext uri="{BB962C8B-B14F-4D97-AF65-F5344CB8AC3E}">
        <p14:creationId xmlns:p14="http://schemas.microsoft.com/office/powerpoint/2010/main" val="299712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StateChart Diagram?</a:t>
            </a:r>
            <a:endParaRPr lang="en-US" dirty="0"/>
          </a:p>
        </p:txBody>
      </p:sp>
      <p:sp>
        <p:nvSpPr>
          <p:cNvPr id="3" name="Content Placeholder 2"/>
          <p:cNvSpPr>
            <a:spLocks noGrp="1"/>
          </p:cNvSpPr>
          <p:nvPr>
            <p:ph idx="1"/>
          </p:nvPr>
        </p:nvSpPr>
        <p:spPr/>
        <p:txBody>
          <a:bodyPr>
            <a:normAutofit/>
          </a:bodyPr>
          <a:lstStyle/>
          <a:p>
            <a:r>
              <a:rPr lang="en-US" dirty="0" smtClean="0"/>
              <a:t>Statechart diagram is one of the five UML diagrams used to model the dynamic nature of a system. </a:t>
            </a:r>
          </a:p>
          <a:p>
            <a:r>
              <a:rPr lang="en-US" dirty="0" smtClean="0"/>
              <a:t>A State chart Diagram defines the possible states of a component/ object and the transitions that cause a change in state.</a:t>
            </a:r>
          </a:p>
          <a:p>
            <a:r>
              <a:rPr lang="en-US" dirty="0" smtClean="0"/>
              <a:t>Objects have behaviors and states. </a:t>
            </a:r>
          </a:p>
          <a:p>
            <a:pPr marL="0" indent="0">
              <a:buNone/>
            </a:pPr>
            <a:endParaRPr lang="en-US" dirty="0"/>
          </a:p>
        </p:txBody>
      </p:sp>
    </p:spTree>
    <p:extLst>
      <p:ext uri="{BB962C8B-B14F-4D97-AF65-F5344CB8AC3E}">
        <p14:creationId xmlns:p14="http://schemas.microsoft.com/office/powerpoint/2010/main" val="296057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a </a:t>
            </a:r>
            <a:r>
              <a:rPr lang="en-US" dirty="0"/>
              <a:t>S</a:t>
            </a:r>
            <a:r>
              <a:rPr lang="en-US" dirty="0" smtClean="0"/>
              <a:t>tateChart Diagrams </a:t>
            </a:r>
            <a:endParaRPr lang="en-US" dirty="0"/>
          </a:p>
        </p:txBody>
      </p:sp>
      <p:sp>
        <p:nvSpPr>
          <p:cNvPr id="3" name="Content Placeholder 2"/>
          <p:cNvSpPr>
            <a:spLocks noGrp="1"/>
          </p:cNvSpPr>
          <p:nvPr>
            <p:ph idx="1"/>
          </p:nvPr>
        </p:nvSpPr>
        <p:spPr/>
        <p:txBody>
          <a:bodyPr>
            <a:normAutofit fontScale="92500"/>
          </a:bodyPr>
          <a:lstStyle/>
          <a:p>
            <a:r>
              <a:rPr lang="en-US" dirty="0" smtClean="0"/>
              <a:t>Statechart </a:t>
            </a:r>
            <a:r>
              <a:rPr lang="en-US" dirty="0"/>
              <a:t>diagrams are useful to model the reactive systems. </a:t>
            </a:r>
            <a:endParaRPr lang="en-US" dirty="0" smtClean="0"/>
          </a:p>
          <a:p>
            <a:r>
              <a:rPr lang="en-US" dirty="0" smtClean="0"/>
              <a:t>Statechart </a:t>
            </a:r>
            <a:r>
              <a:rPr lang="en-US" dirty="0"/>
              <a:t>diagram describes the flow of control from one state to another state. </a:t>
            </a:r>
            <a:endParaRPr lang="en-US" dirty="0" smtClean="0"/>
          </a:p>
          <a:p>
            <a:pPr lvl="1"/>
            <a:r>
              <a:rPr lang="en-US" dirty="0" smtClean="0"/>
              <a:t>States </a:t>
            </a:r>
            <a:r>
              <a:rPr lang="en-US" dirty="0"/>
              <a:t>are defined as a condition in which an object exists and it changes when some event is triggered. </a:t>
            </a:r>
            <a:endParaRPr lang="en-US" dirty="0" smtClean="0"/>
          </a:p>
          <a:p>
            <a:r>
              <a:rPr lang="en-US" dirty="0" smtClean="0"/>
              <a:t>The </a:t>
            </a:r>
            <a:r>
              <a:rPr lang="en-US" dirty="0"/>
              <a:t>most important purpose of Statechart diagram is to model lifetime of an object from creation to termination</a:t>
            </a:r>
            <a:r>
              <a:rPr lang="en-US" dirty="0" smtClean="0"/>
              <a:t>.</a:t>
            </a:r>
            <a:endParaRPr lang="en-US" dirty="0"/>
          </a:p>
        </p:txBody>
      </p:sp>
    </p:spTree>
    <p:extLst>
      <p:ext uri="{BB962C8B-B14F-4D97-AF65-F5344CB8AC3E}">
        <p14:creationId xmlns:p14="http://schemas.microsoft.com/office/powerpoint/2010/main" val="533018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Statechart diagrams are also used for forward and reverse engineering of a system. </a:t>
            </a:r>
          </a:p>
          <a:p>
            <a:r>
              <a:rPr lang="en-US" dirty="0" smtClean="0"/>
              <a:t>Following are the main purposes of using Statechart diagrams −</a:t>
            </a:r>
          </a:p>
          <a:p>
            <a:pPr lvl="1"/>
            <a:r>
              <a:rPr lang="en-US" dirty="0" smtClean="0"/>
              <a:t>To model the dynamic aspect of a system.</a:t>
            </a:r>
          </a:p>
          <a:p>
            <a:pPr lvl="1"/>
            <a:r>
              <a:rPr lang="en-US" dirty="0" smtClean="0"/>
              <a:t>To model the life time of a reactive system.</a:t>
            </a:r>
          </a:p>
          <a:p>
            <a:pPr lvl="1"/>
            <a:r>
              <a:rPr lang="en-US" dirty="0" smtClean="0"/>
              <a:t>To describe different states of an object during its life time.</a:t>
            </a:r>
          </a:p>
          <a:p>
            <a:pPr lvl="1"/>
            <a:r>
              <a:rPr lang="en-US" dirty="0" smtClean="0"/>
              <a:t>Define a state machine to model the states of an object.</a:t>
            </a:r>
          </a:p>
          <a:p>
            <a:endParaRPr lang="en-US" dirty="0" smtClean="0"/>
          </a:p>
          <a:p>
            <a:endParaRPr lang="en-US" dirty="0"/>
          </a:p>
        </p:txBody>
      </p:sp>
    </p:spTree>
    <p:extLst>
      <p:ext uri="{BB962C8B-B14F-4D97-AF65-F5344CB8AC3E}">
        <p14:creationId xmlns:p14="http://schemas.microsoft.com/office/powerpoint/2010/main" val="87548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process for </a:t>
            </a:r>
            <a:r>
              <a:rPr lang="en-US" dirty="0" err="1" smtClean="0"/>
              <a:t>statechart</a:t>
            </a:r>
            <a:endParaRPr lang="en-US" dirty="0"/>
          </a:p>
        </p:txBody>
      </p:sp>
      <p:sp>
        <p:nvSpPr>
          <p:cNvPr id="6" name="Content Placeholder 5"/>
          <p:cNvSpPr>
            <a:spLocks noGrp="1"/>
          </p:cNvSpPr>
          <p:nvPr>
            <p:ph idx="1"/>
          </p:nvPr>
        </p:nvSpPr>
        <p:spPr>
          <a:xfrm>
            <a:off x="457200" y="1600200"/>
            <a:ext cx="8229600" cy="2850011"/>
          </a:xfrm>
          <a:prstGeom prst="rect">
            <a:avLst/>
          </a:prstGeom>
        </p:spPr>
        <p:txBody>
          <a:bodyPr>
            <a:spAutoFit/>
          </a:bodyPr>
          <a:lstStyle/>
          <a:p>
            <a:pPr marL="514350" indent="-514350">
              <a:buFont typeface="+mj-lt"/>
              <a:buAutoNum type="arabicPeriod"/>
            </a:pPr>
            <a:r>
              <a:rPr lang="en-US" dirty="0" smtClean="0"/>
              <a:t>Identify a class/object participating in behavior whose lifecycle is to be specified</a:t>
            </a:r>
          </a:p>
          <a:p>
            <a:pPr marL="0" indent="0">
              <a:buNone/>
            </a:pPr>
            <a:r>
              <a:rPr lang="en-US" dirty="0" smtClean="0"/>
              <a:t>2. identify states</a:t>
            </a:r>
          </a:p>
          <a:p>
            <a:pPr marL="0" indent="0">
              <a:buNone/>
            </a:pPr>
            <a:r>
              <a:rPr lang="en-US" dirty="0" smtClean="0"/>
              <a:t>3. Identify events</a:t>
            </a:r>
          </a:p>
          <a:p>
            <a:pPr marL="0" indent="0">
              <a:buNone/>
            </a:pPr>
            <a:r>
              <a:rPr lang="en-US" dirty="0" smtClean="0"/>
              <a:t>4. Refine and elaborate as required</a:t>
            </a:r>
            <a:endParaRPr lang="en-US" dirty="0"/>
          </a:p>
        </p:txBody>
      </p:sp>
    </p:spTree>
    <p:extLst>
      <p:ext uri="{BB962C8B-B14F-4D97-AF65-F5344CB8AC3E}">
        <p14:creationId xmlns:p14="http://schemas.microsoft.com/office/powerpoint/2010/main" val="173428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447800"/>
            <a:ext cx="640079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34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Statechart diagrams are used to model the dynamic aspect of a </a:t>
            </a:r>
            <a:r>
              <a:rPr lang="en-US" dirty="0" smtClean="0"/>
              <a:t>system</a:t>
            </a:r>
            <a:endParaRPr lang="en-US" dirty="0"/>
          </a:p>
          <a:p>
            <a:r>
              <a:rPr lang="en-US" dirty="0" smtClean="0"/>
              <a:t>Statechart </a:t>
            </a:r>
            <a:r>
              <a:rPr lang="en-US" dirty="0"/>
              <a:t>diagrams are used to model the states and also the events operating on the </a:t>
            </a:r>
            <a:r>
              <a:rPr lang="en-US" dirty="0" smtClean="0"/>
              <a:t>system</a:t>
            </a:r>
          </a:p>
          <a:p>
            <a:r>
              <a:rPr lang="en-US" dirty="0" smtClean="0"/>
              <a:t>The </a:t>
            </a:r>
            <a:r>
              <a:rPr lang="en-US" dirty="0"/>
              <a:t>practical implementation of Statechart </a:t>
            </a:r>
            <a:r>
              <a:rPr lang="en-US" dirty="0" smtClean="0"/>
              <a:t>diagram is that it is used </a:t>
            </a:r>
            <a:r>
              <a:rPr lang="en-US" dirty="0"/>
              <a:t>to analyze the object states influenced by events.</a:t>
            </a:r>
          </a:p>
          <a:p>
            <a:endParaRPr lang="en-US" dirty="0"/>
          </a:p>
        </p:txBody>
      </p:sp>
    </p:spTree>
    <p:extLst>
      <p:ext uri="{BB962C8B-B14F-4D97-AF65-F5344CB8AC3E}">
        <p14:creationId xmlns:p14="http://schemas.microsoft.com/office/powerpoint/2010/main" val="3667823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441</Words>
  <Application>Microsoft Office PowerPoint</Application>
  <PresentationFormat>On-screen Show (4:3)</PresentationFormat>
  <Paragraphs>36</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State Chart Diagram</vt:lpstr>
      <vt:lpstr>StateChart Diagram?</vt:lpstr>
      <vt:lpstr>Purpose of a StateChart Diagrams </vt:lpstr>
      <vt:lpstr>PowerPoint Presentation</vt:lpstr>
      <vt:lpstr>A simple process for statechart</vt:lpstr>
      <vt:lpstr>Example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Chart Diagram</dc:title>
  <dc:creator>Windows User</dc:creator>
  <cp:lastModifiedBy>Windows User</cp:lastModifiedBy>
  <cp:revision>7</cp:revision>
  <dcterms:created xsi:type="dcterms:W3CDTF">2020-09-14T23:05:14Z</dcterms:created>
  <dcterms:modified xsi:type="dcterms:W3CDTF">2020-09-15T00:04:29Z</dcterms:modified>
</cp:coreProperties>
</file>