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5" r:id="rId63"/>
    <p:sldId id="326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4" r:id="rId87"/>
  </p:sldIdLst>
  <p:sldSz cx="10083800" cy="7562850"/>
  <p:notesSz cx="10083800" cy="7562850"/>
  <p:defaultTextStyle>
    <a:defPPr>
      <a:defRPr lang="en-US"/>
    </a:defPPr>
    <a:lvl1pPr marL="0" algn="l" defTabSz="9143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5" algn="l" defTabSz="9143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2" algn="l" defTabSz="9143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9" algn="l" defTabSz="9143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6" algn="l" defTabSz="9143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04" algn="l" defTabSz="9143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71" algn="l" defTabSz="9143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8" algn="l" defTabSz="9143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1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9386"/>
            <a:ext cx="8571230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5615"/>
            <a:ext cx="7058660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6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4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865"/>
            <a:ext cx="2268855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865"/>
            <a:ext cx="6638502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9832"/>
            <a:ext cx="8571230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5459"/>
            <a:ext cx="8571230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8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24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66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20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49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90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32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2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4666"/>
            <a:ext cx="4453678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4666"/>
            <a:ext cx="4453678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6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2889"/>
            <a:ext cx="445543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54" indent="0">
              <a:buNone/>
              <a:defRPr sz="2200" b="1"/>
            </a:lvl2pPr>
            <a:lvl3pPr marL="1008309" indent="0">
              <a:buNone/>
              <a:defRPr sz="2000" b="1"/>
            </a:lvl3pPr>
            <a:lvl4pPr marL="1512463" indent="0">
              <a:buNone/>
              <a:defRPr sz="1800" b="1"/>
            </a:lvl4pPr>
            <a:lvl5pPr marL="2016618" indent="0">
              <a:buNone/>
              <a:defRPr sz="1800" b="1"/>
            </a:lvl5pPr>
            <a:lvl6pPr marL="2520772" indent="0">
              <a:buNone/>
              <a:defRPr sz="1800" b="1"/>
            </a:lvl6pPr>
            <a:lvl7pPr marL="3024927" indent="0">
              <a:buNone/>
              <a:defRPr sz="1800" b="1"/>
            </a:lvl7pPr>
            <a:lvl8pPr marL="3529081" indent="0">
              <a:buNone/>
              <a:defRPr sz="1800" b="1"/>
            </a:lvl8pPr>
            <a:lvl9pPr marL="403323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8404"/>
            <a:ext cx="445543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692889"/>
            <a:ext cx="44571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54" indent="0">
              <a:buNone/>
              <a:defRPr sz="2200" b="1"/>
            </a:lvl2pPr>
            <a:lvl3pPr marL="1008309" indent="0">
              <a:buNone/>
              <a:defRPr sz="2000" b="1"/>
            </a:lvl3pPr>
            <a:lvl4pPr marL="1512463" indent="0">
              <a:buNone/>
              <a:defRPr sz="1800" b="1"/>
            </a:lvl4pPr>
            <a:lvl5pPr marL="2016618" indent="0">
              <a:buNone/>
              <a:defRPr sz="1800" b="1"/>
            </a:lvl5pPr>
            <a:lvl6pPr marL="2520772" indent="0">
              <a:buNone/>
              <a:defRPr sz="1800" b="1"/>
            </a:lvl6pPr>
            <a:lvl7pPr marL="3024927" indent="0">
              <a:buNone/>
              <a:defRPr sz="1800" b="1"/>
            </a:lvl7pPr>
            <a:lvl8pPr marL="3529081" indent="0">
              <a:buNone/>
              <a:defRPr sz="1800" b="1"/>
            </a:lvl8pPr>
            <a:lvl9pPr marL="403323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2398404"/>
            <a:ext cx="44571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6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301113"/>
            <a:ext cx="3317501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1114"/>
            <a:ext cx="5637124" cy="64546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582597"/>
            <a:ext cx="3317501" cy="5173200"/>
          </a:xfrm>
        </p:spPr>
        <p:txBody>
          <a:bodyPr/>
          <a:lstStyle>
            <a:lvl1pPr marL="0" indent="0">
              <a:buNone/>
              <a:defRPr sz="1500"/>
            </a:lvl1pPr>
            <a:lvl2pPr marL="504154" indent="0">
              <a:buNone/>
              <a:defRPr sz="1300"/>
            </a:lvl2pPr>
            <a:lvl3pPr marL="1008309" indent="0">
              <a:buNone/>
              <a:defRPr sz="1100"/>
            </a:lvl3pPr>
            <a:lvl4pPr marL="1512463" indent="0">
              <a:buNone/>
              <a:defRPr sz="1000"/>
            </a:lvl4pPr>
            <a:lvl5pPr marL="2016618" indent="0">
              <a:buNone/>
              <a:defRPr sz="1000"/>
            </a:lvl5pPr>
            <a:lvl6pPr marL="2520772" indent="0">
              <a:buNone/>
              <a:defRPr sz="1000"/>
            </a:lvl6pPr>
            <a:lvl7pPr marL="3024927" indent="0">
              <a:buNone/>
              <a:defRPr sz="1000"/>
            </a:lvl7pPr>
            <a:lvl8pPr marL="3529081" indent="0">
              <a:buNone/>
              <a:defRPr sz="1000"/>
            </a:lvl8pPr>
            <a:lvl9pPr marL="40332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2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5293995"/>
            <a:ext cx="6050280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675755"/>
            <a:ext cx="6050280" cy="4537710"/>
          </a:xfrm>
        </p:spPr>
        <p:txBody>
          <a:bodyPr/>
          <a:lstStyle>
            <a:lvl1pPr marL="0" indent="0">
              <a:buNone/>
              <a:defRPr sz="3500"/>
            </a:lvl1pPr>
            <a:lvl2pPr marL="504154" indent="0">
              <a:buNone/>
              <a:defRPr sz="3100"/>
            </a:lvl2pPr>
            <a:lvl3pPr marL="1008309" indent="0">
              <a:buNone/>
              <a:defRPr sz="2600"/>
            </a:lvl3pPr>
            <a:lvl4pPr marL="1512463" indent="0">
              <a:buNone/>
              <a:defRPr sz="2200"/>
            </a:lvl4pPr>
            <a:lvl5pPr marL="2016618" indent="0">
              <a:buNone/>
              <a:defRPr sz="2200"/>
            </a:lvl5pPr>
            <a:lvl6pPr marL="2520772" indent="0">
              <a:buNone/>
              <a:defRPr sz="2200"/>
            </a:lvl6pPr>
            <a:lvl7pPr marL="3024927" indent="0">
              <a:buNone/>
              <a:defRPr sz="2200"/>
            </a:lvl7pPr>
            <a:lvl8pPr marL="3529081" indent="0">
              <a:buNone/>
              <a:defRPr sz="2200"/>
            </a:lvl8pPr>
            <a:lvl9pPr marL="403323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5918981"/>
            <a:ext cx="6050280" cy="887584"/>
          </a:xfrm>
        </p:spPr>
        <p:txBody>
          <a:bodyPr/>
          <a:lstStyle>
            <a:lvl1pPr marL="0" indent="0">
              <a:buNone/>
              <a:defRPr sz="1500"/>
            </a:lvl1pPr>
            <a:lvl2pPr marL="504154" indent="0">
              <a:buNone/>
              <a:defRPr sz="1300"/>
            </a:lvl2pPr>
            <a:lvl3pPr marL="1008309" indent="0">
              <a:buNone/>
              <a:defRPr sz="1100"/>
            </a:lvl3pPr>
            <a:lvl4pPr marL="1512463" indent="0">
              <a:buNone/>
              <a:defRPr sz="1000"/>
            </a:lvl4pPr>
            <a:lvl5pPr marL="2016618" indent="0">
              <a:buNone/>
              <a:defRPr sz="1000"/>
            </a:lvl5pPr>
            <a:lvl6pPr marL="2520772" indent="0">
              <a:buNone/>
              <a:defRPr sz="1000"/>
            </a:lvl6pPr>
            <a:lvl7pPr marL="3024927" indent="0">
              <a:buNone/>
              <a:defRPr sz="1000"/>
            </a:lvl7pPr>
            <a:lvl8pPr marL="3529081" indent="0">
              <a:buNone/>
              <a:defRPr sz="1000"/>
            </a:lvl8pPr>
            <a:lvl9pPr marL="40332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1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302865"/>
            <a:ext cx="9075420" cy="1260475"/>
          </a:xfrm>
          <a:prstGeom prst="rect">
            <a:avLst/>
          </a:prstGeom>
        </p:spPr>
        <p:txBody>
          <a:bodyPr vert="horz" lIns="100831" tIns="50415" rIns="100831" bIns="504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764666"/>
            <a:ext cx="9075420" cy="4991131"/>
          </a:xfrm>
          <a:prstGeom prst="rect">
            <a:avLst/>
          </a:prstGeom>
        </p:spPr>
        <p:txBody>
          <a:bodyPr vert="horz" lIns="100831" tIns="50415" rIns="100831" bIns="50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7009642"/>
            <a:ext cx="2352887" cy="402652"/>
          </a:xfrm>
          <a:prstGeom prst="rect">
            <a:avLst/>
          </a:prstGeom>
        </p:spPr>
        <p:txBody>
          <a:bodyPr vert="horz" lIns="100831" tIns="50415" rIns="100831" bIns="5041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299" y="7009642"/>
            <a:ext cx="3193203" cy="402652"/>
          </a:xfrm>
          <a:prstGeom prst="rect">
            <a:avLst/>
          </a:prstGeom>
        </p:spPr>
        <p:txBody>
          <a:bodyPr vert="horz" lIns="100831" tIns="50415" rIns="100831" bIns="5041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7009642"/>
            <a:ext cx="2352887" cy="402652"/>
          </a:xfrm>
          <a:prstGeom prst="rect">
            <a:avLst/>
          </a:prstGeom>
        </p:spPr>
        <p:txBody>
          <a:bodyPr vert="horz" lIns="100831" tIns="50415" rIns="100831" bIns="5041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097">
              <a:lnSpc>
                <a:spcPts val="2285"/>
              </a:lnSpc>
            </a:pPr>
            <a:fld id="{81D60167-4931-47E6-BA6A-407CBD079E47}" type="slidenum">
              <a:rPr lang="en-US" smtClean="0"/>
              <a:pPr marL="38097">
                <a:lnSpc>
                  <a:spcPts val="228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08309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116" indent="-378116" algn="l" defTabSz="1008309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9251" indent="-315097" algn="l" defTabSz="1008309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0386" indent="-252077" algn="l" defTabSz="100830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541" indent="-252077" algn="l" defTabSz="1008309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8695" indent="-252077" algn="l" defTabSz="1008309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849" indent="-252077" algn="l" defTabSz="100830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7004" indent="-252077" algn="l" defTabSz="100830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1158" indent="-252077" algn="l" defTabSz="100830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5313" indent="-252077" algn="l" defTabSz="100830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3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154" algn="l" defTabSz="10083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309" algn="l" defTabSz="10083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463" algn="l" defTabSz="10083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618" algn="l" defTabSz="10083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772" algn="l" defTabSz="10083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927" algn="l" defTabSz="10083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9081" algn="l" defTabSz="10083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3236" algn="l" defTabSz="10083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8mbofd8" TargetMode="External"/><Relationship Id="rId2" Type="http://schemas.openxmlformats.org/officeDocument/2006/relationships/hyperlink" Target="http://bit.ly/G6W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erences.embarcadero.com/article/32094#SampleCoun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2606990"/>
            <a:ext cx="7391400" cy="710895"/>
          </a:xfrm>
          <a:prstGeom prst="rect">
            <a:avLst/>
          </a:prstGeom>
        </p:spPr>
        <p:txBody>
          <a:bodyPr vert="horz" wrap="square" lIns="0" tIns="73020" rIns="0" bIns="0" rtlCol="0">
            <a:spAutoFit/>
          </a:bodyPr>
          <a:lstStyle/>
          <a:p>
            <a:pPr marL="2652205" marR="5080" indent="-2640141">
              <a:lnSpc>
                <a:spcPts val="4909"/>
              </a:lnSpc>
              <a:spcBef>
                <a:spcPts val="575"/>
              </a:spcBef>
            </a:pPr>
            <a:r>
              <a:rPr dirty="0" smtClean="0"/>
              <a:t>Function</a:t>
            </a:r>
            <a:r>
              <a:rPr spc="-55" dirty="0" smtClean="0"/>
              <a:t> </a:t>
            </a:r>
            <a:r>
              <a:rPr dirty="0"/>
              <a:t>Point 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829" y="765124"/>
            <a:ext cx="490855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FPA –</a:t>
            </a:r>
            <a:r>
              <a:rPr spc="-55" dirty="0"/>
              <a:t> </a:t>
            </a:r>
            <a:r>
              <a:rPr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875" y="1800225"/>
            <a:ext cx="7023100" cy="448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048" y="703819"/>
            <a:ext cx="3506851" cy="767517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 smtClean="0"/>
              <a:t>Componen</a:t>
            </a:r>
            <a:r>
              <a:rPr lang="en-US" dirty="0" smtClean="0"/>
              <a:t>t</a:t>
            </a:r>
            <a:r>
              <a:rPr dirty="0" smtClean="0"/>
              <a:t>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9" y="1566496"/>
            <a:ext cx="8989694" cy="3816080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Each </a:t>
            </a:r>
            <a:r>
              <a:rPr sz="3200" spc="-6" dirty="0">
                <a:latin typeface="Arial"/>
                <a:cs typeface="Arial"/>
              </a:rPr>
              <a:t>component rated </a:t>
            </a:r>
            <a:r>
              <a:rPr sz="3200" dirty="0">
                <a:latin typeface="Arial"/>
                <a:cs typeface="Arial"/>
              </a:rPr>
              <a:t>as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Low</a:t>
            </a:r>
            <a:r>
              <a:rPr sz="3200" spc="-6" dirty="0"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Average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Based on </a:t>
            </a:r>
            <a:r>
              <a:rPr sz="2800" dirty="0">
                <a:latin typeface="Arial"/>
                <a:cs typeface="Arial"/>
              </a:rPr>
              <a:t>(perceived)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complexity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Symbol"/>
              <a:buChar char=""/>
            </a:pPr>
            <a:endParaRPr sz="3100">
              <a:latin typeface="Arial"/>
              <a:cs typeface="Arial"/>
            </a:endParaRPr>
          </a:p>
          <a:p>
            <a:pPr marL="335256" indent="-323191">
              <a:spcBef>
                <a:spcPts val="222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Points </a:t>
            </a:r>
            <a:r>
              <a:rPr sz="3200" dirty="0">
                <a:latin typeface="Arial"/>
                <a:cs typeface="Arial"/>
              </a:rPr>
              <a:t>are assigned based on </a:t>
            </a:r>
            <a:r>
              <a:rPr sz="3200" spc="-6" dirty="0">
                <a:latin typeface="Arial"/>
                <a:cs typeface="Arial"/>
              </a:rPr>
              <a:t>the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rating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15"/>
              </a:spcBef>
              <a:buFont typeface="Wingdings"/>
              <a:buChar char=""/>
            </a:pPr>
            <a:endParaRPr sz="5300">
              <a:latin typeface="Arial"/>
              <a:cs typeface="Arial"/>
            </a:endParaRPr>
          </a:p>
          <a:p>
            <a:pPr marL="335256" indent="-323191"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Question: </a:t>
            </a:r>
            <a:r>
              <a:rPr sz="3200" dirty="0">
                <a:latin typeface="Arial"/>
                <a:cs typeface="Arial"/>
              </a:rPr>
              <a:t>How to </a:t>
            </a:r>
            <a:r>
              <a:rPr sz="3200" spc="-6" dirty="0">
                <a:latin typeface="Arial"/>
                <a:cs typeface="Arial"/>
              </a:rPr>
              <a:t>evaluate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complexity?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813" y="669417"/>
            <a:ext cx="8297545" cy="1346523"/>
          </a:xfrm>
          <a:prstGeom prst="rect">
            <a:avLst/>
          </a:prstGeom>
        </p:spPr>
        <p:txBody>
          <a:bodyPr vert="horz" wrap="square" lIns="0" tIns="73020" rIns="0" bIns="0" rtlCol="0">
            <a:spAutoFit/>
          </a:bodyPr>
          <a:lstStyle/>
          <a:p>
            <a:pPr marL="3261761" marR="5080" indent="-3249698">
              <a:lnSpc>
                <a:spcPts val="4909"/>
              </a:lnSpc>
              <a:spcBef>
                <a:spcPts val="575"/>
              </a:spcBef>
            </a:pPr>
            <a:r>
              <a:rPr dirty="0"/>
              <a:t>Break things up into even</a:t>
            </a:r>
            <a:r>
              <a:rPr spc="-45" dirty="0"/>
              <a:t> </a:t>
            </a:r>
            <a:r>
              <a:rPr dirty="0"/>
              <a:t>smaller  pieces!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8" y="1756500"/>
            <a:ext cx="6634480" cy="3503929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Transaction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Dependent on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transferred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Dependent on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8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stored</a:t>
            </a:r>
            <a:endParaRPr sz="2800">
              <a:latin typeface="Arial"/>
              <a:cs typeface="Arial"/>
            </a:endParaRPr>
          </a:p>
          <a:p>
            <a:pPr marL="335256" indent="-323191">
              <a:spcBef>
                <a:spcPts val="81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at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rest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Dependent on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8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stored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Independent </a:t>
            </a:r>
            <a:r>
              <a:rPr sz="2800" spc="-6" dirty="0"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data</a:t>
            </a:r>
            <a:r>
              <a:rPr sz="2800" spc="-4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transferred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903" y="738962"/>
            <a:ext cx="3754754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Smaller</a:t>
            </a:r>
            <a:r>
              <a:rPr spc="-80" dirty="0"/>
              <a:t> </a:t>
            </a:r>
            <a:r>
              <a:rPr dirty="0"/>
              <a:t>Pieces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8" y="1566496"/>
            <a:ext cx="7302500" cy="2759717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Data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Element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Type</a:t>
            </a:r>
            <a:r>
              <a:rPr sz="3200" spc="-6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(DET)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Dynamic </a:t>
            </a:r>
            <a:r>
              <a:rPr sz="2800" dirty="0">
                <a:latin typeface="Arial"/>
                <a:cs typeface="Arial"/>
              </a:rPr>
              <a:t>user recognizable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fields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Controls </a:t>
            </a:r>
            <a:r>
              <a:rPr sz="2800" dirty="0">
                <a:latin typeface="Arial"/>
                <a:cs typeface="Arial"/>
              </a:rPr>
              <a:t>(things that </a:t>
            </a:r>
            <a:r>
              <a:rPr sz="2800" spc="-6" dirty="0">
                <a:latin typeface="Arial"/>
                <a:cs typeface="Arial"/>
              </a:rPr>
              <a:t>invoke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actions)</a:t>
            </a:r>
            <a:endParaRPr sz="2800">
              <a:latin typeface="Arial"/>
              <a:cs typeface="Arial"/>
            </a:endParaRPr>
          </a:p>
          <a:p>
            <a:pPr marL="1631198" marR="26668" lvl="1" indent="-573364">
              <a:lnSpc>
                <a:spcPts val="3120"/>
              </a:lnSpc>
              <a:spcBef>
                <a:spcPts val="117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Used to estimate </a:t>
            </a:r>
            <a:r>
              <a:rPr sz="2800" dirty="0">
                <a:latin typeface="Arial"/>
                <a:cs typeface="Arial"/>
              </a:rPr>
              <a:t>complexity </a:t>
            </a:r>
            <a:r>
              <a:rPr sz="2800" spc="-6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both  transactions </a:t>
            </a:r>
            <a:r>
              <a:rPr sz="2800" spc="-6" dirty="0">
                <a:latin typeface="Arial"/>
                <a:cs typeface="Arial"/>
              </a:rPr>
              <a:t>and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09" y="765124"/>
            <a:ext cx="789305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Data Element </a:t>
            </a:r>
            <a:r>
              <a:rPr sz="4400" spc="-6" dirty="0">
                <a:latin typeface="Arial"/>
                <a:cs typeface="Arial"/>
              </a:rPr>
              <a:t>Type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612" y="1823974"/>
            <a:ext cx="9939274" cy="423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8206" y="2892679"/>
            <a:ext cx="1295400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6" dirty="0">
                <a:solidFill>
                  <a:srgbClr val="00AD00"/>
                </a:solidFill>
                <a:latin typeface="Arial"/>
                <a:cs typeface="Arial"/>
              </a:rPr>
              <a:t>DE</a:t>
            </a:r>
            <a:r>
              <a:rPr sz="3600" spc="-204" dirty="0">
                <a:solidFill>
                  <a:srgbClr val="00AD00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00AD00"/>
                </a:solidFill>
                <a:latin typeface="Arial"/>
                <a:cs typeface="Arial"/>
              </a:rPr>
              <a:t>-s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1" y="2097151"/>
            <a:ext cx="3422649" cy="3843654"/>
          </a:xfrm>
          <a:custGeom>
            <a:avLst/>
            <a:gdLst/>
            <a:ahLst/>
            <a:cxnLst/>
            <a:rect l="l" t="t" r="r" b="b"/>
            <a:pathLst>
              <a:path w="3422650" h="3843654">
                <a:moveTo>
                  <a:pt x="668274" y="1339723"/>
                </a:moveTo>
                <a:lnTo>
                  <a:pt x="658876" y="1304925"/>
                </a:lnTo>
                <a:lnTo>
                  <a:pt x="99568" y="1456182"/>
                </a:lnTo>
                <a:lnTo>
                  <a:pt x="90170" y="1421384"/>
                </a:lnTo>
                <a:lnTo>
                  <a:pt x="0" y="1501648"/>
                </a:lnTo>
                <a:lnTo>
                  <a:pt x="118364" y="1525651"/>
                </a:lnTo>
                <a:lnTo>
                  <a:pt x="110223" y="1495552"/>
                </a:lnTo>
                <a:lnTo>
                  <a:pt x="108953" y="1490865"/>
                </a:lnTo>
                <a:lnTo>
                  <a:pt x="668274" y="1339723"/>
                </a:lnTo>
                <a:close/>
              </a:path>
              <a:path w="3422650" h="3843654">
                <a:moveTo>
                  <a:pt x="799846" y="775208"/>
                </a:moveTo>
                <a:lnTo>
                  <a:pt x="610654" y="444982"/>
                </a:lnTo>
                <a:lnTo>
                  <a:pt x="637857" y="429387"/>
                </a:lnTo>
                <a:lnTo>
                  <a:pt x="641845" y="427101"/>
                </a:lnTo>
                <a:lnTo>
                  <a:pt x="541274" y="360299"/>
                </a:lnTo>
                <a:lnTo>
                  <a:pt x="548132" y="480822"/>
                </a:lnTo>
                <a:lnTo>
                  <a:pt x="579412" y="462889"/>
                </a:lnTo>
                <a:lnTo>
                  <a:pt x="768604" y="793115"/>
                </a:lnTo>
                <a:lnTo>
                  <a:pt x="799846" y="775208"/>
                </a:lnTo>
                <a:close/>
              </a:path>
              <a:path w="3422650" h="3843654">
                <a:moveTo>
                  <a:pt x="917067" y="1335659"/>
                </a:moveTo>
                <a:lnTo>
                  <a:pt x="892683" y="1308989"/>
                </a:lnTo>
                <a:lnTo>
                  <a:pt x="248653" y="1896656"/>
                </a:lnTo>
                <a:lnTo>
                  <a:pt x="224409" y="1870075"/>
                </a:lnTo>
                <a:lnTo>
                  <a:pt x="180975" y="1982724"/>
                </a:lnTo>
                <a:lnTo>
                  <a:pt x="297180" y="1949831"/>
                </a:lnTo>
                <a:lnTo>
                  <a:pt x="283959" y="1935353"/>
                </a:lnTo>
                <a:lnTo>
                  <a:pt x="272884" y="1923224"/>
                </a:lnTo>
                <a:lnTo>
                  <a:pt x="917067" y="1335659"/>
                </a:lnTo>
                <a:close/>
              </a:path>
              <a:path w="3422650" h="3843654">
                <a:moveTo>
                  <a:pt x="1037844" y="1394079"/>
                </a:moveTo>
                <a:lnTo>
                  <a:pt x="1010031" y="1371219"/>
                </a:lnTo>
                <a:lnTo>
                  <a:pt x="235877" y="2308695"/>
                </a:lnTo>
                <a:lnTo>
                  <a:pt x="208153" y="2285746"/>
                </a:lnTo>
                <a:lnTo>
                  <a:pt x="180975" y="2403348"/>
                </a:lnTo>
                <a:lnTo>
                  <a:pt x="291338" y="2354580"/>
                </a:lnTo>
                <a:lnTo>
                  <a:pt x="280276" y="2345436"/>
                </a:lnTo>
                <a:lnTo>
                  <a:pt x="263613" y="2331643"/>
                </a:lnTo>
                <a:lnTo>
                  <a:pt x="1037844" y="1394079"/>
                </a:lnTo>
                <a:close/>
              </a:path>
              <a:path w="3422650" h="3843654">
                <a:moveTo>
                  <a:pt x="1138047" y="108077"/>
                </a:moveTo>
                <a:lnTo>
                  <a:pt x="1128991" y="89916"/>
                </a:lnTo>
                <a:lnTo>
                  <a:pt x="1084199" y="0"/>
                </a:lnTo>
                <a:lnTo>
                  <a:pt x="1029970" y="107823"/>
                </a:lnTo>
                <a:lnTo>
                  <a:pt x="1065987" y="107911"/>
                </a:lnTo>
                <a:lnTo>
                  <a:pt x="1064641" y="723773"/>
                </a:lnTo>
                <a:lnTo>
                  <a:pt x="1100709" y="723900"/>
                </a:lnTo>
                <a:lnTo>
                  <a:pt x="1102055" y="108000"/>
                </a:lnTo>
                <a:lnTo>
                  <a:pt x="1138047" y="108077"/>
                </a:lnTo>
                <a:close/>
              </a:path>
              <a:path w="3422650" h="3843654">
                <a:moveTo>
                  <a:pt x="1160018" y="1452245"/>
                </a:moveTo>
                <a:lnTo>
                  <a:pt x="1129157" y="1433703"/>
                </a:lnTo>
                <a:lnTo>
                  <a:pt x="281533" y="2841371"/>
                </a:lnTo>
                <a:lnTo>
                  <a:pt x="250698" y="2822829"/>
                </a:lnTo>
                <a:lnTo>
                  <a:pt x="241300" y="2943098"/>
                </a:lnTo>
                <a:lnTo>
                  <a:pt x="343281" y="2878455"/>
                </a:lnTo>
                <a:lnTo>
                  <a:pt x="338201" y="2875407"/>
                </a:lnTo>
                <a:lnTo>
                  <a:pt x="312458" y="2859951"/>
                </a:lnTo>
                <a:lnTo>
                  <a:pt x="1160018" y="1452245"/>
                </a:lnTo>
                <a:close/>
              </a:path>
              <a:path w="3422650" h="3843654">
                <a:moveTo>
                  <a:pt x="1279525" y="1511808"/>
                </a:moveTo>
                <a:lnTo>
                  <a:pt x="1247775" y="1494790"/>
                </a:lnTo>
                <a:lnTo>
                  <a:pt x="335102" y="3199828"/>
                </a:lnTo>
                <a:lnTo>
                  <a:pt x="303403" y="3182874"/>
                </a:lnTo>
                <a:lnTo>
                  <a:pt x="299974" y="3303524"/>
                </a:lnTo>
                <a:lnTo>
                  <a:pt x="398653" y="3233801"/>
                </a:lnTo>
                <a:lnTo>
                  <a:pt x="396506" y="3232658"/>
                </a:lnTo>
                <a:lnTo>
                  <a:pt x="366864" y="3216821"/>
                </a:lnTo>
                <a:lnTo>
                  <a:pt x="1279525" y="1511808"/>
                </a:lnTo>
                <a:close/>
              </a:path>
              <a:path w="3422650" h="3843654">
                <a:moveTo>
                  <a:pt x="1460881" y="1450721"/>
                </a:moveTo>
                <a:lnTo>
                  <a:pt x="1428369" y="1435227"/>
                </a:lnTo>
                <a:lnTo>
                  <a:pt x="331825" y="3738016"/>
                </a:lnTo>
                <a:lnTo>
                  <a:pt x="299339" y="3722497"/>
                </a:lnTo>
                <a:lnTo>
                  <a:pt x="301625" y="3843274"/>
                </a:lnTo>
                <a:lnTo>
                  <a:pt x="395770" y="3769741"/>
                </a:lnTo>
                <a:lnTo>
                  <a:pt x="396748" y="3768979"/>
                </a:lnTo>
                <a:lnTo>
                  <a:pt x="364337" y="3753523"/>
                </a:lnTo>
                <a:lnTo>
                  <a:pt x="1460881" y="1450721"/>
                </a:lnTo>
                <a:close/>
              </a:path>
              <a:path w="3422650" h="3843654">
                <a:moveTo>
                  <a:pt x="1922399" y="60325"/>
                </a:moveTo>
                <a:lnTo>
                  <a:pt x="1810004" y="104140"/>
                </a:lnTo>
                <a:lnTo>
                  <a:pt x="1836674" y="128282"/>
                </a:lnTo>
                <a:lnTo>
                  <a:pt x="1308989" y="711708"/>
                </a:lnTo>
                <a:lnTo>
                  <a:pt x="1335786" y="735965"/>
                </a:lnTo>
                <a:lnTo>
                  <a:pt x="1863344" y="152412"/>
                </a:lnTo>
                <a:lnTo>
                  <a:pt x="1890014" y="176530"/>
                </a:lnTo>
                <a:lnTo>
                  <a:pt x="1907171" y="114935"/>
                </a:lnTo>
                <a:lnTo>
                  <a:pt x="1922399" y="60325"/>
                </a:lnTo>
                <a:close/>
              </a:path>
              <a:path w="3422650" h="3843654">
                <a:moveTo>
                  <a:pt x="2401824" y="360299"/>
                </a:moveTo>
                <a:lnTo>
                  <a:pt x="2287524" y="399161"/>
                </a:lnTo>
                <a:lnTo>
                  <a:pt x="2313076" y="424434"/>
                </a:lnTo>
                <a:lnTo>
                  <a:pt x="1970024" y="771525"/>
                </a:lnTo>
                <a:lnTo>
                  <a:pt x="1995551" y="796798"/>
                </a:lnTo>
                <a:lnTo>
                  <a:pt x="2338743" y="449808"/>
                </a:lnTo>
                <a:lnTo>
                  <a:pt x="2364359" y="475107"/>
                </a:lnTo>
                <a:lnTo>
                  <a:pt x="2385072" y="411607"/>
                </a:lnTo>
                <a:lnTo>
                  <a:pt x="2401824" y="360299"/>
                </a:lnTo>
                <a:close/>
              </a:path>
              <a:path w="3422650" h="3843654">
                <a:moveTo>
                  <a:pt x="2641600" y="3062224"/>
                </a:moveTo>
                <a:lnTo>
                  <a:pt x="2636037" y="2994660"/>
                </a:lnTo>
                <a:lnTo>
                  <a:pt x="2631694" y="2941828"/>
                </a:lnTo>
                <a:lnTo>
                  <a:pt x="2600960" y="2960522"/>
                </a:lnTo>
                <a:lnTo>
                  <a:pt x="1637792" y="1373251"/>
                </a:lnTo>
                <a:lnTo>
                  <a:pt x="1607058" y="1392047"/>
                </a:lnTo>
                <a:lnTo>
                  <a:pt x="2570137" y="2979255"/>
                </a:lnTo>
                <a:lnTo>
                  <a:pt x="2539365" y="2997962"/>
                </a:lnTo>
                <a:lnTo>
                  <a:pt x="2641600" y="3062224"/>
                </a:lnTo>
                <a:close/>
              </a:path>
              <a:path w="3422650" h="3843654">
                <a:moveTo>
                  <a:pt x="3422650" y="241173"/>
                </a:moveTo>
                <a:lnTo>
                  <a:pt x="3302889" y="256413"/>
                </a:lnTo>
                <a:lnTo>
                  <a:pt x="3322866" y="286346"/>
                </a:lnTo>
                <a:lnTo>
                  <a:pt x="2152142" y="1069213"/>
                </a:lnTo>
                <a:lnTo>
                  <a:pt x="2172208" y="1099185"/>
                </a:lnTo>
                <a:lnTo>
                  <a:pt x="3342830" y="316268"/>
                </a:lnTo>
                <a:lnTo>
                  <a:pt x="3362833" y="346202"/>
                </a:lnTo>
                <a:lnTo>
                  <a:pt x="3402609" y="276352"/>
                </a:lnTo>
                <a:lnTo>
                  <a:pt x="3422650" y="241173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38" y="2232026"/>
            <a:ext cx="9863074" cy="466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2809" y="685687"/>
            <a:ext cx="7893050" cy="1342390"/>
          </a:xfrm>
          <a:prstGeom prst="rect">
            <a:avLst/>
          </a:prstGeom>
        </p:spPr>
        <p:txBody>
          <a:bodyPr vert="horz" wrap="square" lIns="0" tIns="66670" rIns="0" bIns="0" rtlCol="0">
            <a:spAutoFit/>
          </a:bodyPr>
          <a:lstStyle/>
          <a:p>
            <a:pPr marL="12699">
              <a:spcBef>
                <a:spcPts val="525"/>
              </a:spcBef>
            </a:pPr>
            <a:r>
              <a:rPr sz="4400" dirty="0">
                <a:latin typeface="Arial"/>
                <a:cs typeface="Arial"/>
              </a:rPr>
              <a:t>Data Element </a:t>
            </a:r>
            <a:r>
              <a:rPr sz="4400" spc="-6" dirty="0">
                <a:latin typeface="Arial"/>
                <a:cs typeface="Arial"/>
              </a:rPr>
              <a:t>Type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  <a:p>
            <a:pPr marL="5237740">
              <a:spcBef>
                <a:spcPts val="345"/>
              </a:spcBef>
            </a:pPr>
            <a:r>
              <a:rPr sz="3600" spc="-45" dirty="0">
                <a:solidFill>
                  <a:srgbClr val="00AD00"/>
                </a:solidFill>
                <a:latin typeface="Arial"/>
                <a:cs typeface="Arial"/>
              </a:rPr>
              <a:t>DET-s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9475" y="1843025"/>
            <a:ext cx="6480175" cy="2776855"/>
          </a:xfrm>
          <a:custGeom>
            <a:avLst/>
            <a:gdLst/>
            <a:ahLst/>
            <a:cxnLst/>
            <a:rect l="l" t="t" r="r" b="b"/>
            <a:pathLst>
              <a:path w="6480175" h="2776854">
                <a:moveTo>
                  <a:pt x="4866627" y="35052"/>
                </a:moveTo>
                <a:lnTo>
                  <a:pt x="4858512" y="0"/>
                </a:lnTo>
                <a:lnTo>
                  <a:pt x="101041" y="1115161"/>
                </a:lnTo>
                <a:lnTo>
                  <a:pt x="92837" y="1080135"/>
                </a:lnTo>
                <a:lnTo>
                  <a:pt x="0" y="1157351"/>
                </a:lnTo>
                <a:lnTo>
                  <a:pt x="117475" y="1185291"/>
                </a:lnTo>
                <a:lnTo>
                  <a:pt x="110210" y="1154303"/>
                </a:lnTo>
                <a:lnTo>
                  <a:pt x="109245" y="1150226"/>
                </a:lnTo>
                <a:lnTo>
                  <a:pt x="4866627" y="35052"/>
                </a:lnTo>
                <a:close/>
              </a:path>
              <a:path w="6480175" h="2776854">
                <a:moveTo>
                  <a:pt x="5356352" y="147447"/>
                </a:moveTo>
                <a:lnTo>
                  <a:pt x="5327650" y="125730"/>
                </a:lnTo>
                <a:lnTo>
                  <a:pt x="4849660" y="760183"/>
                </a:lnTo>
                <a:lnTo>
                  <a:pt x="4820920" y="738505"/>
                </a:lnTo>
                <a:lnTo>
                  <a:pt x="4799076" y="857250"/>
                </a:lnTo>
                <a:lnTo>
                  <a:pt x="4907153" y="803529"/>
                </a:lnTo>
                <a:lnTo>
                  <a:pt x="4897552" y="796290"/>
                </a:lnTo>
                <a:lnTo>
                  <a:pt x="4878476" y="781913"/>
                </a:lnTo>
                <a:lnTo>
                  <a:pt x="5356352" y="147447"/>
                </a:lnTo>
                <a:close/>
              </a:path>
              <a:path w="6480175" h="2776854">
                <a:moveTo>
                  <a:pt x="5660009" y="137033"/>
                </a:moveTo>
                <a:lnTo>
                  <a:pt x="5624068" y="136144"/>
                </a:lnTo>
                <a:lnTo>
                  <a:pt x="5563146" y="2668232"/>
                </a:lnTo>
                <a:lnTo>
                  <a:pt x="5562727" y="2686177"/>
                </a:lnTo>
                <a:lnTo>
                  <a:pt x="5563146" y="2668232"/>
                </a:lnTo>
                <a:lnTo>
                  <a:pt x="5527167" y="2667381"/>
                </a:lnTo>
                <a:lnTo>
                  <a:pt x="5578475" y="2776601"/>
                </a:lnTo>
                <a:lnTo>
                  <a:pt x="5626011" y="2687066"/>
                </a:lnTo>
                <a:lnTo>
                  <a:pt x="5635117" y="2669921"/>
                </a:lnTo>
                <a:lnTo>
                  <a:pt x="5599100" y="2669082"/>
                </a:lnTo>
                <a:lnTo>
                  <a:pt x="5599112" y="2668232"/>
                </a:lnTo>
                <a:lnTo>
                  <a:pt x="5660009" y="137033"/>
                </a:lnTo>
                <a:close/>
              </a:path>
              <a:path w="6480175" h="2776854">
                <a:moveTo>
                  <a:pt x="6051423" y="1946275"/>
                </a:moveTo>
                <a:lnTo>
                  <a:pt x="6015418" y="1947379"/>
                </a:lnTo>
                <a:lnTo>
                  <a:pt x="5958459" y="136017"/>
                </a:lnTo>
                <a:lnTo>
                  <a:pt x="5922518" y="137160"/>
                </a:lnTo>
                <a:lnTo>
                  <a:pt x="5979477" y="1948484"/>
                </a:lnTo>
                <a:lnTo>
                  <a:pt x="5943473" y="1949577"/>
                </a:lnTo>
                <a:lnTo>
                  <a:pt x="6000750" y="2055876"/>
                </a:lnTo>
                <a:lnTo>
                  <a:pt x="6042076" y="1966468"/>
                </a:lnTo>
                <a:lnTo>
                  <a:pt x="6051423" y="1946275"/>
                </a:lnTo>
                <a:close/>
              </a:path>
              <a:path w="6480175" h="2776854">
                <a:moveTo>
                  <a:pt x="6480175" y="496951"/>
                </a:moveTo>
                <a:lnTo>
                  <a:pt x="6472174" y="431927"/>
                </a:lnTo>
                <a:lnTo>
                  <a:pt x="6465443" y="377063"/>
                </a:lnTo>
                <a:lnTo>
                  <a:pt x="6435407" y="397014"/>
                </a:lnTo>
                <a:lnTo>
                  <a:pt x="6255512" y="126619"/>
                </a:lnTo>
                <a:lnTo>
                  <a:pt x="6225540" y="146558"/>
                </a:lnTo>
                <a:lnTo>
                  <a:pt x="6405423" y="416941"/>
                </a:lnTo>
                <a:lnTo>
                  <a:pt x="6375400" y="436880"/>
                </a:lnTo>
                <a:lnTo>
                  <a:pt x="6480175" y="496951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917" y="6555741"/>
            <a:ext cx="6960234" cy="56682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Repeated </a:t>
            </a:r>
            <a:r>
              <a:rPr sz="3600" spc="-35" dirty="0">
                <a:solidFill>
                  <a:srgbClr val="FF0000"/>
                </a:solidFill>
                <a:latin typeface="Arial"/>
                <a:cs typeface="Arial"/>
              </a:rPr>
              <a:t>DET-s. 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Count </a:t>
            </a:r>
            <a:r>
              <a:rPr sz="3600" spc="-6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36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6" dirty="0">
                <a:solidFill>
                  <a:srgbClr val="FF0000"/>
                </a:solidFill>
                <a:latin typeface="Arial"/>
                <a:cs typeface="Arial"/>
              </a:rPr>
              <a:t>once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2988" y="3178175"/>
            <a:ext cx="3267710" cy="3430904"/>
          </a:xfrm>
          <a:custGeom>
            <a:avLst/>
            <a:gdLst/>
            <a:ahLst/>
            <a:cxnLst/>
            <a:rect l="l" t="t" r="r" b="b"/>
            <a:pathLst>
              <a:path w="3267710" h="3430904">
                <a:moveTo>
                  <a:pt x="945388" y="3418052"/>
                </a:moveTo>
                <a:lnTo>
                  <a:pt x="69621" y="99860"/>
                </a:lnTo>
                <a:lnTo>
                  <a:pt x="104394" y="90678"/>
                </a:lnTo>
                <a:lnTo>
                  <a:pt x="97129" y="82423"/>
                </a:lnTo>
                <a:lnTo>
                  <a:pt x="24638" y="0"/>
                </a:lnTo>
                <a:lnTo>
                  <a:pt x="0" y="118237"/>
                </a:lnTo>
                <a:lnTo>
                  <a:pt x="34836" y="109042"/>
                </a:lnTo>
                <a:lnTo>
                  <a:pt x="910463" y="3427247"/>
                </a:lnTo>
                <a:lnTo>
                  <a:pt x="945388" y="3418052"/>
                </a:lnTo>
                <a:close/>
              </a:path>
              <a:path w="3267710" h="3430904">
                <a:moveTo>
                  <a:pt x="1399159" y="108966"/>
                </a:moveTo>
                <a:lnTo>
                  <a:pt x="1389900" y="89662"/>
                </a:lnTo>
                <a:lnTo>
                  <a:pt x="1346962" y="0"/>
                </a:lnTo>
                <a:lnTo>
                  <a:pt x="1291082" y="107061"/>
                </a:lnTo>
                <a:lnTo>
                  <a:pt x="1327086" y="107696"/>
                </a:lnTo>
                <a:lnTo>
                  <a:pt x="1268730" y="3422332"/>
                </a:lnTo>
                <a:lnTo>
                  <a:pt x="1304671" y="3422967"/>
                </a:lnTo>
                <a:lnTo>
                  <a:pt x="1363141" y="108343"/>
                </a:lnTo>
                <a:lnTo>
                  <a:pt x="1399159" y="108966"/>
                </a:lnTo>
                <a:close/>
              </a:path>
              <a:path w="3267710" h="3430904">
                <a:moveTo>
                  <a:pt x="3267329" y="239776"/>
                </a:moveTo>
                <a:lnTo>
                  <a:pt x="3266922" y="191897"/>
                </a:lnTo>
                <a:lnTo>
                  <a:pt x="3266313" y="118999"/>
                </a:lnTo>
                <a:lnTo>
                  <a:pt x="3170301" y="192278"/>
                </a:lnTo>
                <a:lnTo>
                  <a:pt x="3202609" y="208102"/>
                </a:lnTo>
                <a:lnTo>
                  <a:pt x="1630934" y="3414725"/>
                </a:lnTo>
                <a:lnTo>
                  <a:pt x="1663192" y="3430574"/>
                </a:lnTo>
                <a:lnTo>
                  <a:pt x="3234906" y="223913"/>
                </a:lnTo>
                <a:lnTo>
                  <a:pt x="3267329" y="2397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09" y="765124"/>
            <a:ext cx="789305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Data Element </a:t>
            </a:r>
            <a:r>
              <a:rPr spc="-6" dirty="0"/>
              <a:t>Type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39926" y="1679512"/>
            <a:ext cx="7229475" cy="49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09" y="765124"/>
            <a:ext cx="789305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Data Element </a:t>
            </a:r>
            <a:r>
              <a:rPr sz="4400" spc="-6" dirty="0">
                <a:latin typeface="Arial"/>
                <a:cs typeface="Arial"/>
              </a:rPr>
              <a:t>Type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9926" y="1571562"/>
            <a:ext cx="7229475" cy="49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7923" y="5295137"/>
            <a:ext cx="1295400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6" dirty="0">
                <a:solidFill>
                  <a:srgbClr val="00AD00"/>
                </a:solidFill>
                <a:latin typeface="Arial"/>
                <a:cs typeface="Arial"/>
              </a:rPr>
              <a:t>DE</a:t>
            </a:r>
            <a:r>
              <a:rPr sz="3600" spc="-204" dirty="0">
                <a:solidFill>
                  <a:srgbClr val="00AD00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00AD00"/>
                </a:solidFill>
                <a:latin typeface="Arial"/>
                <a:cs typeface="Arial"/>
              </a:rPr>
              <a:t>-s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7085" y="2879725"/>
            <a:ext cx="2831465" cy="2536190"/>
          </a:xfrm>
          <a:custGeom>
            <a:avLst/>
            <a:gdLst/>
            <a:ahLst/>
            <a:cxnLst/>
            <a:rect l="l" t="t" r="r" b="b"/>
            <a:pathLst>
              <a:path w="2831465" h="2536190">
                <a:moveTo>
                  <a:pt x="2738984" y="58561"/>
                </a:moveTo>
                <a:lnTo>
                  <a:pt x="0" y="2509139"/>
                </a:lnTo>
                <a:lnTo>
                  <a:pt x="24002" y="2535935"/>
                </a:lnTo>
                <a:lnTo>
                  <a:pt x="2762966" y="85377"/>
                </a:lnTo>
                <a:lnTo>
                  <a:pt x="2738984" y="58561"/>
                </a:lnTo>
                <a:close/>
              </a:path>
              <a:path w="2831465" h="2536190">
                <a:moveTo>
                  <a:pt x="2813011" y="46609"/>
                </a:moveTo>
                <a:lnTo>
                  <a:pt x="2752343" y="46609"/>
                </a:lnTo>
                <a:lnTo>
                  <a:pt x="2776347" y="73405"/>
                </a:lnTo>
                <a:lnTo>
                  <a:pt x="2762966" y="85377"/>
                </a:lnTo>
                <a:lnTo>
                  <a:pt x="2787015" y="112267"/>
                </a:lnTo>
                <a:lnTo>
                  <a:pt x="2813011" y="46609"/>
                </a:lnTo>
                <a:close/>
              </a:path>
              <a:path w="2831465" h="2536190">
                <a:moveTo>
                  <a:pt x="2752343" y="46609"/>
                </a:moveTo>
                <a:lnTo>
                  <a:pt x="2738984" y="58561"/>
                </a:lnTo>
                <a:lnTo>
                  <a:pt x="2762966" y="85377"/>
                </a:lnTo>
                <a:lnTo>
                  <a:pt x="2776347" y="73405"/>
                </a:lnTo>
                <a:lnTo>
                  <a:pt x="2752343" y="46609"/>
                </a:lnTo>
                <a:close/>
              </a:path>
              <a:path w="2831465" h="2536190">
                <a:moveTo>
                  <a:pt x="2831465" y="0"/>
                </a:moveTo>
                <a:lnTo>
                  <a:pt x="2715005" y="31750"/>
                </a:lnTo>
                <a:lnTo>
                  <a:pt x="2738984" y="58561"/>
                </a:lnTo>
                <a:lnTo>
                  <a:pt x="2752343" y="46609"/>
                </a:lnTo>
                <a:lnTo>
                  <a:pt x="2813011" y="46609"/>
                </a:lnTo>
                <a:lnTo>
                  <a:pt x="2831465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7597" y="2997201"/>
            <a:ext cx="3372485" cy="2980055"/>
          </a:xfrm>
          <a:custGeom>
            <a:avLst/>
            <a:gdLst/>
            <a:ahLst/>
            <a:cxnLst/>
            <a:rect l="l" t="t" r="r" b="b"/>
            <a:pathLst>
              <a:path w="3372485" h="2980054">
                <a:moveTo>
                  <a:pt x="510667" y="2217420"/>
                </a:moveTo>
                <a:lnTo>
                  <a:pt x="66789" y="1114259"/>
                </a:lnTo>
                <a:lnTo>
                  <a:pt x="100203" y="1100836"/>
                </a:lnTo>
                <a:lnTo>
                  <a:pt x="96469" y="1097534"/>
                </a:lnTo>
                <a:lnTo>
                  <a:pt x="9779" y="1020699"/>
                </a:lnTo>
                <a:lnTo>
                  <a:pt x="0" y="1141095"/>
                </a:lnTo>
                <a:lnTo>
                  <a:pt x="33375" y="1127683"/>
                </a:lnTo>
                <a:lnTo>
                  <a:pt x="477266" y="2230755"/>
                </a:lnTo>
                <a:lnTo>
                  <a:pt x="510667" y="2217420"/>
                </a:lnTo>
                <a:close/>
              </a:path>
              <a:path w="3372485" h="2980054">
                <a:moveTo>
                  <a:pt x="632079" y="2219579"/>
                </a:moveTo>
                <a:lnTo>
                  <a:pt x="235445" y="701636"/>
                </a:lnTo>
                <a:lnTo>
                  <a:pt x="270256" y="692531"/>
                </a:lnTo>
                <a:lnTo>
                  <a:pt x="262915" y="684149"/>
                </a:lnTo>
                <a:lnTo>
                  <a:pt x="190754" y="601599"/>
                </a:lnTo>
                <a:lnTo>
                  <a:pt x="165862" y="719836"/>
                </a:lnTo>
                <a:lnTo>
                  <a:pt x="200634" y="710742"/>
                </a:lnTo>
                <a:lnTo>
                  <a:pt x="597154" y="2228596"/>
                </a:lnTo>
                <a:lnTo>
                  <a:pt x="632079" y="2219579"/>
                </a:lnTo>
                <a:close/>
              </a:path>
              <a:path w="3372485" h="2980054">
                <a:moveTo>
                  <a:pt x="751332" y="2220595"/>
                </a:moveTo>
                <a:lnTo>
                  <a:pt x="408444" y="462978"/>
                </a:lnTo>
                <a:lnTo>
                  <a:pt x="443865" y="456057"/>
                </a:lnTo>
                <a:lnTo>
                  <a:pt x="435559" y="445262"/>
                </a:lnTo>
                <a:lnTo>
                  <a:pt x="370205" y="360299"/>
                </a:lnTo>
                <a:lnTo>
                  <a:pt x="337820" y="476758"/>
                </a:lnTo>
                <a:lnTo>
                  <a:pt x="373151" y="469861"/>
                </a:lnTo>
                <a:lnTo>
                  <a:pt x="716026" y="2227580"/>
                </a:lnTo>
                <a:lnTo>
                  <a:pt x="751332" y="2220595"/>
                </a:lnTo>
                <a:close/>
              </a:path>
              <a:path w="3372485" h="2980054">
                <a:moveTo>
                  <a:pt x="871982" y="2220722"/>
                </a:moveTo>
                <a:lnTo>
                  <a:pt x="468299" y="102755"/>
                </a:lnTo>
                <a:lnTo>
                  <a:pt x="503682" y="96012"/>
                </a:lnTo>
                <a:lnTo>
                  <a:pt x="495350" y="85090"/>
                </a:lnTo>
                <a:lnTo>
                  <a:pt x="430530" y="0"/>
                </a:lnTo>
                <a:lnTo>
                  <a:pt x="397637" y="116205"/>
                </a:lnTo>
                <a:lnTo>
                  <a:pt x="432993" y="109474"/>
                </a:lnTo>
                <a:lnTo>
                  <a:pt x="836676" y="2227453"/>
                </a:lnTo>
                <a:lnTo>
                  <a:pt x="871982" y="2220722"/>
                </a:lnTo>
                <a:close/>
              </a:path>
              <a:path w="3372485" h="2980054">
                <a:moveTo>
                  <a:pt x="3311779" y="2941574"/>
                </a:moveTo>
                <a:lnTo>
                  <a:pt x="3212465" y="2872867"/>
                </a:lnTo>
                <a:lnTo>
                  <a:pt x="3207372" y="2908566"/>
                </a:lnTo>
                <a:lnTo>
                  <a:pt x="1634744" y="2684145"/>
                </a:lnTo>
                <a:lnTo>
                  <a:pt x="1629664" y="2719705"/>
                </a:lnTo>
                <a:lnTo>
                  <a:pt x="3202292" y="2944241"/>
                </a:lnTo>
                <a:lnTo>
                  <a:pt x="3197225" y="2979801"/>
                </a:lnTo>
                <a:lnTo>
                  <a:pt x="3296170" y="2946781"/>
                </a:lnTo>
                <a:lnTo>
                  <a:pt x="3311779" y="2941574"/>
                </a:lnTo>
                <a:close/>
              </a:path>
              <a:path w="3372485" h="2980054">
                <a:moveTo>
                  <a:pt x="3372104" y="2584450"/>
                </a:moveTo>
                <a:lnTo>
                  <a:pt x="3264154" y="2530348"/>
                </a:lnTo>
                <a:lnTo>
                  <a:pt x="3264103" y="2566403"/>
                </a:lnTo>
                <a:lnTo>
                  <a:pt x="1632204" y="2564892"/>
                </a:lnTo>
                <a:lnTo>
                  <a:pt x="1632204" y="2600833"/>
                </a:lnTo>
                <a:lnTo>
                  <a:pt x="3264065" y="2602344"/>
                </a:lnTo>
                <a:lnTo>
                  <a:pt x="3264027" y="2638298"/>
                </a:lnTo>
                <a:lnTo>
                  <a:pt x="3336163" y="2602357"/>
                </a:lnTo>
                <a:lnTo>
                  <a:pt x="3372104" y="258445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903" y="738962"/>
            <a:ext cx="3754754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Smaller</a:t>
            </a:r>
            <a:r>
              <a:rPr spc="-80" dirty="0"/>
              <a:t> </a:t>
            </a:r>
            <a:r>
              <a:rPr dirty="0"/>
              <a:t>Pieces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9" y="1566496"/>
            <a:ext cx="8835390" cy="3761740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</a:t>
            </a:r>
            <a:r>
              <a:rPr sz="3200" spc="-6" dirty="0">
                <a:latin typeface="Arial"/>
                <a:cs typeface="Arial"/>
              </a:rPr>
              <a:t>Element </a:t>
            </a:r>
            <a:r>
              <a:rPr sz="3200" dirty="0">
                <a:latin typeface="Arial"/>
                <a:cs typeface="Arial"/>
              </a:rPr>
              <a:t>Type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(DET)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Dynamic </a:t>
            </a:r>
            <a:r>
              <a:rPr sz="2800" dirty="0">
                <a:latin typeface="Arial"/>
                <a:cs typeface="Arial"/>
              </a:rPr>
              <a:t>user recognizable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  <a:p>
            <a:pPr marL="335256" indent="-323191">
              <a:spcBef>
                <a:spcPts val="81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Record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Element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Type</a:t>
            </a:r>
            <a:r>
              <a:rPr sz="3200" spc="-69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(RET)</a:t>
            </a:r>
            <a:endParaRPr sz="3200">
              <a:latin typeface="Arial"/>
              <a:cs typeface="Arial"/>
            </a:endParaRPr>
          </a:p>
          <a:p>
            <a:pPr marL="1631198" marR="5080" lvl="1" indent="-573364">
              <a:lnSpc>
                <a:spcPts val="3120"/>
              </a:lnSpc>
              <a:spcBef>
                <a:spcPts val="148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User </a:t>
            </a:r>
            <a:r>
              <a:rPr sz="2800" dirty="0">
                <a:latin typeface="Arial"/>
                <a:cs typeface="Arial"/>
              </a:rPr>
              <a:t>recognizable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subgroup of data elements </a:t>
            </a:r>
            <a:r>
              <a:rPr sz="2800" spc="-6" dirty="0">
                <a:latin typeface="Arial"/>
                <a:cs typeface="Arial"/>
              </a:rPr>
              <a:t> in </a:t>
            </a:r>
            <a:r>
              <a:rPr sz="2800" dirty="0">
                <a:latin typeface="Arial"/>
                <a:cs typeface="Arial"/>
              </a:rPr>
              <a:t>internal logical </a:t>
            </a:r>
            <a:r>
              <a:rPr sz="2800" spc="-6" dirty="0">
                <a:latin typeface="Arial"/>
                <a:cs typeface="Arial"/>
              </a:rPr>
              <a:t>file or </a:t>
            </a:r>
            <a:r>
              <a:rPr sz="2800" dirty="0">
                <a:latin typeface="Arial"/>
                <a:cs typeface="Arial"/>
              </a:rPr>
              <a:t>external interface </a:t>
            </a:r>
            <a:r>
              <a:rPr sz="2800" spc="-6" dirty="0"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1631198" marR="22224" lvl="1" indent="-573364">
              <a:lnSpc>
                <a:spcPts val="3129"/>
              </a:lnSpc>
              <a:spcBef>
                <a:spcPts val="109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relational databases </a:t>
            </a:r>
            <a:r>
              <a:rPr sz="2800" spc="-6" dirty="0">
                <a:latin typeface="Arial"/>
                <a:cs typeface="Arial"/>
              </a:rPr>
              <a:t>typically one </a:t>
            </a:r>
            <a:r>
              <a:rPr sz="2800" dirty="0">
                <a:latin typeface="Arial"/>
                <a:cs typeface="Arial"/>
              </a:rPr>
              <a:t>Internal  </a:t>
            </a:r>
            <a:r>
              <a:rPr sz="2800" spc="-6" dirty="0">
                <a:latin typeface="Arial"/>
                <a:cs typeface="Arial"/>
              </a:rPr>
              <a:t>Logic File </a:t>
            </a:r>
            <a:r>
              <a:rPr sz="2800" dirty="0">
                <a:latin typeface="Arial"/>
                <a:cs typeface="Arial"/>
              </a:rPr>
              <a:t>(table) </a:t>
            </a:r>
            <a:r>
              <a:rPr sz="2800" spc="-6" dirty="0">
                <a:latin typeface="Arial"/>
                <a:cs typeface="Arial"/>
              </a:rPr>
              <a:t>= </a:t>
            </a:r>
            <a:r>
              <a:rPr sz="2800" dirty="0">
                <a:latin typeface="Arial"/>
                <a:cs typeface="Arial"/>
              </a:rPr>
              <a:t>one </a:t>
            </a:r>
            <a:r>
              <a:rPr sz="2800" spc="-6" dirty="0">
                <a:latin typeface="Arial"/>
                <a:cs typeface="Arial"/>
              </a:rPr>
              <a:t>Record Element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609" y="765124"/>
            <a:ext cx="8512175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Record Element </a:t>
            </a:r>
            <a:r>
              <a:rPr sz="4400" spc="-6" dirty="0">
                <a:latin typeface="Arial"/>
                <a:cs typeface="Arial"/>
              </a:rPr>
              <a:t>Type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9926" y="1571562"/>
            <a:ext cx="7229475" cy="49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494" y="5291785"/>
            <a:ext cx="2432685" cy="57467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dirty="0">
                <a:solidFill>
                  <a:srgbClr val="00AD00"/>
                </a:solidFill>
                <a:latin typeface="Arial"/>
                <a:cs typeface="Arial"/>
              </a:rPr>
              <a:t>1 RET</a:t>
            </a:r>
            <a:r>
              <a:rPr sz="3600" spc="-16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AD00"/>
                </a:solidFill>
                <a:latin typeface="Arial"/>
                <a:cs typeface="Arial"/>
              </a:rPr>
              <a:t>each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7697" y="2938398"/>
            <a:ext cx="3351529" cy="2697480"/>
          </a:xfrm>
          <a:custGeom>
            <a:avLst/>
            <a:gdLst/>
            <a:ahLst/>
            <a:cxnLst/>
            <a:rect l="l" t="t" r="r" b="b"/>
            <a:pathLst>
              <a:path w="3351529" h="2697479">
                <a:moveTo>
                  <a:pt x="108077" y="1367028"/>
                </a:moveTo>
                <a:lnTo>
                  <a:pt x="99021" y="1348867"/>
                </a:lnTo>
                <a:lnTo>
                  <a:pt x="54229" y="1258951"/>
                </a:lnTo>
                <a:lnTo>
                  <a:pt x="0" y="1366901"/>
                </a:lnTo>
                <a:lnTo>
                  <a:pt x="36029" y="1366951"/>
                </a:lnTo>
                <a:lnTo>
                  <a:pt x="34671" y="2282825"/>
                </a:lnTo>
                <a:lnTo>
                  <a:pt x="70612" y="2282952"/>
                </a:lnTo>
                <a:lnTo>
                  <a:pt x="72097" y="1366989"/>
                </a:lnTo>
                <a:lnTo>
                  <a:pt x="108077" y="1367028"/>
                </a:lnTo>
                <a:close/>
              </a:path>
              <a:path w="3351529" h="2697479">
                <a:moveTo>
                  <a:pt x="2332228" y="2643251"/>
                </a:moveTo>
                <a:lnTo>
                  <a:pt x="2224405" y="2589149"/>
                </a:lnTo>
                <a:lnTo>
                  <a:pt x="2224354" y="2625204"/>
                </a:lnTo>
                <a:lnTo>
                  <a:pt x="832104" y="2623693"/>
                </a:lnTo>
                <a:lnTo>
                  <a:pt x="832104" y="2659634"/>
                </a:lnTo>
                <a:lnTo>
                  <a:pt x="2224316" y="2661145"/>
                </a:lnTo>
                <a:lnTo>
                  <a:pt x="2224278" y="2697099"/>
                </a:lnTo>
                <a:lnTo>
                  <a:pt x="2296325" y="2661158"/>
                </a:lnTo>
                <a:lnTo>
                  <a:pt x="2332228" y="2643251"/>
                </a:lnTo>
                <a:close/>
              </a:path>
              <a:path w="3351529" h="2697479">
                <a:moveTo>
                  <a:pt x="3351403" y="0"/>
                </a:moveTo>
                <a:lnTo>
                  <a:pt x="3235706" y="34290"/>
                </a:lnTo>
                <a:lnTo>
                  <a:pt x="3260217" y="60591"/>
                </a:lnTo>
                <a:lnTo>
                  <a:pt x="699135" y="2450719"/>
                </a:lnTo>
                <a:lnTo>
                  <a:pt x="723773" y="2477008"/>
                </a:lnTo>
                <a:lnTo>
                  <a:pt x="3284791" y="86944"/>
                </a:lnTo>
                <a:lnTo>
                  <a:pt x="3309366" y="113284"/>
                </a:lnTo>
                <a:lnTo>
                  <a:pt x="3333483" y="48260"/>
                </a:lnTo>
                <a:lnTo>
                  <a:pt x="3351403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963" y="765124"/>
            <a:ext cx="584454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Function Point</a:t>
            </a:r>
            <a:r>
              <a:rPr spc="-30" dirty="0"/>
              <a:t> </a:t>
            </a:r>
            <a:r>
              <a:rPr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62440" y="7181470"/>
            <a:ext cx="20383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sz="2000" dirty="0">
                <a:latin typeface="Times New Roman"/>
                <a:cs typeface="Times New Roman"/>
              </a:rPr>
              <a:pPr marL="38097">
                <a:lnSpc>
                  <a:spcPts val="2285"/>
                </a:lnSpc>
              </a:pPr>
              <a:t>2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728" y="1738630"/>
            <a:ext cx="8675370" cy="4113686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335256" marR="5080" indent="-323191">
              <a:lnSpc>
                <a:spcPts val="3569"/>
              </a:lnSpc>
              <a:spcBef>
                <a:spcPts val="44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Function point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is a measure </a:t>
            </a:r>
            <a:r>
              <a:rPr sz="3200" dirty="0">
                <a:latin typeface="Arial"/>
                <a:cs typeface="Arial"/>
              </a:rPr>
              <a:t>of the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amount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of 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business functionality </a:t>
            </a:r>
            <a:r>
              <a:rPr sz="3200" dirty="0">
                <a:latin typeface="Arial"/>
                <a:cs typeface="Arial"/>
              </a:rPr>
              <a:t>in a software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application</a:t>
            </a:r>
            <a:endParaRPr sz="3200">
              <a:latin typeface="Arial"/>
              <a:cs typeface="Arial"/>
            </a:endParaRPr>
          </a:p>
          <a:p>
            <a:pPr marL="1631198" marR="1477539" lvl="1" indent="-573364">
              <a:lnSpc>
                <a:spcPts val="3129"/>
              </a:lnSpc>
              <a:spcBef>
                <a:spcPts val="140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The larger number of </a:t>
            </a:r>
            <a:r>
              <a:rPr sz="2800" spc="-10" dirty="0">
                <a:latin typeface="Arial"/>
                <a:cs typeface="Arial"/>
              </a:rPr>
              <a:t>FPs </a:t>
            </a:r>
            <a:r>
              <a:rPr sz="2800" spc="-6" dirty="0">
                <a:latin typeface="Arial"/>
                <a:cs typeface="Arial"/>
              </a:rPr>
              <a:t>the more  </a:t>
            </a:r>
            <a:r>
              <a:rPr sz="2800" dirty="0">
                <a:latin typeface="Arial"/>
                <a:cs typeface="Arial"/>
              </a:rPr>
              <a:t>functionality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Symbol"/>
              <a:buChar char=""/>
            </a:pPr>
            <a:endParaRPr sz="3100">
              <a:latin typeface="Arial"/>
              <a:cs typeface="Arial"/>
            </a:endParaRPr>
          </a:p>
          <a:p>
            <a:pPr marL="335256" marR="73020" indent="-323191">
              <a:lnSpc>
                <a:spcPct val="93200"/>
              </a:lnSpc>
              <a:spcBef>
                <a:spcPts val="241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Function Point Analysis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6" dirty="0">
                <a:latin typeface="Arial"/>
                <a:cs typeface="Arial"/>
              </a:rPr>
              <a:t>based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6" dirty="0">
                <a:latin typeface="Arial"/>
                <a:cs typeface="Arial"/>
              </a:rPr>
              <a:t>breaking  down applications into </a:t>
            </a:r>
            <a:r>
              <a:rPr sz="3200" dirty="0">
                <a:latin typeface="Arial"/>
                <a:cs typeface="Arial"/>
              </a:rPr>
              <a:t>very </a:t>
            </a:r>
            <a:r>
              <a:rPr sz="3200" spc="-6" dirty="0">
                <a:latin typeface="Arial"/>
                <a:cs typeface="Arial"/>
              </a:rPr>
              <a:t>small components  and measuring their </a:t>
            </a:r>
            <a:r>
              <a:rPr sz="3200" dirty="0">
                <a:latin typeface="Arial"/>
                <a:cs typeface="Arial"/>
              </a:rPr>
              <a:t>size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individually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609" y="765124"/>
            <a:ext cx="8512175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Record Element </a:t>
            </a:r>
            <a:r>
              <a:rPr sz="4400" spc="-6" dirty="0">
                <a:latin typeface="Arial"/>
                <a:cs typeface="Arial"/>
              </a:rPr>
              <a:t>Type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65375" y="1758950"/>
            <a:ext cx="5362575" cy="4493260"/>
            <a:chOff x="2365375" y="1758950"/>
            <a:chExt cx="5362575" cy="4493260"/>
          </a:xfrm>
        </p:grpSpPr>
        <p:sp>
          <p:nvSpPr>
            <p:cNvPr id="4" name="object 4"/>
            <p:cNvSpPr/>
            <p:nvPr/>
          </p:nvSpPr>
          <p:spPr>
            <a:xfrm>
              <a:off x="2365375" y="1758950"/>
              <a:ext cx="5362575" cy="4024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87798" y="2698750"/>
              <a:ext cx="1011555" cy="3553460"/>
            </a:xfrm>
            <a:custGeom>
              <a:avLst/>
              <a:gdLst/>
              <a:ahLst/>
              <a:cxnLst/>
              <a:rect l="l" t="t" r="r" b="b"/>
              <a:pathLst>
                <a:path w="1011554" h="3553460">
                  <a:moveTo>
                    <a:pt x="108077" y="108077"/>
                  </a:moveTo>
                  <a:lnTo>
                    <a:pt x="98996" y="89916"/>
                  </a:lnTo>
                  <a:lnTo>
                    <a:pt x="54102" y="0"/>
                  </a:lnTo>
                  <a:lnTo>
                    <a:pt x="0" y="107950"/>
                  </a:lnTo>
                  <a:lnTo>
                    <a:pt x="36055" y="108000"/>
                  </a:lnTo>
                  <a:lnTo>
                    <a:pt x="34544" y="3543312"/>
                  </a:lnTo>
                  <a:lnTo>
                    <a:pt x="70485" y="3543300"/>
                  </a:lnTo>
                  <a:lnTo>
                    <a:pt x="71996" y="108038"/>
                  </a:lnTo>
                  <a:lnTo>
                    <a:pt x="108077" y="108077"/>
                  </a:lnTo>
                  <a:close/>
                </a:path>
                <a:path w="1011554" h="3553460">
                  <a:moveTo>
                    <a:pt x="1011301" y="2219325"/>
                  </a:moveTo>
                  <a:lnTo>
                    <a:pt x="907923" y="2281555"/>
                  </a:lnTo>
                  <a:lnTo>
                    <a:pt x="938276" y="2300833"/>
                  </a:lnTo>
                  <a:lnTo>
                    <a:pt x="156337" y="3533648"/>
                  </a:lnTo>
                  <a:lnTo>
                    <a:pt x="186817" y="3552952"/>
                  </a:lnTo>
                  <a:lnTo>
                    <a:pt x="968730" y="2320175"/>
                  </a:lnTo>
                  <a:lnTo>
                    <a:pt x="999109" y="2339467"/>
                  </a:lnTo>
                  <a:lnTo>
                    <a:pt x="1004570" y="2285619"/>
                  </a:lnTo>
                  <a:lnTo>
                    <a:pt x="1011301" y="2219325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18178" y="6312814"/>
            <a:ext cx="1676400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6" dirty="0">
                <a:solidFill>
                  <a:srgbClr val="00AD00"/>
                </a:solidFill>
                <a:latin typeface="Arial"/>
                <a:cs typeface="Arial"/>
              </a:rPr>
              <a:t>2</a:t>
            </a:r>
            <a:r>
              <a:rPr sz="3600" spc="-7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00AD00"/>
                </a:solidFill>
                <a:latin typeface="Arial"/>
                <a:cs typeface="Arial"/>
              </a:rPr>
              <a:t>RET-s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609" y="765124"/>
            <a:ext cx="8512175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Record Element </a:t>
            </a:r>
            <a:r>
              <a:rPr spc="-6" dirty="0"/>
              <a:t>Type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Examples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0362" y="2939987"/>
            <a:ext cx="4495800" cy="3906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18125" y="3249612"/>
            <a:ext cx="4641850" cy="353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2652" y="1738631"/>
            <a:ext cx="3928110" cy="980393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12699" marR="5080" indent="133976">
              <a:lnSpc>
                <a:spcPts val="3569"/>
              </a:lnSpc>
              <a:spcBef>
                <a:spcPts val="445"/>
              </a:spcBef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Inheritance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object  oriented</a:t>
            </a:r>
            <a:r>
              <a:rPr sz="32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development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4679" y="1738629"/>
            <a:ext cx="3882390" cy="1421130"/>
          </a:xfrm>
          <a:prstGeom prst="rect">
            <a:avLst/>
          </a:prstGeom>
        </p:spPr>
        <p:txBody>
          <a:bodyPr vert="horz" wrap="square" lIns="0" tIns="46987" rIns="0" bIns="0" rtlCol="0">
            <a:spAutoFit/>
          </a:bodyPr>
          <a:lstStyle/>
          <a:p>
            <a:pPr marL="12699" marR="5080" indent="-1904" algn="ctr">
              <a:lnSpc>
                <a:spcPct val="93000"/>
              </a:lnSpc>
              <a:spcBef>
                <a:spcPts val="371"/>
              </a:spcBef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Table per object  hierarchy</a:t>
            </a:r>
            <a:r>
              <a:rPr sz="3200" spc="-4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relational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0378" y="1619250"/>
            <a:ext cx="1904" cy="5459730"/>
          </a:xfrm>
          <a:custGeom>
            <a:avLst/>
            <a:gdLst/>
            <a:ahLst/>
            <a:cxnLst/>
            <a:rect l="l" t="t" r="r" b="b"/>
            <a:pathLst>
              <a:path w="1904" h="5459730">
                <a:moveTo>
                  <a:pt x="0" y="0"/>
                </a:moveTo>
                <a:lnTo>
                  <a:pt x="1524" y="5459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609" y="765124"/>
            <a:ext cx="8512175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Record Element </a:t>
            </a:r>
            <a:r>
              <a:rPr sz="4400" spc="-6" dirty="0">
                <a:latin typeface="Arial"/>
                <a:cs typeface="Arial"/>
              </a:rPr>
              <a:t>Type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59075" y="1560577"/>
            <a:ext cx="4641850" cy="4091304"/>
            <a:chOff x="2759075" y="1560576"/>
            <a:chExt cx="4641850" cy="4091304"/>
          </a:xfrm>
        </p:grpSpPr>
        <p:sp>
          <p:nvSpPr>
            <p:cNvPr id="4" name="object 4"/>
            <p:cNvSpPr/>
            <p:nvPr/>
          </p:nvSpPr>
          <p:spPr>
            <a:xfrm>
              <a:off x="2759075" y="1560576"/>
              <a:ext cx="4641850" cy="353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2596" y="3478149"/>
              <a:ext cx="737235" cy="2173605"/>
            </a:xfrm>
            <a:custGeom>
              <a:avLst/>
              <a:gdLst/>
              <a:ahLst/>
              <a:cxnLst/>
              <a:rect l="l" t="t" r="r" b="b"/>
              <a:pathLst>
                <a:path w="737235" h="2173604">
                  <a:moveTo>
                    <a:pt x="469265" y="116332"/>
                  </a:moveTo>
                  <a:lnTo>
                    <a:pt x="460489" y="84963"/>
                  </a:lnTo>
                  <a:lnTo>
                    <a:pt x="436753" y="0"/>
                  </a:lnTo>
                  <a:lnTo>
                    <a:pt x="363220" y="95885"/>
                  </a:lnTo>
                  <a:lnTo>
                    <a:pt x="398640" y="102717"/>
                  </a:lnTo>
                  <a:lnTo>
                    <a:pt x="0" y="2160397"/>
                  </a:lnTo>
                  <a:lnTo>
                    <a:pt x="35433" y="2167255"/>
                  </a:lnTo>
                  <a:lnTo>
                    <a:pt x="433959" y="109524"/>
                  </a:lnTo>
                  <a:lnTo>
                    <a:pt x="469265" y="116332"/>
                  </a:lnTo>
                  <a:close/>
                </a:path>
                <a:path w="737235" h="2173604">
                  <a:moveTo>
                    <a:pt x="736854" y="1141476"/>
                  </a:moveTo>
                  <a:lnTo>
                    <a:pt x="632841" y="1202944"/>
                  </a:lnTo>
                  <a:lnTo>
                    <a:pt x="663041" y="1222425"/>
                  </a:lnTo>
                  <a:lnTo>
                    <a:pt x="61341" y="2154047"/>
                  </a:lnTo>
                  <a:lnTo>
                    <a:pt x="91567" y="2173605"/>
                  </a:lnTo>
                  <a:lnTo>
                    <a:pt x="693394" y="1241996"/>
                  </a:lnTo>
                  <a:lnTo>
                    <a:pt x="723646" y="1261491"/>
                  </a:lnTo>
                  <a:lnTo>
                    <a:pt x="729602" y="1207262"/>
                  </a:lnTo>
                  <a:lnTo>
                    <a:pt x="736854" y="1141476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18178" y="5712714"/>
            <a:ext cx="1676400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6" dirty="0">
                <a:solidFill>
                  <a:srgbClr val="00AD00"/>
                </a:solidFill>
                <a:latin typeface="Arial"/>
                <a:cs typeface="Arial"/>
              </a:rPr>
              <a:t>2</a:t>
            </a:r>
            <a:r>
              <a:rPr sz="3600" spc="-7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00AD00"/>
                </a:solidFill>
                <a:latin typeface="Arial"/>
                <a:cs typeface="Arial"/>
              </a:rPr>
              <a:t>RET-s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903" y="738962"/>
            <a:ext cx="3754754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Smaller</a:t>
            </a:r>
            <a:r>
              <a:rPr spc="-80" dirty="0"/>
              <a:t> </a:t>
            </a:r>
            <a:r>
              <a:rPr dirty="0"/>
              <a:t>Pieces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9" y="1566496"/>
            <a:ext cx="8828405" cy="4392296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</a:t>
            </a:r>
            <a:r>
              <a:rPr sz="3200" spc="-6" dirty="0">
                <a:latin typeface="Arial"/>
                <a:cs typeface="Arial"/>
              </a:rPr>
              <a:t>Element </a:t>
            </a:r>
            <a:r>
              <a:rPr sz="3200" dirty="0">
                <a:latin typeface="Arial"/>
                <a:cs typeface="Arial"/>
              </a:rPr>
              <a:t>Type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(DET)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Dynamic </a:t>
            </a:r>
            <a:r>
              <a:rPr sz="2800" dirty="0">
                <a:latin typeface="Arial"/>
                <a:cs typeface="Arial"/>
              </a:rPr>
              <a:t>user recognizable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  <a:p>
            <a:pPr marL="335256" indent="-323191">
              <a:spcBef>
                <a:spcPts val="81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Record </a:t>
            </a:r>
            <a:r>
              <a:rPr sz="3200" spc="-6" dirty="0">
                <a:latin typeface="Arial"/>
                <a:cs typeface="Arial"/>
              </a:rPr>
              <a:t>Element </a:t>
            </a:r>
            <a:r>
              <a:rPr sz="3200" dirty="0">
                <a:latin typeface="Arial"/>
                <a:cs typeface="Arial"/>
              </a:rPr>
              <a:t>Type</a:t>
            </a:r>
            <a:r>
              <a:rPr sz="3200" spc="-6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(RET)</a:t>
            </a:r>
            <a:endParaRPr sz="3200">
              <a:latin typeface="Arial"/>
              <a:cs typeface="Arial"/>
            </a:endParaRPr>
          </a:p>
          <a:p>
            <a:pPr marL="1631198" marR="5080" lvl="1" indent="-573364">
              <a:lnSpc>
                <a:spcPts val="3120"/>
              </a:lnSpc>
              <a:spcBef>
                <a:spcPts val="148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User </a:t>
            </a:r>
            <a:r>
              <a:rPr sz="2800" dirty="0">
                <a:latin typeface="Arial"/>
                <a:cs typeface="Arial"/>
              </a:rPr>
              <a:t>recognizable subgroup </a:t>
            </a:r>
            <a:r>
              <a:rPr sz="2800" spc="-6" dirty="0">
                <a:latin typeface="Arial"/>
                <a:cs typeface="Arial"/>
              </a:rPr>
              <a:t>of data </a:t>
            </a:r>
            <a:r>
              <a:rPr sz="2800" dirty="0">
                <a:latin typeface="Arial"/>
                <a:cs typeface="Arial"/>
              </a:rPr>
              <a:t>elements  </a:t>
            </a:r>
            <a:r>
              <a:rPr sz="2800" spc="-6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internal logical </a:t>
            </a:r>
            <a:r>
              <a:rPr sz="2800" spc="-6" dirty="0">
                <a:latin typeface="Arial"/>
                <a:cs typeface="Arial"/>
              </a:rPr>
              <a:t>file or </a:t>
            </a:r>
            <a:r>
              <a:rPr sz="2800" dirty="0">
                <a:latin typeface="Arial"/>
                <a:cs typeface="Arial"/>
              </a:rPr>
              <a:t>external interface </a:t>
            </a:r>
            <a:r>
              <a:rPr sz="2800" spc="-6" dirty="0"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marL="335256" indent="-323191">
              <a:spcBef>
                <a:spcPts val="76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File Type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Referenced</a:t>
            </a:r>
            <a:r>
              <a:rPr sz="3200" spc="-8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(FTR)</a:t>
            </a:r>
            <a:endParaRPr sz="3200">
              <a:latin typeface="Arial"/>
              <a:cs typeface="Arial"/>
            </a:endParaRPr>
          </a:p>
          <a:p>
            <a:pPr marL="1631198" marR="337160" lvl="1" indent="-573364">
              <a:lnSpc>
                <a:spcPts val="312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File type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referenced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transaction </a:t>
            </a:r>
            <a:r>
              <a:rPr sz="2800" dirty="0">
                <a:latin typeface="Arial"/>
                <a:cs typeface="Arial"/>
              </a:rPr>
              <a:t>(internal  logical </a:t>
            </a:r>
            <a:r>
              <a:rPr sz="2800" spc="-6" dirty="0">
                <a:latin typeface="Arial"/>
                <a:cs typeface="Arial"/>
              </a:rPr>
              <a:t>file or </a:t>
            </a:r>
            <a:r>
              <a:rPr sz="2800" dirty="0">
                <a:latin typeface="Arial"/>
                <a:cs typeface="Arial"/>
              </a:rPr>
              <a:t>external </a:t>
            </a:r>
            <a:r>
              <a:rPr sz="2800" spc="-6" dirty="0">
                <a:latin typeface="Arial"/>
                <a:cs typeface="Arial"/>
              </a:rPr>
              <a:t>interface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file)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096" y="765124"/>
            <a:ext cx="832485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File Type Referenced -</a:t>
            </a:r>
            <a:r>
              <a:rPr spc="-60" dirty="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8" y="1566497"/>
            <a:ext cx="3530600" cy="2336165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Edit article</a:t>
            </a:r>
            <a:r>
              <a:rPr sz="3200" spc="-3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details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latin typeface="Arial"/>
                <a:cs typeface="Arial"/>
              </a:rPr>
              <a:t>Abstract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Tags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Notes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1751" y="1671702"/>
            <a:ext cx="4659376" cy="5637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779" y="765124"/>
            <a:ext cx="7263765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pc="-6" dirty="0"/>
              <a:t>FTR-s For </a:t>
            </a:r>
            <a:r>
              <a:rPr dirty="0"/>
              <a:t>Edit Article</a:t>
            </a:r>
            <a:r>
              <a:rPr spc="-45" dirty="0"/>
              <a:t> </a:t>
            </a:r>
            <a:r>
              <a:rPr dirty="0"/>
              <a:t>Details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39926" y="1571562"/>
            <a:ext cx="7229475" cy="49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7923" y="5295138"/>
            <a:ext cx="1295400" cy="56682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6" dirty="0">
                <a:solidFill>
                  <a:srgbClr val="00AD00"/>
                </a:solidFill>
                <a:latin typeface="Arial"/>
                <a:cs typeface="Arial"/>
              </a:rPr>
              <a:t>FT</a:t>
            </a:r>
            <a:r>
              <a:rPr sz="3600" dirty="0">
                <a:solidFill>
                  <a:srgbClr val="00AD00"/>
                </a:solidFill>
                <a:latin typeface="Arial"/>
                <a:cs typeface="Arial"/>
              </a:rPr>
              <a:t>R-s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7697" y="2998723"/>
            <a:ext cx="3351529" cy="2416810"/>
          </a:xfrm>
          <a:custGeom>
            <a:avLst/>
            <a:gdLst/>
            <a:ahLst/>
            <a:cxnLst/>
            <a:rect l="l" t="t" r="r" b="b"/>
            <a:pathLst>
              <a:path w="3351529" h="2416810">
                <a:moveTo>
                  <a:pt x="108077" y="1306703"/>
                </a:moveTo>
                <a:lnTo>
                  <a:pt x="99021" y="1288542"/>
                </a:lnTo>
                <a:lnTo>
                  <a:pt x="54229" y="1198626"/>
                </a:lnTo>
                <a:lnTo>
                  <a:pt x="0" y="1306576"/>
                </a:lnTo>
                <a:lnTo>
                  <a:pt x="36029" y="1306626"/>
                </a:lnTo>
                <a:lnTo>
                  <a:pt x="34671" y="2222500"/>
                </a:lnTo>
                <a:lnTo>
                  <a:pt x="70612" y="2222627"/>
                </a:lnTo>
                <a:lnTo>
                  <a:pt x="72097" y="1306664"/>
                </a:lnTo>
                <a:lnTo>
                  <a:pt x="108077" y="1306703"/>
                </a:lnTo>
                <a:close/>
              </a:path>
              <a:path w="3351529" h="2416810">
                <a:moveTo>
                  <a:pt x="3351403" y="0"/>
                </a:moveTo>
                <a:lnTo>
                  <a:pt x="3235198" y="32893"/>
                </a:lnTo>
                <a:lnTo>
                  <a:pt x="3259467" y="59499"/>
                </a:lnTo>
                <a:lnTo>
                  <a:pt x="699389" y="2390267"/>
                </a:lnTo>
                <a:lnTo>
                  <a:pt x="723519" y="2416810"/>
                </a:lnTo>
                <a:lnTo>
                  <a:pt x="3283699" y="86067"/>
                </a:lnTo>
                <a:lnTo>
                  <a:pt x="3307969" y="112649"/>
                </a:lnTo>
                <a:lnTo>
                  <a:pt x="3333127" y="47371"/>
                </a:lnTo>
                <a:lnTo>
                  <a:pt x="3351403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52007" y="3494279"/>
            <a:ext cx="3049905" cy="56682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6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3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6" dirty="0">
                <a:solidFill>
                  <a:srgbClr val="FF0000"/>
                </a:solidFill>
                <a:latin typeface="Arial"/>
                <a:cs typeface="Arial"/>
              </a:rPr>
              <a:t>referenced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78674" y="4011423"/>
            <a:ext cx="559435" cy="1087755"/>
          </a:xfrm>
          <a:custGeom>
            <a:avLst/>
            <a:gdLst/>
            <a:ahLst/>
            <a:cxnLst/>
            <a:rect l="l" t="t" r="r" b="b"/>
            <a:pathLst>
              <a:path w="559434" h="1087754">
                <a:moveTo>
                  <a:pt x="380" y="966850"/>
                </a:moveTo>
                <a:lnTo>
                  <a:pt x="0" y="1087627"/>
                </a:lnTo>
                <a:lnTo>
                  <a:pt x="96774" y="1015364"/>
                </a:lnTo>
                <a:lnTo>
                  <a:pt x="56642" y="1015364"/>
                </a:lnTo>
                <a:lnTo>
                  <a:pt x="24383" y="999108"/>
                </a:lnTo>
                <a:lnTo>
                  <a:pt x="32482" y="983007"/>
                </a:lnTo>
                <a:lnTo>
                  <a:pt x="380" y="966850"/>
                </a:lnTo>
                <a:close/>
              </a:path>
              <a:path w="559434" h="1087754">
                <a:moveTo>
                  <a:pt x="32482" y="983007"/>
                </a:moveTo>
                <a:lnTo>
                  <a:pt x="24383" y="999108"/>
                </a:lnTo>
                <a:lnTo>
                  <a:pt x="56642" y="1015364"/>
                </a:lnTo>
                <a:lnTo>
                  <a:pt x="64747" y="999246"/>
                </a:lnTo>
                <a:lnTo>
                  <a:pt x="32482" y="983007"/>
                </a:lnTo>
                <a:close/>
              </a:path>
              <a:path w="559434" h="1087754">
                <a:moveTo>
                  <a:pt x="64747" y="999246"/>
                </a:moveTo>
                <a:lnTo>
                  <a:pt x="56642" y="1015364"/>
                </a:lnTo>
                <a:lnTo>
                  <a:pt x="96774" y="1015364"/>
                </a:lnTo>
                <a:lnTo>
                  <a:pt x="64747" y="999246"/>
                </a:lnTo>
                <a:close/>
              </a:path>
              <a:path w="559434" h="1087754">
                <a:moveTo>
                  <a:pt x="526923" y="0"/>
                </a:moveTo>
                <a:lnTo>
                  <a:pt x="32482" y="983007"/>
                </a:lnTo>
                <a:lnTo>
                  <a:pt x="64747" y="999246"/>
                </a:lnTo>
                <a:lnTo>
                  <a:pt x="559053" y="16255"/>
                </a:lnTo>
                <a:lnTo>
                  <a:pt x="5269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090" y="765124"/>
            <a:ext cx="7988934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File Type Referenced</a:t>
            </a:r>
            <a:r>
              <a:rPr spc="-15" dirty="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9" y="1566497"/>
            <a:ext cx="7231380" cy="1263015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How </a:t>
            </a:r>
            <a:r>
              <a:rPr sz="3200" spc="-6" dirty="0">
                <a:latin typeface="Arial"/>
                <a:cs typeface="Arial"/>
              </a:rPr>
              <a:t>many </a:t>
            </a:r>
            <a:r>
              <a:rPr sz="3200" dirty="0">
                <a:latin typeface="Arial"/>
                <a:cs typeface="Arial"/>
              </a:rPr>
              <a:t>FTR-s for “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List of</a:t>
            </a:r>
            <a:r>
              <a:rPr sz="32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Articles</a:t>
            </a:r>
            <a:r>
              <a:rPr sz="3200" dirty="0">
                <a:latin typeface="Arial"/>
                <a:cs typeface="Arial"/>
              </a:rPr>
              <a:t>”?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Tables</a:t>
            </a:r>
            <a:r>
              <a:rPr sz="2800" dirty="0">
                <a:latin typeface="Arial"/>
                <a:cs typeface="Arial"/>
              </a:rPr>
              <a:t>: Articles, </a:t>
            </a:r>
            <a:r>
              <a:rPr sz="2800" spc="-6" dirty="0">
                <a:latin typeface="Arial"/>
                <a:cs typeface="Arial"/>
              </a:rPr>
              <a:t>Authors,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Tags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562" y="3038476"/>
            <a:ext cx="9410700" cy="314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850682"/>
            <a:ext cx="3429000" cy="767517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87450" y="2052637"/>
            <a:ext cx="7023100" cy="448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298" y="740791"/>
            <a:ext cx="7707630" cy="1346523"/>
          </a:xfrm>
          <a:prstGeom prst="rect">
            <a:avLst/>
          </a:prstGeom>
        </p:spPr>
        <p:txBody>
          <a:bodyPr vert="horz" wrap="square" lIns="0" tIns="73020" rIns="0" bIns="0" rtlCol="0">
            <a:spAutoFit/>
          </a:bodyPr>
          <a:lstStyle/>
          <a:p>
            <a:pPr marL="3167153" marR="5080" indent="-3155089">
              <a:lnSpc>
                <a:spcPts val="4909"/>
              </a:lnSpc>
              <a:spcBef>
                <a:spcPts val="575"/>
              </a:spcBef>
            </a:pPr>
            <a:r>
              <a:rPr dirty="0"/>
              <a:t>Components and </a:t>
            </a:r>
            <a:r>
              <a:rPr spc="6" dirty="0"/>
              <a:t>DETs,</a:t>
            </a:r>
            <a:r>
              <a:rPr spc="-50" dirty="0"/>
              <a:t> </a:t>
            </a:r>
            <a:r>
              <a:rPr dirty="0"/>
              <a:t>RETs,  FTRs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25475" y="2246312"/>
            <a:ext cx="8928100" cy="4991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831" y="765124"/>
            <a:ext cx="643255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Function Points –</a:t>
            </a:r>
            <a:r>
              <a:rPr spc="-50" dirty="0"/>
              <a:t> </a:t>
            </a:r>
            <a:r>
              <a:rPr dirty="0"/>
              <a:t>Context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39925" y="1619250"/>
            <a:ext cx="7199630" cy="56681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34610" rIns="0" bIns="0" rtlCol="0">
            <a:spAutoFit/>
          </a:bodyPr>
          <a:lstStyle/>
          <a:p>
            <a:pPr algn="ctr">
              <a:spcBef>
                <a:spcPts val="1060"/>
              </a:spcBef>
            </a:pP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Identify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Application</a:t>
            </a:r>
            <a:r>
              <a:rPr sz="2800" spc="-16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Boundaries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9926" y="2879725"/>
            <a:ext cx="3419475" cy="946484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</a:ln>
        </p:spPr>
        <p:txBody>
          <a:bodyPr vert="horz" wrap="square" lIns="0" tIns="153024" rIns="0" bIns="0" rtlCol="0">
            <a:spAutoFit/>
          </a:bodyPr>
          <a:lstStyle/>
          <a:p>
            <a:pPr marL="937827" marR="121276" indent="-812742">
              <a:lnSpc>
                <a:spcPts val="3129"/>
              </a:lnSpc>
              <a:spcBef>
                <a:spcPts val="1205"/>
              </a:spcBef>
            </a:pP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Count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Transactional 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9601" y="2322703"/>
            <a:ext cx="1894205" cy="579755"/>
          </a:xfrm>
          <a:custGeom>
            <a:avLst/>
            <a:gdLst/>
            <a:ahLst/>
            <a:cxnLst/>
            <a:rect l="l" t="t" r="r" b="b"/>
            <a:pathLst>
              <a:path w="1894204" h="579755">
                <a:moveTo>
                  <a:pt x="89026" y="475488"/>
                </a:moveTo>
                <a:lnTo>
                  <a:pt x="0" y="557022"/>
                </a:lnTo>
                <a:lnTo>
                  <a:pt x="118617" y="579247"/>
                </a:lnTo>
                <a:lnTo>
                  <a:pt x="110178" y="549656"/>
                </a:lnTo>
                <a:lnTo>
                  <a:pt x="91439" y="549656"/>
                </a:lnTo>
                <a:lnTo>
                  <a:pt x="81533" y="514985"/>
                </a:lnTo>
                <a:lnTo>
                  <a:pt x="98878" y="510030"/>
                </a:lnTo>
                <a:lnTo>
                  <a:pt x="89026" y="475488"/>
                </a:lnTo>
                <a:close/>
              </a:path>
              <a:path w="1894204" h="579755">
                <a:moveTo>
                  <a:pt x="98878" y="510030"/>
                </a:moveTo>
                <a:lnTo>
                  <a:pt x="81533" y="514985"/>
                </a:lnTo>
                <a:lnTo>
                  <a:pt x="91439" y="549656"/>
                </a:lnTo>
                <a:lnTo>
                  <a:pt x="108766" y="544704"/>
                </a:lnTo>
                <a:lnTo>
                  <a:pt x="98878" y="510030"/>
                </a:lnTo>
                <a:close/>
              </a:path>
              <a:path w="1894204" h="579755">
                <a:moveTo>
                  <a:pt x="108766" y="544704"/>
                </a:moveTo>
                <a:lnTo>
                  <a:pt x="91439" y="549656"/>
                </a:lnTo>
                <a:lnTo>
                  <a:pt x="110178" y="549656"/>
                </a:lnTo>
                <a:lnTo>
                  <a:pt x="108766" y="544704"/>
                </a:lnTo>
                <a:close/>
              </a:path>
              <a:path w="1894204" h="579755">
                <a:moveTo>
                  <a:pt x="1884172" y="0"/>
                </a:moveTo>
                <a:lnTo>
                  <a:pt x="98878" y="510030"/>
                </a:lnTo>
                <a:lnTo>
                  <a:pt x="108766" y="544704"/>
                </a:lnTo>
                <a:lnTo>
                  <a:pt x="1894077" y="34544"/>
                </a:lnTo>
                <a:lnTo>
                  <a:pt x="1884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76" y="882523"/>
            <a:ext cx="683196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Scope &amp; Limitations of</a:t>
            </a:r>
            <a:r>
              <a:rPr spc="-80" dirty="0"/>
              <a:t> </a:t>
            </a:r>
            <a:r>
              <a:rPr dirty="0"/>
              <a:t>FPA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62440" y="7181470"/>
            <a:ext cx="20383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sz="2000" dirty="0">
                <a:latin typeface="Times New Roman"/>
                <a:cs typeface="Times New Roman"/>
              </a:rPr>
              <a:pPr marL="38097">
                <a:lnSpc>
                  <a:spcPts val="2285"/>
                </a:lnSpc>
              </a:pPr>
              <a:t>3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728" y="1738630"/>
            <a:ext cx="8742680" cy="4634598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335256" marR="75559" indent="-323191">
              <a:lnSpc>
                <a:spcPts val="3569"/>
              </a:lnSpc>
              <a:spcBef>
                <a:spcPts val="44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FPA </a:t>
            </a:r>
            <a:r>
              <a:rPr sz="3200" spc="-10" dirty="0">
                <a:latin typeface="Arial"/>
                <a:cs typeface="Arial"/>
              </a:rPr>
              <a:t>is largely </a:t>
            </a:r>
            <a:r>
              <a:rPr sz="3200" spc="-6" dirty="0">
                <a:latin typeface="Arial"/>
                <a:cs typeface="Arial"/>
              </a:rPr>
              <a:t>geared towards “form-based” or  “record-oriented”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06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Might not be suitable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6" dirty="0">
                <a:latin typeface="Arial"/>
                <a:cs typeface="Arial"/>
              </a:rPr>
              <a:t>applications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involving:</a:t>
            </a:r>
            <a:endParaRPr sz="3200">
              <a:latin typeface="Arial"/>
              <a:cs typeface="Arial"/>
            </a:endParaRPr>
          </a:p>
          <a:p>
            <a:pPr marL="1631198" marR="177152" lvl="1" indent="-573364">
              <a:lnSpc>
                <a:spcPct val="93100"/>
              </a:lnSpc>
              <a:spcBef>
                <a:spcPts val="140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Complex </a:t>
            </a:r>
            <a:r>
              <a:rPr sz="2800" dirty="0">
                <a:latin typeface="Arial"/>
                <a:cs typeface="Arial"/>
              </a:rPr>
              <a:t>algorithms, e.g. image/video/audio  processing, text or data mining, simulation,  optimization, strategy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games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Complex multimedia </a:t>
            </a:r>
            <a:r>
              <a:rPr sz="2800" dirty="0">
                <a:latin typeface="Arial"/>
                <a:cs typeface="Arial"/>
              </a:rPr>
              <a:t>apps, </a:t>
            </a:r>
            <a:r>
              <a:rPr sz="2800" spc="-6" dirty="0">
                <a:latin typeface="Arial"/>
                <a:cs typeface="Arial"/>
              </a:rPr>
              <a:t>3D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animation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Real-time embedded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Very </a:t>
            </a:r>
            <a:r>
              <a:rPr sz="2800" dirty="0">
                <a:latin typeface="Arial"/>
                <a:cs typeface="Arial"/>
              </a:rPr>
              <a:t>large-scale data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903" y="836804"/>
            <a:ext cx="375602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</a:t>
            </a:r>
            <a:r>
              <a:rPr spc="-75" dirty="0"/>
              <a:t> </a:t>
            </a:r>
            <a:r>
              <a:rPr dirty="0"/>
              <a:t>Inputs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8" y="1566497"/>
            <a:ext cx="8549640" cy="1263015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Information flows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into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Online, </a:t>
            </a:r>
            <a:r>
              <a:rPr sz="2800" dirty="0">
                <a:latin typeface="Arial"/>
                <a:cs typeface="Arial"/>
              </a:rPr>
              <a:t>user inserted, from other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0738" y="3240025"/>
            <a:ext cx="8424987" cy="2823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138" y="765124"/>
            <a:ext cx="6835775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External Inputs –</a:t>
            </a:r>
            <a:r>
              <a:rPr spc="-50" dirty="0"/>
              <a:t> </a:t>
            </a:r>
            <a:r>
              <a:rPr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00402" y="1717739"/>
            <a:ext cx="4679950" cy="5662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852" y="1631950"/>
            <a:ext cx="9939655" cy="4866640"/>
            <a:chOff x="69850" y="1631950"/>
            <a:chExt cx="9939655" cy="4866640"/>
          </a:xfrm>
        </p:grpSpPr>
        <p:sp>
          <p:nvSpPr>
            <p:cNvPr id="3" name="object 3"/>
            <p:cNvSpPr/>
            <p:nvPr/>
          </p:nvSpPr>
          <p:spPr>
            <a:xfrm>
              <a:off x="69850" y="1631950"/>
              <a:ext cx="9939401" cy="4235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00401" y="3179826"/>
              <a:ext cx="3840479" cy="3300729"/>
            </a:xfrm>
            <a:custGeom>
              <a:avLst/>
              <a:gdLst/>
              <a:ahLst/>
              <a:cxnLst/>
              <a:rect l="l" t="t" r="r" b="b"/>
              <a:pathLst>
                <a:path w="3840479" h="3300729">
                  <a:moveTo>
                    <a:pt x="0" y="1397"/>
                  </a:moveTo>
                  <a:lnTo>
                    <a:pt x="0" y="635"/>
                  </a:lnTo>
                  <a:lnTo>
                    <a:pt x="635" y="0"/>
                  </a:lnTo>
                  <a:lnTo>
                    <a:pt x="1397" y="0"/>
                  </a:lnTo>
                  <a:lnTo>
                    <a:pt x="3838575" y="0"/>
                  </a:lnTo>
                  <a:lnTo>
                    <a:pt x="3839464" y="0"/>
                  </a:lnTo>
                  <a:lnTo>
                    <a:pt x="3840099" y="635"/>
                  </a:lnTo>
                  <a:lnTo>
                    <a:pt x="3840099" y="1397"/>
                  </a:lnTo>
                  <a:lnTo>
                    <a:pt x="3840099" y="3298825"/>
                  </a:lnTo>
                  <a:lnTo>
                    <a:pt x="3840099" y="3299663"/>
                  </a:lnTo>
                  <a:lnTo>
                    <a:pt x="3839464" y="3300349"/>
                  </a:lnTo>
                  <a:lnTo>
                    <a:pt x="3838575" y="3300349"/>
                  </a:lnTo>
                  <a:lnTo>
                    <a:pt x="1397" y="3300349"/>
                  </a:lnTo>
                  <a:lnTo>
                    <a:pt x="635" y="3300349"/>
                  </a:lnTo>
                  <a:lnTo>
                    <a:pt x="0" y="3299663"/>
                  </a:lnTo>
                  <a:lnTo>
                    <a:pt x="0" y="3298825"/>
                  </a:lnTo>
                  <a:lnTo>
                    <a:pt x="0" y="1397"/>
                  </a:lnTo>
                  <a:close/>
                </a:path>
              </a:pathLst>
            </a:custGeom>
            <a:ln w="35999">
              <a:solidFill>
                <a:srgbClr val="0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0138" y="765125"/>
            <a:ext cx="6835775" cy="1142365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lnSpc>
                <a:spcPts val="4875"/>
              </a:lnSpc>
              <a:spcBef>
                <a:spcPts val="105"/>
              </a:spcBef>
            </a:pPr>
            <a:r>
              <a:rPr dirty="0"/>
              <a:t>External Inputs –</a:t>
            </a:r>
            <a:r>
              <a:rPr spc="-50" dirty="0"/>
              <a:t> </a:t>
            </a:r>
            <a:r>
              <a:rPr dirty="0"/>
              <a:t>Examples</a:t>
            </a:r>
          </a:p>
          <a:p>
            <a:pPr marL="2189323">
              <a:lnSpc>
                <a:spcPts val="3915"/>
              </a:lnSpc>
            </a:pPr>
            <a:r>
              <a:rPr sz="3600" spc="-6" dirty="0">
                <a:solidFill>
                  <a:srgbClr val="00AD00"/>
                </a:solidFill>
              </a:rPr>
              <a:t>EI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32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062348" y="1856232"/>
            <a:ext cx="344170" cy="1204595"/>
          </a:xfrm>
          <a:custGeom>
            <a:avLst/>
            <a:gdLst/>
            <a:ahLst/>
            <a:cxnLst/>
            <a:rect l="l" t="t" r="r" b="b"/>
            <a:pathLst>
              <a:path w="344170" h="1204595">
                <a:moveTo>
                  <a:pt x="273888" y="1104065"/>
                </a:moveTo>
                <a:lnTo>
                  <a:pt x="239013" y="1112774"/>
                </a:lnTo>
                <a:lnTo>
                  <a:pt x="317500" y="1204468"/>
                </a:lnTo>
                <a:lnTo>
                  <a:pt x="335998" y="1121537"/>
                </a:lnTo>
                <a:lnTo>
                  <a:pt x="278256" y="1121537"/>
                </a:lnTo>
                <a:lnTo>
                  <a:pt x="273888" y="1104065"/>
                </a:lnTo>
                <a:close/>
              </a:path>
              <a:path w="344170" h="1204595">
                <a:moveTo>
                  <a:pt x="308823" y="1095342"/>
                </a:moveTo>
                <a:lnTo>
                  <a:pt x="273888" y="1104065"/>
                </a:lnTo>
                <a:lnTo>
                  <a:pt x="278256" y="1121537"/>
                </a:lnTo>
                <a:lnTo>
                  <a:pt x="313181" y="1112774"/>
                </a:lnTo>
                <a:lnTo>
                  <a:pt x="308823" y="1095342"/>
                </a:lnTo>
                <a:close/>
              </a:path>
              <a:path w="344170" h="1204595">
                <a:moveTo>
                  <a:pt x="343788" y="1086612"/>
                </a:moveTo>
                <a:lnTo>
                  <a:pt x="308823" y="1095342"/>
                </a:lnTo>
                <a:lnTo>
                  <a:pt x="313181" y="1112774"/>
                </a:lnTo>
                <a:lnTo>
                  <a:pt x="278256" y="1121537"/>
                </a:lnTo>
                <a:lnTo>
                  <a:pt x="335998" y="1121537"/>
                </a:lnTo>
                <a:lnTo>
                  <a:pt x="343788" y="1086612"/>
                </a:lnTo>
                <a:close/>
              </a:path>
              <a:path w="344170" h="1204595">
                <a:moveTo>
                  <a:pt x="34925" y="0"/>
                </a:moveTo>
                <a:lnTo>
                  <a:pt x="0" y="8636"/>
                </a:lnTo>
                <a:lnTo>
                  <a:pt x="273888" y="1104065"/>
                </a:lnTo>
                <a:lnTo>
                  <a:pt x="308823" y="1095342"/>
                </a:lnTo>
                <a:lnTo>
                  <a:pt x="34925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902" y="765124"/>
            <a:ext cx="375666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External</a:t>
            </a:r>
            <a:r>
              <a:rPr spc="-69" dirty="0"/>
              <a:t> </a:t>
            </a:r>
            <a:r>
              <a:rPr dirty="0"/>
              <a:t>Inputs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8" y="1738630"/>
            <a:ext cx="8695690" cy="4373880"/>
          </a:xfrm>
          <a:prstGeom prst="rect">
            <a:avLst/>
          </a:prstGeom>
        </p:spPr>
        <p:txBody>
          <a:bodyPr vert="horz" wrap="square" lIns="0" tIns="46987" rIns="0" bIns="0" rtlCol="0">
            <a:spAutoFit/>
          </a:bodyPr>
          <a:lstStyle/>
          <a:p>
            <a:pPr marL="335256" marR="5080" indent="-323191">
              <a:lnSpc>
                <a:spcPct val="93000"/>
              </a:lnSpc>
              <a:spcBef>
                <a:spcPts val="371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Elementary process </a:t>
            </a:r>
            <a:r>
              <a:rPr sz="3200" dirty="0">
                <a:latin typeface="Arial"/>
                <a:cs typeface="Arial"/>
              </a:rPr>
              <a:t>in which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control  information </a:t>
            </a:r>
            <a:r>
              <a:rPr sz="3200" dirty="0">
                <a:latin typeface="Arial"/>
                <a:cs typeface="Arial"/>
              </a:rPr>
              <a:t>crosses </a:t>
            </a:r>
            <a:r>
              <a:rPr sz="3200" spc="-6" dirty="0">
                <a:latin typeface="Arial"/>
                <a:cs typeface="Arial"/>
              </a:rPr>
              <a:t>the boundary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outside  to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inside</a:t>
            </a:r>
            <a:endParaRPr sz="3200">
              <a:latin typeface="Arial"/>
              <a:cs typeface="Arial"/>
            </a:endParaRPr>
          </a:p>
          <a:p>
            <a:pPr marL="1631198" marR="594952" lvl="1" indent="-573364">
              <a:lnSpc>
                <a:spcPts val="312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Data is </a:t>
            </a:r>
            <a:r>
              <a:rPr sz="2800" b="1" spc="-6" dirty="0">
                <a:solidFill>
                  <a:srgbClr val="00AD00"/>
                </a:solidFill>
                <a:latin typeface="Arial"/>
                <a:cs typeface="Arial"/>
              </a:rPr>
              <a:t>maintained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added,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changed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or  deleted</a:t>
            </a:r>
            <a:endParaRPr sz="2800">
              <a:latin typeface="Arial"/>
              <a:cs typeface="Arial"/>
            </a:endParaRPr>
          </a:p>
          <a:p>
            <a:pPr marL="1631198" marR="1062279" lvl="1" indent="-573364">
              <a:lnSpc>
                <a:spcPts val="3129"/>
              </a:lnSpc>
              <a:spcBef>
                <a:spcPts val="10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Application is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controlled (manipulated, 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behavior is</a:t>
            </a:r>
            <a:r>
              <a:rPr sz="2800" spc="1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changed)</a:t>
            </a:r>
            <a:endParaRPr sz="2800">
              <a:latin typeface="Arial"/>
              <a:cs typeface="Arial"/>
            </a:endParaRPr>
          </a:p>
          <a:p>
            <a:pPr marL="335256" marR="457167" indent="-323191">
              <a:lnSpc>
                <a:spcPts val="3578"/>
              </a:lnSpc>
              <a:spcBef>
                <a:spcPts val="108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Rated based upon </a:t>
            </a:r>
            <a:r>
              <a:rPr sz="3200" dirty="0">
                <a:latin typeface="Arial"/>
                <a:cs typeface="Arial"/>
              </a:rPr>
              <a:t>Data </a:t>
            </a:r>
            <a:r>
              <a:rPr sz="3200" spc="-6" dirty="0">
                <a:latin typeface="Arial"/>
                <a:cs typeface="Arial"/>
              </a:rPr>
              <a:t>Element </a:t>
            </a:r>
            <a:r>
              <a:rPr sz="3200" dirty="0">
                <a:latin typeface="Arial"/>
                <a:cs typeface="Arial"/>
              </a:rPr>
              <a:t>Types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and  Files Type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Referenced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848" y="693802"/>
            <a:ext cx="848487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 Inputs → Function</a:t>
            </a:r>
            <a:r>
              <a:rPr spc="-45" dirty="0"/>
              <a:t> </a:t>
            </a:r>
            <a:r>
              <a:rPr dirty="0"/>
              <a:t>Points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34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8618" y="1771671"/>
          <a:ext cx="9277984" cy="2831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455"/>
                <a:gridCol w="2129790"/>
                <a:gridCol w="2129789"/>
                <a:gridCol w="2139950"/>
              </a:tblGrid>
              <a:tr h="57005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Referenced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2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Elements</a:t>
                      </a:r>
                      <a:r>
                        <a:rPr sz="2800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(DET-s)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0539">
                <a:tc>
                  <a:txBody>
                    <a:bodyPr/>
                    <a:lstStyle/>
                    <a:p>
                      <a:pPr marR="635" algn="ctr">
                        <a:lnSpc>
                          <a:spcPts val="2990"/>
                        </a:lnSpc>
                      </a:pPr>
                      <a:r>
                        <a:rPr sz="28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(FTR-s)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Arial"/>
                          <a:cs typeface="Arial"/>
                        </a:rPr>
                        <a:t>1 –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Arial"/>
                          <a:cs typeface="Arial"/>
                        </a:rPr>
                        <a:t>5 –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15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15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97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(3)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(3)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(4)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(3)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(4)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(6)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(4)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(6)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(6)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8728" y="4808478"/>
            <a:ext cx="5447030" cy="1918970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335256" indent="-323191">
              <a:spcBef>
                <a:spcPts val="122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Low </a:t>
            </a:r>
            <a:r>
              <a:rPr sz="3200" dirty="0">
                <a:latin typeface="Arial"/>
                <a:cs typeface="Arial"/>
              </a:rPr>
              <a:t>→ 3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Average </a:t>
            </a:r>
            <a:r>
              <a:rPr sz="3200" spc="6" dirty="0">
                <a:latin typeface="Arial"/>
                <a:cs typeface="Arial"/>
              </a:rPr>
              <a:t>→ </a:t>
            </a:r>
            <a:r>
              <a:rPr sz="3200" dirty="0">
                <a:latin typeface="Arial"/>
                <a:cs typeface="Arial"/>
              </a:rPr>
              <a:t>4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sz="3200" dirty="0">
                <a:latin typeface="Arial"/>
                <a:cs typeface="Arial"/>
              </a:rPr>
              <a:t>→ 6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138" y="765124"/>
            <a:ext cx="6835775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External Inputs –</a:t>
            </a:r>
            <a:r>
              <a:rPr spc="-50" dirty="0"/>
              <a:t> </a:t>
            </a:r>
            <a:r>
              <a:rPr dirty="0"/>
              <a:t>Examples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0362" y="1728851"/>
            <a:ext cx="5672074" cy="536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5816" y="1738631"/>
            <a:ext cx="3056890" cy="3867785"/>
          </a:xfrm>
          <a:prstGeom prst="rect">
            <a:avLst/>
          </a:prstGeom>
        </p:spPr>
        <p:txBody>
          <a:bodyPr vert="horz" wrap="square" lIns="0" tIns="46987" rIns="0" bIns="0" rtlCol="0">
            <a:spAutoFit/>
          </a:bodyPr>
          <a:lstStyle/>
          <a:p>
            <a:pPr marL="335256" marR="5080" indent="-323191">
              <a:lnSpc>
                <a:spcPct val="93000"/>
              </a:lnSpc>
              <a:spcBef>
                <a:spcPts val="371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External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Inputs  include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error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messages</a:t>
            </a:r>
            <a:r>
              <a:rPr sz="3200" dirty="0">
                <a:latin typeface="Arial"/>
                <a:cs typeface="Arial"/>
              </a:rPr>
              <a:t>!</a:t>
            </a:r>
            <a:endParaRPr sz="3200">
              <a:latin typeface="Arial"/>
              <a:cs typeface="Arial"/>
            </a:endParaRPr>
          </a:p>
          <a:p>
            <a:pPr marL="335256" marR="161279" indent="-323191">
              <a:lnSpc>
                <a:spcPct val="93100"/>
              </a:lnSpc>
              <a:spcBef>
                <a:spcPts val="139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All errors  messages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  counted as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1  Dynamic 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Element</a:t>
            </a:r>
            <a:r>
              <a:rPr sz="3200" spc="-5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9525" y="3045206"/>
            <a:ext cx="2117725" cy="3038475"/>
          </a:xfrm>
          <a:custGeom>
            <a:avLst/>
            <a:gdLst/>
            <a:ahLst/>
            <a:cxnLst/>
            <a:rect l="l" t="t" r="r" b="b"/>
            <a:pathLst>
              <a:path w="2117725" h="3038475">
                <a:moveTo>
                  <a:pt x="2050796" y="30988"/>
                </a:moveTo>
                <a:lnTo>
                  <a:pt x="2032381" y="0"/>
                </a:lnTo>
                <a:lnTo>
                  <a:pt x="83388" y="1168539"/>
                </a:lnTo>
                <a:lnTo>
                  <a:pt x="64897" y="1137666"/>
                </a:lnTo>
                <a:lnTo>
                  <a:pt x="0" y="1239405"/>
                </a:lnTo>
                <a:lnTo>
                  <a:pt x="120396" y="1230249"/>
                </a:lnTo>
                <a:lnTo>
                  <a:pt x="107442" y="1208659"/>
                </a:lnTo>
                <a:lnTo>
                  <a:pt x="101904" y="1199413"/>
                </a:lnTo>
                <a:lnTo>
                  <a:pt x="2050796" y="30988"/>
                </a:lnTo>
                <a:close/>
              </a:path>
              <a:path w="2117725" h="3038475">
                <a:moveTo>
                  <a:pt x="2117344" y="143764"/>
                </a:moveTo>
                <a:lnTo>
                  <a:pt x="2086483" y="125349"/>
                </a:lnTo>
                <a:lnTo>
                  <a:pt x="400532" y="2936189"/>
                </a:lnTo>
                <a:lnTo>
                  <a:pt x="369697" y="2917698"/>
                </a:lnTo>
                <a:lnTo>
                  <a:pt x="360426" y="3038094"/>
                </a:lnTo>
                <a:lnTo>
                  <a:pt x="462280" y="2973197"/>
                </a:lnTo>
                <a:lnTo>
                  <a:pt x="457187" y="2970149"/>
                </a:lnTo>
                <a:lnTo>
                  <a:pt x="431406" y="2954705"/>
                </a:lnTo>
                <a:lnTo>
                  <a:pt x="2117344" y="1437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972" y="810515"/>
            <a:ext cx="7239634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 Inputs – Data</a:t>
            </a:r>
            <a:r>
              <a:rPr spc="-55" dirty="0"/>
              <a:t> </a:t>
            </a:r>
            <a:r>
              <a:rPr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8" y="1738631"/>
            <a:ext cx="8763000" cy="4044315"/>
          </a:xfrm>
          <a:prstGeom prst="rect">
            <a:avLst/>
          </a:prstGeom>
        </p:spPr>
        <p:txBody>
          <a:bodyPr vert="horz" wrap="square" lIns="0" tIns="46987" rIns="0" bIns="0" rtlCol="0">
            <a:spAutoFit/>
          </a:bodyPr>
          <a:lstStyle/>
          <a:p>
            <a:pPr marL="335256" marR="795598" indent="-323191">
              <a:lnSpc>
                <a:spcPct val="93000"/>
              </a:lnSpc>
              <a:spcBef>
                <a:spcPts val="371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Business data</a:t>
            </a:r>
            <a:r>
              <a:rPr sz="3200" spc="-6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customer </a:t>
            </a:r>
            <a:r>
              <a:rPr sz="3200" spc="-6" dirty="0">
                <a:latin typeface="Arial"/>
                <a:cs typeface="Arial"/>
              </a:rPr>
              <a:t>name, number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 credits </a:t>
            </a:r>
            <a:r>
              <a:rPr sz="3200" spc="-6" dirty="0">
                <a:latin typeface="Arial"/>
                <a:cs typeface="Arial"/>
              </a:rPr>
              <a:t>for course, </a:t>
            </a:r>
            <a:r>
              <a:rPr sz="3200" spc="6" dirty="0">
                <a:latin typeface="Arial"/>
                <a:cs typeface="Arial"/>
              </a:rPr>
              <a:t>… →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updates Internal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Logical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Files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(ILF-s)</a:t>
            </a:r>
            <a:endParaRPr sz="3200">
              <a:latin typeface="Arial"/>
              <a:cs typeface="Arial"/>
            </a:endParaRPr>
          </a:p>
          <a:p>
            <a:pPr marL="335256" indent="-323191">
              <a:lnSpc>
                <a:spcPts val="3709"/>
              </a:lnSpc>
              <a:spcBef>
                <a:spcPts val="113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Control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data</a:t>
            </a:r>
            <a:r>
              <a:rPr sz="3200" spc="-6" dirty="0">
                <a:latin typeface="Arial"/>
                <a:cs typeface="Arial"/>
              </a:rPr>
              <a:t>: printer port, number of copies,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  <a:p>
            <a:pPr marL="335256">
              <a:lnSpc>
                <a:spcPts val="3709"/>
              </a:lnSpc>
            </a:pPr>
            <a:r>
              <a:rPr sz="3200" spc="6" dirty="0">
                <a:latin typeface="Arial"/>
                <a:cs typeface="Arial"/>
              </a:rPr>
              <a:t>→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may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may not update</a:t>
            </a:r>
            <a:r>
              <a:rPr sz="3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ILF-s</a:t>
            </a:r>
            <a:endParaRPr sz="3200">
              <a:latin typeface="Arial"/>
              <a:cs typeface="Arial"/>
            </a:endParaRPr>
          </a:p>
          <a:p>
            <a:pPr marL="335256" marR="5080" indent="-323191" algn="just">
              <a:lnSpc>
                <a:spcPct val="93000"/>
              </a:lnSpc>
              <a:spcBef>
                <a:spcPts val="139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Rules data</a:t>
            </a:r>
            <a:r>
              <a:rPr sz="3200" spc="-6" dirty="0">
                <a:latin typeface="Arial"/>
                <a:cs typeface="Arial"/>
              </a:rPr>
              <a:t>: number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6" dirty="0">
                <a:latin typeface="Arial"/>
                <a:cs typeface="Arial"/>
              </a:rPr>
              <a:t>days </a:t>
            </a:r>
            <a:r>
              <a:rPr sz="3200" dirty="0">
                <a:latin typeface="Arial"/>
                <a:cs typeface="Arial"/>
              </a:rPr>
              <a:t>before </a:t>
            </a:r>
            <a:r>
              <a:rPr sz="3200" spc="-6" dirty="0">
                <a:latin typeface="Arial"/>
                <a:cs typeface="Arial"/>
              </a:rPr>
              <a:t>registration  </a:t>
            </a:r>
            <a:r>
              <a:rPr sz="3200" dirty="0">
                <a:latin typeface="Arial"/>
                <a:cs typeface="Arial"/>
              </a:rPr>
              <a:t>closes, min </a:t>
            </a:r>
            <a:r>
              <a:rPr sz="3200" spc="-6" dirty="0">
                <a:latin typeface="Arial"/>
                <a:cs typeface="Arial"/>
              </a:rPr>
              <a:t>amount </a:t>
            </a:r>
            <a:r>
              <a:rPr sz="3200" spc="-10" dirty="0">
                <a:latin typeface="Arial"/>
                <a:cs typeface="Arial"/>
              </a:rPr>
              <a:t>eligible </a:t>
            </a:r>
            <a:r>
              <a:rPr sz="3200" dirty="0">
                <a:latin typeface="Arial"/>
                <a:cs typeface="Arial"/>
              </a:rPr>
              <a:t>for free </a:t>
            </a:r>
            <a:r>
              <a:rPr sz="3200" spc="-6" dirty="0">
                <a:latin typeface="Arial"/>
                <a:cs typeface="Arial"/>
              </a:rPr>
              <a:t>shipping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→ </a:t>
            </a:r>
            <a:r>
              <a:rPr sz="3200" spc="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updates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ILF-s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903" y="836804"/>
            <a:ext cx="375602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</a:t>
            </a:r>
            <a:r>
              <a:rPr spc="-75" dirty="0"/>
              <a:t> </a:t>
            </a:r>
            <a:r>
              <a:rPr dirty="0"/>
              <a:t>Inputs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9" y="1566497"/>
            <a:ext cx="8963025" cy="4297680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</a:t>
            </a:r>
            <a:r>
              <a:rPr sz="3200" spc="-6" dirty="0">
                <a:latin typeface="Arial"/>
                <a:cs typeface="Arial"/>
              </a:rPr>
              <a:t>element </a:t>
            </a:r>
            <a:r>
              <a:rPr sz="3200" dirty="0">
                <a:latin typeface="Arial"/>
                <a:cs typeface="Arial"/>
              </a:rPr>
              <a:t>types for </a:t>
            </a:r>
            <a:r>
              <a:rPr sz="3200" spc="-6" dirty="0">
                <a:latin typeface="Arial"/>
                <a:cs typeface="Arial"/>
              </a:rPr>
              <a:t>External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Inputs</a:t>
            </a:r>
            <a:endParaRPr sz="3200">
              <a:latin typeface="Arial"/>
              <a:cs typeface="Arial"/>
            </a:endParaRPr>
          </a:p>
          <a:p>
            <a:pPr marL="1631198" marR="573364" lvl="1" indent="-573364">
              <a:lnSpc>
                <a:spcPts val="312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Fields, Controls, Messages </a:t>
            </a:r>
            <a:r>
              <a:rPr sz="2800" dirty="0">
                <a:latin typeface="Arial"/>
                <a:cs typeface="Arial"/>
              </a:rPr>
              <a:t>(both error </a:t>
            </a:r>
            <a:r>
              <a:rPr sz="2800" spc="-6" dirty="0">
                <a:latin typeface="Arial"/>
                <a:cs typeface="Arial"/>
              </a:rPr>
              <a:t>and  confirmation)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Calculated values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that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are</a:t>
            </a:r>
            <a:r>
              <a:rPr sz="2800" spc="1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stored</a:t>
            </a:r>
            <a:endParaRPr sz="2800">
              <a:latin typeface="Arial"/>
              <a:cs typeface="Arial"/>
            </a:endParaRPr>
          </a:p>
          <a:p>
            <a:pPr marL="335256" indent="-323191">
              <a:spcBef>
                <a:spcPts val="82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Cancel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not counted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3200" spc="-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EI</a:t>
            </a:r>
            <a:endParaRPr sz="3200">
              <a:latin typeface="Arial"/>
              <a:cs typeface="Arial"/>
            </a:endParaRPr>
          </a:p>
          <a:p>
            <a:pPr marL="1631198" marR="1433727" lvl="1" indent="-573364">
              <a:lnSpc>
                <a:spcPts val="3129"/>
              </a:lnSpc>
              <a:spcBef>
                <a:spcPts val="1464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doesn't cross boundary </a:t>
            </a:r>
            <a:r>
              <a:rPr sz="2800" spc="-6" dirty="0">
                <a:latin typeface="Arial"/>
                <a:cs typeface="Arial"/>
              </a:rPr>
              <a:t>– noting  changed, edited or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deleted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0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State or </a:t>
            </a:r>
            <a:r>
              <a:rPr sz="2800" dirty="0">
                <a:latin typeface="Arial"/>
                <a:cs typeface="Arial"/>
              </a:rPr>
              <a:t>behavior </a:t>
            </a:r>
            <a:r>
              <a:rPr sz="2800" spc="-6" dirty="0">
                <a:latin typeface="Arial"/>
                <a:cs typeface="Arial"/>
              </a:rPr>
              <a:t>of application is not</a:t>
            </a:r>
            <a:r>
              <a:rPr sz="2800" spc="69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changed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17" y="836804"/>
            <a:ext cx="776605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These are NOT </a:t>
            </a:r>
            <a:r>
              <a:rPr dirty="0"/>
              <a:t>External</a:t>
            </a:r>
            <a:r>
              <a:rPr spc="-55" dirty="0"/>
              <a:t> </a:t>
            </a:r>
            <a:r>
              <a:rPr dirty="0"/>
              <a:t>Inputs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8" y="1566496"/>
            <a:ext cx="7728584" cy="2430780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Login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screens</a:t>
            </a:r>
            <a:endParaRPr sz="3200">
              <a:latin typeface="Arial"/>
              <a:cs typeface="Arial"/>
            </a:endParaRPr>
          </a:p>
          <a:p>
            <a:pPr marL="572729" marR="73655" lvl="1" indent="-572729" algn="r">
              <a:spcBef>
                <a:spcPts val="1180"/>
              </a:spcBef>
              <a:buSzPct val="75000"/>
              <a:buFont typeface="Symbol"/>
              <a:buChar char=""/>
              <a:tabLst>
                <a:tab pos="572729" algn="l"/>
                <a:tab pos="573364" algn="l"/>
              </a:tabLst>
            </a:pPr>
            <a:r>
              <a:rPr sz="2800" spc="-6" dirty="0">
                <a:latin typeface="Arial"/>
                <a:cs typeface="Arial"/>
              </a:rPr>
              <a:t>Should be </a:t>
            </a:r>
            <a:r>
              <a:rPr sz="2800" dirty="0">
                <a:latin typeface="Arial"/>
                <a:cs typeface="Arial"/>
              </a:rPr>
              <a:t>counted </a:t>
            </a:r>
            <a:r>
              <a:rPr sz="2800" spc="-6" dirty="0">
                <a:latin typeface="Arial"/>
                <a:cs typeface="Arial"/>
              </a:rPr>
              <a:t>as External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Inquiry</a:t>
            </a:r>
            <a:endParaRPr sz="2800">
              <a:latin typeface="Arial"/>
              <a:cs typeface="Arial"/>
            </a:endParaRPr>
          </a:p>
          <a:p>
            <a:pPr marL="322557" marR="5080" indent="-322557" algn="r">
              <a:spcBef>
                <a:spcPts val="81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22557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(Static)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menus, link, navigational</a:t>
            </a:r>
            <a:r>
              <a:rPr sz="32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screens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latin typeface="Arial"/>
                <a:cs typeface="Arial"/>
              </a:rPr>
              <a:t>Usability, </a:t>
            </a:r>
            <a:r>
              <a:rPr sz="2800" spc="-6" dirty="0">
                <a:latin typeface="Arial"/>
                <a:cs typeface="Arial"/>
              </a:rPr>
              <a:t>not </a:t>
            </a:r>
            <a:r>
              <a:rPr sz="2800" dirty="0">
                <a:latin typeface="Arial"/>
                <a:cs typeface="Arial"/>
              </a:rPr>
              <a:t>functionality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8763" y="498728"/>
            <a:ext cx="7520305" cy="1346523"/>
          </a:xfrm>
          <a:prstGeom prst="rect">
            <a:avLst/>
          </a:prstGeom>
        </p:spPr>
        <p:txBody>
          <a:bodyPr vert="horz" wrap="square" lIns="0" tIns="73020" rIns="0" bIns="0" rtlCol="0">
            <a:spAutoFit/>
          </a:bodyPr>
          <a:lstStyle/>
          <a:p>
            <a:pPr marL="3043971" marR="5080" indent="-3031273">
              <a:lnSpc>
                <a:spcPts val="4909"/>
              </a:lnSpc>
              <a:spcBef>
                <a:spcPts val="575"/>
              </a:spcBef>
            </a:pPr>
            <a:r>
              <a:rPr dirty="0"/>
              <a:t>External Inputs –</a:t>
            </a:r>
            <a:r>
              <a:rPr spc="-50" dirty="0"/>
              <a:t> </a:t>
            </a:r>
            <a:r>
              <a:rPr dirty="0"/>
              <a:t>Identification  Rules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8" y="1596014"/>
            <a:ext cx="8874760" cy="4019678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335256" indent="-323191">
              <a:spcBef>
                <a:spcPts val="122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is received from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outside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6" dirty="0">
                <a:latin typeface="Arial"/>
                <a:cs typeface="Arial"/>
              </a:rPr>
              <a:t>app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boundary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Maintains </a:t>
            </a:r>
            <a:r>
              <a:rPr sz="3200" spc="-6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6" dirty="0">
                <a:latin typeface="Arial"/>
                <a:cs typeface="Arial"/>
              </a:rPr>
              <a:t>Internal Logical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Files</a:t>
            </a:r>
            <a:endParaRPr sz="3200">
              <a:latin typeface="Arial"/>
              <a:cs typeface="Arial"/>
            </a:endParaRPr>
          </a:p>
          <a:p>
            <a:pPr marL="335256" marR="1287053" indent="-323191">
              <a:lnSpc>
                <a:spcPts val="3578"/>
              </a:lnSpc>
              <a:spcBef>
                <a:spcPts val="1464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Process is self </a:t>
            </a:r>
            <a:r>
              <a:rPr sz="3200" spc="-6" dirty="0">
                <a:latin typeface="Arial"/>
                <a:cs typeface="Arial"/>
              </a:rPr>
              <a:t>contained and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leaves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application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in consistent</a:t>
            </a:r>
            <a:r>
              <a:rPr sz="32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05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Typical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vocabulary</a:t>
            </a:r>
            <a:endParaRPr sz="3200">
              <a:latin typeface="Arial"/>
              <a:cs typeface="Arial"/>
            </a:endParaRPr>
          </a:p>
          <a:p>
            <a:pPr marL="1631198" marR="254617" lvl="1" indent="-573364">
              <a:lnSpc>
                <a:spcPts val="312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Add, Change, Delete, Modify, Remove, Edit,  Enable, Save, Store, Submit,</a:t>
            </a:r>
            <a:r>
              <a:rPr sz="2800" spc="5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211" y="765124"/>
            <a:ext cx="5684519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FPA – Basic</a:t>
            </a:r>
            <a:r>
              <a:rPr spc="-60" dirty="0"/>
              <a:t> </a:t>
            </a:r>
            <a:r>
              <a:rPr dirty="0"/>
              <a:t>Principles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62440" y="7181470"/>
            <a:ext cx="20383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sz="2000" dirty="0">
                <a:latin typeface="Times New Roman"/>
                <a:cs typeface="Times New Roman"/>
              </a:rPr>
              <a:pPr marL="38097">
                <a:lnSpc>
                  <a:spcPts val="2285"/>
                </a:lnSpc>
              </a:pPr>
              <a:t>4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729" y="1738630"/>
            <a:ext cx="8884285" cy="4183834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335256" marR="1728347">
              <a:lnSpc>
                <a:spcPts val="3569"/>
              </a:lnSpc>
              <a:spcBef>
                <a:spcPts val="445"/>
              </a:spcBef>
            </a:pPr>
            <a:r>
              <a:rPr sz="3200" dirty="0">
                <a:latin typeface="Arial"/>
                <a:cs typeface="Arial"/>
              </a:rPr>
              <a:t>Software </a:t>
            </a:r>
            <a:r>
              <a:rPr sz="3200" spc="-6" dirty="0">
                <a:latin typeface="Arial"/>
                <a:cs typeface="Arial"/>
              </a:rPr>
              <a:t>applications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6" dirty="0">
                <a:latin typeface="Arial"/>
                <a:cs typeface="Arial"/>
              </a:rPr>
              <a:t>treated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6" dirty="0">
                <a:latin typeface="Arial"/>
                <a:cs typeface="Arial"/>
              </a:rPr>
              <a:t>combination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of: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06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Data in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motion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=</a:t>
            </a:r>
            <a:r>
              <a:rPr sz="3200" spc="-3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Transactions</a:t>
            </a:r>
            <a:endParaRPr sz="3200">
              <a:latin typeface="Arial"/>
              <a:cs typeface="Arial"/>
            </a:endParaRPr>
          </a:p>
          <a:p>
            <a:pPr marL="1631198" marR="635590" lvl="1" indent="-573364">
              <a:lnSpc>
                <a:spcPts val="3129"/>
              </a:lnSpc>
              <a:spcBef>
                <a:spcPts val="1464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Moving </a:t>
            </a:r>
            <a:r>
              <a:rPr sz="2800" dirty="0">
                <a:latin typeface="Arial"/>
                <a:cs typeface="Arial"/>
              </a:rPr>
              <a:t>data from application </a:t>
            </a:r>
            <a:r>
              <a:rPr sz="2800" spc="-6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outside </a:t>
            </a:r>
            <a:r>
              <a:rPr sz="2800" spc="-6" dirty="0">
                <a:latin typeface="Arial"/>
                <a:cs typeface="Arial"/>
              </a:rPr>
              <a:t>or  </a:t>
            </a:r>
            <a:r>
              <a:rPr sz="2800" dirty="0">
                <a:latin typeface="Arial"/>
                <a:cs typeface="Arial"/>
              </a:rPr>
              <a:t>from outside to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335256" indent="-323191">
              <a:spcBef>
                <a:spcPts val="75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Data at</a:t>
            </a:r>
            <a:r>
              <a:rPr sz="32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rest</a:t>
            </a:r>
            <a:endParaRPr sz="3200">
              <a:latin typeface="Arial"/>
              <a:cs typeface="Arial"/>
            </a:endParaRPr>
          </a:p>
          <a:p>
            <a:pPr marL="1631198" marR="5080" lvl="1" indent="-573364">
              <a:lnSpc>
                <a:spcPts val="3129"/>
              </a:lnSpc>
              <a:spcBef>
                <a:spcPts val="14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sources that </a:t>
            </a:r>
            <a:r>
              <a:rPr sz="2800" spc="-6" dirty="0">
                <a:latin typeface="Arial"/>
                <a:cs typeface="Arial"/>
              </a:rPr>
              <a:t>need to be </a:t>
            </a:r>
            <a:r>
              <a:rPr sz="2800" dirty="0">
                <a:latin typeface="Arial"/>
                <a:cs typeface="Arial"/>
              </a:rPr>
              <a:t>accessed </a:t>
            </a:r>
            <a:r>
              <a:rPr sz="2800" spc="-6" dirty="0">
                <a:latin typeface="Arial"/>
                <a:cs typeface="Arial"/>
              </a:rPr>
              <a:t>by the  application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9782" y="693802"/>
            <a:ext cx="757999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Exercise – Rate External</a:t>
            </a:r>
            <a:r>
              <a:rPr spc="-65" dirty="0"/>
              <a:t> </a:t>
            </a:r>
            <a:r>
              <a:rPr dirty="0"/>
              <a:t>Input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79676" y="1419400"/>
            <a:ext cx="6408674" cy="565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943" y="766065"/>
            <a:ext cx="643128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Function Points –</a:t>
            </a:r>
            <a:r>
              <a:rPr spc="-50" dirty="0"/>
              <a:t> </a:t>
            </a:r>
            <a:r>
              <a:rPr dirty="0"/>
              <a:t>Context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5" y="4358995"/>
            <a:ext cx="4387850" cy="1918970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469866" indent="-457167">
              <a:spcBef>
                <a:spcPts val="1225"/>
              </a:spcBef>
              <a:buChar char="•"/>
              <a:tabLst>
                <a:tab pos="469232" algn="l"/>
                <a:tab pos="469866" algn="l"/>
              </a:tabLst>
            </a:pPr>
            <a:r>
              <a:rPr sz="3200" spc="-6" dirty="0">
                <a:latin typeface="Arial"/>
                <a:cs typeface="Arial"/>
              </a:rPr>
              <a:t>External input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(EI)</a:t>
            </a:r>
            <a:endParaRPr sz="3200">
              <a:latin typeface="Arial"/>
              <a:cs typeface="Arial"/>
            </a:endParaRPr>
          </a:p>
          <a:p>
            <a:pPr marL="469866" indent="-457167">
              <a:spcBef>
                <a:spcPts val="1130"/>
              </a:spcBef>
              <a:buClr>
                <a:srgbClr val="000000"/>
              </a:buClr>
              <a:buChar char="•"/>
              <a:tabLst>
                <a:tab pos="469232" algn="l"/>
                <a:tab pos="469866" algn="l"/>
              </a:tabLst>
            </a:pP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External output</a:t>
            </a:r>
            <a:r>
              <a:rPr sz="3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(EO)</a:t>
            </a:r>
            <a:endParaRPr sz="3200">
              <a:latin typeface="Arial"/>
              <a:cs typeface="Arial"/>
            </a:endParaRPr>
          </a:p>
          <a:p>
            <a:pPr marL="469866" indent="-457167">
              <a:spcBef>
                <a:spcPts val="1130"/>
              </a:spcBef>
              <a:buClr>
                <a:srgbClr val="000000"/>
              </a:buClr>
              <a:buChar char="•"/>
              <a:tabLst>
                <a:tab pos="469232" algn="l"/>
                <a:tab pos="469866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External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enquiry</a:t>
            </a:r>
            <a:r>
              <a:rPr sz="32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(EQ)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9925" y="1800225"/>
            <a:ext cx="7199630" cy="56681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34610" rIns="0" bIns="0" rtlCol="0">
            <a:spAutoFit/>
          </a:bodyPr>
          <a:lstStyle/>
          <a:p>
            <a:pPr algn="ctr">
              <a:spcBef>
                <a:spcPts val="1060"/>
              </a:spcBef>
            </a:pP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Identify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Application</a:t>
            </a:r>
            <a:r>
              <a:rPr sz="2800" spc="-15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Boundaries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9926" y="3060700"/>
            <a:ext cx="3419475" cy="9471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</a:ln>
        </p:spPr>
        <p:txBody>
          <a:bodyPr vert="horz" wrap="square" lIns="0" tIns="153659" rIns="0" bIns="0" rtlCol="0">
            <a:spAutoFit/>
          </a:bodyPr>
          <a:lstStyle/>
          <a:p>
            <a:pPr marL="937827" marR="121276" indent="-812742">
              <a:lnSpc>
                <a:spcPts val="3129"/>
              </a:lnSpc>
              <a:spcBef>
                <a:spcPts val="1210"/>
              </a:spcBef>
            </a:pP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Count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Transactional 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9601" y="2503678"/>
            <a:ext cx="1894205" cy="579755"/>
          </a:xfrm>
          <a:custGeom>
            <a:avLst/>
            <a:gdLst/>
            <a:ahLst/>
            <a:cxnLst/>
            <a:rect l="l" t="t" r="r" b="b"/>
            <a:pathLst>
              <a:path w="1894204" h="579755">
                <a:moveTo>
                  <a:pt x="89026" y="475488"/>
                </a:moveTo>
                <a:lnTo>
                  <a:pt x="0" y="557022"/>
                </a:lnTo>
                <a:lnTo>
                  <a:pt x="118617" y="579247"/>
                </a:lnTo>
                <a:lnTo>
                  <a:pt x="110178" y="549656"/>
                </a:lnTo>
                <a:lnTo>
                  <a:pt x="91439" y="549656"/>
                </a:lnTo>
                <a:lnTo>
                  <a:pt x="81533" y="514985"/>
                </a:lnTo>
                <a:lnTo>
                  <a:pt x="98878" y="510030"/>
                </a:lnTo>
                <a:lnTo>
                  <a:pt x="89026" y="475488"/>
                </a:lnTo>
                <a:close/>
              </a:path>
              <a:path w="1894204" h="579755">
                <a:moveTo>
                  <a:pt x="98878" y="510030"/>
                </a:moveTo>
                <a:lnTo>
                  <a:pt x="81533" y="514985"/>
                </a:lnTo>
                <a:lnTo>
                  <a:pt x="91439" y="549656"/>
                </a:lnTo>
                <a:lnTo>
                  <a:pt x="108766" y="544704"/>
                </a:lnTo>
                <a:lnTo>
                  <a:pt x="98878" y="510030"/>
                </a:lnTo>
                <a:close/>
              </a:path>
              <a:path w="1894204" h="579755">
                <a:moveTo>
                  <a:pt x="108766" y="544704"/>
                </a:moveTo>
                <a:lnTo>
                  <a:pt x="91439" y="549656"/>
                </a:lnTo>
                <a:lnTo>
                  <a:pt x="110178" y="549656"/>
                </a:lnTo>
                <a:lnTo>
                  <a:pt x="108766" y="544704"/>
                </a:lnTo>
                <a:close/>
              </a:path>
              <a:path w="1894204" h="579755">
                <a:moveTo>
                  <a:pt x="1884172" y="0"/>
                </a:moveTo>
                <a:lnTo>
                  <a:pt x="98878" y="510030"/>
                </a:lnTo>
                <a:lnTo>
                  <a:pt x="108766" y="544704"/>
                </a:lnTo>
                <a:lnTo>
                  <a:pt x="1894077" y="34544"/>
                </a:lnTo>
                <a:lnTo>
                  <a:pt x="1884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970" y="765124"/>
            <a:ext cx="419100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External</a:t>
            </a:r>
            <a:r>
              <a:rPr spc="-45" dirty="0"/>
              <a:t> </a:t>
            </a:r>
            <a:r>
              <a:rPr spc="-6" dirty="0"/>
              <a:t>Outputs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49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9" y="1566497"/>
            <a:ext cx="8560435" cy="1799589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Derived </a:t>
            </a:r>
            <a:r>
              <a:rPr sz="3200" spc="-6" dirty="0">
                <a:latin typeface="Arial"/>
                <a:cs typeface="Arial"/>
              </a:rPr>
              <a:t>information flows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from the</a:t>
            </a:r>
            <a:r>
              <a:rPr sz="3200" spc="-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latin typeface="Arial"/>
                <a:cs typeface="Arial"/>
              </a:rPr>
              <a:t>Algorithms,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calculations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latin typeface="Arial"/>
                <a:cs typeface="Arial"/>
              </a:rPr>
              <a:t>Reports, graphs,</a:t>
            </a:r>
            <a:r>
              <a:rPr sz="2800" spc="-6" dirty="0">
                <a:latin typeface="Arial"/>
                <a:cs typeface="Arial"/>
              </a:rPr>
              <a:t> charts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7309" y="3590925"/>
            <a:ext cx="8546616" cy="289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353" y="765124"/>
            <a:ext cx="490855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Derived</a:t>
            </a:r>
            <a:r>
              <a:rPr spc="-50" dirty="0"/>
              <a:t> </a:t>
            </a:r>
            <a:r>
              <a:rPr dirty="0"/>
              <a:t>Information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50</a:t>
            </a:r>
          </a:p>
        </p:txBody>
      </p:sp>
      <p:sp>
        <p:nvSpPr>
          <p:cNvPr id="3" name="object 3"/>
          <p:cNvSpPr/>
          <p:nvPr/>
        </p:nvSpPr>
        <p:spPr>
          <a:xfrm>
            <a:off x="1476375" y="1979549"/>
            <a:ext cx="7164668" cy="4140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552" y="2250504"/>
            <a:ext cx="9859010" cy="4443095"/>
            <a:chOff x="102552" y="2250503"/>
            <a:chExt cx="9859010" cy="4443095"/>
          </a:xfrm>
        </p:grpSpPr>
        <p:sp>
          <p:nvSpPr>
            <p:cNvPr id="3" name="object 3"/>
            <p:cNvSpPr/>
            <p:nvPr/>
          </p:nvSpPr>
          <p:spPr>
            <a:xfrm>
              <a:off x="214118" y="3987088"/>
              <a:ext cx="9747380" cy="2705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395" y="2329125"/>
              <a:ext cx="9484054" cy="11291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649" y="2268601"/>
              <a:ext cx="9599930" cy="1379855"/>
            </a:xfrm>
            <a:custGeom>
              <a:avLst/>
              <a:gdLst/>
              <a:ahLst/>
              <a:cxnLst/>
              <a:rect l="l" t="t" r="r" b="b"/>
              <a:pathLst>
                <a:path w="9599930" h="1379854">
                  <a:moveTo>
                    <a:pt x="0" y="1524"/>
                  </a:moveTo>
                  <a:lnTo>
                    <a:pt x="0" y="635"/>
                  </a:lnTo>
                  <a:lnTo>
                    <a:pt x="685" y="0"/>
                  </a:lnTo>
                  <a:lnTo>
                    <a:pt x="1530" y="0"/>
                  </a:lnTo>
                  <a:lnTo>
                    <a:pt x="9598025" y="0"/>
                  </a:lnTo>
                  <a:lnTo>
                    <a:pt x="9598914" y="0"/>
                  </a:lnTo>
                  <a:lnTo>
                    <a:pt x="9599676" y="635"/>
                  </a:lnTo>
                  <a:lnTo>
                    <a:pt x="9599676" y="1524"/>
                  </a:lnTo>
                  <a:lnTo>
                    <a:pt x="9599676" y="1377950"/>
                  </a:lnTo>
                  <a:lnTo>
                    <a:pt x="9599676" y="1378839"/>
                  </a:lnTo>
                  <a:lnTo>
                    <a:pt x="9598914" y="1379474"/>
                  </a:lnTo>
                  <a:lnTo>
                    <a:pt x="9598025" y="1379474"/>
                  </a:lnTo>
                  <a:lnTo>
                    <a:pt x="1530" y="1379474"/>
                  </a:lnTo>
                  <a:lnTo>
                    <a:pt x="685" y="1379474"/>
                  </a:lnTo>
                  <a:lnTo>
                    <a:pt x="0" y="1378839"/>
                  </a:lnTo>
                  <a:lnTo>
                    <a:pt x="0" y="1377950"/>
                  </a:lnTo>
                  <a:lnTo>
                    <a:pt x="0" y="1524"/>
                  </a:lnTo>
                  <a:close/>
                </a:path>
              </a:pathLst>
            </a:custGeom>
            <a:ln w="35999">
              <a:solidFill>
                <a:srgbClr val="0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02207" y="765125"/>
            <a:ext cx="7271384" cy="1142365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lnSpc>
                <a:spcPts val="4875"/>
              </a:lnSpc>
              <a:spcBef>
                <a:spcPts val="105"/>
              </a:spcBef>
            </a:pPr>
            <a:r>
              <a:rPr dirty="0"/>
              <a:t>External </a:t>
            </a:r>
            <a:r>
              <a:rPr spc="-6" dirty="0"/>
              <a:t>Outputs </a:t>
            </a:r>
            <a:r>
              <a:rPr dirty="0"/>
              <a:t>– Examples</a:t>
            </a:r>
          </a:p>
          <a:p>
            <a:pPr marR="834966" algn="r">
              <a:lnSpc>
                <a:spcPts val="3915"/>
              </a:lnSpc>
            </a:pPr>
            <a:r>
              <a:rPr sz="3600" spc="-6" dirty="0">
                <a:solidFill>
                  <a:srgbClr val="00AD00"/>
                </a:solidFill>
              </a:rPr>
              <a:t>EO</a:t>
            </a:r>
            <a:endParaRPr sz="3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51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02650" y="1722629"/>
            <a:ext cx="9817100" cy="5123815"/>
            <a:chOff x="102650" y="1722628"/>
            <a:chExt cx="9817100" cy="5123815"/>
          </a:xfrm>
        </p:grpSpPr>
        <p:sp>
          <p:nvSpPr>
            <p:cNvPr id="8" name="object 8"/>
            <p:cNvSpPr/>
            <p:nvPr/>
          </p:nvSpPr>
          <p:spPr>
            <a:xfrm>
              <a:off x="120649" y="3827526"/>
              <a:ext cx="9780905" cy="3000375"/>
            </a:xfrm>
            <a:custGeom>
              <a:avLst/>
              <a:gdLst/>
              <a:ahLst/>
              <a:cxnLst/>
              <a:rect l="l" t="t" r="r" b="b"/>
              <a:pathLst>
                <a:path w="9780905" h="3000375">
                  <a:moveTo>
                    <a:pt x="0" y="1524"/>
                  </a:moveTo>
                  <a:lnTo>
                    <a:pt x="0" y="635"/>
                  </a:lnTo>
                  <a:lnTo>
                    <a:pt x="684" y="0"/>
                  </a:lnTo>
                  <a:lnTo>
                    <a:pt x="1530" y="0"/>
                  </a:lnTo>
                  <a:lnTo>
                    <a:pt x="9779000" y="0"/>
                  </a:lnTo>
                  <a:lnTo>
                    <a:pt x="9779889" y="0"/>
                  </a:lnTo>
                  <a:lnTo>
                    <a:pt x="9780651" y="635"/>
                  </a:lnTo>
                  <a:lnTo>
                    <a:pt x="9780651" y="1524"/>
                  </a:lnTo>
                  <a:lnTo>
                    <a:pt x="9780651" y="2998787"/>
                  </a:lnTo>
                  <a:lnTo>
                    <a:pt x="9780651" y="2999625"/>
                  </a:lnTo>
                  <a:lnTo>
                    <a:pt x="9779889" y="3000311"/>
                  </a:lnTo>
                  <a:lnTo>
                    <a:pt x="9779000" y="3000311"/>
                  </a:lnTo>
                  <a:lnTo>
                    <a:pt x="1530" y="3000311"/>
                  </a:lnTo>
                  <a:lnTo>
                    <a:pt x="684" y="3000311"/>
                  </a:lnTo>
                  <a:lnTo>
                    <a:pt x="0" y="2999625"/>
                  </a:lnTo>
                  <a:lnTo>
                    <a:pt x="0" y="2998787"/>
                  </a:lnTo>
                  <a:lnTo>
                    <a:pt x="0" y="1524"/>
                  </a:lnTo>
                  <a:close/>
                </a:path>
              </a:pathLst>
            </a:custGeom>
            <a:ln w="35999">
              <a:solidFill>
                <a:srgbClr val="0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9125" y="1722627"/>
              <a:ext cx="1759585" cy="2225675"/>
            </a:xfrm>
            <a:custGeom>
              <a:avLst/>
              <a:gdLst/>
              <a:ahLst/>
              <a:cxnLst/>
              <a:rect l="l" t="t" r="r" b="b"/>
              <a:pathLst>
                <a:path w="1759584" h="2225675">
                  <a:moveTo>
                    <a:pt x="1448054" y="34544"/>
                  </a:moveTo>
                  <a:lnTo>
                    <a:pt x="1438021" y="0"/>
                  </a:lnTo>
                  <a:lnTo>
                    <a:pt x="98590" y="390474"/>
                  </a:lnTo>
                  <a:lnTo>
                    <a:pt x="88519" y="355854"/>
                  </a:lnTo>
                  <a:lnTo>
                    <a:pt x="0" y="437896"/>
                  </a:lnTo>
                  <a:lnTo>
                    <a:pt x="118745" y="459613"/>
                  </a:lnTo>
                  <a:lnTo>
                    <a:pt x="110121" y="430022"/>
                  </a:lnTo>
                  <a:lnTo>
                    <a:pt x="108661" y="425005"/>
                  </a:lnTo>
                  <a:lnTo>
                    <a:pt x="1448054" y="34544"/>
                  </a:lnTo>
                  <a:close/>
                </a:path>
                <a:path w="1759584" h="2225675">
                  <a:moveTo>
                    <a:pt x="1759331" y="140462"/>
                  </a:moveTo>
                  <a:lnTo>
                    <a:pt x="1723644" y="135382"/>
                  </a:lnTo>
                  <a:lnTo>
                    <a:pt x="1436027" y="2116048"/>
                  </a:lnTo>
                  <a:lnTo>
                    <a:pt x="1400302" y="2110867"/>
                  </a:lnTo>
                  <a:lnTo>
                    <a:pt x="1438275" y="2225421"/>
                  </a:lnTo>
                  <a:lnTo>
                    <a:pt x="1498384" y="2139061"/>
                  </a:lnTo>
                  <a:lnTo>
                    <a:pt x="1507236" y="2126361"/>
                  </a:lnTo>
                  <a:lnTo>
                    <a:pt x="1471599" y="2121204"/>
                  </a:lnTo>
                  <a:lnTo>
                    <a:pt x="1759331" y="140462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180" y="836804"/>
            <a:ext cx="391160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</a:t>
            </a:r>
            <a:r>
              <a:rPr spc="-69" dirty="0"/>
              <a:t> </a:t>
            </a:r>
            <a:r>
              <a:rPr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52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8" y="1738630"/>
            <a:ext cx="8728710" cy="4770120"/>
          </a:xfrm>
          <a:prstGeom prst="rect">
            <a:avLst/>
          </a:prstGeom>
        </p:spPr>
        <p:txBody>
          <a:bodyPr vert="horz" wrap="square" lIns="0" tIns="46987" rIns="0" bIns="0" rtlCol="0">
            <a:spAutoFit/>
          </a:bodyPr>
          <a:lstStyle/>
          <a:p>
            <a:pPr marL="335256" marR="760676" indent="-323191" algn="just">
              <a:lnSpc>
                <a:spcPct val="93000"/>
              </a:lnSpc>
              <a:spcBef>
                <a:spcPts val="371"/>
              </a:spcBef>
              <a:buSzPct val="45312"/>
              <a:buFont typeface="Wingdings"/>
              <a:buChar char=""/>
              <a:tabLst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Elementary process </a:t>
            </a:r>
            <a:r>
              <a:rPr sz="3200" dirty="0">
                <a:latin typeface="Arial"/>
                <a:cs typeface="Arial"/>
              </a:rPr>
              <a:t>in which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derived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passes across </a:t>
            </a:r>
            <a:r>
              <a:rPr sz="3200" spc="-6" dirty="0">
                <a:latin typeface="Arial"/>
                <a:cs typeface="Arial"/>
              </a:rPr>
              <a:t>the boundary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from inside</a:t>
            </a:r>
            <a:r>
              <a:rPr sz="32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to  outside</a:t>
            </a:r>
            <a:endParaRPr sz="3200">
              <a:latin typeface="Arial"/>
              <a:cs typeface="Arial"/>
            </a:endParaRPr>
          </a:p>
          <a:p>
            <a:pPr marL="1631198" marR="5080" lvl="1" indent="-573364" algn="just">
              <a:lnSpc>
                <a:spcPts val="312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Based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on internal logical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files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and/or external  interface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 files</a:t>
            </a:r>
            <a:endParaRPr sz="2800">
              <a:latin typeface="Arial"/>
              <a:cs typeface="Arial"/>
            </a:endParaRPr>
          </a:p>
          <a:p>
            <a:pPr marL="1631198" marR="300969" lvl="1" indent="-573364" algn="just">
              <a:lnSpc>
                <a:spcPct val="93100"/>
              </a:lnSpc>
              <a:spcBef>
                <a:spcPts val="103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processed beyond direct retrieval</a:t>
            </a:r>
            <a:r>
              <a:rPr sz="2800" spc="-5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and 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editing from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internal logical files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or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external  interface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 files</a:t>
            </a:r>
            <a:endParaRPr sz="2800">
              <a:latin typeface="Arial"/>
              <a:cs typeface="Arial"/>
            </a:endParaRPr>
          </a:p>
          <a:p>
            <a:pPr marL="335256" marR="490184" indent="-323191" algn="just">
              <a:lnSpc>
                <a:spcPts val="3560"/>
              </a:lnSpc>
              <a:spcBef>
                <a:spcPts val="1174"/>
              </a:spcBef>
              <a:buSzPct val="45312"/>
              <a:buFont typeface="Wingdings"/>
              <a:buChar char=""/>
              <a:tabLst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Rated based upon </a:t>
            </a:r>
            <a:r>
              <a:rPr sz="3200" dirty="0">
                <a:latin typeface="Arial"/>
                <a:cs typeface="Arial"/>
              </a:rPr>
              <a:t>Data </a:t>
            </a:r>
            <a:r>
              <a:rPr sz="3200" spc="-6" dirty="0">
                <a:latin typeface="Arial"/>
                <a:cs typeface="Arial"/>
              </a:rPr>
              <a:t>Element </a:t>
            </a:r>
            <a:r>
              <a:rPr sz="3200" dirty="0">
                <a:latin typeface="Arial"/>
                <a:cs typeface="Arial"/>
              </a:rPr>
              <a:t>Types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and  Files Type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Referenced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7" y="765124"/>
            <a:ext cx="891667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External </a:t>
            </a:r>
            <a:r>
              <a:rPr spc="-6" dirty="0"/>
              <a:t>Outputs </a:t>
            </a:r>
            <a:r>
              <a:rPr spc="6" dirty="0"/>
              <a:t>→ </a:t>
            </a:r>
            <a:r>
              <a:rPr dirty="0"/>
              <a:t>Function</a:t>
            </a:r>
            <a:r>
              <a:rPr spc="-40" dirty="0"/>
              <a:t> </a:t>
            </a:r>
            <a:r>
              <a:rPr dirty="0"/>
              <a:t>Points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53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8618" y="1771671"/>
          <a:ext cx="9277984" cy="2831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455"/>
                <a:gridCol w="2129790"/>
                <a:gridCol w="2129789"/>
                <a:gridCol w="2139950"/>
              </a:tblGrid>
              <a:tr h="57005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Referenced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2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Elements</a:t>
                      </a:r>
                      <a:r>
                        <a:rPr sz="2800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(DET-s)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0539">
                <a:tc>
                  <a:txBody>
                    <a:bodyPr/>
                    <a:lstStyle/>
                    <a:p>
                      <a:pPr marR="635" algn="ctr">
                        <a:lnSpc>
                          <a:spcPts val="2990"/>
                        </a:lnSpc>
                      </a:pPr>
                      <a:r>
                        <a:rPr sz="28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(FTR-s)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Arial"/>
                          <a:cs typeface="Arial"/>
                        </a:rPr>
                        <a:t>1 –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Arial"/>
                          <a:cs typeface="Arial"/>
                        </a:rPr>
                        <a:t>6 –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19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19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97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(4)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(4)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(5)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 –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(4)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(5)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(7)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(5)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(7)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(7)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8728" y="4808478"/>
            <a:ext cx="5447030" cy="1918970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335256" indent="-323191">
              <a:spcBef>
                <a:spcPts val="122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Low </a:t>
            </a:r>
            <a:r>
              <a:rPr sz="3200" dirty="0">
                <a:latin typeface="Arial"/>
                <a:cs typeface="Arial"/>
              </a:rPr>
              <a:t>→ 4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Average </a:t>
            </a:r>
            <a:r>
              <a:rPr sz="3200" spc="6" dirty="0">
                <a:latin typeface="Arial"/>
                <a:cs typeface="Arial"/>
              </a:rPr>
              <a:t>→ </a:t>
            </a:r>
            <a:r>
              <a:rPr sz="3200" dirty="0">
                <a:latin typeface="Arial"/>
                <a:cs typeface="Arial"/>
              </a:rPr>
              <a:t>5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sz="3200" dirty="0">
                <a:latin typeface="Arial"/>
                <a:cs typeface="Arial"/>
              </a:rPr>
              <a:t>→ 7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972" y="836804"/>
            <a:ext cx="419163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</a:t>
            </a:r>
            <a:r>
              <a:rPr spc="-69" dirty="0"/>
              <a:t> </a:t>
            </a:r>
            <a:r>
              <a:rPr dirty="0"/>
              <a:t>Outputs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54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30" y="1738631"/>
            <a:ext cx="8637905" cy="5017395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335256" marR="5080" indent="-323191">
              <a:lnSpc>
                <a:spcPts val="3569"/>
              </a:lnSpc>
              <a:spcBef>
                <a:spcPts val="44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Notification messages </a:t>
            </a:r>
            <a:r>
              <a:rPr sz="3200" dirty="0">
                <a:latin typeface="Arial"/>
                <a:cs typeface="Arial"/>
              </a:rPr>
              <a:t>– result of processing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  </a:t>
            </a:r>
            <a:r>
              <a:rPr sz="3200" spc="-6" dirty="0">
                <a:latin typeface="Arial"/>
                <a:cs typeface="Arial"/>
              </a:rPr>
              <a:t>calculation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06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</a:t>
            </a:r>
            <a:r>
              <a:rPr sz="3200" spc="-6" dirty="0">
                <a:latin typeface="Arial"/>
                <a:cs typeface="Arial"/>
              </a:rPr>
              <a:t>element </a:t>
            </a:r>
            <a:r>
              <a:rPr sz="3200" dirty="0">
                <a:latin typeface="Arial"/>
                <a:cs typeface="Arial"/>
              </a:rPr>
              <a:t>types for </a:t>
            </a:r>
            <a:r>
              <a:rPr sz="3200" spc="-6" dirty="0">
                <a:latin typeface="Arial"/>
                <a:cs typeface="Arial"/>
              </a:rPr>
              <a:t>External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Outputs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7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Error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 messages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Calculated values on</a:t>
            </a:r>
            <a:r>
              <a:rPr sz="2800" spc="2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reports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7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Values on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reports retrieved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from</a:t>
            </a:r>
            <a:r>
              <a:rPr sz="2800" spc="3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Recursive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DET-s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counted only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once!</a:t>
            </a:r>
            <a:endParaRPr sz="2800">
              <a:latin typeface="Arial"/>
              <a:cs typeface="Arial"/>
            </a:endParaRPr>
          </a:p>
          <a:p>
            <a:pPr marL="335256" indent="-323191">
              <a:spcBef>
                <a:spcPts val="81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External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Outputs can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have input</a:t>
            </a:r>
            <a:r>
              <a:rPr sz="3200" spc="-8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side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Report </a:t>
            </a:r>
            <a:r>
              <a:rPr sz="2800" dirty="0">
                <a:latin typeface="Arial"/>
                <a:cs typeface="Arial"/>
              </a:rPr>
              <a:t>configuration,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885" y="836804"/>
            <a:ext cx="820102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These are NOT </a:t>
            </a:r>
            <a:r>
              <a:rPr dirty="0"/>
              <a:t>External</a:t>
            </a:r>
            <a:r>
              <a:rPr spc="-55" dirty="0"/>
              <a:t> </a:t>
            </a:r>
            <a:r>
              <a:rPr dirty="0"/>
              <a:t>Outputs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55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9" y="1566496"/>
            <a:ext cx="8961754" cy="2430780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Error message,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confirmation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message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Parts of </a:t>
            </a:r>
            <a:r>
              <a:rPr sz="2800" dirty="0">
                <a:latin typeface="Arial"/>
                <a:cs typeface="Arial"/>
              </a:rPr>
              <a:t>External </a:t>
            </a:r>
            <a:r>
              <a:rPr sz="2800" spc="-6" dirty="0">
                <a:latin typeface="Arial"/>
                <a:cs typeface="Arial"/>
              </a:rPr>
              <a:t>Outputs or </a:t>
            </a:r>
            <a:r>
              <a:rPr sz="2800" dirty="0">
                <a:latin typeface="Arial"/>
                <a:cs typeface="Arial"/>
              </a:rPr>
              <a:t>other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transactions</a:t>
            </a:r>
            <a:endParaRPr sz="2800">
              <a:latin typeface="Arial"/>
              <a:cs typeface="Arial"/>
            </a:endParaRPr>
          </a:p>
          <a:p>
            <a:pPr marL="335256" indent="-323191">
              <a:spcBef>
                <a:spcPts val="81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Reports without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derived</a:t>
            </a:r>
            <a:r>
              <a:rPr sz="3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External</a:t>
            </a:r>
            <a:r>
              <a:rPr sz="2800" dirty="0">
                <a:latin typeface="Arial"/>
                <a:cs typeface="Arial"/>
              </a:rPr>
              <a:t> Inquiries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33" y="883158"/>
            <a:ext cx="8665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4000" spc="-6" dirty="0"/>
              <a:t>External Outputs – Identification</a:t>
            </a:r>
            <a:r>
              <a:rPr sz="4000" spc="69" dirty="0"/>
              <a:t> </a:t>
            </a:r>
            <a:r>
              <a:rPr sz="4000" spc="-6" dirty="0"/>
              <a:t>Rules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8" y="1596015"/>
            <a:ext cx="8878570" cy="3386171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335256" indent="-323191">
              <a:spcBef>
                <a:spcPts val="122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is sent from the </a:t>
            </a:r>
            <a:r>
              <a:rPr sz="3200" spc="-6" dirty="0">
                <a:latin typeface="Arial"/>
                <a:cs typeface="Arial"/>
              </a:rPr>
              <a:t>app boundary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outside</a:t>
            </a:r>
            <a:endParaRPr sz="3200">
              <a:latin typeface="Arial"/>
              <a:cs typeface="Arial"/>
            </a:endParaRPr>
          </a:p>
          <a:p>
            <a:pPr marL="335256" marR="1292133" indent="-323191">
              <a:lnSpc>
                <a:spcPts val="3578"/>
              </a:lnSpc>
              <a:spcBef>
                <a:spcPts val="1464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Process is self </a:t>
            </a:r>
            <a:r>
              <a:rPr sz="3200" spc="-6" dirty="0">
                <a:latin typeface="Arial"/>
                <a:cs typeface="Arial"/>
              </a:rPr>
              <a:t>contained and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leaves</a:t>
            </a:r>
            <a:r>
              <a:rPr sz="32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the  application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consistent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05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Typical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vocabulary</a:t>
            </a:r>
            <a:endParaRPr sz="3200">
              <a:latin typeface="Arial"/>
              <a:cs typeface="Arial"/>
            </a:endParaRPr>
          </a:p>
          <a:p>
            <a:pPr marL="1631198" marR="5080" lvl="1" indent="-573364">
              <a:lnSpc>
                <a:spcPts val="312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Browse, Display, Query,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Report,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View, Select,  Request, Retrieve, Aggregate,</a:t>
            </a:r>
            <a:r>
              <a:rPr sz="2800" spc="2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Calculate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210" y="693802"/>
            <a:ext cx="568325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FPA – Basic</a:t>
            </a:r>
            <a:r>
              <a:rPr spc="-69" dirty="0"/>
              <a:t> </a:t>
            </a:r>
            <a:r>
              <a:rPr dirty="0"/>
              <a:t>Principles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62440" y="7181470"/>
            <a:ext cx="20383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sz="2000" dirty="0">
                <a:latin typeface="Times New Roman"/>
                <a:cs typeface="Times New Roman"/>
              </a:rPr>
              <a:pPr marL="38097">
                <a:lnSpc>
                  <a:spcPts val="2285"/>
                </a:lnSpc>
              </a:pPr>
              <a:t>5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729" y="1446663"/>
            <a:ext cx="8876665" cy="5530216"/>
          </a:xfrm>
          <a:prstGeom prst="rect">
            <a:avLst/>
          </a:prstGeom>
        </p:spPr>
        <p:txBody>
          <a:bodyPr vert="horz" wrap="square" lIns="0" tIns="156199" rIns="0" bIns="0" rtlCol="0">
            <a:spAutoFit/>
          </a:bodyPr>
          <a:lstStyle/>
          <a:p>
            <a:pPr marL="12699">
              <a:spcBef>
                <a:spcPts val="1230"/>
              </a:spcBef>
            </a:pPr>
            <a:r>
              <a:rPr sz="3200" dirty="0">
                <a:latin typeface="Arial"/>
                <a:cs typeface="Arial"/>
              </a:rPr>
              <a:t>Three types of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transactions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2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Input </a:t>
            </a:r>
            <a:r>
              <a:rPr sz="3200" dirty="0">
                <a:latin typeface="Arial"/>
                <a:cs typeface="Arial"/>
              </a:rPr>
              <a:t>(EI) – </a:t>
            </a:r>
            <a:r>
              <a:rPr sz="3200" spc="-6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is fed </a:t>
            </a:r>
            <a:r>
              <a:rPr sz="3200" spc="-6" dirty="0">
                <a:latin typeface="Arial"/>
                <a:cs typeface="Arial"/>
              </a:rPr>
              <a:t>into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Inquiry </a:t>
            </a:r>
            <a:r>
              <a:rPr sz="3200" dirty="0">
                <a:latin typeface="Arial"/>
                <a:cs typeface="Arial"/>
              </a:rPr>
              <a:t>(EQ) – </a:t>
            </a:r>
            <a:r>
              <a:rPr sz="3200" spc="-6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6" dirty="0">
                <a:latin typeface="Arial"/>
                <a:cs typeface="Arial"/>
              </a:rPr>
              <a:t>retrieved </a:t>
            </a:r>
            <a:r>
              <a:rPr sz="3200" dirty="0">
                <a:latin typeface="Arial"/>
                <a:cs typeface="Arial"/>
              </a:rPr>
              <a:t>from </a:t>
            </a:r>
            <a:r>
              <a:rPr sz="3200" spc="-6" dirty="0">
                <a:latin typeface="Arial"/>
                <a:cs typeface="Arial"/>
              </a:rPr>
              <a:t>the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  <a:p>
            <a:pPr marL="12699" marR="546696">
              <a:lnSpc>
                <a:spcPct val="129400"/>
              </a:lnSpc>
              <a:spcBef>
                <a:spcPts val="1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Output (EO) – </a:t>
            </a:r>
            <a:r>
              <a:rPr sz="3200" spc="-6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6" dirty="0">
                <a:latin typeface="Arial"/>
                <a:cs typeface="Arial"/>
              </a:rPr>
              <a:t>retrieved </a:t>
            </a:r>
            <a:r>
              <a:rPr sz="3200" u="heavy" spc="-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3200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u="heavy" spc="-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enriched 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 two types of </a:t>
            </a:r>
            <a:r>
              <a:rPr sz="3200" u="heavy" spc="-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3200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sources</a:t>
            </a:r>
            <a:endParaRPr sz="3200">
              <a:latin typeface="Arial"/>
              <a:cs typeface="Arial"/>
            </a:endParaRPr>
          </a:p>
          <a:p>
            <a:pPr marL="469866" indent="-457801">
              <a:spcBef>
                <a:spcPts val="1135"/>
              </a:spcBef>
              <a:buSzPct val="45312"/>
              <a:buChar char="•"/>
              <a:tabLst>
                <a:tab pos="469866" algn="l"/>
                <a:tab pos="470500" algn="l"/>
              </a:tabLst>
            </a:pPr>
            <a:r>
              <a:rPr sz="3200" spc="-6" dirty="0">
                <a:latin typeface="Arial"/>
                <a:cs typeface="Arial"/>
              </a:rPr>
              <a:t>Internal files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(ILF)</a:t>
            </a:r>
            <a:endParaRPr sz="3200">
              <a:latin typeface="Arial"/>
              <a:cs typeface="Arial"/>
            </a:endParaRPr>
          </a:p>
          <a:p>
            <a:pPr marL="469866" indent="-457801">
              <a:spcBef>
                <a:spcPts val="1125"/>
              </a:spcBef>
              <a:buSzPct val="45312"/>
              <a:buChar char="•"/>
              <a:tabLst>
                <a:tab pos="469866" algn="l"/>
                <a:tab pos="470500" algn="l"/>
              </a:tabLst>
            </a:pPr>
            <a:r>
              <a:rPr sz="3200" spc="-6" dirty="0">
                <a:latin typeface="Arial"/>
                <a:cs typeface="Arial"/>
              </a:rPr>
              <a:t>External files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(EIF)</a:t>
            </a:r>
            <a:endParaRPr sz="3200">
              <a:latin typeface="Arial"/>
              <a:cs typeface="Arial"/>
            </a:endParaRPr>
          </a:p>
          <a:p>
            <a:pPr marL="12699" marR="620350">
              <a:lnSpc>
                <a:spcPts val="3560"/>
              </a:lnSpc>
              <a:spcBef>
                <a:spcPts val="1495"/>
              </a:spcBef>
            </a:pPr>
            <a:r>
              <a:rPr sz="3200" i="1" spc="-6" dirty="0">
                <a:latin typeface="Arial"/>
                <a:cs typeface="Arial"/>
              </a:rPr>
              <a:t>Note: “files” </a:t>
            </a:r>
            <a:r>
              <a:rPr sz="3200" i="1" spc="-10" dirty="0">
                <a:latin typeface="Arial"/>
                <a:cs typeface="Arial"/>
              </a:rPr>
              <a:t>means </a:t>
            </a:r>
            <a:r>
              <a:rPr sz="3200" i="1" dirty="0">
                <a:latin typeface="Arial"/>
                <a:cs typeface="Arial"/>
              </a:rPr>
              <a:t>“bucket </a:t>
            </a:r>
            <a:r>
              <a:rPr sz="3200" i="1" spc="-6" dirty="0">
                <a:latin typeface="Arial"/>
                <a:cs typeface="Arial"/>
              </a:rPr>
              <a:t>of logically-related  records”, not “files” in </a:t>
            </a:r>
            <a:r>
              <a:rPr sz="3200" i="1" dirty="0">
                <a:latin typeface="Arial"/>
                <a:cs typeface="Arial"/>
              </a:rPr>
              <a:t>the </a:t>
            </a:r>
            <a:r>
              <a:rPr sz="3200" i="1" spc="-6" dirty="0">
                <a:latin typeface="Arial"/>
                <a:cs typeface="Arial"/>
              </a:rPr>
              <a:t>Unix</a:t>
            </a:r>
            <a:r>
              <a:rPr sz="3200" i="1" spc="-10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sense.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409" y="871219"/>
            <a:ext cx="8665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4000" spc="-6" dirty="0"/>
              <a:t>External Outputs – Identification</a:t>
            </a:r>
            <a:r>
              <a:rPr sz="4000" spc="69" dirty="0"/>
              <a:t> </a:t>
            </a:r>
            <a:r>
              <a:rPr sz="4000" spc="-6" dirty="0"/>
              <a:t>Rules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57</a:t>
            </a:r>
          </a:p>
        </p:txBody>
      </p:sp>
      <p:sp>
        <p:nvSpPr>
          <p:cNvPr id="3" name="object 3"/>
          <p:cNvSpPr/>
          <p:nvPr/>
        </p:nvSpPr>
        <p:spPr>
          <a:xfrm>
            <a:off x="1647826" y="2984500"/>
            <a:ext cx="6848475" cy="187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8728" y="1738631"/>
            <a:ext cx="7927975" cy="980393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335256" marR="5080" indent="-323191">
              <a:lnSpc>
                <a:spcPts val="3569"/>
              </a:lnSpc>
              <a:spcBef>
                <a:spcPts val="44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ordering </a:t>
            </a:r>
            <a:r>
              <a:rPr sz="3200" spc="-6" dirty="0">
                <a:latin typeface="Arial"/>
                <a:cs typeface="Arial"/>
              </a:rPr>
              <a:t>produces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sz="3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external  output </a:t>
            </a:r>
            <a:r>
              <a:rPr sz="3200" spc="6" dirty="0">
                <a:latin typeface="Arial"/>
                <a:cs typeface="Arial"/>
              </a:rPr>
              <a:t>→ </a:t>
            </a:r>
            <a:r>
              <a:rPr sz="3200" spc="-6" dirty="0">
                <a:latin typeface="Arial"/>
                <a:cs typeface="Arial"/>
              </a:rPr>
              <a:t>counted only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once!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420" y="938532"/>
            <a:ext cx="6929120" cy="51371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00" spc="-6" dirty="0"/>
              <a:t>External </a:t>
            </a:r>
            <a:r>
              <a:rPr sz="3200" dirty="0"/>
              <a:t>Outputs – </a:t>
            </a:r>
            <a:r>
              <a:rPr sz="3200" spc="-6" dirty="0"/>
              <a:t>Identification</a:t>
            </a:r>
            <a:r>
              <a:rPr sz="3200" spc="-55" dirty="0"/>
              <a:t> </a:t>
            </a:r>
            <a:r>
              <a:rPr sz="3200" spc="-6" dirty="0"/>
              <a:t>Rules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58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9" y="1738631"/>
            <a:ext cx="8354059" cy="980393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335256" marR="5080" indent="-323191">
              <a:lnSpc>
                <a:spcPts val="3569"/>
              </a:lnSpc>
              <a:spcBef>
                <a:spcPts val="44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Different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derived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from the same </a:t>
            </a:r>
            <a:r>
              <a:rPr sz="3200" spc="-6" dirty="0">
                <a:latin typeface="Arial"/>
                <a:cs typeface="Arial"/>
              </a:rPr>
              <a:t>data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→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different external</a:t>
            </a:r>
            <a:r>
              <a:rPr sz="3200" spc="-4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outputs</a:t>
            </a:r>
            <a:r>
              <a:rPr sz="3200" spc="-6" dirty="0">
                <a:latin typeface="Arial"/>
                <a:cs typeface="Arial"/>
              </a:rPr>
              <a:t>!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6750" y="3024188"/>
            <a:ext cx="7207250" cy="335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304" y="836804"/>
            <a:ext cx="804481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Example – Rate External</a:t>
            </a:r>
            <a:r>
              <a:rPr spc="-75" dirty="0"/>
              <a:t> </a:t>
            </a:r>
            <a:r>
              <a:rPr dirty="0"/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59</a:t>
            </a:r>
          </a:p>
        </p:txBody>
      </p:sp>
      <p:sp>
        <p:nvSpPr>
          <p:cNvPr id="3" name="object 3"/>
          <p:cNvSpPr/>
          <p:nvPr/>
        </p:nvSpPr>
        <p:spPr>
          <a:xfrm>
            <a:off x="343015" y="1903617"/>
            <a:ext cx="9448620" cy="2820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247" y="765124"/>
            <a:ext cx="4347845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External</a:t>
            </a:r>
            <a:r>
              <a:rPr spc="-60" dirty="0"/>
              <a:t> </a:t>
            </a:r>
            <a:r>
              <a:rPr dirty="0"/>
              <a:t>Inquiries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30" y="1566497"/>
            <a:ext cx="7069455" cy="2336165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Information flows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32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Existing, </a:t>
            </a:r>
            <a:r>
              <a:rPr sz="2800" dirty="0">
                <a:latin typeface="Arial"/>
                <a:cs typeface="Arial"/>
              </a:rPr>
              <a:t>already stored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latin typeface="Arial"/>
                <a:cs typeface="Arial"/>
              </a:rPr>
              <a:t>Input side and output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side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Reports, </a:t>
            </a:r>
            <a:r>
              <a:rPr sz="2800" dirty="0">
                <a:latin typeface="Arial"/>
                <a:cs typeface="Arial"/>
              </a:rPr>
              <a:t>graphs,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charts,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7339" y="4103752"/>
            <a:ext cx="8568811" cy="2899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247" y="836804"/>
            <a:ext cx="434848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</a:t>
            </a:r>
            <a:r>
              <a:rPr spc="-65" dirty="0"/>
              <a:t> </a:t>
            </a:r>
            <a:r>
              <a:rPr dirty="0"/>
              <a:t>Inquiries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62</a:t>
            </a:r>
          </a:p>
        </p:txBody>
      </p:sp>
      <p:sp>
        <p:nvSpPr>
          <p:cNvPr id="3" name="object 3"/>
          <p:cNvSpPr/>
          <p:nvPr/>
        </p:nvSpPr>
        <p:spPr>
          <a:xfrm>
            <a:off x="1798701" y="2700401"/>
            <a:ext cx="6540500" cy="4126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8728" y="1738631"/>
            <a:ext cx="7130416" cy="513715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35256" indent="-323191">
              <a:spcBef>
                <a:spcPts val="10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Existing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+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Input and output</a:t>
            </a:r>
            <a:r>
              <a:rPr sz="3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sides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549" y="836804"/>
            <a:ext cx="434657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</a:t>
            </a:r>
            <a:r>
              <a:rPr spc="-69" dirty="0"/>
              <a:t> </a:t>
            </a:r>
            <a:r>
              <a:rPr dirty="0"/>
              <a:t>Inquiries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8" y="1738630"/>
            <a:ext cx="8896350" cy="4087526"/>
          </a:xfrm>
          <a:prstGeom prst="rect">
            <a:avLst/>
          </a:prstGeom>
        </p:spPr>
        <p:txBody>
          <a:bodyPr vert="horz" wrap="square" lIns="0" tIns="46987" rIns="0" bIns="0" rtlCol="0">
            <a:spAutoFit/>
          </a:bodyPr>
          <a:lstStyle/>
          <a:p>
            <a:pPr marL="335256" marR="5080" indent="-323191">
              <a:lnSpc>
                <a:spcPct val="93000"/>
              </a:lnSpc>
              <a:spcBef>
                <a:spcPts val="371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Elementary process </a:t>
            </a:r>
            <a:r>
              <a:rPr sz="3200" dirty="0">
                <a:latin typeface="Arial"/>
                <a:cs typeface="Arial"/>
              </a:rPr>
              <a:t>with </a:t>
            </a:r>
            <a:r>
              <a:rPr sz="3200" spc="-6" dirty="0">
                <a:latin typeface="Arial"/>
                <a:cs typeface="Arial"/>
              </a:rPr>
              <a:t>both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input and output  components </a:t>
            </a:r>
            <a:r>
              <a:rPr sz="3200" dirty="0">
                <a:latin typeface="Arial"/>
                <a:cs typeface="Arial"/>
              </a:rPr>
              <a:t>that result in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data retrieval </a:t>
            </a:r>
            <a:r>
              <a:rPr sz="3200" dirty="0">
                <a:latin typeface="Arial"/>
                <a:cs typeface="Arial"/>
              </a:rPr>
              <a:t>from  </a:t>
            </a:r>
            <a:r>
              <a:rPr sz="3200" spc="-6" dirty="0">
                <a:latin typeface="Arial"/>
                <a:cs typeface="Arial"/>
              </a:rPr>
              <a:t>one </a:t>
            </a:r>
            <a:r>
              <a:rPr sz="3200" spc="-10" dirty="0">
                <a:latin typeface="Arial"/>
                <a:cs typeface="Arial"/>
              </a:rPr>
              <a:t>or </a:t>
            </a:r>
            <a:r>
              <a:rPr sz="3200" spc="-6" dirty="0">
                <a:latin typeface="Arial"/>
                <a:cs typeface="Arial"/>
              </a:rPr>
              <a:t>more internal logical files and/or external  interface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files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7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Does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not maintain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any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internal logical</a:t>
            </a:r>
            <a:r>
              <a:rPr sz="2800" spc="-2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files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Does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not contain derived</a:t>
            </a:r>
            <a:r>
              <a:rPr sz="2800" spc="-2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  <a:p>
            <a:pPr marL="335256" marR="658448" indent="-323191">
              <a:lnSpc>
                <a:spcPts val="3578"/>
              </a:lnSpc>
              <a:spcBef>
                <a:spcPts val="1164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Rated </a:t>
            </a:r>
            <a:r>
              <a:rPr sz="3200" dirty="0">
                <a:latin typeface="Arial"/>
                <a:cs typeface="Arial"/>
              </a:rPr>
              <a:t>based </a:t>
            </a:r>
            <a:r>
              <a:rPr sz="3200" spc="-6" dirty="0">
                <a:latin typeface="Arial"/>
                <a:cs typeface="Arial"/>
              </a:rPr>
              <a:t>upon Data Element Types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and  Files Type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Referenced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008" y="836804"/>
            <a:ext cx="7426959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 Inquiries –</a:t>
            </a:r>
            <a:r>
              <a:rPr spc="-50" dirty="0"/>
              <a:t> </a:t>
            </a:r>
            <a:r>
              <a:rPr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64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30" y="1596014"/>
            <a:ext cx="7564754" cy="3223090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335256" indent="-323191">
              <a:spcBef>
                <a:spcPts val="122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Input</a:t>
            </a:r>
            <a:r>
              <a:rPr sz="3200" spc="-6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customer </a:t>
            </a:r>
            <a:r>
              <a:rPr sz="3200" spc="-6" dirty="0">
                <a:latin typeface="Arial"/>
                <a:cs typeface="Arial"/>
              </a:rPr>
              <a:t>name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6" dirty="0">
                <a:latin typeface="Arial"/>
                <a:cs typeface="Arial"/>
              </a:rPr>
              <a:t>the search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field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3200" spc="-6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list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6" dirty="0">
                <a:latin typeface="Arial"/>
                <a:cs typeface="Arial"/>
              </a:rPr>
              <a:t>customers </a:t>
            </a:r>
            <a:r>
              <a:rPr sz="3200" dirty="0">
                <a:latin typeface="Arial"/>
                <a:cs typeface="Arial"/>
              </a:rPr>
              <a:t>by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15"/>
              </a:spcBef>
              <a:buFont typeface="Wingdings"/>
              <a:buChar char=""/>
            </a:pPr>
            <a:endParaRPr sz="5300">
              <a:latin typeface="Arial"/>
              <a:cs typeface="Arial"/>
            </a:endParaRPr>
          </a:p>
          <a:p>
            <a:pPr marL="335256" indent="-323191"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Input</a:t>
            </a:r>
            <a:r>
              <a:rPr sz="3200" spc="-6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click on </a:t>
            </a:r>
            <a:r>
              <a:rPr sz="3200" spc="-6" dirty="0">
                <a:latin typeface="Arial"/>
                <a:cs typeface="Arial"/>
              </a:rPr>
              <a:t>the document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title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3200" spc="-6" dirty="0">
                <a:latin typeface="Arial"/>
                <a:cs typeface="Arial"/>
              </a:rPr>
              <a:t>: document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details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008" y="765124"/>
            <a:ext cx="7426325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External Inquiries –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762" y="1703452"/>
            <a:ext cx="9768205" cy="5216525"/>
            <a:chOff x="131762" y="1703451"/>
            <a:chExt cx="9768205" cy="5216525"/>
          </a:xfrm>
        </p:grpSpPr>
        <p:sp>
          <p:nvSpPr>
            <p:cNvPr id="4" name="object 4"/>
            <p:cNvSpPr/>
            <p:nvPr/>
          </p:nvSpPr>
          <p:spPr>
            <a:xfrm>
              <a:off x="131762" y="3659187"/>
              <a:ext cx="9767824" cy="3260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1937" y="1703451"/>
              <a:ext cx="3038475" cy="1500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9967" y="2436368"/>
              <a:ext cx="1761489" cy="1223010"/>
            </a:xfrm>
            <a:custGeom>
              <a:avLst/>
              <a:gdLst/>
              <a:ahLst/>
              <a:cxnLst/>
              <a:rect l="l" t="t" r="r" b="b"/>
              <a:pathLst>
                <a:path w="1761489" h="1223010">
                  <a:moveTo>
                    <a:pt x="1689355" y="1116725"/>
                  </a:moveTo>
                  <a:lnTo>
                    <a:pt x="1653667" y="1119759"/>
                  </a:lnTo>
                  <a:lnTo>
                    <a:pt x="1716532" y="1222883"/>
                  </a:lnTo>
                  <a:lnTo>
                    <a:pt x="1751577" y="1134872"/>
                  </a:lnTo>
                  <a:lnTo>
                    <a:pt x="1691005" y="1134872"/>
                  </a:lnTo>
                  <a:lnTo>
                    <a:pt x="1689355" y="1116725"/>
                  </a:lnTo>
                  <a:close/>
                </a:path>
                <a:path w="1761489" h="1223010">
                  <a:moveTo>
                    <a:pt x="1725114" y="1113685"/>
                  </a:moveTo>
                  <a:lnTo>
                    <a:pt x="1689355" y="1116725"/>
                  </a:lnTo>
                  <a:lnTo>
                    <a:pt x="1691005" y="1134872"/>
                  </a:lnTo>
                  <a:lnTo>
                    <a:pt x="1726819" y="1131443"/>
                  </a:lnTo>
                  <a:lnTo>
                    <a:pt x="1725114" y="1113685"/>
                  </a:lnTo>
                  <a:close/>
                </a:path>
                <a:path w="1761489" h="1223010">
                  <a:moveTo>
                    <a:pt x="1761236" y="1110614"/>
                  </a:moveTo>
                  <a:lnTo>
                    <a:pt x="1725114" y="1113685"/>
                  </a:lnTo>
                  <a:lnTo>
                    <a:pt x="1726819" y="1131443"/>
                  </a:lnTo>
                  <a:lnTo>
                    <a:pt x="1691005" y="1134872"/>
                  </a:lnTo>
                  <a:lnTo>
                    <a:pt x="1751577" y="1134872"/>
                  </a:lnTo>
                  <a:lnTo>
                    <a:pt x="1761236" y="1110614"/>
                  </a:lnTo>
                  <a:close/>
                </a:path>
                <a:path w="1761489" h="1223010">
                  <a:moveTo>
                    <a:pt x="889" y="0"/>
                  </a:moveTo>
                  <a:lnTo>
                    <a:pt x="0" y="35941"/>
                  </a:lnTo>
                  <a:lnTo>
                    <a:pt x="80391" y="37592"/>
                  </a:lnTo>
                  <a:lnTo>
                    <a:pt x="160020" y="42799"/>
                  </a:lnTo>
                  <a:lnTo>
                    <a:pt x="239141" y="51308"/>
                  </a:lnTo>
                  <a:lnTo>
                    <a:pt x="318008" y="62737"/>
                  </a:lnTo>
                  <a:lnTo>
                    <a:pt x="396113" y="77470"/>
                  </a:lnTo>
                  <a:lnTo>
                    <a:pt x="473456" y="94996"/>
                  </a:lnTo>
                  <a:lnTo>
                    <a:pt x="549910" y="115570"/>
                  </a:lnTo>
                  <a:lnTo>
                    <a:pt x="625348" y="138684"/>
                  </a:lnTo>
                  <a:lnTo>
                    <a:pt x="699516" y="164464"/>
                  </a:lnTo>
                  <a:lnTo>
                    <a:pt x="772160" y="192786"/>
                  </a:lnTo>
                  <a:lnTo>
                    <a:pt x="843280" y="223520"/>
                  </a:lnTo>
                  <a:lnTo>
                    <a:pt x="912876" y="256539"/>
                  </a:lnTo>
                  <a:lnTo>
                    <a:pt x="980313" y="291846"/>
                  </a:lnTo>
                  <a:lnTo>
                    <a:pt x="1045845" y="329057"/>
                  </a:lnTo>
                  <a:lnTo>
                    <a:pt x="1109345" y="368300"/>
                  </a:lnTo>
                  <a:lnTo>
                    <a:pt x="1170305" y="409448"/>
                  </a:lnTo>
                  <a:lnTo>
                    <a:pt x="1228725" y="452247"/>
                  </a:lnTo>
                  <a:lnTo>
                    <a:pt x="1284605" y="496697"/>
                  </a:lnTo>
                  <a:lnTo>
                    <a:pt x="1337437" y="542544"/>
                  </a:lnTo>
                  <a:lnTo>
                    <a:pt x="1387475" y="589914"/>
                  </a:lnTo>
                  <a:lnTo>
                    <a:pt x="1434338" y="638556"/>
                  </a:lnTo>
                  <a:lnTo>
                    <a:pt x="1477899" y="688213"/>
                  </a:lnTo>
                  <a:lnTo>
                    <a:pt x="1517904" y="739139"/>
                  </a:lnTo>
                  <a:lnTo>
                    <a:pt x="1554353" y="790829"/>
                  </a:lnTo>
                  <a:lnTo>
                    <a:pt x="1587119" y="843280"/>
                  </a:lnTo>
                  <a:lnTo>
                    <a:pt x="1615821" y="896493"/>
                  </a:lnTo>
                  <a:lnTo>
                    <a:pt x="1640713" y="950213"/>
                  </a:lnTo>
                  <a:lnTo>
                    <a:pt x="1661160" y="1004443"/>
                  </a:lnTo>
                  <a:lnTo>
                    <a:pt x="1677416" y="1059052"/>
                  </a:lnTo>
                  <a:lnTo>
                    <a:pt x="1689100" y="1113917"/>
                  </a:lnTo>
                  <a:lnTo>
                    <a:pt x="1689355" y="1116725"/>
                  </a:lnTo>
                  <a:lnTo>
                    <a:pt x="1725114" y="1113685"/>
                  </a:lnTo>
                  <a:lnTo>
                    <a:pt x="1711960" y="1048766"/>
                  </a:lnTo>
                  <a:lnTo>
                    <a:pt x="1694815" y="991743"/>
                  </a:lnTo>
                  <a:lnTo>
                    <a:pt x="1673352" y="935101"/>
                  </a:lnTo>
                  <a:lnTo>
                    <a:pt x="1647571" y="879348"/>
                  </a:lnTo>
                  <a:lnTo>
                    <a:pt x="1617599" y="824230"/>
                  </a:lnTo>
                  <a:lnTo>
                    <a:pt x="1583817" y="770001"/>
                  </a:lnTo>
                  <a:lnTo>
                    <a:pt x="1546225" y="716788"/>
                  </a:lnTo>
                  <a:lnTo>
                    <a:pt x="1504950" y="664591"/>
                  </a:lnTo>
                  <a:lnTo>
                    <a:pt x="1460246" y="613537"/>
                  </a:lnTo>
                  <a:lnTo>
                    <a:pt x="1412240" y="563752"/>
                  </a:lnTo>
                  <a:lnTo>
                    <a:pt x="1361059" y="515366"/>
                  </a:lnTo>
                  <a:lnTo>
                    <a:pt x="1306957" y="468502"/>
                  </a:lnTo>
                  <a:lnTo>
                    <a:pt x="1249934" y="423163"/>
                  </a:lnTo>
                  <a:lnTo>
                    <a:pt x="1190371" y="379475"/>
                  </a:lnTo>
                  <a:lnTo>
                    <a:pt x="1128268" y="337693"/>
                  </a:lnTo>
                  <a:lnTo>
                    <a:pt x="1063625" y="297688"/>
                  </a:lnTo>
                  <a:lnTo>
                    <a:pt x="996950" y="259969"/>
                  </a:lnTo>
                  <a:lnTo>
                    <a:pt x="928243" y="224027"/>
                  </a:lnTo>
                  <a:lnTo>
                    <a:pt x="857631" y="190500"/>
                  </a:lnTo>
                  <a:lnTo>
                    <a:pt x="785241" y="159258"/>
                  </a:lnTo>
                  <a:lnTo>
                    <a:pt x="711327" y="130429"/>
                  </a:lnTo>
                  <a:lnTo>
                    <a:pt x="635889" y="104267"/>
                  </a:lnTo>
                  <a:lnTo>
                    <a:pt x="559308" y="80772"/>
                  </a:lnTo>
                  <a:lnTo>
                    <a:pt x="481457" y="59944"/>
                  </a:lnTo>
                  <a:lnTo>
                    <a:pt x="402717" y="42037"/>
                  </a:lnTo>
                  <a:lnTo>
                    <a:pt x="323215" y="27177"/>
                  </a:lnTo>
                  <a:lnTo>
                    <a:pt x="242951" y="15494"/>
                  </a:lnTo>
                  <a:lnTo>
                    <a:pt x="162306" y="6985"/>
                  </a:lnTo>
                  <a:lnTo>
                    <a:pt x="81280" y="165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37683" y="1692098"/>
            <a:ext cx="1068070" cy="57467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dirty="0">
                <a:solidFill>
                  <a:srgbClr val="00AD00"/>
                </a:solidFill>
                <a:latin typeface="Arial"/>
                <a:cs typeface="Arial"/>
              </a:rPr>
              <a:t>1</a:t>
            </a:r>
            <a:r>
              <a:rPr sz="3600" spc="-9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AD00"/>
                </a:solidFill>
                <a:latin typeface="Arial"/>
                <a:cs typeface="Arial"/>
              </a:rPr>
              <a:t>EQ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65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717" y="836804"/>
            <a:ext cx="9077324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 Inquiries → Function</a:t>
            </a:r>
            <a:r>
              <a:rPr spc="-35" dirty="0"/>
              <a:t> </a:t>
            </a:r>
            <a:r>
              <a:rPr spc="-6" dirty="0"/>
              <a:t>Points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66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8618" y="1771671"/>
          <a:ext cx="9277984" cy="2831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455"/>
                <a:gridCol w="2129790"/>
                <a:gridCol w="2129789"/>
                <a:gridCol w="2139950"/>
              </a:tblGrid>
              <a:tr h="57005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Referenced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2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Elements</a:t>
                      </a:r>
                      <a:r>
                        <a:rPr sz="2800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(DET-s)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0539">
                <a:tc>
                  <a:txBody>
                    <a:bodyPr/>
                    <a:lstStyle/>
                    <a:p>
                      <a:pPr marR="635" algn="ctr">
                        <a:lnSpc>
                          <a:spcPts val="2990"/>
                        </a:lnSpc>
                      </a:pPr>
                      <a:r>
                        <a:rPr sz="28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(FTR-s)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Arial"/>
                          <a:cs typeface="Arial"/>
                        </a:rPr>
                        <a:t>1 –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Arial"/>
                          <a:cs typeface="Arial"/>
                        </a:rPr>
                        <a:t>6 –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19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19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97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(3)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(3)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(4)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 –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(3)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(4)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(6)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(4)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(6)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(6)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8728" y="4808478"/>
            <a:ext cx="5447030" cy="1918970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335256" indent="-323191">
              <a:spcBef>
                <a:spcPts val="122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Low </a:t>
            </a:r>
            <a:r>
              <a:rPr sz="3200" dirty="0">
                <a:latin typeface="Arial"/>
                <a:cs typeface="Arial"/>
              </a:rPr>
              <a:t>→ 3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Average </a:t>
            </a:r>
            <a:r>
              <a:rPr sz="3200" spc="6" dirty="0">
                <a:latin typeface="Arial"/>
                <a:cs typeface="Arial"/>
              </a:rPr>
              <a:t>→ </a:t>
            </a:r>
            <a:r>
              <a:rPr sz="3200" dirty="0">
                <a:latin typeface="Arial"/>
                <a:cs typeface="Arial"/>
              </a:rPr>
              <a:t>4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sz="3200" dirty="0">
                <a:latin typeface="Arial"/>
                <a:cs typeface="Arial"/>
              </a:rPr>
              <a:t>→ 6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813" y="836804"/>
            <a:ext cx="782828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 Inquiries – Data</a:t>
            </a:r>
            <a:r>
              <a:rPr spc="-55" dirty="0"/>
              <a:t> </a:t>
            </a:r>
            <a:r>
              <a:rPr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67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30" y="1738631"/>
            <a:ext cx="8110854" cy="2628900"/>
          </a:xfrm>
          <a:prstGeom prst="rect">
            <a:avLst/>
          </a:prstGeom>
        </p:spPr>
        <p:txBody>
          <a:bodyPr vert="horz" wrap="square" lIns="0" tIns="46987" rIns="0" bIns="0" rtlCol="0">
            <a:spAutoFit/>
          </a:bodyPr>
          <a:lstStyle/>
          <a:p>
            <a:pPr marL="335256" marR="5080" indent="-323191">
              <a:lnSpc>
                <a:spcPct val="93000"/>
              </a:lnSpc>
              <a:spcBef>
                <a:spcPts val="371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Pagination</a:t>
            </a:r>
            <a:r>
              <a:rPr sz="3200" spc="-6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NEXT </a:t>
            </a:r>
            <a:r>
              <a:rPr sz="3200" spc="-6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BACK </a:t>
            </a:r>
            <a:r>
              <a:rPr sz="3200" spc="-6" dirty="0">
                <a:latin typeface="Arial"/>
                <a:cs typeface="Arial"/>
              </a:rPr>
              <a:t>buttons </a:t>
            </a:r>
            <a:r>
              <a:rPr sz="3200" dirty="0">
                <a:latin typeface="Arial"/>
                <a:cs typeface="Arial"/>
              </a:rPr>
              <a:t>–  recursive </a:t>
            </a:r>
            <a:r>
              <a:rPr sz="3200" spc="-6" dirty="0">
                <a:latin typeface="Arial"/>
                <a:cs typeface="Arial"/>
              </a:rPr>
              <a:t>information, counted </a:t>
            </a:r>
            <a:r>
              <a:rPr sz="3200" dirty="0">
                <a:latin typeface="Arial"/>
                <a:cs typeface="Arial"/>
              </a:rPr>
              <a:t>as </a:t>
            </a:r>
            <a:r>
              <a:rPr sz="3200" spc="-6" dirty="0">
                <a:latin typeface="Arial"/>
                <a:cs typeface="Arial"/>
              </a:rPr>
              <a:t>the</a:t>
            </a:r>
            <a:r>
              <a:rPr sz="3200" spc="-69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same 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Messages are</a:t>
            </a:r>
            <a:r>
              <a:rPr sz="3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DET-s!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“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data </a:t>
            </a:r>
            <a:r>
              <a:rPr sz="2800" i="1" spc="-6" dirty="0">
                <a:solidFill>
                  <a:srgbClr val="00AD00"/>
                </a:solidFill>
                <a:latin typeface="Arial"/>
                <a:cs typeface="Arial"/>
              </a:rPr>
              <a:t>not </a:t>
            </a:r>
            <a:r>
              <a:rPr sz="2800" i="1" dirty="0">
                <a:solidFill>
                  <a:srgbClr val="00AD00"/>
                </a:solidFill>
                <a:latin typeface="Arial"/>
                <a:cs typeface="Arial"/>
              </a:rPr>
              <a:t>found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6" dirty="0">
                <a:latin typeface="Arial"/>
                <a:cs typeface="Arial"/>
              </a:rPr>
              <a:t>=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1</a:t>
            </a:r>
            <a:r>
              <a:rPr sz="2800" spc="2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AD00"/>
                </a:solidFill>
                <a:latin typeface="Arial"/>
                <a:cs typeface="Arial"/>
              </a:rPr>
              <a:t>DET-s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830" y="693802"/>
            <a:ext cx="643128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Function Points –</a:t>
            </a:r>
            <a:r>
              <a:rPr spc="-55" dirty="0"/>
              <a:t> </a:t>
            </a:r>
            <a:r>
              <a:rPr dirty="0"/>
              <a:t>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9925" y="1619250"/>
            <a:ext cx="7199630" cy="56681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34610" rIns="0" bIns="0" rtlCol="0">
            <a:spAutoFit/>
          </a:bodyPr>
          <a:lstStyle/>
          <a:p>
            <a:pPr algn="ctr">
              <a:spcBef>
                <a:spcPts val="1060"/>
              </a:spcBef>
            </a:pP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Identify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Application</a:t>
            </a:r>
            <a:r>
              <a:rPr sz="2800" spc="-16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Boundaries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701" y="2879725"/>
            <a:ext cx="3419475" cy="94648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53024" rIns="0" bIns="0" rtlCol="0">
            <a:spAutoFit/>
          </a:bodyPr>
          <a:lstStyle/>
          <a:p>
            <a:pPr marL="938463" marR="801312" indent="-129530">
              <a:lnSpc>
                <a:spcPts val="3129"/>
              </a:lnSpc>
              <a:spcBef>
                <a:spcPts val="1205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Count</a:t>
            </a:r>
            <a:r>
              <a:rPr sz="2800" spc="-4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Data 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9926" y="2879725"/>
            <a:ext cx="3419475" cy="94648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53024" rIns="0" bIns="0" rtlCol="0">
            <a:spAutoFit/>
          </a:bodyPr>
          <a:lstStyle/>
          <a:p>
            <a:pPr marL="937827" marR="121276" indent="-812742">
              <a:lnSpc>
                <a:spcPts val="3129"/>
              </a:lnSpc>
              <a:spcBef>
                <a:spcPts val="1205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Count</a:t>
            </a:r>
            <a:r>
              <a:rPr sz="2800" spc="-10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AD00"/>
                </a:solidFill>
                <a:latin typeface="Arial"/>
                <a:cs typeface="Arial"/>
              </a:rPr>
              <a:t>Transactional 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9925" y="4500501"/>
            <a:ext cx="7199630" cy="56745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35245" rIns="0" bIns="0" rtlCol="0">
            <a:spAutoFit/>
          </a:bodyPr>
          <a:lstStyle/>
          <a:p>
            <a:pPr algn="ctr">
              <a:spcBef>
                <a:spcPts val="1065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Determine Unadjusted FP</a:t>
            </a:r>
            <a:r>
              <a:rPr sz="2800" spc="-1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Count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9925" y="5759452"/>
            <a:ext cx="7199630" cy="56745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35245" rIns="0" bIns="0" rtlCol="0">
            <a:spAutoFit/>
          </a:bodyPr>
          <a:lstStyle/>
          <a:p>
            <a:pPr algn="ctr">
              <a:spcBef>
                <a:spcPts val="1065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Determine Adjusted FP</a:t>
            </a:r>
            <a:r>
              <a:rPr sz="2800" spc="-17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Count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9601" y="2322702"/>
            <a:ext cx="3781425" cy="579755"/>
          </a:xfrm>
          <a:custGeom>
            <a:avLst/>
            <a:gdLst/>
            <a:ahLst/>
            <a:cxnLst/>
            <a:rect l="l" t="t" r="r" b="b"/>
            <a:pathLst>
              <a:path w="3781425" h="579755">
                <a:moveTo>
                  <a:pt x="3781425" y="557022"/>
                </a:moveTo>
                <a:lnTo>
                  <a:pt x="3773373" y="549656"/>
                </a:lnTo>
                <a:lnTo>
                  <a:pt x="3692398" y="475488"/>
                </a:lnTo>
                <a:lnTo>
                  <a:pt x="3682530" y="510070"/>
                </a:lnTo>
                <a:lnTo>
                  <a:pt x="1895602" y="0"/>
                </a:lnTo>
                <a:lnTo>
                  <a:pt x="1889912" y="20066"/>
                </a:lnTo>
                <a:lnTo>
                  <a:pt x="1884172" y="0"/>
                </a:lnTo>
                <a:lnTo>
                  <a:pt x="98869" y="510032"/>
                </a:lnTo>
                <a:lnTo>
                  <a:pt x="89027" y="475488"/>
                </a:lnTo>
                <a:lnTo>
                  <a:pt x="0" y="557022"/>
                </a:lnTo>
                <a:lnTo>
                  <a:pt x="118605" y="579247"/>
                </a:lnTo>
                <a:lnTo>
                  <a:pt x="110172" y="549656"/>
                </a:lnTo>
                <a:lnTo>
                  <a:pt x="108762" y="544715"/>
                </a:lnTo>
                <a:lnTo>
                  <a:pt x="1889950" y="35725"/>
                </a:lnTo>
                <a:lnTo>
                  <a:pt x="3672649" y="544715"/>
                </a:lnTo>
                <a:lnTo>
                  <a:pt x="3662807" y="579247"/>
                </a:lnTo>
                <a:lnTo>
                  <a:pt x="3781425" y="557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4648" y="3941953"/>
            <a:ext cx="3789679" cy="579755"/>
          </a:xfrm>
          <a:custGeom>
            <a:avLst/>
            <a:gdLst/>
            <a:ahLst/>
            <a:cxnLst/>
            <a:rect l="l" t="t" r="r" b="b"/>
            <a:pathLst>
              <a:path w="3789679" h="579754">
                <a:moveTo>
                  <a:pt x="1895602" y="557022"/>
                </a:moveTo>
                <a:lnTo>
                  <a:pt x="1887550" y="549656"/>
                </a:lnTo>
                <a:lnTo>
                  <a:pt x="1806575" y="475488"/>
                </a:lnTo>
                <a:lnTo>
                  <a:pt x="1796719" y="510044"/>
                </a:lnTo>
                <a:lnTo>
                  <a:pt x="9906" y="0"/>
                </a:lnTo>
                <a:lnTo>
                  <a:pt x="0" y="34544"/>
                </a:lnTo>
                <a:lnTo>
                  <a:pt x="1786826" y="544715"/>
                </a:lnTo>
                <a:lnTo>
                  <a:pt x="1776984" y="579247"/>
                </a:lnTo>
                <a:lnTo>
                  <a:pt x="1895602" y="557022"/>
                </a:lnTo>
                <a:close/>
              </a:path>
              <a:path w="3789679" h="579754">
                <a:moveTo>
                  <a:pt x="3789680" y="34544"/>
                </a:moveTo>
                <a:lnTo>
                  <a:pt x="3779901" y="0"/>
                </a:lnTo>
                <a:lnTo>
                  <a:pt x="1994522" y="510057"/>
                </a:lnTo>
                <a:lnTo>
                  <a:pt x="1984629" y="475488"/>
                </a:lnTo>
                <a:lnTo>
                  <a:pt x="1895602" y="557022"/>
                </a:lnTo>
                <a:lnTo>
                  <a:pt x="2014347" y="579247"/>
                </a:lnTo>
                <a:lnTo>
                  <a:pt x="2005863" y="549656"/>
                </a:lnTo>
                <a:lnTo>
                  <a:pt x="2004453" y="544715"/>
                </a:lnTo>
                <a:lnTo>
                  <a:pt x="3789680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7545" y="5219700"/>
            <a:ext cx="108585" cy="539750"/>
          </a:xfrm>
          <a:custGeom>
            <a:avLst/>
            <a:gdLst/>
            <a:ahLst/>
            <a:cxnLst/>
            <a:rect l="l" t="t" r="r" b="b"/>
            <a:pathLst>
              <a:path w="108585" h="539750">
                <a:moveTo>
                  <a:pt x="36017" y="431800"/>
                </a:moveTo>
                <a:lnTo>
                  <a:pt x="0" y="431926"/>
                </a:lnTo>
                <a:lnTo>
                  <a:pt x="54355" y="539750"/>
                </a:lnTo>
                <a:lnTo>
                  <a:pt x="98997" y="449833"/>
                </a:lnTo>
                <a:lnTo>
                  <a:pt x="36067" y="449833"/>
                </a:lnTo>
                <a:lnTo>
                  <a:pt x="36017" y="431800"/>
                </a:lnTo>
                <a:close/>
              </a:path>
              <a:path w="108585" h="539750">
                <a:moveTo>
                  <a:pt x="72079" y="431672"/>
                </a:moveTo>
                <a:lnTo>
                  <a:pt x="36017" y="431800"/>
                </a:lnTo>
                <a:lnTo>
                  <a:pt x="36067" y="449833"/>
                </a:lnTo>
                <a:lnTo>
                  <a:pt x="72135" y="449706"/>
                </a:lnTo>
                <a:lnTo>
                  <a:pt x="72079" y="431672"/>
                </a:lnTo>
                <a:close/>
              </a:path>
              <a:path w="108585" h="539750">
                <a:moveTo>
                  <a:pt x="108076" y="431545"/>
                </a:moveTo>
                <a:lnTo>
                  <a:pt x="72079" y="431672"/>
                </a:lnTo>
                <a:lnTo>
                  <a:pt x="72135" y="449706"/>
                </a:lnTo>
                <a:lnTo>
                  <a:pt x="36067" y="449833"/>
                </a:lnTo>
                <a:lnTo>
                  <a:pt x="98997" y="449833"/>
                </a:lnTo>
                <a:lnTo>
                  <a:pt x="108076" y="431545"/>
                </a:lnTo>
                <a:close/>
              </a:path>
              <a:path w="108585" h="539750">
                <a:moveTo>
                  <a:pt x="70738" y="0"/>
                </a:moveTo>
                <a:lnTo>
                  <a:pt x="34797" y="0"/>
                </a:lnTo>
                <a:lnTo>
                  <a:pt x="36017" y="431800"/>
                </a:lnTo>
                <a:lnTo>
                  <a:pt x="72079" y="431672"/>
                </a:lnTo>
                <a:lnTo>
                  <a:pt x="70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62440" y="7181470"/>
            <a:ext cx="20383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sz="2000" dirty="0">
                <a:latin typeface="Times New Roman"/>
                <a:cs typeface="Times New Roman"/>
              </a:rPr>
              <a:pPr marL="38097">
                <a:lnSpc>
                  <a:spcPts val="2285"/>
                </a:lnSpc>
              </a:pPr>
              <a:t>6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856" y="836804"/>
            <a:ext cx="835533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These are NOT </a:t>
            </a:r>
            <a:r>
              <a:rPr dirty="0"/>
              <a:t>External</a:t>
            </a:r>
            <a:r>
              <a:rPr spc="-65" dirty="0"/>
              <a:t> </a:t>
            </a:r>
            <a:r>
              <a:rPr dirty="0"/>
              <a:t>Inquiries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68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8" y="1566497"/>
            <a:ext cx="7207250" cy="2827020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Error message,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confirmation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message</a:t>
            </a:r>
            <a:endParaRPr sz="3200">
              <a:latin typeface="Arial"/>
              <a:cs typeface="Arial"/>
            </a:endParaRPr>
          </a:p>
          <a:p>
            <a:pPr marL="1631198" marR="167628" lvl="1" indent="-573364">
              <a:lnSpc>
                <a:spcPts val="3120"/>
              </a:lnSpc>
              <a:spcBef>
                <a:spcPts val="1485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Parts of </a:t>
            </a:r>
            <a:r>
              <a:rPr sz="2800" dirty="0">
                <a:latin typeface="Arial"/>
                <a:cs typeface="Arial"/>
              </a:rPr>
              <a:t>External Inquiries </a:t>
            </a:r>
            <a:r>
              <a:rPr sz="2800" spc="-6" dirty="0">
                <a:latin typeface="Arial"/>
                <a:cs typeface="Arial"/>
              </a:rPr>
              <a:t>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other  transactions</a:t>
            </a:r>
            <a:endParaRPr sz="2800">
              <a:latin typeface="Arial"/>
              <a:cs typeface="Arial"/>
            </a:endParaRPr>
          </a:p>
          <a:p>
            <a:pPr marL="335256" indent="-323191">
              <a:spcBef>
                <a:spcPts val="76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Screens with derived</a:t>
            </a:r>
            <a:r>
              <a:rPr sz="3200" spc="-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7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latin typeface="Arial"/>
                <a:cs typeface="Arial"/>
              </a:rPr>
              <a:t>External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Outputs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305" y="805434"/>
            <a:ext cx="8808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4000" spc="-6" dirty="0"/>
              <a:t>External Inquiries – Identification</a:t>
            </a:r>
            <a:r>
              <a:rPr sz="4000" spc="85" dirty="0"/>
              <a:t> </a:t>
            </a:r>
            <a:r>
              <a:rPr sz="4000" spc="-6" dirty="0"/>
              <a:t>Rules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69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8" y="1738630"/>
            <a:ext cx="8962390" cy="4984053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335256" marR="227313" indent="-323191">
              <a:lnSpc>
                <a:spcPts val="3569"/>
              </a:lnSpc>
              <a:spcBef>
                <a:spcPts val="44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Request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enters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6" dirty="0">
                <a:latin typeface="Arial"/>
                <a:cs typeface="Arial"/>
              </a:rPr>
              <a:t>boundaries,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result exits</a:t>
            </a:r>
            <a:r>
              <a:rPr sz="32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</a:t>
            </a:r>
            <a:r>
              <a:rPr sz="3200" spc="-6" dirty="0">
                <a:latin typeface="Arial"/>
                <a:cs typeface="Arial"/>
              </a:rPr>
              <a:t>boundaries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06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retrieval</a:t>
            </a:r>
            <a:r>
              <a:rPr sz="3200" spc="-6" dirty="0">
                <a:latin typeface="Arial"/>
                <a:cs typeface="Arial"/>
              </a:rPr>
              <a:t>, </a:t>
            </a:r>
            <a:r>
              <a:rPr sz="3200" dirty="0">
                <a:latin typeface="Arial"/>
                <a:cs typeface="Arial"/>
              </a:rPr>
              <a:t>no </a:t>
            </a:r>
            <a:r>
              <a:rPr sz="3200" spc="-6" dirty="0">
                <a:latin typeface="Arial"/>
                <a:cs typeface="Arial"/>
              </a:rPr>
              <a:t>derived</a:t>
            </a:r>
            <a:r>
              <a:rPr sz="3200" spc="-69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35256" marR="388593" indent="-323191">
              <a:lnSpc>
                <a:spcPts val="3578"/>
              </a:lnSpc>
              <a:spcBef>
                <a:spcPts val="1464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Input and Output together </a:t>
            </a:r>
            <a:r>
              <a:rPr sz="3200" dirty="0">
                <a:latin typeface="Arial"/>
                <a:cs typeface="Arial"/>
              </a:rPr>
              <a:t>form an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elementary  </a:t>
            </a:r>
            <a:r>
              <a:rPr sz="3200" dirty="0">
                <a:latin typeface="Arial"/>
                <a:cs typeface="Arial"/>
              </a:rPr>
              <a:t>process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05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Data is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maintained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Typical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vocabulary</a:t>
            </a:r>
            <a:endParaRPr sz="3200">
              <a:latin typeface="Arial"/>
              <a:cs typeface="Arial"/>
            </a:endParaRPr>
          </a:p>
          <a:p>
            <a:pPr marL="1631198" marR="5080" lvl="1" indent="-573364">
              <a:lnSpc>
                <a:spcPts val="312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Browse, Display, Fetch, Find,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List, Drop-down,  Select,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View,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Query,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Report,</a:t>
            </a:r>
            <a:r>
              <a:rPr sz="2800" spc="3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645" y="962662"/>
            <a:ext cx="583946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Function Point</a:t>
            </a:r>
            <a:r>
              <a:rPr spc="-6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9925" y="2123694"/>
            <a:ext cx="7199630" cy="56681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34610" rIns="0" bIns="0" rtlCol="0">
            <a:spAutoFit/>
          </a:bodyPr>
          <a:lstStyle/>
          <a:p>
            <a:pPr algn="ctr">
              <a:spcBef>
                <a:spcPts val="1060"/>
              </a:spcBef>
            </a:pP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Identify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Application</a:t>
            </a:r>
            <a:r>
              <a:rPr sz="2800" spc="-16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Boundaries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0429" y="3384169"/>
            <a:ext cx="3419475" cy="1079500"/>
          </a:xfrm>
          <a:custGeom>
            <a:avLst/>
            <a:gdLst/>
            <a:ahLst/>
            <a:cxnLst/>
            <a:rect l="l" t="t" r="r" b="b"/>
            <a:pathLst>
              <a:path w="3419475" h="1079500">
                <a:moveTo>
                  <a:pt x="3419475" y="0"/>
                </a:moveTo>
                <a:lnTo>
                  <a:pt x="0" y="0"/>
                </a:lnTo>
                <a:lnTo>
                  <a:pt x="0" y="1079500"/>
                </a:lnTo>
                <a:lnTo>
                  <a:pt x="3419475" y="1079500"/>
                </a:lnTo>
                <a:lnTo>
                  <a:pt x="3419475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80429" y="3384170"/>
            <a:ext cx="3419475" cy="9464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3024" rIns="0" bIns="0" rtlCol="0">
            <a:spAutoFit/>
          </a:bodyPr>
          <a:lstStyle/>
          <a:p>
            <a:pPr marL="938463" marR="802583" indent="-129530">
              <a:lnSpc>
                <a:spcPts val="3129"/>
              </a:lnSpc>
              <a:spcBef>
                <a:spcPts val="1205"/>
              </a:spcBef>
            </a:pP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Count</a:t>
            </a: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Data  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9926" y="3384170"/>
            <a:ext cx="3419475" cy="94648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53024" rIns="0" bIns="0" rtlCol="0">
            <a:spAutoFit/>
          </a:bodyPr>
          <a:lstStyle/>
          <a:p>
            <a:pPr marL="937827" marR="121276" indent="-812742">
              <a:lnSpc>
                <a:spcPts val="3129"/>
              </a:lnSpc>
              <a:spcBef>
                <a:spcPts val="1205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Count</a:t>
            </a:r>
            <a:r>
              <a:rPr sz="2800" spc="-11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AD00"/>
                </a:solidFill>
                <a:latin typeface="Arial"/>
                <a:cs typeface="Arial"/>
              </a:rPr>
              <a:t>Transactional 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9600" y="2826640"/>
            <a:ext cx="5040630" cy="592455"/>
          </a:xfrm>
          <a:custGeom>
            <a:avLst/>
            <a:gdLst/>
            <a:ahLst/>
            <a:cxnLst/>
            <a:rect l="l" t="t" r="r" b="b"/>
            <a:pathLst>
              <a:path w="5040630" h="592454">
                <a:moveTo>
                  <a:pt x="5040630" y="557530"/>
                </a:moveTo>
                <a:lnTo>
                  <a:pt x="4943221" y="486029"/>
                </a:lnTo>
                <a:lnTo>
                  <a:pt x="4937163" y="521474"/>
                </a:lnTo>
                <a:lnTo>
                  <a:pt x="1892935" y="0"/>
                </a:lnTo>
                <a:lnTo>
                  <a:pt x="1889594" y="19392"/>
                </a:lnTo>
                <a:lnTo>
                  <a:pt x="1884172" y="381"/>
                </a:lnTo>
                <a:lnTo>
                  <a:pt x="98894" y="510540"/>
                </a:lnTo>
                <a:lnTo>
                  <a:pt x="89027" y="475869"/>
                </a:lnTo>
                <a:lnTo>
                  <a:pt x="0" y="557530"/>
                </a:lnTo>
                <a:lnTo>
                  <a:pt x="118605" y="579755"/>
                </a:lnTo>
                <a:lnTo>
                  <a:pt x="110147" y="550037"/>
                </a:lnTo>
                <a:lnTo>
                  <a:pt x="108737" y="545096"/>
                </a:lnTo>
                <a:lnTo>
                  <a:pt x="1890522" y="36068"/>
                </a:lnTo>
                <a:lnTo>
                  <a:pt x="4931092" y="557047"/>
                </a:lnTo>
                <a:lnTo>
                  <a:pt x="4925060" y="592455"/>
                </a:lnTo>
                <a:lnTo>
                  <a:pt x="5032222" y="560070"/>
                </a:lnTo>
                <a:lnTo>
                  <a:pt x="5040630" y="557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763" y="4932921"/>
            <a:ext cx="1440180" cy="140293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98741" rIns="0" bIns="0" rtlCol="0">
            <a:spAutoFit/>
          </a:bodyPr>
          <a:lstStyle/>
          <a:p>
            <a:pPr marL="67305" marR="60321" algn="ctr">
              <a:lnSpc>
                <a:spcPct val="93100"/>
              </a:lnSpc>
              <a:spcBef>
                <a:spcPts val="1565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Ext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e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n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al 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Input 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(EI)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0" y="4932286"/>
            <a:ext cx="1440180" cy="1584326"/>
          </a:xfrm>
          <a:custGeom>
            <a:avLst/>
            <a:gdLst/>
            <a:ahLst/>
            <a:cxnLst/>
            <a:rect l="l" t="t" r="r" b="b"/>
            <a:pathLst>
              <a:path w="1440180" h="1584325">
                <a:moveTo>
                  <a:pt x="1440180" y="0"/>
                </a:moveTo>
                <a:lnTo>
                  <a:pt x="0" y="0"/>
                </a:lnTo>
                <a:lnTo>
                  <a:pt x="0" y="1584198"/>
                </a:lnTo>
                <a:lnTo>
                  <a:pt x="1440180" y="1584198"/>
                </a:lnTo>
                <a:lnTo>
                  <a:pt x="144018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9970" y="4932287"/>
            <a:ext cx="1440180" cy="1403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9376" rIns="0" bIns="0" rtlCol="0">
            <a:spAutoFit/>
          </a:bodyPr>
          <a:lstStyle/>
          <a:p>
            <a:pPr marL="67305" marR="60321" algn="ctr">
              <a:lnSpc>
                <a:spcPct val="93100"/>
              </a:lnSpc>
              <a:spcBef>
                <a:spcPts val="1570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Ext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e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n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al 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Output 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(EO)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6178" y="4932287"/>
            <a:ext cx="1656714" cy="140357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99376" rIns="0" bIns="0" rtlCol="0">
            <a:spAutoFit/>
          </a:bodyPr>
          <a:lstStyle/>
          <a:p>
            <a:pPr marL="264776" marR="168898" indent="-90163" algn="just">
              <a:lnSpc>
                <a:spcPct val="93100"/>
              </a:lnSpc>
              <a:spcBef>
                <a:spcPts val="1570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Ext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e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n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al  inQuiry  (EQ)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3855" y="4446015"/>
            <a:ext cx="8280400" cy="558800"/>
          </a:xfrm>
          <a:custGeom>
            <a:avLst/>
            <a:gdLst/>
            <a:ahLst/>
            <a:cxnLst/>
            <a:rect l="l" t="t" r="r" b="b"/>
            <a:pathLst>
              <a:path w="8280400" h="558800">
                <a:moveTo>
                  <a:pt x="3420364" y="486283"/>
                </a:moveTo>
                <a:lnTo>
                  <a:pt x="3405009" y="468630"/>
                </a:lnTo>
                <a:lnTo>
                  <a:pt x="3341116" y="395097"/>
                </a:lnTo>
                <a:lnTo>
                  <a:pt x="3327349" y="428472"/>
                </a:lnTo>
                <a:lnTo>
                  <a:pt x="2292604" y="1016"/>
                </a:lnTo>
                <a:lnTo>
                  <a:pt x="2285784" y="17551"/>
                </a:lnTo>
                <a:lnTo>
                  <a:pt x="2282190" y="0"/>
                </a:lnTo>
                <a:lnTo>
                  <a:pt x="102184" y="447611"/>
                </a:lnTo>
                <a:lnTo>
                  <a:pt x="94932" y="412242"/>
                </a:lnTo>
                <a:lnTo>
                  <a:pt x="0" y="486918"/>
                </a:lnTo>
                <a:lnTo>
                  <a:pt x="116649" y="518033"/>
                </a:lnTo>
                <a:lnTo>
                  <a:pt x="110147" y="486410"/>
                </a:lnTo>
                <a:lnTo>
                  <a:pt x="109410" y="482790"/>
                </a:lnTo>
                <a:lnTo>
                  <a:pt x="2210079" y="51473"/>
                </a:lnTo>
                <a:lnTo>
                  <a:pt x="1732076" y="407365"/>
                </a:lnTo>
                <a:lnTo>
                  <a:pt x="1710563" y="378460"/>
                </a:lnTo>
                <a:lnTo>
                  <a:pt x="1656207" y="486283"/>
                </a:lnTo>
                <a:lnTo>
                  <a:pt x="1775079" y="465074"/>
                </a:lnTo>
                <a:lnTo>
                  <a:pt x="1761642" y="447040"/>
                </a:lnTo>
                <a:lnTo>
                  <a:pt x="1753616" y="436270"/>
                </a:lnTo>
                <a:lnTo>
                  <a:pt x="2288260" y="38176"/>
                </a:lnTo>
                <a:lnTo>
                  <a:pt x="3313633" y="461746"/>
                </a:lnTo>
                <a:lnTo>
                  <a:pt x="3299968" y="494919"/>
                </a:lnTo>
                <a:lnTo>
                  <a:pt x="3420364" y="486283"/>
                </a:lnTo>
                <a:close/>
              </a:path>
              <a:path w="8280400" h="558800">
                <a:moveTo>
                  <a:pt x="8279892" y="558292"/>
                </a:moveTo>
                <a:lnTo>
                  <a:pt x="8260601" y="529590"/>
                </a:lnTo>
                <a:lnTo>
                  <a:pt x="8212582" y="458089"/>
                </a:lnTo>
                <a:lnTo>
                  <a:pt x="8194802" y="489369"/>
                </a:lnTo>
                <a:lnTo>
                  <a:pt x="7335266" y="1905"/>
                </a:lnTo>
                <a:lnTo>
                  <a:pt x="7326376" y="17589"/>
                </a:lnTo>
                <a:lnTo>
                  <a:pt x="7317994" y="1651"/>
                </a:lnTo>
                <a:lnTo>
                  <a:pt x="6387846" y="492010"/>
                </a:lnTo>
                <a:lnTo>
                  <a:pt x="6371082" y="460121"/>
                </a:lnTo>
                <a:lnTo>
                  <a:pt x="6300724" y="558292"/>
                </a:lnTo>
                <a:lnTo>
                  <a:pt x="6421374" y="555752"/>
                </a:lnTo>
                <a:lnTo>
                  <a:pt x="6409017" y="532257"/>
                </a:lnTo>
                <a:lnTo>
                  <a:pt x="6404610" y="523887"/>
                </a:lnTo>
                <a:lnTo>
                  <a:pt x="7326033" y="38125"/>
                </a:lnTo>
                <a:lnTo>
                  <a:pt x="8177009" y="520661"/>
                </a:lnTo>
                <a:lnTo>
                  <a:pt x="8159242" y="551942"/>
                </a:lnTo>
                <a:lnTo>
                  <a:pt x="8279892" y="558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36410" y="5004295"/>
            <a:ext cx="1656714" cy="1603644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34298" marR="226044" algn="ctr">
              <a:lnSpc>
                <a:spcPct val="93100"/>
              </a:lnSpc>
              <a:spcBef>
                <a:spcPts val="6"/>
              </a:spcBef>
            </a:pP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l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Logical 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File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(ILF)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59823" y="7181470"/>
            <a:ext cx="281939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285"/>
              </a:lnSpc>
            </a:pPr>
            <a:r>
              <a:rPr sz="2000" spc="6" dirty="0">
                <a:latin typeface="Times New Roman"/>
                <a:cs typeface="Times New Roman"/>
              </a:rPr>
              <a:t>71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0654" y="5004295"/>
            <a:ext cx="1656714" cy="1603644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35880" marR="126991" indent="-1904" algn="ctr">
              <a:lnSpc>
                <a:spcPct val="93100"/>
              </a:lnSpc>
              <a:spcBef>
                <a:spcPts val="6"/>
              </a:spcBef>
            </a:pP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External  Int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rf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ce  File  (EIF)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072" y="818465"/>
            <a:ext cx="537083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How it all </a:t>
            </a:r>
            <a:r>
              <a:rPr spc="-6" dirty="0"/>
              <a:t>fits</a:t>
            </a:r>
            <a:r>
              <a:rPr spc="-75" dirty="0"/>
              <a:t> </a:t>
            </a:r>
            <a:r>
              <a:rPr dirty="0"/>
              <a:t>together</a:t>
            </a:r>
          </a:p>
        </p:txBody>
      </p:sp>
      <p:sp>
        <p:nvSpPr>
          <p:cNvPr id="3" name="object 3"/>
          <p:cNvSpPr/>
          <p:nvPr/>
        </p:nvSpPr>
        <p:spPr>
          <a:xfrm>
            <a:off x="863253" y="1667014"/>
            <a:ext cx="8383282" cy="5641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7244893"/>
            <a:ext cx="2440940" cy="28982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© </a:t>
            </a:r>
            <a:r>
              <a:rPr spc="-6" dirty="0">
                <a:latin typeface="Arial"/>
                <a:cs typeface="Arial"/>
              </a:rPr>
              <a:t>Alvin </a:t>
            </a:r>
            <a:r>
              <a:rPr spc="-20" dirty="0">
                <a:latin typeface="Arial"/>
                <a:cs typeface="Arial"/>
              </a:rPr>
              <a:t>Alexander,</a:t>
            </a:r>
            <a:r>
              <a:rPr spc="-20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2004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645" y="962662"/>
            <a:ext cx="583946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Function Point</a:t>
            </a:r>
            <a:r>
              <a:rPr spc="-60" dirty="0"/>
              <a:t> </a:t>
            </a:r>
            <a:r>
              <a:rPr dirty="0"/>
              <a:t>Analysis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76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9925" y="2123694"/>
            <a:ext cx="7199630" cy="56681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34610" rIns="0" bIns="0" rtlCol="0">
            <a:spAutoFit/>
          </a:bodyPr>
          <a:lstStyle/>
          <a:p>
            <a:pPr algn="ctr">
              <a:spcBef>
                <a:spcPts val="1060"/>
              </a:spcBef>
            </a:pP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Identify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Application</a:t>
            </a:r>
            <a:r>
              <a:rPr sz="2800" spc="-16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Boundaries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0429" y="3384169"/>
            <a:ext cx="3419475" cy="1079500"/>
          </a:xfrm>
          <a:custGeom>
            <a:avLst/>
            <a:gdLst/>
            <a:ahLst/>
            <a:cxnLst/>
            <a:rect l="l" t="t" r="r" b="b"/>
            <a:pathLst>
              <a:path w="3419475" h="1079500">
                <a:moveTo>
                  <a:pt x="3419475" y="0"/>
                </a:moveTo>
                <a:lnTo>
                  <a:pt x="0" y="0"/>
                </a:lnTo>
                <a:lnTo>
                  <a:pt x="0" y="1079500"/>
                </a:lnTo>
                <a:lnTo>
                  <a:pt x="3419475" y="1079500"/>
                </a:lnTo>
                <a:lnTo>
                  <a:pt x="3419475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80429" y="3384170"/>
            <a:ext cx="3419475" cy="9464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3024" rIns="0" bIns="0" rtlCol="0">
            <a:spAutoFit/>
          </a:bodyPr>
          <a:lstStyle/>
          <a:p>
            <a:pPr marL="938463" marR="802583" indent="-129530">
              <a:lnSpc>
                <a:spcPts val="3129"/>
              </a:lnSpc>
              <a:spcBef>
                <a:spcPts val="1205"/>
              </a:spcBef>
            </a:pP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Count</a:t>
            </a: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Data  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9926" y="3384170"/>
            <a:ext cx="3419475" cy="94648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53024" rIns="0" bIns="0" rtlCol="0">
            <a:spAutoFit/>
          </a:bodyPr>
          <a:lstStyle/>
          <a:p>
            <a:pPr marL="937827" marR="121276" indent="-812742">
              <a:lnSpc>
                <a:spcPts val="3129"/>
              </a:lnSpc>
              <a:spcBef>
                <a:spcPts val="1205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Count</a:t>
            </a:r>
            <a:r>
              <a:rPr sz="2800" spc="-11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AD00"/>
                </a:solidFill>
                <a:latin typeface="Arial"/>
                <a:cs typeface="Arial"/>
              </a:rPr>
              <a:t>Transactional 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9600" y="2826640"/>
            <a:ext cx="5040630" cy="592455"/>
          </a:xfrm>
          <a:custGeom>
            <a:avLst/>
            <a:gdLst/>
            <a:ahLst/>
            <a:cxnLst/>
            <a:rect l="l" t="t" r="r" b="b"/>
            <a:pathLst>
              <a:path w="5040630" h="592454">
                <a:moveTo>
                  <a:pt x="5040630" y="557530"/>
                </a:moveTo>
                <a:lnTo>
                  <a:pt x="4943221" y="486029"/>
                </a:lnTo>
                <a:lnTo>
                  <a:pt x="4937163" y="521474"/>
                </a:lnTo>
                <a:lnTo>
                  <a:pt x="1892935" y="0"/>
                </a:lnTo>
                <a:lnTo>
                  <a:pt x="1889594" y="19392"/>
                </a:lnTo>
                <a:lnTo>
                  <a:pt x="1884172" y="381"/>
                </a:lnTo>
                <a:lnTo>
                  <a:pt x="98894" y="510540"/>
                </a:lnTo>
                <a:lnTo>
                  <a:pt x="89027" y="475869"/>
                </a:lnTo>
                <a:lnTo>
                  <a:pt x="0" y="557530"/>
                </a:lnTo>
                <a:lnTo>
                  <a:pt x="118605" y="579755"/>
                </a:lnTo>
                <a:lnTo>
                  <a:pt x="110147" y="550037"/>
                </a:lnTo>
                <a:lnTo>
                  <a:pt x="108737" y="545096"/>
                </a:lnTo>
                <a:lnTo>
                  <a:pt x="1890522" y="36068"/>
                </a:lnTo>
                <a:lnTo>
                  <a:pt x="4931092" y="557047"/>
                </a:lnTo>
                <a:lnTo>
                  <a:pt x="4925060" y="592455"/>
                </a:lnTo>
                <a:lnTo>
                  <a:pt x="5032222" y="560070"/>
                </a:lnTo>
                <a:lnTo>
                  <a:pt x="5040630" y="557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763" y="4932921"/>
            <a:ext cx="1440180" cy="140293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98741" rIns="0" bIns="0" rtlCol="0">
            <a:spAutoFit/>
          </a:bodyPr>
          <a:lstStyle/>
          <a:p>
            <a:pPr marL="67305" marR="60321" algn="ctr">
              <a:lnSpc>
                <a:spcPct val="93100"/>
              </a:lnSpc>
              <a:spcBef>
                <a:spcPts val="1565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Ext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e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n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al 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Input 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(EI)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0" y="4932286"/>
            <a:ext cx="1440180" cy="1584326"/>
          </a:xfrm>
          <a:custGeom>
            <a:avLst/>
            <a:gdLst/>
            <a:ahLst/>
            <a:cxnLst/>
            <a:rect l="l" t="t" r="r" b="b"/>
            <a:pathLst>
              <a:path w="1440180" h="1584325">
                <a:moveTo>
                  <a:pt x="1440180" y="0"/>
                </a:moveTo>
                <a:lnTo>
                  <a:pt x="0" y="0"/>
                </a:lnTo>
                <a:lnTo>
                  <a:pt x="0" y="1584198"/>
                </a:lnTo>
                <a:lnTo>
                  <a:pt x="1440180" y="1584198"/>
                </a:lnTo>
                <a:lnTo>
                  <a:pt x="144018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9970" y="4932287"/>
            <a:ext cx="1440180" cy="1403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9376" rIns="0" bIns="0" rtlCol="0">
            <a:spAutoFit/>
          </a:bodyPr>
          <a:lstStyle/>
          <a:p>
            <a:pPr marL="67305" marR="60321" algn="ctr">
              <a:lnSpc>
                <a:spcPct val="93100"/>
              </a:lnSpc>
              <a:spcBef>
                <a:spcPts val="1570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Ext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e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n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al 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Output 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(EO)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6178" y="4932287"/>
            <a:ext cx="1656714" cy="140357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99376" rIns="0" bIns="0" rtlCol="0">
            <a:spAutoFit/>
          </a:bodyPr>
          <a:lstStyle/>
          <a:p>
            <a:pPr marL="264776" marR="168898" indent="-90163" algn="just">
              <a:lnSpc>
                <a:spcPct val="93100"/>
              </a:lnSpc>
              <a:spcBef>
                <a:spcPts val="1570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Ext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e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n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al  inQuiry  (EQ)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3855" y="4446016"/>
            <a:ext cx="3420745" cy="518159"/>
          </a:xfrm>
          <a:custGeom>
            <a:avLst/>
            <a:gdLst/>
            <a:ahLst/>
            <a:cxnLst/>
            <a:rect l="l" t="t" r="r" b="b"/>
            <a:pathLst>
              <a:path w="3420745" h="518160">
                <a:moveTo>
                  <a:pt x="3420364" y="486283"/>
                </a:moveTo>
                <a:lnTo>
                  <a:pt x="3405009" y="468630"/>
                </a:lnTo>
                <a:lnTo>
                  <a:pt x="3341116" y="395097"/>
                </a:lnTo>
                <a:lnTo>
                  <a:pt x="3327349" y="428472"/>
                </a:lnTo>
                <a:lnTo>
                  <a:pt x="2292604" y="1016"/>
                </a:lnTo>
                <a:lnTo>
                  <a:pt x="2285784" y="17551"/>
                </a:lnTo>
                <a:lnTo>
                  <a:pt x="2282190" y="0"/>
                </a:lnTo>
                <a:lnTo>
                  <a:pt x="102184" y="447611"/>
                </a:lnTo>
                <a:lnTo>
                  <a:pt x="94932" y="412242"/>
                </a:lnTo>
                <a:lnTo>
                  <a:pt x="0" y="486918"/>
                </a:lnTo>
                <a:lnTo>
                  <a:pt x="116649" y="518033"/>
                </a:lnTo>
                <a:lnTo>
                  <a:pt x="110147" y="486410"/>
                </a:lnTo>
                <a:lnTo>
                  <a:pt x="109410" y="482790"/>
                </a:lnTo>
                <a:lnTo>
                  <a:pt x="2210079" y="51473"/>
                </a:lnTo>
                <a:lnTo>
                  <a:pt x="1732076" y="407365"/>
                </a:lnTo>
                <a:lnTo>
                  <a:pt x="1710563" y="378460"/>
                </a:lnTo>
                <a:lnTo>
                  <a:pt x="1656207" y="486283"/>
                </a:lnTo>
                <a:lnTo>
                  <a:pt x="1775079" y="465074"/>
                </a:lnTo>
                <a:lnTo>
                  <a:pt x="1761642" y="447040"/>
                </a:lnTo>
                <a:lnTo>
                  <a:pt x="1753616" y="436270"/>
                </a:lnTo>
                <a:lnTo>
                  <a:pt x="2288260" y="38176"/>
                </a:lnTo>
                <a:lnTo>
                  <a:pt x="3313633" y="461746"/>
                </a:lnTo>
                <a:lnTo>
                  <a:pt x="3299968" y="494919"/>
                </a:lnTo>
                <a:lnTo>
                  <a:pt x="3420364" y="486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20103" y="4705605"/>
            <a:ext cx="3507740" cy="1968773"/>
          </a:xfrm>
          <a:prstGeom prst="rect">
            <a:avLst/>
          </a:prstGeom>
        </p:spPr>
        <p:txBody>
          <a:bodyPr vert="horz" wrap="square" lIns="0" tIns="73020" rIns="0" bIns="0" rtlCol="0">
            <a:spAutoFit/>
          </a:bodyPr>
          <a:lstStyle/>
          <a:p>
            <a:pPr marL="12699" marR="5080" indent="-1904" algn="ctr">
              <a:lnSpc>
                <a:spcPts val="4909"/>
              </a:lnSpc>
              <a:spcBef>
                <a:spcPts val="575"/>
              </a:spcBef>
            </a:pPr>
            <a:r>
              <a:rPr sz="4400" dirty="0">
                <a:latin typeface="Arial"/>
                <a:cs typeface="Arial"/>
              </a:rPr>
              <a:t>How to count  ILFs and</a:t>
            </a:r>
            <a:r>
              <a:rPr sz="4400" spc="-60" dirty="0">
                <a:latin typeface="Arial"/>
                <a:cs typeface="Arial"/>
              </a:rPr>
              <a:t> </a:t>
            </a:r>
            <a:r>
              <a:rPr sz="4400" spc="-6" dirty="0">
                <a:latin typeface="Arial"/>
                <a:cs typeface="Arial"/>
              </a:rPr>
              <a:t>EIFs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ts val="4804"/>
              </a:lnSpc>
            </a:pPr>
            <a:r>
              <a:rPr sz="4400" dirty="0">
                <a:latin typeface="Arial"/>
                <a:cs typeface="Arial"/>
              </a:rPr>
              <a:t>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864" y="836804"/>
            <a:ext cx="515429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Internal Logical</a:t>
            </a:r>
            <a:r>
              <a:rPr spc="-50" dirty="0"/>
              <a:t> </a:t>
            </a:r>
            <a:r>
              <a:rPr spc="-6" dirty="0"/>
              <a:t>Files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77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8" y="1566497"/>
            <a:ext cx="8766810" cy="1263015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</a:t>
            </a:r>
            <a:r>
              <a:rPr sz="3200" spc="-6" dirty="0">
                <a:latin typeface="Arial"/>
                <a:cs typeface="Arial"/>
              </a:rPr>
              <a:t>that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resides within app.</a:t>
            </a:r>
            <a:r>
              <a:rPr sz="32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boundaries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latin typeface="Arial"/>
                <a:cs typeface="Arial"/>
              </a:rPr>
              <a:t>Business data, control data, rules based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9250" y="3240089"/>
            <a:ext cx="6954774" cy="3286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816" y="836804"/>
            <a:ext cx="823404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Internal Logical </a:t>
            </a:r>
            <a:r>
              <a:rPr sz="4400" spc="-6" dirty="0">
                <a:latin typeface="Arial"/>
                <a:cs typeface="Arial"/>
              </a:rPr>
              <a:t>Files </a:t>
            </a:r>
            <a:r>
              <a:rPr sz="4400" dirty="0">
                <a:latin typeface="Arial"/>
                <a:cs typeface="Arial"/>
              </a:rPr>
              <a:t>–</a:t>
            </a:r>
            <a:r>
              <a:rPr sz="4400" spc="-2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9926" y="1571562"/>
            <a:ext cx="7229475" cy="49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8021" y="5655386"/>
            <a:ext cx="1447799" cy="57467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dirty="0">
                <a:solidFill>
                  <a:srgbClr val="00AD00"/>
                </a:solidFill>
                <a:latin typeface="Arial"/>
                <a:cs typeface="Arial"/>
              </a:rPr>
              <a:t>3</a:t>
            </a:r>
            <a:r>
              <a:rPr sz="3600" spc="-8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600" spc="-6" dirty="0">
                <a:solidFill>
                  <a:srgbClr val="00AD00"/>
                </a:solidFill>
                <a:latin typeface="Arial"/>
                <a:cs typeface="Arial"/>
              </a:rPr>
              <a:t>ILF-s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1972" y="3059049"/>
            <a:ext cx="3378835" cy="2600960"/>
          </a:xfrm>
          <a:custGeom>
            <a:avLst/>
            <a:gdLst/>
            <a:ahLst/>
            <a:cxnLst/>
            <a:rect l="l" t="t" r="r" b="b"/>
            <a:pathLst>
              <a:path w="3378835" h="2600960">
                <a:moveTo>
                  <a:pt x="292989" y="1255268"/>
                </a:moveTo>
                <a:lnTo>
                  <a:pt x="283870" y="1225677"/>
                </a:lnTo>
                <a:lnTo>
                  <a:pt x="257429" y="1139825"/>
                </a:lnTo>
                <a:lnTo>
                  <a:pt x="186436" y="1237615"/>
                </a:lnTo>
                <a:lnTo>
                  <a:pt x="221945" y="1243507"/>
                </a:lnTo>
                <a:lnTo>
                  <a:pt x="0" y="2580005"/>
                </a:lnTo>
                <a:lnTo>
                  <a:pt x="35433" y="2585847"/>
                </a:lnTo>
                <a:lnTo>
                  <a:pt x="257517" y="1249400"/>
                </a:lnTo>
                <a:lnTo>
                  <a:pt x="292989" y="1255268"/>
                </a:lnTo>
                <a:close/>
              </a:path>
              <a:path w="3378835" h="2600960">
                <a:moveTo>
                  <a:pt x="2357628" y="2219325"/>
                </a:moveTo>
                <a:lnTo>
                  <a:pt x="2354478" y="2218436"/>
                </a:lnTo>
                <a:lnTo>
                  <a:pt x="2241550" y="2186432"/>
                </a:lnTo>
                <a:lnTo>
                  <a:pt x="2248230" y="2221801"/>
                </a:lnTo>
                <a:lnTo>
                  <a:pt x="435102" y="2565273"/>
                </a:lnTo>
                <a:lnTo>
                  <a:pt x="441706" y="2600579"/>
                </a:lnTo>
                <a:lnTo>
                  <a:pt x="2254923" y="2257234"/>
                </a:lnTo>
                <a:lnTo>
                  <a:pt x="2261616" y="2292604"/>
                </a:lnTo>
                <a:lnTo>
                  <a:pt x="2357628" y="2219325"/>
                </a:lnTo>
                <a:close/>
              </a:path>
              <a:path w="3378835" h="2600960">
                <a:moveTo>
                  <a:pt x="3378454" y="0"/>
                </a:moveTo>
                <a:lnTo>
                  <a:pt x="3260344" y="25146"/>
                </a:lnTo>
                <a:lnTo>
                  <a:pt x="3282785" y="53314"/>
                </a:lnTo>
                <a:lnTo>
                  <a:pt x="127127" y="2568829"/>
                </a:lnTo>
                <a:lnTo>
                  <a:pt x="149606" y="2597023"/>
                </a:lnTo>
                <a:lnTo>
                  <a:pt x="3305200" y="81445"/>
                </a:lnTo>
                <a:lnTo>
                  <a:pt x="3327654" y="109601"/>
                </a:lnTo>
                <a:lnTo>
                  <a:pt x="3358959" y="42037"/>
                </a:lnTo>
                <a:lnTo>
                  <a:pt x="3378454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78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649" y="765124"/>
            <a:ext cx="8637905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Internal Logical Files – Data</a:t>
            </a:r>
            <a:r>
              <a:rPr spc="-50" dirty="0"/>
              <a:t> </a:t>
            </a:r>
            <a:r>
              <a:rPr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79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9" y="1596014"/>
            <a:ext cx="8696325" cy="2398721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335256" indent="-323191">
              <a:spcBef>
                <a:spcPts val="122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Business data</a:t>
            </a:r>
            <a:r>
              <a:rPr sz="3200" spc="-6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course </a:t>
            </a:r>
            <a:r>
              <a:rPr sz="3200" spc="-6" dirty="0">
                <a:latin typeface="Arial"/>
                <a:cs typeface="Arial"/>
              </a:rPr>
              <a:t>name, address,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student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Control data</a:t>
            </a:r>
            <a:r>
              <a:rPr sz="3200" spc="-6" dirty="0">
                <a:latin typeface="Arial"/>
                <a:cs typeface="Arial"/>
              </a:rPr>
              <a:t>: printer port, </a:t>
            </a:r>
            <a:r>
              <a:rPr sz="3200" dirty="0">
                <a:latin typeface="Arial"/>
                <a:cs typeface="Arial"/>
              </a:rPr>
              <a:t>copies, </a:t>
            </a:r>
            <a:r>
              <a:rPr sz="3200" spc="-6" dirty="0">
                <a:latin typeface="Arial"/>
                <a:cs typeface="Arial"/>
              </a:rPr>
              <a:t>database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url</a:t>
            </a:r>
            <a:endParaRPr sz="3200">
              <a:latin typeface="Arial"/>
              <a:cs typeface="Arial"/>
            </a:endParaRPr>
          </a:p>
          <a:p>
            <a:pPr marL="335256" marR="52701" indent="-323191">
              <a:lnSpc>
                <a:spcPts val="3578"/>
              </a:lnSpc>
              <a:spcBef>
                <a:spcPts val="1464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Rules based data</a:t>
            </a:r>
            <a:r>
              <a:rPr sz="3200" spc="-6" dirty="0">
                <a:latin typeface="Arial"/>
                <a:cs typeface="Arial"/>
              </a:rPr>
              <a:t>: registration criteria, grading  </a:t>
            </a:r>
            <a:r>
              <a:rPr sz="3200" dirty="0">
                <a:latin typeface="Arial"/>
                <a:cs typeface="Arial"/>
              </a:rPr>
              <a:t>scheme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816" y="836804"/>
            <a:ext cx="823404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Internal Logical </a:t>
            </a:r>
            <a:r>
              <a:rPr spc="-6" dirty="0"/>
              <a:t>Files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80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9" y="1566496"/>
            <a:ext cx="8491855" cy="1854200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Application configuration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stored on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hard</a:t>
            </a:r>
            <a:r>
              <a:rPr sz="3200" spc="-4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drive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6" dirty="0">
                <a:latin typeface="Arial"/>
                <a:cs typeface="Arial"/>
              </a:rPr>
              <a:t>maintained </a:t>
            </a:r>
            <a:r>
              <a:rPr sz="2800" dirty="0">
                <a:latin typeface="Arial"/>
                <a:cs typeface="Arial"/>
              </a:rPr>
              <a:t>through the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335256" indent="-323191">
              <a:spcBef>
                <a:spcPts val="81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Log files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864" y="836804"/>
            <a:ext cx="515429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Internal Logical</a:t>
            </a:r>
            <a:r>
              <a:rPr spc="-50" dirty="0"/>
              <a:t> </a:t>
            </a:r>
            <a:r>
              <a:rPr spc="-6" dirty="0"/>
              <a:t>Files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81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8" y="1738631"/>
            <a:ext cx="8695690" cy="3832455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335256" marR="5080" indent="-323191">
              <a:lnSpc>
                <a:spcPts val="3569"/>
              </a:lnSpc>
              <a:spcBef>
                <a:spcPts val="44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Group of </a:t>
            </a:r>
            <a:r>
              <a:rPr sz="3200" spc="-6" dirty="0">
                <a:latin typeface="Arial"/>
                <a:cs typeface="Arial"/>
              </a:rPr>
              <a:t>logically related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residing</a:t>
            </a:r>
            <a:r>
              <a:rPr sz="32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entirely  within application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boundary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0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Maintained by External</a:t>
            </a:r>
            <a:r>
              <a:rPr sz="2800" spc="3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Inputs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86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Has at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least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one Record Element</a:t>
            </a:r>
            <a:r>
              <a:rPr sz="2800" spc="4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Symbol"/>
              <a:buChar char=""/>
            </a:pPr>
            <a:endParaRPr sz="3100">
              <a:latin typeface="Arial"/>
              <a:cs typeface="Arial"/>
            </a:endParaRPr>
          </a:p>
          <a:p>
            <a:pPr marL="335256" marR="456532" indent="-323191">
              <a:lnSpc>
                <a:spcPts val="3578"/>
              </a:lnSpc>
              <a:spcBef>
                <a:spcPts val="256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Rated based upon </a:t>
            </a:r>
            <a:r>
              <a:rPr sz="3200" dirty="0">
                <a:latin typeface="Arial"/>
                <a:cs typeface="Arial"/>
              </a:rPr>
              <a:t>Data </a:t>
            </a:r>
            <a:r>
              <a:rPr sz="3200" spc="-6" dirty="0">
                <a:latin typeface="Arial"/>
                <a:cs typeface="Arial"/>
              </a:rPr>
              <a:t>Element </a:t>
            </a:r>
            <a:r>
              <a:rPr sz="3200" dirty="0">
                <a:latin typeface="Arial"/>
                <a:cs typeface="Arial"/>
              </a:rPr>
              <a:t>Types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and  </a:t>
            </a:r>
            <a:r>
              <a:rPr sz="3200" dirty="0">
                <a:latin typeface="Arial"/>
                <a:cs typeface="Arial"/>
              </a:rPr>
              <a:t>Record </a:t>
            </a:r>
            <a:r>
              <a:rPr sz="3200" spc="-6" dirty="0">
                <a:latin typeface="Arial"/>
                <a:cs typeface="Arial"/>
              </a:rPr>
              <a:t>Element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2830" y="693802"/>
            <a:ext cx="643128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Function Points –</a:t>
            </a:r>
            <a:r>
              <a:rPr sz="4400" spc="-5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Context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2440" y="7181470"/>
            <a:ext cx="20383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sz="2000" dirty="0">
                <a:latin typeface="Times New Roman"/>
                <a:cs typeface="Times New Roman"/>
              </a:rPr>
              <a:pPr marL="38097">
                <a:lnSpc>
                  <a:spcPts val="2285"/>
                </a:lnSpc>
              </a:pPr>
              <a:t>7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9925" y="1619250"/>
            <a:ext cx="7199630" cy="56681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</a:ln>
        </p:spPr>
        <p:txBody>
          <a:bodyPr vert="horz" wrap="square" lIns="0" tIns="134610" rIns="0" bIns="0" rtlCol="0">
            <a:spAutoFit/>
          </a:bodyPr>
          <a:lstStyle/>
          <a:p>
            <a:pPr algn="ctr">
              <a:spcBef>
                <a:spcPts val="106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Identify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Boundaries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7259" y="836804"/>
            <a:ext cx="7204074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Internal Logical Files →</a:t>
            </a:r>
            <a:r>
              <a:rPr spc="-80" dirty="0"/>
              <a:t> </a:t>
            </a:r>
            <a:r>
              <a:rPr spc="-10" dirty="0"/>
              <a:t>FP-s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82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8618" y="1771671"/>
          <a:ext cx="9277984" cy="2831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455"/>
                <a:gridCol w="2129790"/>
                <a:gridCol w="2129789"/>
                <a:gridCol w="2139950"/>
              </a:tblGrid>
              <a:tr h="5700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8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</a:t>
                      </a:r>
                      <a:r>
                        <a:rPr sz="2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2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Elements</a:t>
                      </a:r>
                      <a:r>
                        <a:rPr sz="2800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(DET-s)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0539">
                <a:tc>
                  <a:txBody>
                    <a:bodyPr/>
                    <a:lstStyle/>
                    <a:p>
                      <a:pPr algn="ctr">
                        <a:lnSpc>
                          <a:spcPts val="2990"/>
                        </a:lnSpc>
                      </a:pPr>
                      <a:r>
                        <a:rPr sz="28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(RET-s)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Arial"/>
                          <a:cs typeface="Arial"/>
                        </a:rPr>
                        <a:t>1 –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19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5" dirty="0">
                          <a:latin typeface="Arial"/>
                          <a:cs typeface="Arial"/>
                        </a:rPr>
                        <a:t>20 </a:t>
                      </a:r>
                      <a:r>
                        <a:rPr sz="2800" spc="6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spc="6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97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(7)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(7)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5" dirty="0">
                          <a:latin typeface="Arial"/>
                          <a:cs typeface="Arial"/>
                        </a:rPr>
                        <a:t>(10)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 –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(7)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5" dirty="0">
                          <a:latin typeface="Arial"/>
                          <a:cs typeface="Arial"/>
                        </a:rPr>
                        <a:t>(10)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(15)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5" dirty="0">
                          <a:latin typeface="Arial"/>
                          <a:cs typeface="Arial"/>
                        </a:rPr>
                        <a:t>(10)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(15)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(15)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8729" y="4808478"/>
            <a:ext cx="5672455" cy="1918970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335256" indent="-323191">
              <a:spcBef>
                <a:spcPts val="122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Low </a:t>
            </a:r>
            <a:r>
              <a:rPr sz="3200" dirty="0">
                <a:latin typeface="Arial"/>
                <a:cs typeface="Arial"/>
              </a:rPr>
              <a:t>→ 7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Average </a:t>
            </a:r>
            <a:r>
              <a:rPr sz="3200" spc="6" dirty="0">
                <a:latin typeface="Arial"/>
                <a:cs typeface="Arial"/>
              </a:rPr>
              <a:t>→ </a:t>
            </a:r>
            <a:r>
              <a:rPr sz="3200" dirty="0">
                <a:latin typeface="Arial"/>
                <a:cs typeface="Arial"/>
              </a:rPr>
              <a:t>10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sz="3200" dirty="0">
                <a:latin typeface="Arial"/>
                <a:cs typeface="Arial"/>
              </a:rPr>
              <a:t>→ </a:t>
            </a:r>
            <a:r>
              <a:rPr sz="3200" spc="-6" dirty="0">
                <a:latin typeface="Arial"/>
                <a:cs typeface="Arial"/>
              </a:rPr>
              <a:t>15 function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7943" y="981203"/>
            <a:ext cx="540194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Exercise – Rate</a:t>
            </a:r>
            <a:r>
              <a:rPr spc="-85" dirty="0"/>
              <a:t> </a:t>
            </a:r>
            <a:r>
              <a:rPr dirty="0"/>
              <a:t>ILF-s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83</a:t>
            </a:r>
          </a:p>
        </p:txBody>
      </p:sp>
      <p:sp>
        <p:nvSpPr>
          <p:cNvPr id="3" name="object 3"/>
          <p:cNvSpPr/>
          <p:nvPr/>
        </p:nvSpPr>
        <p:spPr>
          <a:xfrm>
            <a:off x="1441451" y="1981138"/>
            <a:ext cx="7229475" cy="49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114" y="981203"/>
            <a:ext cx="493712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Exercise – Rate</a:t>
            </a:r>
            <a:r>
              <a:rPr spc="-75" dirty="0"/>
              <a:t> </a:t>
            </a:r>
            <a:r>
              <a:rPr dirty="0"/>
              <a:t>ILF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84</a:t>
            </a:r>
          </a:p>
        </p:txBody>
      </p:sp>
      <p:sp>
        <p:nvSpPr>
          <p:cNvPr id="3" name="object 3"/>
          <p:cNvSpPr/>
          <p:nvPr/>
        </p:nvSpPr>
        <p:spPr>
          <a:xfrm>
            <a:off x="2940051" y="1944687"/>
            <a:ext cx="4000500" cy="500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381" y="959359"/>
            <a:ext cx="8101330" cy="1221483"/>
          </a:xfrm>
          <a:prstGeom prst="rect">
            <a:avLst/>
          </a:prstGeom>
        </p:spPr>
        <p:txBody>
          <a:bodyPr vert="horz" wrap="square" lIns="0" tIns="66670" rIns="0" bIns="0" rtlCol="0">
            <a:spAutoFit/>
          </a:bodyPr>
          <a:lstStyle/>
          <a:p>
            <a:pPr marL="3402085" marR="5080" indent="-3390022">
              <a:lnSpc>
                <a:spcPts val="4459"/>
              </a:lnSpc>
              <a:spcBef>
                <a:spcPts val="525"/>
              </a:spcBef>
            </a:pPr>
            <a:r>
              <a:rPr sz="4000" spc="-6" dirty="0"/>
              <a:t>Internal Logical Files – Identification  Rules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85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9" y="1930755"/>
            <a:ext cx="7793355" cy="2868723"/>
          </a:xfrm>
          <a:prstGeom prst="rect">
            <a:avLst/>
          </a:prstGeom>
        </p:spPr>
        <p:txBody>
          <a:bodyPr vert="horz" wrap="square" lIns="0" tIns="156199" rIns="0" bIns="0" rtlCol="0">
            <a:spAutoFit/>
          </a:bodyPr>
          <a:lstStyle/>
          <a:p>
            <a:pPr marL="335256" indent="-323191">
              <a:spcBef>
                <a:spcPts val="123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User </a:t>
            </a:r>
            <a:r>
              <a:rPr sz="3200" spc="-6" dirty="0">
                <a:latin typeface="Arial"/>
                <a:cs typeface="Arial"/>
              </a:rPr>
              <a:t>identifiable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logical</a:t>
            </a:r>
            <a:r>
              <a:rPr sz="3200" spc="-2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grouping</a:t>
            </a:r>
            <a:endParaRPr sz="3200">
              <a:latin typeface="Arial"/>
              <a:cs typeface="Arial"/>
            </a:endParaRPr>
          </a:p>
          <a:p>
            <a:pPr marL="335256" marR="883222" indent="-323191">
              <a:lnSpc>
                <a:spcPts val="3578"/>
              </a:lnSpc>
              <a:spcBef>
                <a:spcPts val="1464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is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maintained </a:t>
            </a:r>
            <a:r>
              <a:rPr sz="3200" spc="-6" dirty="0">
                <a:latin typeface="Arial"/>
                <a:cs typeface="Arial"/>
              </a:rPr>
              <a:t>within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application  boundaries</a:t>
            </a:r>
            <a:endParaRPr sz="3200">
              <a:latin typeface="Arial"/>
              <a:cs typeface="Arial"/>
            </a:endParaRPr>
          </a:p>
          <a:p>
            <a:pPr marL="335256" marR="5080" indent="-323191">
              <a:lnSpc>
                <a:spcPts val="3578"/>
              </a:lnSpc>
              <a:spcBef>
                <a:spcPts val="138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is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modified </a:t>
            </a:r>
            <a:r>
              <a:rPr sz="3200" dirty="0">
                <a:latin typeface="Arial"/>
                <a:cs typeface="Arial"/>
              </a:rPr>
              <a:t>via </a:t>
            </a:r>
            <a:r>
              <a:rPr sz="3200" spc="-6" dirty="0">
                <a:latin typeface="Arial"/>
                <a:cs typeface="Arial"/>
              </a:rPr>
              <a:t>one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6" dirty="0">
                <a:latin typeface="Arial"/>
                <a:cs typeface="Arial"/>
              </a:rPr>
              <a:t>more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External  Inputs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731" y="837134"/>
            <a:ext cx="574675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External Interface</a:t>
            </a:r>
            <a:r>
              <a:rPr spc="-55" dirty="0"/>
              <a:t> </a:t>
            </a:r>
            <a:r>
              <a:rPr dirty="0"/>
              <a:t>Files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87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8" y="1566497"/>
            <a:ext cx="7543800" cy="1263015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</a:t>
            </a:r>
            <a:r>
              <a:rPr sz="3200" spc="-6" dirty="0">
                <a:latin typeface="Arial"/>
                <a:cs typeface="Arial"/>
              </a:rPr>
              <a:t>that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resides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outside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app.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boundary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latin typeface="Arial"/>
                <a:cs typeface="Arial"/>
              </a:rPr>
              <a:t>Internal data </a:t>
            </a:r>
            <a:r>
              <a:rPr sz="2800" spc="-6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other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6376" y="3300413"/>
            <a:ext cx="7199376" cy="317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161" y="765124"/>
            <a:ext cx="8823325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External Interface Files –</a:t>
            </a:r>
            <a:r>
              <a:rPr sz="4400" spc="-5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9101" y="1439863"/>
            <a:ext cx="5978524" cy="5699125"/>
            <a:chOff x="419100" y="1439862"/>
            <a:chExt cx="5978525" cy="5699125"/>
          </a:xfrm>
        </p:grpSpPr>
        <p:sp>
          <p:nvSpPr>
            <p:cNvPr id="4" name="object 4"/>
            <p:cNvSpPr/>
            <p:nvPr/>
          </p:nvSpPr>
          <p:spPr>
            <a:xfrm>
              <a:off x="419100" y="1439862"/>
              <a:ext cx="5978525" cy="5699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2125" y="1500251"/>
              <a:ext cx="5759450" cy="1139825"/>
            </a:xfrm>
            <a:custGeom>
              <a:avLst/>
              <a:gdLst/>
              <a:ahLst/>
              <a:cxnLst/>
              <a:rect l="l" t="t" r="r" b="b"/>
              <a:pathLst>
                <a:path w="5759450" h="1139825">
                  <a:moveTo>
                    <a:pt x="0" y="1524"/>
                  </a:moveTo>
                  <a:lnTo>
                    <a:pt x="0" y="635"/>
                  </a:lnTo>
                  <a:lnTo>
                    <a:pt x="711" y="0"/>
                  </a:lnTo>
                  <a:lnTo>
                    <a:pt x="1587" y="0"/>
                  </a:lnTo>
                  <a:lnTo>
                    <a:pt x="5757926" y="0"/>
                  </a:lnTo>
                  <a:lnTo>
                    <a:pt x="5758688" y="0"/>
                  </a:lnTo>
                  <a:lnTo>
                    <a:pt x="5759450" y="635"/>
                  </a:lnTo>
                  <a:lnTo>
                    <a:pt x="5759450" y="1524"/>
                  </a:lnTo>
                  <a:lnTo>
                    <a:pt x="5759450" y="1138174"/>
                  </a:lnTo>
                  <a:lnTo>
                    <a:pt x="5759450" y="1139063"/>
                  </a:lnTo>
                  <a:lnTo>
                    <a:pt x="5758688" y="1139825"/>
                  </a:lnTo>
                  <a:lnTo>
                    <a:pt x="5757926" y="1139825"/>
                  </a:lnTo>
                  <a:lnTo>
                    <a:pt x="1587" y="1139825"/>
                  </a:lnTo>
                  <a:lnTo>
                    <a:pt x="711" y="1139825"/>
                  </a:lnTo>
                  <a:lnTo>
                    <a:pt x="0" y="1139063"/>
                  </a:lnTo>
                  <a:lnTo>
                    <a:pt x="0" y="1138174"/>
                  </a:lnTo>
                  <a:lnTo>
                    <a:pt x="0" y="1524"/>
                  </a:lnTo>
                  <a:close/>
                </a:path>
              </a:pathLst>
            </a:custGeom>
            <a:ln w="35999">
              <a:solidFill>
                <a:srgbClr val="0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8130" y="3071825"/>
            <a:ext cx="4471670" cy="56682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dirty="0">
                <a:solidFill>
                  <a:srgbClr val="00AD00"/>
                </a:solidFill>
                <a:latin typeface="Arial"/>
                <a:cs typeface="Arial"/>
              </a:rPr>
              <a:t>Google Scholar is</a:t>
            </a:r>
            <a:r>
              <a:rPr sz="3600" spc="-11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AD00"/>
                </a:solidFill>
                <a:latin typeface="Arial"/>
                <a:cs typeface="Arial"/>
              </a:rPr>
              <a:t>EIF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88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730" y="810515"/>
            <a:ext cx="574548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External Interface</a:t>
            </a:r>
            <a:r>
              <a:rPr spc="-65" dirty="0"/>
              <a:t> </a:t>
            </a:r>
            <a:r>
              <a:rPr dirty="0"/>
              <a:t>Files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89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9" y="1738631"/>
            <a:ext cx="8695055" cy="3565716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335256" marR="5080" indent="-323191">
              <a:lnSpc>
                <a:spcPts val="3569"/>
              </a:lnSpc>
              <a:spcBef>
                <a:spcPts val="44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Group of </a:t>
            </a:r>
            <a:r>
              <a:rPr sz="3200" spc="-6" dirty="0">
                <a:latin typeface="Arial"/>
                <a:cs typeface="Arial"/>
              </a:rPr>
              <a:t>logically related data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residing</a:t>
            </a:r>
            <a:r>
              <a:rPr sz="32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entirely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outside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r>
              <a:rPr sz="32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boundary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05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Maintained by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another</a:t>
            </a:r>
            <a:r>
              <a:rPr sz="2800" spc="2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1631198" marR="388593" lvl="1" indent="-573364">
              <a:lnSpc>
                <a:spcPts val="3129"/>
              </a:lnSpc>
              <a:spcBef>
                <a:spcPts val="116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Data is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retrieved during External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Output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or 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External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Inquiry</a:t>
            </a:r>
            <a:endParaRPr sz="2800">
              <a:latin typeface="Arial"/>
              <a:cs typeface="Arial"/>
            </a:endParaRPr>
          </a:p>
          <a:p>
            <a:pPr marL="335256" marR="456532" indent="-323191">
              <a:lnSpc>
                <a:spcPts val="3578"/>
              </a:lnSpc>
              <a:spcBef>
                <a:spcPts val="108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latin typeface="Arial"/>
                <a:cs typeface="Arial"/>
              </a:rPr>
              <a:t>Rated based upon </a:t>
            </a:r>
            <a:r>
              <a:rPr sz="3200" dirty="0">
                <a:latin typeface="Arial"/>
                <a:cs typeface="Arial"/>
              </a:rPr>
              <a:t>Data </a:t>
            </a:r>
            <a:r>
              <a:rPr sz="3200" spc="-6" dirty="0">
                <a:latin typeface="Arial"/>
                <a:cs typeface="Arial"/>
              </a:rPr>
              <a:t>Element </a:t>
            </a:r>
            <a:r>
              <a:rPr sz="3200" dirty="0">
                <a:latin typeface="Arial"/>
                <a:cs typeface="Arial"/>
              </a:rPr>
              <a:t>Types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and  </a:t>
            </a:r>
            <a:r>
              <a:rPr sz="3200" dirty="0">
                <a:latin typeface="Arial"/>
                <a:cs typeface="Arial"/>
              </a:rPr>
              <a:t>Record </a:t>
            </a:r>
            <a:r>
              <a:rPr sz="3200" spc="-6" dirty="0">
                <a:latin typeface="Arial"/>
                <a:cs typeface="Arial"/>
              </a:rPr>
              <a:t>Element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578" y="765124"/>
            <a:ext cx="7795259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External </a:t>
            </a:r>
            <a:r>
              <a:rPr spc="-6" dirty="0"/>
              <a:t>Interface </a:t>
            </a:r>
            <a:r>
              <a:rPr dirty="0"/>
              <a:t>Files </a:t>
            </a:r>
            <a:r>
              <a:rPr spc="6" dirty="0"/>
              <a:t>→</a:t>
            </a:r>
            <a:r>
              <a:rPr spc="-35" dirty="0"/>
              <a:t> </a:t>
            </a:r>
            <a:r>
              <a:rPr spc="-6" dirty="0"/>
              <a:t>FP-s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90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8616" y="1771649"/>
          <a:ext cx="9275443" cy="2834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7820"/>
                <a:gridCol w="2129155"/>
                <a:gridCol w="2129154"/>
                <a:gridCol w="2139314"/>
              </a:tblGrid>
              <a:tr h="570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8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</a:t>
                      </a:r>
                      <a:r>
                        <a:rPr sz="2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3842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2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Elements</a:t>
                      </a:r>
                      <a:r>
                        <a:rPr sz="2800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(DET-s)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1165">
                <a:tc>
                  <a:txBody>
                    <a:bodyPr/>
                    <a:lstStyle/>
                    <a:p>
                      <a:pPr algn="ctr">
                        <a:lnSpc>
                          <a:spcPts val="2990"/>
                        </a:lnSpc>
                      </a:pPr>
                      <a:r>
                        <a:rPr sz="28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(RET-s)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spc="60" dirty="0">
                          <a:latin typeface="Arial"/>
                          <a:cs typeface="Arial"/>
                        </a:rPr>
                        <a:t>1 –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19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spc="65" dirty="0">
                          <a:latin typeface="Arial"/>
                          <a:cs typeface="Arial"/>
                        </a:rPr>
                        <a:t>20 </a:t>
                      </a:r>
                      <a:r>
                        <a:rPr sz="2800" spc="6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spc="6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5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0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(5)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(5)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(7)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124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 –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7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2800" spc="-20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solidFill>
                            <a:srgbClr val="00AD00"/>
                          </a:solidFill>
                          <a:latin typeface="Arial"/>
                          <a:cs typeface="Arial"/>
                        </a:rPr>
                        <a:t>(5)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(7)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800" spc="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(10)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06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15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35" dirty="0">
                          <a:latin typeface="Arial"/>
                          <a:cs typeface="Arial"/>
                        </a:rPr>
                        <a:t>(7)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(10)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(10)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8728" y="4808478"/>
            <a:ext cx="5447030" cy="1918970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335256" indent="-323191">
              <a:spcBef>
                <a:spcPts val="122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Low </a:t>
            </a:r>
            <a:r>
              <a:rPr sz="3200" dirty="0">
                <a:latin typeface="Arial"/>
                <a:cs typeface="Arial"/>
              </a:rPr>
              <a:t>→ 5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Average </a:t>
            </a:r>
            <a:r>
              <a:rPr sz="3200" spc="6" dirty="0">
                <a:latin typeface="Arial"/>
                <a:cs typeface="Arial"/>
              </a:rPr>
              <a:t>→ </a:t>
            </a:r>
            <a:r>
              <a:rPr sz="3200" dirty="0">
                <a:latin typeface="Arial"/>
                <a:cs typeface="Arial"/>
              </a:rPr>
              <a:t>7 </a:t>
            </a:r>
            <a:r>
              <a:rPr sz="3200" spc="-6" dirty="0">
                <a:latin typeface="Arial"/>
                <a:cs typeface="Arial"/>
              </a:rPr>
              <a:t>function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sz="3200" dirty="0">
                <a:latin typeface="Arial"/>
                <a:cs typeface="Arial"/>
              </a:rPr>
              <a:t>→ </a:t>
            </a:r>
            <a:r>
              <a:rPr sz="3200" spc="-6" dirty="0">
                <a:latin typeface="Arial"/>
                <a:cs typeface="Arial"/>
              </a:rPr>
              <a:t>10 function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649" y="887681"/>
            <a:ext cx="8637905" cy="1222124"/>
          </a:xfrm>
          <a:prstGeom prst="rect">
            <a:avLst/>
          </a:prstGeom>
        </p:spPr>
        <p:txBody>
          <a:bodyPr vert="horz" wrap="square" lIns="0" tIns="67305" rIns="0" bIns="0" rtlCol="0">
            <a:spAutoFit/>
          </a:bodyPr>
          <a:lstStyle/>
          <a:p>
            <a:pPr marL="3670037" marR="5080" indent="-3657972">
              <a:lnSpc>
                <a:spcPts val="4459"/>
              </a:lnSpc>
              <a:spcBef>
                <a:spcPts val="530"/>
              </a:spcBef>
            </a:pPr>
            <a:r>
              <a:rPr sz="4000" spc="-6" dirty="0"/>
              <a:t>External Interface Files – Identification  Rules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91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30" y="1951741"/>
            <a:ext cx="8785225" cy="1287780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335256" indent="-323191">
              <a:spcBef>
                <a:spcPts val="122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User </a:t>
            </a:r>
            <a:r>
              <a:rPr sz="3200" spc="-6" dirty="0">
                <a:latin typeface="Arial"/>
                <a:cs typeface="Arial"/>
              </a:rPr>
              <a:t>identifiable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logical grouping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information</a:t>
            </a:r>
            <a:endParaRPr sz="3200">
              <a:latin typeface="Arial"/>
              <a:cs typeface="Arial"/>
            </a:endParaRPr>
          </a:p>
          <a:p>
            <a:pPr marL="335256" indent="-323191">
              <a:spcBef>
                <a:spcPts val="1130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Data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external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application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110" y="693802"/>
            <a:ext cx="499935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Exercise – Rate</a:t>
            </a:r>
            <a:r>
              <a:rPr spc="-75" dirty="0"/>
              <a:t> </a:t>
            </a:r>
            <a:r>
              <a:rPr dirty="0"/>
              <a:t>EIF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92</a:t>
            </a:r>
          </a:p>
        </p:txBody>
      </p:sp>
      <p:sp>
        <p:nvSpPr>
          <p:cNvPr id="3" name="object 3"/>
          <p:cNvSpPr/>
          <p:nvPr/>
        </p:nvSpPr>
        <p:spPr>
          <a:xfrm>
            <a:off x="2040002" y="1439863"/>
            <a:ext cx="5978524" cy="569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6" y="693802"/>
            <a:ext cx="5309869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Application</a:t>
            </a:r>
            <a:r>
              <a:rPr spc="-80" dirty="0"/>
              <a:t> </a:t>
            </a:r>
            <a:r>
              <a:rPr dirty="0"/>
              <a:t>Boundary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9" y="1738631"/>
            <a:ext cx="8291195" cy="980393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335256" marR="5080" indent="-323191">
              <a:lnSpc>
                <a:spcPts val="3569"/>
              </a:lnSpc>
              <a:spcBef>
                <a:spcPts val="445"/>
              </a:spcBef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latin typeface="Arial"/>
                <a:cs typeface="Arial"/>
              </a:rPr>
              <a:t>Border </a:t>
            </a:r>
            <a:r>
              <a:rPr sz="3200" spc="-6" dirty="0">
                <a:latin typeface="Arial"/>
                <a:cs typeface="Arial"/>
              </a:rPr>
              <a:t>between application being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measured  and external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701" y="2805113"/>
            <a:ext cx="8524875" cy="409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62440" y="7181470"/>
            <a:ext cx="20383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sz="2000" dirty="0">
                <a:latin typeface="Times New Roman"/>
                <a:cs typeface="Times New Roman"/>
              </a:rPr>
              <a:pPr marL="38097">
                <a:lnSpc>
                  <a:spcPts val="2285"/>
                </a:lnSpc>
              </a:pPr>
              <a:t>8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831" y="765124"/>
            <a:ext cx="643255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Function Points –</a:t>
            </a:r>
            <a:r>
              <a:rPr spc="-50" dirty="0"/>
              <a:t> </a:t>
            </a:r>
            <a:r>
              <a:rPr dirty="0"/>
              <a:t>Context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93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9925" y="1619250"/>
            <a:ext cx="7199630" cy="56681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34610" rIns="0" bIns="0" rtlCol="0">
            <a:spAutoFit/>
          </a:bodyPr>
          <a:lstStyle/>
          <a:p>
            <a:pPr algn="ctr">
              <a:spcBef>
                <a:spcPts val="1060"/>
              </a:spcBef>
            </a:pP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Identify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Application</a:t>
            </a:r>
            <a:r>
              <a:rPr sz="2800" spc="-16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Boundaries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701" y="2879725"/>
            <a:ext cx="3419475" cy="94648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53024" rIns="0" bIns="0" rtlCol="0">
            <a:spAutoFit/>
          </a:bodyPr>
          <a:lstStyle/>
          <a:p>
            <a:pPr marL="938463" marR="801312" indent="-129530">
              <a:lnSpc>
                <a:spcPts val="3129"/>
              </a:lnSpc>
              <a:spcBef>
                <a:spcPts val="1205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Count</a:t>
            </a:r>
            <a:r>
              <a:rPr sz="2800" spc="-45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Data 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9926" y="2879725"/>
            <a:ext cx="3419475" cy="94648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153024" rIns="0" bIns="0" rtlCol="0">
            <a:spAutoFit/>
          </a:bodyPr>
          <a:lstStyle/>
          <a:p>
            <a:pPr marL="937827" marR="121276" indent="-812742">
              <a:lnSpc>
                <a:spcPts val="3129"/>
              </a:lnSpc>
              <a:spcBef>
                <a:spcPts val="1205"/>
              </a:spcBef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Count</a:t>
            </a:r>
            <a:r>
              <a:rPr sz="2800" spc="-10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AD00"/>
                </a:solidFill>
                <a:latin typeface="Arial"/>
                <a:cs typeface="Arial"/>
              </a:rPr>
              <a:t>Transactional  </a:t>
            </a: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9925" y="4500501"/>
            <a:ext cx="7199630" cy="56745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</a:ln>
        </p:spPr>
        <p:txBody>
          <a:bodyPr vert="horz" wrap="square" lIns="0" tIns="135245" rIns="0" bIns="0" rtlCol="0">
            <a:spAutoFit/>
          </a:bodyPr>
          <a:lstStyle/>
          <a:p>
            <a:pPr algn="ctr">
              <a:spcBef>
                <a:spcPts val="1065"/>
              </a:spcBef>
            </a:pP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Determine Unadjusted FP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Count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9601" y="2322702"/>
            <a:ext cx="3781425" cy="579755"/>
          </a:xfrm>
          <a:custGeom>
            <a:avLst/>
            <a:gdLst/>
            <a:ahLst/>
            <a:cxnLst/>
            <a:rect l="l" t="t" r="r" b="b"/>
            <a:pathLst>
              <a:path w="3781425" h="579755">
                <a:moveTo>
                  <a:pt x="3781425" y="557022"/>
                </a:moveTo>
                <a:lnTo>
                  <a:pt x="3773373" y="549656"/>
                </a:lnTo>
                <a:lnTo>
                  <a:pt x="3692398" y="475488"/>
                </a:lnTo>
                <a:lnTo>
                  <a:pt x="3682530" y="510070"/>
                </a:lnTo>
                <a:lnTo>
                  <a:pt x="1895602" y="0"/>
                </a:lnTo>
                <a:lnTo>
                  <a:pt x="1889912" y="20066"/>
                </a:lnTo>
                <a:lnTo>
                  <a:pt x="1884172" y="0"/>
                </a:lnTo>
                <a:lnTo>
                  <a:pt x="98869" y="510032"/>
                </a:lnTo>
                <a:lnTo>
                  <a:pt x="89027" y="475488"/>
                </a:lnTo>
                <a:lnTo>
                  <a:pt x="0" y="557022"/>
                </a:lnTo>
                <a:lnTo>
                  <a:pt x="118605" y="579247"/>
                </a:lnTo>
                <a:lnTo>
                  <a:pt x="110172" y="549656"/>
                </a:lnTo>
                <a:lnTo>
                  <a:pt x="108762" y="544715"/>
                </a:lnTo>
                <a:lnTo>
                  <a:pt x="1889950" y="35725"/>
                </a:lnTo>
                <a:lnTo>
                  <a:pt x="3672649" y="544715"/>
                </a:lnTo>
                <a:lnTo>
                  <a:pt x="3662807" y="579247"/>
                </a:lnTo>
                <a:lnTo>
                  <a:pt x="3781425" y="557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4648" y="3941953"/>
            <a:ext cx="3789679" cy="579755"/>
          </a:xfrm>
          <a:custGeom>
            <a:avLst/>
            <a:gdLst/>
            <a:ahLst/>
            <a:cxnLst/>
            <a:rect l="l" t="t" r="r" b="b"/>
            <a:pathLst>
              <a:path w="3789679" h="579754">
                <a:moveTo>
                  <a:pt x="1895602" y="557022"/>
                </a:moveTo>
                <a:lnTo>
                  <a:pt x="1887550" y="549656"/>
                </a:lnTo>
                <a:lnTo>
                  <a:pt x="1806575" y="475488"/>
                </a:lnTo>
                <a:lnTo>
                  <a:pt x="1796719" y="510044"/>
                </a:lnTo>
                <a:lnTo>
                  <a:pt x="9906" y="0"/>
                </a:lnTo>
                <a:lnTo>
                  <a:pt x="0" y="34544"/>
                </a:lnTo>
                <a:lnTo>
                  <a:pt x="1786826" y="544715"/>
                </a:lnTo>
                <a:lnTo>
                  <a:pt x="1776984" y="579247"/>
                </a:lnTo>
                <a:lnTo>
                  <a:pt x="1895602" y="557022"/>
                </a:lnTo>
                <a:close/>
              </a:path>
              <a:path w="3789679" h="579754">
                <a:moveTo>
                  <a:pt x="3789680" y="34544"/>
                </a:moveTo>
                <a:lnTo>
                  <a:pt x="3779901" y="0"/>
                </a:lnTo>
                <a:lnTo>
                  <a:pt x="1994522" y="510057"/>
                </a:lnTo>
                <a:lnTo>
                  <a:pt x="1984629" y="475488"/>
                </a:lnTo>
                <a:lnTo>
                  <a:pt x="1895602" y="557022"/>
                </a:lnTo>
                <a:lnTo>
                  <a:pt x="2014347" y="579247"/>
                </a:lnTo>
                <a:lnTo>
                  <a:pt x="2005863" y="549656"/>
                </a:lnTo>
                <a:lnTo>
                  <a:pt x="2004453" y="544715"/>
                </a:lnTo>
                <a:lnTo>
                  <a:pt x="3789680" y="3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2" y="836804"/>
            <a:ext cx="764222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Value-Adjusment Factor</a:t>
            </a:r>
            <a:r>
              <a:rPr spc="-55" dirty="0"/>
              <a:t> </a:t>
            </a:r>
            <a:r>
              <a:rPr dirty="0"/>
              <a:t>(VAF)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r>
              <a:rPr dirty="0"/>
              <a:t>94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251" y="1733753"/>
            <a:ext cx="8054975" cy="981674"/>
          </a:xfrm>
          <a:prstGeom prst="rect">
            <a:avLst/>
          </a:prstGeom>
        </p:spPr>
        <p:txBody>
          <a:bodyPr vert="horz" wrap="square" lIns="0" tIns="57780" rIns="0" bIns="0" rtlCol="0">
            <a:spAutoFit/>
          </a:bodyPr>
          <a:lstStyle/>
          <a:p>
            <a:pPr marL="349225" marR="5080" indent="-337160">
              <a:lnSpc>
                <a:spcPts val="3560"/>
              </a:lnSpc>
              <a:spcBef>
                <a:spcPts val="455"/>
              </a:spcBef>
            </a:pPr>
            <a:r>
              <a:rPr sz="3200" dirty="0">
                <a:latin typeface="Arial"/>
                <a:cs typeface="Arial"/>
              </a:rPr>
              <a:t>VAF </a:t>
            </a:r>
            <a:r>
              <a:rPr sz="3200" spc="-6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a “factor” </a:t>
            </a:r>
            <a:r>
              <a:rPr sz="3200" spc="-6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takes </a:t>
            </a:r>
            <a:r>
              <a:rPr sz="3200" spc="-6" dirty="0">
                <a:latin typeface="Arial"/>
                <a:cs typeface="Arial"/>
              </a:rPr>
              <a:t>into account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non-  functional requirements,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e.g.: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455" y="3442538"/>
            <a:ext cx="145414" cy="200782"/>
          </a:xfrm>
          <a:prstGeom prst="rect">
            <a:avLst/>
          </a:prstGeom>
        </p:spPr>
        <p:txBody>
          <a:bodyPr vert="horz" wrap="square" lIns="0" tIns="13969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1200" spc="6" dirty="0">
                <a:latin typeface="Wingdings"/>
                <a:cs typeface="Wingdings"/>
              </a:rPr>
              <a:t>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455" y="3941191"/>
            <a:ext cx="145414" cy="200782"/>
          </a:xfrm>
          <a:prstGeom prst="rect">
            <a:avLst/>
          </a:prstGeom>
        </p:spPr>
        <p:txBody>
          <a:bodyPr vert="horz" wrap="square" lIns="0" tIns="13969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1200" spc="6" dirty="0">
                <a:latin typeface="Wingdings"/>
                <a:cs typeface="Wingdings"/>
              </a:rPr>
              <a:t>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455" y="4439539"/>
            <a:ext cx="145414" cy="200782"/>
          </a:xfrm>
          <a:prstGeom prst="rect">
            <a:avLst/>
          </a:prstGeom>
        </p:spPr>
        <p:txBody>
          <a:bodyPr vert="horz" wrap="square" lIns="0" tIns="13969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1200" spc="6" dirty="0">
                <a:latin typeface="Wingdings"/>
                <a:cs typeface="Wingdings"/>
              </a:rPr>
              <a:t>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455" y="2676791"/>
            <a:ext cx="7018655" cy="201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2417" marR="5080" indent="-660353">
              <a:lnSpc>
                <a:spcPct val="116900"/>
              </a:lnSpc>
              <a:spcBef>
                <a:spcPts val="95"/>
              </a:spcBef>
              <a:buSzPct val="44642"/>
              <a:buFont typeface="Wingdings"/>
              <a:buChar char=""/>
              <a:tabLst>
                <a:tab pos="672417" algn="l"/>
                <a:tab pos="673052" algn="l"/>
              </a:tabLst>
            </a:pPr>
            <a:r>
              <a:rPr sz="2800" dirty="0">
                <a:latin typeface="Arial"/>
                <a:cs typeface="Arial"/>
              </a:rPr>
              <a:t>Required performance (transaction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rate)  Required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reliability</a:t>
            </a:r>
            <a:endParaRPr sz="2800">
              <a:latin typeface="Arial"/>
              <a:cs typeface="Arial"/>
            </a:endParaRPr>
          </a:p>
          <a:p>
            <a:pPr marL="672417" marR="178422">
              <a:lnSpc>
                <a:spcPct val="116799"/>
              </a:lnSpc>
            </a:pPr>
            <a:r>
              <a:rPr sz="2800" dirty="0">
                <a:latin typeface="Arial"/>
                <a:cs typeface="Arial"/>
              </a:rPr>
              <a:t>Required </a:t>
            </a:r>
            <a:r>
              <a:rPr sz="2800" spc="-6" dirty="0">
                <a:latin typeface="Arial"/>
                <a:cs typeface="Arial"/>
              </a:rPr>
              <a:t>usability </a:t>
            </a:r>
            <a:r>
              <a:rPr sz="2800" dirty="0">
                <a:latin typeface="Arial"/>
                <a:cs typeface="Arial"/>
              </a:rPr>
              <a:t>(end-user efficiency)  </a:t>
            </a:r>
            <a:r>
              <a:rPr sz="2800" spc="-6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162" y="5235320"/>
            <a:ext cx="9297035" cy="2098538"/>
          </a:xfrm>
          <a:prstGeom prst="rect">
            <a:avLst/>
          </a:prstGeom>
        </p:spPr>
        <p:txBody>
          <a:bodyPr vert="horz" wrap="square" lIns="0" tIns="55876" rIns="0" bIns="0" rtlCol="0">
            <a:spAutoFit/>
          </a:bodyPr>
          <a:lstStyle/>
          <a:p>
            <a:pPr marL="349225" marR="5080">
              <a:lnSpc>
                <a:spcPts val="3578"/>
              </a:lnSpc>
              <a:spcBef>
                <a:spcPts val="440"/>
              </a:spcBef>
            </a:pPr>
            <a:r>
              <a:rPr sz="3200" dirty="0">
                <a:latin typeface="Arial"/>
                <a:cs typeface="Arial"/>
              </a:rPr>
              <a:t>Not </a:t>
            </a:r>
            <a:r>
              <a:rPr sz="3200" spc="-6" dirty="0">
                <a:latin typeface="Arial"/>
                <a:cs typeface="Arial"/>
              </a:rPr>
              <a:t>always </a:t>
            </a:r>
            <a:r>
              <a:rPr sz="3200" dirty="0">
                <a:latin typeface="Arial"/>
                <a:cs typeface="Arial"/>
              </a:rPr>
              <a:t>used because all this is usually </a:t>
            </a:r>
            <a:r>
              <a:rPr sz="3200" spc="-6" dirty="0">
                <a:latin typeface="Arial"/>
                <a:cs typeface="Arial"/>
              </a:rPr>
              <a:t>part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of  the </a:t>
            </a:r>
            <a:r>
              <a:rPr sz="3200" dirty="0">
                <a:latin typeface="Arial"/>
                <a:cs typeface="Arial"/>
              </a:rPr>
              <a:t>cost </a:t>
            </a:r>
            <a:r>
              <a:rPr sz="3200" spc="-6" dirty="0">
                <a:latin typeface="Arial"/>
                <a:cs typeface="Arial"/>
              </a:rPr>
              <a:t>estimation model 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4200" dirty="0">
              <a:latin typeface="Arial"/>
              <a:cs typeface="Arial"/>
            </a:endParaRPr>
          </a:p>
          <a:p>
            <a:pPr marL="12699">
              <a:tabLst>
                <a:tab pos="349225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236" y="927558"/>
            <a:ext cx="531241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Shortcomings of</a:t>
            </a:r>
            <a:r>
              <a:rPr spc="-55" dirty="0"/>
              <a:t> </a:t>
            </a:r>
            <a:r>
              <a:rPr dirty="0"/>
              <a:t>FPA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726" y="1662944"/>
            <a:ext cx="9165590" cy="5133975"/>
          </a:xfrm>
          <a:prstGeom prst="rect">
            <a:avLst/>
          </a:prstGeom>
        </p:spPr>
        <p:txBody>
          <a:bodyPr vert="horz" wrap="square" lIns="0" tIns="155563" rIns="0" bIns="0" rtlCol="0">
            <a:spAutoFit/>
          </a:bodyPr>
          <a:lstStyle/>
          <a:p>
            <a:pPr marL="469866" indent="-457167">
              <a:spcBef>
                <a:spcPts val="1225"/>
              </a:spcBef>
              <a:buChar char="•"/>
              <a:tabLst>
                <a:tab pos="469232" algn="l"/>
                <a:tab pos="469866" algn="l"/>
              </a:tabLst>
            </a:pPr>
            <a:r>
              <a:rPr sz="3200" spc="-6" dirty="0">
                <a:latin typeface="Arial"/>
                <a:cs typeface="Arial"/>
              </a:rPr>
              <a:t>Suitable </a:t>
            </a:r>
            <a:r>
              <a:rPr sz="3200" dirty="0">
                <a:latin typeface="Arial"/>
                <a:cs typeface="Arial"/>
              </a:rPr>
              <a:t>mostly </a:t>
            </a:r>
            <a:r>
              <a:rPr sz="3200" spc="-6" dirty="0">
                <a:latin typeface="Arial"/>
                <a:cs typeface="Arial"/>
              </a:rPr>
              <a:t>for form-based database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apps</a:t>
            </a:r>
            <a:endParaRPr sz="3200">
              <a:latin typeface="Arial"/>
              <a:cs typeface="Arial"/>
            </a:endParaRPr>
          </a:p>
          <a:p>
            <a:pPr marL="469866" indent="-457167">
              <a:spcBef>
                <a:spcPts val="1130"/>
              </a:spcBef>
              <a:buChar char="•"/>
              <a:tabLst>
                <a:tab pos="469232" algn="l"/>
                <a:tab pos="469866" algn="l"/>
              </a:tabLst>
            </a:pPr>
            <a:r>
              <a:rPr sz="3200" spc="-6" dirty="0">
                <a:latin typeface="Arial"/>
                <a:cs typeface="Arial"/>
              </a:rPr>
              <a:t>Requires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experience</a:t>
            </a:r>
            <a:endParaRPr sz="3200">
              <a:latin typeface="Arial"/>
              <a:cs typeface="Arial"/>
            </a:endParaRPr>
          </a:p>
          <a:p>
            <a:pPr marL="870522" lvl="1" indent="-457801">
              <a:spcBef>
                <a:spcPts val="1180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Experienced FP </a:t>
            </a:r>
            <a:r>
              <a:rPr sz="2800" dirty="0">
                <a:latin typeface="Arial"/>
                <a:cs typeface="Arial"/>
              </a:rPr>
              <a:t>raters </a:t>
            </a:r>
            <a:r>
              <a:rPr sz="2800" spc="-6" dirty="0">
                <a:latin typeface="Arial"/>
                <a:cs typeface="Arial"/>
              </a:rPr>
              <a:t>have </a:t>
            </a:r>
            <a:r>
              <a:rPr sz="2800" dirty="0">
                <a:latin typeface="Arial"/>
                <a:cs typeface="Arial"/>
              </a:rPr>
              <a:t>variance of </a:t>
            </a:r>
            <a:r>
              <a:rPr sz="2800" spc="15" dirty="0">
                <a:latin typeface="Arial"/>
                <a:cs typeface="Arial"/>
              </a:rPr>
              <a:t>+/-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10%</a:t>
            </a:r>
            <a:endParaRPr sz="2800">
              <a:latin typeface="Arial"/>
              <a:cs typeface="Arial"/>
            </a:endParaRPr>
          </a:p>
          <a:p>
            <a:pPr marL="870522" lvl="1" indent="-457801">
              <a:spcBef>
                <a:spcPts val="865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Less </a:t>
            </a:r>
            <a:r>
              <a:rPr sz="2800" dirty="0">
                <a:latin typeface="Arial"/>
                <a:cs typeface="Arial"/>
              </a:rPr>
              <a:t>experienced </a:t>
            </a:r>
            <a:r>
              <a:rPr sz="2800" spc="-6" dirty="0">
                <a:latin typeface="Arial"/>
                <a:cs typeface="Arial"/>
              </a:rPr>
              <a:t>ones </a:t>
            </a:r>
            <a:r>
              <a:rPr sz="2800" spc="10" dirty="0">
                <a:latin typeface="Arial"/>
                <a:cs typeface="Arial"/>
              </a:rPr>
              <a:t>+/-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20%</a:t>
            </a:r>
            <a:endParaRPr sz="2800">
              <a:latin typeface="Arial"/>
              <a:cs typeface="Arial"/>
            </a:endParaRPr>
          </a:p>
          <a:p>
            <a:pPr marL="469866" indent="-457167">
              <a:spcBef>
                <a:spcPts val="825"/>
              </a:spcBef>
              <a:buChar char="•"/>
              <a:tabLst>
                <a:tab pos="469232" algn="l"/>
                <a:tab pos="469866" algn="l"/>
              </a:tabLst>
            </a:pPr>
            <a:r>
              <a:rPr sz="3200" spc="-6" dirty="0">
                <a:latin typeface="Arial"/>
                <a:cs typeface="Arial"/>
              </a:rPr>
              <a:t>Requires detailed reqs </a:t>
            </a:r>
            <a:r>
              <a:rPr sz="3200" dirty="0">
                <a:latin typeface="Arial"/>
                <a:cs typeface="Arial"/>
              </a:rPr>
              <a:t>&amp; </a:t>
            </a:r>
            <a:r>
              <a:rPr sz="3200" spc="-6" dirty="0">
                <a:latin typeface="Arial"/>
                <a:cs typeface="Arial"/>
              </a:rPr>
              <a:t>high-level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  <a:p>
            <a:pPr marL="469866" indent="-457167">
              <a:spcBef>
                <a:spcPts val="1130"/>
              </a:spcBef>
              <a:buChar char="•"/>
              <a:tabLst>
                <a:tab pos="469232" algn="l"/>
                <a:tab pos="469866" algn="l"/>
              </a:tabLst>
            </a:pPr>
            <a:r>
              <a:rPr sz="3200" spc="-6" dirty="0">
                <a:latin typeface="Arial"/>
                <a:cs typeface="Arial"/>
              </a:rPr>
              <a:t>Time-consuming</a:t>
            </a:r>
            <a:endParaRPr sz="3200">
              <a:latin typeface="Arial"/>
              <a:cs typeface="Arial"/>
            </a:endParaRPr>
          </a:p>
          <a:p>
            <a:pPr marL="870522" marR="5080" lvl="1" indent="-457167">
              <a:lnSpc>
                <a:spcPts val="3129"/>
              </a:lnSpc>
              <a:spcBef>
                <a:spcPts val="1464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dirty="0">
                <a:latin typeface="Arial"/>
                <a:cs typeface="Arial"/>
              </a:rPr>
              <a:t>“Dutch </a:t>
            </a:r>
            <a:r>
              <a:rPr sz="2800" spc="-6" dirty="0">
                <a:latin typeface="Arial"/>
                <a:cs typeface="Arial"/>
              </a:rPr>
              <a:t>Method”: for each </a:t>
            </a:r>
            <a:r>
              <a:rPr sz="2800" dirty="0">
                <a:latin typeface="Arial"/>
                <a:cs typeface="Arial"/>
              </a:rPr>
              <a:t>ILF, </a:t>
            </a:r>
            <a:r>
              <a:rPr sz="2800" spc="-6" dirty="0">
                <a:latin typeface="Arial"/>
                <a:cs typeface="Arial"/>
              </a:rPr>
              <a:t>3 EIs, 2 </a:t>
            </a:r>
            <a:r>
              <a:rPr sz="2800" dirty="0">
                <a:latin typeface="Arial"/>
                <a:cs typeface="Arial"/>
              </a:rPr>
              <a:t>Eos, </a:t>
            </a:r>
            <a:r>
              <a:rPr sz="2800" spc="-6" dirty="0">
                <a:latin typeface="Arial"/>
                <a:cs typeface="Arial"/>
              </a:rPr>
              <a:t>1 </a:t>
            </a:r>
            <a:r>
              <a:rPr sz="2800" spc="-10" dirty="0">
                <a:latin typeface="Arial"/>
                <a:cs typeface="Arial"/>
              </a:rPr>
              <a:t>EQ; </a:t>
            </a:r>
            <a:r>
              <a:rPr sz="2800" dirty="0">
                <a:latin typeface="Arial"/>
                <a:cs typeface="Arial"/>
              </a:rPr>
              <a:t>for  </a:t>
            </a:r>
            <a:r>
              <a:rPr sz="2800" spc="-6" dirty="0">
                <a:latin typeface="Arial"/>
                <a:cs typeface="Arial"/>
              </a:rPr>
              <a:t>each EIF, 1 EO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6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EQ</a:t>
            </a:r>
            <a:endParaRPr sz="2800">
              <a:latin typeface="Arial"/>
              <a:cs typeface="Arial"/>
            </a:endParaRPr>
          </a:p>
          <a:p>
            <a:pPr marL="870522" lvl="1" indent="-457801">
              <a:spcBef>
                <a:spcPts val="799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UFP = 35 * ILF + </a:t>
            </a:r>
            <a:r>
              <a:rPr sz="2800" dirty="0">
                <a:latin typeface="Arial"/>
                <a:cs typeface="Arial"/>
              </a:rPr>
              <a:t>15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EIF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727" y="6875476"/>
            <a:ext cx="8750300" cy="51371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469866" indent="-457167">
              <a:spcBef>
                <a:spcPts val="100"/>
              </a:spcBef>
              <a:buChar char="•"/>
              <a:tabLst>
                <a:tab pos="469232" algn="l"/>
                <a:tab pos="469866" algn="l"/>
              </a:tabLst>
            </a:pPr>
            <a:r>
              <a:rPr sz="3200" dirty="0">
                <a:latin typeface="Arial"/>
                <a:cs typeface="Arial"/>
              </a:rPr>
              <a:t>Impractical for very </a:t>
            </a:r>
            <a:r>
              <a:rPr sz="3200" spc="-6" dirty="0">
                <a:latin typeface="Arial"/>
                <a:cs typeface="Arial"/>
              </a:rPr>
              <a:t>large projects </a:t>
            </a:r>
            <a:r>
              <a:rPr sz="3200" dirty="0">
                <a:latin typeface="Arial"/>
                <a:cs typeface="Arial"/>
              </a:rPr>
              <a:t>(&gt; </a:t>
            </a:r>
            <a:r>
              <a:rPr sz="3200" spc="-6" dirty="0">
                <a:latin typeface="Arial"/>
                <a:cs typeface="Arial"/>
              </a:rPr>
              <a:t>10K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FPs)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59823" y="7153757"/>
            <a:ext cx="281939" cy="330836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000" spc="6" dirty="0">
                <a:latin typeface="Times New Roman"/>
                <a:cs typeface="Times New Roman"/>
              </a:rPr>
              <a:t>95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67" y="890779"/>
            <a:ext cx="4532630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Extensions of</a:t>
            </a:r>
            <a:r>
              <a:rPr spc="-80" dirty="0"/>
              <a:t> </a:t>
            </a:r>
            <a:r>
              <a:rPr dirty="0"/>
              <a:t>FPs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5" y="1738630"/>
            <a:ext cx="8916670" cy="5375910"/>
          </a:xfrm>
          <a:prstGeom prst="rect">
            <a:avLst/>
          </a:prstGeom>
        </p:spPr>
        <p:txBody>
          <a:bodyPr vert="horz" wrap="square" lIns="0" tIns="56511" rIns="0" bIns="0" rtlCol="0">
            <a:spAutoFit/>
          </a:bodyPr>
          <a:lstStyle/>
          <a:p>
            <a:pPr marL="469232" marR="1377851" indent="-457167">
              <a:lnSpc>
                <a:spcPts val="3569"/>
              </a:lnSpc>
              <a:spcBef>
                <a:spcPts val="445"/>
              </a:spcBef>
              <a:buChar char="•"/>
              <a:tabLst>
                <a:tab pos="469232" algn="l"/>
                <a:tab pos="469866" algn="l"/>
              </a:tabLst>
            </a:pPr>
            <a:r>
              <a:rPr sz="3200" dirty="0">
                <a:latin typeface="Arial"/>
                <a:cs typeface="Arial"/>
              </a:rPr>
              <a:t>We </a:t>
            </a:r>
            <a:r>
              <a:rPr sz="3200" spc="-6" dirty="0">
                <a:latin typeface="Arial"/>
                <a:cs typeface="Arial"/>
              </a:rPr>
              <a:t>have </a:t>
            </a:r>
            <a:r>
              <a:rPr sz="3200" dirty="0">
                <a:latin typeface="Arial"/>
                <a:cs typeface="Arial"/>
              </a:rPr>
              <a:t>seen FP </a:t>
            </a:r>
            <a:r>
              <a:rPr sz="3200" spc="-6" dirty="0">
                <a:latin typeface="Arial"/>
                <a:cs typeface="Arial"/>
              </a:rPr>
              <a:t>definitions </a:t>
            </a:r>
            <a:r>
              <a:rPr sz="3200" dirty="0">
                <a:latin typeface="Arial"/>
                <a:cs typeface="Arial"/>
              </a:rPr>
              <a:t>of the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Intl.  Function Point </a:t>
            </a:r>
            <a:r>
              <a:rPr sz="3200" dirty="0">
                <a:latin typeface="Arial"/>
                <a:cs typeface="Arial"/>
              </a:rPr>
              <a:t>User Group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(IFPUG)</a:t>
            </a:r>
            <a:endParaRPr sz="3200">
              <a:latin typeface="Arial"/>
              <a:cs typeface="Arial"/>
            </a:endParaRPr>
          </a:p>
          <a:p>
            <a:pPr marL="469866" indent="-457167">
              <a:spcBef>
                <a:spcPts val="1065"/>
              </a:spcBef>
              <a:buChar char="•"/>
              <a:tabLst>
                <a:tab pos="469232" algn="l"/>
                <a:tab pos="469866" algn="l"/>
              </a:tabLst>
            </a:pPr>
            <a:r>
              <a:rPr sz="3200" spc="-6" dirty="0">
                <a:latin typeface="Arial"/>
                <a:cs typeface="Arial"/>
              </a:rPr>
              <a:t>Alternatives</a:t>
            </a:r>
            <a:endParaRPr sz="3200">
              <a:latin typeface="Arial"/>
              <a:cs typeface="Arial"/>
            </a:endParaRPr>
          </a:p>
          <a:p>
            <a:pPr marL="870522" lvl="1" indent="-457801">
              <a:spcBef>
                <a:spcPts val="1170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Story points </a:t>
            </a:r>
            <a:r>
              <a:rPr sz="2800" dirty="0">
                <a:latin typeface="Arial"/>
                <a:cs typeface="Arial"/>
              </a:rPr>
              <a:t>(agile </a:t>
            </a:r>
            <a:r>
              <a:rPr sz="2800" spc="-6" dirty="0">
                <a:latin typeface="Arial"/>
                <a:cs typeface="Arial"/>
              </a:rPr>
              <a:t>– more </a:t>
            </a:r>
            <a:r>
              <a:rPr sz="2800" dirty="0">
                <a:latin typeface="Arial"/>
                <a:cs typeface="Arial"/>
              </a:rPr>
              <a:t>next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week)</a:t>
            </a:r>
            <a:endParaRPr sz="2800">
              <a:latin typeface="Arial"/>
              <a:cs typeface="Arial"/>
            </a:endParaRPr>
          </a:p>
          <a:p>
            <a:pPr marL="870522" marR="5080" lvl="1" indent="-457801">
              <a:lnSpc>
                <a:spcPts val="3129"/>
              </a:lnSpc>
              <a:spcBef>
                <a:spcPts val="1160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10" dirty="0">
                <a:latin typeface="Arial"/>
                <a:cs typeface="Arial"/>
              </a:rPr>
              <a:t>COSMIC FPs </a:t>
            </a:r>
            <a:r>
              <a:rPr sz="2800" spc="-6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finer-grained; </a:t>
            </a:r>
            <a:r>
              <a:rPr sz="2800" spc="-6" dirty="0">
                <a:latin typeface="Arial"/>
                <a:cs typeface="Arial"/>
              </a:rPr>
              <a:t>based </a:t>
            </a:r>
            <a:r>
              <a:rPr sz="2800" dirty="0">
                <a:latin typeface="Arial"/>
                <a:cs typeface="Arial"/>
              </a:rPr>
              <a:t>on continuous  </a:t>
            </a:r>
            <a:r>
              <a:rPr sz="2800" spc="-6" dirty="0">
                <a:latin typeface="Arial"/>
                <a:cs typeface="Arial"/>
              </a:rPr>
              <a:t>size scale </a:t>
            </a:r>
            <a:r>
              <a:rPr sz="2800" dirty="0">
                <a:latin typeface="Arial"/>
                <a:cs typeface="Arial"/>
              </a:rPr>
              <a:t>rather </a:t>
            </a:r>
            <a:r>
              <a:rPr sz="2800" spc="-6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discrete</a:t>
            </a:r>
            <a:endParaRPr sz="2800">
              <a:latin typeface="Arial"/>
              <a:cs typeface="Arial"/>
            </a:endParaRPr>
          </a:p>
          <a:p>
            <a:pPr marL="870522" marR="520663" lvl="1" indent="-457801">
              <a:lnSpc>
                <a:spcPct val="93000"/>
              </a:lnSpc>
              <a:spcBef>
                <a:spcPts val="1040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OMG Automated Function </a:t>
            </a:r>
            <a:r>
              <a:rPr sz="2800" dirty="0">
                <a:latin typeface="Arial"/>
                <a:cs typeface="Arial"/>
              </a:rPr>
              <a:t>Points </a:t>
            </a:r>
            <a:r>
              <a:rPr sz="2800" spc="-6" dirty="0">
                <a:latin typeface="Arial"/>
                <a:cs typeface="Arial"/>
              </a:rPr>
              <a:t>– similar to  IFPUG but </a:t>
            </a:r>
            <a:r>
              <a:rPr sz="2800" dirty="0">
                <a:latin typeface="Arial"/>
                <a:cs typeface="Arial"/>
              </a:rPr>
              <a:t>strictly </a:t>
            </a:r>
            <a:r>
              <a:rPr sz="2800" spc="-6" dirty="0">
                <a:latin typeface="Arial"/>
                <a:cs typeface="Arial"/>
              </a:rPr>
              <a:t>defined; meant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u="heavy" spc="-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measuring </a:t>
            </a:r>
            <a:r>
              <a:rPr sz="2800" spc="-6" dirty="0">
                <a:latin typeface="Arial"/>
                <a:cs typeface="Arial"/>
              </a:rPr>
              <a:t> (not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estimating</a:t>
            </a:r>
            <a:r>
              <a:rPr sz="2800" dirty="0">
                <a:latin typeface="Arial"/>
                <a:cs typeface="Arial"/>
              </a:rPr>
              <a:t>) already </a:t>
            </a:r>
            <a:r>
              <a:rPr sz="2800" spc="-6" dirty="0">
                <a:latin typeface="Arial"/>
                <a:cs typeface="Arial"/>
              </a:rPr>
              <a:t>developed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  <a:p>
            <a:pPr marL="1269909" lvl="2" indent="-457801">
              <a:spcBef>
                <a:spcPts val="905"/>
              </a:spcBef>
              <a:buChar char="•"/>
              <a:tabLst>
                <a:tab pos="1269909" algn="l"/>
                <a:tab pos="1270544" algn="l"/>
              </a:tabLst>
            </a:pPr>
            <a:r>
              <a:rPr sz="2400" spc="-6" dirty="0">
                <a:latin typeface="Arial"/>
                <a:cs typeface="Arial"/>
              </a:rPr>
              <a:t>“per-FP” software pricing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1269909" lvl="2" indent="-457801">
              <a:spcBef>
                <a:spcPts val="705"/>
              </a:spcBef>
              <a:buChar char="•"/>
              <a:tabLst>
                <a:tab pos="1269909" algn="l"/>
                <a:tab pos="1270544" algn="l"/>
              </a:tabLst>
            </a:pPr>
            <a:r>
              <a:rPr sz="2400" spc="-6" dirty="0">
                <a:latin typeface="Arial"/>
                <a:cs typeface="Arial"/>
              </a:rPr>
              <a:t>Measuring defects-per-FP </a:t>
            </a:r>
            <a:r>
              <a:rPr sz="2400" dirty="0">
                <a:latin typeface="Arial"/>
                <a:cs typeface="Arial"/>
              </a:rPr>
              <a:t>for contract </a:t>
            </a:r>
            <a:r>
              <a:rPr sz="2400" spc="-6" dirty="0">
                <a:latin typeface="Arial"/>
                <a:cs typeface="Arial"/>
              </a:rPr>
              <a:t>penalties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748" y="938225"/>
            <a:ext cx="571754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Is this stuff used at</a:t>
            </a:r>
            <a:r>
              <a:rPr spc="-60" dirty="0"/>
              <a:t> </a:t>
            </a:r>
            <a:r>
              <a:rPr dirty="0"/>
              <a:t>all?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5" y="1758096"/>
            <a:ext cx="9051290" cy="5231130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469866" indent="-457167">
              <a:spcBef>
                <a:spcPts val="1460"/>
              </a:spcBef>
              <a:buChar char="•"/>
              <a:tabLst>
                <a:tab pos="469232" algn="l"/>
                <a:tab pos="469866" algn="l"/>
              </a:tabLst>
            </a:pPr>
            <a:r>
              <a:rPr sz="3200" spc="-6" dirty="0">
                <a:latin typeface="Arial"/>
                <a:cs typeface="Arial"/>
              </a:rPr>
              <a:t>Surely </a:t>
            </a:r>
            <a:r>
              <a:rPr sz="3200" dirty="0">
                <a:latin typeface="Arial"/>
                <a:cs typeface="Arial"/>
              </a:rPr>
              <a:t>yes </a:t>
            </a:r>
            <a:r>
              <a:rPr sz="3200" spc="-6" dirty="0">
                <a:latin typeface="Arial"/>
                <a:cs typeface="Arial"/>
              </a:rPr>
              <a:t>judging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</a:t>
            </a:r>
            <a:endParaRPr sz="3200">
              <a:latin typeface="Arial"/>
              <a:cs typeface="Arial"/>
            </a:endParaRPr>
          </a:p>
          <a:p>
            <a:pPr marL="870522" lvl="1" indent="-457801">
              <a:spcBef>
                <a:spcPts val="1180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User </a:t>
            </a:r>
            <a:r>
              <a:rPr sz="2800" dirty="0">
                <a:latin typeface="Arial"/>
                <a:cs typeface="Arial"/>
              </a:rPr>
              <a:t>groups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worldwide</a:t>
            </a:r>
            <a:endParaRPr sz="2800">
              <a:latin typeface="Arial"/>
              <a:cs typeface="Arial"/>
            </a:endParaRPr>
          </a:p>
          <a:p>
            <a:pPr marL="870522" marR="412086" lvl="1" indent="-457801">
              <a:lnSpc>
                <a:spcPts val="3120"/>
              </a:lnSpc>
              <a:spcBef>
                <a:spcPts val="1170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Project </a:t>
            </a:r>
            <a:r>
              <a:rPr sz="2800" dirty="0">
                <a:latin typeface="Arial"/>
                <a:cs typeface="Arial"/>
              </a:rPr>
              <a:t>databases, </a:t>
            </a:r>
            <a:r>
              <a:rPr sz="2800" spc="-6" dirty="0">
                <a:latin typeface="Arial"/>
                <a:cs typeface="Arial"/>
              </a:rPr>
              <a:t>e.g. ISBSG </a:t>
            </a:r>
            <a:r>
              <a:rPr sz="2800" dirty="0">
                <a:latin typeface="Arial"/>
                <a:cs typeface="Arial"/>
              </a:rPr>
              <a:t>documents </a:t>
            </a:r>
            <a:r>
              <a:rPr sz="2800" spc="-6" dirty="0">
                <a:latin typeface="Arial"/>
                <a:cs typeface="Arial"/>
              </a:rPr>
              <a:t>5000+  </a:t>
            </a:r>
            <a:r>
              <a:rPr sz="2800" dirty="0">
                <a:latin typeface="Arial"/>
                <a:cs typeface="Arial"/>
              </a:rPr>
              <a:t>projects </a:t>
            </a:r>
            <a:r>
              <a:rPr sz="2800" spc="-6" dirty="0">
                <a:latin typeface="Arial"/>
                <a:cs typeface="Arial"/>
              </a:rPr>
              <a:t>counted </a:t>
            </a:r>
            <a:r>
              <a:rPr sz="2800" dirty="0">
                <a:latin typeface="Arial"/>
                <a:cs typeface="Arial"/>
              </a:rPr>
              <a:t>using </a:t>
            </a:r>
            <a:r>
              <a:rPr sz="2800" spc="-6" dirty="0">
                <a:latin typeface="Arial"/>
                <a:cs typeface="Arial"/>
              </a:rPr>
              <a:t>FPs</a:t>
            </a:r>
            <a:endParaRPr sz="2800">
              <a:latin typeface="Arial"/>
              <a:cs typeface="Arial"/>
            </a:endParaRPr>
          </a:p>
          <a:p>
            <a:pPr marL="870522" marR="5080" lvl="1" indent="-457801">
              <a:lnSpc>
                <a:spcPts val="3129"/>
              </a:lnSpc>
              <a:spcBef>
                <a:spcPts val="1099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50K+ </a:t>
            </a:r>
            <a:r>
              <a:rPr sz="2800" dirty="0">
                <a:latin typeface="Arial"/>
                <a:cs typeface="Arial"/>
              </a:rPr>
              <a:t>projects </a:t>
            </a:r>
            <a:r>
              <a:rPr sz="2800" spc="-6" dirty="0">
                <a:latin typeface="Arial"/>
                <a:cs typeface="Arial"/>
              </a:rPr>
              <a:t>counted </a:t>
            </a:r>
            <a:r>
              <a:rPr sz="2800" dirty="0">
                <a:latin typeface="Arial"/>
                <a:cs typeface="Arial"/>
              </a:rPr>
              <a:t>according to </a:t>
            </a:r>
            <a:r>
              <a:rPr sz="2800" spc="-10" dirty="0">
                <a:latin typeface="Arial"/>
                <a:cs typeface="Arial"/>
              </a:rPr>
              <a:t>IFPUG </a:t>
            </a:r>
            <a:r>
              <a:rPr sz="2800" spc="-6" dirty="0">
                <a:latin typeface="Arial"/>
                <a:cs typeface="Arial"/>
              </a:rPr>
              <a:t>+ others  by</a:t>
            </a:r>
            <a:r>
              <a:rPr sz="2800" spc="-10" dirty="0">
                <a:latin typeface="Arial"/>
                <a:cs typeface="Arial"/>
              </a:rPr>
              <a:t> COSMIC</a:t>
            </a:r>
            <a:endParaRPr sz="2800">
              <a:latin typeface="Arial"/>
              <a:cs typeface="Arial"/>
            </a:endParaRPr>
          </a:p>
          <a:p>
            <a:pPr marL="870522" lvl="1" indent="-457801">
              <a:spcBef>
                <a:spcPts val="799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Several commercial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tools</a:t>
            </a:r>
            <a:endParaRPr sz="2800">
              <a:latin typeface="Arial"/>
              <a:cs typeface="Arial"/>
            </a:endParaRPr>
          </a:p>
          <a:p>
            <a:pPr marL="469866" indent="-457167">
              <a:spcBef>
                <a:spcPts val="810"/>
              </a:spcBef>
              <a:buChar char="•"/>
              <a:tabLst>
                <a:tab pos="469232" algn="l"/>
                <a:tab pos="469866" algn="l"/>
              </a:tabLst>
            </a:pPr>
            <a:r>
              <a:rPr sz="3200" spc="-6" dirty="0">
                <a:latin typeface="Arial"/>
                <a:cs typeface="Arial"/>
              </a:rPr>
              <a:t>Not universal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though…</a:t>
            </a:r>
            <a:endParaRPr sz="3200">
              <a:latin typeface="Arial"/>
              <a:cs typeface="Arial"/>
            </a:endParaRPr>
          </a:p>
          <a:p>
            <a:pPr marL="870522" marR="949257" lvl="1" indent="-457801">
              <a:lnSpc>
                <a:spcPts val="3120"/>
              </a:lnSpc>
              <a:spcBef>
                <a:spcPts val="1490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Makes </a:t>
            </a:r>
            <a:r>
              <a:rPr sz="2800" dirty="0">
                <a:latin typeface="Arial"/>
                <a:cs typeface="Arial"/>
              </a:rPr>
              <a:t>more sense in organizations </a:t>
            </a:r>
            <a:r>
              <a:rPr sz="2800" spc="-6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large  portfolios </a:t>
            </a:r>
            <a:r>
              <a:rPr sz="2800" spc="-6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projects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0965" y="1154633"/>
            <a:ext cx="2264410" cy="69723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dirty="0"/>
              <a:t>FP</a:t>
            </a:r>
            <a:r>
              <a:rPr spc="-75" dirty="0"/>
              <a:t> </a:t>
            </a:r>
            <a:r>
              <a:rPr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2094104"/>
            <a:ext cx="8535035" cy="5316194"/>
          </a:xfrm>
          <a:prstGeom prst="rect">
            <a:avLst/>
          </a:prstGeom>
        </p:spPr>
        <p:txBody>
          <a:bodyPr vert="horz" wrap="square" lIns="0" tIns="57780" rIns="0" bIns="0" rtlCol="0">
            <a:spAutoFit/>
          </a:bodyPr>
          <a:lstStyle/>
          <a:p>
            <a:pPr marL="469232" marR="5080" indent="-457167">
              <a:lnSpc>
                <a:spcPts val="3560"/>
              </a:lnSpc>
              <a:spcBef>
                <a:spcPts val="455"/>
              </a:spcBef>
              <a:buChar char="•"/>
              <a:tabLst>
                <a:tab pos="469232" algn="l"/>
                <a:tab pos="469866" algn="l"/>
              </a:tabLst>
            </a:pPr>
            <a:r>
              <a:rPr sz="3200" spc="-6" dirty="0">
                <a:latin typeface="Arial"/>
                <a:cs typeface="Arial"/>
              </a:rPr>
              <a:t>Many tools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6" dirty="0">
                <a:latin typeface="Arial"/>
                <a:cs typeface="Arial"/>
              </a:rPr>
              <a:t>speed up/automate </a:t>
            </a:r>
            <a:r>
              <a:rPr sz="3200" dirty="0">
                <a:latin typeface="Arial"/>
                <a:cs typeface="Arial"/>
              </a:rPr>
              <a:t>some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FP  </a:t>
            </a:r>
            <a:r>
              <a:rPr sz="3200" spc="-6" dirty="0">
                <a:latin typeface="Arial"/>
                <a:cs typeface="Arial"/>
              </a:rPr>
              <a:t>count</a:t>
            </a:r>
            <a:endParaRPr sz="3200">
              <a:latin typeface="Arial"/>
              <a:cs typeface="Arial"/>
            </a:endParaRPr>
          </a:p>
          <a:p>
            <a:pPr marL="870522" lvl="1" indent="-457801">
              <a:spcBef>
                <a:spcPts val="1115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10" dirty="0">
                <a:latin typeface="Arial"/>
                <a:cs typeface="Arial"/>
              </a:rPr>
              <a:t>SPR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KnolwedgePLAN</a:t>
            </a:r>
            <a:endParaRPr sz="2800">
              <a:latin typeface="Arial"/>
              <a:cs typeface="Arial"/>
            </a:endParaRPr>
          </a:p>
          <a:p>
            <a:pPr marL="870522" lvl="1" indent="-457801">
              <a:spcBef>
                <a:spcPts val="860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PRICE Systems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TruePlanning</a:t>
            </a:r>
            <a:endParaRPr sz="2800">
              <a:latin typeface="Arial"/>
              <a:cs typeface="Arial"/>
            </a:endParaRPr>
          </a:p>
          <a:p>
            <a:pPr marL="870522" lvl="1" indent="-457801">
              <a:spcBef>
                <a:spcPts val="865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10" dirty="0">
                <a:latin typeface="Arial"/>
                <a:cs typeface="Arial"/>
              </a:rPr>
              <a:t>SCOPE</a:t>
            </a:r>
            <a:endParaRPr sz="2800">
              <a:latin typeface="Arial"/>
              <a:cs typeface="Arial"/>
            </a:endParaRPr>
          </a:p>
          <a:p>
            <a:pPr marL="870522" marR="280650" lvl="1" indent="-457801">
              <a:lnSpc>
                <a:spcPts val="3129"/>
              </a:lnSpc>
              <a:spcBef>
                <a:spcPts val="1164"/>
              </a:spcBef>
              <a:buChar char="•"/>
              <a:tabLst>
                <a:tab pos="870522" algn="l"/>
                <a:tab pos="871156" algn="l"/>
              </a:tabLst>
            </a:pPr>
            <a:r>
              <a:rPr sz="2800" spc="-6" dirty="0">
                <a:latin typeface="Arial"/>
                <a:cs typeface="Arial"/>
              </a:rPr>
              <a:t>Others: check “Software Parametric Models” </a:t>
            </a:r>
            <a:r>
              <a:rPr sz="2800" spc="-10" dirty="0">
                <a:latin typeface="Arial"/>
                <a:cs typeface="Arial"/>
              </a:rPr>
              <a:t>in  </a:t>
            </a:r>
            <a:r>
              <a:rPr sz="2800" spc="-6" dirty="0">
                <a:latin typeface="Arial"/>
                <a:cs typeface="Arial"/>
              </a:rPr>
              <a:t>Wikipedia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12699" marR="503519">
              <a:lnSpc>
                <a:spcPts val="3560"/>
              </a:lnSpc>
              <a:spcBef>
                <a:spcPts val="2515"/>
              </a:spcBef>
            </a:pPr>
            <a:r>
              <a:rPr sz="3200" dirty="0">
                <a:latin typeface="Arial"/>
                <a:cs typeface="Arial"/>
              </a:rPr>
              <a:t>Also – </a:t>
            </a:r>
            <a:r>
              <a:rPr sz="3200" spc="-6" dirty="0">
                <a:latin typeface="Arial"/>
                <a:cs typeface="Arial"/>
              </a:rPr>
              <a:t>many </a:t>
            </a:r>
            <a:r>
              <a:rPr sz="3200" dirty="0">
                <a:latin typeface="Arial"/>
                <a:cs typeface="Arial"/>
              </a:rPr>
              <a:t>FP Excel </a:t>
            </a:r>
            <a:r>
              <a:rPr sz="3200" spc="-6" dirty="0">
                <a:latin typeface="Arial"/>
                <a:cs typeface="Arial"/>
              </a:rPr>
              <a:t>templates, </a:t>
            </a:r>
            <a:r>
              <a:rPr sz="3200" dirty="0">
                <a:latin typeface="Arial"/>
                <a:cs typeface="Arial"/>
              </a:rPr>
              <a:t>see </a:t>
            </a:r>
            <a:r>
              <a:rPr sz="3200" spc="-6" dirty="0">
                <a:latin typeface="Arial"/>
                <a:cs typeface="Arial"/>
              </a:rPr>
              <a:t>link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  course web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site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495" y="810515"/>
            <a:ext cx="2886711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Referen</a:t>
            </a:r>
            <a:r>
              <a:rPr spc="6" dirty="0"/>
              <a:t>c</a:t>
            </a:r>
            <a:r>
              <a:rPr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31807" y="7181470"/>
            <a:ext cx="40957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285"/>
              </a:lnSpc>
            </a:pPr>
            <a:r>
              <a:rPr sz="2000" spc="6" dirty="0">
                <a:latin typeface="Times New Roman"/>
                <a:cs typeface="Times New Roman"/>
              </a:rPr>
              <a:t>102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205" y="1801064"/>
            <a:ext cx="9578975" cy="3616960"/>
          </a:xfrm>
          <a:prstGeom prst="rect">
            <a:avLst/>
          </a:prstGeom>
        </p:spPr>
        <p:txBody>
          <a:bodyPr vert="horz" wrap="square" lIns="0" tIns="160008" rIns="0" bIns="0" rtlCol="0">
            <a:spAutoFit/>
          </a:bodyPr>
          <a:lstStyle/>
          <a:p>
            <a:pPr marL="335256" indent="-323191">
              <a:spcBef>
                <a:spcPts val="1260"/>
              </a:spcBef>
              <a:buSzPct val="4464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2800" spc="-6" dirty="0">
                <a:latin typeface="Arial"/>
                <a:cs typeface="Arial"/>
              </a:rPr>
              <a:t>D. </a:t>
            </a:r>
            <a:r>
              <a:rPr sz="2800" dirty="0">
                <a:latin typeface="Arial"/>
                <a:cs typeface="Arial"/>
              </a:rPr>
              <a:t>Longstreet, </a:t>
            </a:r>
            <a:r>
              <a:rPr sz="2800" spc="-6" dirty="0">
                <a:latin typeface="Arial"/>
                <a:cs typeface="Arial"/>
              </a:rPr>
              <a:t>Function Points Analysis Training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Course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117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2"/>
              </a:rPr>
              <a:t>http://bit.ly/G6WIx</a:t>
            </a:r>
            <a:endParaRPr sz="2800">
              <a:latin typeface="Arial"/>
              <a:cs typeface="Arial"/>
            </a:endParaRPr>
          </a:p>
          <a:p>
            <a:pPr marL="335256" marR="236837" indent="-323191">
              <a:lnSpc>
                <a:spcPts val="3129"/>
              </a:lnSpc>
              <a:spcBef>
                <a:spcPts val="1160"/>
              </a:spcBef>
              <a:buSzPct val="4464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2800" spc="-6" dirty="0">
                <a:latin typeface="Arial"/>
                <a:cs typeface="Arial"/>
              </a:rPr>
              <a:t>Alvin Alexander: How to Determine Your Application Size  Using Function Points. BorCon 2004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Proceedings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10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3"/>
              </a:rPr>
              <a:t>http://tinyurl.com/8mbofd8</a:t>
            </a:r>
            <a:endParaRPr sz="2800">
              <a:latin typeface="Arial"/>
              <a:cs typeface="Arial"/>
            </a:endParaRPr>
          </a:p>
          <a:p>
            <a:pPr marL="1631198" marR="5080" lvl="1" indent="-573364">
              <a:lnSpc>
                <a:spcPts val="3120"/>
              </a:lnSpc>
              <a:spcBef>
                <a:spcPts val="117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ht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t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p: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//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c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o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nf</a:t>
            </a:r>
            <a:r>
              <a:rPr sz="2800" u="heavy" spc="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e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r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e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n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c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e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s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.em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b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a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r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c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a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d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e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r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o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.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c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om/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a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rt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i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c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l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e/</a:t>
            </a:r>
            <a:r>
              <a:rPr sz="2800" u="heavy" spc="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3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2</a:t>
            </a:r>
            <a:r>
              <a:rPr sz="28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0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94 </a:t>
            </a:r>
            <a:r>
              <a:rPr sz="2800" spc="-6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800" u="heavy" spc="-6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#SampleCount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831" y="693802"/>
            <a:ext cx="4906645" cy="6965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dirty="0"/>
              <a:t>FPA –</a:t>
            </a:r>
            <a:r>
              <a:rPr spc="-65" dirty="0"/>
              <a:t> </a:t>
            </a:r>
            <a:r>
              <a:rPr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734423" y="7181470"/>
            <a:ext cx="33274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285"/>
              </a:lnSpc>
            </a:pPr>
            <a:fld id="{81D60167-4931-47E6-BA6A-407CBD079E47}" type="slidenum">
              <a:rPr dirty="0"/>
              <a:pPr marL="38097">
                <a:lnSpc>
                  <a:spcPts val="2285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729" y="1566497"/>
            <a:ext cx="8528685" cy="4834255"/>
          </a:xfrm>
          <a:prstGeom prst="rect">
            <a:avLst/>
          </a:prstGeom>
        </p:spPr>
        <p:txBody>
          <a:bodyPr vert="horz" wrap="square" lIns="0" tIns="185407" rIns="0" bIns="0" rtlCol="0">
            <a:spAutoFit/>
          </a:bodyPr>
          <a:lstStyle/>
          <a:p>
            <a:pPr marL="335256" indent="-323191">
              <a:spcBef>
                <a:spcPts val="1460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Transactions </a:t>
            </a:r>
            <a:r>
              <a:rPr sz="3200" dirty="0">
                <a:solidFill>
                  <a:srgbClr val="00AD00"/>
                </a:solidFill>
                <a:latin typeface="Arial"/>
                <a:cs typeface="Arial"/>
              </a:rPr>
              <a:t>(Transactional</a:t>
            </a:r>
            <a:r>
              <a:rPr sz="3200" spc="-80" dirty="0">
                <a:solidFill>
                  <a:srgbClr val="00AD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00AD00"/>
                </a:solidFill>
                <a:latin typeface="Arial"/>
                <a:cs typeface="Arial"/>
              </a:rPr>
              <a:t>Components)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8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External </a:t>
            </a:r>
            <a:r>
              <a:rPr sz="2800" dirty="0">
                <a:solidFill>
                  <a:srgbClr val="00AD00"/>
                </a:solidFill>
                <a:latin typeface="Arial"/>
                <a:cs typeface="Arial"/>
              </a:rPr>
              <a:t>Inputs </a:t>
            </a:r>
            <a:r>
              <a:rPr sz="2800" dirty="0">
                <a:latin typeface="Arial"/>
                <a:cs typeface="Arial"/>
              </a:rPr>
              <a:t>(information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input)</a:t>
            </a:r>
            <a:endParaRPr sz="2800">
              <a:latin typeface="Arial"/>
              <a:cs typeface="Arial"/>
            </a:endParaRPr>
          </a:p>
          <a:p>
            <a:pPr marL="1631198" marR="573998" lvl="1" indent="-573364">
              <a:lnSpc>
                <a:spcPts val="3120"/>
              </a:lnSpc>
              <a:spcBef>
                <a:spcPts val="117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External Inquiries </a:t>
            </a:r>
            <a:r>
              <a:rPr sz="2800" spc="-6" dirty="0">
                <a:latin typeface="Arial"/>
                <a:cs typeface="Arial"/>
              </a:rPr>
              <a:t>(no </a:t>
            </a:r>
            <a:r>
              <a:rPr sz="2800" dirty="0">
                <a:latin typeface="Arial"/>
                <a:cs typeface="Arial"/>
              </a:rPr>
              <a:t>derived data, data  retrieval):</a:t>
            </a:r>
            <a:endParaRPr sz="2800">
              <a:latin typeface="Arial"/>
              <a:cs typeface="Arial"/>
            </a:endParaRPr>
          </a:p>
          <a:p>
            <a:pPr marL="1631198" lvl="1" indent="-573998"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00AD00"/>
                </a:solidFill>
                <a:latin typeface="Arial"/>
                <a:cs typeface="Arial"/>
              </a:rPr>
              <a:t>External Outputs </a:t>
            </a:r>
            <a:r>
              <a:rPr sz="2800" spc="-6" dirty="0">
                <a:latin typeface="Arial"/>
                <a:cs typeface="Arial"/>
              </a:rPr>
              <a:t>(derived data,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algorithms):</a:t>
            </a:r>
            <a:endParaRPr sz="2800">
              <a:latin typeface="Arial"/>
              <a:cs typeface="Arial"/>
            </a:endParaRPr>
          </a:p>
          <a:p>
            <a:pPr marL="335256" indent="-323191">
              <a:spcBef>
                <a:spcPts val="825"/>
              </a:spcBef>
              <a:buClr>
                <a:srgbClr val="000000"/>
              </a:buClr>
              <a:buSzPct val="45312"/>
              <a:buFont typeface="Wingdings"/>
              <a:buChar char=""/>
              <a:tabLst>
                <a:tab pos="335256" algn="l"/>
                <a:tab pos="335891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Data at rest (Data</a:t>
            </a:r>
            <a:r>
              <a:rPr sz="3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FF0000"/>
                </a:solidFill>
                <a:latin typeface="Arial"/>
                <a:cs typeface="Arial"/>
              </a:rPr>
              <a:t>components)</a:t>
            </a:r>
            <a:endParaRPr sz="3200">
              <a:latin typeface="Arial"/>
              <a:cs typeface="Arial"/>
            </a:endParaRPr>
          </a:p>
          <a:p>
            <a:pPr marL="1631198" lvl="1" indent="-573998">
              <a:spcBef>
                <a:spcPts val="117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Internal Logical Files </a:t>
            </a:r>
            <a:r>
              <a:rPr sz="2800" spc="-6" dirty="0">
                <a:latin typeface="Arial"/>
                <a:cs typeface="Arial"/>
              </a:rPr>
              <a:t>(maintained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internally)</a:t>
            </a:r>
            <a:endParaRPr sz="2800">
              <a:latin typeface="Arial"/>
              <a:cs typeface="Arial"/>
            </a:endParaRPr>
          </a:p>
          <a:p>
            <a:pPr marL="1631198" marR="635590" lvl="1" indent="-573364">
              <a:lnSpc>
                <a:spcPts val="3120"/>
              </a:lnSpc>
              <a:spcBef>
                <a:spcPts val="118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631198" algn="l"/>
                <a:tab pos="1631833" algn="l"/>
              </a:tabLst>
            </a:pP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External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Interfaces </a:t>
            </a:r>
            <a:r>
              <a:rPr sz="2800" spc="-6" dirty="0">
                <a:solidFill>
                  <a:srgbClr val="FF0000"/>
                </a:solidFill>
                <a:latin typeface="Arial"/>
                <a:cs typeface="Arial"/>
              </a:rPr>
              <a:t>Files </a:t>
            </a:r>
            <a:r>
              <a:rPr sz="2800" spc="-6" dirty="0">
                <a:latin typeface="Arial"/>
                <a:cs typeface="Arial"/>
              </a:rPr>
              <a:t>(maintained by  </a:t>
            </a:r>
            <a:r>
              <a:rPr sz="2800" dirty="0">
                <a:latin typeface="Arial"/>
                <a:cs typeface="Arial"/>
              </a:rPr>
              <a:t>external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apps)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2537</Words>
  <Application>Microsoft Office PowerPoint</Application>
  <PresentationFormat>Custom</PresentationFormat>
  <Paragraphs>532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Function Point  Analysis</vt:lpstr>
      <vt:lpstr>Function Point Analysis</vt:lpstr>
      <vt:lpstr>Scope &amp; Limitations of FPA</vt:lpstr>
      <vt:lpstr>FPA – Basic Principles</vt:lpstr>
      <vt:lpstr>FPA – Basic Principles</vt:lpstr>
      <vt:lpstr>Function Points – Context</vt:lpstr>
      <vt:lpstr>PowerPoint Presentation</vt:lpstr>
      <vt:lpstr>Application Boundary</vt:lpstr>
      <vt:lpstr>FPA – Components</vt:lpstr>
      <vt:lpstr>FPA – Components</vt:lpstr>
      <vt:lpstr>Components</vt:lpstr>
      <vt:lpstr>Break things up into even smaller  pieces!</vt:lpstr>
      <vt:lpstr>Smaller Pieces</vt:lpstr>
      <vt:lpstr>PowerPoint Presentation</vt:lpstr>
      <vt:lpstr>PowerPoint Presentation</vt:lpstr>
      <vt:lpstr>Data Element Type – Examples</vt:lpstr>
      <vt:lpstr>PowerPoint Presentation</vt:lpstr>
      <vt:lpstr>Smaller Pieces</vt:lpstr>
      <vt:lpstr>PowerPoint Presentation</vt:lpstr>
      <vt:lpstr>PowerPoint Presentation</vt:lpstr>
      <vt:lpstr>Record Element Type – Examples</vt:lpstr>
      <vt:lpstr>PowerPoint Presentation</vt:lpstr>
      <vt:lpstr>Smaller Pieces</vt:lpstr>
      <vt:lpstr>File Type Referenced - Examples</vt:lpstr>
      <vt:lpstr>FTR-s For Edit Article Details</vt:lpstr>
      <vt:lpstr>File Type Referenced Examples</vt:lpstr>
      <vt:lpstr>Components</vt:lpstr>
      <vt:lpstr>Components and DETs, RETs,  FTRs</vt:lpstr>
      <vt:lpstr>Function Points – Context</vt:lpstr>
      <vt:lpstr>External Inputs</vt:lpstr>
      <vt:lpstr>External Inputs – Examples</vt:lpstr>
      <vt:lpstr>External Inputs – Examples EI</vt:lpstr>
      <vt:lpstr>External Inputs</vt:lpstr>
      <vt:lpstr>External Inputs → Function Points</vt:lpstr>
      <vt:lpstr>External Inputs – Examples</vt:lpstr>
      <vt:lpstr>External Inputs – Data Types</vt:lpstr>
      <vt:lpstr>External Inputs</vt:lpstr>
      <vt:lpstr>These are NOT External Inputs</vt:lpstr>
      <vt:lpstr>External Inputs – Identification  Rules</vt:lpstr>
      <vt:lpstr>Exercise – Rate External Input</vt:lpstr>
      <vt:lpstr>Function Points – Context</vt:lpstr>
      <vt:lpstr>External Outputs</vt:lpstr>
      <vt:lpstr>Derived Information</vt:lpstr>
      <vt:lpstr>External Outputs – Examples EO</vt:lpstr>
      <vt:lpstr>External Output</vt:lpstr>
      <vt:lpstr>External Outputs → Function Points</vt:lpstr>
      <vt:lpstr>External Outputs</vt:lpstr>
      <vt:lpstr>These are NOT External Outputs</vt:lpstr>
      <vt:lpstr>External Outputs – Identification Rules</vt:lpstr>
      <vt:lpstr>External Outputs – Identification Rules</vt:lpstr>
      <vt:lpstr>External Outputs – Identification Rules</vt:lpstr>
      <vt:lpstr>Example – Rate External Output</vt:lpstr>
      <vt:lpstr>External Inquiries</vt:lpstr>
      <vt:lpstr>External Inquiries</vt:lpstr>
      <vt:lpstr>External Inquiries</vt:lpstr>
      <vt:lpstr>External Inquiries – Examples</vt:lpstr>
      <vt:lpstr>PowerPoint Presentation</vt:lpstr>
      <vt:lpstr>External Inquiries → Function Points</vt:lpstr>
      <vt:lpstr>External Inquiries – Data Types</vt:lpstr>
      <vt:lpstr>These are NOT External Inquiries</vt:lpstr>
      <vt:lpstr>External Inquiries – Identification Rules</vt:lpstr>
      <vt:lpstr>Function Point Analysis</vt:lpstr>
      <vt:lpstr>How it all fits together</vt:lpstr>
      <vt:lpstr>Function Point Analysis</vt:lpstr>
      <vt:lpstr>Internal Logical Files</vt:lpstr>
      <vt:lpstr>PowerPoint Presentation</vt:lpstr>
      <vt:lpstr>Internal Logical Files – Data Types</vt:lpstr>
      <vt:lpstr>Internal Logical Files – Examples</vt:lpstr>
      <vt:lpstr>Internal Logical Files</vt:lpstr>
      <vt:lpstr>Internal Logical Files → FP-s</vt:lpstr>
      <vt:lpstr>Exercise – Rate ILF-s</vt:lpstr>
      <vt:lpstr>Exercise – Rate ILF</vt:lpstr>
      <vt:lpstr>Internal Logical Files – Identification  Rules</vt:lpstr>
      <vt:lpstr>External Interface Files</vt:lpstr>
      <vt:lpstr>PowerPoint Presentation</vt:lpstr>
      <vt:lpstr>External Interface Files</vt:lpstr>
      <vt:lpstr>External Interface Files → FP-s</vt:lpstr>
      <vt:lpstr>External Interface Files – Identification  Rules</vt:lpstr>
      <vt:lpstr>Exercise – Rate EIF</vt:lpstr>
      <vt:lpstr>Function Points – Context</vt:lpstr>
      <vt:lpstr>Value-Adjusment Factor (VAF)</vt:lpstr>
      <vt:lpstr>Shortcomings of FPA</vt:lpstr>
      <vt:lpstr>Extensions of FPs</vt:lpstr>
      <vt:lpstr>Is this stuff used at all?</vt:lpstr>
      <vt:lpstr>FP Tools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2: Function Point Analysis   Marlon Dumas  (slides by Anton Litvinenko, based on material by David Longstreet)</dc:title>
  <dc:creator>Anton Litvinenko</dc:creator>
  <cp:lastModifiedBy>Windows User</cp:lastModifiedBy>
  <cp:revision>3</cp:revision>
  <dcterms:created xsi:type="dcterms:W3CDTF">2020-09-29T17:08:02Z</dcterms:created>
  <dcterms:modified xsi:type="dcterms:W3CDTF">2020-09-29T18:03:26Z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2020-09-29T00:00:00Z</vt:filetime>
  </property>
</Properties>
</file>