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
  </p:notesMasterIdLst>
  <p:handoutMasterIdLst>
    <p:handoutMasterId r:id="rId6"/>
  </p:handoutMasterIdLst>
  <p:sldIdLst>
    <p:sldId id="626" r:id="rId2"/>
    <p:sldId id="627" r:id="rId3"/>
    <p:sldId id="628" r:id="rId4"/>
  </p:sldIdLst>
  <p:sldSz cx="9144000" cy="6858000" type="screen4x3"/>
  <p:notesSz cx="6858000" cy="9180513"/>
  <p:defaultTextStyle>
    <a:defPPr>
      <a:defRPr lang="en-US"/>
    </a:defPPr>
    <a:lvl1pPr algn="r"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r" rtl="0" eaLnBrk="0" fontAlgn="base" hangingPunct="0">
      <a:spcBef>
        <a:spcPct val="0"/>
      </a:spcBef>
      <a:spcAft>
        <a:spcPct val="0"/>
      </a:spcAft>
      <a:defRPr sz="1400" kern="1200">
        <a:solidFill>
          <a:schemeClr val="tx1"/>
        </a:solidFill>
        <a:latin typeface="Times New Roman" pitchFamily="18" charset="0"/>
        <a:ea typeface="+mn-ea"/>
        <a:cs typeface="+mn-cs"/>
      </a:defRPr>
    </a:lvl2pPr>
    <a:lvl3pPr marL="914400" algn="r" rtl="0" eaLnBrk="0" fontAlgn="base" hangingPunct="0">
      <a:spcBef>
        <a:spcPct val="0"/>
      </a:spcBef>
      <a:spcAft>
        <a:spcPct val="0"/>
      </a:spcAft>
      <a:defRPr sz="1400" kern="1200">
        <a:solidFill>
          <a:schemeClr val="tx1"/>
        </a:solidFill>
        <a:latin typeface="Times New Roman" pitchFamily="18" charset="0"/>
        <a:ea typeface="+mn-ea"/>
        <a:cs typeface="+mn-cs"/>
      </a:defRPr>
    </a:lvl3pPr>
    <a:lvl4pPr marL="1371600" algn="r" rtl="0" eaLnBrk="0" fontAlgn="base" hangingPunct="0">
      <a:spcBef>
        <a:spcPct val="0"/>
      </a:spcBef>
      <a:spcAft>
        <a:spcPct val="0"/>
      </a:spcAft>
      <a:defRPr sz="1400" kern="1200">
        <a:solidFill>
          <a:schemeClr val="tx1"/>
        </a:solidFill>
        <a:latin typeface="Times New Roman" pitchFamily="18" charset="0"/>
        <a:ea typeface="+mn-ea"/>
        <a:cs typeface="+mn-cs"/>
      </a:defRPr>
    </a:lvl4pPr>
    <a:lvl5pPr marL="1828800" algn="r" rtl="0" eaLnBrk="0" fontAlgn="base" hangingPunct="0">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008000"/>
    <a:srgbClr val="CCFFFF"/>
    <a:srgbClr val="CCECFF"/>
    <a:srgbClr val="CCCCFF"/>
    <a:srgbClr val="FF66CC"/>
    <a:srgbClr val="FFCC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46" autoAdjust="0"/>
    <p:restoredTop sz="94660"/>
  </p:normalViewPr>
  <p:slideViewPr>
    <p:cSldViewPr snapToGrid="0">
      <p:cViewPr>
        <p:scale>
          <a:sx n="81" d="100"/>
          <a:sy n="81" d="100"/>
        </p:scale>
        <p:origin x="-120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8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40" tIns="45820" rIns="91640" bIns="45820" numCol="1" anchor="t" anchorCtr="0" compatLnSpc="1">
            <a:prstTxWarp prst="textNoShape">
              <a:avLst/>
            </a:prstTxWarp>
          </a:bodyPr>
          <a:lstStyle>
            <a:lvl1pPr algn="l" defTabSz="915988">
              <a:defRPr sz="1200" smtClean="0"/>
            </a:lvl1pPr>
          </a:lstStyle>
          <a:p>
            <a:pPr>
              <a:defRPr/>
            </a:pPr>
            <a:endParaRPr lang="en-US"/>
          </a:p>
        </p:txBody>
      </p:sp>
      <p:sp>
        <p:nvSpPr>
          <p:cNvPr id="26627"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640" tIns="45820" rIns="91640" bIns="45820" numCol="1" anchor="t" anchorCtr="0" compatLnSpc="1">
            <a:prstTxWarp prst="textNoShape">
              <a:avLst/>
            </a:prstTxWarp>
          </a:bodyPr>
          <a:lstStyle>
            <a:lvl1pPr defTabSz="915988">
              <a:defRPr sz="1200" smtClean="0"/>
            </a:lvl1pPr>
          </a:lstStyle>
          <a:p>
            <a:pPr>
              <a:defRPr/>
            </a:pPr>
            <a:endParaRPr lang="en-US"/>
          </a:p>
        </p:txBody>
      </p:sp>
      <p:sp>
        <p:nvSpPr>
          <p:cNvPr id="26628"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640" tIns="45820" rIns="91640" bIns="45820" numCol="1" anchor="b" anchorCtr="0" compatLnSpc="1">
            <a:prstTxWarp prst="textNoShape">
              <a:avLst/>
            </a:prstTxWarp>
          </a:bodyPr>
          <a:lstStyle>
            <a:lvl1pPr algn="l" defTabSz="915988">
              <a:defRPr sz="1200" smtClean="0"/>
            </a:lvl1pPr>
          </a:lstStyle>
          <a:p>
            <a:pPr>
              <a:defRPr/>
            </a:pPr>
            <a:endParaRPr lang="en-US"/>
          </a:p>
        </p:txBody>
      </p:sp>
      <p:sp>
        <p:nvSpPr>
          <p:cNvPr id="26629"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640" tIns="45820" rIns="91640" bIns="45820" numCol="1" anchor="b" anchorCtr="0" compatLnSpc="1">
            <a:prstTxWarp prst="textNoShape">
              <a:avLst/>
            </a:prstTxWarp>
          </a:bodyPr>
          <a:lstStyle>
            <a:lvl1pPr defTabSz="915988">
              <a:defRPr sz="1200" smtClean="0"/>
            </a:lvl1pPr>
          </a:lstStyle>
          <a:p>
            <a:pPr>
              <a:defRPr/>
            </a:pPr>
            <a:fld id="{AC275B71-279D-44FA-9851-E518CA7D7D75}" type="slidenum">
              <a:rPr lang="en-US"/>
              <a:pPr>
                <a:defRPr/>
              </a:pPr>
              <a:t>‹#›</a:t>
            </a:fld>
            <a:endParaRPr lang="en-US"/>
          </a:p>
        </p:txBody>
      </p:sp>
    </p:spTree>
    <p:extLst>
      <p:ext uri="{BB962C8B-B14F-4D97-AF65-F5344CB8AC3E}">
        <p14:creationId xmlns:p14="http://schemas.microsoft.com/office/powerpoint/2010/main" val="4218201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4786"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40" tIns="45820" rIns="91640" bIns="45820" numCol="1" anchor="t" anchorCtr="0" compatLnSpc="1">
            <a:prstTxWarp prst="textNoShape">
              <a:avLst/>
            </a:prstTxWarp>
          </a:bodyPr>
          <a:lstStyle>
            <a:lvl1pPr algn="l" defTabSz="915988">
              <a:defRPr sz="1200" smtClean="0"/>
            </a:lvl1pPr>
          </a:lstStyle>
          <a:p>
            <a:pPr>
              <a:defRPr/>
            </a:pPr>
            <a:endParaRPr lang="en-US"/>
          </a:p>
        </p:txBody>
      </p:sp>
      <p:sp>
        <p:nvSpPr>
          <p:cNvPr id="374787"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640" tIns="45820" rIns="91640" bIns="45820" numCol="1" anchor="t" anchorCtr="0" compatLnSpc="1">
            <a:prstTxWarp prst="textNoShape">
              <a:avLst/>
            </a:prstTxWarp>
          </a:bodyPr>
          <a:lstStyle>
            <a:lvl1pPr defTabSz="915988">
              <a:defRPr sz="1200" smtClean="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33475" y="688975"/>
            <a:ext cx="4589463"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4789"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640" tIns="45820" rIns="91640" bIns="458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4790"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640" tIns="45820" rIns="91640" bIns="45820" numCol="1" anchor="b" anchorCtr="0" compatLnSpc="1">
            <a:prstTxWarp prst="textNoShape">
              <a:avLst/>
            </a:prstTxWarp>
          </a:bodyPr>
          <a:lstStyle>
            <a:lvl1pPr algn="l" defTabSz="915988">
              <a:defRPr sz="1200" smtClean="0"/>
            </a:lvl1pPr>
          </a:lstStyle>
          <a:p>
            <a:pPr>
              <a:defRPr/>
            </a:pPr>
            <a:endParaRPr lang="en-US"/>
          </a:p>
        </p:txBody>
      </p:sp>
      <p:sp>
        <p:nvSpPr>
          <p:cNvPr id="374791"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640" tIns="45820" rIns="91640" bIns="45820" numCol="1" anchor="b" anchorCtr="0" compatLnSpc="1">
            <a:prstTxWarp prst="textNoShape">
              <a:avLst/>
            </a:prstTxWarp>
          </a:bodyPr>
          <a:lstStyle>
            <a:lvl1pPr defTabSz="915988">
              <a:defRPr sz="1200" smtClean="0"/>
            </a:lvl1pPr>
          </a:lstStyle>
          <a:p>
            <a:pPr>
              <a:defRPr/>
            </a:pPr>
            <a:fld id="{1DF722DF-44EB-4210-859F-45E111C066DE}" type="slidenum">
              <a:rPr lang="en-US"/>
              <a:pPr>
                <a:defRPr/>
              </a:pPr>
              <a:t>‹#›</a:t>
            </a:fld>
            <a:endParaRPr lang="en-US"/>
          </a:p>
        </p:txBody>
      </p:sp>
    </p:spTree>
    <p:extLst>
      <p:ext uri="{BB962C8B-B14F-4D97-AF65-F5344CB8AC3E}">
        <p14:creationId xmlns:p14="http://schemas.microsoft.com/office/powerpoint/2010/main" val="37889801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113BFED0-B62B-415C-8ABE-B8FF34DC8EED}" type="slidenum">
              <a:rPr lang="en-US" altLang="en-US" sz="1200"/>
              <a:pPr/>
              <a:t>1</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492917E5-22A3-4A05-8D0B-E5F17342EA56}" type="slidenum">
              <a:rPr lang="en-US" altLang="en-US" sz="1200"/>
              <a:pPr/>
              <a:t>2</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1400">
                <a:solidFill>
                  <a:schemeClr val="tx1"/>
                </a:solidFill>
                <a:latin typeface="Times New Roman" pitchFamily="18" charset="0"/>
              </a:defRPr>
            </a:lvl1pPr>
            <a:lvl2pPr marL="742950" indent="-285750" defTabSz="915988">
              <a:defRPr sz="1400">
                <a:solidFill>
                  <a:schemeClr val="tx1"/>
                </a:solidFill>
                <a:latin typeface="Times New Roman" pitchFamily="18" charset="0"/>
              </a:defRPr>
            </a:lvl2pPr>
            <a:lvl3pPr marL="1143000" indent="-228600" defTabSz="915988">
              <a:defRPr sz="1400">
                <a:solidFill>
                  <a:schemeClr val="tx1"/>
                </a:solidFill>
                <a:latin typeface="Times New Roman" pitchFamily="18" charset="0"/>
              </a:defRPr>
            </a:lvl3pPr>
            <a:lvl4pPr marL="1600200" indent="-228600" defTabSz="915988">
              <a:defRPr sz="1400">
                <a:solidFill>
                  <a:schemeClr val="tx1"/>
                </a:solidFill>
                <a:latin typeface="Times New Roman" pitchFamily="18" charset="0"/>
              </a:defRPr>
            </a:lvl4pPr>
            <a:lvl5pPr marL="2057400" indent="-228600" defTabSz="915988">
              <a:defRPr sz="1400">
                <a:solidFill>
                  <a:schemeClr val="tx1"/>
                </a:solidFill>
                <a:latin typeface="Times New Roman" pitchFamily="18" charset="0"/>
              </a:defRPr>
            </a:lvl5pPr>
            <a:lvl6pPr marL="2514600" indent="-228600" algn="r" defTabSz="915988" eaLnBrk="0" fontAlgn="base" hangingPunct="0">
              <a:spcBef>
                <a:spcPct val="0"/>
              </a:spcBef>
              <a:spcAft>
                <a:spcPct val="0"/>
              </a:spcAft>
              <a:defRPr sz="1400">
                <a:solidFill>
                  <a:schemeClr val="tx1"/>
                </a:solidFill>
                <a:latin typeface="Times New Roman" pitchFamily="18" charset="0"/>
              </a:defRPr>
            </a:lvl6pPr>
            <a:lvl7pPr marL="2971800" indent="-228600" algn="r" defTabSz="915988" eaLnBrk="0" fontAlgn="base" hangingPunct="0">
              <a:spcBef>
                <a:spcPct val="0"/>
              </a:spcBef>
              <a:spcAft>
                <a:spcPct val="0"/>
              </a:spcAft>
              <a:defRPr sz="1400">
                <a:solidFill>
                  <a:schemeClr val="tx1"/>
                </a:solidFill>
                <a:latin typeface="Times New Roman" pitchFamily="18" charset="0"/>
              </a:defRPr>
            </a:lvl7pPr>
            <a:lvl8pPr marL="3429000" indent="-228600" algn="r" defTabSz="915988" eaLnBrk="0" fontAlgn="base" hangingPunct="0">
              <a:spcBef>
                <a:spcPct val="0"/>
              </a:spcBef>
              <a:spcAft>
                <a:spcPct val="0"/>
              </a:spcAft>
              <a:defRPr sz="1400">
                <a:solidFill>
                  <a:schemeClr val="tx1"/>
                </a:solidFill>
                <a:latin typeface="Times New Roman" pitchFamily="18" charset="0"/>
              </a:defRPr>
            </a:lvl8pPr>
            <a:lvl9pPr marL="3886200" indent="-228600" algn="r" defTabSz="915988" eaLnBrk="0" fontAlgn="base" hangingPunct="0">
              <a:spcBef>
                <a:spcPct val="0"/>
              </a:spcBef>
              <a:spcAft>
                <a:spcPct val="0"/>
              </a:spcAft>
              <a:defRPr sz="1400">
                <a:solidFill>
                  <a:schemeClr val="tx1"/>
                </a:solidFill>
                <a:latin typeface="Times New Roman" pitchFamily="18" charset="0"/>
              </a:defRPr>
            </a:lvl9pPr>
          </a:lstStyle>
          <a:p>
            <a:fld id="{0B391C3F-4246-47AA-9A06-B9FBC54F9221}" type="slidenum">
              <a:rPr lang="en-US" altLang="en-US" sz="1200"/>
              <a:pPr/>
              <a:t>3</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smtClean="0"/>
            </a:lvl1pPr>
          </a:lstStyle>
          <a:p>
            <a:pPr>
              <a:defRPr/>
            </a:pPr>
            <a:fld id="{BDA9A6E5-20D9-4EAA-ACA8-2FA40724F26D}" type="slidenum">
              <a:rPr lang="en-US"/>
              <a:pPr>
                <a:defRPr/>
              </a:pPr>
              <a:t>‹#›</a:t>
            </a:fld>
            <a:endParaRPr lang="en-US"/>
          </a:p>
        </p:txBody>
      </p:sp>
    </p:spTree>
    <p:extLst>
      <p:ext uri="{BB962C8B-B14F-4D97-AF65-F5344CB8AC3E}">
        <p14:creationId xmlns:p14="http://schemas.microsoft.com/office/powerpoint/2010/main" val="173219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smtClean="0"/>
            </a:lvl1pPr>
          </a:lstStyle>
          <a:p>
            <a:pPr>
              <a:defRPr/>
            </a:pPr>
            <a:fld id="{B0B9362A-C393-42C6-B6BB-FBD555FFA0E8}" type="slidenum">
              <a:rPr lang="en-US"/>
              <a:pPr>
                <a:defRPr/>
              </a:pPr>
              <a:t>‹#›</a:t>
            </a:fld>
            <a:endParaRPr lang="en-US"/>
          </a:p>
        </p:txBody>
      </p:sp>
    </p:spTree>
    <p:extLst>
      <p:ext uri="{BB962C8B-B14F-4D97-AF65-F5344CB8AC3E}">
        <p14:creationId xmlns:p14="http://schemas.microsoft.com/office/powerpoint/2010/main" val="34507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smtClean="0"/>
            </a:lvl1pPr>
          </a:lstStyle>
          <a:p>
            <a:pPr>
              <a:defRPr/>
            </a:pPr>
            <a:fld id="{14FC4757-0CB8-4DFA-9AF1-CB1D676A3786}" type="slidenum">
              <a:rPr lang="en-US"/>
              <a:pPr>
                <a:defRPr/>
              </a:pPr>
              <a:t>‹#›</a:t>
            </a:fld>
            <a:endParaRPr lang="en-US"/>
          </a:p>
        </p:txBody>
      </p:sp>
    </p:spTree>
    <p:extLst>
      <p:ext uri="{BB962C8B-B14F-4D97-AF65-F5344CB8AC3E}">
        <p14:creationId xmlns:p14="http://schemas.microsoft.com/office/powerpoint/2010/main" val="12558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954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6" name="Slide Number Placeholder 5"/>
          <p:cNvSpPr>
            <a:spLocks noGrp="1"/>
          </p:cNvSpPr>
          <p:nvPr>
            <p:ph type="sldNum" sz="quarter" idx="11"/>
          </p:nvPr>
        </p:nvSpPr>
        <p:spPr/>
        <p:txBody>
          <a:bodyPr/>
          <a:lstStyle>
            <a:lvl1pPr>
              <a:defRPr smtClean="0"/>
            </a:lvl1pPr>
          </a:lstStyle>
          <a:p>
            <a:pPr>
              <a:defRPr/>
            </a:pPr>
            <a:fld id="{F0BC05E0-2B88-4608-A613-8513F4181AFC}" type="slidenum">
              <a:rPr lang="en-US"/>
              <a:pPr>
                <a:defRPr/>
              </a:pPr>
              <a:t>‹#›</a:t>
            </a:fld>
            <a:endParaRPr lang="en-US"/>
          </a:p>
        </p:txBody>
      </p:sp>
    </p:spTree>
    <p:extLst>
      <p:ext uri="{BB962C8B-B14F-4D97-AF65-F5344CB8AC3E}">
        <p14:creationId xmlns:p14="http://schemas.microsoft.com/office/powerpoint/2010/main" val="418772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smtClean="0"/>
            </a:lvl1pPr>
          </a:lstStyle>
          <a:p>
            <a:pPr>
              <a:defRPr/>
            </a:pPr>
            <a:fld id="{071D7DB4-E131-4B55-B426-05B781DE3D07}" type="slidenum">
              <a:rPr lang="en-US"/>
              <a:pPr>
                <a:defRPr/>
              </a:pPr>
              <a:t>‹#›</a:t>
            </a:fld>
            <a:endParaRPr lang="en-US"/>
          </a:p>
        </p:txBody>
      </p:sp>
    </p:spTree>
    <p:extLst>
      <p:ext uri="{BB962C8B-B14F-4D97-AF65-F5344CB8AC3E}">
        <p14:creationId xmlns:p14="http://schemas.microsoft.com/office/powerpoint/2010/main" val="60038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5" name="Slide Number Placeholder 4"/>
          <p:cNvSpPr>
            <a:spLocks noGrp="1"/>
          </p:cNvSpPr>
          <p:nvPr>
            <p:ph type="sldNum" sz="quarter" idx="11"/>
          </p:nvPr>
        </p:nvSpPr>
        <p:spPr/>
        <p:txBody>
          <a:bodyPr/>
          <a:lstStyle>
            <a:lvl1pPr>
              <a:defRPr smtClean="0"/>
            </a:lvl1pPr>
          </a:lstStyle>
          <a:p>
            <a:pPr>
              <a:defRPr/>
            </a:pPr>
            <a:fld id="{D3CF6A3D-568F-43B0-8503-768C9349376A}" type="slidenum">
              <a:rPr lang="en-US"/>
              <a:pPr>
                <a:defRPr/>
              </a:pPr>
              <a:t>‹#›</a:t>
            </a:fld>
            <a:endParaRPr lang="en-US"/>
          </a:p>
        </p:txBody>
      </p:sp>
    </p:spTree>
    <p:extLst>
      <p:ext uri="{BB962C8B-B14F-4D97-AF65-F5344CB8AC3E}">
        <p14:creationId xmlns:p14="http://schemas.microsoft.com/office/powerpoint/2010/main" val="95227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6" name="Slide Number Placeholder 5"/>
          <p:cNvSpPr>
            <a:spLocks noGrp="1"/>
          </p:cNvSpPr>
          <p:nvPr>
            <p:ph type="sldNum" sz="quarter" idx="11"/>
          </p:nvPr>
        </p:nvSpPr>
        <p:spPr/>
        <p:txBody>
          <a:bodyPr/>
          <a:lstStyle>
            <a:lvl1pPr>
              <a:defRPr smtClean="0"/>
            </a:lvl1pPr>
          </a:lstStyle>
          <a:p>
            <a:pPr>
              <a:defRPr/>
            </a:pPr>
            <a:fld id="{5B4CFA2D-4215-490E-9E2F-B13FC736E912}" type="slidenum">
              <a:rPr lang="en-US"/>
              <a:pPr>
                <a:defRPr/>
              </a:pPr>
              <a:t>‹#›</a:t>
            </a:fld>
            <a:endParaRPr lang="en-US"/>
          </a:p>
        </p:txBody>
      </p:sp>
    </p:spTree>
    <p:extLst>
      <p:ext uri="{BB962C8B-B14F-4D97-AF65-F5344CB8AC3E}">
        <p14:creationId xmlns:p14="http://schemas.microsoft.com/office/powerpoint/2010/main" val="285593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8" name="Slide Number Placeholder 7"/>
          <p:cNvSpPr>
            <a:spLocks noGrp="1"/>
          </p:cNvSpPr>
          <p:nvPr>
            <p:ph type="sldNum" sz="quarter" idx="11"/>
          </p:nvPr>
        </p:nvSpPr>
        <p:spPr/>
        <p:txBody>
          <a:bodyPr/>
          <a:lstStyle>
            <a:lvl1pPr>
              <a:defRPr smtClean="0"/>
            </a:lvl1pPr>
          </a:lstStyle>
          <a:p>
            <a:pPr>
              <a:defRPr/>
            </a:pPr>
            <a:fld id="{3552E060-6716-46BD-97CD-CF42000E7B70}" type="slidenum">
              <a:rPr lang="en-US"/>
              <a:pPr>
                <a:defRPr/>
              </a:pPr>
              <a:t>‹#›</a:t>
            </a:fld>
            <a:endParaRPr lang="en-US"/>
          </a:p>
        </p:txBody>
      </p:sp>
    </p:spTree>
    <p:extLst>
      <p:ext uri="{BB962C8B-B14F-4D97-AF65-F5344CB8AC3E}">
        <p14:creationId xmlns:p14="http://schemas.microsoft.com/office/powerpoint/2010/main" val="72313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4" name="Slide Number Placeholder 3"/>
          <p:cNvSpPr>
            <a:spLocks noGrp="1"/>
          </p:cNvSpPr>
          <p:nvPr>
            <p:ph type="sldNum" sz="quarter" idx="11"/>
          </p:nvPr>
        </p:nvSpPr>
        <p:spPr/>
        <p:txBody>
          <a:bodyPr/>
          <a:lstStyle>
            <a:lvl1pPr>
              <a:defRPr smtClean="0"/>
            </a:lvl1pPr>
          </a:lstStyle>
          <a:p>
            <a:pPr>
              <a:defRPr/>
            </a:pPr>
            <a:fld id="{5AD44A6E-24B3-4BC9-9D43-D43147DD173A}" type="slidenum">
              <a:rPr lang="en-US"/>
              <a:pPr>
                <a:defRPr/>
              </a:pPr>
              <a:t>‹#›</a:t>
            </a:fld>
            <a:endParaRPr lang="en-US"/>
          </a:p>
        </p:txBody>
      </p:sp>
    </p:spTree>
    <p:extLst>
      <p:ext uri="{BB962C8B-B14F-4D97-AF65-F5344CB8AC3E}">
        <p14:creationId xmlns:p14="http://schemas.microsoft.com/office/powerpoint/2010/main" val="61286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3" name="Slide Number Placeholder 2"/>
          <p:cNvSpPr>
            <a:spLocks noGrp="1"/>
          </p:cNvSpPr>
          <p:nvPr>
            <p:ph type="sldNum" sz="quarter" idx="11"/>
          </p:nvPr>
        </p:nvSpPr>
        <p:spPr/>
        <p:txBody>
          <a:bodyPr/>
          <a:lstStyle>
            <a:lvl1pPr>
              <a:defRPr smtClean="0"/>
            </a:lvl1pPr>
          </a:lstStyle>
          <a:p>
            <a:pPr>
              <a:defRPr/>
            </a:pPr>
            <a:fld id="{E3056D40-38D6-4B4F-8E92-31BDA4EC8C9F}" type="slidenum">
              <a:rPr lang="en-US"/>
              <a:pPr>
                <a:defRPr/>
              </a:pPr>
              <a:t>‹#›</a:t>
            </a:fld>
            <a:endParaRPr lang="en-US"/>
          </a:p>
        </p:txBody>
      </p:sp>
    </p:spTree>
    <p:extLst>
      <p:ext uri="{BB962C8B-B14F-4D97-AF65-F5344CB8AC3E}">
        <p14:creationId xmlns:p14="http://schemas.microsoft.com/office/powerpoint/2010/main" val="128779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6" name="Slide Number Placeholder 5"/>
          <p:cNvSpPr>
            <a:spLocks noGrp="1"/>
          </p:cNvSpPr>
          <p:nvPr>
            <p:ph type="sldNum" sz="quarter" idx="11"/>
          </p:nvPr>
        </p:nvSpPr>
        <p:spPr/>
        <p:txBody>
          <a:bodyPr/>
          <a:lstStyle>
            <a:lvl1pPr>
              <a:defRPr smtClean="0"/>
            </a:lvl1pPr>
          </a:lstStyle>
          <a:p>
            <a:pPr>
              <a:defRPr/>
            </a:pPr>
            <a:fld id="{CF8C1883-1F33-4F95-B8BC-32E7762F153B}" type="slidenum">
              <a:rPr lang="en-US"/>
              <a:pPr>
                <a:defRPr/>
              </a:pPr>
              <a:t>‹#›</a:t>
            </a:fld>
            <a:endParaRPr lang="en-US"/>
          </a:p>
        </p:txBody>
      </p:sp>
    </p:spTree>
    <p:extLst>
      <p:ext uri="{BB962C8B-B14F-4D97-AF65-F5344CB8AC3E}">
        <p14:creationId xmlns:p14="http://schemas.microsoft.com/office/powerpoint/2010/main" val="132122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pPr>
              <a:defRPr/>
            </a:pPr>
            <a:r>
              <a:rPr lang="en-US"/>
              <a:t>Intelligent Information Retrieval</a:t>
            </a:r>
            <a:endParaRPr lang="en-US" sz="1400"/>
          </a:p>
        </p:txBody>
      </p:sp>
      <p:sp>
        <p:nvSpPr>
          <p:cNvPr id="6" name="Slide Number Placeholder 5"/>
          <p:cNvSpPr>
            <a:spLocks noGrp="1"/>
          </p:cNvSpPr>
          <p:nvPr>
            <p:ph type="sldNum" sz="quarter" idx="11"/>
          </p:nvPr>
        </p:nvSpPr>
        <p:spPr/>
        <p:txBody>
          <a:bodyPr/>
          <a:lstStyle>
            <a:lvl1pPr>
              <a:defRPr smtClean="0"/>
            </a:lvl1pPr>
          </a:lstStyle>
          <a:p>
            <a:pPr>
              <a:defRPr/>
            </a:pPr>
            <a:fld id="{3B796358-CCBC-4756-90F2-564463FA1F05}" type="slidenum">
              <a:rPr lang="en-US"/>
              <a:pPr>
                <a:defRPr/>
              </a:pPr>
              <a:t>‹#›</a:t>
            </a:fld>
            <a:endParaRPr lang="en-US"/>
          </a:p>
        </p:txBody>
      </p:sp>
    </p:spTree>
    <p:extLst>
      <p:ext uri="{BB962C8B-B14F-4D97-AF65-F5344CB8AC3E}">
        <p14:creationId xmlns:p14="http://schemas.microsoft.com/office/powerpoint/2010/main" val="69206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5800"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5363" name="Rectangle 3"/>
          <p:cNvSpPr>
            <a:spLocks noGrp="1" noChangeArrowheads="1"/>
          </p:cNvSpPr>
          <p:nvPr>
            <p:ph type="body" idx="1"/>
          </p:nvPr>
        </p:nvSpPr>
        <p:spPr bwMode="auto">
          <a:xfrm>
            <a:off x="685800" y="12954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029" name="Rectangle 5"/>
          <p:cNvSpPr>
            <a:spLocks noGrp="1" noChangeArrowheads="1"/>
          </p:cNvSpPr>
          <p:nvPr>
            <p:ph type="ftr" sz="quarter" idx="3"/>
          </p:nvPr>
        </p:nvSpPr>
        <p:spPr bwMode="auto">
          <a:xfrm>
            <a:off x="642938" y="6335713"/>
            <a:ext cx="3429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smtClean="0"/>
            </a:lvl1pPr>
          </a:lstStyle>
          <a:p>
            <a:pPr>
              <a:defRPr/>
            </a:pPr>
            <a:r>
              <a:rPr lang="en-US"/>
              <a:t>Intelligent Information Retrieval</a:t>
            </a:r>
          </a:p>
        </p:txBody>
      </p:sp>
      <p:sp>
        <p:nvSpPr>
          <p:cNvPr id="1032" name="Rectangle 8"/>
          <p:cNvSpPr>
            <a:spLocks noGrp="1" noChangeArrowheads="1"/>
          </p:cNvSpPr>
          <p:nvPr>
            <p:ph type="sldNum" sz="quarter" idx="4"/>
          </p:nvPr>
        </p:nvSpPr>
        <p:spPr bwMode="auto">
          <a:xfrm>
            <a:off x="6781800" y="63246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vl1pPr>
          </a:lstStyle>
          <a:p>
            <a:pPr>
              <a:defRPr/>
            </a:pPr>
            <a:fld id="{7C89A031-38D1-4295-A84A-D6ECF731A3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ctr" rtl="0" eaLnBrk="0" fontAlgn="base" hangingPunct="0">
        <a:spcBef>
          <a:spcPct val="0"/>
        </a:spcBef>
        <a:spcAft>
          <a:spcPct val="0"/>
        </a:spcAft>
        <a:defRPr sz="3600" b="1">
          <a:solidFill>
            <a:schemeClr val="accent2"/>
          </a:solidFill>
          <a:latin typeface="+mj-lt"/>
          <a:ea typeface="+mj-ea"/>
          <a:cs typeface="+mj-cs"/>
        </a:defRPr>
      </a:lvl1pPr>
      <a:lvl2pPr algn="ctr" rtl="0" eaLnBrk="0" fontAlgn="base" hangingPunct="0">
        <a:spcBef>
          <a:spcPct val="0"/>
        </a:spcBef>
        <a:spcAft>
          <a:spcPct val="0"/>
        </a:spcAft>
        <a:defRPr sz="3600" b="1">
          <a:solidFill>
            <a:schemeClr val="accent2"/>
          </a:solidFill>
          <a:latin typeface="Times New Roman" pitchFamily="18" charset="0"/>
        </a:defRPr>
      </a:lvl2pPr>
      <a:lvl3pPr algn="ctr" rtl="0" eaLnBrk="0" fontAlgn="base" hangingPunct="0">
        <a:spcBef>
          <a:spcPct val="0"/>
        </a:spcBef>
        <a:spcAft>
          <a:spcPct val="0"/>
        </a:spcAft>
        <a:defRPr sz="3600" b="1">
          <a:solidFill>
            <a:schemeClr val="accent2"/>
          </a:solidFill>
          <a:latin typeface="Times New Roman" pitchFamily="18" charset="0"/>
        </a:defRPr>
      </a:lvl3pPr>
      <a:lvl4pPr algn="ctr" rtl="0" eaLnBrk="0" fontAlgn="base" hangingPunct="0">
        <a:spcBef>
          <a:spcPct val="0"/>
        </a:spcBef>
        <a:spcAft>
          <a:spcPct val="0"/>
        </a:spcAft>
        <a:defRPr sz="3600" b="1">
          <a:solidFill>
            <a:schemeClr val="accent2"/>
          </a:solidFill>
          <a:latin typeface="Times New Roman" pitchFamily="18" charset="0"/>
        </a:defRPr>
      </a:lvl4pPr>
      <a:lvl5pPr algn="ctr" rtl="0" eaLnBrk="0" fontAlgn="base" hangingPunct="0">
        <a:spcBef>
          <a:spcPct val="0"/>
        </a:spcBef>
        <a:spcAft>
          <a:spcPct val="0"/>
        </a:spcAft>
        <a:defRPr sz="3600" b="1">
          <a:solidFill>
            <a:schemeClr val="accent2"/>
          </a:solidFill>
          <a:latin typeface="Times New Roman" pitchFamily="18" charset="0"/>
        </a:defRPr>
      </a:lvl5pPr>
      <a:lvl6pPr marL="457200" algn="ctr" rtl="0" eaLnBrk="0" fontAlgn="base" hangingPunct="0">
        <a:spcBef>
          <a:spcPct val="0"/>
        </a:spcBef>
        <a:spcAft>
          <a:spcPct val="0"/>
        </a:spcAft>
        <a:defRPr sz="3600" b="1">
          <a:solidFill>
            <a:schemeClr val="accent2"/>
          </a:solidFill>
          <a:latin typeface="Times New Roman" pitchFamily="18" charset="0"/>
        </a:defRPr>
      </a:lvl6pPr>
      <a:lvl7pPr marL="914400" algn="ctr" rtl="0" eaLnBrk="0" fontAlgn="base" hangingPunct="0">
        <a:spcBef>
          <a:spcPct val="0"/>
        </a:spcBef>
        <a:spcAft>
          <a:spcPct val="0"/>
        </a:spcAft>
        <a:defRPr sz="3600" b="1">
          <a:solidFill>
            <a:schemeClr val="accent2"/>
          </a:solidFill>
          <a:latin typeface="Times New Roman" pitchFamily="18" charset="0"/>
        </a:defRPr>
      </a:lvl7pPr>
      <a:lvl8pPr marL="1371600" algn="ctr" rtl="0" eaLnBrk="0" fontAlgn="base" hangingPunct="0">
        <a:spcBef>
          <a:spcPct val="0"/>
        </a:spcBef>
        <a:spcAft>
          <a:spcPct val="0"/>
        </a:spcAft>
        <a:defRPr sz="3600" b="1">
          <a:solidFill>
            <a:schemeClr val="accent2"/>
          </a:solidFill>
          <a:latin typeface="Times New Roman" pitchFamily="18" charset="0"/>
        </a:defRPr>
      </a:lvl8pPr>
      <a:lvl9pPr marL="1828800" algn="ctr" rtl="0" eaLnBrk="0" fontAlgn="base" hangingPunct="0">
        <a:spcBef>
          <a:spcPct val="0"/>
        </a:spcBef>
        <a:spcAft>
          <a:spcPct val="0"/>
        </a:spcAft>
        <a:defRPr sz="3600" b="1">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Font typeface="Marlett" pitchFamily="2" charset="2"/>
        <a:buChar char="i"/>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Marlett" pitchFamily="2" charset="2"/>
        <a:buChar char="4"/>
        <a:defRPr sz="2000">
          <a:solidFill>
            <a:schemeClr val="tx1"/>
          </a:solidFill>
          <a:latin typeface="+mn-lt"/>
        </a:defRPr>
      </a:lvl2pPr>
      <a:lvl3pPr marL="1143000" indent="-228600" algn="l" rtl="0" eaLnBrk="0" fontAlgn="base" hangingPunct="0">
        <a:spcBef>
          <a:spcPct val="20000"/>
        </a:spcBef>
        <a:spcAft>
          <a:spcPct val="0"/>
        </a:spcAft>
        <a:buClr>
          <a:schemeClr val="accent1"/>
        </a:buClr>
        <a:buFont typeface="Marlett" pitchFamily="2" charset="2"/>
        <a:buChar char="i"/>
        <a:defRPr>
          <a:solidFill>
            <a:schemeClr val="tx1"/>
          </a:solidFill>
          <a:latin typeface="+mn-lt"/>
        </a:defRPr>
      </a:lvl3pPr>
      <a:lvl4pPr marL="1600200" indent="-228600" algn="l" rtl="0" eaLnBrk="0" fontAlgn="base" hangingPunct="0">
        <a:spcBef>
          <a:spcPct val="20000"/>
        </a:spcBef>
        <a:spcAft>
          <a:spcPct val="0"/>
        </a:spcAft>
        <a:buClr>
          <a:srgbClr val="FF9900"/>
        </a:buClr>
        <a:buFont typeface="Marlett" pitchFamily="2" charset="2"/>
        <a:buChar char="4"/>
        <a:defRPr sz="16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sz="16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sz="16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sz="16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sz="16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717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18DF4393-8816-4692-8B59-2742C40151C6}" type="slidenum">
              <a:rPr lang="en-US" altLang="en-US"/>
              <a:pPr/>
              <a:t>1</a:t>
            </a:fld>
            <a:endParaRPr lang="en-US" altLang="en-US"/>
          </a:p>
        </p:txBody>
      </p:sp>
      <p:sp>
        <p:nvSpPr>
          <p:cNvPr id="7173" name="Rectangle 2"/>
          <p:cNvSpPr>
            <a:spLocks noGrp="1" noChangeArrowheads="1"/>
          </p:cNvSpPr>
          <p:nvPr>
            <p:ph type="title"/>
          </p:nvPr>
        </p:nvSpPr>
        <p:spPr/>
        <p:txBody>
          <a:bodyPr/>
          <a:lstStyle/>
          <a:p>
            <a:r>
              <a:rPr lang="en-US" altLang="en-US" smtClean="0"/>
              <a:t>K-Means Algorithm</a:t>
            </a:r>
          </a:p>
        </p:txBody>
      </p:sp>
      <p:sp>
        <p:nvSpPr>
          <p:cNvPr id="7174" name="Rectangle 3"/>
          <p:cNvSpPr>
            <a:spLocks noGrp="1" noChangeArrowheads="1"/>
          </p:cNvSpPr>
          <p:nvPr>
            <p:ph type="body" sz="half" idx="1"/>
          </p:nvPr>
        </p:nvSpPr>
        <p:spPr>
          <a:xfrm>
            <a:off x="488950" y="1230313"/>
            <a:ext cx="8066088" cy="1871662"/>
          </a:xfrm>
          <a:solidFill>
            <a:srgbClr val="FFCC99"/>
          </a:solidFill>
          <a:ln>
            <a:solidFill>
              <a:schemeClr val="tx1"/>
            </a:solidFill>
            <a:miter lim="800000"/>
            <a:headEnd/>
            <a:tailEnd/>
          </a:ln>
        </p:spPr>
        <p:txBody>
          <a:bodyPr/>
          <a:lstStyle/>
          <a:p>
            <a:pPr>
              <a:lnSpc>
                <a:spcPct val="80000"/>
              </a:lnSpc>
            </a:pPr>
            <a:r>
              <a:rPr lang="en-US" altLang="en-US" smtClean="0"/>
              <a:t>The basic algorithm (based on reallocation method):</a:t>
            </a:r>
          </a:p>
          <a:p>
            <a:pPr marL="917575" lvl="1" indent="-460375">
              <a:lnSpc>
                <a:spcPct val="80000"/>
              </a:lnSpc>
              <a:buFont typeface="Marlett" pitchFamily="2" charset="2"/>
              <a:buNone/>
            </a:pPr>
            <a:r>
              <a:rPr lang="en-US" altLang="en-US" sz="1600" smtClean="0"/>
              <a:t>1. Select </a:t>
            </a:r>
            <a:r>
              <a:rPr lang="en-US" altLang="en-US" sz="1600" i="1" smtClean="0"/>
              <a:t>K</a:t>
            </a:r>
            <a:r>
              <a:rPr lang="en-US" altLang="en-US" sz="1600" smtClean="0"/>
              <a:t> initial clusters by (possibly) random assignment of some items to clusters and compute each of the cluster centroids.</a:t>
            </a:r>
          </a:p>
          <a:p>
            <a:pPr marL="917575" lvl="1" indent="-460375">
              <a:lnSpc>
                <a:spcPct val="80000"/>
              </a:lnSpc>
              <a:buFont typeface="Marlett" pitchFamily="2" charset="2"/>
              <a:buNone/>
            </a:pPr>
            <a:r>
              <a:rPr lang="en-US" altLang="en-US" sz="1600" smtClean="0"/>
              <a:t>2. Compute the similarity of each item </a:t>
            </a:r>
            <a:r>
              <a:rPr lang="en-US" altLang="en-US" sz="1600" i="1" smtClean="0"/>
              <a:t>x</a:t>
            </a:r>
            <a:r>
              <a:rPr lang="en-US" altLang="en-US" sz="1600" i="1" baseline="-25000" smtClean="0"/>
              <a:t>i</a:t>
            </a:r>
            <a:r>
              <a:rPr lang="en-US" altLang="en-US" sz="1600" smtClean="0"/>
              <a:t> to each cluster centroid and (re-)assign each item to the cluster whose centroid is most similar to </a:t>
            </a:r>
            <a:r>
              <a:rPr lang="en-US" altLang="en-US" sz="1600" i="1" smtClean="0"/>
              <a:t>x</a:t>
            </a:r>
            <a:r>
              <a:rPr lang="en-US" altLang="en-US" sz="1600" i="1" baseline="-25000" smtClean="0"/>
              <a:t>i</a:t>
            </a:r>
            <a:r>
              <a:rPr lang="en-US" altLang="en-US" sz="1600" smtClean="0"/>
              <a:t>.</a:t>
            </a:r>
          </a:p>
          <a:p>
            <a:pPr marL="917575" lvl="1" indent="-460375">
              <a:lnSpc>
                <a:spcPct val="80000"/>
              </a:lnSpc>
              <a:buFont typeface="Marlett" pitchFamily="2" charset="2"/>
              <a:buNone/>
            </a:pPr>
            <a:r>
              <a:rPr lang="en-US" altLang="en-US" sz="1600" smtClean="0"/>
              <a:t>3. Re-compute the cluster centroids based on the new assignments.</a:t>
            </a:r>
          </a:p>
          <a:p>
            <a:pPr marL="917575" lvl="1" indent="-460375">
              <a:lnSpc>
                <a:spcPct val="80000"/>
              </a:lnSpc>
              <a:buFont typeface="Marlett" pitchFamily="2" charset="2"/>
              <a:buNone/>
            </a:pPr>
            <a:r>
              <a:rPr lang="en-US" altLang="en-US" sz="1600" smtClean="0"/>
              <a:t>4. Repeat steps 2 and 3 until three is no change in clusters from one iteration to the next.</a:t>
            </a:r>
            <a:endParaRPr lang="en-US" altLang="en-US" sz="1800" smtClean="0"/>
          </a:p>
        </p:txBody>
      </p:sp>
      <p:sp>
        <p:nvSpPr>
          <p:cNvPr id="7175" name="Rectangle 5"/>
          <p:cNvSpPr>
            <a:spLocks noChangeArrowheads="1"/>
          </p:cNvSpPr>
          <p:nvPr/>
        </p:nvSpPr>
        <p:spPr bwMode="auto">
          <a:xfrm>
            <a:off x="739775" y="4038600"/>
            <a:ext cx="1800225" cy="1339850"/>
          </a:xfrm>
          <a:prstGeom prst="rect">
            <a:avLst/>
          </a:prstGeom>
          <a:solidFill>
            <a:srgbClr val="CCECFF"/>
          </a:solidFill>
          <a:ln w="25400">
            <a:solidFill>
              <a:schemeClr val="tx1"/>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Initial (arbitrary) assignment:</a:t>
            </a:r>
          </a:p>
          <a:p>
            <a:pPr algn="l"/>
            <a:r>
              <a:rPr lang="en-US" altLang="en-US" sz="1600" b="1"/>
              <a:t>C1 = {D1,D2}, </a:t>
            </a:r>
          </a:p>
          <a:p>
            <a:pPr algn="l"/>
            <a:r>
              <a:rPr lang="en-US" altLang="en-US" sz="1600" b="1"/>
              <a:t>C2 = {D3,D4}, </a:t>
            </a:r>
          </a:p>
          <a:p>
            <a:pPr algn="l"/>
            <a:r>
              <a:rPr lang="en-US" altLang="en-US" sz="1600" b="1"/>
              <a:t>C3 = {D5,D6}</a:t>
            </a:r>
          </a:p>
        </p:txBody>
      </p:sp>
      <p:sp>
        <p:nvSpPr>
          <p:cNvPr id="7176" name="Text Box 7"/>
          <p:cNvSpPr txBox="1">
            <a:spLocks noChangeArrowheads="1"/>
          </p:cNvSpPr>
          <p:nvPr/>
        </p:nvSpPr>
        <p:spPr bwMode="auto">
          <a:xfrm>
            <a:off x="619125" y="5840413"/>
            <a:ext cx="1738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Cluster Centroids</a:t>
            </a:r>
          </a:p>
        </p:txBody>
      </p:sp>
      <p:sp>
        <p:nvSpPr>
          <p:cNvPr id="7177" name="Rectangle 11"/>
          <p:cNvSpPr>
            <a:spLocks noChangeArrowheads="1"/>
          </p:cNvSpPr>
          <p:nvPr/>
        </p:nvSpPr>
        <p:spPr bwMode="auto">
          <a:xfrm>
            <a:off x="2741613" y="3336925"/>
            <a:ext cx="34163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nSpc>
                <a:spcPct val="80000"/>
              </a:lnSpc>
              <a:spcBef>
                <a:spcPct val="20000"/>
              </a:spcBef>
              <a:buClr>
                <a:schemeClr val="accent2"/>
              </a:buClr>
              <a:buFont typeface="Marlett" pitchFamily="2" charset="2"/>
              <a:buNone/>
            </a:pPr>
            <a:r>
              <a:rPr lang="en-US" altLang="en-US" sz="1800" b="1"/>
              <a:t>Example: Clustering Documents</a:t>
            </a:r>
            <a:r>
              <a:rPr lang="en-US" altLang="en-US" sz="1800"/>
              <a:t> </a:t>
            </a:r>
          </a:p>
        </p:txBody>
      </p:sp>
      <p:graphicFrame>
        <p:nvGraphicFramePr>
          <p:cNvPr id="7170" name="Object 456"/>
          <p:cNvGraphicFramePr>
            <a:graphicFrameLocks noGrp="1" noChangeAspect="1"/>
          </p:cNvGraphicFramePr>
          <p:nvPr>
            <p:ph sz="half" idx="2"/>
          </p:nvPr>
        </p:nvGraphicFramePr>
        <p:xfrm>
          <a:off x="3046413" y="3802063"/>
          <a:ext cx="5064125" cy="2532062"/>
        </p:xfrm>
        <a:graphic>
          <a:graphicData uri="http://schemas.openxmlformats.org/presentationml/2006/ole">
            <mc:AlternateContent xmlns:mc="http://schemas.openxmlformats.org/markup-compatibility/2006">
              <mc:Choice xmlns:v="urn:schemas-microsoft-com:vml" Requires="v">
                <p:oleObj spid="_x0000_s7185" name="Worksheet" r:id="rId4" imgW="3861921" imgH="1932456" progId="Excel.Sheet.8">
                  <p:embed/>
                </p:oleObj>
              </mc:Choice>
              <mc:Fallback>
                <p:oleObj name="Worksheet" r:id="rId4" imgW="3861921" imgH="1932456" progId="Excel.Sheet.8">
                  <p:embed/>
                  <p:pic>
                    <p:nvPicPr>
                      <p:cNvPr id="0" name="Object 4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6413" y="3802063"/>
                        <a:ext cx="5064125" cy="253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FF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8" name="AutoShape 459"/>
          <p:cNvSpPr>
            <a:spLocks/>
          </p:cNvSpPr>
          <p:nvPr/>
        </p:nvSpPr>
        <p:spPr bwMode="auto">
          <a:xfrm>
            <a:off x="2871788" y="5692775"/>
            <a:ext cx="88900" cy="630238"/>
          </a:xfrm>
          <a:prstGeom prst="leftBrace">
            <a:avLst>
              <a:gd name="adj1" fmla="val 59077"/>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cxnSp>
        <p:nvCxnSpPr>
          <p:cNvPr id="7179" name="AutoShape 460"/>
          <p:cNvCxnSpPr>
            <a:cxnSpLocks noChangeShapeType="1"/>
            <a:stCxn id="7176" idx="3"/>
            <a:endCxn id="7178" idx="1"/>
          </p:cNvCxnSpPr>
          <p:nvPr/>
        </p:nvCxnSpPr>
        <p:spPr bwMode="auto">
          <a:xfrm>
            <a:off x="2357438" y="6008688"/>
            <a:ext cx="504825"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sz="1000"/>
              <a:t>Intelligent Information Retrieval</a:t>
            </a:r>
            <a:endParaRPr lang="en-US" altLang="en-US"/>
          </a:p>
        </p:txBody>
      </p:sp>
      <p:sp>
        <p:nvSpPr>
          <p:cNvPr id="819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fld id="{1C2C13C1-9B5B-4060-A203-3D2D3B8E924A}" type="slidenum">
              <a:rPr lang="en-US" altLang="en-US"/>
              <a:pPr/>
              <a:t>2</a:t>
            </a:fld>
            <a:endParaRPr lang="en-US" altLang="en-US"/>
          </a:p>
        </p:txBody>
      </p:sp>
      <p:sp>
        <p:nvSpPr>
          <p:cNvPr id="8197" name="Rectangle 2"/>
          <p:cNvSpPr>
            <a:spLocks noGrp="1" noChangeArrowheads="1"/>
          </p:cNvSpPr>
          <p:nvPr>
            <p:ph type="title"/>
          </p:nvPr>
        </p:nvSpPr>
        <p:spPr>
          <a:xfrm>
            <a:off x="685800" y="304800"/>
            <a:ext cx="7772400" cy="469900"/>
          </a:xfrm>
        </p:spPr>
        <p:txBody>
          <a:bodyPr/>
          <a:lstStyle/>
          <a:p>
            <a:r>
              <a:rPr lang="en-US" altLang="en-US" smtClean="0"/>
              <a:t>Example: K-Means </a:t>
            </a:r>
          </a:p>
        </p:txBody>
      </p:sp>
      <p:graphicFrame>
        <p:nvGraphicFramePr>
          <p:cNvPr id="8194" name="Object 0"/>
          <p:cNvGraphicFramePr>
            <a:graphicFrameLocks noChangeAspect="1"/>
          </p:cNvGraphicFramePr>
          <p:nvPr/>
        </p:nvGraphicFramePr>
        <p:xfrm>
          <a:off x="771525" y="1963738"/>
          <a:ext cx="7459663" cy="1158875"/>
        </p:xfrm>
        <a:graphic>
          <a:graphicData uri="http://schemas.openxmlformats.org/presentationml/2006/ole">
            <mc:AlternateContent xmlns:mc="http://schemas.openxmlformats.org/markup-compatibility/2006">
              <mc:Choice xmlns:v="urn:schemas-microsoft-com:vml" Requires="v">
                <p:oleObj spid="_x0000_s8206" name="Worksheet" r:id="rId4" imgW="4210208" imgH="657104" progId="Excel.Sheet.8">
                  <p:embed/>
                </p:oleObj>
              </mc:Choice>
              <mc:Fallback>
                <p:oleObj name="Worksheet" r:id="rId4" imgW="4210208" imgH="657104" progId="Excel.Sheet.8">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525" y="1963738"/>
                        <a:ext cx="7459663"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Rectangle 5"/>
          <p:cNvSpPr>
            <a:spLocks noChangeArrowheads="1"/>
          </p:cNvSpPr>
          <p:nvPr/>
        </p:nvSpPr>
        <p:spPr bwMode="auto">
          <a:xfrm>
            <a:off x="654050" y="1082675"/>
            <a:ext cx="7994650" cy="606425"/>
          </a:xfrm>
          <a:prstGeom prst="rect">
            <a:avLst/>
          </a:prstGeom>
          <a:solidFill>
            <a:srgbClr val="CCECFF"/>
          </a:solidFill>
          <a:ln w="25400">
            <a:solidFill>
              <a:schemeClr val="tx1"/>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Now compute the similarity (or distance) of each item with each cluster, resulting a cluster-document similarity matrix (here we use dot product as the similarity measure).</a:t>
            </a:r>
          </a:p>
        </p:txBody>
      </p:sp>
      <p:sp>
        <p:nvSpPr>
          <p:cNvPr id="8199" name="Rectangle 6"/>
          <p:cNvSpPr>
            <a:spLocks noChangeArrowheads="1"/>
          </p:cNvSpPr>
          <p:nvPr/>
        </p:nvSpPr>
        <p:spPr bwMode="auto">
          <a:xfrm>
            <a:off x="668338" y="3392488"/>
            <a:ext cx="7994650" cy="1828800"/>
          </a:xfrm>
          <a:prstGeom prst="rect">
            <a:avLst/>
          </a:prstGeom>
          <a:solidFill>
            <a:srgbClr val="CCECFF"/>
          </a:solidFill>
          <a:ln w="25400">
            <a:solidFill>
              <a:schemeClr val="tx1"/>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For each document, reallocate the document to the cluster to which it has the highest similarity (shown in red in the above table). After the reallocation we have the following new clusters. Note that the previously unassigned D7 and D8 have been assigned, and that D1 and D6 have been reallocated from their original assignment.</a:t>
            </a:r>
          </a:p>
          <a:p>
            <a:pPr algn="l"/>
            <a:endParaRPr lang="en-US" altLang="en-US" sz="1600" b="1"/>
          </a:p>
          <a:p>
            <a:pPr algn="ctr"/>
            <a:r>
              <a:rPr lang="en-US" altLang="en-US" sz="1600" b="1"/>
              <a:t>C1 = {D2,D7,D8},    C2 = {D1,D3,D4,D6},    C3 = {D5}</a:t>
            </a:r>
          </a:p>
          <a:p>
            <a:pPr algn="l"/>
            <a:endParaRPr lang="en-US" altLang="en-US" sz="1600" b="1"/>
          </a:p>
        </p:txBody>
      </p:sp>
      <p:sp>
        <p:nvSpPr>
          <p:cNvPr id="556039" name="Text Box 7"/>
          <p:cNvSpPr txBox="1">
            <a:spLocks noChangeArrowheads="1"/>
          </p:cNvSpPr>
          <p:nvPr/>
        </p:nvSpPr>
        <p:spPr bwMode="auto">
          <a:xfrm>
            <a:off x="1681163" y="5484813"/>
            <a:ext cx="5683250" cy="650875"/>
          </a:xfrm>
          <a:prstGeom prst="rect">
            <a:avLst/>
          </a:prstGeom>
          <a:solidFill>
            <a:srgbClr val="FFCC66"/>
          </a:solidFill>
          <a:ln w="9525">
            <a:solidFill>
              <a:schemeClr val="tx1"/>
            </a:solidFill>
            <a:miter lim="800000"/>
            <a:headEnd/>
            <a:tailEnd/>
          </a:ln>
          <a:effectLst>
            <a:outerShdw dist="107763" dir="2700000" algn="ctr" rotWithShape="0">
              <a:schemeClr val="bg2"/>
            </a:outerShdw>
          </a:effectLst>
        </p:spPr>
        <p:txBody>
          <a:bodyPr>
            <a:spAutoFit/>
          </a:bodyPr>
          <a:lstStyle/>
          <a:p>
            <a:pPr algn="l">
              <a:defRPr/>
            </a:pPr>
            <a:r>
              <a:rPr lang="en-US" sz="1800"/>
              <a:t>This is the end of first iteration (i.e., the first reallocation). Next, we repeat the process for another reallocation…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85800" y="304800"/>
            <a:ext cx="7772400" cy="561975"/>
          </a:xfrm>
        </p:spPr>
        <p:txBody>
          <a:bodyPr/>
          <a:lstStyle/>
          <a:p>
            <a:r>
              <a:rPr lang="en-US" altLang="en-US" smtClean="0"/>
              <a:t>Example: K-Means</a:t>
            </a:r>
          </a:p>
        </p:txBody>
      </p:sp>
      <p:graphicFrame>
        <p:nvGraphicFramePr>
          <p:cNvPr id="9218" name="Object 0"/>
          <p:cNvGraphicFramePr>
            <a:graphicFrameLocks noGrp="1" noChangeAspect="1"/>
          </p:cNvGraphicFramePr>
          <p:nvPr>
            <p:ph sz="half" idx="1"/>
          </p:nvPr>
        </p:nvGraphicFramePr>
        <p:xfrm>
          <a:off x="3171825" y="1744663"/>
          <a:ext cx="4514850" cy="2451100"/>
        </p:xfrm>
        <a:graphic>
          <a:graphicData uri="http://schemas.openxmlformats.org/presentationml/2006/ole">
            <mc:AlternateContent xmlns:mc="http://schemas.openxmlformats.org/markup-compatibility/2006">
              <mc:Choice xmlns:v="urn:schemas-microsoft-com:vml" Requires="v">
                <p:oleObj spid="_x0000_s9249" name="Worksheet" r:id="rId4" imgW="3667506" imgH="1990954" progId="Excel.Sheet.8">
                  <p:embed/>
                </p:oleObj>
              </mc:Choice>
              <mc:Fallback>
                <p:oleObj name="Worksheet" r:id="rId4" imgW="3667506" imgH="1990954" progId="Excel.Sheet.8">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1825" y="1744663"/>
                        <a:ext cx="4514850"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FF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Rectangle 4"/>
          <p:cNvSpPr>
            <a:spLocks noChangeArrowheads="1"/>
          </p:cNvSpPr>
          <p:nvPr/>
        </p:nvSpPr>
        <p:spPr bwMode="auto">
          <a:xfrm>
            <a:off x="385763" y="1055688"/>
            <a:ext cx="2316162" cy="1095375"/>
          </a:xfrm>
          <a:prstGeom prst="rect">
            <a:avLst/>
          </a:prstGeom>
          <a:solidFill>
            <a:srgbClr val="CCECFF"/>
          </a:solidFill>
          <a:ln w="25400">
            <a:solidFill>
              <a:schemeClr val="tx1"/>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sz="1600" b="1"/>
              <a:t>Now compute new cluster centroids using the original document-term matrix</a:t>
            </a:r>
          </a:p>
        </p:txBody>
      </p:sp>
      <p:sp>
        <p:nvSpPr>
          <p:cNvPr id="9222" name="Rectangle 5"/>
          <p:cNvSpPr>
            <a:spLocks noChangeArrowheads="1"/>
          </p:cNvSpPr>
          <p:nvPr/>
        </p:nvSpPr>
        <p:spPr bwMode="auto">
          <a:xfrm>
            <a:off x="365125" y="2825750"/>
            <a:ext cx="2387600" cy="1393825"/>
          </a:xfrm>
          <a:prstGeom prst="rect">
            <a:avLst/>
          </a:prstGeom>
          <a:solidFill>
            <a:srgbClr val="CCECFF"/>
          </a:solidFill>
          <a:ln w="25400">
            <a:solidFill>
              <a:schemeClr val="tx1"/>
            </a:solidFill>
            <a:miter lim="800000"/>
            <a:headEnd/>
            <a:tailEnd/>
          </a:ln>
        </p:spPr>
        <p:txBody>
          <a:bodyPr>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b="1"/>
              <a:t>This will lead to a new cluster-doc similarity matrix similar to previous slide. Again, the items are reallocated to clusters with highest similarity.</a:t>
            </a:r>
          </a:p>
        </p:txBody>
      </p:sp>
      <p:sp>
        <p:nvSpPr>
          <p:cNvPr id="557062" name="Rectangle 6"/>
          <p:cNvSpPr>
            <a:spLocks noChangeArrowheads="1"/>
          </p:cNvSpPr>
          <p:nvPr/>
        </p:nvSpPr>
        <p:spPr bwMode="auto">
          <a:xfrm>
            <a:off x="3082925" y="990600"/>
            <a:ext cx="4808538" cy="346075"/>
          </a:xfrm>
          <a:prstGeom prst="rect">
            <a:avLst/>
          </a:prstGeom>
          <a:solidFill>
            <a:srgbClr val="FFCC66"/>
          </a:solidFill>
          <a:ln w="9525">
            <a:solidFill>
              <a:schemeClr val="tx1"/>
            </a:solidFill>
            <a:miter lim="800000"/>
            <a:headEnd/>
            <a:tailEnd/>
          </a:ln>
          <a:effectLst>
            <a:outerShdw dist="107763" dir="2700000" algn="ctr" rotWithShape="0">
              <a:schemeClr val="bg2"/>
            </a:outerShdw>
          </a:effectLst>
        </p:spPr>
        <p:txBody>
          <a:bodyPr wrap="none">
            <a:spAutoFit/>
          </a:bodyPr>
          <a:lstStyle/>
          <a:p>
            <a:pPr algn="l">
              <a:defRPr/>
            </a:pPr>
            <a:r>
              <a:rPr lang="en-US" sz="1600" b="1"/>
              <a:t>C1 = {D2,D7,D8},    C2 = {D1,D3,D4,D6},    C3 = {D5}</a:t>
            </a:r>
          </a:p>
        </p:txBody>
      </p:sp>
      <p:sp>
        <p:nvSpPr>
          <p:cNvPr id="9224" name="Rectangle 464"/>
          <p:cNvSpPr>
            <a:spLocks noChangeArrowheads="1"/>
          </p:cNvSpPr>
          <p:nvPr/>
        </p:nvSpPr>
        <p:spPr bwMode="auto">
          <a:xfrm>
            <a:off x="2881313" y="2217738"/>
            <a:ext cx="5095875" cy="131762"/>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9225" name="Rectangle 465"/>
          <p:cNvSpPr>
            <a:spLocks noChangeArrowheads="1"/>
          </p:cNvSpPr>
          <p:nvPr/>
        </p:nvSpPr>
        <p:spPr bwMode="auto">
          <a:xfrm>
            <a:off x="2881313" y="3208338"/>
            <a:ext cx="5095875" cy="152400"/>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9226" name="Rectangle 466"/>
          <p:cNvSpPr>
            <a:spLocks noChangeArrowheads="1"/>
          </p:cNvSpPr>
          <p:nvPr/>
        </p:nvSpPr>
        <p:spPr bwMode="auto">
          <a:xfrm>
            <a:off x="2881313" y="3394075"/>
            <a:ext cx="5095875" cy="131763"/>
          </a:xfrm>
          <a:prstGeom prst="rect">
            <a:avLst/>
          </a:prstGeom>
          <a:noFill/>
          <a:ln w="12700">
            <a:solidFill>
              <a:srgbClr val="0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9227" name="Line 467"/>
          <p:cNvSpPr>
            <a:spLocks noChangeShapeType="1"/>
          </p:cNvSpPr>
          <p:nvPr/>
        </p:nvSpPr>
        <p:spPr bwMode="auto">
          <a:xfrm flipH="1">
            <a:off x="7867650" y="3709988"/>
            <a:ext cx="369888"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8" name="Line 468"/>
          <p:cNvSpPr>
            <a:spLocks noChangeShapeType="1"/>
          </p:cNvSpPr>
          <p:nvPr/>
        </p:nvSpPr>
        <p:spPr bwMode="auto">
          <a:xfrm>
            <a:off x="7988300" y="2273300"/>
            <a:ext cx="22860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469"/>
          <p:cNvSpPr>
            <a:spLocks noChangeShapeType="1"/>
          </p:cNvSpPr>
          <p:nvPr/>
        </p:nvSpPr>
        <p:spPr bwMode="auto">
          <a:xfrm>
            <a:off x="7999413" y="3284538"/>
            <a:ext cx="22860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Line 470"/>
          <p:cNvSpPr>
            <a:spLocks noChangeShapeType="1"/>
          </p:cNvSpPr>
          <p:nvPr/>
        </p:nvSpPr>
        <p:spPr bwMode="auto">
          <a:xfrm>
            <a:off x="7999413" y="3470275"/>
            <a:ext cx="228600" cy="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1" name="Line 471"/>
          <p:cNvSpPr>
            <a:spLocks noChangeShapeType="1"/>
          </p:cNvSpPr>
          <p:nvPr/>
        </p:nvSpPr>
        <p:spPr bwMode="auto">
          <a:xfrm>
            <a:off x="8216900" y="2262188"/>
            <a:ext cx="0" cy="14478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2" name="Freeform 480"/>
          <p:cNvSpPr>
            <a:spLocks/>
          </p:cNvSpPr>
          <p:nvPr/>
        </p:nvSpPr>
        <p:spPr bwMode="auto">
          <a:xfrm rot="-574454">
            <a:off x="669925" y="4181475"/>
            <a:ext cx="741363" cy="739775"/>
          </a:xfrm>
          <a:custGeom>
            <a:avLst/>
            <a:gdLst>
              <a:gd name="T0" fmla="*/ 34 w 315"/>
              <a:gd name="T1" fmla="*/ 0 h 548"/>
              <a:gd name="T2" fmla="*/ 47 w 315"/>
              <a:gd name="T3" fmla="*/ 363 h 548"/>
              <a:gd name="T4" fmla="*/ 315 w 315"/>
              <a:gd name="T5" fmla="*/ 548 h 548"/>
              <a:gd name="T6" fmla="*/ 0 60000 65536"/>
              <a:gd name="T7" fmla="*/ 0 60000 65536"/>
              <a:gd name="T8" fmla="*/ 0 60000 65536"/>
              <a:gd name="T9" fmla="*/ 0 w 315"/>
              <a:gd name="T10" fmla="*/ 0 h 548"/>
              <a:gd name="T11" fmla="*/ 315 w 315"/>
              <a:gd name="T12" fmla="*/ 548 h 548"/>
            </a:gdLst>
            <a:ahLst/>
            <a:cxnLst>
              <a:cxn ang="T6">
                <a:pos x="T0" y="T1"/>
              </a:cxn>
              <a:cxn ang="T7">
                <a:pos x="T2" y="T3"/>
              </a:cxn>
              <a:cxn ang="T8">
                <a:pos x="T4" y="T5"/>
              </a:cxn>
            </a:cxnLst>
            <a:rect l="T9" t="T10" r="T11" b="T12"/>
            <a:pathLst>
              <a:path w="315" h="548">
                <a:moveTo>
                  <a:pt x="34" y="0"/>
                </a:moveTo>
                <a:cubicBezTo>
                  <a:pt x="17" y="136"/>
                  <a:pt x="0" y="272"/>
                  <a:pt x="47" y="363"/>
                </a:cubicBezTo>
                <a:cubicBezTo>
                  <a:pt x="94" y="454"/>
                  <a:pt x="204" y="501"/>
                  <a:pt x="315" y="548"/>
                </a:cubicBezTo>
              </a:path>
            </a:pathLst>
          </a:custGeom>
          <a:noFill/>
          <a:ln w="38100"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9219" name="Object 1"/>
          <p:cNvGraphicFramePr>
            <a:graphicFrameLocks noGrp="1" noChangeAspect="1"/>
          </p:cNvGraphicFramePr>
          <p:nvPr>
            <p:ph sz="half" idx="2"/>
          </p:nvPr>
        </p:nvGraphicFramePr>
        <p:xfrm>
          <a:off x="1516063" y="4413250"/>
          <a:ext cx="6292850" cy="752475"/>
        </p:xfrm>
        <a:graphic>
          <a:graphicData uri="http://schemas.openxmlformats.org/presentationml/2006/ole">
            <mc:AlternateContent xmlns:mc="http://schemas.openxmlformats.org/markup-compatibility/2006">
              <mc:Choice xmlns:v="urn:schemas-microsoft-com:vml" Requires="v">
                <p:oleObj spid="_x0000_s9250" name="Worksheet" r:id="rId6" imgW="5496306" imgH="657555" progId="Excel.Sheet.8">
                  <p:embed/>
                </p:oleObj>
              </mc:Choice>
              <mc:Fallback>
                <p:oleObj name="Worksheet" r:id="rId6" imgW="5496306" imgH="657555" progId="Excel.Sheet.8">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6063" y="4413250"/>
                        <a:ext cx="6292850" cy="752475"/>
                      </a:xfrm>
                      <a:prstGeom prst="rect">
                        <a:avLst/>
                      </a:prstGeom>
                    </p:spPr>
                  </p:pic>
                </p:oleObj>
              </mc:Fallback>
            </mc:AlternateContent>
          </a:graphicData>
        </a:graphic>
      </p:graphicFrame>
      <p:sp>
        <p:nvSpPr>
          <p:cNvPr id="557538" name="Rectangle 482"/>
          <p:cNvSpPr>
            <a:spLocks noChangeArrowheads="1"/>
          </p:cNvSpPr>
          <p:nvPr/>
        </p:nvSpPr>
        <p:spPr bwMode="auto">
          <a:xfrm>
            <a:off x="2813050" y="5340350"/>
            <a:ext cx="4808538" cy="346075"/>
          </a:xfrm>
          <a:prstGeom prst="rect">
            <a:avLst/>
          </a:prstGeom>
          <a:solidFill>
            <a:srgbClr val="FFCC66"/>
          </a:solidFill>
          <a:ln w="9525">
            <a:solidFill>
              <a:schemeClr val="tx1"/>
            </a:solidFill>
            <a:miter lim="800000"/>
            <a:headEnd/>
            <a:tailEnd/>
          </a:ln>
          <a:effectLst>
            <a:outerShdw dist="107763" dir="2700000" algn="ctr" rotWithShape="0">
              <a:schemeClr val="bg2"/>
            </a:outerShdw>
          </a:effectLst>
        </p:spPr>
        <p:txBody>
          <a:bodyPr wrap="none">
            <a:spAutoFit/>
          </a:bodyPr>
          <a:lstStyle/>
          <a:p>
            <a:pPr algn="l">
              <a:defRPr/>
            </a:pPr>
            <a:r>
              <a:rPr lang="en-US" sz="1600" b="1"/>
              <a:t>C1 = {D2,D6,D8},    C2 = {D1,D3,D4},    C3 = {D5,D7}</a:t>
            </a:r>
          </a:p>
        </p:txBody>
      </p:sp>
      <p:sp>
        <p:nvSpPr>
          <p:cNvPr id="9234" name="Text Box 483"/>
          <p:cNvSpPr txBox="1">
            <a:spLocks noChangeArrowheads="1"/>
          </p:cNvSpPr>
          <p:nvPr/>
        </p:nvSpPr>
        <p:spPr bwMode="auto">
          <a:xfrm>
            <a:off x="1169988" y="5364163"/>
            <a:ext cx="16335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r>
              <a:rPr lang="en-US" altLang="en-US" b="1">
                <a:solidFill>
                  <a:srgbClr val="CC3300"/>
                </a:solidFill>
              </a:rPr>
              <a:t>New assignment </a:t>
            </a:r>
            <a:r>
              <a:rPr lang="en-US" altLang="en-US" b="1">
                <a:solidFill>
                  <a:srgbClr val="CC3300"/>
                </a:solidFill>
                <a:sym typeface="Wingdings" pitchFamily="2" charset="2"/>
              </a:rPr>
              <a:t></a:t>
            </a:r>
            <a:endParaRPr lang="en-US" altLang="en-US" b="1">
              <a:solidFill>
                <a:srgbClr val="CC3300"/>
              </a:solidFill>
            </a:endParaRPr>
          </a:p>
        </p:txBody>
      </p:sp>
      <p:sp>
        <p:nvSpPr>
          <p:cNvPr id="9235" name="Freeform 484"/>
          <p:cNvSpPr>
            <a:spLocks/>
          </p:cNvSpPr>
          <p:nvPr/>
        </p:nvSpPr>
        <p:spPr bwMode="auto">
          <a:xfrm rot="-574454">
            <a:off x="1993900" y="2081213"/>
            <a:ext cx="963613" cy="630237"/>
          </a:xfrm>
          <a:custGeom>
            <a:avLst/>
            <a:gdLst>
              <a:gd name="T0" fmla="*/ 34 w 315"/>
              <a:gd name="T1" fmla="*/ 0 h 548"/>
              <a:gd name="T2" fmla="*/ 47 w 315"/>
              <a:gd name="T3" fmla="*/ 363 h 548"/>
              <a:gd name="T4" fmla="*/ 315 w 315"/>
              <a:gd name="T5" fmla="*/ 548 h 548"/>
              <a:gd name="T6" fmla="*/ 0 60000 65536"/>
              <a:gd name="T7" fmla="*/ 0 60000 65536"/>
              <a:gd name="T8" fmla="*/ 0 60000 65536"/>
              <a:gd name="T9" fmla="*/ 0 w 315"/>
              <a:gd name="T10" fmla="*/ 0 h 548"/>
              <a:gd name="T11" fmla="*/ 315 w 315"/>
              <a:gd name="T12" fmla="*/ 548 h 548"/>
            </a:gdLst>
            <a:ahLst/>
            <a:cxnLst>
              <a:cxn ang="T6">
                <a:pos x="T0" y="T1"/>
              </a:cxn>
              <a:cxn ang="T7">
                <a:pos x="T2" y="T3"/>
              </a:cxn>
              <a:cxn ang="T8">
                <a:pos x="T4" y="T5"/>
              </a:cxn>
            </a:cxnLst>
            <a:rect l="T9" t="T10" r="T11" b="T12"/>
            <a:pathLst>
              <a:path w="315" h="548">
                <a:moveTo>
                  <a:pt x="34" y="0"/>
                </a:moveTo>
                <a:cubicBezTo>
                  <a:pt x="17" y="136"/>
                  <a:pt x="0" y="272"/>
                  <a:pt x="47" y="363"/>
                </a:cubicBezTo>
                <a:cubicBezTo>
                  <a:pt x="94" y="454"/>
                  <a:pt x="204" y="501"/>
                  <a:pt x="315" y="548"/>
                </a:cubicBezTo>
              </a:path>
            </a:pathLst>
          </a:custGeom>
          <a:noFill/>
          <a:ln w="38100"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6" name="Freeform 485"/>
          <p:cNvSpPr>
            <a:spLocks/>
          </p:cNvSpPr>
          <p:nvPr/>
        </p:nvSpPr>
        <p:spPr bwMode="auto">
          <a:xfrm>
            <a:off x="736600" y="5053013"/>
            <a:ext cx="717550" cy="461962"/>
          </a:xfrm>
          <a:custGeom>
            <a:avLst/>
            <a:gdLst>
              <a:gd name="T0" fmla="*/ 452 w 452"/>
              <a:gd name="T1" fmla="*/ 0 h 291"/>
              <a:gd name="T2" fmla="*/ 100 w 452"/>
              <a:gd name="T3" fmla="*/ 55 h 291"/>
              <a:gd name="T4" fmla="*/ 27 w 452"/>
              <a:gd name="T5" fmla="*/ 206 h 291"/>
              <a:gd name="T6" fmla="*/ 264 w 452"/>
              <a:gd name="T7" fmla="*/ 291 h 291"/>
              <a:gd name="T8" fmla="*/ 0 60000 65536"/>
              <a:gd name="T9" fmla="*/ 0 60000 65536"/>
              <a:gd name="T10" fmla="*/ 0 60000 65536"/>
              <a:gd name="T11" fmla="*/ 0 60000 65536"/>
              <a:gd name="T12" fmla="*/ 0 w 452"/>
              <a:gd name="T13" fmla="*/ 0 h 291"/>
              <a:gd name="T14" fmla="*/ 452 w 452"/>
              <a:gd name="T15" fmla="*/ 291 h 291"/>
            </a:gdLst>
            <a:ahLst/>
            <a:cxnLst>
              <a:cxn ang="T8">
                <a:pos x="T0" y="T1"/>
              </a:cxn>
              <a:cxn ang="T9">
                <a:pos x="T2" y="T3"/>
              </a:cxn>
              <a:cxn ang="T10">
                <a:pos x="T4" y="T5"/>
              </a:cxn>
              <a:cxn ang="T11">
                <a:pos x="T6" y="T7"/>
              </a:cxn>
            </a:cxnLst>
            <a:rect l="T12" t="T13" r="T14" b="T15"/>
            <a:pathLst>
              <a:path w="452" h="291">
                <a:moveTo>
                  <a:pt x="452" y="0"/>
                </a:moveTo>
                <a:cubicBezTo>
                  <a:pt x="311" y="10"/>
                  <a:pt x="171" y="21"/>
                  <a:pt x="100" y="55"/>
                </a:cubicBezTo>
                <a:cubicBezTo>
                  <a:pt x="29" y="89"/>
                  <a:pt x="0" y="167"/>
                  <a:pt x="27" y="206"/>
                </a:cubicBezTo>
                <a:cubicBezTo>
                  <a:pt x="54" y="245"/>
                  <a:pt x="159" y="268"/>
                  <a:pt x="264" y="291"/>
                </a:cubicBezTo>
              </a:path>
            </a:pathLst>
          </a:custGeom>
          <a:noFill/>
          <a:ln w="28575"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7" name="AutoShape 486"/>
          <p:cNvSpPr>
            <a:spLocks noChangeArrowheads="1"/>
          </p:cNvSpPr>
          <p:nvPr/>
        </p:nvSpPr>
        <p:spPr bwMode="auto">
          <a:xfrm>
            <a:off x="5227638" y="1462088"/>
            <a:ext cx="174625" cy="241300"/>
          </a:xfrm>
          <a:prstGeom prst="downArrow">
            <a:avLst>
              <a:gd name="adj1" fmla="val 50000"/>
              <a:gd name="adj2" fmla="val 34545"/>
            </a:avLst>
          </a:prstGeom>
          <a:solidFill>
            <a:srgbClr val="008000"/>
          </a:solidFill>
          <a:ln w="12700">
            <a:solidFill>
              <a:srgbClr val="008000"/>
            </a:solidFill>
            <a:miter lim="800000"/>
            <a:headEnd/>
            <a:tailEnd/>
          </a:ln>
        </p:spPr>
        <p:txBody>
          <a:bodyPr wrap="none" anchor="ct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endParaRPr lang="en-US" altLang="en-US"/>
          </a:p>
        </p:txBody>
      </p:sp>
      <p:sp>
        <p:nvSpPr>
          <p:cNvPr id="9238" name="Text Box 487"/>
          <p:cNvSpPr txBox="1">
            <a:spLocks noChangeArrowheads="1"/>
          </p:cNvSpPr>
          <p:nvPr/>
        </p:nvSpPr>
        <p:spPr bwMode="auto">
          <a:xfrm>
            <a:off x="738188" y="5972175"/>
            <a:ext cx="7558087" cy="546100"/>
          </a:xfrm>
          <a:prstGeom prst="rect">
            <a:avLst/>
          </a:prstGeom>
          <a:solidFill>
            <a:srgbClr val="CCECFF"/>
          </a:solidFill>
          <a:ln w="28575">
            <a:solidFill>
              <a:schemeClr val="tx1"/>
            </a:solidFill>
            <a:miter lim="800000"/>
            <a:headEnd/>
            <a:tailEnd/>
          </a:ln>
        </p:spPr>
        <p:txBody>
          <a:bodyPr wrap="none">
            <a:spAutoFit/>
          </a:bodyPr>
          <a:lstStyle>
            <a:lvl1pPr>
              <a:defRPr sz="1400">
                <a:solidFill>
                  <a:schemeClr val="tx1"/>
                </a:solidFill>
                <a:latin typeface="Times New Roman" pitchFamily="18" charset="0"/>
              </a:defRPr>
            </a:lvl1pPr>
            <a:lvl2pPr marL="742950" indent="-285750">
              <a:defRPr sz="1400">
                <a:solidFill>
                  <a:schemeClr val="tx1"/>
                </a:solidFill>
                <a:latin typeface="Times New Roman" pitchFamily="18" charset="0"/>
              </a:defRPr>
            </a:lvl2pPr>
            <a:lvl3pPr marL="1143000" indent="-228600">
              <a:defRPr sz="1400">
                <a:solidFill>
                  <a:schemeClr val="tx1"/>
                </a:solidFill>
                <a:latin typeface="Times New Roman" pitchFamily="18" charset="0"/>
              </a:defRPr>
            </a:lvl3pPr>
            <a:lvl4pPr marL="1600200" indent="-228600">
              <a:defRPr sz="1400">
                <a:solidFill>
                  <a:schemeClr val="tx1"/>
                </a:solidFill>
                <a:latin typeface="Times New Roman" pitchFamily="18" charset="0"/>
              </a:defRPr>
            </a:lvl4pPr>
            <a:lvl5pPr marL="2057400" indent="-228600">
              <a:defRPr sz="1400">
                <a:solidFill>
                  <a:schemeClr val="tx1"/>
                </a:solidFill>
                <a:latin typeface="Times New Roman" pitchFamily="18" charset="0"/>
              </a:defRPr>
            </a:lvl5pPr>
            <a:lvl6pPr marL="2514600" indent="-228600" algn="r" eaLnBrk="0" fontAlgn="base" hangingPunct="0">
              <a:spcBef>
                <a:spcPct val="0"/>
              </a:spcBef>
              <a:spcAft>
                <a:spcPct val="0"/>
              </a:spcAft>
              <a:defRPr sz="1400">
                <a:solidFill>
                  <a:schemeClr val="tx1"/>
                </a:solidFill>
                <a:latin typeface="Times New Roman" pitchFamily="18" charset="0"/>
              </a:defRPr>
            </a:lvl6pPr>
            <a:lvl7pPr marL="2971800" indent="-228600" algn="r" eaLnBrk="0" fontAlgn="base" hangingPunct="0">
              <a:spcBef>
                <a:spcPct val="0"/>
              </a:spcBef>
              <a:spcAft>
                <a:spcPct val="0"/>
              </a:spcAft>
              <a:defRPr sz="1400">
                <a:solidFill>
                  <a:schemeClr val="tx1"/>
                </a:solidFill>
                <a:latin typeface="Times New Roman" pitchFamily="18" charset="0"/>
              </a:defRPr>
            </a:lvl7pPr>
            <a:lvl8pPr marL="3429000" indent="-228600" algn="r" eaLnBrk="0" fontAlgn="base" hangingPunct="0">
              <a:spcBef>
                <a:spcPct val="0"/>
              </a:spcBef>
              <a:spcAft>
                <a:spcPct val="0"/>
              </a:spcAft>
              <a:defRPr sz="1400">
                <a:solidFill>
                  <a:schemeClr val="tx1"/>
                </a:solidFill>
                <a:latin typeface="Times New Roman" pitchFamily="18" charset="0"/>
              </a:defRPr>
            </a:lvl8pPr>
            <a:lvl9pPr marL="3886200" indent="-228600" algn="r" eaLnBrk="0" fontAlgn="base" hangingPunct="0">
              <a:spcBef>
                <a:spcPct val="0"/>
              </a:spcBef>
              <a:spcAft>
                <a:spcPct val="0"/>
              </a:spcAft>
              <a:defRPr sz="1400">
                <a:solidFill>
                  <a:schemeClr val="tx1"/>
                </a:solidFill>
                <a:latin typeface="Times New Roman" pitchFamily="18" charset="0"/>
              </a:defRPr>
            </a:lvl9pPr>
          </a:lstStyle>
          <a:p>
            <a:pPr algn="l"/>
            <a:r>
              <a:rPr lang="en-US" altLang="en-US" b="1"/>
              <a:t>Note: This process is now repeated with new clusters. However, the next iteration in this example</a:t>
            </a:r>
          </a:p>
          <a:p>
            <a:pPr algn="l"/>
            <a:r>
              <a:rPr lang="en-US" altLang="en-US" b="1"/>
              <a:t>Will show no change to the clusters, thus terminating the algorithm.</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7951</TotalTime>
  <Words>376</Words>
  <Application>Microsoft Office PowerPoint</Application>
  <PresentationFormat>On-screen Show (4:3)</PresentationFormat>
  <Paragraphs>33</Paragraphs>
  <Slides>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5" baseType="lpstr">
      <vt:lpstr>Blank Presentation</vt:lpstr>
      <vt:lpstr>Worksheet</vt:lpstr>
      <vt:lpstr>K-Means Algorithm</vt:lpstr>
      <vt:lpstr>Example: K-Means </vt:lpstr>
      <vt:lpstr>Example: K-Means</vt:lpstr>
    </vt:vector>
  </TitlesOfParts>
  <Company>DePaul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Retrieval</dc:title>
  <dc:creator>Bamshad Mobasher</dc:creator>
  <cp:lastModifiedBy>Alok Chauhan</cp:lastModifiedBy>
  <cp:revision>255</cp:revision>
  <cp:lastPrinted>2001-02-21T18:13:42Z</cp:lastPrinted>
  <dcterms:created xsi:type="dcterms:W3CDTF">1997-08-26T12:27:33Z</dcterms:created>
  <dcterms:modified xsi:type="dcterms:W3CDTF">2021-09-08T19:44:03Z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mobasher@cs.depaul.edu</vt:lpwstr>
  </property>
  <property fmtid="{D5CDD505-2E9C-101B-9397-08002B2CF9AE}" pid="8" name="HomePage">
    <vt:lpwstr>http://maya.cs.depaul.edu/~mobasher/classes/ds575</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C:\Bamshad\CLASS\DS575\Lectures</vt:lpwstr>
  </property>
  <property fmtid="{D5CDD505-2E9C-101B-9397-08002B2CF9AE}" pid="22" name="Telephone number">
    <vt:bool>true</vt:bool>
  </property>
</Properties>
</file>