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369876-2FBF-4FB9-9C1B-31CA4C61D55A}" type="datetimeFigureOut">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61906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369876-2FBF-4FB9-9C1B-31CA4C61D55A}" type="datetimeFigureOut">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137088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369876-2FBF-4FB9-9C1B-31CA4C61D55A}" type="datetimeFigureOut">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376829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369876-2FBF-4FB9-9C1B-31CA4C61D55A}" type="datetimeFigureOut">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230773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69876-2FBF-4FB9-9C1B-31CA4C61D55A}" type="datetimeFigureOut">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9305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369876-2FBF-4FB9-9C1B-31CA4C61D55A}" type="datetimeFigureOut">
              <a:rPr lang="en-IN" smtClean="0"/>
              <a:t>06-12-2019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254526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369876-2FBF-4FB9-9C1B-31CA4C61D55A}" type="datetimeFigureOut">
              <a:rPr lang="en-IN" smtClean="0"/>
              <a:t>06-12-2019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49166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369876-2FBF-4FB9-9C1B-31CA4C61D55A}" type="datetimeFigureOut">
              <a:rPr lang="en-IN" smtClean="0"/>
              <a:t>06-12-2019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257076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69876-2FBF-4FB9-9C1B-31CA4C61D55A}" type="datetimeFigureOut">
              <a:rPr lang="en-IN" smtClean="0"/>
              <a:t>06-12-2019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32009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69876-2FBF-4FB9-9C1B-31CA4C61D55A}" type="datetimeFigureOut">
              <a:rPr lang="en-IN" smtClean="0"/>
              <a:t>06-12-2019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360628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69876-2FBF-4FB9-9C1B-31CA4C61D55A}" type="datetimeFigureOut">
              <a:rPr lang="en-IN" smtClean="0"/>
              <a:t>06-12-2019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72CF0-0111-4B42-BB3B-4824C5C0FE15}" type="slidenum">
              <a:rPr lang="en-IN" smtClean="0"/>
              <a:t>‹#›</a:t>
            </a:fld>
            <a:endParaRPr lang="en-IN"/>
          </a:p>
        </p:txBody>
      </p:sp>
    </p:spTree>
    <p:extLst>
      <p:ext uri="{BB962C8B-B14F-4D97-AF65-F5344CB8AC3E}">
        <p14:creationId xmlns:p14="http://schemas.microsoft.com/office/powerpoint/2010/main" val="359417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69876-2FBF-4FB9-9C1B-31CA4C61D55A}" type="datetimeFigureOut">
              <a:rPr lang="en-IN" smtClean="0"/>
              <a:t>06-12-2019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72CF0-0111-4B42-BB3B-4824C5C0FE15}" type="slidenum">
              <a:rPr lang="en-IN" smtClean="0"/>
              <a:t>‹#›</a:t>
            </a:fld>
            <a:endParaRPr lang="en-IN"/>
          </a:p>
        </p:txBody>
      </p:sp>
    </p:spTree>
    <p:extLst>
      <p:ext uri="{BB962C8B-B14F-4D97-AF65-F5344CB8AC3E}">
        <p14:creationId xmlns:p14="http://schemas.microsoft.com/office/powerpoint/2010/main" val="3892160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cprogramming/c_function_call_by_reference.htm" TargetMode="External"/><Relationship Id="rId2" Type="http://schemas.openxmlformats.org/officeDocument/2006/relationships/hyperlink" Target="https://www.tutorialspoint.com/cprogramming/c_function_call_by_value.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Class IV</a:t>
            </a:r>
            <a:endParaRPr lang="en-IN" dirty="0"/>
          </a:p>
        </p:txBody>
      </p:sp>
      <p:sp>
        <p:nvSpPr>
          <p:cNvPr id="3" name="Subtitle 2"/>
          <p:cNvSpPr>
            <a:spLocks noGrp="1"/>
          </p:cNvSpPr>
          <p:nvPr>
            <p:ph type="subTitle" idx="1"/>
          </p:nvPr>
        </p:nvSpPr>
        <p:spPr/>
        <p:txBody>
          <a:bodyPr/>
          <a:lstStyle/>
          <a:p>
            <a:r>
              <a:rPr lang="en-IN" dirty="0" smtClean="0"/>
              <a:t>Switch case &amp; Functions</a:t>
            </a:r>
            <a:endParaRPr lang="en-IN" dirty="0"/>
          </a:p>
        </p:txBody>
      </p:sp>
    </p:spTree>
    <p:extLst>
      <p:ext uri="{BB962C8B-B14F-4D97-AF65-F5344CB8AC3E}">
        <p14:creationId xmlns:p14="http://schemas.microsoft.com/office/powerpoint/2010/main" val="125743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declaration</a:t>
            </a:r>
            <a:endParaRPr lang="en-IN" dirty="0"/>
          </a:p>
        </p:txBody>
      </p:sp>
      <p:sp>
        <p:nvSpPr>
          <p:cNvPr id="3" name="Content Placeholder 2"/>
          <p:cNvSpPr>
            <a:spLocks noGrp="1"/>
          </p:cNvSpPr>
          <p:nvPr>
            <p:ph idx="1"/>
          </p:nvPr>
        </p:nvSpPr>
        <p:spPr/>
        <p:txBody>
          <a:bodyPr/>
          <a:lstStyle/>
          <a:p>
            <a:r>
              <a:rPr lang="en-US" dirty="0"/>
              <a:t>A function </a:t>
            </a:r>
            <a:r>
              <a:rPr lang="en-US" b="1" dirty="0"/>
              <a:t>declaration</a:t>
            </a:r>
            <a:r>
              <a:rPr lang="en-US" dirty="0"/>
              <a:t> tells the compiler about a function name and how to call the function</a:t>
            </a:r>
            <a:r>
              <a:rPr lang="en-US" dirty="0" smtClean="0"/>
              <a:t>.</a:t>
            </a:r>
          </a:p>
          <a:p>
            <a:r>
              <a:rPr lang="en-IN" dirty="0" err="1"/>
              <a:t>return_type</a:t>
            </a:r>
            <a:r>
              <a:rPr lang="en-IN" dirty="0"/>
              <a:t> </a:t>
            </a:r>
            <a:r>
              <a:rPr lang="en-IN" dirty="0" err="1"/>
              <a:t>function_name</a:t>
            </a:r>
            <a:r>
              <a:rPr lang="en-IN" dirty="0"/>
              <a:t>( parameter list </a:t>
            </a:r>
            <a:r>
              <a:rPr lang="en-IN" dirty="0" smtClean="0"/>
              <a:t>);</a:t>
            </a:r>
          </a:p>
          <a:p>
            <a:r>
              <a:rPr lang="en-IN" dirty="0" smtClean="0"/>
              <a:t>Void add(</a:t>
            </a:r>
            <a:r>
              <a:rPr lang="en-IN" dirty="0" err="1" smtClean="0"/>
              <a:t>int</a:t>
            </a:r>
            <a:r>
              <a:rPr lang="en-IN" dirty="0" smtClean="0"/>
              <a:t>, char);</a:t>
            </a:r>
          </a:p>
          <a:p>
            <a:r>
              <a:rPr lang="en-IN" dirty="0" err="1"/>
              <a:t>int</a:t>
            </a:r>
            <a:r>
              <a:rPr lang="en-IN" dirty="0"/>
              <a:t> max(</a:t>
            </a:r>
            <a:r>
              <a:rPr lang="en-IN" dirty="0" err="1"/>
              <a:t>int</a:t>
            </a:r>
            <a:r>
              <a:rPr lang="en-IN" dirty="0"/>
              <a:t> num1, </a:t>
            </a:r>
            <a:r>
              <a:rPr lang="en-IN" dirty="0" err="1"/>
              <a:t>int</a:t>
            </a:r>
            <a:r>
              <a:rPr lang="en-IN" dirty="0"/>
              <a:t> num2</a:t>
            </a:r>
            <a:r>
              <a:rPr lang="en-IN" dirty="0" smtClean="0"/>
              <a:t>);</a:t>
            </a:r>
          </a:p>
          <a:p>
            <a:r>
              <a:rPr lang="en-IN" dirty="0" err="1"/>
              <a:t>int</a:t>
            </a:r>
            <a:r>
              <a:rPr lang="en-IN" dirty="0"/>
              <a:t> max(</a:t>
            </a:r>
            <a:r>
              <a:rPr lang="en-IN" dirty="0" err="1"/>
              <a:t>int</a:t>
            </a:r>
            <a:r>
              <a:rPr lang="en-IN" dirty="0"/>
              <a:t>, </a:t>
            </a:r>
            <a:r>
              <a:rPr lang="en-IN" dirty="0" err="1"/>
              <a:t>int</a:t>
            </a:r>
            <a:r>
              <a:rPr lang="en-IN" dirty="0"/>
              <a:t>);</a:t>
            </a:r>
          </a:p>
        </p:txBody>
      </p:sp>
    </p:spTree>
    <p:extLst>
      <p:ext uri="{BB962C8B-B14F-4D97-AF65-F5344CB8AC3E}">
        <p14:creationId xmlns:p14="http://schemas.microsoft.com/office/powerpoint/2010/main" val="185232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Calling a Function</a:t>
            </a:r>
          </a:p>
        </p:txBody>
      </p:sp>
      <p:sp>
        <p:nvSpPr>
          <p:cNvPr id="3" name="Content Placeholder 2"/>
          <p:cNvSpPr>
            <a:spLocks noGrp="1"/>
          </p:cNvSpPr>
          <p:nvPr>
            <p:ph idx="1"/>
          </p:nvPr>
        </p:nvSpPr>
        <p:spPr/>
        <p:txBody>
          <a:bodyPr>
            <a:normAutofit fontScale="92500" lnSpcReduction="20000"/>
          </a:bodyPr>
          <a:lstStyle/>
          <a:p>
            <a:r>
              <a:rPr lang="en-US" dirty="0"/>
              <a:t>When a program calls a function, the program control is transferred to the called function. A called function performs a defined task and when its return statement is executed or when its function-ending closing brace is reached, it returns the program control back to the main program</a:t>
            </a:r>
            <a:r>
              <a:rPr lang="en-US" dirty="0" smtClean="0"/>
              <a:t>.</a:t>
            </a:r>
          </a:p>
          <a:p>
            <a:r>
              <a:rPr lang="en-US" dirty="0"/>
              <a:t>To call a function, you simply need to pass the required parameters along with the function name, and if the function returns a value, then you can store the returned value</a:t>
            </a:r>
            <a:endParaRPr lang="en-IN" dirty="0"/>
          </a:p>
        </p:txBody>
      </p:sp>
    </p:spTree>
    <p:extLst>
      <p:ext uri="{BB962C8B-B14F-4D97-AF65-F5344CB8AC3E}">
        <p14:creationId xmlns:p14="http://schemas.microsoft.com/office/powerpoint/2010/main" val="397558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395536" y="836712"/>
            <a:ext cx="8352928" cy="5760640"/>
          </a:xfrm>
        </p:spPr>
        <p:txBody>
          <a:bodyPr>
            <a:normAutofit fontScale="47500" lnSpcReduction="20000"/>
          </a:bodyPr>
          <a:lstStyle/>
          <a:p>
            <a:pPr marL="0" indent="0">
              <a:buNone/>
            </a:pPr>
            <a:r>
              <a:rPr lang="en-IN" dirty="0"/>
              <a:t>#include &lt;</a:t>
            </a:r>
            <a:r>
              <a:rPr lang="en-IN" dirty="0" err="1"/>
              <a:t>stdio.h</a:t>
            </a:r>
            <a:r>
              <a:rPr lang="en-IN" dirty="0"/>
              <a:t>&gt; </a:t>
            </a:r>
            <a:endParaRPr lang="en-IN" dirty="0" smtClean="0"/>
          </a:p>
          <a:p>
            <a:pPr marL="0" indent="0">
              <a:buNone/>
            </a:pPr>
            <a:r>
              <a:rPr lang="en-IN" dirty="0" smtClean="0"/>
              <a:t>/* </a:t>
            </a:r>
            <a:r>
              <a:rPr lang="en-IN" dirty="0"/>
              <a:t>function declaration */ </a:t>
            </a:r>
            <a:endParaRPr lang="en-IN" dirty="0" smtClean="0"/>
          </a:p>
          <a:p>
            <a:pPr marL="0" indent="0">
              <a:buNone/>
            </a:pPr>
            <a:r>
              <a:rPr lang="en-IN" dirty="0" err="1" smtClean="0"/>
              <a:t>int</a:t>
            </a:r>
            <a:r>
              <a:rPr lang="en-IN" dirty="0" smtClean="0"/>
              <a:t> </a:t>
            </a:r>
            <a:r>
              <a:rPr lang="en-IN" dirty="0"/>
              <a:t>max(</a:t>
            </a:r>
            <a:r>
              <a:rPr lang="en-IN" dirty="0" err="1"/>
              <a:t>int</a:t>
            </a:r>
            <a:r>
              <a:rPr lang="en-IN" dirty="0"/>
              <a:t> num1, </a:t>
            </a:r>
            <a:r>
              <a:rPr lang="en-IN" dirty="0" err="1"/>
              <a:t>int</a:t>
            </a:r>
            <a:r>
              <a:rPr lang="en-IN" dirty="0"/>
              <a:t> num2); </a:t>
            </a:r>
            <a:endParaRPr lang="en-IN" dirty="0" smtClean="0"/>
          </a:p>
          <a:p>
            <a:pPr marL="0" indent="0">
              <a:buNone/>
            </a:pPr>
            <a:r>
              <a:rPr lang="en-IN" dirty="0" err="1" smtClean="0"/>
              <a:t>int</a:t>
            </a:r>
            <a:r>
              <a:rPr lang="en-IN" dirty="0" smtClean="0"/>
              <a:t> </a:t>
            </a:r>
            <a:r>
              <a:rPr lang="en-IN" dirty="0"/>
              <a:t>main () { </a:t>
            </a:r>
            <a:endParaRPr lang="en-IN" dirty="0" smtClean="0"/>
          </a:p>
          <a:p>
            <a:pPr marL="0" indent="0">
              <a:buNone/>
            </a:pPr>
            <a:r>
              <a:rPr lang="en-IN" dirty="0" smtClean="0"/>
              <a:t>/* </a:t>
            </a:r>
            <a:r>
              <a:rPr lang="en-IN" dirty="0"/>
              <a:t>local variable definition </a:t>
            </a:r>
            <a:r>
              <a:rPr lang="en-IN" dirty="0" smtClean="0"/>
              <a:t>*/</a:t>
            </a:r>
          </a:p>
          <a:p>
            <a:pPr marL="0" indent="0">
              <a:buNone/>
            </a:pPr>
            <a:r>
              <a:rPr lang="en-IN" dirty="0" smtClean="0"/>
              <a:t> </a:t>
            </a:r>
            <a:r>
              <a:rPr lang="en-IN" dirty="0" err="1"/>
              <a:t>int</a:t>
            </a:r>
            <a:r>
              <a:rPr lang="en-IN" dirty="0"/>
              <a:t> a = 100</a:t>
            </a:r>
            <a:r>
              <a:rPr lang="en-IN" dirty="0" smtClean="0"/>
              <a:t>;</a:t>
            </a:r>
          </a:p>
          <a:p>
            <a:pPr marL="0" indent="0">
              <a:buNone/>
            </a:pPr>
            <a:r>
              <a:rPr lang="en-IN" dirty="0" smtClean="0"/>
              <a:t> </a:t>
            </a:r>
            <a:r>
              <a:rPr lang="en-IN" dirty="0" err="1"/>
              <a:t>int</a:t>
            </a:r>
            <a:r>
              <a:rPr lang="en-IN" dirty="0"/>
              <a:t> b = 200</a:t>
            </a:r>
            <a:r>
              <a:rPr lang="en-IN" dirty="0" smtClean="0"/>
              <a:t>;</a:t>
            </a:r>
          </a:p>
          <a:p>
            <a:pPr marL="0" indent="0">
              <a:buNone/>
            </a:pPr>
            <a:r>
              <a:rPr lang="en-IN" dirty="0" smtClean="0"/>
              <a:t> </a:t>
            </a:r>
            <a:r>
              <a:rPr lang="en-IN" dirty="0" err="1"/>
              <a:t>int</a:t>
            </a:r>
            <a:r>
              <a:rPr lang="en-IN" dirty="0"/>
              <a:t> ret; /* calling a function to get max value */ </a:t>
            </a:r>
            <a:endParaRPr lang="en-IN" dirty="0" smtClean="0"/>
          </a:p>
          <a:p>
            <a:pPr marL="0" indent="0">
              <a:buNone/>
            </a:pPr>
            <a:r>
              <a:rPr lang="en-IN" dirty="0" smtClean="0"/>
              <a:t>ret </a:t>
            </a:r>
            <a:r>
              <a:rPr lang="en-IN" dirty="0"/>
              <a:t>= max(a, b); </a:t>
            </a:r>
            <a:endParaRPr lang="en-IN" dirty="0" smtClean="0"/>
          </a:p>
          <a:p>
            <a:pPr marL="0" indent="0">
              <a:buNone/>
            </a:pPr>
            <a:r>
              <a:rPr lang="en-IN" dirty="0" err="1" smtClean="0"/>
              <a:t>printf</a:t>
            </a:r>
            <a:r>
              <a:rPr lang="en-IN" dirty="0"/>
              <a:t>( "Max value is : %d\n", ret ); </a:t>
            </a:r>
            <a:endParaRPr lang="en-IN" dirty="0" smtClean="0"/>
          </a:p>
          <a:p>
            <a:pPr marL="0" indent="0">
              <a:buNone/>
            </a:pPr>
            <a:r>
              <a:rPr lang="en-IN" dirty="0" smtClean="0"/>
              <a:t>return </a:t>
            </a:r>
            <a:r>
              <a:rPr lang="en-IN" dirty="0"/>
              <a:t>0; } </a:t>
            </a:r>
            <a:endParaRPr lang="en-IN" dirty="0" smtClean="0"/>
          </a:p>
          <a:p>
            <a:pPr marL="0" indent="0">
              <a:buNone/>
            </a:pPr>
            <a:endParaRPr lang="en-IN" dirty="0" smtClean="0"/>
          </a:p>
          <a:p>
            <a:pPr marL="0" indent="0">
              <a:buNone/>
            </a:pPr>
            <a:r>
              <a:rPr lang="en-IN" dirty="0" smtClean="0"/>
              <a:t>/* </a:t>
            </a:r>
            <a:r>
              <a:rPr lang="en-IN" dirty="0"/>
              <a:t>function returning the max between two numbers </a:t>
            </a:r>
            <a:r>
              <a:rPr lang="en-IN" dirty="0" smtClean="0"/>
              <a:t>*/</a:t>
            </a:r>
          </a:p>
          <a:p>
            <a:pPr marL="0" indent="0">
              <a:buNone/>
            </a:pPr>
            <a:r>
              <a:rPr lang="en-IN" dirty="0" smtClean="0"/>
              <a:t> </a:t>
            </a:r>
            <a:r>
              <a:rPr lang="en-IN" dirty="0" err="1"/>
              <a:t>int</a:t>
            </a:r>
            <a:r>
              <a:rPr lang="en-IN" dirty="0"/>
              <a:t> max(</a:t>
            </a:r>
            <a:r>
              <a:rPr lang="en-IN" dirty="0" err="1"/>
              <a:t>int</a:t>
            </a:r>
            <a:r>
              <a:rPr lang="en-IN" dirty="0"/>
              <a:t> num1, </a:t>
            </a:r>
            <a:r>
              <a:rPr lang="en-IN" dirty="0" err="1"/>
              <a:t>int</a:t>
            </a:r>
            <a:r>
              <a:rPr lang="en-IN" dirty="0"/>
              <a:t> num2</a:t>
            </a:r>
            <a:r>
              <a:rPr lang="en-IN" dirty="0" smtClean="0"/>
              <a:t>)</a:t>
            </a:r>
          </a:p>
          <a:p>
            <a:pPr marL="0" indent="0">
              <a:buNone/>
            </a:pPr>
            <a:r>
              <a:rPr lang="en-IN" dirty="0" smtClean="0"/>
              <a:t> </a:t>
            </a:r>
            <a:r>
              <a:rPr lang="en-IN" dirty="0"/>
              <a:t>{ /* local variable declaration </a:t>
            </a:r>
            <a:r>
              <a:rPr lang="en-IN" dirty="0" smtClean="0"/>
              <a:t>*/</a:t>
            </a:r>
          </a:p>
          <a:p>
            <a:pPr marL="0" indent="0">
              <a:buNone/>
            </a:pPr>
            <a:r>
              <a:rPr lang="en-IN" dirty="0" smtClean="0"/>
              <a:t> </a:t>
            </a:r>
            <a:r>
              <a:rPr lang="en-IN" dirty="0" err="1"/>
              <a:t>int</a:t>
            </a:r>
            <a:r>
              <a:rPr lang="en-IN" dirty="0"/>
              <a:t> result; </a:t>
            </a:r>
            <a:endParaRPr lang="en-IN" dirty="0" smtClean="0"/>
          </a:p>
          <a:p>
            <a:pPr marL="0" indent="0">
              <a:buNone/>
            </a:pPr>
            <a:r>
              <a:rPr lang="en-IN" dirty="0" smtClean="0"/>
              <a:t>if </a:t>
            </a:r>
            <a:r>
              <a:rPr lang="en-IN" dirty="0"/>
              <a:t>(num1 &gt; num2</a:t>
            </a:r>
            <a:r>
              <a:rPr lang="en-IN" dirty="0" smtClean="0"/>
              <a:t>)</a:t>
            </a:r>
          </a:p>
          <a:p>
            <a:pPr marL="0" indent="0">
              <a:buNone/>
            </a:pPr>
            <a:r>
              <a:rPr lang="en-IN" dirty="0" smtClean="0"/>
              <a:t> </a:t>
            </a:r>
            <a:r>
              <a:rPr lang="en-IN" dirty="0"/>
              <a:t>result = num1; </a:t>
            </a:r>
            <a:endParaRPr lang="en-IN" dirty="0" smtClean="0"/>
          </a:p>
          <a:p>
            <a:pPr marL="0" indent="0">
              <a:buNone/>
            </a:pPr>
            <a:r>
              <a:rPr lang="en-IN" dirty="0" smtClean="0"/>
              <a:t>Else</a:t>
            </a:r>
          </a:p>
          <a:p>
            <a:pPr marL="0" indent="0">
              <a:buNone/>
            </a:pPr>
            <a:r>
              <a:rPr lang="en-IN" dirty="0" smtClean="0"/>
              <a:t> </a:t>
            </a:r>
            <a:r>
              <a:rPr lang="en-IN" dirty="0"/>
              <a:t>result = num2; </a:t>
            </a:r>
            <a:endParaRPr lang="en-IN" dirty="0" smtClean="0"/>
          </a:p>
          <a:p>
            <a:pPr marL="0" indent="0">
              <a:buNone/>
            </a:pPr>
            <a:r>
              <a:rPr lang="en-IN" dirty="0" smtClean="0"/>
              <a:t>return </a:t>
            </a:r>
            <a:r>
              <a:rPr lang="en-IN" dirty="0"/>
              <a:t>result;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86352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Arguments</a:t>
            </a:r>
            <a:endParaRPr lang="en-IN" dirty="0"/>
          </a:p>
        </p:txBody>
      </p:sp>
      <p:sp>
        <p:nvSpPr>
          <p:cNvPr id="3" name="Content Placeholder 2"/>
          <p:cNvSpPr>
            <a:spLocks noGrp="1"/>
          </p:cNvSpPr>
          <p:nvPr>
            <p:ph idx="1"/>
          </p:nvPr>
        </p:nvSpPr>
        <p:spPr/>
        <p:txBody>
          <a:bodyPr>
            <a:normAutofit fontScale="92500" lnSpcReduction="10000"/>
          </a:bodyPr>
          <a:lstStyle/>
          <a:p>
            <a:r>
              <a:rPr lang="en-US" dirty="0"/>
              <a:t>If a function is to use arguments, it must declare variables that accept the values of the arguments. These variables are called the </a:t>
            </a:r>
            <a:r>
              <a:rPr lang="en-US" b="1" dirty="0"/>
              <a:t>formal parameters</a:t>
            </a:r>
            <a:r>
              <a:rPr lang="en-US" dirty="0"/>
              <a:t> of the function.</a:t>
            </a:r>
          </a:p>
          <a:p>
            <a:r>
              <a:rPr lang="en-US" dirty="0"/>
              <a:t>Formal parameters behave like other local variables inside the function and are created upon entry into the function and destroyed upon exit.</a:t>
            </a:r>
          </a:p>
          <a:p>
            <a:r>
              <a:rPr lang="en-US" dirty="0" smtClean="0"/>
              <a:t>There </a:t>
            </a:r>
            <a:r>
              <a:rPr lang="en-US" dirty="0"/>
              <a:t>are two ways in which arguments can be passed to a function −</a:t>
            </a:r>
            <a:endParaRPr lang="en-IN" dirty="0"/>
          </a:p>
        </p:txBody>
      </p:sp>
    </p:spTree>
    <p:extLst>
      <p:ext uri="{BB962C8B-B14F-4D97-AF65-F5344CB8AC3E}">
        <p14:creationId xmlns:p14="http://schemas.microsoft.com/office/powerpoint/2010/main" val="315717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Arguments-</a:t>
            </a:r>
            <a:r>
              <a:rPr lang="en-IN" dirty="0" err="1" smtClean="0"/>
              <a:t>contd</a:t>
            </a:r>
            <a:r>
              <a:rPr lang="en-IN" dirty="0" smtClean="0"/>
              <a:t>,.</a:t>
            </a:r>
            <a:endParaRPr lang="en-IN" dirty="0"/>
          </a:p>
        </p:txBody>
      </p:sp>
      <p:graphicFrame>
        <p:nvGraphicFramePr>
          <p:cNvPr id="4" name="Content Placeholder 3"/>
          <p:cNvGraphicFramePr>
            <a:graphicFrameLocks noGrp="1"/>
          </p:cNvGraphicFramePr>
          <p:nvPr>
            <p:ph idx="1"/>
          </p:nvPr>
        </p:nvGraphicFramePr>
        <p:xfrm>
          <a:off x="457200" y="1714341"/>
          <a:ext cx="8229600" cy="4297680"/>
        </p:xfrm>
        <a:graphic>
          <a:graphicData uri="http://schemas.openxmlformats.org/drawingml/2006/table">
            <a:tbl>
              <a:tblPr/>
              <a:tblGrid>
                <a:gridCol w="4114800"/>
                <a:gridCol w="4114800"/>
              </a:tblGrid>
              <a:tr h="0">
                <a:tc>
                  <a:txBody>
                    <a:bodyPr/>
                    <a:lstStyle/>
                    <a:p>
                      <a:pPr algn="ctr" fontAlgn="t"/>
                      <a:r>
                        <a:rPr lang="en-IN" dirty="0" err="1">
                          <a:effectLst/>
                        </a:rPr>
                        <a:t>Sr.No</a:t>
                      </a:r>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Call Type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IN"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a:solidFill>
                            <a:srgbClr val="313131"/>
                          </a:solidFill>
                          <a:effectLst/>
                          <a:hlinkClick r:id="rId2"/>
                        </a:rPr>
                        <a:t>Call by value</a:t>
                      </a:r>
                      <a:r>
                        <a:rPr lang="en-US">
                          <a:effectLst/>
                        </a:rPr>
                        <a:t> </a:t>
                      </a:r>
                      <a:r>
                        <a:rPr lang="en-US">
                          <a:solidFill>
                            <a:srgbClr val="000000"/>
                          </a:solidFill>
                          <a:effectLst/>
                        </a:rPr>
                        <a:t>This method copies the actual value of an argument into the formal parameter of the function. In this case, changes made to the parameter inside the function have no effect on the argument.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a:solidFill>
                            <a:srgbClr val="313131"/>
                          </a:solidFill>
                          <a:effectLst/>
                          <a:hlinkClick r:id="rId3"/>
                        </a:rPr>
                        <a:t>Call by reference</a:t>
                      </a:r>
                      <a:r>
                        <a:rPr lang="en-US" dirty="0">
                          <a:effectLst/>
                        </a:rPr>
                        <a:t> </a:t>
                      </a:r>
                      <a:r>
                        <a:rPr lang="en-US" dirty="0">
                          <a:solidFill>
                            <a:srgbClr val="000000"/>
                          </a:solidFill>
                          <a:effectLst/>
                        </a:rPr>
                        <a:t>This method copies the address of an argument into the formal parameter. Inside the function, the address is used to access the actual argument used in the call. This means that changes made to the parameter affect the argument.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720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endParaRPr lang="en-IN"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IN" dirty="0" smtClean="0"/>
              <a:t>Write a C Program to perform the all binary arithmetic operations of a calculator. The program will take only two inputs and the type of operation to be performed. Based on the operations a function named arithmetic will perform the operation and send the result to the main function.</a:t>
            </a:r>
          </a:p>
          <a:p>
            <a:pPr marL="514350" indent="-514350">
              <a:buFont typeface="+mj-lt"/>
              <a:buAutoNum type="arabicPeriod"/>
            </a:pPr>
            <a:r>
              <a:rPr lang="en-IN" dirty="0" smtClean="0"/>
              <a:t>Write a C program to print the Fibonacci series of the given set of number using functions.</a:t>
            </a:r>
          </a:p>
          <a:p>
            <a:pPr marL="514350" indent="-514350">
              <a:buFont typeface="+mj-lt"/>
              <a:buAutoNum type="arabicPeriod"/>
            </a:pPr>
            <a:r>
              <a:rPr lang="en-IN" dirty="0" smtClean="0"/>
              <a:t>Write a C Program to find number of characters and number of words for the given sentence as array.</a:t>
            </a:r>
          </a:p>
        </p:txBody>
      </p:sp>
    </p:spTree>
    <p:extLst>
      <p:ext uri="{BB962C8B-B14F-4D97-AF65-F5344CB8AC3E}">
        <p14:creationId xmlns:p14="http://schemas.microsoft.com/office/powerpoint/2010/main" val="232725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Switch statement</a:t>
            </a:r>
            <a:endParaRPr lang="en-IN" dirty="0"/>
          </a:p>
        </p:txBody>
      </p:sp>
      <p:sp>
        <p:nvSpPr>
          <p:cNvPr id="3" name="Content Placeholder 2"/>
          <p:cNvSpPr>
            <a:spLocks noGrp="1"/>
          </p:cNvSpPr>
          <p:nvPr>
            <p:ph idx="1"/>
          </p:nvPr>
        </p:nvSpPr>
        <p:spPr/>
        <p:txBody>
          <a:bodyPr/>
          <a:lstStyle/>
          <a:p>
            <a:r>
              <a:rPr lang="en-US" dirty="0"/>
              <a:t>A switch statement tests the value of a variable and compares it with multiple cases</a:t>
            </a:r>
            <a:r>
              <a:rPr lang="en-US" dirty="0" smtClean="0"/>
              <a:t>.</a:t>
            </a:r>
          </a:p>
          <a:p>
            <a:r>
              <a:rPr lang="en-US" smtClean="0"/>
              <a:t>Once </a:t>
            </a:r>
            <a:r>
              <a:rPr lang="en-US" dirty="0"/>
              <a:t>the case match is found, a block of statements associated with that particular case is executed. </a:t>
            </a:r>
            <a:endParaRPr lang="en-IN" dirty="0"/>
          </a:p>
        </p:txBody>
      </p:sp>
    </p:spTree>
    <p:extLst>
      <p:ext uri="{BB962C8B-B14F-4D97-AF65-F5344CB8AC3E}">
        <p14:creationId xmlns:p14="http://schemas.microsoft.com/office/powerpoint/2010/main" val="56497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34082"/>
          </a:xfrm>
        </p:spPr>
        <p:txBody>
          <a:bodyPr>
            <a:normAutofit fontScale="90000"/>
          </a:bodyPr>
          <a:lstStyle/>
          <a:p>
            <a:r>
              <a:rPr lang="en-IN" dirty="0" smtClean="0"/>
              <a:t>Syntax</a:t>
            </a:r>
            <a:endParaRPr lang="en-IN" dirty="0"/>
          </a:p>
        </p:txBody>
      </p:sp>
      <p:sp>
        <p:nvSpPr>
          <p:cNvPr id="3" name="Content Placeholder 2"/>
          <p:cNvSpPr>
            <a:spLocks noGrp="1"/>
          </p:cNvSpPr>
          <p:nvPr>
            <p:ph idx="1"/>
          </p:nvPr>
        </p:nvSpPr>
        <p:spPr>
          <a:xfrm>
            <a:off x="251520" y="764704"/>
            <a:ext cx="3672408" cy="5361459"/>
          </a:xfrm>
        </p:spPr>
        <p:txBody>
          <a:bodyPr>
            <a:normAutofit fontScale="85000" lnSpcReduction="20000"/>
          </a:bodyPr>
          <a:lstStyle/>
          <a:p>
            <a:pPr marL="0" indent="0">
              <a:buNone/>
            </a:pPr>
            <a:r>
              <a:rPr lang="en-US" dirty="0"/>
              <a:t>switch( expression ) { </a:t>
            </a:r>
            <a:endParaRPr lang="en-US" dirty="0" smtClean="0"/>
          </a:p>
          <a:p>
            <a:pPr marL="457200" lvl="1" indent="0">
              <a:buNone/>
            </a:pPr>
            <a:r>
              <a:rPr lang="en-US" dirty="0" smtClean="0"/>
              <a:t>case </a:t>
            </a:r>
            <a:r>
              <a:rPr lang="en-US" dirty="0"/>
              <a:t>value-1: </a:t>
            </a:r>
            <a:endParaRPr lang="en-US" dirty="0" smtClean="0"/>
          </a:p>
          <a:p>
            <a:pPr lvl="2"/>
            <a:r>
              <a:rPr lang="en-US" dirty="0" smtClean="0"/>
              <a:t>Block-1</a:t>
            </a:r>
            <a:r>
              <a:rPr lang="en-US" dirty="0"/>
              <a:t>; </a:t>
            </a:r>
            <a:endParaRPr lang="en-US" dirty="0" smtClean="0"/>
          </a:p>
          <a:p>
            <a:pPr lvl="2"/>
            <a:r>
              <a:rPr lang="en-US" dirty="0" smtClean="0"/>
              <a:t>Break</a:t>
            </a:r>
            <a:r>
              <a:rPr lang="en-US" dirty="0"/>
              <a:t>; </a:t>
            </a:r>
            <a:endParaRPr lang="en-US" dirty="0" smtClean="0"/>
          </a:p>
          <a:p>
            <a:pPr marL="457200" lvl="1" indent="0">
              <a:buNone/>
            </a:pPr>
            <a:r>
              <a:rPr lang="en-US" dirty="0" smtClean="0"/>
              <a:t>case </a:t>
            </a:r>
            <a:r>
              <a:rPr lang="en-US" dirty="0"/>
              <a:t>value-2: </a:t>
            </a:r>
            <a:endParaRPr lang="en-US" dirty="0" smtClean="0"/>
          </a:p>
          <a:p>
            <a:pPr lvl="2"/>
            <a:r>
              <a:rPr lang="en-US" dirty="0" smtClean="0"/>
              <a:t>Block-2</a:t>
            </a:r>
            <a:r>
              <a:rPr lang="en-US" dirty="0"/>
              <a:t>; </a:t>
            </a:r>
            <a:endParaRPr lang="en-US" dirty="0" smtClean="0"/>
          </a:p>
          <a:p>
            <a:pPr lvl="2"/>
            <a:r>
              <a:rPr lang="en-US" dirty="0" smtClean="0"/>
              <a:t>Break</a:t>
            </a:r>
            <a:r>
              <a:rPr lang="en-US" dirty="0"/>
              <a:t>; </a:t>
            </a:r>
            <a:endParaRPr lang="en-US" dirty="0" smtClean="0"/>
          </a:p>
          <a:p>
            <a:pPr marL="457200" lvl="1" indent="0">
              <a:buNone/>
            </a:pPr>
            <a:r>
              <a:rPr lang="en-US" dirty="0" smtClean="0"/>
              <a:t>case </a:t>
            </a:r>
            <a:r>
              <a:rPr lang="en-US" dirty="0"/>
              <a:t>value-n</a:t>
            </a:r>
            <a:r>
              <a:rPr lang="en-US" dirty="0" smtClean="0"/>
              <a:t>:</a:t>
            </a:r>
          </a:p>
          <a:p>
            <a:pPr lvl="2"/>
            <a:r>
              <a:rPr lang="en-US" dirty="0" smtClean="0"/>
              <a:t> </a:t>
            </a:r>
            <a:r>
              <a:rPr lang="en-US" dirty="0"/>
              <a:t>Block-n; </a:t>
            </a:r>
            <a:endParaRPr lang="en-US" dirty="0" smtClean="0"/>
          </a:p>
          <a:p>
            <a:pPr lvl="2"/>
            <a:r>
              <a:rPr lang="en-US" dirty="0" smtClean="0"/>
              <a:t>Break</a:t>
            </a:r>
            <a:r>
              <a:rPr lang="en-US" dirty="0"/>
              <a:t>; </a:t>
            </a:r>
            <a:endParaRPr lang="en-US" dirty="0" smtClean="0"/>
          </a:p>
          <a:p>
            <a:pPr marL="457200" lvl="1" indent="0">
              <a:buNone/>
            </a:pPr>
            <a:r>
              <a:rPr lang="en-US" dirty="0" smtClean="0"/>
              <a:t>default</a:t>
            </a:r>
            <a:r>
              <a:rPr lang="en-US" dirty="0"/>
              <a:t>: </a:t>
            </a:r>
            <a:endParaRPr lang="en-US" dirty="0" smtClean="0"/>
          </a:p>
          <a:p>
            <a:pPr lvl="2"/>
            <a:r>
              <a:rPr lang="en-US" dirty="0" smtClean="0"/>
              <a:t>Block-1</a:t>
            </a:r>
            <a:r>
              <a:rPr lang="en-US" dirty="0"/>
              <a:t>; </a:t>
            </a:r>
            <a:endParaRPr lang="en-US" dirty="0" smtClean="0"/>
          </a:p>
          <a:p>
            <a:pPr lvl="2"/>
            <a:r>
              <a:rPr lang="en-US" dirty="0" smtClean="0"/>
              <a:t>Break;</a:t>
            </a:r>
          </a:p>
          <a:p>
            <a:pPr marL="0" indent="0">
              <a:buNone/>
            </a:pPr>
            <a:r>
              <a:rPr lang="en-US" dirty="0" smtClean="0"/>
              <a:t> </a:t>
            </a:r>
            <a:r>
              <a:rPr lang="en-US" dirty="0"/>
              <a:t>} </a:t>
            </a:r>
            <a:endParaRPr lang="en-US" dirty="0" smtClean="0"/>
          </a:p>
          <a:p>
            <a:pPr marL="0" indent="0">
              <a:buNone/>
            </a:pPr>
            <a:r>
              <a:rPr lang="en-US" dirty="0" smtClean="0"/>
              <a:t>Statement-x</a:t>
            </a:r>
            <a:r>
              <a:rPr lang="en-US" dirty="0"/>
              <a:t>;</a:t>
            </a:r>
            <a:endParaRPr lang="en-IN" dirty="0"/>
          </a:p>
        </p:txBody>
      </p:sp>
      <p:sp>
        <p:nvSpPr>
          <p:cNvPr id="4" name="Content Placeholder 2"/>
          <p:cNvSpPr txBox="1">
            <a:spLocks/>
          </p:cNvSpPr>
          <p:nvPr/>
        </p:nvSpPr>
        <p:spPr>
          <a:xfrm>
            <a:off x="3707904" y="1556792"/>
            <a:ext cx="511256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5" name="Content Placeholder 2"/>
          <p:cNvSpPr txBox="1">
            <a:spLocks/>
          </p:cNvSpPr>
          <p:nvPr/>
        </p:nvSpPr>
        <p:spPr>
          <a:xfrm>
            <a:off x="4104216" y="620688"/>
            <a:ext cx="4716255" cy="5832648"/>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4500" dirty="0"/>
              <a:t>The expression can be integer expression or a character expression</a:t>
            </a:r>
            <a:r>
              <a:rPr lang="en-US" sz="4500" dirty="0" smtClean="0"/>
              <a:t>.</a:t>
            </a:r>
          </a:p>
          <a:p>
            <a:r>
              <a:rPr lang="en-US" sz="4500" dirty="0"/>
              <a:t>Case labels always end with a colon ( : ). Each of these cases is associated with a block</a:t>
            </a:r>
            <a:r>
              <a:rPr lang="en-US" sz="4500" dirty="0" smtClean="0"/>
              <a:t>.</a:t>
            </a:r>
            <a:r>
              <a:rPr lang="en-US" sz="4500" dirty="0"/>
              <a:t> </a:t>
            </a:r>
            <a:endParaRPr lang="en-US" sz="4500" dirty="0" smtClean="0"/>
          </a:p>
          <a:p>
            <a:r>
              <a:rPr lang="en-US" sz="4500" dirty="0" smtClean="0"/>
              <a:t>The </a:t>
            </a:r>
            <a:r>
              <a:rPr lang="en-US" sz="4500" dirty="0"/>
              <a:t>break keyword in each case indicates the end of a particular case. If we do not put the break in each case then even though the specific case is executed, the switch will continue to execute all the cases until the end is reached. This should not happen; hence we always have to put break keyword in each case. Break will terminate the case once it is executed and the control will fall out of the switch</a:t>
            </a:r>
            <a:r>
              <a:rPr lang="en-US" sz="4500" dirty="0" smtClean="0"/>
              <a:t>.</a:t>
            </a:r>
          </a:p>
          <a:p>
            <a:r>
              <a:rPr lang="en-US" sz="4500" dirty="0"/>
              <a:t>The default case is an optional one. Whenever the value of test-expression is not matched with any of the cases inside the switch, then the default will be executed. Otherwise, it is not necessary to write default in the switch.</a:t>
            </a:r>
          </a:p>
          <a:p>
            <a:r>
              <a:rPr lang="en-US" sz="4500" dirty="0"/>
              <a:t>Once the switch is executed the control will go to the statement-x, and the execution of a program will continue.</a:t>
            </a:r>
          </a:p>
          <a:p>
            <a:endParaRPr lang="en-IN" dirty="0"/>
          </a:p>
        </p:txBody>
      </p:sp>
    </p:spTree>
    <p:extLst>
      <p:ext uri="{BB962C8B-B14F-4D97-AF65-F5344CB8AC3E}">
        <p14:creationId xmlns:p14="http://schemas.microsoft.com/office/powerpoint/2010/main" val="319638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 Diagram of Switch Case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207869"/>
            <a:ext cx="5256584" cy="510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20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2857"/>
          </a:xfrm>
        </p:spPr>
        <p:txBody>
          <a:bodyPr>
            <a:normAutofit fontScale="90000"/>
          </a:bodyPr>
          <a:lstStyle/>
          <a:p>
            <a:r>
              <a:rPr lang="en-IN" dirty="0" smtClean="0"/>
              <a:t>Example</a:t>
            </a:r>
            <a:endParaRPr lang="en-IN" dirty="0"/>
          </a:p>
        </p:txBody>
      </p:sp>
      <p:sp>
        <p:nvSpPr>
          <p:cNvPr id="3" name="Content Placeholder 2"/>
          <p:cNvSpPr>
            <a:spLocks noGrp="1"/>
          </p:cNvSpPr>
          <p:nvPr>
            <p:ph sz="half" idx="1"/>
          </p:nvPr>
        </p:nvSpPr>
        <p:spPr>
          <a:xfrm>
            <a:off x="251520" y="1007495"/>
            <a:ext cx="4495800" cy="5118668"/>
          </a:xfrm>
        </p:spPr>
        <p:txBody>
          <a:bodyPr>
            <a:normAutofit fontScale="62500" lnSpcReduction="20000"/>
          </a:bodyPr>
          <a:lstStyle/>
          <a:p>
            <a:pPr marL="0" indent="0">
              <a:buNone/>
            </a:pPr>
            <a:r>
              <a:rPr lang="en-US" dirty="0"/>
              <a:t>#include &lt;</a:t>
            </a:r>
            <a:r>
              <a:rPr lang="en-US" dirty="0" err="1"/>
              <a:t>stdio.h</a:t>
            </a:r>
            <a:r>
              <a:rPr lang="en-US" dirty="0"/>
              <a:t>&gt; </a:t>
            </a:r>
            <a:endParaRPr lang="en-US" dirty="0" smtClean="0"/>
          </a:p>
          <a:p>
            <a:pPr marL="0" indent="0">
              <a:buNone/>
            </a:pPr>
            <a:r>
              <a:rPr lang="en-US" dirty="0" err="1" smtClean="0"/>
              <a:t>int</a:t>
            </a:r>
            <a:r>
              <a:rPr lang="en-US" dirty="0" smtClean="0"/>
              <a:t> </a:t>
            </a:r>
            <a:r>
              <a:rPr lang="en-US" dirty="0"/>
              <a:t>main() { </a:t>
            </a:r>
            <a:endParaRPr lang="en-US" dirty="0" smtClean="0"/>
          </a:p>
          <a:p>
            <a:pPr marL="0" indent="0">
              <a:buNone/>
            </a:pPr>
            <a:r>
              <a:rPr lang="en-US" dirty="0" err="1" smtClean="0"/>
              <a:t>int</a:t>
            </a:r>
            <a:r>
              <a:rPr lang="en-US" dirty="0" smtClean="0"/>
              <a:t> </a:t>
            </a:r>
            <a:r>
              <a:rPr lang="en-US" dirty="0" err="1"/>
              <a:t>num</a:t>
            </a:r>
            <a:r>
              <a:rPr lang="en-US" dirty="0"/>
              <a:t> = 8; </a:t>
            </a:r>
            <a:endParaRPr lang="en-US" dirty="0" smtClean="0"/>
          </a:p>
          <a:p>
            <a:pPr marL="0" indent="0">
              <a:buNone/>
            </a:pPr>
            <a:r>
              <a:rPr lang="en-US" dirty="0" smtClean="0"/>
              <a:t>switch </a:t>
            </a:r>
            <a:r>
              <a:rPr lang="en-US" dirty="0"/>
              <a:t>(</a:t>
            </a:r>
            <a:r>
              <a:rPr lang="en-US" dirty="0" err="1"/>
              <a:t>num</a:t>
            </a:r>
            <a:r>
              <a:rPr lang="en-US" dirty="0"/>
              <a:t>) { </a:t>
            </a:r>
            <a:endParaRPr lang="en-US" dirty="0" smtClean="0"/>
          </a:p>
          <a:p>
            <a:pPr marL="0" indent="0">
              <a:buNone/>
            </a:pPr>
            <a:r>
              <a:rPr lang="en-US" dirty="0" smtClean="0"/>
              <a:t>case </a:t>
            </a:r>
            <a:r>
              <a:rPr lang="en-US" dirty="0"/>
              <a:t>7: </a:t>
            </a:r>
            <a:endParaRPr lang="en-US" dirty="0" smtClean="0"/>
          </a:p>
          <a:p>
            <a:pPr marL="0" indent="0">
              <a:buNone/>
            </a:pPr>
            <a:r>
              <a:rPr lang="en-US" dirty="0" err="1" smtClean="0"/>
              <a:t>printf</a:t>
            </a:r>
            <a:r>
              <a:rPr lang="en-US" dirty="0"/>
              <a:t>("Value is 7"); </a:t>
            </a:r>
            <a:endParaRPr lang="en-US" dirty="0" smtClean="0"/>
          </a:p>
          <a:p>
            <a:pPr marL="0" indent="0">
              <a:buNone/>
            </a:pPr>
            <a:r>
              <a:rPr lang="en-US" dirty="0" smtClean="0"/>
              <a:t>break</a:t>
            </a:r>
            <a:r>
              <a:rPr lang="en-US" dirty="0"/>
              <a:t>; </a:t>
            </a:r>
            <a:endParaRPr lang="en-US" dirty="0" smtClean="0"/>
          </a:p>
          <a:p>
            <a:pPr marL="0" indent="0">
              <a:buNone/>
            </a:pPr>
            <a:r>
              <a:rPr lang="en-US" dirty="0" smtClean="0"/>
              <a:t>case </a:t>
            </a:r>
            <a:r>
              <a:rPr lang="en-US" dirty="0"/>
              <a:t>8: </a:t>
            </a:r>
            <a:endParaRPr lang="en-US" dirty="0" smtClean="0"/>
          </a:p>
          <a:p>
            <a:pPr marL="0" indent="0">
              <a:buNone/>
            </a:pPr>
            <a:r>
              <a:rPr lang="en-US" dirty="0" err="1" smtClean="0"/>
              <a:t>printf</a:t>
            </a:r>
            <a:r>
              <a:rPr lang="en-US" dirty="0"/>
              <a:t>("Value is 8</a:t>
            </a:r>
            <a:r>
              <a:rPr lang="en-US" dirty="0" smtClean="0"/>
              <a:t>");</a:t>
            </a:r>
          </a:p>
          <a:p>
            <a:pPr marL="0" indent="0">
              <a:buNone/>
            </a:pPr>
            <a:r>
              <a:rPr lang="en-US" dirty="0" smtClean="0"/>
              <a:t> </a:t>
            </a:r>
            <a:r>
              <a:rPr lang="en-US" dirty="0"/>
              <a:t>break; </a:t>
            </a:r>
            <a:endParaRPr lang="en-US" dirty="0" smtClean="0"/>
          </a:p>
          <a:p>
            <a:pPr marL="0" indent="0">
              <a:buNone/>
            </a:pPr>
            <a:r>
              <a:rPr lang="en-US" dirty="0" smtClean="0"/>
              <a:t>case </a:t>
            </a:r>
            <a:r>
              <a:rPr lang="en-US" dirty="0"/>
              <a:t>9: </a:t>
            </a:r>
            <a:endParaRPr lang="en-US" dirty="0" smtClean="0"/>
          </a:p>
          <a:p>
            <a:pPr marL="0" indent="0">
              <a:buNone/>
            </a:pPr>
            <a:r>
              <a:rPr lang="en-US" dirty="0" err="1" smtClean="0"/>
              <a:t>printf</a:t>
            </a:r>
            <a:r>
              <a:rPr lang="en-US" dirty="0"/>
              <a:t>("Value is 9"); </a:t>
            </a:r>
            <a:endParaRPr lang="en-US" dirty="0" smtClean="0"/>
          </a:p>
          <a:p>
            <a:pPr marL="0" indent="0">
              <a:buNone/>
            </a:pPr>
            <a:r>
              <a:rPr lang="en-US" dirty="0" smtClean="0"/>
              <a:t>break</a:t>
            </a:r>
            <a:r>
              <a:rPr lang="en-US" dirty="0"/>
              <a:t>; </a:t>
            </a:r>
            <a:endParaRPr lang="en-US" dirty="0" smtClean="0"/>
          </a:p>
          <a:p>
            <a:pPr marL="0" indent="0">
              <a:buNone/>
            </a:pPr>
            <a:r>
              <a:rPr lang="en-US" dirty="0" smtClean="0"/>
              <a:t>default</a:t>
            </a:r>
            <a:r>
              <a:rPr lang="en-US" dirty="0"/>
              <a:t>: </a:t>
            </a:r>
            <a:endParaRPr lang="en-US" dirty="0" smtClean="0"/>
          </a:p>
          <a:p>
            <a:pPr marL="0" indent="0">
              <a:buNone/>
            </a:pPr>
            <a:r>
              <a:rPr lang="en-US" dirty="0" err="1" smtClean="0"/>
              <a:t>printf</a:t>
            </a:r>
            <a:r>
              <a:rPr lang="en-US" dirty="0"/>
              <a:t>("Out of range"); </a:t>
            </a:r>
            <a:endParaRPr lang="en-US" dirty="0" smtClean="0"/>
          </a:p>
          <a:p>
            <a:pPr marL="0" indent="0">
              <a:buNone/>
            </a:pPr>
            <a:r>
              <a:rPr lang="en-US" dirty="0" smtClean="0"/>
              <a:t>break</a:t>
            </a:r>
            <a:r>
              <a:rPr lang="en-US" dirty="0"/>
              <a:t>; </a:t>
            </a:r>
            <a:r>
              <a:rPr lang="en-US" dirty="0" smtClean="0"/>
              <a:t>}</a:t>
            </a:r>
          </a:p>
          <a:p>
            <a:pPr marL="0" indent="0">
              <a:buNone/>
            </a:pPr>
            <a:r>
              <a:rPr lang="en-US" dirty="0" smtClean="0"/>
              <a:t> </a:t>
            </a:r>
            <a:r>
              <a:rPr lang="en-US" dirty="0"/>
              <a:t>return 0; </a:t>
            </a:r>
            <a:endParaRPr lang="en-US" dirty="0" smtClean="0"/>
          </a:p>
          <a:p>
            <a:pPr marL="0" indent="0">
              <a:buNone/>
            </a:pPr>
            <a:r>
              <a:rPr lang="en-US" dirty="0" smtClean="0"/>
              <a:t>}</a:t>
            </a:r>
            <a:endParaRPr lang="en-IN" dirty="0"/>
          </a:p>
        </p:txBody>
      </p:sp>
      <p:sp>
        <p:nvSpPr>
          <p:cNvPr id="7" name="Content Placeholder 6"/>
          <p:cNvSpPr>
            <a:spLocks noGrp="1"/>
          </p:cNvSpPr>
          <p:nvPr>
            <p:ph sz="half" idx="2"/>
          </p:nvPr>
        </p:nvSpPr>
        <p:spPr>
          <a:xfrm>
            <a:off x="3589040" y="1007495"/>
            <a:ext cx="5554960" cy="4968552"/>
          </a:xfrm>
        </p:spPr>
        <p:txBody>
          <a:bodyPr>
            <a:normAutofit fontScale="62500" lnSpcReduction="20000"/>
          </a:bodyPr>
          <a:lstStyle/>
          <a:p>
            <a:pPr marL="0" indent="0">
              <a:buNone/>
            </a:pPr>
            <a:r>
              <a:rPr lang="en-IN" dirty="0"/>
              <a:t>#include &lt;</a:t>
            </a:r>
            <a:r>
              <a:rPr lang="en-IN" dirty="0" err="1"/>
              <a:t>stdio.h</a:t>
            </a:r>
            <a:r>
              <a:rPr lang="en-IN" dirty="0" smtClean="0"/>
              <a:t>&gt;</a:t>
            </a:r>
          </a:p>
          <a:p>
            <a:pPr marL="0" indent="0">
              <a:buNone/>
            </a:pPr>
            <a:r>
              <a:rPr lang="en-IN" dirty="0" smtClean="0"/>
              <a:t> </a:t>
            </a:r>
            <a:r>
              <a:rPr lang="en-IN" dirty="0" err="1"/>
              <a:t>int</a:t>
            </a:r>
            <a:r>
              <a:rPr lang="en-IN" dirty="0"/>
              <a:t> main() { </a:t>
            </a:r>
            <a:endParaRPr lang="en-IN" dirty="0" smtClean="0"/>
          </a:p>
          <a:p>
            <a:pPr marL="0" indent="0">
              <a:buNone/>
            </a:pPr>
            <a:r>
              <a:rPr lang="en-IN" dirty="0" err="1" smtClean="0"/>
              <a:t>int</a:t>
            </a:r>
            <a:r>
              <a:rPr lang="en-IN" dirty="0" smtClean="0"/>
              <a:t> </a:t>
            </a:r>
            <a:r>
              <a:rPr lang="en-IN" dirty="0"/>
              <a:t>language = 10; </a:t>
            </a:r>
            <a:endParaRPr lang="en-IN" dirty="0" smtClean="0"/>
          </a:p>
          <a:p>
            <a:pPr marL="0" indent="0">
              <a:buNone/>
            </a:pPr>
            <a:r>
              <a:rPr lang="en-IN" dirty="0" smtClean="0"/>
              <a:t>switch </a:t>
            </a:r>
            <a:r>
              <a:rPr lang="en-IN" dirty="0"/>
              <a:t>(language) { </a:t>
            </a:r>
            <a:endParaRPr lang="en-IN" dirty="0" smtClean="0"/>
          </a:p>
          <a:p>
            <a:pPr marL="0" indent="0">
              <a:buNone/>
            </a:pPr>
            <a:r>
              <a:rPr lang="en-IN" dirty="0" smtClean="0"/>
              <a:t>case </a:t>
            </a:r>
            <a:r>
              <a:rPr lang="en-IN" dirty="0"/>
              <a:t>1: </a:t>
            </a:r>
            <a:endParaRPr lang="en-IN" dirty="0" smtClean="0"/>
          </a:p>
          <a:p>
            <a:pPr marL="0" indent="0">
              <a:buNone/>
            </a:pPr>
            <a:r>
              <a:rPr lang="en-IN" dirty="0" err="1" smtClean="0"/>
              <a:t>printf</a:t>
            </a:r>
            <a:r>
              <a:rPr lang="en-IN" dirty="0"/>
              <a:t>("C#\n"); </a:t>
            </a:r>
            <a:endParaRPr lang="en-IN" dirty="0" smtClean="0"/>
          </a:p>
          <a:p>
            <a:pPr marL="0" indent="0">
              <a:buNone/>
            </a:pPr>
            <a:r>
              <a:rPr lang="en-IN" dirty="0" smtClean="0"/>
              <a:t>break</a:t>
            </a:r>
            <a:r>
              <a:rPr lang="en-IN" dirty="0"/>
              <a:t>; </a:t>
            </a:r>
            <a:endParaRPr lang="en-IN" dirty="0" smtClean="0"/>
          </a:p>
          <a:p>
            <a:pPr marL="0" indent="0">
              <a:buNone/>
            </a:pPr>
            <a:r>
              <a:rPr lang="en-IN" dirty="0" smtClean="0"/>
              <a:t>case </a:t>
            </a:r>
            <a:r>
              <a:rPr lang="en-IN" dirty="0"/>
              <a:t>2: </a:t>
            </a:r>
            <a:endParaRPr lang="en-IN" dirty="0" smtClean="0"/>
          </a:p>
          <a:p>
            <a:pPr marL="0" indent="0">
              <a:buNone/>
            </a:pPr>
            <a:r>
              <a:rPr lang="en-IN" dirty="0" err="1" smtClean="0"/>
              <a:t>printf</a:t>
            </a:r>
            <a:r>
              <a:rPr lang="en-IN" dirty="0"/>
              <a:t>("C\n</a:t>
            </a:r>
            <a:r>
              <a:rPr lang="en-IN" dirty="0" smtClean="0"/>
              <a:t>");</a:t>
            </a:r>
          </a:p>
          <a:p>
            <a:pPr marL="0" indent="0">
              <a:buNone/>
            </a:pPr>
            <a:r>
              <a:rPr lang="en-IN" dirty="0" smtClean="0"/>
              <a:t> </a:t>
            </a:r>
            <a:r>
              <a:rPr lang="en-IN" dirty="0"/>
              <a:t>break</a:t>
            </a:r>
            <a:r>
              <a:rPr lang="en-IN" dirty="0" smtClean="0"/>
              <a:t>;</a:t>
            </a:r>
          </a:p>
          <a:p>
            <a:pPr marL="0" indent="0">
              <a:buNone/>
            </a:pPr>
            <a:r>
              <a:rPr lang="en-IN" dirty="0" smtClean="0"/>
              <a:t> </a:t>
            </a:r>
            <a:r>
              <a:rPr lang="en-IN" dirty="0"/>
              <a:t>case 3</a:t>
            </a:r>
            <a:r>
              <a:rPr lang="en-IN" dirty="0" smtClean="0"/>
              <a:t>:</a:t>
            </a:r>
          </a:p>
          <a:p>
            <a:pPr marL="0" indent="0">
              <a:buNone/>
            </a:pPr>
            <a:r>
              <a:rPr lang="en-IN" dirty="0" smtClean="0"/>
              <a:t> </a:t>
            </a:r>
            <a:r>
              <a:rPr lang="en-IN" dirty="0" err="1"/>
              <a:t>printf</a:t>
            </a:r>
            <a:r>
              <a:rPr lang="en-IN" dirty="0"/>
              <a:t>("C++\n"); </a:t>
            </a:r>
            <a:endParaRPr lang="en-IN" dirty="0" smtClean="0"/>
          </a:p>
          <a:p>
            <a:pPr marL="0" indent="0">
              <a:buNone/>
            </a:pPr>
            <a:r>
              <a:rPr lang="en-IN" dirty="0" smtClean="0"/>
              <a:t>break</a:t>
            </a:r>
            <a:r>
              <a:rPr lang="en-IN" dirty="0"/>
              <a:t>; </a:t>
            </a:r>
            <a:endParaRPr lang="en-IN" dirty="0" smtClean="0"/>
          </a:p>
          <a:p>
            <a:pPr marL="0" indent="0">
              <a:buNone/>
            </a:pPr>
            <a:r>
              <a:rPr lang="en-IN" dirty="0" smtClean="0"/>
              <a:t>default</a:t>
            </a:r>
            <a:r>
              <a:rPr lang="en-IN" dirty="0"/>
              <a:t>: </a:t>
            </a:r>
            <a:endParaRPr lang="en-IN" dirty="0" smtClean="0"/>
          </a:p>
          <a:p>
            <a:pPr marL="0" indent="0">
              <a:buNone/>
            </a:pPr>
            <a:r>
              <a:rPr lang="en-IN" dirty="0" err="1" smtClean="0"/>
              <a:t>printf</a:t>
            </a:r>
            <a:r>
              <a:rPr lang="en-IN" dirty="0"/>
              <a:t>("Other programming language\n</a:t>
            </a:r>
            <a:r>
              <a:rPr lang="en-IN" dirty="0" smtClean="0"/>
              <a:t>");</a:t>
            </a:r>
          </a:p>
          <a:p>
            <a:pPr marL="0" indent="0">
              <a:buNone/>
            </a:pPr>
            <a:r>
              <a:rPr lang="en-IN" dirty="0" smtClean="0"/>
              <a:t>}</a:t>
            </a:r>
          </a:p>
          <a:p>
            <a:pPr marL="0" indent="0">
              <a:buNone/>
            </a:pPr>
            <a:r>
              <a:rPr lang="en-IN" dirty="0" smtClean="0"/>
              <a:t>}</a:t>
            </a:r>
            <a:endParaRPr lang="en-IN" dirty="0"/>
          </a:p>
        </p:txBody>
      </p:sp>
      <p:sp>
        <p:nvSpPr>
          <p:cNvPr id="4" name="Content Placeholder 2"/>
          <p:cNvSpPr txBox="1">
            <a:spLocks/>
          </p:cNvSpPr>
          <p:nvPr/>
        </p:nvSpPr>
        <p:spPr>
          <a:xfrm>
            <a:off x="3635896" y="1007495"/>
            <a:ext cx="4968552"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373122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a Switch</a:t>
            </a:r>
            <a:endParaRPr lang="en-IN" dirty="0"/>
          </a:p>
        </p:txBody>
      </p:sp>
      <p:sp>
        <p:nvSpPr>
          <p:cNvPr id="3" name="Content Placeholder 2"/>
          <p:cNvSpPr>
            <a:spLocks noGrp="1"/>
          </p:cNvSpPr>
          <p:nvPr>
            <p:ph idx="1"/>
          </p:nvPr>
        </p:nvSpPr>
        <p:spPr/>
        <p:txBody>
          <a:bodyPr/>
          <a:lstStyle/>
          <a:p>
            <a:r>
              <a:rPr lang="en-US" dirty="0"/>
              <a:t>An expression must always execute to a result.</a:t>
            </a:r>
          </a:p>
          <a:p>
            <a:r>
              <a:rPr lang="en-US" dirty="0"/>
              <a:t>Case labels must be constants and unique.</a:t>
            </a:r>
          </a:p>
          <a:p>
            <a:r>
              <a:rPr lang="en-US" dirty="0"/>
              <a:t>Case labels must end with a colon ( : ).</a:t>
            </a:r>
          </a:p>
          <a:p>
            <a:r>
              <a:rPr lang="en-US" dirty="0"/>
              <a:t>A break keyword must be present in each case.</a:t>
            </a:r>
          </a:p>
          <a:p>
            <a:r>
              <a:rPr lang="en-US" dirty="0"/>
              <a:t>There can be only one default label.</a:t>
            </a:r>
          </a:p>
          <a:p>
            <a:r>
              <a:rPr lang="en-US" dirty="0"/>
              <a:t>We can nest multiple switch statements.</a:t>
            </a:r>
          </a:p>
        </p:txBody>
      </p:sp>
    </p:spTree>
    <p:extLst>
      <p:ext uri="{BB962C8B-B14F-4D97-AF65-F5344CB8AC3E}">
        <p14:creationId xmlns:p14="http://schemas.microsoft.com/office/powerpoint/2010/main" val="397977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C-Functions</a:t>
            </a:r>
            <a:endParaRPr lang="en-IN" dirty="0"/>
          </a:p>
        </p:txBody>
      </p:sp>
      <p:sp>
        <p:nvSpPr>
          <p:cNvPr id="3" name="Content Placeholder 2"/>
          <p:cNvSpPr>
            <a:spLocks noGrp="1"/>
          </p:cNvSpPr>
          <p:nvPr>
            <p:ph idx="1"/>
          </p:nvPr>
        </p:nvSpPr>
        <p:spPr>
          <a:xfrm>
            <a:off x="323528" y="1196752"/>
            <a:ext cx="8363272" cy="5184576"/>
          </a:xfrm>
        </p:spPr>
        <p:txBody>
          <a:bodyPr>
            <a:normAutofit fontScale="85000" lnSpcReduction="20000"/>
          </a:bodyPr>
          <a:lstStyle/>
          <a:p>
            <a:r>
              <a:rPr lang="en-US" dirty="0"/>
              <a:t>A function is a group of statements that together perform a task. Every C program has at least one function, which is </a:t>
            </a:r>
            <a:r>
              <a:rPr lang="en-US" b="1" dirty="0"/>
              <a:t>main()</a:t>
            </a:r>
            <a:r>
              <a:rPr lang="en-US" dirty="0"/>
              <a:t>, </a:t>
            </a:r>
            <a:endParaRPr lang="en-US" dirty="0" smtClean="0"/>
          </a:p>
          <a:p>
            <a:r>
              <a:rPr lang="en-US" dirty="0"/>
              <a:t>You can divide up your code into separate </a:t>
            </a:r>
            <a:r>
              <a:rPr lang="en-US" dirty="0" smtClean="0"/>
              <a:t>functions such that </a:t>
            </a:r>
            <a:r>
              <a:rPr lang="en-US" dirty="0"/>
              <a:t>each function performs a specific task</a:t>
            </a:r>
            <a:r>
              <a:rPr lang="en-US" dirty="0" smtClean="0"/>
              <a:t>.</a:t>
            </a:r>
          </a:p>
          <a:p>
            <a:r>
              <a:rPr lang="en-US" dirty="0"/>
              <a:t>A function </a:t>
            </a:r>
            <a:r>
              <a:rPr lang="en-US" b="1" dirty="0"/>
              <a:t>declaration</a:t>
            </a:r>
            <a:r>
              <a:rPr lang="en-US" dirty="0"/>
              <a:t> tells the compiler about a function's name, return type, and parameters. A function </a:t>
            </a:r>
            <a:r>
              <a:rPr lang="en-US" b="1" dirty="0"/>
              <a:t>definition</a:t>
            </a:r>
            <a:r>
              <a:rPr lang="en-US" dirty="0"/>
              <a:t> provides the actual body of the function</a:t>
            </a:r>
            <a:r>
              <a:rPr lang="en-US" dirty="0" smtClean="0"/>
              <a:t>.</a:t>
            </a:r>
          </a:p>
          <a:p>
            <a:r>
              <a:rPr lang="en-US" dirty="0"/>
              <a:t>The C standard library provides numerous built-in functions that your program can call. For example, </a:t>
            </a:r>
            <a:r>
              <a:rPr lang="en-US" b="1" dirty="0" err="1"/>
              <a:t>strcat</a:t>
            </a:r>
            <a:r>
              <a:rPr lang="en-US" b="1" dirty="0"/>
              <a:t>()</a:t>
            </a:r>
            <a:r>
              <a:rPr lang="en-US" dirty="0"/>
              <a:t> to concatenate two strings, </a:t>
            </a:r>
            <a:r>
              <a:rPr lang="en-US" b="1" dirty="0" err="1"/>
              <a:t>memcpy</a:t>
            </a:r>
            <a:r>
              <a:rPr lang="en-US" b="1" dirty="0"/>
              <a:t>()</a:t>
            </a:r>
            <a:r>
              <a:rPr lang="en-US" dirty="0"/>
              <a:t> to copy one memory location to another location, and many more functions.</a:t>
            </a:r>
            <a:endParaRPr lang="en-IN" dirty="0"/>
          </a:p>
        </p:txBody>
      </p:sp>
    </p:spTree>
    <p:extLst>
      <p:ext uri="{BB962C8B-B14F-4D97-AF65-F5344CB8AC3E}">
        <p14:creationId xmlns:p14="http://schemas.microsoft.com/office/powerpoint/2010/main" val="381279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Defining a Function</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err="1"/>
              <a:t>return_type</a:t>
            </a:r>
            <a:r>
              <a:rPr lang="en-US" dirty="0"/>
              <a:t> </a:t>
            </a:r>
            <a:r>
              <a:rPr lang="en-US" dirty="0" err="1"/>
              <a:t>function_name</a:t>
            </a:r>
            <a:r>
              <a:rPr lang="en-US" dirty="0"/>
              <a:t>( parameter list </a:t>
            </a:r>
            <a:r>
              <a:rPr lang="en-US" dirty="0" smtClean="0"/>
              <a:t>)</a:t>
            </a:r>
          </a:p>
          <a:p>
            <a:pPr marL="0" indent="0">
              <a:buNone/>
            </a:pPr>
            <a:r>
              <a:rPr lang="en-US" dirty="0" smtClean="0"/>
              <a:t> </a:t>
            </a:r>
            <a:r>
              <a:rPr lang="en-US" dirty="0"/>
              <a:t>{ body of the function </a:t>
            </a:r>
            <a:r>
              <a:rPr lang="en-US" dirty="0" smtClean="0"/>
              <a:t>}</a:t>
            </a:r>
          </a:p>
          <a:p>
            <a:r>
              <a:rPr lang="en-US" b="1" dirty="0"/>
              <a:t>Return Type</a:t>
            </a:r>
            <a:r>
              <a:rPr lang="en-US" dirty="0"/>
              <a:t> − A function may return a value. The </a:t>
            </a:r>
            <a:r>
              <a:rPr lang="en-US" b="1" dirty="0" err="1"/>
              <a:t>return_type</a:t>
            </a:r>
            <a:r>
              <a:rPr lang="en-US" dirty="0"/>
              <a:t> is the data type of the value the function returns. Some functions perform the desired operations without returning a value. In this case, the </a:t>
            </a:r>
            <a:r>
              <a:rPr lang="en-US" dirty="0" err="1"/>
              <a:t>return_type</a:t>
            </a:r>
            <a:r>
              <a:rPr lang="en-US" dirty="0"/>
              <a:t> is the keyword </a:t>
            </a:r>
            <a:r>
              <a:rPr lang="en-US" b="1" dirty="0"/>
              <a:t>void</a:t>
            </a:r>
            <a:r>
              <a:rPr lang="en-US" dirty="0"/>
              <a:t>.</a:t>
            </a:r>
          </a:p>
          <a:p>
            <a:r>
              <a:rPr lang="en-US" b="1" dirty="0"/>
              <a:t>Function Name</a:t>
            </a:r>
            <a:r>
              <a:rPr lang="en-US" dirty="0"/>
              <a:t> − This is the actual name of the function. The function name and the parameter list together constitute the function signature.</a:t>
            </a:r>
          </a:p>
          <a:p>
            <a:r>
              <a:rPr lang="en-US" b="1" dirty="0"/>
              <a:t>Parameters</a:t>
            </a:r>
            <a:r>
              <a:rPr lang="en-US" dirty="0"/>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r>
              <a:rPr lang="en-US" b="1" dirty="0"/>
              <a:t>Function Body</a:t>
            </a:r>
            <a:r>
              <a:rPr lang="en-US" dirty="0"/>
              <a:t> − The function body contains a collection of statements that define what the function does.</a:t>
            </a:r>
          </a:p>
          <a:p>
            <a:pPr marL="0" indent="0">
              <a:buNone/>
            </a:pPr>
            <a:endParaRPr lang="en-IN" dirty="0"/>
          </a:p>
        </p:txBody>
      </p:sp>
    </p:spTree>
    <p:extLst>
      <p:ext uri="{BB962C8B-B14F-4D97-AF65-F5344CB8AC3E}">
        <p14:creationId xmlns:p14="http://schemas.microsoft.com/office/powerpoint/2010/main" val="345901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457200" y="1196752"/>
            <a:ext cx="8229600" cy="5184576"/>
          </a:xfrm>
        </p:spPr>
        <p:txBody>
          <a:bodyPr>
            <a:normAutofit fontScale="92500" lnSpcReduction="20000"/>
          </a:bodyPr>
          <a:lstStyle/>
          <a:p>
            <a:pPr marL="0" indent="0">
              <a:buNone/>
            </a:pPr>
            <a:r>
              <a:rPr lang="en-IN" dirty="0"/>
              <a:t>/* function returning the max between two numbers */ </a:t>
            </a:r>
            <a:endParaRPr lang="en-IN" dirty="0" smtClean="0"/>
          </a:p>
          <a:p>
            <a:pPr marL="0" indent="0">
              <a:buNone/>
            </a:pPr>
            <a:r>
              <a:rPr lang="en-IN" dirty="0" err="1" smtClean="0"/>
              <a:t>int</a:t>
            </a:r>
            <a:r>
              <a:rPr lang="en-IN" dirty="0" smtClean="0"/>
              <a:t> </a:t>
            </a:r>
            <a:r>
              <a:rPr lang="en-IN" dirty="0"/>
              <a:t>max(</a:t>
            </a:r>
            <a:r>
              <a:rPr lang="en-IN" dirty="0" err="1"/>
              <a:t>int</a:t>
            </a:r>
            <a:r>
              <a:rPr lang="en-IN" dirty="0"/>
              <a:t> num1, </a:t>
            </a:r>
            <a:r>
              <a:rPr lang="en-IN" dirty="0" err="1"/>
              <a:t>int</a:t>
            </a:r>
            <a:r>
              <a:rPr lang="en-IN" dirty="0"/>
              <a:t> num2) { </a:t>
            </a:r>
            <a:endParaRPr lang="en-IN" dirty="0" smtClean="0"/>
          </a:p>
          <a:p>
            <a:pPr marL="0" indent="0">
              <a:buNone/>
            </a:pPr>
            <a:r>
              <a:rPr lang="en-IN" dirty="0" smtClean="0"/>
              <a:t>/* </a:t>
            </a:r>
            <a:r>
              <a:rPr lang="en-IN" dirty="0"/>
              <a:t>local variable declaration */ </a:t>
            </a:r>
            <a:endParaRPr lang="en-IN" dirty="0" smtClean="0"/>
          </a:p>
          <a:p>
            <a:pPr marL="0" indent="0">
              <a:buNone/>
            </a:pPr>
            <a:r>
              <a:rPr lang="en-IN" dirty="0" err="1" smtClean="0"/>
              <a:t>int</a:t>
            </a:r>
            <a:r>
              <a:rPr lang="en-IN" dirty="0" smtClean="0"/>
              <a:t> </a:t>
            </a:r>
            <a:r>
              <a:rPr lang="en-IN" dirty="0"/>
              <a:t>result; </a:t>
            </a:r>
            <a:endParaRPr lang="en-IN" dirty="0" smtClean="0"/>
          </a:p>
          <a:p>
            <a:pPr marL="0" indent="0">
              <a:buNone/>
            </a:pPr>
            <a:r>
              <a:rPr lang="en-IN" dirty="0" smtClean="0"/>
              <a:t>if </a:t>
            </a:r>
            <a:r>
              <a:rPr lang="en-IN" dirty="0"/>
              <a:t>(num1 &gt; num2) </a:t>
            </a:r>
            <a:endParaRPr lang="en-IN" dirty="0" smtClean="0"/>
          </a:p>
          <a:p>
            <a:pPr marL="0" indent="0">
              <a:buNone/>
            </a:pPr>
            <a:r>
              <a:rPr lang="en-IN" dirty="0" smtClean="0"/>
              <a:t>result </a:t>
            </a:r>
            <a:r>
              <a:rPr lang="en-IN" dirty="0"/>
              <a:t>= num1; </a:t>
            </a:r>
            <a:endParaRPr lang="en-IN" dirty="0" smtClean="0"/>
          </a:p>
          <a:p>
            <a:pPr marL="0" indent="0">
              <a:buNone/>
            </a:pPr>
            <a:r>
              <a:rPr lang="en-IN" dirty="0" smtClean="0"/>
              <a:t>else </a:t>
            </a:r>
          </a:p>
          <a:p>
            <a:pPr marL="0" indent="0">
              <a:buNone/>
            </a:pPr>
            <a:r>
              <a:rPr lang="en-IN" dirty="0" smtClean="0"/>
              <a:t>result </a:t>
            </a:r>
            <a:r>
              <a:rPr lang="en-IN" dirty="0"/>
              <a:t>= num2; </a:t>
            </a:r>
            <a:endParaRPr lang="en-IN" dirty="0" smtClean="0"/>
          </a:p>
          <a:p>
            <a:pPr marL="0" indent="0">
              <a:buNone/>
            </a:pPr>
            <a:r>
              <a:rPr lang="en-IN" dirty="0" smtClean="0"/>
              <a:t>return </a:t>
            </a:r>
            <a:r>
              <a:rPr lang="en-IN" dirty="0"/>
              <a:t>result;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2299823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1299</Words>
  <Application>Microsoft Office PowerPoint</Application>
  <PresentationFormat>On-screen Show (4:3)</PresentationFormat>
  <Paragraphs>140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Class IV</vt:lpstr>
      <vt:lpstr>What is Switch statement</vt:lpstr>
      <vt:lpstr>Syntax</vt:lpstr>
      <vt:lpstr>Flow chart Diagram of Switch Case</vt:lpstr>
      <vt:lpstr>Example</vt:lpstr>
      <vt:lpstr>Rules of a Switch</vt:lpstr>
      <vt:lpstr>C-Functions</vt:lpstr>
      <vt:lpstr>Defining a Function</vt:lpstr>
      <vt:lpstr>Example</vt:lpstr>
      <vt:lpstr>Function declaration</vt:lpstr>
      <vt:lpstr>Calling a Function</vt:lpstr>
      <vt:lpstr>Example</vt:lpstr>
      <vt:lpstr>Function Arguments</vt:lpstr>
      <vt:lpstr>Function Arguments-contd,.</vt:lpstr>
      <vt:lpstr>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IV</dc:title>
  <dc:creator>Windows User</dc:creator>
  <cp:lastModifiedBy>Windows User</cp:lastModifiedBy>
  <cp:revision>14</cp:revision>
  <dcterms:created xsi:type="dcterms:W3CDTF">2019-12-06T10:50:20Z</dcterms:created>
  <dcterms:modified xsi:type="dcterms:W3CDTF">2019-12-07T04:21:30Z</dcterms:modified>
</cp:coreProperties>
</file>