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2" r:id="rId18"/>
    <p:sldId id="273" r:id="rId19"/>
    <p:sldId id="275" r:id="rId20"/>
    <p:sldId id="276" r:id="rId21"/>
    <p:sldId id="277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9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E658-4C52-40BB-A6B1-9E00E49571F8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1721-43B9-4257-854D-63EC5E25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(Operator Precedence, Associativity, conditional statements, Loop statements)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Precedence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Operator precedence</a:t>
            </a:r>
            <a:r>
              <a:rPr lang="en-US" dirty="0"/>
              <a:t> determines which operator is performed first in an expression with more than one operators with different precedence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40968"/>
            <a:ext cx="474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Associativity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Operators Associativity</a:t>
            </a:r>
            <a:r>
              <a:rPr lang="en-US" dirty="0"/>
              <a:t> is used when two operators of same precedence appear in an expression. Associativity can be either </a:t>
            </a:r>
            <a:r>
              <a:rPr lang="en-US" b="1" dirty="0"/>
              <a:t>L</a:t>
            </a:r>
            <a:r>
              <a:rPr lang="en-US" dirty="0"/>
              <a:t>eft</a:t>
            </a:r>
            <a:r>
              <a:rPr lang="en-US" b="1" dirty="0"/>
              <a:t> t</a:t>
            </a:r>
            <a:r>
              <a:rPr lang="en-US" dirty="0"/>
              <a:t>o </a:t>
            </a:r>
            <a:r>
              <a:rPr lang="en-US" b="1" dirty="0"/>
              <a:t>R</a:t>
            </a:r>
            <a:r>
              <a:rPr lang="en-US" dirty="0"/>
              <a:t>ight or</a:t>
            </a:r>
            <a:r>
              <a:rPr lang="en-US" b="1" dirty="0"/>
              <a:t> R</a:t>
            </a:r>
            <a:r>
              <a:rPr lang="en-US" dirty="0"/>
              <a:t>ight</a:t>
            </a:r>
            <a:r>
              <a:rPr lang="en-US" b="1" dirty="0"/>
              <a:t> t</a:t>
            </a:r>
            <a:r>
              <a:rPr lang="en-US" dirty="0"/>
              <a:t>o </a:t>
            </a:r>
            <a:r>
              <a:rPr lang="en-US" b="1" dirty="0"/>
              <a:t>L</a:t>
            </a:r>
            <a:r>
              <a:rPr lang="en-US" dirty="0"/>
              <a:t>eft. </a:t>
            </a:r>
            <a:endParaRPr lang="en-US" dirty="0" smtClean="0"/>
          </a:p>
          <a:p>
            <a:pPr lvl="1"/>
            <a:r>
              <a:rPr lang="en-US" b="1" dirty="0"/>
              <a:t>For example:</a:t>
            </a:r>
            <a:r>
              <a:rPr lang="en-US" dirty="0"/>
              <a:t> ‘*’ and ‘/’ have same precedence and their associativity is </a:t>
            </a:r>
            <a:r>
              <a:rPr lang="en-US" b="1" dirty="0"/>
              <a:t>L</a:t>
            </a:r>
            <a:r>
              <a:rPr lang="en-US" dirty="0"/>
              <a:t>eft</a:t>
            </a:r>
            <a:r>
              <a:rPr lang="en-US" b="1" dirty="0"/>
              <a:t> t</a:t>
            </a:r>
            <a:r>
              <a:rPr lang="en-US" dirty="0"/>
              <a:t>o </a:t>
            </a:r>
            <a:r>
              <a:rPr lang="en-US" b="1" dirty="0"/>
              <a:t>R</a:t>
            </a:r>
            <a:r>
              <a:rPr lang="en-US" dirty="0"/>
              <a:t>ight, so the expression 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100 / 10 * 10” is treated as “(100 / 10) * 10”.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72679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3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270875"/>
              </p:ext>
            </p:extLst>
          </p:nvPr>
        </p:nvGraphicFramePr>
        <p:xfrm>
          <a:off x="1763688" y="404664"/>
          <a:ext cx="6192687" cy="62096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64229"/>
                <a:gridCol w="2064229"/>
                <a:gridCol w="2064229"/>
              </a:tblGrid>
              <a:tr h="2411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 dirty="0">
                          <a:effectLst/>
                        </a:rPr>
                        <a:t>Operator</a:t>
                      </a:r>
                      <a:endParaRPr lang="en-IN" sz="16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Description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  Associativity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</a:tr>
              <a:tr h="163748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( 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[ ]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.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-&gt;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++ —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Parentheses (function call) (see Note 1)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Brackets (array subscript)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Member selection via object name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Member selection via pointer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Postfix increment/decrement (see Note 2)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</a:rPr>
                        <a:t>left-to-right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17938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++ —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+ –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! ~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(type)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*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&amp;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 err="1">
                          <a:effectLst/>
                        </a:rPr>
                        <a:t>sizeof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Prefix increment/decrement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Unary plus/minus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Logical negation/bitwise complement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Cast (convert value to temporary value of type)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Dereference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Address (of operand)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Determine size in bytes on this implementation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right-to-left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72176"/>
              </p:ext>
            </p:extLst>
          </p:nvPr>
        </p:nvGraphicFramePr>
        <p:xfrm>
          <a:off x="683568" y="188640"/>
          <a:ext cx="8136903" cy="59046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12301"/>
                <a:gridCol w="2712301"/>
                <a:gridCol w="2712301"/>
              </a:tblGrid>
              <a:tr h="35137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 dirty="0">
                          <a:effectLst/>
                        </a:rPr>
                        <a:t>Operator</a:t>
                      </a:r>
                      <a:endParaRPr lang="en-IN" sz="16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Description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  Associativity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</a:tr>
              <a:tr h="64546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*  /  %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Multiplication/division/modulus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+  –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Addition/subtraction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64546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&lt;&lt;  &gt;&gt;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Bitwise shift left, Bitwise shift right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15468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&lt;  &lt;=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&gt;  &gt;=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Relational less than/less than or equal to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Relational greater than/greater  than or equal to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64546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==  !=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Relational is equal to/is not equal to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&amp;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Bitwise AND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^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Bitwise exclusive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|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Bitwise inclusive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&amp;&amp;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Logical AND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4500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| |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Logical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left-to-right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82073"/>
              </p:ext>
            </p:extLst>
          </p:nvPr>
        </p:nvGraphicFramePr>
        <p:xfrm>
          <a:off x="1403649" y="908721"/>
          <a:ext cx="6552726" cy="517123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84242"/>
                <a:gridCol w="2184242"/>
                <a:gridCol w="2184242"/>
              </a:tblGrid>
              <a:tr h="23734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 dirty="0">
                          <a:effectLst/>
                        </a:rPr>
                        <a:t>Operator</a:t>
                      </a:r>
                      <a:endParaRPr lang="en-IN" sz="16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Description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cap="all">
                          <a:effectLst/>
                        </a:rPr>
                        <a:t>  Associativity</a:t>
                      </a:r>
                      <a:endParaRPr lang="en-IN" sz="1600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662" marR="20662" marT="20662" marB="20662" anchor="ctr"/>
                </a:tc>
              </a:tr>
              <a:tr h="22691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^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Bitwise exclusive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22691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|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Bitwise inclusive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22691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&amp;&amp;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Logical AND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22691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| |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Logical OR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left-to-right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22691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? :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Ternary conditional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right-to-left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19196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=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+=  -=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*=  /=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%=  &amp;=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^=  |=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&lt;&lt;=  &gt;&gt;=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Assignment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Addition/subtraction assignment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Multiplication/division assignment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Modulus/bitwise AND assignment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Bitwise exclusive/inclusive OR assignment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Bitwise shift left/right assignment</a:t>
                      </a:r>
                      <a:endParaRPr lang="en-US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right-to-left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/>
                </a:tc>
              </a:tr>
              <a:tr h="38080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</a:rPr>
                        <a:t>, 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>
                          <a:effectLst/>
                        </a:rPr>
                        <a:t>Comma (separate expressions)</a:t>
                      </a:r>
                      <a:endParaRPr lang="en-IN" sz="1600" b="0">
                        <a:effectLst/>
                      </a:endParaRPr>
                    </a:p>
                  </a:txBody>
                  <a:tcPr marL="36158" marR="36158" marT="18079" marB="1807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 smtClean="0">
                          <a:effectLst/>
                        </a:rPr>
                        <a:t>left-to-right</a:t>
                      </a:r>
                      <a:endParaRPr lang="en-IN" sz="1600" b="0" dirty="0">
                        <a:effectLst/>
                      </a:endParaRPr>
                    </a:p>
                  </a:txBody>
                  <a:tcPr marL="36158" marR="36158" marT="18079" marB="180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9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100 + 200 / 10 - 3 * 10</a:t>
            </a:r>
          </a:p>
        </p:txBody>
      </p:sp>
    </p:spTree>
    <p:extLst>
      <p:ext uri="{BB962C8B-B14F-4D97-AF65-F5344CB8AC3E}">
        <p14:creationId xmlns:p14="http://schemas.microsoft.com/office/powerpoint/2010/main" val="37785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is good to know precedence and associativity rules, but the best thing is to use brackets, especially for less commonly used operators (operators other than +, -, *.. </a:t>
            </a:r>
            <a:r>
              <a:rPr lang="en-US" b="0" dirty="0" err="1" smtClean="0"/>
              <a:t>etc</a:t>
            </a:r>
            <a:r>
              <a:rPr lang="en-US" b="0" dirty="0" smtClean="0"/>
              <a:t>).</a:t>
            </a:r>
          </a:p>
          <a:p>
            <a:r>
              <a:rPr lang="en-US" b="0" dirty="0" smtClean="0"/>
              <a:t>Brackets increase the readability of the code.</a:t>
            </a:r>
          </a:p>
          <a:p>
            <a:r>
              <a:rPr lang="en-US" b="0" dirty="0" smtClean="0"/>
              <a:t>No need to remember the table of associativity.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5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C-Decision Control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/>
              <a:t>of statements are executed when condition is </a:t>
            </a:r>
            <a:r>
              <a:rPr lang="en-US" dirty="0" smtClean="0"/>
              <a:t>true.</a:t>
            </a:r>
          </a:p>
          <a:p>
            <a:r>
              <a:rPr lang="en-US" dirty="0" smtClean="0"/>
              <a:t>There </a:t>
            </a:r>
            <a:r>
              <a:rPr lang="en-US" dirty="0"/>
              <a:t>are 3 types of decision making control statements in C language. </a:t>
            </a:r>
            <a:endParaRPr lang="en-US" dirty="0" smtClean="0"/>
          </a:p>
          <a:p>
            <a:pPr lvl="1" fontAlgn="base"/>
            <a:r>
              <a:rPr lang="en-US" dirty="0"/>
              <a:t>  if statements</a:t>
            </a:r>
          </a:p>
          <a:p>
            <a:pPr lvl="1" fontAlgn="base"/>
            <a:r>
              <a:rPr lang="en-US" dirty="0"/>
              <a:t>  if else statements</a:t>
            </a:r>
          </a:p>
          <a:p>
            <a:pPr lvl="1" fontAlgn="base"/>
            <a:r>
              <a:rPr lang="en-US" dirty="0"/>
              <a:t>  nested if statements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11349"/>
              </p:ext>
            </p:extLst>
          </p:nvPr>
        </p:nvGraphicFramePr>
        <p:xfrm>
          <a:off x="899592" y="1196751"/>
          <a:ext cx="7200800" cy="53285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00400"/>
                <a:gridCol w="3600400"/>
              </a:tblGrid>
              <a:tr h="2658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Decision control statements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 Syntax/Description 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</a:tr>
              <a:tr h="11538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if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Syntax: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if (condition)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{ Statements; }Description: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In these type of statements, if condition is true, then respective block of code is executed.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</a:tr>
              <a:tr h="20433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if…else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Syntax: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if (condition)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{ Statement1; Statement2; }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else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{ Statement3; Statement4; }Description: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 these type of statements, group of statements are executed when condition is true.  If condition is false, then else part statements are executed.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</a:tr>
              <a:tr h="18654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>
                          <a:effectLst/>
                        </a:rPr>
                        <a:t>nested if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Syntax: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if (condition1){ Statement1; }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else_if</a:t>
                      </a:r>
                      <a:r>
                        <a:rPr lang="en-US" sz="1200" dirty="0">
                          <a:effectLst/>
                        </a:rPr>
                        <a:t>(condition2)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{ Statement2; }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else Statement 3;Description: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If condition 1 is false, then condition 2 is checked and statements are executed if it is true. If condition 2 also gets failure, then else part is executed.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8722" marR="78722" marT="36737" marB="3673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of 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introduce the essential skills for a logical thinking to solve the problems </a:t>
            </a:r>
          </a:p>
          <a:p>
            <a:r>
              <a:rPr lang="en-US" dirty="0" smtClean="0"/>
              <a:t>To introduce the essential skills in programming for solving the problems using computers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 – Loop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Loop control statements in C are used to perform looping operations until the given condition is true. Control comes out of the loop statements once condition becomes false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There are 3 types of loop control statements in C language. They are,</a:t>
            </a:r>
          </a:p>
          <a:p>
            <a:pPr lvl="1" fontAlgn="base"/>
            <a:r>
              <a:rPr lang="en-US" dirty="0"/>
              <a:t>for</a:t>
            </a:r>
          </a:p>
          <a:p>
            <a:pPr lvl="1" fontAlgn="base"/>
            <a:r>
              <a:rPr lang="en-US" dirty="0"/>
              <a:t>while</a:t>
            </a:r>
          </a:p>
          <a:p>
            <a:pPr lvl="1" fontAlgn="base"/>
            <a:r>
              <a:rPr lang="en-US" dirty="0"/>
              <a:t>do-while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7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55718"/>
              </p:ext>
            </p:extLst>
          </p:nvPr>
        </p:nvGraphicFramePr>
        <p:xfrm>
          <a:off x="457200" y="908720"/>
          <a:ext cx="8228826" cy="52983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622068"/>
                <a:gridCol w="5606758"/>
              </a:tblGrid>
              <a:tr h="39916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Loop Name</a:t>
                      </a: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 Syntax </a:t>
                      </a: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</a:tr>
              <a:tr h="280751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for</a:t>
                      </a: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effectLst/>
                        </a:rPr>
                        <a:t>for (exp1; exp2; expr3)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{ statements; }Where,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exp1 – variable initialization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( Example: </a:t>
                      </a:r>
                      <a:r>
                        <a:rPr lang="en-IN" sz="1800" dirty="0" err="1">
                          <a:effectLst/>
                        </a:rPr>
                        <a:t>i</a:t>
                      </a:r>
                      <a:r>
                        <a:rPr lang="en-IN" sz="1800" dirty="0">
                          <a:effectLst/>
                        </a:rPr>
                        <a:t>=0, j=2, k=3 )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exp2 – condition checking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( Example: </a:t>
                      </a:r>
                      <a:r>
                        <a:rPr lang="en-IN" sz="1800" dirty="0" err="1">
                          <a:effectLst/>
                        </a:rPr>
                        <a:t>i</a:t>
                      </a:r>
                      <a:r>
                        <a:rPr lang="en-IN" sz="1800" dirty="0">
                          <a:effectLst/>
                        </a:rPr>
                        <a:t>&gt;5, j&lt;3, k=3 )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exp3 – increment/decrement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( Example: ++</a:t>
                      </a:r>
                      <a:r>
                        <a:rPr lang="en-IN" sz="1800" dirty="0" err="1">
                          <a:effectLst/>
                        </a:rPr>
                        <a:t>i</a:t>
                      </a:r>
                      <a:r>
                        <a:rPr lang="en-IN" sz="1800" dirty="0">
                          <a:effectLst/>
                        </a:rPr>
                        <a:t>, j–, ++k )</a:t>
                      </a:r>
                      <a:endParaRPr lang="en-IN" sz="1800" dirty="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</a:tr>
              <a:tr h="8808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>
                          <a:effectLst/>
                        </a:rPr>
                        <a:t>while</a:t>
                      </a: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while (condition)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{ statements; }where,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condition might be a&gt;5, i&lt;10</a:t>
                      </a:r>
                      <a:endParaRPr lang="en-US" sz="180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</a:tr>
              <a:tr h="1201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>
                          <a:effectLst/>
                        </a:rPr>
                        <a:t>do while</a:t>
                      </a:r>
                      <a:endParaRPr lang="en-IN" sz="180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do { statements; }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while (condition);where,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condition might be a&gt;5,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&lt;10</a:t>
                      </a:r>
                      <a:endParaRPr lang="en-US" sz="1800" dirty="0">
                        <a:effectLst/>
                        <a:latin typeface="inherit"/>
                      </a:endParaRPr>
                    </a:p>
                  </a:txBody>
                  <a:tcPr marL="106193" marR="106193" marT="33391" marB="3339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to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mark of 6 different subjects and find out the total mark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program to find greatest among three numbers</a:t>
            </a:r>
          </a:p>
          <a:p>
            <a:r>
              <a:rPr lang="en-US" dirty="0" smtClean="0"/>
              <a:t>Find the number of digits </a:t>
            </a:r>
            <a:r>
              <a:rPr lang="en-US" dirty="0" smtClean="0"/>
              <a:t> and display </a:t>
            </a:r>
            <a:r>
              <a:rPr lang="en-US" smtClean="0"/>
              <a:t>each digit of </a:t>
            </a:r>
            <a:r>
              <a:rPr lang="en-US" dirty="0" smtClean="0"/>
              <a:t>the given integer value.</a:t>
            </a:r>
          </a:p>
          <a:p>
            <a:r>
              <a:rPr lang="en-IN" dirty="0" smtClean="0"/>
              <a:t>Find the smallest and greatest among the given set of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Procedure to be followed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Introducing the concept/construct in a programming language through a problem</a:t>
            </a:r>
          </a:p>
          <a:p>
            <a:r>
              <a:rPr lang="en-US" dirty="0" smtClean="0"/>
              <a:t>Step 1 : Description of the problem </a:t>
            </a:r>
          </a:p>
          <a:p>
            <a:r>
              <a:rPr lang="en-US" dirty="0" smtClean="0"/>
              <a:t>Step 2 : Understanding the problem </a:t>
            </a:r>
          </a:p>
          <a:p>
            <a:r>
              <a:rPr lang="en-US" dirty="0" smtClean="0"/>
              <a:t>Step 3 : Analyzing the different approaches to solve the problem</a:t>
            </a:r>
          </a:p>
          <a:p>
            <a:r>
              <a:rPr lang="en-US" dirty="0" smtClean="0"/>
              <a:t> Step 4 : Choosing an appropriate approach</a:t>
            </a:r>
          </a:p>
          <a:p>
            <a:r>
              <a:rPr lang="en-US" dirty="0" smtClean="0"/>
              <a:t> Step 5 : Writing the required pseudocode/ﬂowcharts </a:t>
            </a:r>
          </a:p>
          <a:p>
            <a:r>
              <a:rPr lang="en-US" dirty="0" smtClean="0"/>
              <a:t>Step 6 : Test for sample inputs</a:t>
            </a:r>
          </a:p>
          <a:p>
            <a:r>
              <a:rPr lang="en-US" dirty="0" smtClean="0"/>
              <a:t>Step 7 : Write the relevant Code with suitable constructs with proper syntax and semantics </a:t>
            </a:r>
          </a:p>
          <a:p>
            <a:r>
              <a:rPr lang="en-US" dirty="0" smtClean="0"/>
              <a:t>Step 8 : Compile and debug </a:t>
            </a:r>
          </a:p>
          <a:p>
            <a:r>
              <a:rPr lang="en-US" dirty="0" smtClean="0"/>
              <a:t>Step 9 : Validate the test cases </a:t>
            </a:r>
          </a:p>
          <a:p>
            <a:r>
              <a:rPr lang="en-US" dirty="0" smtClean="0"/>
              <a:t>Step 10: Execute and arrive at the solution.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of Lab sessions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52102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Continuous Assessment Process(CAP)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020330" cy="45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Schedule of IPS/PAT/CAT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528470"/>
            <a:ext cx="4571032" cy="478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0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Eligibility for FAT I &amp; FAT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minimum of 75% of attendance at the end of April 3,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5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2" y="908720"/>
            <a:ext cx="4308226" cy="568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7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844824"/>
            <a:ext cx="7954143" cy="3924151"/>
          </a:xfrm>
        </p:spPr>
        <p:txBody>
          <a:bodyPr>
            <a:normAutofit/>
          </a:bodyPr>
          <a:lstStyle/>
          <a:p>
            <a:r>
              <a:rPr lang="en-US" i="1" dirty="0"/>
              <a:t>Operators Precedence and Associativity are two characteristics of operators that determine the evaluation order of sub-expressions in absence of brackets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630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Class-II</vt:lpstr>
      <vt:lpstr>Objective of the course</vt:lpstr>
      <vt:lpstr>Procedure to be followed</vt:lpstr>
      <vt:lpstr>Plan of Lab sessions</vt:lpstr>
      <vt:lpstr>Continuous Assessment Process(CAP)</vt:lpstr>
      <vt:lpstr>Schedule of IPS/PAT/CAT</vt:lpstr>
      <vt:lpstr>Eligibility for FAT I &amp; FAT II</vt:lpstr>
      <vt:lpstr>Operators</vt:lpstr>
      <vt:lpstr>Operators Precedence and Associativity are two characteristics of operators that determine the evaluation order of sub-expressions in absence of brackets</vt:lpstr>
      <vt:lpstr>Operator Precedence</vt:lpstr>
      <vt:lpstr>Operator Associativity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C-Decision Control Statement</vt:lpstr>
      <vt:lpstr>Syntax</vt:lpstr>
      <vt:lpstr>C – Loop control statements</vt:lpstr>
      <vt:lpstr>Syntax</vt:lpstr>
      <vt:lpstr>Questions to solve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Class-II</dc:title>
  <dc:creator>Windows User</dc:creator>
  <cp:lastModifiedBy>Windows User</cp:lastModifiedBy>
  <cp:revision>13</cp:revision>
  <dcterms:created xsi:type="dcterms:W3CDTF">2019-12-03T09:55:46Z</dcterms:created>
  <dcterms:modified xsi:type="dcterms:W3CDTF">2019-12-04T05:22:37Z</dcterms:modified>
</cp:coreProperties>
</file>