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3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2.xml" ContentType="application/vnd.openxmlformats-officedocument.presentationml.slide+xml"/>
  <Override PartName="/ppt/slides/slide2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2.xml" ContentType="application/vnd.openxmlformats-officedocument.presentationml.slideLayout+xml"/>
  <Override PartName="/ppt/notesSlides/notesSlide17.xml" ContentType="application/vnd.openxmlformats-officedocument.presentationml.notesSlide+xml"/>
  <Override PartName="/ppt/slideLayouts/slideLayout17.xml" ContentType="application/vnd.openxmlformats-officedocument.presentationml.slideLayout+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slideLayouts/slideLayout16.xml" ContentType="application/vnd.openxmlformats-officedocument.presentationml.slideLayout+xml"/>
  <Override PartName="/ppt/notesSlides/notesSlide19.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20.xml" ContentType="application/vnd.openxmlformats-officedocument.presentationml.notesSlide+xml"/>
  <Override PartName="/ppt/slideLayouts/slideLayout15.xml" ContentType="application/vnd.openxmlformats-officedocument.presentationml.slideLayout+xml"/>
  <Override PartName="/ppt/slideLayouts/slideLayout18.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20.xml" ContentType="application/vnd.openxmlformats-officedocument.presentationml.slideLayout+xml"/>
  <Override PartName="/ppt/notesSlides/notesSlide5.xml" ContentType="application/vnd.openxmlformats-officedocument.presentationml.notesSlide+xml"/>
  <Override PartName="/ppt/slideLayouts/slideLayout21.xml" ContentType="application/vnd.openxmlformats-officedocument.presentationml.slideLayout+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slideLayouts/slideLayout23.xml" ContentType="application/vnd.openxmlformats-officedocument.presentationml.slideLayout+xml"/>
  <Override PartName="/ppt/notesSlides/notesSlide21.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notesSlides/notesSlide31.xml" ContentType="application/vnd.openxmlformats-officedocument.presentationml.notesSlide+xml"/>
  <Override PartName="/ppt/slideLayouts/slideLayout7.xml" ContentType="application/vnd.openxmlformats-officedocument.presentationml.slideLayout+xml"/>
  <Override PartName="/ppt/notesSlides/notesSlide30.xml" ContentType="application/vnd.openxmlformats-officedocument.presentationml.notesSlide+xml"/>
  <Override PartName="/ppt/slideLayouts/slideLayout8.xml" ContentType="application/vnd.openxmlformats-officedocument.presentationml.slideLayou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slideLayouts/slideLayout12.xml" ContentType="application/vnd.openxmlformats-officedocument.presentationml.slideLayout+xml"/>
  <Override PartName="/ppt/notesSlides/notesSlide23.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slideLayouts/slideLayout9.xml" ContentType="application/vnd.openxmlformats-officedocument.presentationml.slideLayou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7"/>
  </p:notesMasterIdLst>
  <p:handoutMasterIdLst>
    <p:handoutMasterId r:id="rId38"/>
  </p:handoutMasterIdLst>
  <p:sldIdLst>
    <p:sldId id="500" r:id="rId3"/>
    <p:sldId id="825" r:id="rId4"/>
    <p:sldId id="826" r:id="rId5"/>
    <p:sldId id="829" r:id="rId6"/>
    <p:sldId id="830" r:id="rId7"/>
    <p:sldId id="832" r:id="rId8"/>
    <p:sldId id="884" r:id="rId9"/>
    <p:sldId id="900" r:id="rId10"/>
    <p:sldId id="901" r:id="rId11"/>
    <p:sldId id="902" r:id="rId12"/>
    <p:sldId id="903" r:id="rId13"/>
    <p:sldId id="835" r:id="rId14"/>
    <p:sldId id="836" r:id="rId15"/>
    <p:sldId id="837" r:id="rId16"/>
    <p:sldId id="839" r:id="rId17"/>
    <p:sldId id="842" r:id="rId18"/>
    <p:sldId id="845" r:id="rId19"/>
    <p:sldId id="847" r:id="rId20"/>
    <p:sldId id="848" r:id="rId21"/>
    <p:sldId id="850" r:id="rId22"/>
    <p:sldId id="851" r:id="rId23"/>
    <p:sldId id="852" r:id="rId24"/>
    <p:sldId id="853" r:id="rId25"/>
    <p:sldId id="854" r:id="rId26"/>
    <p:sldId id="904" r:id="rId27"/>
    <p:sldId id="856" r:id="rId28"/>
    <p:sldId id="858" r:id="rId29"/>
    <p:sldId id="859" r:id="rId30"/>
    <p:sldId id="861" r:id="rId31"/>
    <p:sldId id="863" r:id="rId32"/>
    <p:sldId id="877" r:id="rId33"/>
    <p:sldId id="878" r:id="rId34"/>
    <p:sldId id="881" r:id="rId35"/>
    <p:sldId id="681" r:id="rId3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4254" autoAdjust="0"/>
  </p:normalViewPr>
  <p:slideViewPr>
    <p:cSldViewPr snapToGrid="0">
      <p:cViewPr>
        <p:scale>
          <a:sx n="66" d="100"/>
          <a:sy n="66" d="100"/>
        </p:scale>
        <p:origin x="-846" y="-72"/>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 Type="http://schemas.openxmlformats.org/officeDocument/2006/relationships/slide" Target="slides/slide4.xml"/><Relationship Id="rId21" Type="http://schemas.openxmlformats.org/officeDocument/2006/relationships/slide" Target="slides/slide22.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1.xml"/><Relationship Id="rId29" Type="http://schemas.openxmlformats.org/officeDocument/2006/relationships/slide" Target="slides/slide30.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xmlns=""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xmlns=""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smtClean="0"/>
              <a:t>Routing &amp; Switching</a:t>
            </a:r>
            <a:endParaRPr lang="en-US" b="1" dirty="0" smtClean="0"/>
          </a:p>
          <a:p>
            <a:pPr>
              <a:buFontTx/>
              <a:buNone/>
            </a:pPr>
            <a:r>
              <a:rPr lang="en-US" sz="1300" b="1" dirty="0" smtClean="0"/>
              <a:t>Chapter 9: Access Control Lists</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9.1.3.2 Wildcard Mask Examples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9.1.3.2 Wildcard Mask Examples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9.1.3.4 Wildcard Mask Keywords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9.1.3.5 Examples Wildcard Mask Keywords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9.1.4.1 General Guidelines for Creating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9.1.5.1 Where to Place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9.2.1.1 Entering Criteria Statements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9.2.1.4 Internal Logic</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9.2.1.6 Applying Standard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to Interfaces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9.2.1.7 Creating Named Standard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9.1.1.1 What is an ACL?</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9.2.2.1 Editing Standard Numbered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9.2.2.2 Editing Standard Numbered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9.2.2.3 Editing Standard Named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9.2.2.4 Verifying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9.2.2.5 ACL Statistics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9.2.2.5 ACL Statistics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9.2.3.1 Configuring a Standard ACL to Secure a </a:t>
            </a:r>
            <a:r>
              <a:rPr lang="en-US" sz="1200" b="1" i="0" kern="1200" dirty="0" err="1" smtClean="0">
                <a:solidFill>
                  <a:schemeClr val="tx1"/>
                </a:solidFill>
                <a:effectLst/>
                <a:latin typeface="Arial" charset="0"/>
                <a:ea typeface="+mn-ea"/>
                <a:cs typeface="+mn-cs"/>
              </a:rPr>
              <a:t>VTY</a:t>
            </a:r>
            <a:r>
              <a:rPr lang="en-US" sz="1200" b="1" i="0" kern="1200" dirty="0" smtClean="0">
                <a:solidFill>
                  <a:schemeClr val="tx1"/>
                </a:solidFill>
                <a:effectLst/>
                <a:latin typeface="Arial" charset="0"/>
                <a:ea typeface="+mn-ea"/>
                <a:cs typeface="+mn-cs"/>
              </a:rPr>
              <a:t> Port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9.3.1.1 Extended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9.3.1.2 Extended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9.3.2.2 Applying Extended </a:t>
            </a:r>
            <a:r>
              <a:rPr lang="en-US" sz="1200" b="1" i="0" kern="1200" dirty="0" err="1" smtClean="0">
                <a:solidFill>
                  <a:schemeClr val="tx1"/>
                </a:solidFill>
                <a:effectLst/>
                <a:latin typeface="Arial" charset="0"/>
                <a:ea typeface="+mn-ea"/>
                <a:cs typeface="+mn-cs"/>
              </a:rPr>
              <a:t>ACLs</a:t>
            </a:r>
            <a:r>
              <a:rPr lang="en-US" sz="1200" b="1" i="0" kern="1200" dirty="0" smtClean="0">
                <a:solidFill>
                  <a:schemeClr val="tx1"/>
                </a:solidFill>
                <a:effectLst/>
                <a:latin typeface="Arial" charset="0"/>
                <a:ea typeface="+mn-ea"/>
                <a:cs typeface="+mn-cs"/>
              </a:rPr>
              <a:t> to Interfaces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9.1.1.2 A TCP Conversation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9.3.2.4 Creating Named Extended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9.5.1.1 Type of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9.5.1.2 Comparing </a:t>
            </a:r>
            <a:r>
              <a:rPr lang="en-US" sz="1200" b="1" i="0" kern="1200" dirty="0" err="1" smtClean="0">
                <a:solidFill>
                  <a:schemeClr val="tx1"/>
                </a:solidFill>
                <a:effectLst/>
                <a:latin typeface="Arial" charset="0"/>
                <a:ea typeface="+mn-ea"/>
                <a:cs typeface="+mn-cs"/>
              </a:rPr>
              <a:t>IPv4</a:t>
            </a:r>
            <a:r>
              <a:rPr lang="en-US" sz="1200" b="1" i="0" kern="1200" dirty="0" smtClean="0">
                <a:solidFill>
                  <a:schemeClr val="tx1"/>
                </a:solidFill>
                <a:effectLst/>
                <a:latin typeface="Arial" charset="0"/>
                <a:ea typeface="+mn-ea"/>
                <a:cs typeface="+mn-cs"/>
              </a:rPr>
              <a:t> and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9.5.2.3 Applying an </a:t>
            </a:r>
            <a:r>
              <a:rPr lang="en-US" sz="1200" b="1" i="0" kern="1200" dirty="0" err="1" smtClean="0">
                <a:solidFill>
                  <a:schemeClr val="tx1"/>
                </a:solidFill>
                <a:effectLst/>
                <a:latin typeface="Arial" charset="0"/>
                <a:ea typeface="+mn-ea"/>
                <a:cs typeface="+mn-cs"/>
              </a:rPr>
              <a:t>IPv6</a:t>
            </a:r>
            <a:r>
              <a:rPr lang="en-US" sz="1200" b="1" i="0" kern="1200" dirty="0" smtClean="0">
                <a:solidFill>
                  <a:schemeClr val="tx1"/>
                </a:solidFill>
                <a:effectLst/>
                <a:latin typeface="Arial" charset="0"/>
                <a:ea typeface="+mn-ea"/>
                <a:cs typeface="+mn-cs"/>
              </a:rPr>
              <a:t> ACL to an Interface</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9.1.1.5 ACL Operation</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9.1.2.1 Types of Cisco </a:t>
            </a:r>
            <a:r>
              <a:rPr lang="en-US" sz="1200" b="1" i="0" kern="1200" dirty="0" err="1" smtClean="0">
                <a:solidFill>
                  <a:schemeClr val="tx1"/>
                </a:solidFill>
                <a:effectLst/>
                <a:latin typeface="Arial" charset="0"/>
                <a:ea typeface="+mn-ea"/>
                <a:cs typeface="+mn-cs"/>
              </a:rPr>
              <a:t>IPv4</a:t>
            </a:r>
            <a:r>
              <a:rPr lang="en-US" sz="1200" b="1" i="0" kern="1200" dirty="0" smtClean="0">
                <a:solidFill>
                  <a:schemeClr val="tx1"/>
                </a:solidFill>
                <a:effectLst/>
                <a:latin typeface="Arial" charset="0"/>
                <a:ea typeface="+mn-ea"/>
                <a:cs typeface="+mn-cs"/>
              </a:rPr>
              <a:t> </a:t>
            </a:r>
            <a:r>
              <a:rPr lang="en-US" sz="1200" b="1" i="0" kern="1200" dirty="0" err="1" smtClean="0">
                <a:solidFill>
                  <a:schemeClr val="tx1"/>
                </a:solidFill>
                <a:effectLst/>
                <a:latin typeface="Arial" charset="0"/>
                <a:ea typeface="+mn-ea"/>
                <a:cs typeface="+mn-cs"/>
              </a:rPr>
              <a:t>ACLs</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9.1.3.1 Introducing ACL Wildcard Masking</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9.1.3.2 Wildcard Mask Examples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9.1.3.2 Wildcard Mask Examples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n-US" sz="1200" b="1" i="0" kern="1200" dirty="0" smtClean="0">
                <a:solidFill>
                  <a:schemeClr val="tx1"/>
                </a:solidFill>
                <a:effectLst/>
                <a:latin typeface="Arial" charset="0"/>
                <a:ea typeface="+mn-ea"/>
                <a:cs typeface="+mn-cs"/>
              </a:rPr>
              <a:t>9.1.3.2 Wildcard Mask Examples (cont.)</a:t>
            </a:r>
            <a:endParaRPr lang="en-US" sz="1200" b="1" i="0" kern="1200" dirty="0">
              <a:solidFill>
                <a:schemeClr val="tx1"/>
              </a:solidFill>
              <a:effectLst/>
              <a:latin typeface="Arial"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algn="ctr" eaLnBrk="1" hangingPunct="1"/>
            <a:r>
              <a:rPr lang="en-US" sz="2800" dirty="0" smtClean="0"/>
              <a:t> Access Control Lists</a:t>
            </a:r>
            <a:br>
              <a:rPr lang="en-US" sz="2800" dirty="0" smtClean="0"/>
            </a:br>
            <a:r>
              <a:rPr lang="en-US" sz="2800" dirty="0" smtClean="0"/>
              <a:t/>
            </a:r>
            <a:br>
              <a:rPr lang="en-US" sz="2800" dirty="0" smtClean="0"/>
            </a:br>
            <a:r>
              <a:rPr lang="en-US" sz="2800" dirty="0" smtClean="0"/>
              <a:t>John </a:t>
            </a:r>
            <a:r>
              <a:rPr lang="en-US" sz="2800" dirty="0" err="1" smtClean="0"/>
              <a:t>Mowry</a:t>
            </a:r>
            <a:r>
              <a:rPr lang="en-US" sz="2800" dirty="0" smtClean="0"/>
              <a:t/>
            </a:r>
            <a:br>
              <a:rPr lang="en-US" sz="2800" dirty="0" smtClean="0"/>
            </a:br>
            <a:endParaRPr lang="en-US" sz="2800" dirty="0" smtClean="0">
              <a:solidFill>
                <a:schemeClr val="folHlink"/>
              </a:solidFill>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Challenge:</a:t>
            </a:r>
            <a:endParaRPr lang="en-US" dirty="0" smtClean="0">
              <a:solidFill>
                <a:schemeClr val="accent5">
                  <a:lumMod val="75000"/>
                </a:schemeClr>
              </a:solidFill>
              <a:cs typeface="Arial" pitchFamily="34" charset="0"/>
            </a:endParaRPr>
          </a:p>
        </p:txBody>
      </p:sp>
      <p:sp>
        <p:nvSpPr>
          <p:cNvPr id="5" name="Content Placeholder 4"/>
          <p:cNvSpPr>
            <a:spLocks noGrp="1"/>
          </p:cNvSpPr>
          <p:nvPr>
            <p:ph idx="1"/>
          </p:nvPr>
        </p:nvSpPr>
        <p:spPr>
          <a:xfrm>
            <a:off x="655638" y="1393371"/>
            <a:ext cx="7940675" cy="3483429"/>
          </a:xfrm>
        </p:spPr>
        <p:txBody>
          <a:bodyPr/>
          <a:lstStyle/>
          <a:p>
            <a:pPr algn="ctr">
              <a:buNone/>
            </a:pPr>
            <a:r>
              <a:rPr lang="en-US" dirty="0" smtClean="0"/>
              <a:t>192.168.20.37</a:t>
            </a:r>
          </a:p>
          <a:p>
            <a:pPr algn="ctr">
              <a:buNone/>
            </a:pPr>
            <a:r>
              <a:rPr lang="en-US" dirty="0" smtClean="0"/>
              <a:t>0.0.0.254</a:t>
            </a:r>
          </a:p>
          <a:p>
            <a:pPr algn="ctr">
              <a:buNone/>
            </a:pPr>
            <a:r>
              <a:rPr lang="en-US" dirty="0" smtClean="0"/>
              <a:t>11000000 . 10101000 . 00010100 . 00100101</a:t>
            </a:r>
          </a:p>
          <a:p>
            <a:pPr algn="ctr">
              <a:buNone/>
            </a:pPr>
            <a:r>
              <a:rPr lang="en-US" dirty="0" smtClean="0">
                <a:solidFill>
                  <a:srgbClr val="FF0000"/>
                </a:solidFill>
              </a:rPr>
              <a:t>00000000 .00000000 . 00000000 . 11111110</a:t>
            </a:r>
          </a:p>
          <a:p>
            <a:pPr>
              <a:buNone/>
            </a:pPr>
            <a:r>
              <a:rPr lang="en-US" dirty="0" smtClean="0"/>
              <a:t>Keep:</a:t>
            </a:r>
          </a:p>
          <a:p>
            <a:pPr algn="ctr">
              <a:buNone/>
            </a:pPr>
            <a:r>
              <a:rPr lang="en-US" dirty="0" smtClean="0">
                <a:solidFill>
                  <a:schemeClr val="accent1">
                    <a:lumMod val="60000"/>
                    <a:lumOff val="40000"/>
                  </a:schemeClr>
                </a:solidFill>
              </a:rPr>
              <a:t>11000000 . 10101000 . 00010100 . </a:t>
            </a:r>
            <a:r>
              <a:rPr lang="en-US" dirty="0" smtClean="0">
                <a:solidFill>
                  <a:schemeClr val="accent6">
                    <a:lumMod val="75000"/>
                  </a:schemeClr>
                </a:solidFill>
              </a:rPr>
              <a:t>xxxxxxx</a:t>
            </a:r>
            <a:r>
              <a:rPr lang="en-US" dirty="0" smtClean="0">
                <a:solidFill>
                  <a:schemeClr val="accent1">
                    <a:lumMod val="60000"/>
                    <a:lumOff val="40000"/>
                  </a:schemeClr>
                </a:solidFill>
              </a:rPr>
              <a:t>1</a:t>
            </a:r>
          </a:p>
        </p:txBody>
      </p:sp>
    </p:spTree>
    <p:extLst>
      <p:ext uri="{BB962C8B-B14F-4D97-AF65-F5344CB8AC3E}">
        <p14:creationId xmlns:p14="http://schemas.microsoft.com/office/powerpoint/2010/main" xmlns="" val="3504827736"/>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Challenge: Answer!</a:t>
            </a:r>
            <a:endParaRPr lang="en-US" dirty="0" smtClean="0">
              <a:solidFill>
                <a:schemeClr val="accent5">
                  <a:lumMod val="75000"/>
                </a:schemeClr>
              </a:solidFill>
              <a:cs typeface="Arial" pitchFamily="34" charset="0"/>
            </a:endParaRPr>
          </a:p>
        </p:txBody>
      </p:sp>
      <p:sp>
        <p:nvSpPr>
          <p:cNvPr id="5" name="Content Placeholder 4"/>
          <p:cNvSpPr>
            <a:spLocks noGrp="1"/>
          </p:cNvSpPr>
          <p:nvPr>
            <p:ph idx="1"/>
          </p:nvPr>
        </p:nvSpPr>
        <p:spPr>
          <a:xfrm>
            <a:off x="655638" y="1393371"/>
            <a:ext cx="7940675" cy="3483429"/>
          </a:xfrm>
        </p:spPr>
        <p:txBody>
          <a:bodyPr/>
          <a:lstStyle/>
          <a:p>
            <a:pPr algn="ctr">
              <a:buNone/>
            </a:pPr>
            <a:r>
              <a:rPr lang="en-US" dirty="0" smtClean="0">
                <a:solidFill>
                  <a:schemeClr val="accent1">
                    <a:lumMod val="60000"/>
                    <a:lumOff val="40000"/>
                  </a:schemeClr>
                </a:solidFill>
              </a:rPr>
              <a:t>11000000 . 10101000 . 00010100 . </a:t>
            </a:r>
            <a:r>
              <a:rPr lang="en-US" dirty="0" smtClean="0">
                <a:solidFill>
                  <a:schemeClr val="accent6">
                    <a:lumMod val="75000"/>
                  </a:schemeClr>
                </a:solidFill>
              </a:rPr>
              <a:t>xxxxxxx</a:t>
            </a:r>
            <a:r>
              <a:rPr lang="en-US" dirty="0" smtClean="0">
                <a:solidFill>
                  <a:schemeClr val="accent1">
                    <a:lumMod val="60000"/>
                    <a:lumOff val="40000"/>
                  </a:schemeClr>
                </a:solidFill>
              </a:rPr>
              <a:t>1</a:t>
            </a:r>
          </a:p>
          <a:p>
            <a:pPr algn="ctr">
              <a:buNone/>
            </a:pPr>
            <a:endParaRPr lang="en-US" dirty="0" smtClean="0">
              <a:solidFill>
                <a:schemeClr val="accent1">
                  <a:lumMod val="60000"/>
                  <a:lumOff val="40000"/>
                </a:schemeClr>
              </a:solidFill>
            </a:endParaRPr>
          </a:p>
          <a:p>
            <a:pPr algn="ctr">
              <a:buNone/>
            </a:pPr>
            <a:r>
              <a:rPr lang="en-US" sz="3200" dirty="0" smtClean="0"/>
              <a:t>Isolates all the </a:t>
            </a:r>
            <a:r>
              <a:rPr lang="en-US" sz="3200" b="1" u="sng" dirty="0" smtClean="0"/>
              <a:t>ODD</a:t>
            </a:r>
            <a:r>
              <a:rPr lang="en-US" sz="3200" dirty="0" smtClean="0"/>
              <a:t> numbers in the</a:t>
            </a:r>
          </a:p>
          <a:p>
            <a:pPr algn="ctr">
              <a:buNone/>
            </a:pPr>
            <a:r>
              <a:rPr lang="en-US" sz="3200" dirty="0" smtClean="0"/>
              <a:t> 192.168.20.X </a:t>
            </a:r>
          </a:p>
          <a:p>
            <a:pPr algn="ctr">
              <a:buNone/>
            </a:pPr>
            <a:r>
              <a:rPr lang="en-US" sz="3200" dirty="0" smtClean="0"/>
              <a:t>Subnet!</a:t>
            </a:r>
          </a:p>
        </p:txBody>
      </p:sp>
    </p:spTree>
    <p:extLst>
      <p:ext uri="{BB962C8B-B14F-4D97-AF65-F5344CB8AC3E}">
        <p14:creationId xmlns:p14="http://schemas.microsoft.com/office/powerpoint/2010/main" xmlns="" val="3504827736"/>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Keywords</a:t>
            </a:r>
            <a:endParaRPr lang="en-US" dirty="0" smtClean="0">
              <a:solidFill>
                <a:schemeClr val="accent5">
                  <a:lumMod val="75000"/>
                </a:schemeClr>
              </a:solidFill>
              <a:cs typeface="Arial" pitchFamily="34" charset="0"/>
            </a:endParaRPr>
          </a:p>
        </p:txBody>
      </p:sp>
      <p:sp>
        <p:nvSpPr>
          <p:cNvPr id="4" name="Content Placeholder 3"/>
          <p:cNvSpPr>
            <a:spLocks noGrp="1"/>
          </p:cNvSpPr>
          <p:nvPr>
            <p:ph idx="1"/>
          </p:nvPr>
        </p:nvSpPr>
        <p:spPr>
          <a:xfrm>
            <a:off x="655638" y="2014538"/>
            <a:ext cx="8270648" cy="3571875"/>
          </a:xfrm>
        </p:spPr>
        <p:txBody>
          <a:bodyPr/>
          <a:lstStyle/>
          <a:p>
            <a:pPr>
              <a:buNone/>
            </a:pPr>
            <a:r>
              <a:rPr lang="en-US" dirty="0" smtClean="0"/>
              <a:t>Wildcard mask of:</a:t>
            </a:r>
          </a:p>
          <a:p>
            <a:pPr>
              <a:buNone/>
            </a:pPr>
            <a:r>
              <a:rPr lang="en-US" dirty="0" smtClean="0"/>
              <a:t>0.0.0.0		</a:t>
            </a:r>
          </a:p>
          <a:p>
            <a:pPr>
              <a:buNone/>
            </a:pPr>
            <a:r>
              <a:rPr lang="en-US" dirty="0" smtClean="0"/>
              <a:t>Keeps all bits		Keyword is: </a:t>
            </a:r>
            <a:r>
              <a:rPr lang="en-US" b="1" u="sng" dirty="0" smtClean="0"/>
              <a:t>Host</a:t>
            </a:r>
          </a:p>
          <a:p>
            <a:pPr>
              <a:buNone/>
            </a:pPr>
            <a:endParaRPr lang="en-US" b="1" u="sng" dirty="0" smtClean="0"/>
          </a:p>
          <a:p>
            <a:pPr>
              <a:buNone/>
            </a:pPr>
            <a:r>
              <a:rPr lang="en-US" dirty="0" smtClean="0"/>
              <a:t>255.255.255.255	</a:t>
            </a:r>
          </a:p>
          <a:p>
            <a:pPr>
              <a:buNone/>
            </a:pPr>
            <a:r>
              <a:rPr lang="en-US" dirty="0" smtClean="0"/>
              <a:t>Eliminates all bits		Keyword is : </a:t>
            </a:r>
            <a:r>
              <a:rPr lang="en-US" b="1" u="sng" dirty="0" smtClean="0"/>
              <a:t>ANY</a:t>
            </a:r>
            <a:endParaRPr lang="en-US" b="1" u="sng" dirty="0"/>
          </a:p>
        </p:txBody>
      </p:sp>
    </p:spTree>
    <p:extLst>
      <p:ext uri="{BB962C8B-B14F-4D97-AF65-F5344CB8AC3E}">
        <p14:creationId xmlns:p14="http://schemas.microsoft.com/office/powerpoint/2010/main" xmlns="" val="190315759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Examples Wildcard Mask Keywords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t="-20974" b="-20974"/>
          <a:stretch>
            <a:fillRect/>
          </a:stretch>
        </p:blipFill>
        <p:spPr>
          <a:xfrm>
            <a:off x="554038" y="1565275"/>
            <a:ext cx="7940675" cy="4386263"/>
          </a:xfrm>
        </p:spPr>
      </p:pic>
    </p:spTree>
    <p:extLst>
      <p:ext uri="{BB962C8B-B14F-4D97-AF65-F5344CB8AC3E}">
        <p14:creationId xmlns:p14="http://schemas.microsoft.com/office/powerpoint/2010/main" xmlns="" val="1521826985"/>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creation</a:t>
            </a:r>
            <a:r>
              <a:rPr lang="en-US" dirty="0" smtClean="0"/>
              <a:t/>
            </a:r>
            <a:br>
              <a:rPr lang="en-US" dirty="0" smtClean="0"/>
            </a:br>
            <a:r>
              <a:rPr lang="en-US" sz="2800" dirty="0"/>
              <a:t>General Guidelines for Creating </a:t>
            </a:r>
            <a:r>
              <a:rPr lang="en-US" sz="2800" dirty="0" err="1" smtClean="0"/>
              <a:t>ACLs</a:t>
            </a:r>
            <a:r>
              <a:rPr lang="en-US" sz="2800" dirty="0" smtClean="0"/>
              <a:t> (cont.)</a:t>
            </a:r>
            <a:endParaRPr lang="en-US" sz="28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The </a:t>
            </a:r>
            <a:r>
              <a:rPr lang="en-US" dirty="0"/>
              <a:t>Three </a:t>
            </a:r>
            <a:r>
              <a:rPr lang="en-US" dirty="0" smtClean="0"/>
              <a:t>Ps</a:t>
            </a:r>
            <a:endParaRPr lang="en-US" dirty="0"/>
          </a:p>
          <a:p>
            <a:r>
              <a:rPr lang="en-US" dirty="0"/>
              <a:t>One ACL per </a:t>
            </a:r>
            <a:r>
              <a:rPr lang="en-US" dirty="0" smtClean="0"/>
              <a:t>protocol - To </a:t>
            </a:r>
            <a:r>
              <a:rPr lang="en-US" dirty="0"/>
              <a:t>control traffic flow on an interface, an ACL must be defined for each protocol enabled on the interface</a:t>
            </a:r>
            <a:r>
              <a:rPr lang="en-US" dirty="0" smtClean="0"/>
              <a:t>.</a:t>
            </a:r>
            <a:endParaRPr lang="en-US" dirty="0"/>
          </a:p>
          <a:p>
            <a:r>
              <a:rPr lang="en-US" dirty="0"/>
              <a:t>One ACL per </a:t>
            </a:r>
            <a:r>
              <a:rPr lang="en-US" dirty="0" smtClean="0"/>
              <a:t>direction - ACLs </a:t>
            </a:r>
            <a:r>
              <a:rPr lang="en-US" dirty="0"/>
              <a:t>control traffic in one direction at a time on an interface. Two separate ACLs must be created to control inbound and outbound traffic</a:t>
            </a:r>
            <a:r>
              <a:rPr lang="en-US" dirty="0" smtClean="0"/>
              <a:t>.</a:t>
            </a:r>
            <a:endParaRPr lang="en-US" dirty="0"/>
          </a:p>
          <a:p>
            <a:r>
              <a:rPr lang="en-US" dirty="0"/>
              <a:t>One ACL per </a:t>
            </a:r>
            <a:r>
              <a:rPr lang="en-US" dirty="0" smtClean="0"/>
              <a:t>interface - ACLs </a:t>
            </a:r>
            <a:r>
              <a:rPr lang="en-US" dirty="0"/>
              <a:t>control traffic for an interface, for example, </a:t>
            </a:r>
            <a:r>
              <a:rPr lang="en-US" dirty="0" err="1"/>
              <a:t>GigabitEthernet</a:t>
            </a:r>
            <a:r>
              <a:rPr lang="en-US" dirty="0"/>
              <a:t> 0/0.</a:t>
            </a:r>
            <a:endParaRPr lang="en-US" dirty="0" smtClean="0"/>
          </a:p>
        </p:txBody>
      </p:sp>
    </p:spTree>
    <p:extLst>
      <p:ext uri="{BB962C8B-B14F-4D97-AF65-F5344CB8AC3E}">
        <p14:creationId xmlns:p14="http://schemas.microsoft.com/office/powerpoint/2010/main" xmlns="" val="302513687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Placement</a:t>
            </a:r>
            <a:r>
              <a:rPr lang="en-US" dirty="0" smtClean="0"/>
              <a:t/>
            </a:r>
            <a:br>
              <a:rPr lang="en-US" dirty="0" smtClean="0"/>
            </a:br>
            <a:r>
              <a:rPr lang="en-US" dirty="0"/>
              <a:t>Where to Place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Every ACL should be placed where it has the greatest impact on </a:t>
            </a:r>
            <a:r>
              <a:rPr lang="en-US" dirty="0" smtClean="0"/>
              <a:t>efficiency. The basic </a:t>
            </a:r>
            <a:r>
              <a:rPr lang="en-US" dirty="0"/>
              <a:t>rules are</a:t>
            </a:r>
            <a:r>
              <a:rPr lang="en-US" dirty="0" smtClean="0"/>
              <a:t>:</a:t>
            </a:r>
            <a:endParaRPr lang="en-US" dirty="0"/>
          </a:p>
          <a:p>
            <a:r>
              <a:rPr lang="en-US" dirty="0"/>
              <a:t>Extended </a:t>
            </a:r>
            <a:r>
              <a:rPr lang="en-US" dirty="0" smtClean="0"/>
              <a:t>ACLs - </a:t>
            </a:r>
            <a:r>
              <a:rPr lang="en-US" dirty="0"/>
              <a:t>Locate extended ACLs as close as possible to the source of the traffic to be filtered. </a:t>
            </a:r>
          </a:p>
          <a:p>
            <a:r>
              <a:rPr lang="en-US" dirty="0"/>
              <a:t>Standard </a:t>
            </a:r>
            <a:r>
              <a:rPr lang="en-US" dirty="0" smtClean="0"/>
              <a:t>ACLs - </a:t>
            </a:r>
            <a:r>
              <a:rPr lang="en-US" dirty="0"/>
              <a:t>Because standard ACLs do not specify destination addresses, place them as close to the destination as </a:t>
            </a:r>
            <a:r>
              <a:rPr lang="en-US" dirty="0" smtClean="0"/>
              <a:t>possible.</a:t>
            </a:r>
          </a:p>
          <a:p>
            <a:endParaRPr lang="en-US" dirty="0" smtClean="0"/>
          </a:p>
          <a:p>
            <a:pPr algn="ctr">
              <a:buNone/>
            </a:pPr>
            <a:r>
              <a:rPr lang="en-US" sz="3200" b="1" dirty="0" smtClean="0"/>
              <a:t>Divide the S’s</a:t>
            </a:r>
          </a:p>
        </p:txBody>
      </p:sp>
    </p:spTree>
    <p:extLst>
      <p:ext uri="{BB962C8B-B14F-4D97-AF65-F5344CB8AC3E}">
        <p14:creationId xmlns:p14="http://schemas.microsoft.com/office/powerpoint/2010/main" xmlns="" val="302400500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Entering Criteria Statements</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cstate="print"/>
          <a:srcRect l="-24871" r="-24871"/>
          <a:stretch>
            <a:fillRect/>
          </a:stretch>
        </p:blipFill>
        <p:spPr>
          <a:xfrm>
            <a:off x="554038" y="1565275"/>
            <a:ext cx="7940675" cy="4386263"/>
          </a:xfrm>
        </p:spPr>
      </p:pic>
    </p:spTree>
    <p:extLst>
      <p:ext uri="{BB962C8B-B14F-4D97-AF65-F5344CB8AC3E}">
        <p14:creationId xmlns:p14="http://schemas.microsoft.com/office/powerpoint/2010/main" xmlns="" val="2596599313"/>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Internal Logic</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6"/>
            <a:ext cx="7940675" cy="3137354"/>
          </a:xfrm>
        </p:spPr>
        <p:txBody>
          <a:bodyPr/>
          <a:lstStyle/>
          <a:p>
            <a:r>
              <a:rPr lang="en-US" dirty="0" smtClean="0"/>
              <a:t>Rule 1</a:t>
            </a:r>
          </a:p>
          <a:p>
            <a:pPr lvl="1"/>
            <a:r>
              <a:rPr lang="en-US" dirty="0" smtClean="0"/>
              <a:t>You can not deny something you have all ready permitted</a:t>
            </a:r>
          </a:p>
          <a:p>
            <a:r>
              <a:rPr lang="en-US" dirty="0" smtClean="0"/>
              <a:t>Rule 2</a:t>
            </a:r>
          </a:p>
          <a:p>
            <a:pPr lvl="1"/>
            <a:r>
              <a:rPr lang="en-US" dirty="0" smtClean="0"/>
              <a:t>You can not  permit something you have all ready denied</a:t>
            </a:r>
          </a:p>
          <a:p>
            <a:r>
              <a:rPr lang="en-US" dirty="0" smtClean="0"/>
              <a:t>Rule 3</a:t>
            </a:r>
          </a:p>
          <a:p>
            <a:pPr lvl="1"/>
            <a:r>
              <a:rPr lang="en-US" dirty="0" smtClean="0"/>
              <a:t>If nothing is permitted nothing will pass</a:t>
            </a:r>
          </a:p>
          <a:p>
            <a:r>
              <a:rPr lang="en-US" dirty="0" smtClean="0"/>
              <a:t>Rule 4</a:t>
            </a:r>
          </a:p>
          <a:p>
            <a:pPr lvl="1"/>
            <a:r>
              <a:rPr lang="en-US" dirty="0" smtClean="0"/>
              <a:t>The best ACL in the world does nothing if it is not applied</a:t>
            </a:r>
          </a:p>
          <a:p>
            <a:pPr lvl="1"/>
            <a:endParaRPr lang="en-US" dirty="0" smtClean="0"/>
          </a:p>
        </p:txBody>
      </p:sp>
    </p:spTree>
    <p:extLst>
      <p:ext uri="{BB962C8B-B14F-4D97-AF65-F5344CB8AC3E}">
        <p14:creationId xmlns:p14="http://schemas.microsoft.com/office/powerpoint/2010/main" xmlns="" val="410816198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sz="3000" dirty="0"/>
              <a:t>Applying Standard ACLs to Interfaces (Cont</a:t>
            </a:r>
            <a:r>
              <a:rPr lang="en-US" sz="3000" dirty="0" smtClean="0"/>
              <a:t>.)</a:t>
            </a:r>
            <a:endParaRPr lang="en-US" sz="30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cstate="print"/>
          <a:srcRect l="-27533" r="837"/>
          <a:stretch/>
        </p:blipFill>
        <p:spPr>
          <a:xfrm>
            <a:off x="554039" y="1565275"/>
            <a:ext cx="6487948" cy="4386263"/>
          </a:xfrm>
        </p:spPr>
      </p:pic>
      <p:sp>
        <p:nvSpPr>
          <p:cNvPr id="3" name="Rectangle 2"/>
          <p:cNvSpPr/>
          <p:nvPr/>
        </p:nvSpPr>
        <p:spPr bwMode="auto">
          <a:xfrm>
            <a:off x="2120900" y="4692650"/>
            <a:ext cx="2006600" cy="133350"/>
          </a:xfrm>
          <a:prstGeom prst="rect">
            <a:avLst/>
          </a:prstGeom>
          <a:solidFill>
            <a:srgbClr val="C0C0C4"/>
          </a:solidFill>
          <a:ln w="9525" cap="flat" cmpd="sng" algn="ctr">
            <a:solidFill>
              <a:srgbClr val="C0C0C4"/>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xmlns="" val="350127981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Creating Named Standard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12277" r="-12277"/>
          <a:stretch>
            <a:fillRect/>
          </a:stretch>
        </p:blipFill>
        <p:spPr>
          <a:xfrm>
            <a:off x="554038" y="1565275"/>
            <a:ext cx="7940675" cy="4386263"/>
          </a:xfrm>
        </p:spPr>
      </p:pic>
    </p:spTree>
    <p:extLst>
      <p:ext uri="{BB962C8B-B14F-4D97-AF65-F5344CB8AC3E}">
        <p14:creationId xmlns:p14="http://schemas.microsoft.com/office/powerpoint/2010/main" xmlns="" val="188772764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What is an ACL?</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18367" r="-18367"/>
          <a:stretch>
            <a:fillRect/>
          </a:stretch>
        </p:blipFill>
        <p:spPr>
          <a:xfrm>
            <a:off x="554038" y="1565275"/>
            <a:ext cx="7940675" cy="4386263"/>
          </a:xfrm>
        </p:spPr>
      </p:pic>
    </p:spTree>
    <p:extLst>
      <p:ext uri="{BB962C8B-B14F-4D97-AF65-F5344CB8AC3E}">
        <p14:creationId xmlns:p14="http://schemas.microsoft.com/office/powerpoint/2010/main" xmlns="" val="1261932052"/>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Numbered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26468" r="-26468"/>
          <a:stretch>
            <a:fillRect/>
          </a:stretch>
        </p:blipFill>
        <p:spPr>
          <a:xfrm>
            <a:off x="554038" y="1565275"/>
            <a:ext cx="7940675" cy="4386263"/>
          </a:xfrm>
        </p:spPr>
      </p:pic>
    </p:spTree>
    <p:extLst>
      <p:ext uri="{BB962C8B-B14F-4D97-AF65-F5344CB8AC3E}">
        <p14:creationId xmlns:p14="http://schemas.microsoft.com/office/powerpoint/2010/main" xmlns="" val="1016731259"/>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Numbered ACLs </a:t>
            </a:r>
            <a:r>
              <a:rPr lang="en-US" dirty="0" smtClean="0"/>
              <a:t>(cont</a:t>
            </a:r>
            <a:r>
              <a:rPr lang="en-US" dirty="0"/>
              <a: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25567" r="-25567"/>
          <a:stretch>
            <a:fillRect/>
          </a:stretch>
        </p:blipFill>
        <p:spPr>
          <a:xfrm>
            <a:off x="554038" y="1565275"/>
            <a:ext cx="7940675" cy="4386263"/>
          </a:xfrm>
        </p:spPr>
      </p:pic>
    </p:spTree>
    <p:extLst>
      <p:ext uri="{BB962C8B-B14F-4D97-AF65-F5344CB8AC3E}">
        <p14:creationId xmlns:p14="http://schemas.microsoft.com/office/powerpoint/2010/main" xmlns="" val="976392474"/>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Named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21212" r="-21212"/>
          <a:stretch>
            <a:fillRect/>
          </a:stretch>
        </p:blipFill>
        <p:spPr>
          <a:xfrm>
            <a:off x="554038" y="1565275"/>
            <a:ext cx="7940675" cy="4386263"/>
          </a:xfrm>
        </p:spPr>
      </p:pic>
    </p:spTree>
    <p:extLst>
      <p:ext uri="{BB962C8B-B14F-4D97-AF65-F5344CB8AC3E}">
        <p14:creationId xmlns:p14="http://schemas.microsoft.com/office/powerpoint/2010/main" xmlns="" val="144909839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Verifying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1260" r="1260"/>
          <a:stretch>
            <a:fillRect/>
          </a:stretch>
        </p:blipFill>
        <p:spPr>
          <a:xfrm>
            <a:off x="1939347" y="1584519"/>
            <a:ext cx="5256563" cy="2903615"/>
          </a:xfrm>
        </p:spPr>
      </p:pic>
      <p:pic>
        <p:nvPicPr>
          <p:cNvPr id="3" name="Picture 2"/>
          <p:cNvPicPr>
            <a:picLocks noChangeAspect="1"/>
          </p:cNvPicPr>
          <p:nvPr/>
        </p:nvPicPr>
        <p:blipFill>
          <a:blip r:embed="rId4" cstate="print"/>
          <a:stretch>
            <a:fillRect/>
          </a:stretch>
        </p:blipFill>
        <p:spPr>
          <a:xfrm>
            <a:off x="1962521" y="4566747"/>
            <a:ext cx="5252629" cy="1871295"/>
          </a:xfrm>
          <a:prstGeom prst="rect">
            <a:avLst/>
          </a:prstGeom>
        </p:spPr>
      </p:pic>
    </p:spTree>
    <p:extLst>
      <p:ext uri="{BB962C8B-B14F-4D97-AF65-F5344CB8AC3E}">
        <p14:creationId xmlns:p14="http://schemas.microsoft.com/office/powerpoint/2010/main" xmlns="" val="388433903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ACL Statistics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19945" r="-19945"/>
          <a:stretch>
            <a:fillRect/>
          </a:stretch>
        </p:blipFill>
        <p:spPr>
          <a:xfrm>
            <a:off x="554038" y="1565275"/>
            <a:ext cx="7940675" cy="4386263"/>
          </a:xfrm>
        </p:spPr>
      </p:pic>
    </p:spTree>
    <p:extLst>
      <p:ext uri="{BB962C8B-B14F-4D97-AF65-F5344CB8AC3E}">
        <p14:creationId xmlns:p14="http://schemas.microsoft.com/office/powerpoint/2010/main" xmlns="" val="4160845146"/>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ACL Statistics</a:t>
            </a:r>
            <a:endParaRPr lang="en-US" dirty="0" smtClean="0">
              <a:solidFill>
                <a:schemeClr val="accent5">
                  <a:lumMod val="75000"/>
                </a:schemeClr>
              </a:solidFill>
              <a:cs typeface="Arial" pitchFamily="34" charset="0"/>
            </a:endParaRPr>
          </a:p>
        </p:txBody>
      </p:sp>
      <p:sp>
        <p:nvSpPr>
          <p:cNvPr id="4" name="Content Placeholder 3"/>
          <p:cNvSpPr>
            <a:spLocks noGrp="1"/>
          </p:cNvSpPr>
          <p:nvPr>
            <p:ph idx="1"/>
          </p:nvPr>
        </p:nvSpPr>
        <p:spPr>
          <a:xfrm>
            <a:off x="655638" y="1611086"/>
            <a:ext cx="7940675" cy="4731657"/>
          </a:xfrm>
        </p:spPr>
        <p:txBody>
          <a:bodyPr/>
          <a:lstStyle/>
          <a:p>
            <a:pPr>
              <a:buNone/>
            </a:pPr>
            <a:r>
              <a:rPr lang="en-US" dirty="0" err="1" smtClean="0"/>
              <a:t>ip</a:t>
            </a:r>
            <a:r>
              <a:rPr lang="en-US" dirty="0" smtClean="0"/>
              <a:t> access-list  TRAFFIC_USE</a:t>
            </a:r>
          </a:p>
          <a:p>
            <a:pPr>
              <a:buNone/>
            </a:pPr>
            <a:r>
              <a:rPr lang="en-US" dirty="0" smtClean="0"/>
              <a:t>10 permit </a:t>
            </a:r>
            <a:r>
              <a:rPr lang="en-US" dirty="0" err="1" smtClean="0"/>
              <a:t>tcp</a:t>
            </a:r>
            <a:r>
              <a:rPr lang="en-US" dirty="0" smtClean="0"/>
              <a:t> any </a:t>
            </a:r>
            <a:r>
              <a:rPr lang="en-US" dirty="0" err="1" smtClean="0"/>
              <a:t>any</a:t>
            </a:r>
            <a:r>
              <a:rPr lang="en-US" dirty="0" smtClean="0"/>
              <a:t> </a:t>
            </a:r>
            <a:r>
              <a:rPr lang="en-US" dirty="0" err="1" smtClean="0"/>
              <a:t>eq</a:t>
            </a:r>
            <a:r>
              <a:rPr lang="en-US" dirty="0" smtClean="0"/>
              <a:t> 80</a:t>
            </a:r>
          </a:p>
          <a:p>
            <a:pPr>
              <a:buNone/>
            </a:pPr>
            <a:r>
              <a:rPr lang="en-US" dirty="0" smtClean="0"/>
              <a:t>20 permit </a:t>
            </a:r>
            <a:r>
              <a:rPr lang="en-US" dirty="0" err="1" smtClean="0"/>
              <a:t>tcp</a:t>
            </a:r>
            <a:r>
              <a:rPr lang="en-US" dirty="0" smtClean="0"/>
              <a:t> any </a:t>
            </a:r>
            <a:r>
              <a:rPr lang="en-US" dirty="0" err="1" smtClean="0"/>
              <a:t>any</a:t>
            </a:r>
            <a:r>
              <a:rPr lang="en-US" dirty="0" smtClean="0"/>
              <a:t> </a:t>
            </a:r>
            <a:r>
              <a:rPr lang="en-US" dirty="0" err="1" smtClean="0"/>
              <a:t>eq</a:t>
            </a:r>
            <a:r>
              <a:rPr lang="en-US" dirty="0" smtClean="0"/>
              <a:t> 20</a:t>
            </a:r>
          </a:p>
          <a:p>
            <a:pPr>
              <a:buNone/>
            </a:pPr>
            <a:r>
              <a:rPr lang="en-US" dirty="0" smtClean="0"/>
              <a:t>30 permit </a:t>
            </a:r>
            <a:r>
              <a:rPr lang="en-US" dirty="0" err="1" smtClean="0"/>
              <a:t>tcp</a:t>
            </a:r>
            <a:r>
              <a:rPr lang="en-US" dirty="0" smtClean="0"/>
              <a:t> any </a:t>
            </a:r>
            <a:r>
              <a:rPr lang="en-US" dirty="0" err="1" smtClean="0"/>
              <a:t>any</a:t>
            </a:r>
            <a:r>
              <a:rPr lang="en-US" dirty="0" smtClean="0"/>
              <a:t> </a:t>
            </a:r>
            <a:r>
              <a:rPr lang="en-US" dirty="0" err="1" smtClean="0"/>
              <a:t>eq</a:t>
            </a:r>
            <a:r>
              <a:rPr lang="en-US" dirty="0" smtClean="0"/>
              <a:t> 21</a:t>
            </a:r>
          </a:p>
          <a:p>
            <a:pPr>
              <a:buNone/>
            </a:pPr>
            <a:r>
              <a:rPr lang="en-US" dirty="0" smtClean="0"/>
              <a:t>40 permit </a:t>
            </a:r>
            <a:r>
              <a:rPr lang="en-US" dirty="0" err="1" smtClean="0"/>
              <a:t>tcp</a:t>
            </a:r>
            <a:r>
              <a:rPr lang="en-US" dirty="0" smtClean="0"/>
              <a:t> any </a:t>
            </a:r>
            <a:r>
              <a:rPr lang="en-US" dirty="0" err="1" smtClean="0"/>
              <a:t>any</a:t>
            </a:r>
            <a:r>
              <a:rPr lang="en-US" dirty="0" smtClean="0"/>
              <a:t> </a:t>
            </a:r>
            <a:r>
              <a:rPr lang="en-US" dirty="0" err="1" smtClean="0"/>
              <a:t>eq</a:t>
            </a:r>
            <a:r>
              <a:rPr lang="en-US" dirty="0" smtClean="0"/>
              <a:t> 23</a:t>
            </a:r>
          </a:p>
          <a:p>
            <a:pPr>
              <a:buNone/>
            </a:pPr>
            <a:r>
              <a:rPr lang="en-US" dirty="0" smtClean="0"/>
              <a:t>50 permit </a:t>
            </a:r>
            <a:r>
              <a:rPr lang="en-US" dirty="0" err="1" smtClean="0"/>
              <a:t>udp</a:t>
            </a:r>
            <a:r>
              <a:rPr lang="en-US" dirty="0" smtClean="0"/>
              <a:t> any </a:t>
            </a:r>
            <a:r>
              <a:rPr lang="en-US" dirty="0" err="1" smtClean="0"/>
              <a:t>any</a:t>
            </a:r>
            <a:r>
              <a:rPr lang="en-US" dirty="0" smtClean="0"/>
              <a:t> </a:t>
            </a:r>
            <a:r>
              <a:rPr lang="en-US" dirty="0" err="1" smtClean="0"/>
              <a:t>eq</a:t>
            </a:r>
            <a:r>
              <a:rPr lang="en-US" dirty="0" smtClean="0"/>
              <a:t> 67</a:t>
            </a:r>
          </a:p>
          <a:p>
            <a:pPr>
              <a:buNone/>
            </a:pPr>
            <a:r>
              <a:rPr lang="en-US" dirty="0" smtClean="0"/>
              <a:t>60 permit </a:t>
            </a:r>
            <a:r>
              <a:rPr lang="en-US" dirty="0" err="1" smtClean="0"/>
              <a:t>udp</a:t>
            </a:r>
            <a:r>
              <a:rPr lang="en-US" dirty="0" smtClean="0"/>
              <a:t> any </a:t>
            </a:r>
            <a:r>
              <a:rPr lang="en-US" dirty="0" err="1" smtClean="0"/>
              <a:t>any</a:t>
            </a:r>
            <a:r>
              <a:rPr lang="en-US" dirty="0" smtClean="0"/>
              <a:t> </a:t>
            </a:r>
            <a:r>
              <a:rPr lang="en-US" dirty="0" err="1" smtClean="0"/>
              <a:t>eq</a:t>
            </a:r>
            <a:r>
              <a:rPr lang="en-US" dirty="0" smtClean="0"/>
              <a:t> 68</a:t>
            </a:r>
          </a:p>
          <a:p>
            <a:pPr>
              <a:buNone/>
            </a:pPr>
            <a:r>
              <a:rPr lang="en-US" dirty="0" smtClean="0"/>
              <a:t>70 permit </a:t>
            </a:r>
            <a:r>
              <a:rPr lang="en-US" dirty="0" err="1" smtClean="0"/>
              <a:t>ip</a:t>
            </a:r>
            <a:r>
              <a:rPr lang="en-US" dirty="0" smtClean="0"/>
              <a:t> any </a:t>
            </a:r>
            <a:r>
              <a:rPr lang="en-US" dirty="0" err="1" smtClean="0"/>
              <a:t>any</a:t>
            </a:r>
            <a:endParaRPr lang="en-US" dirty="0"/>
          </a:p>
        </p:txBody>
      </p:sp>
    </p:spTree>
    <p:extLst>
      <p:ext uri="{BB962C8B-B14F-4D97-AF65-F5344CB8AC3E}">
        <p14:creationId xmlns:p14="http://schemas.microsoft.com/office/powerpoint/2010/main" xmlns="" val="4160845146"/>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Securing VTY ports with a Standard IPv4 ACL</a:t>
            </a:r>
            <a:r>
              <a:rPr lang="en-US" dirty="0" smtClean="0"/>
              <a:t/>
            </a:r>
            <a:br>
              <a:rPr lang="en-US" dirty="0" smtClean="0"/>
            </a:br>
            <a:r>
              <a:rPr lang="en-US" sz="2700" dirty="0"/>
              <a:t>Configuring a Standard ACL to Secure a VTY Port</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Filtering Telnet or SSH traffic is typically considered an extended IP ACL function because it filters a higher level protocol. However, because </a:t>
            </a:r>
            <a:r>
              <a:rPr lang="en-US" dirty="0">
                <a:latin typeface="Courier"/>
                <a:cs typeface="Courier"/>
              </a:rPr>
              <a:t>the </a:t>
            </a:r>
            <a:r>
              <a:rPr lang="en-US" b="1" dirty="0">
                <a:latin typeface="Courier"/>
                <a:cs typeface="Courier"/>
              </a:rPr>
              <a:t>access-class</a:t>
            </a:r>
            <a:r>
              <a:rPr lang="en-US" dirty="0">
                <a:latin typeface="Courier"/>
                <a:cs typeface="Courier"/>
              </a:rPr>
              <a:t> </a:t>
            </a:r>
            <a:r>
              <a:rPr lang="en-US" dirty="0"/>
              <a:t>command is used to filter incoming or outgoing Telnet/SSH sessions by source address, a standard ACL can be used</a:t>
            </a:r>
            <a:r>
              <a:rPr lang="en-US" dirty="0" smtClean="0"/>
              <a:t>.</a:t>
            </a:r>
            <a:endParaRPr lang="en-US" dirty="0"/>
          </a:p>
          <a:p>
            <a:pPr marL="0" indent="0">
              <a:buNone/>
            </a:pPr>
            <a:r>
              <a:rPr lang="en-US" dirty="0" smtClean="0">
                <a:latin typeface="Courier"/>
                <a:cs typeface="Courier"/>
              </a:rPr>
              <a:t>Router</a:t>
            </a:r>
            <a:r>
              <a:rPr lang="en-US" dirty="0">
                <a:latin typeface="Courier"/>
                <a:cs typeface="Courier"/>
              </a:rPr>
              <a:t>(</a:t>
            </a:r>
            <a:r>
              <a:rPr lang="en-US" dirty="0" err="1">
                <a:latin typeface="Courier"/>
                <a:cs typeface="Courier"/>
              </a:rPr>
              <a:t>config</a:t>
            </a:r>
            <a:r>
              <a:rPr lang="en-US" dirty="0">
                <a:latin typeface="Courier"/>
                <a:cs typeface="Courier"/>
              </a:rPr>
              <a:t>-line)# </a:t>
            </a:r>
            <a:r>
              <a:rPr lang="en-US" b="1" dirty="0">
                <a:latin typeface="Courier"/>
                <a:cs typeface="Courier"/>
              </a:rPr>
              <a:t>access-class</a:t>
            </a:r>
            <a:r>
              <a:rPr lang="en-US" dirty="0">
                <a:latin typeface="Courier"/>
                <a:cs typeface="Courier"/>
              </a:rPr>
              <a:t> </a:t>
            </a:r>
            <a:r>
              <a:rPr lang="en-US" i="1" dirty="0">
                <a:latin typeface="Courier"/>
                <a:cs typeface="Courier"/>
              </a:rPr>
              <a:t>access-list-number</a:t>
            </a:r>
            <a:r>
              <a:rPr lang="en-US" dirty="0">
                <a:latin typeface="Courier"/>
                <a:cs typeface="Courier"/>
              </a:rPr>
              <a:t> { </a:t>
            </a:r>
            <a:r>
              <a:rPr lang="en-US" b="1" dirty="0">
                <a:latin typeface="Courier"/>
                <a:cs typeface="Courier"/>
              </a:rPr>
              <a:t>in</a:t>
            </a:r>
            <a:r>
              <a:rPr lang="en-US" dirty="0">
                <a:latin typeface="Courier"/>
                <a:cs typeface="Courier"/>
              </a:rPr>
              <a:t> [ </a:t>
            </a:r>
            <a:r>
              <a:rPr lang="en-US" b="1" dirty="0" err="1">
                <a:latin typeface="Courier"/>
                <a:cs typeface="Courier"/>
              </a:rPr>
              <a:t>vrf</a:t>
            </a:r>
            <a:r>
              <a:rPr lang="en-US" b="1" dirty="0">
                <a:latin typeface="Courier"/>
                <a:cs typeface="Courier"/>
              </a:rPr>
              <a:t>-also</a:t>
            </a:r>
            <a:r>
              <a:rPr lang="en-US" dirty="0">
                <a:latin typeface="Courier"/>
                <a:cs typeface="Courier"/>
              </a:rPr>
              <a:t> ] | </a:t>
            </a:r>
            <a:r>
              <a:rPr lang="en-US" b="1" dirty="0">
                <a:latin typeface="Courier"/>
                <a:cs typeface="Courier"/>
              </a:rPr>
              <a:t>out</a:t>
            </a:r>
            <a:r>
              <a:rPr lang="en-US" dirty="0">
                <a:latin typeface="Courier"/>
                <a:cs typeface="Courier"/>
              </a:rPr>
              <a:t> }</a:t>
            </a:r>
            <a:endParaRPr lang="en-US" dirty="0" smtClean="0">
              <a:latin typeface="Courier"/>
              <a:cs typeface="Courier"/>
            </a:endParaRPr>
          </a:p>
        </p:txBody>
      </p:sp>
    </p:spTree>
    <p:extLst>
      <p:ext uri="{BB962C8B-B14F-4D97-AF65-F5344CB8AC3E}">
        <p14:creationId xmlns:p14="http://schemas.microsoft.com/office/powerpoint/2010/main" xmlns="" val="158083906"/>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Structure of an Extended IPv4 ACL</a:t>
            </a:r>
            <a:r>
              <a:rPr lang="en-US" dirty="0" smtClean="0"/>
              <a:t/>
            </a:r>
            <a:br>
              <a:rPr lang="en-US" dirty="0" smtClean="0"/>
            </a:br>
            <a:r>
              <a:rPr lang="en-US" dirty="0"/>
              <a:t>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5135" r="-5135"/>
          <a:stretch>
            <a:fillRect/>
          </a:stretch>
        </p:blipFill>
        <p:spPr>
          <a:xfrm>
            <a:off x="554038" y="1565275"/>
            <a:ext cx="7940675" cy="4386263"/>
          </a:xfrm>
        </p:spPr>
      </p:pic>
    </p:spTree>
    <p:extLst>
      <p:ext uri="{BB962C8B-B14F-4D97-AF65-F5344CB8AC3E}">
        <p14:creationId xmlns:p14="http://schemas.microsoft.com/office/powerpoint/2010/main" xmlns="" val="1738856326"/>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Structure of an Extended IPv4 ACL</a:t>
            </a:r>
            <a:r>
              <a:rPr lang="en-US" dirty="0" smtClean="0"/>
              <a:t/>
            </a:r>
            <a:br>
              <a:rPr lang="en-US" dirty="0" smtClean="0"/>
            </a:br>
            <a:r>
              <a:rPr lang="en-US" dirty="0"/>
              <a:t>Extended ACLs (Cont.)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t="598" b="598"/>
          <a:stretch>
            <a:fillRect/>
          </a:stretch>
        </p:blipFill>
        <p:spPr>
          <a:xfrm>
            <a:off x="554038" y="1565275"/>
            <a:ext cx="7940675" cy="4386263"/>
          </a:xfrm>
        </p:spPr>
      </p:pic>
    </p:spTree>
    <p:extLst>
      <p:ext uri="{BB962C8B-B14F-4D97-AF65-F5344CB8AC3E}">
        <p14:creationId xmlns:p14="http://schemas.microsoft.com/office/powerpoint/2010/main" xmlns="" val="277160545"/>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Applying Extended ACLs to Interfaces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20454" r="-20454"/>
          <a:stretch>
            <a:fillRect/>
          </a:stretch>
        </p:blipFill>
        <p:spPr>
          <a:xfrm>
            <a:off x="554038" y="1565275"/>
            <a:ext cx="7940675" cy="4386263"/>
          </a:xfrm>
        </p:spPr>
      </p:pic>
    </p:spTree>
    <p:extLst>
      <p:ext uri="{BB962C8B-B14F-4D97-AF65-F5344CB8AC3E}">
        <p14:creationId xmlns:p14="http://schemas.microsoft.com/office/powerpoint/2010/main" xmlns="" val="293110721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A TCP Conversation</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20173" r="-20173"/>
          <a:stretch>
            <a:fillRect/>
          </a:stretch>
        </p:blipFill>
        <p:spPr>
          <a:xfrm>
            <a:off x="554038" y="1565275"/>
            <a:ext cx="7940675" cy="4386263"/>
          </a:xfrm>
        </p:spPr>
      </p:pic>
    </p:spTree>
    <p:extLst>
      <p:ext uri="{BB962C8B-B14F-4D97-AF65-F5344CB8AC3E}">
        <p14:creationId xmlns:p14="http://schemas.microsoft.com/office/powerpoint/2010/main" xmlns="" val="3691409995"/>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Creating Named 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27389" r="-27389"/>
          <a:stretch>
            <a:fillRect/>
          </a:stretch>
        </p:blipFill>
        <p:spPr>
          <a:xfrm>
            <a:off x="554038" y="1565275"/>
            <a:ext cx="7940675" cy="4386263"/>
          </a:xfrm>
        </p:spPr>
      </p:pic>
    </p:spTree>
    <p:extLst>
      <p:ext uri="{BB962C8B-B14F-4D97-AF65-F5344CB8AC3E}">
        <p14:creationId xmlns:p14="http://schemas.microsoft.com/office/powerpoint/2010/main" xmlns="" val="88765985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IPv6 ACL Creation</a:t>
            </a:r>
            <a:r>
              <a:rPr lang="en-US" sz="1800" dirty="0" smtClean="0"/>
              <a:t/>
            </a:r>
            <a:br>
              <a:rPr lang="en-US" sz="1800" dirty="0" smtClean="0"/>
            </a:br>
            <a:r>
              <a:rPr lang="en-US" dirty="0"/>
              <a:t>Type of IPv6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1733" r="1733"/>
          <a:stretch>
            <a:fillRect/>
          </a:stretch>
        </p:blipFill>
        <p:spPr>
          <a:xfrm>
            <a:off x="554038" y="1565275"/>
            <a:ext cx="7940675" cy="4386263"/>
          </a:xfrm>
        </p:spPr>
      </p:pic>
    </p:spTree>
    <p:extLst>
      <p:ext uri="{BB962C8B-B14F-4D97-AF65-F5344CB8AC3E}">
        <p14:creationId xmlns:p14="http://schemas.microsoft.com/office/powerpoint/2010/main" xmlns="" val="2316572025"/>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IPv6 ACL Creation</a:t>
            </a:r>
            <a:r>
              <a:rPr lang="en-US" sz="1800" dirty="0" smtClean="0"/>
              <a:t/>
            </a:r>
            <a:br>
              <a:rPr lang="en-US" sz="1800" dirty="0" smtClean="0"/>
            </a:br>
            <a:r>
              <a:rPr lang="en-US" dirty="0"/>
              <a:t>Comparing IPv4 and IPv6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Although IPv4 and IPv6 ACLs are very similar, there are three significant differences between them</a:t>
            </a:r>
            <a:r>
              <a:rPr lang="en-US" dirty="0" smtClean="0"/>
              <a:t>.</a:t>
            </a:r>
            <a:endParaRPr lang="en-US" dirty="0"/>
          </a:p>
          <a:p>
            <a:r>
              <a:rPr lang="en-US" dirty="0"/>
              <a:t>Applying an IPv6 ACL</a:t>
            </a:r>
          </a:p>
          <a:p>
            <a:pPr marL="338137" lvl="1" indent="0"/>
            <a:r>
              <a:rPr lang="en-US" dirty="0" smtClean="0"/>
              <a:t>IPv6 </a:t>
            </a:r>
            <a:r>
              <a:rPr lang="en-US" dirty="0"/>
              <a:t>uses the </a:t>
            </a:r>
            <a:r>
              <a:rPr lang="en-US" b="1" dirty="0">
                <a:latin typeface="Courier"/>
                <a:cs typeface="Courier"/>
              </a:rPr>
              <a:t>ipv6 traffic-filter</a:t>
            </a:r>
            <a:r>
              <a:rPr lang="en-US" dirty="0">
                <a:latin typeface="Courier"/>
                <a:cs typeface="Courier"/>
              </a:rPr>
              <a:t> </a:t>
            </a:r>
            <a:r>
              <a:rPr lang="en-US" dirty="0"/>
              <a:t>command to perform the same function for IPv6 interfaces</a:t>
            </a:r>
            <a:r>
              <a:rPr lang="en-US" dirty="0" smtClean="0"/>
              <a:t>.</a:t>
            </a:r>
            <a:endParaRPr lang="en-US" dirty="0"/>
          </a:p>
          <a:p>
            <a:r>
              <a:rPr lang="en-US" dirty="0"/>
              <a:t>No Wildcard Masks</a:t>
            </a:r>
          </a:p>
          <a:p>
            <a:pPr marL="338137" lvl="1" indent="0"/>
            <a:r>
              <a:rPr lang="en-US" dirty="0"/>
              <a:t>T</a:t>
            </a:r>
            <a:r>
              <a:rPr lang="en-US" dirty="0" smtClean="0"/>
              <a:t>he </a:t>
            </a:r>
            <a:r>
              <a:rPr lang="en-US" dirty="0"/>
              <a:t>prefix-length is used to indicate how much of an IPv6 source or destination address should be matched</a:t>
            </a:r>
            <a:r>
              <a:rPr lang="en-US" dirty="0" smtClean="0"/>
              <a:t>.</a:t>
            </a:r>
            <a:endParaRPr lang="en-US" dirty="0"/>
          </a:p>
          <a:p>
            <a:r>
              <a:rPr lang="en-US" dirty="0"/>
              <a:t>Additional Default Statements</a:t>
            </a:r>
          </a:p>
          <a:p>
            <a:pPr marL="338137" lvl="1" indent="0"/>
            <a:r>
              <a:rPr lang="en-US" b="1" dirty="0" smtClean="0">
                <a:latin typeface="Courier"/>
                <a:cs typeface="Courier"/>
              </a:rPr>
              <a:t>permit </a:t>
            </a:r>
            <a:r>
              <a:rPr lang="en-US" b="1" dirty="0" err="1">
                <a:latin typeface="Courier"/>
                <a:cs typeface="Courier"/>
              </a:rPr>
              <a:t>icmp</a:t>
            </a:r>
            <a:r>
              <a:rPr lang="en-US" b="1" dirty="0">
                <a:latin typeface="Courier"/>
                <a:cs typeface="Courier"/>
              </a:rPr>
              <a:t> any any </a:t>
            </a:r>
            <a:r>
              <a:rPr lang="en-US" b="1" dirty="0" err="1">
                <a:latin typeface="Courier"/>
                <a:cs typeface="Courier"/>
              </a:rPr>
              <a:t>nd-na</a:t>
            </a:r>
            <a:endParaRPr lang="en-US" dirty="0">
              <a:latin typeface="Courier"/>
              <a:cs typeface="Courier"/>
            </a:endParaRPr>
          </a:p>
          <a:p>
            <a:pPr marL="338137" lvl="1" indent="0"/>
            <a:r>
              <a:rPr lang="en-US" b="1" dirty="0" smtClean="0">
                <a:latin typeface="Courier"/>
                <a:cs typeface="Courier"/>
              </a:rPr>
              <a:t>permit </a:t>
            </a:r>
            <a:r>
              <a:rPr lang="en-US" b="1" dirty="0" err="1">
                <a:latin typeface="Courier"/>
                <a:cs typeface="Courier"/>
              </a:rPr>
              <a:t>icmp</a:t>
            </a:r>
            <a:r>
              <a:rPr lang="en-US" b="1" dirty="0">
                <a:latin typeface="Courier"/>
                <a:cs typeface="Courier"/>
              </a:rPr>
              <a:t> any any </a:t>
            </a:r>
            <a:r>
              <a:rPr lang="en-US" b="1" dirty="0" err="1">
                <a:latin typeface="Courier"/>
                <a:cs typeface="Courier"/>
              </a:rPr>
              <a:t>nd</a:t>
            </a:r>
            <a:r>
              <a:rPr lang="en-US" b="1" dirty="0">
                <a:latin typeface="Courier"/>
                <a:cs typeface="Courier"/>
              </a:rPr>
              <a:t>-</a:t>
            </a:r>
            <a:r>
              <a:rPr lang="en-US" b="1" dirty="0" smtClean="0">
                <a:latin typeface="Courier"/>
                <a:cs typeface="Courier"/>
              </a:rPr>
              <a:t>ns</a:t>
            </a:r>
            <a:endParaRPr lang="en-US" dirty="0">
              <a:latin typeface="Courier"/>
              <a:cs typeface="Courier"/>
            </a:endParaRPr>
          </a:p>
        </p:txBody>
      </p:sp>
    </p:spTree>
    <p:extLst>
      <p:ext uri="{BB962C8B-B14F-4D97-AF65-F5344CB8AC3E}">
        <p14:creationId xmlns:p14="http://schemas.microsoft.com/office/powerpoint/2010/main" xmlns="" val="3509965954"/>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Applying an IPv6 ACL to an Interface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print"/>
          <a:srcRect l="-18089" r="-18089"/>
          <a:stretch>
            <a:fillRect/>
          </a:stretch>
        </p:blipFill>
        <p:spPr>
          <a:xfrm>
            <a:off x="554038" y="1565275"/>
            <a:ext cx="7940675" cy="4386263"/>
          </a:xfrm>
        </p:spPr>
      </p:pic>
    </p:spTree>
    <p:extLst>
      <p:ext uri="{BB962C8B-B14F-4D97-AF65-F5344CB8AC3E}">
        <p14:creationId xmlns:p14="http://schemas.microsoft.com/office/powerpoint/2010/main" xmlns="" val="3239606210"/>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ACL Operation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The </a:t>
            </a:r>
            <a:r>
              <a:rPr lang="en-US" dirty="0"/>
              <a:t>last statement of an ACL is always an implicit deny. This statement is automatically inserted at the end of each ACL even though it is not physically present. The implicit deny blocks all traffic. Because of this implicit deny, an ACL that does not have at least one permit statement will block all traffic.</a:t>
            </a:r>
            <a:endParaRPr lang="en-US" dirty="0" smtClean="0"/>
          </a:p>
        </p:txBody>
      </p:sp>
      <p:pic>
        <p:nvPicPr>
          <p:cNvPr id="2" name="Picture 1"/>
          <p:cNvPicPr>
            <a:picLocks noChangeAspect="1"/>
          </p:cNvPicPr>
          <p:nvPr/>
        </p:nvPicPr>
        <p:blipFill>
          <a:blip r:embed="rId3" cstate="print"/>
          <a:stretch>
            <a:fillRect/>
          </a:stretch>
        </p:blipFill>
        <p:spPr>
          <a:xfrm>
            <a:off x="451041" y="1492786"/>
            <a:ext cx="8280400" cy="2717800"/>
          </a:xfrm>
          <a:prstGeom prst="rect">
            <a:avLst/>
          </a:prstGeom>
        </p:spPr>
      </p:pic>
    </p:spTree>
    <p:extLst>
      <p:ext uri="{BB962C8B-B14F-4D97-AF65-F5344CB8AC3E}">
        <p14:creationId xmlns:p14="http://schemas.microsoft.com/office/powerpoint/2010/main" xmlns="" val="582515525"/>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Standard versus Extended IPv4 ACLs</a:t>
            </a:r>
            <a:r>
              <a:rPr lang="en-US" dirty="0" smtClean="0"/>
              <a:t/>
            </a:r>
            <a:br>
              <a:rPr lang="en-US" dirty="0" smtClean="0"/>
            </a:br>
            <a:r>
              <a:rPr lang="en-US" dirty="0"/>
              <a:t>Types of Cisco IPv4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Standard ACLs</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Extended ACLs</a:t>
            </a:r>
          </a:p>
        </p:txBody>
      </p:sp>
      <p:pic>
        <p:nvPicPr>
          <p:cNvPr id="2" name="Picture 1"/>
          <p:cNvPicPr>
            <a:picLocks noChangeAspect="1"/>
          </p:cNvPicPr>
          <p:nvPr/>
        </p:nvPicPr>
        <p:blipFill>
          <a:blip r:embed="rId3" cstate="print"/>
          <a:stretch>
            <a:fillRect/>
          </a:stretch>
        </p:blipFill>
        <p:spPr>
          <a:xfrm>
            <a:off x="634619" y="1981543"/>
            <a:ext cx="7785100" cy="1701800"/>
          </a:xfrm>
          <a:prstGeom prst="rect">
            <a:avLst/>
          </a:prstGeom>
        </p:spPr>
      </p:pic>
      <p:pic>
        <p:nvPicPr>
          <p:cNvPr id="3" name="Picture 2"/>
          <p:cNvPicPr>
            <a:picLocks noChangeAspect="1"/>
          </p:cNvPicPr>
          <p:nvPr/>
        </p:nvPicPr>
        <p:blipFill>
          <a:blip r:embed="rId4" cstate="print"/>
          <a:stretch>
            <a:fillRect/>
          </a:stretch>
        </p:blipFill>
        <p:spPr>
          <a:xfrm>
            <a:off x="647319" y="4146103"/>
            <a:ext cx="7759700" cy="2260600"/>
          </a:xfrm>
          <a:prstGeom prst="rect">
            <a:avLst/>
          </a:prstGeom>
        </p:spPr>
      </p:pic>
    </p:spTree>
    <p:extLst>
      <p:ext uri="{BB962C8B-B14F-4D97-AF65-F5344CB8AC3E}">
        <p14:creationId xmlns:p14="http://schemas.microsoft.com/office/powerpoint/2010/main" xmlns="" val="3961710532"/>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Introducing ACL Wildcard Masking</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Wildcard masks and subnet masks differ in the way they match binary 1s and 0s. Wildcard masks use the following rules to match binary 1s and 0s:</a:t>
            </a:r>
          </a:p>
          <a:p>
            <a:r>
              <a:rPr lang="en-US" dirty="0" smtClean="0"/>
              <a:t>Wildcard </a:t>
            </a:r>
            <a:r>
              <a:rPr lang="en-US" dirty="0"/>
              <a:t>mask bit 0 - Match the corresponding bit value in the address.</a:t>
            </a:r>
          </a:p>
          <a:p>
            <a:r>
              <a:rPr lang="en-US" dirty="0" smtClean="0"/>
              <a:t>Wildcard </a:t>
            </a:r>
            <a:r>
              <a:rPr lang="en-US" dirty="0"/>
              <a:t>mask bit 1 - Ignore the corresponding bit value in the address</a:t>
            </a:r>
            <a:r>
              <a:rPr lang="en-US" dirty="0" smtClean="0"/>
              <a:t>.</a:t>
            </a:r>
          </a:p>
          <a:p>
            <a:pPr marL="0"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xmlns="" val="2566809361"/>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Examples: Match Ranges</a:t>
            </a:r>
            <a:endParaRPr lang="en-US" dirty="0" smtClean="0">
              <a:solidFill>
                <a:schemeClr val="accent5">
                  <a:lumMod val="75000"/>
                </a:schemeClr>
              </a:solidFill>
              <a:cs typeface="Arial" pitchFamily="34" charset="0"/>
            </a:endParaRPr>
          </a:p>
        </p:txBody>
      </p:sp>
      <p:sp>
        <p:nvSpPr>
          <p:cNvPr id="5" name="Content Placeholder 4"/>
          <p:cNvSpPr>
            <a:spLocks noGrp="1"/>
          </p:cNvSpPr>
          <p:nvPr>
            <p:ph idx="1"/>
          </p:nvPr>
        </p:nvSpPr>
        <p:spPr/>
        <p:txBody>
          <a:bodyPr/>
          <a:lstStyle/>
          <a:p>
            <a:pPr>
              <a:buNone/>
            </a:pPr>
            <a:r>
              <a:rPr lang="en-US" dirty="0" smtClean="0"/>
              <a:t>Range to restrict:</a:t>
            </a:r>
          </a:p>
          <a:p>
            <a:pPr>
              <a:buNone/>
            </a:pPr>
            <a:r>
              <a:rPr lang="en-US" dirty="0" smtClean="0"/>
              <a:t>			172.16.0.0 – 172.31.255.255</a:t>
            </a:r>
          </a:p>
          <a:p>
            <a:pPr>
              <a:buNone/>
            </a:pPr>
            <a:r>
              <a:rPr lang="en-US" dirty="0" smtClean="0"/>
              <a:t>Base IP Address:</a:t>
            </a:r>
          </a:p>
          <a:p>
            <a:pPr>
              <a:buNone/>
            </a:pPr>
            <a:r>
              <a:rPr lang="en-US" dirty="0" smtClean="0"/>
              <a:t>			172.16.0.0</a:t>
            </a:r>
          </a:p>
          <a:p>
            <a:pPr>
              <a:buNone/>
            </a:pPr>
            <a:r>
              <a:rPr lang="en-US" dirty="0" smtClean="0"/>
              <a:t>Wildcard Mask:</a:t>
            </a:r>
          </a:p>
          <a:p>
            <a:pPr>
              <a:buNone/>
            </a:pPr>
            <a:r>
              <a:rPr lang="en-US" dirty="0" smtClean="0"/>
              <a:t>			0.15.255.255</a:t>
            </a:r>
            <a:endParaRPr lang="en-US" dirty="0"/>
          </a:p>
        </p:txBody>
      </p:sp>
    </p:spTree>
    <p:extLst>
      <p:ext uri="{BB962C8B-B14F-4D97-AF65-F5344CB8AC3E}">
        <p14:creationId xmlns:p14="http://schemas.microsoft.com/office/powerpoint/2010/main" xmlns="" val="3504827736"/>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Example: Match Range</a:t>
            </a:r>
            <a:endParaRPr lang="en-US" dirty="0" smtClean="0">
              <a:solidFill>
                <a:schemeClr val="accent5">
                  <a:lumMod val="75000"/>
                </a:schemeClr>
              </a:solidFill>
              <a:cs typeface="Arial" pitchFamily="34" charset="0"/>
            </a:endParaRPr>
          </a:p>
        </p:txBody>
      </p:sp>
      <p:sp>
        <p:nvSpPr>
          <p:cNvPr id="5" name="Content Placeholder 4"/>
          <p:cNvSpPr>
            <a:spLocks noGrp="1"/>
          </p:cNvSpPr>
          <p:nvPr>
            <p:ph idx="1"/>
          </p:nvPr>
        </p:nvSpPr>
        <p:spPr>
          <a:xfrm>
            <a:off x="655638" y="1393371"/>
            <a:ext cx="7940675" cy="5254171"/>
          </a:xfrm>
        </p:spPr>
        <p:txBody>
          <a:bodyPr/>
          <a:lstStyle/>
          <a:p>
            <a:pPr algn="ctr">
              <a:buNone/>
            </a:pPr>
            <a:r>
              <a:rPr lang="en-US" dirty="0" smtClean="0"/>
              <a:t>172.16.0.0</a:t>
            </a:r>
          </a:p>
          <a:p>
            <a:pPr algn="ctr">
              <a:buNone/>
            </a:pPr>
            <a:r>
              <a:rPr lang="en-US" dirty="0" smtClean="0"/>
              <a:t>0.15.255.255</a:t>
            </a:r>
          </a:p>
          <a:p>
            <a:pPr algn="ctr">
              <a:buNone/>
            </a:pPr>
            <a:r>
              <a:rPr lang="en-US" dirty="0" smtClean="0"/>
              <a:t>10101100 . 00010000 . 00000000 . 00000000</a:t>
            </a:r>
          </a:p>
          <a:p>
            <a:pPr algn="ctr">
              <a:buNone/>
            </a:pPr>
            <a:r>
              <a:rPr lang="en-US" dirty="0" smtClean="0">
                <a:solidFill>
                  <a:srgbClr val="FF0000"/>
                </a:solidFill>
              </a:rPr>
              <a:t>00000000 .00001111 . 11111111 . 11111111</a:t>
            </a:r>
          </a:p>
          <a:p>
            <a:pPr>
              <a:buNone/>
            </a:pPr>
            <a:r>
              <a:rPr lang="en-US" dirty="0" smtClean="0"/>
              <a:t>Keep:</a:t>
            </a:r>
          </a:p>
          <a:p>
            <a:pPr algn="ctr">
              <a:buNone/>
            </a:pPr>
            <a:r>
              <a:rPr lang="en-US" dirty="0" smtClean="0">
                <a:solidFill>
                  <a:schemeClr val="accent1">
                    <a:lumMod val="60000"/>
                    <a:lumOff val="40000"/>
                  </a:schemeClr>
                </a:solidFill>
              </a:rPr>
              <a:t>10101100 . 0001</a:t>
            </a:r>
            <a:r>
              <a:rPr lang="en-US" dirty="0" smtClean="0">
                <a:solidFill>
                  <a:schemeClr val="accent6">
                    <a:lumMod val="75000"/>
                  </a:schemeClr>
                </a:solidFill>
              </a:rPr>
              <a:t>xxxx . </a:t>
            </a:r>
            <a:r>
              <a:rPr lang="en-US" dirty="0" err="1" smtClean="0">
                <a:solidFill>
                  <a:schemeClr val="accent6">
                    <a:lumMod val="75000"/>
                  </a:schemeClr>
                </a:solidFill>
              </a:rPr>
              <a:t>xxxxxxxx</a:t>
            </a:r>
            <a:r>
              <a:rPr lang="en-US" dirty="0" smtClean="0">
                <a:solidFill>
                  <a:schemeClr val="accent6">
                    <a:lumMod val="75000"/>
                  </a:schemeClr>
                </a:solidFill>
              </a:rPr>
              <a:t> . </a:t>
            </a:r>
            <a:r>
              <a:rPr lang="en-US" dirty="0" err="1" smtClean="0">
                <a:solidFill>
                  <a:schemeClr val="accent6">
                    <a:lumMod val="75000"/>
                  </a:schemeClr>
                </a:solidFill>
              </a:rPr>
              <a:t>xxxxxxxx</a:t>
            </a:r>
            <a:endParaRPr lang="en-US" dirty="0" smtClean="0">
              <a:solidFill>
                <a:schemeClr val="accent1">
                  <a:lumMod val="60000"/>
                  <a:lumOff val="40000"/>
                </a:schemeClr>
              </a:solidFill>
            </a:endParaRPr>
          </a:p>
          <a:p>
            <a:pPr>
              <a:buNone/>
            </a:pPr>
            <a:r>
              <a:rPr lang="en-US" dirty="0" smtClean="0"/>
              <a:t>Minimum:</a:t>
            </a:r>
          </a:p>
          <a:p>
            <a:pPr algn="ctr">
              <a:buNone/>
            </a:pPr>
            <a:r>
              <a:rPr lang="en-US" dirty="0" smtClean="0">
                <a:solidFill>
                  <a:schemeClr val="accent1">
                    <a:lumMod val="60000"/>
                    <a:lumOff val="40000"/>
                  </a:schemeClr>
                </a:solidFill>
              </a:rPr>
              <a:t>10101100 . 0001</a:t>
            </a:r>
            <a:r>
              <a:rPr lang="en-US" dirty="0" smtClean="0">
                <a:solidFill>
                  <a:schemeClr val="accent6">
                    <a:lumMod val="75000"/>
                  </a:schemeClr>
                </a:solidFill>
              </a:rPr>
              <a:t>0000 . 00000000 . 00000000</a:t>
            </a:r>
          </a:p>
          <a:p>
            <a:pPr>
              <a:buNone/>
            </a:pPr>
            <a:r>
              <a:rPr lang="en-US" dirty="0" smtClean="0"/>
              <a:t>Maximum:</a:t>
            </a:r>
          </a:p>
          <a:p>
            <a:pPr algn="ctr">
              <a:buNone/>
            </a:pPr>
            <a:r>
              <a:rPr lang="en-US" dirty="0" smtClean="0">
                <a:solidFill>
                  <a:schemeClr val="accent1">
                    <a:lumMod val="60000"/>
                    <a:lumOff val="40000"/>
                  </a:schemeClr>
                </a:solidFill>
              </a:rPr>
              <a:t>10101100 . 0001</a:t>
            </a:r>
            <a:r>
              <a:rPr lang="en-US" dirty="0" smtClean="0">
                <a:solidFill>
                  <a:schemeClr val="accent6">
                    <a:lumMod val="75000"/>
                  </a:schemeClr>
                </a:solidFill>
              </a:rPr>
              <a:t>1111 . 11111111 . 11111111</a:t>
            </a:r>
            <a:endParaRPr lang="en-US" dirty="0" smtClean="0">
              <a:solidFill>
                <a:schemeClr val="accent1">
                  <a:lumMod val="60000"/>
                  <a:lumOff val="40000"/>
                </a:schemeClr>
              </a:solidFill>
            </a:endParaRPr>
          </a:p>
        </p:txBody>
      </p:sp>
    </p:spTree>
    <p:extLst>
      <p:ext uri="{BB962C8B-B14F-4D97-AF65-F5344CB8AC3E}">
        <p14:creationId xmlns:p14="http://schemas.microsoft.com/office/powerpoint/2010/main" xmlns="" val="3504827736"/>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Challenge:</a:t>
            </a:r>
            <a:endParaRPr lang="en-US" dirty="0" smtClean="0">
              <a:solidFill>
                <a:schemeClr val="accent5">
                  <a:lumMod val="75000"/>
                </a:schemeClr>
              </a:solidFill>
              <a:cs typeface="Arial" pitchFamily="34" charset="0"/>
            </a:endParaRPr>
          </a:p>
        </p:txBody>
      </p:sp>
      <p:sp>
        <p:nvSpPr>
          <p:cNvPr id="5" name="Content Placeholder 4"/>
          <p:cNvSpPr>
            <a:spLocks noGrp="1"/>
          </p:cNvSpPr>
          <p:nvPr>
            <p:ph idx="1"/>
          </p:nvPr>
        </p:nvSpPr>
        <p:spPr/>
        <p:txBody>
          <a:bodyPr/>
          <a:lstStyle/>
          <a:p>
            <a:pPr>
              <a:buNone/>
            </a:pPr>
            <a:r>
              <a:rPr lang="en-US" dirty="0" smtClean="0"/>
              <a:t>Question: What IP addresses does this combination isolate?</a:t>
            </a:r>
          </a:p>
          <a:p>
            <a:pPr>
              <a:buNone/>
            </a:pPr>
            <a:r>
              <a:rPr lang="en-US" dirty="0" smtClean="0"/>
              <a:t>Base IP Address:</a:t>
            </a:r>
          </a:p>
          <a:p>
            <a:pPr algn="ctr">
              <a:buNone/>
            </a:pPr>
            <a:r>
              <a:rPr lang="en-US" dirty="0" smtClean="0"/>
              <a:t>			192.168.20.37</a:t>
            </a:r>
          </a:p>
          <a:p>
            <a:pPr>
              <a:buNone/>
            </a:pPr>
            <a:r>
              <a:rPr lang="en-US" dirty="0" smtClean="0"/>
              <a:t>Wildcard Mask:</a:t>
            </a:r>
          </a:p>
          <a:p>
            <a:pPr algn="ctr">
              <a:buNone/>
            </a:pPr>
            <a:r>
              <a:rPr lang="en-US" dirty="0" smtClean="0"/>
              <a:t>			0.0.0.254</a:t>
            </a:r>
            <a:endParaRPr lang="en-US" dirty="0"/>
          </a:p>
        </p:txBody>
      </p:sp>
    </p:spTree>
    <p:extLst>
      <p:ext uri="{BB962C8B-B14F-4D97-AF65-F5344CB8AC3E}">
        <p14:creationId xmlns:p14="http://schemas.microsoft.com/office/powerpoint/2010/main" xmlns="" val="3504827736"/>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FEDB7F3802F468C3F317ED9EE4CFD" ma:contentTypeVersion="5" ma:contentTypeDescription="Create a new document." ma:contentTypeScope="" ma:versionID="6fe5db675d18f63c65be8bb08b523b90">
  <xsd:schema xmlns:xsd="http://www.w3.org/2001/XMLSchema" xmlns:xs="http://www.w3.org/2001/XMLSchema" xmlns:p="http://schemas.microsoft.com/office/2006/metadata/properties" xmlns:ns2="b59e9f2d-0158-4a14-8bbe-457d8844f88f" targetNamespace="http://schemas.microsoft.com/office/2006/metadata/properties" ma:root="true" ma:fieldsID="461deb205d52b7b2dc1eb04643edfaa4" ns2:_="">
    <xsd:import namespace="b59e9f2d-0158-4a14-8bbe-457d8844f88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9e9f2d-0158-4a14-8bbe-457d8844f8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773445-2D6A-4652-9E4F-BC4D3F67916A}"/>
</file>

<file path=customXml/itemProps2.xml><?xml version="1.0" encoding="utf-8"?>
<ds:datastoreItem xmlns:ds="http://schemas.openxmlformats.org/officeDocument/2006/customXml" ds:itemID="{9AE84403-AAAB-4235-8DF3-F7CB96EC8EA9}"/>
</file>

<file path=customXml/itemProps3.xml><?xml version="1.0" encoding="utf-8"?>
<ds:datastoreItem xmlns:ds="http://schemas.openxmlformats.org/officeDocument/2006/customXml" ds:itemID="{041BD981-0E61-44BD-A926-BBE952A9AC29}"/>
</file>

<file path=docProps/app.xml><?xml version="1.0" encoding="utf-8"?>
<Properties xmlns="http://schemas.openxmlformats.org/officeDocument/2006/extended-properties" xmlns:vt="http://schemas.openxmlformats.org/officeDocument/2006/docPropsVTypes">
  <Template/>
  <TotalTime>14038</TotalTime>
  <Pages>28</Pages>
  <Words>894</Words>
  <Application>Microsoft Office PowerPoint</Application>
  <PresentationFormat>On-screen Show (4:3)</PresentationFormat>
  <Paragraphs>184</Paragraphs>
  <Slides>34</Slides>
  <Notes>33</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PPT-TMPLT-WHT_C</vt:lpstr>
      <vt:lpstr>NetAcad-4F_PPT-WHT_060408</vt:lpstr>
      <vt:lpstr> Access Control Lists  John Mowry </vt:lpstr>
      <vt:lpstr>Purpose of ACLs What is an ACL?</vt:lpstr>
      <vt:lpstr>Purpose of ACLs A TCP Conversation</vt:lpstr>
      <vt:lpstr>Purpose of ACLs ACL Operation</vt:lpstr>
      <vt:lpstr>Standard versus Extended IPv4 ACLs Types of Cisco IPv4 ACLs</vt:lpstr>
      <vt:lpstr>Wildcard Masks in ACLs Introducing ACL Wildcard Masking</vt:lpstr>
      <vt:lpstr>Wildcard Masks in ACLs Wildcard Mask Examples: Match Ranges</vt:lpstr>
      <vt:lpstr>Wildcard Masks in ACLs Wildcard Mask Example: Match Range</vt:lpstr>
      <vt:lpstr>Wildcard Masks in ACLs Wildcard Mask Challenge:</vt:lpstr>
      <vt:lpstr>Wildcard Masks in ACLs Wildcard Mask Challenge:</vt:lpstr>
      <vt:lpstr>Wildcard Masks in ACLs Wildcard Mask Challenge: Answer!</vt:lpstr>
      <vt:lpstr>Wildcard Masks in ACLs Wildcard Mask Keywords</vt:lpstr>
      <vt:lpstr>Wildcard Masks in ACLs Examples Wildcard Mask Keywords</vt:lpstr>
      <vt:lpstr>Guidelines for ACL creation General Guidelines for Creating ACLs (cont.)</vt:lpstr>
      <vt:lpstr>Guidelines for ACL Placement Where to Place ACLs</vt:lpstr>
      <vt:lpstr>Configure Standard IPv4 ACLs Entering Criteria Statements</vt:lpstr>
      <vt:lpstr>Configure Standard IPv4 ACLs Internal Logic</vt:lpstr>
      <vt:lpstr>Configure Standard IPv4 ACLs Applying Standard ACLs to Interfaces (Cont.)</vt:lpstr>
      <vt:lpstr>Configure Standard IPv4 ACLs Creating Named Standard ACLs</vt:lpstr>
      <vt:lpstr>Modify IPv4 ACLs Editing Standard Numbered ACLs</vt:lpstr>
      <vt:lpstr>Modify IPv4 ACLs Editing Standard Numbered ACLs (cont.)</vt:lpstr>
      <vt:lpstr>Modify IPv4 ACLs Editing Standard Named ACLs</vt:lpstr>
      <vt:lpstr>Modify IPv4 ACLs Verifying ACLs</vt:lpstr>
      <vt:lpstr>Modify IPv4 ACLs ACL Statistics</vt:lpstr>
      <vt:lpstr>Modify IPv4 ACLs ACL Statistics</vt:lpstr>
      <vt:lpstr>Securing VTY ports with a Standard IPv4 ACL Configuring a Standard ACL to Secure a VTY Port</vt:lpstr>
      <vt:lpstr>Structure of an Extended IPv4 ACL Extended ACLs</vt:lpstr>
      <vt:lpstr>Structure of an Extended IPv4 ACL Extended ACLs (Cont.)</vt:lpstr>
      <vt:lpstr>Configure Extended IPv4 ACLs Applying Extended ACLs to Interfaces</vt:lpstr>
      <vt:lpstr>Configure Extended IPv4 ACLs Creating Named Extended ACLs</vt:lpstr>
      <vt:lpstr>IPv6 ACL Creation Type of IPv6 ACLs</vt:lpstr>
      <vt:lpstr>IPv6 ACL Creation Comparing IPv4 and IPv6 ACLs</vt:lpstr>
      <vt:lpstr>Configuring IPv6 ACLs Applying an IPv6 ACL to an Interface</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owner</cp:lastModifiedBy>
  <cp:revision>1009</cp:revision>
  <cp:lastPrinted>1999-01-27T00:54:54Z</cp:lastPrinted>
  <dcterms:created xsi:type="dcterms:W3CDTF">2006-10-23T15:07:30Z</dcterms:created>
  <dcterms:modified xsi:type="dcterms:W3CDTF">2014-06-26T19:33:32Z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0x010100459FEDB7F3802F468C3F317ED9EE4CFD</vt:lpwstr>
  </property>
</Properties>
</file>