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3" r:id="rId2"/>
    <p:sldId id="287" r:id="rId3"/>
    <p:sldId id="288" r:id="rId4"/>
    <p:sldId id="276" r:id="rId5"/>
    <p:sldId id="289" r:id="rId6"/>
    <p:sldId id="277" r:id="rId7"/>
    <p:sldId id="278" r:id="rId8"/>
    <p:sldId id="279" r:id="rId9"/>
    <p:sldId id="280" r:id="rId10"/>
    <p:sldId id="290" r:id="rId11"/>
    <p:sldId id="291" r:id="rId12"/>
    <p:sldId id="292" r:id="rId13"/>
    <p:sldId id="281" r:id="rId14"/>
    <p:sldId id="282" r:id="rId15"/>
    <p:sldId id="283" r:id="rId16"/>
    <p:sldId id="284" r:id="rId17"/>
    <p:sldId id="285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30348-509B-4E16-A914-EA5B6E0B8960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42992-FB9E-4745-81BF-65346F39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8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42992-FB9E-4745-81BF-65346F3976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0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9B4E-04A0-4B3A-B1E9-CDB695326822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A55D-E4FE-438A-B2ED-5FB877F1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0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9B4E-04A0-4B3A-B1E9-CDB695326822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A55D-E4FE-438A-B2ED-5FB877F1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9B4E-04A0-4B3A-B1E9-CDB695326822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A55D-E4FE-438A-B2ED-5FB877F1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3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9B4E-04A0-4B3A-B1E9-CDB695326822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A55D-E4FE-438A-B2ED-5FB877F1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9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9B4E-04A0-4B3A-B1E9-CDB695326822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A55D-E4FE-438A-B2ED-5FB877F1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9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9B4E-04A0-4B3A-B1E9-CDB695326822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A55D-E4FE-438A-B2ED-5FB877F1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5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9B4E-04A0-4B3A-B1E9-CDB695326822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A55D-E4FE-438A-B2ED-5FB877F1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3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9B4E-04A0-4B3A-B1E9-CDB695326822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A55D-E4FE-438A-B2ED-5FB877F1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9B4E-04A0-4B3A-B1E9-CDB695326822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A55D-E4FE-438A-B2ED-5FB877F1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6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9B4E-04A0-4B3A-B1E9-CDB695326822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A55D-E4FE-438A-B2ED-5FB877F1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9B4E-04A0-4B3A-B1E9-CDB695326822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A55D-E4FE-438A-B2ED-5FB877F1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7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59B4E-04A0-4B3A-B1E9-CDB695326822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BA55D-E4FE-438A-B2ED-5FB877F1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3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Instruction Set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B867F6-72AE-49E0-8722-066485C868A4}" type="slidenum">
              <a:rPr kumimoji="0" lang="en-US" altLang="en-US" sz="2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7107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Accumulator architecture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762000" y="1219200"/>
            <a:ext cx="7467600" cy="3276600"/>
            <a:chOff x="1056" y="1920"/>
            <a:chExt cx="4704" cy="2064"/>
          </a:xfrm>
        </p:grpSpPr>
        <p:sp>
          <p:nvSpPr>
            <p:cNvPr id="47110" name="Rectangle 5"/>
            <p:cNvSpPr>
              <a:spLocks noChangeArrowheads="1"/>
            </p:cNvSpPr>
            <p:nvPr/>
          </p:nvSpPr>
          <p:spPr bwMode="auto">
            <a:xfrm>
              <a:off x="1056" y="1920"/>
              <a:ext cx="4704" cy="2064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7111" name="Rectangle 6"/>
            <p:cNvSpPr>
              <a:spLocks noChangeArrowheads="1"/>
            </p:cNvSpPr>
            <p:nvPr/>
          </p:nvSpPr>
          <p:spPr bwMode="auto">
            <a:xfrm>
              <a:off x="2304" y="2256"/>
              <a:ext cx="672" cy="192"/>
            </a:xfrm>
            <a:prstGeom prst="rect">
              <a:avLst/>
            </a:prstGeom>
            <a:solidFill>
              <a:srgbClr val="CCFF3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7112" name="Freeform 7"/>
            <p:cNvSpPr>
              <a:spLocks/>
            </p:cNvSpPr>
            <p:nvPr/>
          </p:nvSpPr>
          <p:spPr bwMode="auto">
            <a:xfrm>
              <a:off x="1200" y="2544"/>
              <a:ext cx="1776" cy="720"/>
            </a:xfrm>
            <a:custGeom>
              <a:avLst/>
              <a:gdLst>
                <a:gd name="T0" fmla="*/ 1152 w 1776"/>
                <a:gd name="T1" fmla="*/ 0 h 720"/>
                <a:gd name="T2" fmla="*/ 912 w 1776"/>
                <a:gd name="T3" fmla="*/ 240 h 720"/>
                <a:gd name="T4" fmla="*/ 672 w 1776"/>
                <a:gd name="T5" fmla="*/ 0 h 720"/>
                <a:gd name="T6" fmla="*/ 0 w 1776"/>
                <a:gd name="T7" fmla="*/ 0 h 720"/>
                <a:gd name="T8" fmla="*/ 588 w 1776"/>
                <a:gd name="T9" fmla="*/ 718 h 720"/>
                <a:gd name="T10" fmla="*/ 1248 w 1776"/>
                <a:gd name="T11" fmla="*/ 720 h 720"/>
                <a:gd name="T12" fmla="*/ 1776 w 1776"/>
                <a:gd name="T13" fmla="*/ 0 h 720"/>
                <a:gd name="T14" fmla="*/ 1152 w 1776"/>
                <a:gd name="T15" fmla="*/ 0 h 7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76" h="720">
                  <a:moveTo>
                    <a:pt x="1152" y="0"/>
                  </a:moveTo>
                  <a:lnTo>
                    <a:pt x="912" y="240"/>
                  </a:lnTo>
                  <a:lnTo>
                    <a:pt x="672" y="0"/>
                  </a:lnTo>
                  <a:lnTo>
                    <a:pt x="0" y="0"/>
                  </a:lnTo>
                  <a:lnTo>
                    <a:pt x="588" y="718"/>
                  </a:lnTo>
                  <a:lnTo>
                    <a:pt x="1248" y="720"/>
                  </a:lnTo>
                  <a:lnTo>
                    <a:pt x="1776" y="0"/>
                  </a:lnTo>
                  <a:lnTo>
                    <a:pt x="115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113" name="Rectangle 8"/>
            <p:cNvSpPr>
              <a:spLocks noChangeArrowheads="1"/>
            </p:cNvSpPr>
            <p:nvPr/>
          </p:nvSpPr>
          <p:spPr bwMode="auto">
            <a:xfrm>
              <a:off x="1200" y="2256"/>
              <a:ext cx="672" cy="19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7114" name="Rectangle 9"/>
            <p:cNvSpPr>
              <a:spLocks noChangeArrowheads="1"/>
            </p:cNvSpPr>
            <p:nvPr/>
          </p:nvSpPr>
          <p:spPr bwMode="auto">
            <a:xfrm>
              <a:off x="1776" y="3360"/>
              <a:ext cx="672" cy="19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7115" name="Text Box 10"/>
            <p:cNvSpPr txBox="1">
              <a:spLocks noChangeArrowheads="1"/>
            </p:cNvSpPr>
            <p:nvPr/>
          </p:nvSpPr>
          <p:spPr bwMode="auto">
            <a:xfrm>
              <a:off x="2928" y="2208"/>
              <a:ext cx="9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Accumulator</a:t>
              </a:r>
            </a:p>
          </p:txBody>
        </p:sp>
        <p:sp>
          <p:nvSpPr>
            <p:cNvPr id="47116" name="Text Box 11"/>
            <p:cNvSpPr txBox="1">
              <a:spLocks noChangeArrowheads="1"/>
            </p:cNvSpPr>
            <p:nvPr/>
          </p:nvSpPr>
          <p:spPr bwMode="auto">
            <a:xfrm>
              <a:off x="1872" y="2880"/>
              <a:ext cx="4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ALU</a:t>
              </a:r>
            </a:p>
          </p:txBody>
        </p:sp>
        <p:sp>
          <p:nvSpPr>
            <p:cNvPr id="47117" name="Freeform 12"/>
            <p:cNvSpPr>
              <a:spLocks/>
            </p:cNvSpPr>
            <p:nvPr/>
          </p:nvSpPr>
          <p:spPr bwMode="auto">
            <a:xfrm>
              <a:off x="1536" y="2112"/>
              <a:ext cx="3360" cy="144"/>
            </a:xfrm>
            <a:custGeom>
              <a:avLst/>
              <a:gdLst>
                <a:gd name="T0" fmla="*/ 0 w 3120"/>
                <a:gd name="T1" fmla="*/ 144 h 144"/>
                <a:gd name="T2" fmla="*/ 0 w 3120"/>
                <a:gd name="T3" fmla="*/ 0 h 144"/>
                <a:gd name="T4" fmla="*/ 4196 w 3120"/>
                <a:gd name="T5" fmla="*/ 0 h 144"/>
                <a:gd name="T6" fmla="*/ 4131 w 3120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20" h="144">
                  <a:moveTo>
                    <a:pt x="0" y="144"/>
                  </a:moveTo>
                  <a:lnTo>
                    <a:pt x="0" y="0"/>
                  </a:lnTo>
                  <a:lnTo>
                    <a:pt x="3120" y="0"/>
                  </a:lnTo>
                  <a:lnTo>
                    <a:pt x="3072" y="0"/>
                  </a:lnTo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18" name="Line 13"/>
            <p:cNvSpPr>
              <a:spLocks noChangeShapeType="1"/>
            </p:cNvSpPr>
            <p:nvPr/>
          </p:nvSpPr>
          <p:spPr bwMode="auto">
            <a:xfrm>
              <a:off x="1536" y="2448"/>
              <a:ext cx="0" cy="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119" name="Line 14"/>
            <p:cNvSpPr>
              <a:spLocks noChangeShapeType="1"/>
            </p:cNvSpPr>
            <p:nvPr/>
          </p:nvSpPr>
          <p:spPr bwMode="auto">
            <a:xfrm>
              <a:off x="2688" y="2448"/>
              <a:ext cx="0" cy="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120" name="Line 15"/>
            <p:cNvSpPr>
              <a:spLocks noChangeShapeType="1"/>
            </p:cNvSpPr>
            <p:nvPr/>
          </p:nvSpPr>
          <p:spPr bwMode="auto">
            <a:xfrm>
              <a:off x="2112" y="3264"/>
              <a:ext cx="0" cy="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121" name="Rectangle 16"/>
            <p:cNvSpPr>
              <a:spLocks noChangeArrowheads="1"/>
            </p:cNvSpPr>
            <p:nvPr/>
          </p:nvSpPr>
          <p:spPr bwMode="auto">
            <a:xfrm>
              <a:off x="3984" y="2496"/>
              <a:ext cx="672" cy="19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7122" name="Rectangle 17"/>
            <p:cNvSpPr>
              <a:spLocks noChangeArrowheads="1"/>
            </p:cNvSpPr>
            <p:nvPr/>
          </p:nvSpPr>
          <p:spPr bwMode="auto">
            <a:xfrm>
              <a:off x="3984" y="2688"/>
              <a:ext cx="672" cy="19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7123" name="Rectangle 18"/>
            <p:cNvSpPr>
              <a:spLocks noChangeArrowheads="1"/>
            </p:cNvSpPr>
            <p:nvPr/>
          </p:nvSpPr>
          <p:spPr bwMode="auto">
            <a:xfrm>
              <a:off x="3984" y="2880"/>
              <a:ext cx="672" cy="19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7124" name="Rectangle 19"/>
            <p:cNvSpPr>
              <a:spLocks noChangeArrowheads="1"/>
            </p:cNvSpPr>
            <p:nvPr/>
          </p:nvSpPr>
          <p:spPr bwMode="auto">
            <a:xfrm>
              <a:off x="3984" y="3072"/>
              <a:ext cx="672" cy="19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7125" name="Rectangle 20"/>
            <p:cNvSpPr>
              <a:spLocks noChangeArrowheads="1"/>
            </p:cNvSpPr>
            <p:nvPr/>
          </p:nvSpPr>
          <p:spPr bwMode="auto">
            <a:xfrm>
              <a:off x="3984" y="3264"/>
              <a:ext cx="672" cy="19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7126" name="Rectangle 21"/>
            <p:cNvSpPr>
              <a:spLocks noChangeArrowheads="1"/>
            </p:cNvSpPr>
            <p:nvPr/>
          </p:nvSpPr>
          <p:spPr bwMode="auto">
            <a:xfrm>
              <a:off x="4896" y="2016"/>
              <a:ext cx="720" cy="18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7127" name="Text Box 22"/>
            <p:cNvSpPr txBox="1">
              <a:spLocks noChangeArrowheads="1"/>
            </p:cNvSpPr>
            <p:nvPr/>
          </p:nvSpPr>
          <p:spPr bwMode="auto">
            <a:xfrm>
              <a:off x="4896" y="2928"/>
              <a:ext cx="6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Memory</a:t>
              </a:r>
            </a:p>
          </p:txBody>
        </p:sp>
        <p:sp>
          <p:nvSpPr>
            <p:cNvPr id="47128" name="Text Box 23"/>
            <p:cNvSpPr txBox="1">
              <a:spLocks noChangeArrowheads="1"/>
            </p:cNvSpPr>
            <p:nvPr/>
          </p:nvSpPr>
          <p:spPr bwMode="auto">
            <a:xfrm>
              <a:off x="3322" y="3129"/>
              <a:ext cx="6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registers</a:t>
              </a:r>
            </a:p>
          </p:txBody>
        </p:sp>
        <p:sp>
          <p:nvSpPr>
            <p:cNvPr id="47129" name="Line 24"/>
            <p:cNvSpPr>
              <a:spLocks noChangeShapeType="1"/>
            </p:cNvSpPr>
            <p:nvPr/>
          </p:nvSpPr>
          <p:spPr bwMode="auto">
            <a:xfrm flipV="1">
              <a:off x="4320" y="2112"/>
              <a:ext cx="0" cy="38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130" name="Freeform 25"/>
            <p:cNvSpPr>
              <a:spLocks/>
            </p:cNvSpPr>
            <p:nvPr/>
          </p:nvSpPr>
          <p:spPr bwMode="auto">
            <a:xfrm>
              <a:off x="2112" y="3552"/>
              <a:ext cx="2208" cy="192"/>
            </a:xfrm>
            <a:custGeom>
              <a:avLst/>
              <a:gdLst>
                <a:gd name="T0" fmla="*/ 0 w 2784"/>
                <a:gd name="T1" fmla="*/ 0 h 192"/>
                <a:gd name="T2" fmla="*/ 0 w 2784"/>
                <a:gd name="T3" fmla="*/ 192 h 192"/>
                <a:gd name="T4" fmla="*/ 1102 w 2784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84" h="192">
                  <a:moveTo>
                    <a:pt x="0" y="0"/>
                  </a:moveTo>
                  <a:lnTo>
                    <a:pt x="0" y="192"/>
                  </a:lnTo>
                  <a:lnTo>
                    <a:pt x="2784" y="192"/>
                  </a:lnTo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31" name="Line 26"/>
            <p:cNvSpPr>
              <a:spLocks noChangeShapeType="1"/>
            </p:cNvSpPr>
            <p:nvPr/>
          </p:nvSpPr>
          <p:spPr bwMode="auto">
            <a:xfrm flipV="1">
              <a:off x="4320" y="3456"/>
              <a:ext cx="0" cy="2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132" name="Line 27"/>
            <p:cNvSpPr>
              <a:spLocks noChangeShapeType="1"/>
            </p:cNvSpPr>
            <p:nvPr/>
          </p:nvSpPr>
          <p:spPr bwMode="auto">
            <a:xfrm>
              <a:off x="2688" y="2112"/>
              <a:ext cx="0" cy="14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133" name="Line 28"/>
            <p:cNvSpPr>
              <a:spLocks noChangeShapeType="1"/>
            </p:cNvSpPr>
            <p:nvPr/>
          </p:nvSpPr>
          <p:spPr bwMode="auto">
            <a:xfrm flipV="1">
              <a:off x="3600" y="2112"/>
              <a:ext cx="0" cy="163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134" name="Text Box 29"/>
            <p:cNvSpPr txBox="1">
              <a:spLocks noChangeArrowheads="1"/>
            </p:cNvSpPr>
            <p:nvPr/>
          </p:nvSpPr>
          <p:spPr bwMode="auto">
            <a:xfrm>
              <a:off x="4032" y="3024"/>
              <a:ext cx="5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address</a:t>
              </a:r>
            </a:p>
          </p:txBody>
        </p:sp>
        <p:sp>
          <p:nvSpPr>
            <p:cNvPr id="47135" name="Line 30"/>
            <p:cNvSpPr>
              <a:spLocks noChangeShapeType="1"/>
            </p:cNvSpPr>
            <p:nvPr/>
          </p:nvSpPr>
          <p:spPr bwMode="auto">
            <a:xfrm>
              <a:off x="4656" y="3168"/>
              <a:ext cx="24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136" name="Text Box 31"/>
            <p:cNvSpPr txBox="1">
              <a:spLocks noChangeArrowheads="1"/>
            </p:cNvSpPr>
            <p:nvPr/>
          </p:nvSpPr>
          <p:spPr bwMode="auto">
            <a:xfrm>
              <a:off x="1344" y="2235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latch</a:t>
              </a:r>
            </a:p>
          </p:txBody>
        </p:sp>
        <p:sp>
          <p:nvSpPr>
            <p:cNvPr id="47137" name="Text Box 32"/>
            <p:cNvSpPr txBox="1">
              <a:spLocks noChangeArrowheads="1"/>
            </p:cNvSpPr>
            <p:nvPr/>
          </p:nvSpPr>
          <p:spPr bwMode="auto">
            <a:xfrm>
              <a:off x="1920" y="3339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latch</a:t>
              </a:r>
            </a:p>
          </p:txBody>
        </p:sp>
      </p:grpSp>
      <p:sp>
        <p:nvSpPr>
          <p:cNvPr id="543779" name="Text Box 35"/>
          <p:cNvSpPr txBox="1">
            <a:spLocks noChangeArrowheads="1"/>
          </p:cNvSpPr>
          <p:nvPr/>
        </p:nvSpPr>
        <p:spPr bwMode="auto">
          <a:xfrm>
            <a:off x="762000" y="4953000"/>
            <a:ext cx="71945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Arial" pitchFamily="34" charset="0"/>
              </a:rPr>
              <a:t>Example code:</a:t>
            </a:r>
            <a:r>
              <a:rPr kumimoji="0" lang="en-US" altLang="en-US" sz="2400">
                <a:latin typeface="Courier New" pitchFamily="49" charset="0"/>
              </a:rPr>
              <a:t> a = b+c;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Courier New" pitchFamily="49" charset="0"/>
              </a:rPr>
              <a:t>load  b;    // accumulator is implicit operand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Courier New" pitchFamily="49" charset="0"/>
              </a:rPr>
              <a:t>add   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Courier New" pitchFamily="49" charset="0"/>
              </a:rPr>
              <a:t>store a;</a:t>
            </a:r>
          </a:p>
        </p:txBody>
      </p:sp>
    </p:spTree>
    <p:extLst>
      <p:ext uri="{BB962C8B-B14F-4D97-AF65-F5344CB8AC3E}">
        <p14:creationId xmlns:p14="http://schemas.microsoft.com/office/powerpoint/2010/main" val="4454696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7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315730-6C96-4EB9-B60D-D06C543B157B}" type="slidenum">
              <a:rPr kumimoji="0" lang="en-US" altLang="en-US" sz="2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71450"/>
            <a:ext cx="8204200" cy="973138"/>
          </a:xfrm>
        </p:spPr>
        <p:txBody>
          <a:bodyPr/>
          <a:lstStyle/>
          <a:p>
            <a:r>
              <a:rPr lang="en-US" altLang="en-US" smtClean="0"/>
              <a:t>Stack architecture</a:t>
            </a:r>
          </a:p>
        </p:txBody>
      </p:sp>
      <p:sp>
        <p:nvSpPr>
          <p:cNvPr id="542739" name="Text Box 19"/>
          <p:cNvSpPr txBox="1">
            <a:spLocks noChangeArrowheads="1"/>
          </p:cNvSpPr>
          <p:nvPr/>
        </p:nvSpPr>
        <p:spPr bwMode="auto">
          <a:xfrm>
            <a:off x="304800" y="4572000"/>
            <a:ext cx="32353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Arial" pitchFamily="34" charset="0"/>
              </a:rPr>
              <a:t>Example code:</a:t>
            </a:r>
            <a:r>
              <a:rPr kumimoji="0" lang="en-US" altLang="en-US" sz="2400">
                <a:latin typeface="Courier New" pitchFamily="49" charset="0"/>
              </a:rPr>
              <a:t> a = b+c;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Courier New" pitchFamily="49" charset="0"/>
              </a:rPr>
              <a:t>push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Courier New" pitchFamily="49" charset="0"/>
              </a:rPr>
              <a:t>push 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Courier New" pitchFamily="49" charset="0"/>
              </a:rPr>
              <a:t>add;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Courier New" pitchFamily="49" charset="0"/>
              </a:rPr>
              <a:t>pop  a;</a:t>
            </a:r>
          </a:p>
        </p:txBody>
      </p:sp>
      <p:grpSp>
        <p:nvGrpSpPr>
          <p:cNvPr id="542776" name="Group 56"/>
          <p:cNvGrpSpPr>
            <a:grpSpLocks/>
          </p:cNvGrpSpPr>
          <p:nvPr/>
        </p:nvGrpSpPr>
        <p:grpSpPr bwMode="auto">
          <a:xfrm>
            <a:off x="3124200" y="5029200"/>
            <a:ext cx="5670550" cy="1524000"/>
            <a:chOff x="1968" y="3168"/>
            <a:chExt cx="3572" cy="960"/>
          </a:xfrm>
        </p:grpSpPr>
        <p:sp>
          <p:nvSpPr>
            <p:cNvPr id="48162" name="Rectangle 3"/>
            <p:cNvSpPr>
              <a:spLocks noChangeArrowheads="1"/>
            </p:cNvSpPr>
            <p:nvPr/>
          </p:nvSpPr>
          <p:spPr bwMode="auto">
            <a:xfrm>
              <a:off x="2544" y="3408"/>
              <a:ext cx="528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63" name="Rectangle 4"/>
            <p:cNvSpPr>
              <a:spLocks noChangeArrowheads="1"/>
            </p:cNvSpPr>
            <p:nvPr/>
          </p:nvSpPr>
          <p:spPr bwMode="auto">
            <a:xfrm>
              <a:off x="2544" y="3648"/>
              <a:ext cx="528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64" name="Rectangle 5"/>
            <p:cNvSpPr>
              <a:spLocks noChangeArrowheads="1"/>
            </p:cNvSpPr>
            <p:nvPr/>
          </p:nvSpPr>
          <p:spPr bwMode="auto">
            <a:xfrm>
              <a:off x="2544" y="3888"/>
              <a:ext cx="528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65" name="Rectangle 6"/>
            <p:cNvSpPr>
              <a:spLocks noChangeArrowheads="1"/>
            </p:cNvSpPr>
            <p:nvPr/>
          </p:nvSpPr>
          <p:spPr bwMode="auto">
            <a:xfrm>
              <a:off x="3408" y="3408"/>
              <a:ext cx="528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66" name="Rectangle 7"/>
            <p:cNvSpPr>
              <a:spLocks noChangeArrowheads="1"/>
            </p:cNvSpPr>
            <p:nvPr/>
          </p:nvSpPr>
          <p:spPr bwMode="auto">
            <a:xfrm>
              <a:off x="3408" y="3648"/>
              <a:ext cx="528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67" name="Rectangle 8"/>
            <p:cNvSpPr>
              <a:spLocks noChangeArrowheads="1"/>
            </p:cNvSpPr>
            <p:nvPr/>
          </p:nvSpPr>
          <p:spPr bwMode="auto">
            <a:xfrm>
              <a:off x="3408" y="3888"/>
              <a:ext cx="528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68" name="Rectangle 9"/>
            <p:cNvSpPr>
              <a:spLocks noChangeArrowheads="1"/>
            </p:cNvSpPr>
            <p:nvPr/>
          </p:nvSpPr>
          <p:spPr bwMode="auto">
            <a:xfrm>
              <a:off x="4242" y="3408"/>
              <a:ext cx="528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69" name="Rectangle 10"/>
            <p:cNvSpPr>
              <a:spLocks noChangeArrowheads="1"/>
            </p:cNvSpPr>
            <p:nvPr/>
          </p:nvSpPr>
          <p:spPr bwMode="auto">
            <a:xfrm>
              <a:off x="4242" y="3648"/>
              <a:ext cx="528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70" name="Rectangle 11"/>
            <p:cNvSpPr>
              <a:spLocks noChangeArrowheads="1"/>
            </p:cNvSpPr>
            <p:nvPr/>
          </p:nvSpPr>
          <p:spPr bwMode="auto">
            <a:xfrm>
              <a:off x="4242" y="3888"/>
              <a:ext cx="528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71" name="Rectangle 12"/>
            <p:cNvSpPr>
              <a:spLocks noChangeArrowheads="1"/>
            </p:cNvSpPr>
            <p:nvPr/>
          </p:nvSpPr>
          <p:spPr bwMode="auto">
            <a:xfrm>
              <a:off x="4992" y="3408"/>
              <a:ext cx="528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72" name="Rectangle 13"/>
            <p:cNvSpPr>
              <a:spLocks noChangeArrowheads="1"/>
            </p:cNvSpPr>
            <p:nvPr/>
          </p:nvSpPr>
          <p:spPr bwMode="auto">
            <a:xfrm>
              <a:off x="4992" y="3648"/>
              <a:ext cx="528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73" name="Rectangle 14"/>
            <p:cNvSpPr>
              <a:spLocks noChangeArrowheads="1"/>
            </p:cNvSpPr>
            <p:nvPr/>
          </p:nvSpPr>
          <p:spPr bwMode="auto">
            <a:xfrm>
              <a:off x="4992" y="3888"/>
              <a:ext cx="528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74" name="Text Box 15"/>
            <p:cNvSpPr txBox="1">
              <a:spLocks noChangeArrowheads="1"/>
            </p:cNvSpPr>
            <p:nvPr/>
          </p:nvSpPr>
          <p:spPr bwMode="auto">
            <a:xfrm>
              <a:off x="2726" y="340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b="1">
                  <a:solidFill>
                    <a:srgbClr val="0000FF"/>
                  </a:solidFill>
                  <a:latin typeface="Courier New" pitchFamily="49" charset="0"/>
                </a:rPr>
                <a:t>b</a:t>
              </a:r>
            </a:p>
          </p:txBody>
        </p:sp>
        <p:sp>
          <p:nvSpPr>
            <p:cNvPr id="48175" name="Text Box 16"/>
            <p:cNvSpPr txBox="1">
              <a:spLocks noChangeArrowheads="1"/>
            </p:cNvSpPr>
            <p:nvPr/>
          </p:nvSpPr>
          <p:spPr bwMode="auto">
            <a:xfrm>
              <a:off x="3561" y="3648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b="1">
                  <a:solidFill>
                    <a:srgbClr val="0000FF"/>
                  </a:solidFill>
                  <a:latin typeface="Courier New" pitchFamily="49" charset="0"/>
                </a:rPr>
                <a:t>b</a:t>
              </a:r>
            </a:p>
          </p:txBody>
        </p:sp>
        <p:sp>
          <p:nvSpPr>
            <p:cNvPr id="48176" name="Text Box 17"/>
            <p:cNvSpPr txBox="1">
              <a:spLocks noChangeArrowheads="1"/>
            </p:cNvSpPr>
            <p:nvPr/>
          </p:nvSpPr>
          <p:spPr bwMode="auto">
            <a:xfrm>
              <a:off x="3561" y="3408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b="1">
                  <a:solidFill>
                    <a:srgbClr val="0000FF"/>
                  </a:solidFill>
                  <a:latin typeface="Courier New" pitchFamily="49" charset="0"/>
                </a:rPr>
                <a:t>c</a:t>
              </a:r>
            </a:p>
          </p:txBody>
        </p:sp>
        <p:sp>
          <p:nvSpPr>
            <p:cNvPr id="48177" name="Text Box 18"/>
            <p:cNvSpPr txBox="1">
              <a:spLocks noChangeArrowheads="1"/>
            </p:cNvSpPr>
            <p:nvPr/>
          </p:nvSpPr>
          <p:spPr bwMode="auto">
            <a:xfrm>
              <a:off x="4272" y="3408"/>
              <a:ext cx="4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b="1">
                  <a:solidFill>
                    <a:srgbClr val="0000FF"/>
                  </a:solidFill>
                  <a:latin typeface="Courier New" pitchFamily="49" charset="0"/>
                </a:rPr>
                <a:t>b+c</a:t>
              </a:r>
            </a:p>
          </p:txBody>
        </p:sp>
        <p:sp>
          <p:nvSpPr>
            <p:cNvPr id="48178" name="Text Box 20"/>
            <p:cNvSpPr txBox="1">
              <a:spLocks noChangeArrowheads="1"/>
            </p:cNvSpPr>
            <p:nvPr/>
          </p:nvSpPr>
          <p:spPr bwMode="auto">
            <a:xfrm>
              <a:off x="2448" y="3168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Courier New" pitchFamily="49" charset="0"/>
                </a:rPr>
                <a:t>push b</a:t>
              </a:r>
            </a:p>
          </p:txBody>
        </p:sp>
        <p:sp>
          <p:nvSpPr>
            <p:cNvPr id="48179" name="Text Box 21"/>
            <p:cNvSpPr txBox="1">
              <a:spLocks noChangeArrowheads="1"/>
            </p:cNvSpPr>
            <p:nvPr/>
          </p:nvSpPr>
          <p:spPr bwMode="auto">
            <a:xfrm>
              <a:off x="3312" y="3168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Courier New" pitchFamily="49" charset="0"/>
                </a:rPr>
                <a:t>push c</a:t>
              </a:r>
            </a:p>
          </p:txBody>
        </p:sp>
        <p:sp>
          <p:nvSpPr>
            <p:cNvPr id="48180" name="Text Box 22"/>
            <p:cNvSpPr txBox="1">
              <a:spLocks noChangeArrowheads="1"/>
            </p:cNvSpPr>
            <p:nvPr/>
          </p:nvSpPr>
          <p:spPr bwMode="auto">
            <a:xfrm>
              <a:off x="4320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90000"/>
                </a:lnSpc>
                <a:buClr>
                  <a:schemeClr val="tx2"/>
                </a:buClr>
                <a:buFont typeface="Monotype Sorts" pitchFamily="2" charset="2"/>
                <a:buNone/>
              </a:pPr>
              <a:r>
                <a:rPr kumimoji="0" lang="en-US" altLang="en-US" sz="2400">
                  <a:latin typeface="Courier New" pitchFamily="49" charset="0"/>
                </a:rPr>
                <a:t>add</a:t>
              </a: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81" name="Text Box 23"/>
            <p:cNvSpPr txBox="1">
              <a:spLocks noChangeArrowheads="1"/>
            </p:cNvSpPr>
            <p:nvPr/>
          </p:nvSpPr>
          <p:spPr bwMode="auto">
            <a:xfrm>
              <a:off x="4944" y="3168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90000"/>
                </a:lnSpc>
                <a:buClr>
                  <a:schemeClr val="tx2"/>
                </a:buClr>
                <a:buFont typeface="Monotype Sorts" pitchFamily="2" charset="2"/>
                <a:buNone/>
              </a:pPr>
              <a:r>
                <a:rPr kumimoji="0" lang="en-US" altLang="en-US" sz="2400">
                  <a:latin typeface="Courier New" pitchFamily="49" charset="0"/>
                </a:rPr>
                <a:t>pop a</a:t>
              </a: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82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stack:</a:t>
              </a:r>
            </a:p>
          </p:txBody>
        </p:sp>
      </p:grpSp>
      <p:sp>
        <p:nvSpPr>
          <p:cNvPr id="48134" name="Rectangle 26"/>
          <p:cNvSpPr>
            <a:spLocks noChangeArrowheads="1"/>
          </p:cNvSpPr>
          <p:nvPr/>
        </p:nvSpPr>
        <p:spPr bwMode="auto">
          <a:xfrm>
            <a:off x="762000" y="914400"/>
            <a:ext cx="7467600" cy="32766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8135" name="Rectangle 27"/>
          <p:cNvSpPr>
            <a:spLocks noChangeArrowheads="1"/>
          </p:cNvSpPr>
          <p:nvPr/>
        </p:nvSpPr>
        <p:spPr bwMode="auto">
          <a:xfrm>
            <a:off x="2743200" y="1447800"/>
            <a:ext cx="1066800" cy="3048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8136" name="Freeform 28"/>
          <p:cNvSpPr>
            <a:spLocks/>
          </p:cNvSpPr>
          <p:nvPr/>
        </p:nvSpPr>
        <p:spPr bwMode="auto">
          <a:xfrm>
            <a:off x="990600" y="1905000"/>
            <a:ext cx="2819400" cy="1143000"/>
          </a:xfrm>
          <a:custGeom>
            <a:avLst/>
            <a:gdLst>
              <a:gd name="T0" fmla="*/ 2147483646 w 1776"/>
              <a:gd name="T1" fmla="*/ 0 h 720"/>
              <a:gd name="T2" fmla="*/ 2147483646 w 1776"/>
              <a:gd name="T3" fmla="*/ 2147483646 h 720"/>
              <a:gd name="T4" fmla="*/ 2147483646 w 1776"/>
              <a:gd name="T5" fmla="*/ 0 h 720"/>
              <a:gd name="T6" fmla="*/ 0 w 1776"/>
              <a:gd name="T7" fmla="*/ 0 h 720"/>
              <a:gd name="T8" fmla="*/ 2147483646 w 1776"/>
              <a:gd name="T9" fmla="*/ 2147483646 h 720"/>
              <a:gd name="T10" fmla="*/ 2147483646 w 1776"/>
              <a:gd name="T11" fmla="*/ 2147483646 h 720"/>
              <a:gd name="T12" fmla="*/ 2147483646 w 1776"/>
              <a:gd name="T13" fmla="*/ 0 h 720"/>
              <a:gd name="T14" fmla="*/ 2147483646 w 1776"/>
              <a:gd name="T15" fmla="*/ 0 h 7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76" h="720">
                <a:moveTo>
                  <a:pt x="1152" y="0"/>
                </a:moveTo>
                <a:lnTo>
                  <a:pt x="912" y="240"/>
                </a:lnTo>
                <a:lnTo>
                  <a:pt x="672" y="0"/>
                </a:lnTo>
                <a:lnTo>
                  <a:pt x="0" y="0"/>
                </a:lnTo>
                <a:lnTo>
                  <a:pt x="588" y="718"/>
                </a:lnTo>
                <a:lnTo>
                  <a:pt x="1248" y="720"/>
                </a:lnTo>
                <a:lnTo>
                  <a:pt x="1776" y="0"/>
                </a:lnTo>
                <a:lnTo>
                  <a:pt x="1152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7" name="Rectangle 29"/>
          <p:cNvSpPr>
            <a:spLocks noChangeArrowheads="1"/>
          </p:cNvSpPr>
          <p:nvPr/>
        </p:nvSpPr>
        <p:spPr bwMode="auto">
          <a:xfrm>
            <a:off x="990600" y="1447800"/>
            <a:ext cx="1066800" cy="3048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8138" name="Rectangle 30"/>
          <p:cNvSpPr>
            <a:spLocks noChangeArrowheads="1"/>
          </p:cNvSpPr>
          <p:nvPr/>
        </p:nvSpPr>
        <p:spPr bwMode="auto">
          <a:xfrm>
            <a:off x="1905000" y="3200400"/>
            <a:ext cx="1066800" cy="3048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8139" name="Text Box 32"/>
          <p:cNvSpPr txBox="1">
            <a:spLocks noChangeArrowheads="1"/>
          </p:cNvSpPr>
          <p:nvPr/>
        </p:nvSpPr>
        <p:spPr bwMode="auto">
          <a:xfrm>
            <a:off x="2057400" y="2438400"/>
            <a:ext cx="70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ALU</a:t>
            </a:r>
          </a:p>
        </p:txBody>
      </p:sp>
      <p:sp>
        <p:nvSpPr>
          <p:cNvPr id="48140" name="Freeform 33"/>
          <p:cNvSpPr>
            <a:spLocks/>
          </p:cNvSpPr>
          <p:nvPr/>
        </p:nvSpPr>
        <p:spPr bwMode="auto">
          <a:xfrm>
            <a:off x="1524000" y="1219200"/>
            <a:ext cx="5334000" cy="228600"/>
          </a:xfrm>
          <a:custGeom>
            <a:avLst/>
            <a:gdLst>
              <a:gd name="T0" fmla="*/ 0 w 3120"/>
              <a:gd name="T1" fmla="*/ 2147483646 h 144"/>
              <a:gd name="T2" fmla="*/ 0 w 3120"/>
              <a:gd name="T3" fmla="*/ 0 h 144"/>
              <a:gd name="T4" fmla="*/ 2147483646 w 3120"/>
              <a:gd name="T5" fmla="*/ 0 h 144"/>
              <a:gd name="T6" fmla="*/ 2147483646 w 3120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20" h="144">
                <a:moveTo>
                  <a:pt x="0" y="144"/>
                </a:moveTo>
                <a:lnTo>
                  <a:pt x="0" y="0"/>
                </a:lnTo>
                <a:lnTo>
                  <a:pt x="3120" y="0"/>
                </a:lnTo>
                <a:lnTo>
                  <a:pt x="3072" y="0"/>
                </a:lnTo>
              </a:path>
            </a:pathLst>
          </a:custGeom>
          <a:noFill/>
          <a:ln w="12700" cap="flat" cmpd="sng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41" name="Line 34"/>
          <p:cNvSpPr>
            <a:spLocks noChangeShapeType="1"/>
          </p:cNvSpPr>
          <p:nvPr/>
        </p:nvSpPr>
        <p:spPr bwMode="auto">
          <a:xfrm>
            <a:off x="1524000" y="1752600"/>
            <a:ext cx="0" cy="1524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42" name="Line 35"/>
          <p:cNvSpPr>
            <a:spLocks noChangeShapeType="1"/>
          </p:cNvSpPr>
          <p:nvPr/>
        </p:nvSpPr>
        <p:spPr bwMode="auto">
          <a:xfrm>
            <a:off x="3352800" y="1752600"/>
            <a:ext cx="0" cy="1524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43" name="Line 36"/>
          <p:cNvSpPr>
            <a:spLocks noChangeShapeType="1"/>
          </p:cNvSpPr>
          <p:nvPr/>
        </p:nvSpPr>
        <p:spPr bwMode="auto">
          <a:xfrm>
            <a:off x="2438400" y="3048000"/>
            <a:ext cx="0" cy="1524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44" name="Rectangle 37"/>
          <p:cNvSpPr>
            <a:spLocks noChangeArrowheads="1"/>
          </p:cNvSpPr>
          <p:nvPr/>
        </p:nvSpPr>
        <p:spPr bwMode="auto">
          <a:xfrm>
            <a:off x="5410200" y="1828800"/>
            <a:ext cx="1066800" cy="304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8145" name="Rectangle 38"/>
          <p:cNvSpPr>
            <a:spLocks noChangeArrowheads="1"/>
          </p:cNvSpPr>
          <p:nvPr/>
        </p:nvSpPr>
        <p:spPr bwMode="auto">
          <a:xfrm>
            <a:off x="5410200" y="2133600"/>
            <a:ext cx="1066800" cy="304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8146" name="Rectangle 39"/>
          <p:cNvSpPr>
            <a:spLocks noChangeArrowheads="1"/>
          </p:cNvSpPr>
          <p:nvPr/>
        </p:nvSpPr>
        <p:spPr bwMode="auto">
          <a:xfrm>
            <a:off x="5410200" y="2438400"/>
            <a:ext cx="1066800" cy="304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8147" name="Rectangle 40"/>
          <p:cNvSpPr>
            <a:spLocks noChangeArrowheads="1"/>
          </p:cNvSpPr>
          <p:nvPr/>
        </p:nvSpPr>
        <p:spPr bwMode="auto">
          <a:xfrm>
            <a:off x="5410200" y="2743200"/>
            <a:ext cx="1066800" cy="304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8148" name="Rectangle 41"/>
          <p:cNvSpPr>
            <a:spLocks noChangeArrowheads="1"/>
          </p:cNvSpPr>
          <p:nvPr/>
        </p:nvSpPr>
        <p:spPr bwMode="auto">
          <a:xfrm>
            <a:off x="5410200" y="3200400"/>
            <a:ext cx="1066800" cy="3048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8149" name="Rectangle 42"/>
          <p:cNvSpPr>
            <a:spLocks noChangeArrowheads="1"/>
          </p:cNvSpPr>
          <p:nvPr/>
        </p:nvSpPr>
        <p:spPr bwMode="auto">
          <a:xfrm>
            <a:off x="6858000" y="1066800"/>
            <a:ext cx="1143000" cy="28956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8150" name="Text Box 43"/>
          <p:cNvSpPr txBox="1">
            <a:spLocks noChangeArrowheads="1"/>
          </p:cNvSpPr>
          <p:nvPr/>
        </p:nvSpPr>
        <p:spPr bwMode="auto">
          <a:xfrm>
            <a:off x="6858000" y="2514600"/>
            <a:ext cx="105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Memory</a:t>
            </a:r>
          </a:p>
        </p:txBody>
      </p:sp>
      <p:sp>
        <p:nvSpPr>
          <p:cNvPr id="48151" name="Text Box 44"/>
          <p:cNvSpPr txBox="1">
            <a:spLocks noChangeArrowheads="1"/>
          </p:cNvSpPr>
          <p:nvPr/>
        </p:nvSpPr>
        <p:spPr bwMode="auto">
          <a:xfrm>
            <a:off x="4648200" y="1828800"/>
            <a:ext cx="70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stack</a:t>
            </a:r>
          </a:p>
        </p:txBody>
      </p:sp>
      <p:sp>
        <p:nvSpPr>
          <p:cNvPr id="48152" name="Line 45"/>
          <p:cNvSpPr>
            <a:spLocks noChangeShapeType="1"/>
          </p:cNvSpPr>
          <p:nvPr/>
        </p:nvSpPr>
        <p:spPr bwMode="auto">
          <a:xfrm flipV="1">
            <a:off x="5943600" y="1219200"/>
            <a:ext cx="0" cy="609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53" name="Freeform 46"/>
          <p:cNvSpPr>
            <a:spLocks/>
          </p:cNvSpPr>
          <p:nvPr/>
        </p:nvSpPr>
        <p:spPr bwMode="auto">
          <a:xfrm>
            <a:off x="2438400" y="3505200"/>
            <a:ext cx="2362200" cy="304800"/>
          </a:xfrm>
          <a:custGeom>
            <a:avLst/>
            <a:gdLst>
              <a:gd name="T0" fmla="*/ 0 w 2784"/>
              <a:gd name="T1" fmla="*/ 0 h 192"/>
              <a:gd name="T2" fmla="*/ 0 w 2784"/>
              <a:gd name="T3" fmla="*/ 2147483646 h 192"/>
              <a:gd name="T4" fmla="*/ 2147483646 w 2784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84" h="192">
                <a:moveTo>
                  <a:pt x="0" y="0"/>
                </a:moveTo>
                <a:lnTo>
                  <a:pt x="0" y="192"/>
                </a:lnTo>
                <a:lnTo>
                  <a:pt x="2784" y="192"/>
                </a:lnTo>
              </a:path>
            </a:pathLst>
          </a:custGeom>
          <a:noFill/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54" name="Line 48"/>
          <p:cNvSpPr>
            <a:spLocks noChangeShapeType="1"/>
          </p:cNvSpPr>
          <p:nvPr/>
        </p:nvSpPr>
        <p:spPr bwMode="auto">
          <a:xfrm>
            <a:off x="3352800" y="1219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55" name="Line 49"/>
          <p:cNvSpPr>
            <a:spLocks noChangeShapeType="1"/>
          </p:cNvSpPr>
          <p:nvPr/>
        </p:nvSpPr>
        <p:spPr bwMode="auto">
          <a:xfrm flipV="1">
            <a:off x="4800600" y="1219200"/>
            <a:ext cx="0" cy="2590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56" name="Text Box 50"/>
          <p:cNvSpPr txBox="1">
            <a:spLocks noChangeArrowheads="1"/>
          </p:cNvSpPr>
          <p:nvPr/>
        </p:nvSpPr>
        <p:spPr bwMode="auto">
          <a:xfrm>
            <a:off x="5486400" y="3124200"/>
            <a:ext cx="96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stack pt</a:t>
            </a:r>
          </a:p>
        </p:txBody>
      </p:sp>
      <p:sp>
        <p:nvSpPr>
          <p:cNvPr id="48157" name="Line 51"/>
          <p:cNvSpPr>
            <a:spLocks noChangeShapeType="1"/>
          </p:cNvSpPr>
          <p:nvPr/>
        </p:nvSpPr>
        <p:spPr bwMode="auto">
          <a:xfrm>
            <a:off x="6477000" y="3352800"/>
            <a:ext cx="381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58" name="Text Box 52"/>
          <p:cNvSpPr txBox="1">
            <a:spLocks noChangeArrowheads="1"/>
          </p:cNvSpPr>
          <p:nvPr/>
        </p:nvSpPr>
        <p:spPr bwMode="auto">
          <a:xfrm>
            <a:off x="1219200" y="1414463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latch</a:t>
            </a:r>
          </a:p>
        </p:txBody>
      </p:sp>
      <p:sp>
        <p:nvSpPr>
          <p:cNvPr id="48159" name="Text Box 53"/>
          <p:cNvSpPr txBox="1">
            <a:spLocks noChangeArrowheads="1"/>
          </p:cNvSpPr>
          <p:nvPr/>
        </p:nvSpPr>
        <p:spPr bwMode="auto">
          <a:xfrm>
            <a:off x="2133600" y="3167063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latch</a:t>
            </a:r>
          </a:p>
        </p:txBody>
      </p:sp>
      <p:sp>
        <p:nvSpPr>
          <p:cNvPr id="48160" name="Line 54"/>
          <p:cNvSpPr>
            <a:spLocks noChangeShapeType="1"/>
          </p:cNvSpPr>
          <p:nvPr/>
        </p:nvSpPr>
        <p:spPr bwMode="auto">
          <a:xfrm>
            <a:off x="5943600" y="3048000"/>
            <a:ext cx="0" cy="1524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8161" name="Text Box 55"/>
          <p:cNvSpPr txBox="1">
            <a:spLocks noChangeArrowheads="1"/>
          </p:cNvSpPr>
          <p:nvPr/>
        </p:nvSpPr>
        <p:spPr bwMode="auto">
          <a:xfrm>
            <a:off x="2971800" y="1371600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latch</a:t>
            </a:r>
          </a:p>
        </p:txBody>
      </p:sp>
    </p:spTree>
    <p:extLst>
      <p:ext uri="{BB962C8B-B14F-4D97-AF65-F5344CB8AC3E}">
        <p14:creationId xmlns:p14="http://schemas.microsoft.com/office/powerpoint/2010/main" val="20822483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FB8013-8912-40D2-A4EA-F404CE1E352B}" type="slidenum">
              <a:rPr kumimoji="0" lang="en-US" altLang="en-US" sz="2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smtClean="0"/>
              <a:t>Other architecture styles</a:t>
            </a:r>
          </a:p>
        </p:txBody>
      </p:sp>
      <p:graphicFrame>
        <p:nvGraphicFramePr>
          <p:cNvPr id="483441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53022"/>
              </p:ext>
            </p:extLst>
          </p:nvPr>
        </p:nvGraphicFramePr>
        <p:xfrm>
          <a:off x="304800" y="2286000"/>
          <a:ext cx="8610600" cy="3055939"/>
        </p:xfrm>
        <a:graphic>
          <a:graphicData uri="http://schemas.openxmlformats.org/drawingml/2006/table">
            <a:tbl>
              <a:tblPr/>
              <a:tblGrid>
                <a:gridCol w="1692275"/>
                <a:gridCol w="1690688"/>
                <a:gridCol w="1692275"/>
                <a:gridCol w="1554162"/>
                <a:gridCol w="1981200"/>
              </a:tblGrid>
              <a:tr h="762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Stack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Architecture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Accumulator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Architecture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Register-Memory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Memory-Memory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Register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(load-store)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Push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Load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Load r1,A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Add C,B,A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Load r1,A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Push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Add 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Add  r1,B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Load r2,B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Store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Store C,r1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Add  r3,r1,r2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Pop 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Store C,r3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94" name="Text Box 55"/>
          <p:cNvSpPr txBox="1">
            <a:spLocks noChangeArrowheads="1"/>
          </p:cNvSpPr>
          <p:nvPr/>
        </p:nvSpPr>
        <p:spPr bwMode="auto">
          <a:xfrm>
            <a:off x="152400" y="1371600"/>
            <a:ext cx="455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Let's look at the code for C = A + B</a:t>
            </a:r>
          </a:p>
        </p:txBody>
      </p:sp>
    </p:spTree>
    <p:extLst>
      <p:ext uri="{BB962C8B-B14F-4D97-AF65-F5344CB8AC3E}">
        <p14:creationId xmlns:p14="http://schemas.microsoft.com/office/powerpoint/2010/main" val="37796942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  <a:latin typeface="Gabriola" pitchFamily="82" charset="0"/>
              </a:rPr>
              <a:t>INSTRUCTION TYPES</a:t>
            </a:r>
            <a:endParaRPr lang="en-US" alt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Computers with three address instruction formats can use each address field to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specify either processor registers or memory operands </a:t>
            </a:r>
          </a:p>
          <a:p>
            <a:pPr>
              <a:buFontTx/>
              <a:buNone/>
            </a:pPr>
            <a:r>
              <a:rPr lang="en-US" altLang="ko-KR" dirty="0" smtClean="0">
                <a:latin typeface="Times New Roman" pitchFamily="18" charset="0"/>
                <a:ea typeface="굴림"/>
                <a:cs typeface="Times New Roman" pitchFamily="18" charset="0"/>
              </a:rPr>
              <a:t>Program to evaluate  </a:t>
            </a:r>
            <a:r>
              <a:rPr lang="en-US" altLang="ko-KR" b="1" dirty="0" smtClean="0">
                <a:latin typeface="Times New Roman" pitchFamily="18" charset="0"/>
                <a:ea typeface="굴림"/>
                <a:cs typeface="Times New Roman" pitchFamily="18" charset="0"/>
              </a:rPr>
              <a:t>X = (A + B) * (C + D) 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Three Address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Computers with three address instruction formats can use each address field to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specify either processor registers or memory operands 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Program to evaluate  </a:t>
            </a:r>
            <a:r>
              <a:rPr lang="en-US" altLang="ko-KR" sz="2000" b="1" dirty="0" smtClean="0">
                <a:latin typeface="Times New Roman" pitchFamily="18" charset="0"/>
                <a:ea typeface="굴림"/>
                <a:cs typeface="Times New Roman" pitchFamily="18" charset="0"/>
              </a:rPr>
              <a:t>X = (A + B) * (C + D) </a:t>
            </a:r>
          </a:p>
          <a:p>
            <a:pPr>
              <a:lnSpc>
                <a:spcPct val="50000"/>
              </a:lnSpc>
              <a:spcBef>
                <a:spcPct val="57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		ADD	R1, A, B	     R1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M[A] + M[B]			</a:t>
            </a:r>
          </a:p>
          <a:p>
            <a:pPr>
              <a:lnSpc>
                <a:spcPct val="50000"/>
              </a:lnSpc>
              <a:spcBef>
                <a:spcPct val="57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       	ADD	R2, C, D	     R2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M[C] + M[D]			</a:t>
            </a:r>
          </a:p>
          <a:p>
            <a:pPr>
              <a:lnSpc>
                <a:spcPct val="50000"/>
              </a:lnSpc>
              <a:spcBef>
                <a:spcPct val="57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       	MUL	X, R1, R2	     M[X]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R1 * R2		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endParaRPr lang="en-US" altLang="ko-KR" sz="2000" dirty="0" smtClean="0">
              <a:latin typeface="Times New Roman" pitchFamily="18" charset="0"/>
              <a:ea typeface="굴림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Char char="ü"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Results in short programs 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Char char="ü"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Instruction becomes long (many bits)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endParaRPr lang="en-US" altLang="ko-KR" sz="2000" dirty="0" smtClean="0">
              <a:latin typeface="Times New Roman" pitchFamily="18" charset="0"/>
              <a:ea typeface="굴림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472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 Address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Computers with three address instruction formats can use each address field to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specify either processor registers or memory operands 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Program to evaluate  </a:t>
            </a:r>
            <a:r>
              <a:rPr lang="en-US" altLang="ko-KR" sz="2000" b="1" dirty="0" smtClean="0">
                <a:latin typeface="Times New Roman" pitchFamily="18" charset="0"/>
                <a:ea typeface="굴림"/>
                <a:cs typeface="Times New Roman" pitchFamily="18" charset="0"/>
              </a:rPr>
              <a:t>X = (A + B) * (C + D) 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		MOV    R1, A                R1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M[A]           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		ADD     R1, B                R1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R1 + M[A]  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		MOV    R2, C                R2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M[C]       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		ADD     R2, D                R2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R2 + M[D] 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		MUL     R1, R2              R1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R1 * R2     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		MOV     X, R1                M[X]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R1          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endParaRPr lang="en-US" altLang="ko-KR" sz="2000" dirty="0" smtClean="0">
              <a:latin typeface="Times New Roman" pitchFamily="18" charset="0"/>
              <a:ea typeface="굴림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00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One Address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62000"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Use an implied AC register for all data manipulation</a:t>
            </a:r>
          </a:p>
          <a:p>
            <a:pPr defTabSz="762000">
              <a:buFontTx/>
              <a:buNone/>
            </a:pPr>
            <a:endParaRPr lang="en-US" altLang="ko-KR" sz="2000" dirty="0" smtClean="0">
              <a:latin typeface="Times New Roman" pitchFamily="18" charset="0"/>
              <a:ea typeface="굴림"/>
              <a:cs typeface="Times New Roman" pitchFamily="18" charset="0"/>
            </a:endParaRPr>
          </a:p>
          <a:p>
            <a:pPr defTabSz="762000"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Program to evaluate  </a:t>
            </a:r>
            <a:r>
              <a:rPr lang="en-US" altLang="ko-KR" sz="2000" b="1" dirty="0" smtClean="0">
                <a:latin typeface="Times New Roman" pitchFamily="18" charset="0"/>
                <a:ea typeface="굴림"/>
                <a:cs typeface="Times New Roman" pitchFamily="18" charset="0"/>
              </a:rPr>
              <a:t>X = (A + B) * (C + D) </a:t>
            </a:r>
          </a:p>
          <a:p>
            <a:pPr defTabSz="762000"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LOAD   	A              AC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M[A]   	 </a:t>
            </a:r>
          </a:p>
          <a:p>
            <a:pPr defTabSz="762000"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ADD     	B             AC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AC + M[B]  	 </a:t>
            </a:r>
          </a:p>
          <a:p>
            <a:pPr defTabSz="762000"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STORE  	T               M[T]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AC   	 </a:t>
            </a:r>
          </a:p>
          <a:p>
            <a:pPr defTabSz="762000"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LOAD   	C              AC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M[C]   	 </a:t>
            </a:r>
          </a:p>
          <a:p>
            <a:pPr defTabSz="762000"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ADD     	D              AC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AC + M[D]	 </a:t>
            </a:r>
          </a:p>
          <a:p>
            <a:pPr defTabSz="762000"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MUL     	T               AC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AC * M[T]	 </a:t>
            </a:r>
          </a:p>
          <a:p>
            <a:pPr defTabSz="762000"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STORE  	X              M[X]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AC   	 </a:t>
            </a:r>
          </a:p>
          <a:p>
            <a:pPr defTabSz="762000">
              <a:lnSpc>
                <a:spcPct val="90000"/>
              </a:lnSpc>
              <a:buClr>
                <a:srgbClr val="002060"/>
              </a:buClr>
              <a:buFontTx/>
              <a:buNone/>
            </a:pPr>
            <a:endParaRPr lang="en-US" altLang="ko-KR" sz="2000" dirty="0" smtClean="0">
              <a:latin typeface="Times New Roman" pitchFamily="18" charset="0"/>
              <a:ea typeface="굴림"/>
              <a:cs typeface="Times New Roman" pitchFamily="18" charset="0"/>
            </a:endParaRPr>
          </a:p>
          <a:p>
            <a:pPr defTabSz="762000">
              <a:lnSpc>
                <a:spcPct val="90000"/>
              </a:lnSpc>
              <a:buClr>
                <a:srgbClr val="002060"/>
              </a:buClr>
              <a:buFontTx/>
              <a:buNone/>
            </a:pPr>
            <a:endParaRPr lang="en-US" altLang="en-US" sz="2000" dirty="0" smtClean="0"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2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Zero Address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0313"/>
            <a:ext cx="8686800" cy="5018087"/>
          </a:xfrm>
        </p:spPr>
        <p:txBody>
          <a:bodyPr/>
          <a:lstStyle/>
          <a:p>
            <a:pPr defTabSz="762000">
              <a:buClr>
                <a:srgbClr val="002060"/>
              </a:buClr>
              <a:buFont typeface="Wingdings" pitchFamily="2" charset="2"/>
              <a:buChar char="ü"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Can be found in a stack-organized computer</a:t>
            </a:r>
          </a:p>
          <a:p>
            <a:pPr defTabSz="762000">
              <a:buClr>
                <a:srgbClr val="002060"/>
              </a:buClr>
              <a:buFont typeface="Wingdings" pitchFamily="2" charset="2"/>
              <a:buChar char="ü"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No need of address field for ADD and MUL instruction</a:t>
            </a:r>
          </a:p>
          <a:p>
            <a:pPr defTabSz="762000">
              <a:buClr>
                <a:srgbClr val="002060"/>
              </a:buClr>
              <a:buFont typeface="Wingdings" pitchFamily="2" charset="2"/>
              <a:buChar char="ü"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PUSH and POP requires address field to specify the operand that communicate with the stack</a:t>
            </a:r>
          </a:p>
          <a:p>
            <a:pPr defTabSz="762000"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Program to evaluate  </a:t>
            </a:r>
            <a:r>
              <a:rPr lang="en-US" altLang="ko-KR" sz="2000" b="1" dirty="0" smtClean="0">
                <a:latin typeface="Times New Roman" pitchFamily="18" charset="0"/>
                <a:ea typeface="굴림"/>
                <a:cs typeface="Times New Roman" pitchFamily="18" charset="0"/>
              </a:rPr>
              <a:t>X = (A + B) * (C + D) </a:t>
            </a:r>
          </a:p>
          <a:p>
            <a:pPr defTabSz="762000">
              <a:buFontTx/>
              <a:buNone/>
            </a:pPr>
            <a:endParaRPr lang="en-US" altLang="ko-KR" sz="2000" b="1" dirty="0" smtClean="0">
              <a:latin typeface="Times New Roman" pitchFamily="18" charset="0"/>
              <a:ea typeface="굴림"/>
              <a:cs typeface="Times New Roman" pitchFamily="18" charset="0"/>
            </a:endParaRPr>
          </a:p>
          <a:p>
            <a:pPr defTabSz="762000">
              <a:lnSpc>
                <a:spcPct val="30000"/>
              </a:lnSpc>
              <a:spcBef>
                <a:spcPct val="55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PUSH	A	   TOS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 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A	 				</a:t>
            </a:r>
          </a:p>
          <a:p>
            <a:pPr defTabSz="762000">
              <a:lnSpc>
                <a:spcPct val="30000"/>
              </a:lnSpc>
              <a:spcBef>
                <a:spcPct val="55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PUSH	B	   TOS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B	 					</a:t>
            </a:r>
          </a:p>
          <a:p>
            <a:pPr defTabSz="762000">
              <a:lnSpc>
                <a:spcPct val="30000"/>
              </a:lnSpc>
              <a:spcBef>
                <a:spcPct val="55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ADD		   TOS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(A + B)	 				</a:t>
            </a:r>
          </a:p>
          <a:p>
            <a:pPr defTabSz="762000">
              <a:lnSpc>
                <a:spcPct val="30000"/>
              </a:lnSpc>
              <a:spcBef>
                <a:spcPct val="55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PUSH	C	   TOS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C	 				</a:t>
            </a:r>
          </a:p>
          <a:p>
            <a:pPr defTabSz="762000">
              <a:lnSpc>
                <a:spcPct val="30000"/>
              </a:lnSpc>
              <a:spcBef>
                <a:spcPct val="55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PUSH	D	   TOS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D	 					</a:t>
            </a:r>
          </a:p>
          <a:p>
            <a:pPr defTabSz="762000">
              <a:lnSpc>
                <a:spcPct val="30000"/>
              </a:lnSpc>
              <a:spcBef>
                <a:spcPct val="55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ADD		   TOS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(C + D)	 					</a:t>
            </a:r>
          </a:p>
          <a:p>
            <a:pPr defTabSz="762000">
              <a:lnSpc>
                <a:spcPct val="30000"/>
              </a:lnSpc>
              <a:spcBef>
                <a:spcPct val="55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MUL		   TOS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(C + D) * (A + B)     </a:t>
            </a:r>
          </a:p>
          <a:p>
            <a:pPr defTabSz="762000">
              <a:lnSpc>
                <a:spcPct val="30000"/>
              </a:lnSpc>
              <a:spcBef>
                <a:spcPct val="55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POP	X	   M[X]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TOS</a:t>
            </a:r>
          </a:p>
          <a:p>
            <a:pPr defTabSz="762000">
              <a:lnSpc>
                <a:spcPct val="30000"/>
              </a:lnSpc>
              <a:spcBef>
                <a:spcPct val="55000"/>
              </a:spcBef>
              <a:buFontTx/>
              <a:buNone/>
            </a:pPr>
            <a:endParaRPr lang="en-US" altLang="ko-KR" sz="2000" dirty="0" smtClean="0">
              <a:latin typeface="Times New Roman" pitchFamily="18" charset="0"/>
              <a:ea typeface="굴림"/>
              <a:cs typeface="Times New Roman" pitchFamily="18" charset="0"/>
            </a:endParaRPr>
          </a:p>
          <a:p>
            <a:pPr defTabSz="762000">
              <a:lnSpc>
                <a:spcPct val="30000"/>
              </a:lnSpc>
              <a:spcBef>
                <a:spcPct val="55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Note: To evaluate arithmetic expression in a stack computer, it is necessary to </a:t>
            </a:r>
          </a:p>
          <a:p>
            <a:pPr defTabSz="762000">
              <a:lnSpc>
                <a:spcPct val="30000"/>
              </a:lnSpc>
              <a:spcBef>
                <a:spcPct val="55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convert the expression into reverse polish notation	.</a:t>
            </a:r>
          </a:p>
          <a:p>
            <a:pPr defTabSz="762000">
              <a:lnSpc>
                <a:spcPct val="90000"/>
              </a:lnSpc>
              <a:buClr>
                <a:srgbClr val="002060"/>
              </a:buClr>
              <a:buFontTx/>
              <a:buNone/>
            </a:pPr>
            <a:endParaRPr lang="en-US" altLang="ko-KR" sz="2000" dirty="0" smtClean="0"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1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6628" name="Picture 2" descr="http://www.mathcs.emory.edu/~cheung/Courses/561/Syllabus/1-Intro/1-Comp-Arch/FIGS/memory-or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4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ustomShape 1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IN" altLang="en-US" sz="3600">
                <a:solidFill>
                  <a:srgbClr val="000000"/>
                </a:solidFill>
                <a:latin typeface="Times New Roman" pitchFamily="18" charset="0"/>
                <a:ea typeface="DejaVu Sans"/>
                <a:cs typeface="DejaVu Sans"/>
              </a:rPr>
              <a:t>Instruction Set Architecture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38915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IN" altLang="en-US" sz="3000">
                <a:solidFill>
                  <a:srgbClr val="000000"/>
                </a:solidFill>
                <a:latin typeface="Times New Roman" pitchFamily="18" charset="0"/>
                <a:ea typeface="DejaVu Sans"/>
                <a:cs typeface="DejaVu Sans"/>
              </a:rPr>
              <a:t>Encompasses all the information necessary to write a machine language program that will run correctly, including instructions, registers, memory access,</a:t>
            </a:r>
            <a:endParaRPr kumimoji="0" lang="en-US" altLang="en-US" sz="2400"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IN" altLang="en-US" sz="3000">
                <a:solidFill>
                  <a:srgbClr val="000000"/>
                </a:solidFill>
                <a:latin typeface="Times New Roman" pitchFamily="18" charset="0"/>
                <a:ea typeface="DejaVu Sans"/>
                <a:cs typeface="DejaVu Sans"/>
              </a:rPr>
              <a:t>I/O, and so on.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30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The words of a computer's language are called </a:t>
            </a:r>
            <a:r>
              <a:rPr kumimoji="0" lang="en-US" altLang="en-US" sz="2400" i="1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instructions</a:t>
            </a:r>
            <a:r>
              <a:rPr kumimoji="0" lang="en-US" altLang="en-US" sz="24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, and its vocabulary is called an </a:t>
            </a:r>
            <a:r>
              <a:rPr kumimoji="0" lang="en-US" altLang="en-US" sz="2400" b="1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instruction set</a:t>
            </a:r>
            <a:r>
              <a:rPr kumimoji="0" lang="en-US" altLang="en-US" sz="24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.</a:t>
            </a:r>
            <a:endParaRPr kumimoji="0" lang="en-US" altLang="en-US" sz="2400"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541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ustomShape 1"/>
          <p:cNvSpPr>
            <a:spLocks noChangeArrowheads="1"/>
          </p:cNvSpPr>
          <p:nvPr/>
        </p:nvSpPr>
        <p:spPr bwMode="auto">
          <a:xfrm>
            <a:off x="422275" y="333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IN" altLang="en-US" sz="440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Different Types of Architecture Classification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39939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kumimoji="0" lang="en-IN" altLang="en-US" sz="3200" dirty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RISC and CISC</a:t>
            </a:r>
            <a:endParaRPr kumimoji="0" lang="en-US" altLang="en-US" sz="2400" dirty="0"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dirty="0"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kumimoji="0" lang="en-IN" altLang="en-US" sz="3200" dirty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Accumulator based ,</a:t>
            </a:r>
            <a:r>
              <a:rPr kumimoji="0" lang="en-IN" altLang="en-US" sz="3200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Stack based, General purpose registers</a:t>
            </a:r>
            <a:endParaRPr kumimoji="0" lang="en-US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852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rgbClr val="FF0000"/>
                </a:solidFill>
                <a:latin typeface="Gabriola" pitchFamily="82" charset="0"/>
              </a:rPr>
              <a:t>INSTRUCTION TYPES- Format of Instructions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alt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800" dirty="0" smtClean="0">
                <a:latin typeface="Gabriola" pitchFamily="82" charset="0"/>
              </a:rPr>
              <a:t>INSTRUCTION TYPES</a:t>
            </a:r>
            <a:r>
              <a:rPr lang="en-US" altLang="en-US" sz="2800" dirty="0">
                <a:latin typeface="Gabriola" pitchFamily="82" charset="0"/>
              </a:rPr>
              <a:t> </a:t>
            </a:r>
            <a:r>
              <a:rPr lang="en-US" altLang="en-US" sz="2800" dirty="0" smtClean="0">
                <a:latin typeface="Gabriola" pitchFamily="82" charset="0"/>
              </a:rPr>
              <a:t>refer to the format of instructions</a:t>
            </a:r>
          </a:p>
          <a:p>
            <a:r>
              <a:rPr lang="en-US" altLang="en-US" sz="2800" dirty="0" smtClean="0">
                <a:latin typeface="Gabriola" pitchFamily="82" charset="0"/>
              </a:rPr>
              <a:t>Classified based on the number of operands used in the instruction</a:t>
            </a:r>
          </a:p>
          <a:p>
            <a:r>
              <a:rPr lang="en-US" altLang="en-US" sz="2800" dirty="0" smtClean="0">
                <a:latin typeface="Gabriola" pitchFamily="82" charset="0"/>
              </a:rPr>
              <a:t>The classification includes:</a:t>
            </a:r>
          </a:p>
          <a:p>
            <a:pPr lvl="1"/>
            <a:r>
              <a:rPr lang="en-US" altLang="en-US" dirty="0" smtClean="0">
                <a:latin typeface="Gabriola" pitchFamily="82" charset="0"/>
              </a:rPr>
              <a:t>Three address instructions</a:t>
            </a:r>
          </a:p>
          <a:p>
            <a:pPr lvl="1"/>
            <a:r>
              <a:rPr lang="en-US" altLang="en-US" dirty="0" smtClean="0">
                <a:latin typeface="Gabriola" pitchFamily="82" charset="0"/>
              </a:rPr>
              <a:t>Two address instructions</a:t>
            </a:r>
          </a:p>
          <a:p>
            <a:pPr lvl="1"/>
            <a:r>
              <a:rPr lang="en-US" altLang="en-US" dirty="0" smtClean="0">
                <a:latin typeface="Gabriola" pitchFamily="82" charset="0"/>
              </a:rPr>
              <a:t>One </a:t>
            </a:r>
            <a:r>
              <a:rPr lang="en-US" altLang="en-US" dirty="0">
                <a:latin typeface="Gabriola" pitchFamily="82" charset="0"/>
              </a:rPr>
              <a:t>address instructions</a:t>
            </a:r>
            <a:endParaRPr lang="en-US" altLang="en-US" dirty="0" smtClean="0">
              <a:latin typeface="Gabriola" pitchFamily="82" charset="0"/>
            </a:endParaRPr>
          </a:p>
          <a:p>
            <a:pPr lvl="1"/>
            <a:r>
              <a:rPr lang="en-US" altLang="en-US" dirty="0">
                <a:latin typeface="Gabriola" pitchFamily="82" charset="0"/>
              </a:rPr>
              <a:t>Zero address instructions</a:t>
            </a:r>
            <a:endParaRPr lang="en-US" altLang="en-US" dirty="0" smtClean="0">
              <a:latin typeface="Gabriola" pitchFamily="82" charset="0"/>
            </a:endParaRPr>
          </a:p>
          <a:p>
            <a:r>
              <a:rPr lang="en-US" altLang="en-US" sz="2800" dirty="0" smtClean="0">
                <a:latin typeface="Gabriola" pitchFamily="82" charset="0"/>
              </a:rPr>
              <a:t>USES THREE TYPES OF ARCH.</a:t>
            </a:r>
          </a:p>
          <a:p>
            <a:pPr>
              <a:buFontTx/>
              <a:buNone/>
            </a:pPr>
            <a:r>
              <a:rPr lang="en-US" altLang="en-US" sz="2800" b="1" dirty="0" smtClean="0">
                <a:latin typeface="Gabriola" pitchFamily="82" charset="0"/>
                <a:cs typeface="Times New Roman" pitchFamily="18" charset="0"/>
              </a:rPr>
              <a:t>1.STACK</a:t>
            </a:r>
          </a:p>
          <a:p>
            <a:pPr>
              <a:buFontTx/>
              <a:buNone/>
            </a:pPr>
            <a:r>
              <a:rPr lang="en-US" altLang="en-US" sz="2800" b="1" dirty="0" smtClean="0">
                <a:latin typeface="Gabriola" pitchFamily="82" charset="0"/>
                <a:cs typeface="Times New Roman" pitchFamily="18" charset="0"/>
              </a:rPr>
              <a:t>2.ACCUMULATOR</a:t>
            </a:r>
          </a:p>
          <a:p>
            <a:pPr>
              <a:buFontTx/>
              <a:buNone/>
            </a:pPr>
            <a:r>
              <a:rPr lang="en-US" altLang="en-US" sz="2800" b="1" dirty="0" smtClean="0">
                <a:latin typeface="Gabriola" pitchFamily="82" charset="0"/>
                <a:cs typeface="Times New Roman" pitchFamily="18" charset="0"/>
              </a:rPr>
              <a:t>3.GENERAL PURPOSE REGISTERS</a:t>
            </a:r>
            <a:endParaRPr lang="en-US" alt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20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914400" y="-2547937"/>
            <a:ext cx="685800" cy="0"/>
          </a:xfrm>
          <a:prstGeom prst="straightConnector1">
            <a:avLst/>
          </a:prstGeom>
          <a:ln w="73025" cmpd="sng">
            <a:solidFill>
              <a:schemeClr val="tx1"/>
            </a:solidFill>
            <a:tailEnd type="arrow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Address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C=A+B</a:t>
            </a: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C             [A]+[B]</a:t>
            </a: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We will use the variable names to the corresponding memory location</a:t>
            </a: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ADD 		A,            B,                     C </a:t>
            </a:r>
          </a:p>
          <a:p>
            <a:pPr>
              <a:buFontTx/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   OPERATION     SOP1      SOP2              DEST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OP</a:t>
            </a:r>
          </a:p>
          <a:p>
            <a:pPr>
              <a:buFontTx/>
              <a:buNone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A AND B ARE SOURCE ,C IS DESTINATION</a:t>
            </a:r>
          </a:p>
          <a:p>
            <a:pPr>
              <a:buFontTx/>
              <a:buNone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CONTENTS OF A AND B ARE ADDED UP AND STORED IN C</a:t>
            </a:r>
          </a:p>
          <a:p>
            <a:pPr algn="just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If 32 bit of computer is used then to perform addition operation we require 3k bits and  it is too large to fit in  one word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295400" y="2209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9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altLang="en-US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b="1" u="sng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b="1" u="sng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ADDRESS INSTRUCTION</a:t>
            </a:r>
            <a:r>
              <a:rPr lang="en-US" altLang="en-US" b="1" u="sng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b="1" u="sng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dirty="0">
                <a:latin typeface="Times New Roman" pitchFamily="18" charset="0"/>
                <a:cs typeface="Times New Roman" pitchFamily="18" charset="0"/>
              </a:rPr>
            </a:br>
            <a:endParaRPr lang="en-US" altLang="en-US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ADD A,B</a:t>
            </a:r>
          </a:p>
          <a:p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A IS SOURCE ,B IS ACTING AS SOURCE AND DEST.</a:t>
            </a:r>
          </a:p>
          <a:p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					MOVE B,C</a:t>
            </a:r>
          </a:p>
          <a:p>
            <a:pPr>
              <a:buFontTx/>
              <a:buNone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					ADD A,C</a:t>
            </a:r>
          </a:p>
          <a:p>
            <a:pPr>
              <a:buFontTx/>
              <a:buNone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		      NOW THE VALUE OF B IS UNCHANGED</a:t>
            </a:r>
          </a:p>
          <a:p>
            <a:pPr>
              <a:buFontTx/>
              <a:buNone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If 32 bit of computer is used then to perform addition operation we require 2k bits and  it is too large to fit in  one word</a:t>
            </a:r>
          </a:p>
          <a:p>
            <a:endParaRPr lang="en-US" altLang="en-US" sz="2800" dirty="0" smtClean="0"/>
          </a:p>
          <a:p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551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altLang="en-US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ADDRESS INSTRUCTION</a:t>
            </a:r>
            <a:r>
              <a:rPr lang="en-US" altLang="en-US" b="1" u="sng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b="1" u="sng" dirty="0">
                <a:latin typeface="Times New Roman" pitchFamily="18" charset="0"/>
                <a:cs typeface="Times New Roman" pitchFamily="18" charset="0"/>
              </a:rPr>
            </a:br>
            <a:endParaRPr lang="en-US" altLang="en-US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6096000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IMPLICIT LOCATION VIA ACCUMULATOR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          Load A   --------------  moves the contents of A to  Accumulator (Implied)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          Add  B    -------------- A and B gets added up 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          Store C    -------------- From Accumulator to memory</a:t>
            </a:r>
          </a:p>
          <a:p>
            <a:r>
              <a:rPr lang="en-US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of General Purpose Registers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        Add 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,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	      Add 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,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400" baseline="-25000" dirty="0" smtClean="0">
                <a:latin typeface="Times New Roman" pitchFamily="18" charset="0"/>
                <a:cs typeface="Times New Roman" pitchFamily="18" charset="0"/>
              </a:rPr>
              <a:t> ,   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       Move A,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same as Load A,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        Move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, A same as Store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, A</a:t>
            </a:r>
          </a:p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Number of bits needed to specify a register is much less than that of a memory location,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., 5 bits are required for 32 registers</a:t>
            </a:r>
          </a:p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Register usage allows faster processing</a:t>
            </a:r>
          </a:p>
          <a:p>
            <a:pPr>
              <a:buFontTx/>
              <a:buNone/>
            </a:pPr>
            <a:endParaRPr lang="en-US" alt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1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  <a:latin typeface="Gabriola" pitchFamily="82" charset="0"/>
              </a:rPr>
              <a:t>INSTRUCTION TYPES</a:t>
            </a:r>
            <a:endParaRPr lang="en-US" alt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en-US" dirty="0" smtClean="0"/>
              <a:t>C=A+B</a:t>
            </a:r>
          </a:p>
          <a:p>
            <a:pPr>
              <a:buFontTx/>
              <a:buNone/>
            </a:pPr>
            <a:r>
              <a:rPr lang="en-US" altLang="en-US" dirty="0" smtClean="0"/>
              <a:t>Using Operands from processor registers:</a:t>
            </a:r>
          </a:p>
          <a:p>
            <a:pPr>
              <a:buFontTx/>
              <a:buNone/>
            </a:pPr>
            <a:r>
              <a:rPr lang="en-US" altLang="en-US" dirty="0" smtClean="0"/>
              <a:t>Move </a:t>
            </a:r>
            <a:r>
              <a:rPr lang="en-US" altLang="en-US" dirty="0" err="1" smtClean="0"/>
              <a:t>A,Ri</a:t>
            </a: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Move </a:t>
            </a:r>
            <a:r>
              <a:rPr lang="en-US" altLang="en-US" dirty="0" err="1" smtClean="0"/>
              <a:t>B,Rj</a:t>
            </a: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Add </a:t>
            </a:r>
            <a:r>
              <a:rPr lang="en-US" altLang="en-US" dirty="0" err="1" smtClean="0"/>
              <a:t>Ri,Rj</a:t>
            </a: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Move </a:t>
            </a:r>
            <a:r>
              <a:rPr lang="en-US" altLang="en-US" dirty="0" err="1" smtClean="0"/>
              <a:t>Rj,C</a:t>
            </a: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………………………………………..</a:t>
            </a:r>
          </a:p>
          <a:p>
            <a:pPr>
              <a:buFontTx/>
              <a:buNone/>
            </a:pPr>
            <a:r>
              <a:rPr lang="en-US" altLang="en-US" dirty="0" smtClean="0"/>
              <a:t>Using One Operand from memory:</a:t>
            </a:r>
          </a:p>
          <a:p>
            <a:pPr>
              <a:buFontTx/>
              <a:buNone/>
            </a:pPr>
            <a:r>
              <a:rPr lang="en-US" altLang="en-US" dirty="0" smtClean="0"/>
              <a:t>Move </a:t>
            </a:r>
            <a:r>
              <a:rPr lang="en-US" altLang="en-US" dirty="0" err="1" smtClean="0"/>
              <a:t>A,Ri</a:t>
            </a: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Add </a:t>
            </a:r>
            <a:r>
              <a:rPr lang="en-US" altLang="en-US" dirty="0" err="1" smtClean="0"/>
              <a:t>B,Ri</a:t>
            </a: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Move </a:t>
            </a:r>
            <a:r>
              <a:rPr lang="en-US" altLang="en-US" dirty="0" err="1" smtClean="0"/>
              <a:t>Ri,C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914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  <a:latin typeface="Gabriola" pitchFamily="82" charset="0"/>
              </a:rPr>
              <a:t>INSTRUCTION TYPES</a:t>
            </a:r>
            <a:endParaRPr lang="en-US" alt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u="sng" dirty="0" smtClean="0">
                <a:latin typeface="Times New Roman" pitchFamily="18" charset="0"/>
                <a:cs typeface="Times New Roman" pitchFamily="18" charset="0"/>
              </a:rPr>
              <a:t>ZERO ADDRESS INSTRUCTION</a:t>
            </a:r>
          </a:p>
          <a:p>
            <a:pPr algn="ctr"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      PUSH A</a:t>
            </a:r>
          </a:p>
          <a:p>
            <a:pPr>
              <a:buFontTx/>
              <a:buNone/>
            </a:pPr>
            <a:r>
              <a:rPr lang="en-US" altLang="en-US" dirty="0" smtClean="0"/>
              <a:t>      PUSH B</a:t>
            </a:r>
          </a:p>
          <a:p>
            <a:pPr>
              <a:buFontTx/>
              <a:buNone/>
            </a:pPr>
            <a:r>
              <a:rPr lang="en-US" altLang="en-US" dirty="0" smtClean="0"/>
              <a:t>      ADD</a:t>
            </a:r>
          </a:p>
          <a:p>
            <a:pPr>
              <a:buFontTx/>
              <a:buNone/>
            </a:pPr>
            <a:r>
              <a:rPr lang="en-US" altLang="en-US" dirty="0" smtClean="0"/>
              <a:t>      POP C</a:t>
            </a:r>
          </a:p>
        </p:txBody>
      </p:sp>
    </p:spTree>
    <p:extLst>
      <p:ext uri="{BB962C8B-B14F-4D97-AF65-F5344CB8AC3E}">
        <p14:creationId xmlns:p14="http://schemas.microsoft.com/office/powerpoint/2010/main" val="38037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576</Words>
  <Application>Microsoft Office PowerPoint</Application>
  <PresentationFormat>On-screen Show (4:3)</PresentationFormat>
  <Paragraphs>192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Module 3</vt:lpstr>
      <vt:lpstr>PowerPoint Presentation</vt:lpstr>
      <vt:lpstr>PowerPoint Presentation</vt:lpstr>
      <vt:lpstr>INSTRUCTION TYPES- Format of Instructions</vt:lpstr>
      <vt:lpstr>Three Address Instructions</vt:lpstr>
      <vt:lpstr>  TWO ADDRESS INSTRUCTION  </vt:lpstr>
      <vt:lpstr> ONE ADDRESS INSTRUCTION </vt:lpstr>
      <vt:lpstr>INSTRUCTION TYPES</vt:lpstr>
      <vt:lpstr>INSTRUCTION TYPES</vt:lpstr>
      <vt:lpstr>Accumulator architecture</vt:lpstr>
      <vt:lpstr>Stack architecture</vt:lpstr>
      <vt:lpstr>Other architecture styles</vt:lpstr>
      <vt:lpstr>INSTRUCTION TYPES</vt:lpstr>
      <vt:lpstr>Three Address Instructions</vt:lpstr>
      <vt:lpstr>Two Address Instructions</vt:lpstr>
      <vt:lpstr>One Address Instructions</vt:lpstr>
      <vt:lpstr>Zero Address Instructions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</cp:revision>
  <dcterms:created xsi:type="dcterms:W3CDTF">2019-08-12T12:58:43Z</dcterms:created>
  <dcterms:modified xsi:type="dcterms:W3CDTF">2020-09-13T04:30:06Z</dcterms:modified>
</cp:coreProperties>
</file>