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6975" autoAdjust="0"/>
  </p:normalViewPr>
  <p:slideViewPr>
    <p:cSldViewPr>
      <p:cViewPr>
        <p:scale>
          <a:sx n="79" d="100"/>
          <a:sy n="79" d="100"/>
        </p:scale>
        <p:origin x="-112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B5DC6-1AFB-4F69-B302-B5DA0A9FED0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8BE1-DE0D-4C33-94D6-1DECEEEC9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5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ED4C-139B-405C-84CE-762EAC2F334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84899F-C856-4D7C-B5CA-593BE22174FD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187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D24F-0902-477D-81E3-41168847EA79}" type="datetime1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A14C-A3D2-4307-BB05-E515C2DEFF4A}" type="datetime1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407E-7A37-490D-B35A-343D687C57F3}" type="datetime1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9981-139A-4F4D-A308-C224549A75C2}" type="datetime1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6AD7-1002-4D94-B654-A7B859943AA3}" type="datetime1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CB57-CE00-4ED2-8257-AA7CFA0D43DE}" type="datetime1">
              <a:rPr lang="en-US" smtClean="0"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2C4-15DB-44A3-BF5D-EBA0668D1FCD}" type="datetime1">
              <a:rPr lang="en-US" smtClean="0"/>
              <a:t>08-Jul-20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C21-19D2-4E91-8B9A-2B758054618E}" type="datetime1">
              <a:rPr lang="en-US" smtClean="0"/>
              <a:t>08-Jul-20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E576-4D3D-4E0C-92D2-52206B784146}" type="datetime1">
              <a:rPr lang="en-US" smtClean="0"/>
              <a:t>08-Jul-20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D428-7E9A-4760-9A6E-A373DA9B9565}" type="datetime1">
              <a:rPr lang="en-US" smtClean="0"/>
              <a:t>08-Jul-20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0112022-234E-449D-9C29-094ABC597E2D}" type="datetime1">
              <a:rPr lang="en-US" smtClean="0"/>
              <a:t>08-Jul-20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5EDDAC-1B64-4D3B-9A6C-EDE250973666}" type="datetime1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415478C-D669-453F-90FD-15734C33B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276600"/>
            <a:ext cx="6858000" cy="990600"/>
          </a:xfrm>
          <a:noFill/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Module 8: Overview of Shared Memory and Distributed Memory Architecture</a:t>
            </a:r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019800"/>
            <a:ext cx="2286000" cy="365760"/>
          </a:xfrm>
        </p:spPr>
        <p:txBody>
          <a:bodyPr/>
          <a:lstStyle/>
          <a:p>
            <a:fld id="{799E89BD-15A1-4CF6-9541-0583AEC4BDC5}" type="datetime4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July 8, 2020</a:t>
            </a:fld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5000" y="5562600"/>
            <a:ext cx="6858000" cy="361950"/>
          </a:xfrm>
        </p:spPr>
        <p:txBody>
          <a:bodyPr>
            <a:normAutofit/>
          </a:bodyPr>
          <a:lstStyle/>
          <a:p>
            <a:r>
              <a:rPr lang="en-US" b="1" dirty="0" smtClean="0"/>
              <a:t>Prof. M.NIVEDITA, SCOPE,VIT Chennai.</a:t>
            </a:r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838200"/>
            <a:ext cx="5105400" cy="129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50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Issues of Shared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10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program since all processors has single view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communication between the processors.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contention since several processors try to access same memory location causing access time degradation.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coherency of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Issues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11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 The memory size will increase proportionately with the increase in processor number.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 access to its local memory without interference and overhead.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issue with distributed memory is how to distribute the data over the memories.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between processors has to be taken care by the programmer.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93037" cy="608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Coherence in SMP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290888" y="1757231"/>
            <a:ext cx="3065462" cy="955675"/>
            <a:chOff x="1738" y="1318"/>
            <a:chExt cx="384" cy="602"/>
          </a:xfrm>
        </p:grpSpPr>
        <p:sp>
          <p:nvSpPr>
            <p:cNvPr id="18467" name="Rectangle 4"/>
            <p:cNvSpPr>
              <a:spLocks noChangeArrowheads="1"/>
            </p:cNvSpPr>
            <p:nvPr/>
          </p:nvSpPr>
          <p:spPr bwMode="auto">
            <a:xfrm>
              <a:off x="1738" y="1318"/>
              <a:ext cx="384" cy="33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8468" name="Text Box 5"/>
            <p:cNvSpPr txBox="1">
              <a:spLocks noChangeArrowheads="1"/>
            </p:cNvSpPr>
            <p:nvPr/>
          </p:nvSpPr>
          <p:spPr bwMode="auto">
            <a:xfrm>
              <a:off x="1776" y="1344"/>
              <a:ext cx="23" cy="288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4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18469" name="Line 6"/>
            <p:cNvSpPr>
              <a:spLocks noChangeShapeType="1"/>
            </p:cNvSpPr>
            <p:nvPr/>
          </p:nvSpPr>
          <p:spPr bwMode="auto">
            <a:xfrm>
              <a:off x="1920" y="1654"/>
              <a:ext cx="0" cy="266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/>
            <a:lstStyle/>
            <a:p>
              <a:endParaRPr lang="en-US"/>
            </a:p>
          </p:txBody>
        </p:sp>
      </p:grp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2806700" y="4096206"/>
            <a:ext cx="455613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2806700" y="4096206"/>
            <a:ext cx="522288" cy="4572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itchFamily="18" charset="0"/>
              </a:rPr>
              <a:t>P1</a:t>
            </a: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3017838" y="3702506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39" name="Group 10"/>
          <p:cNvGrpSpPr>
            <a:grpSpLocks/>
          </p:cNvGrpSpPr>
          <p:nvPr/>
        </p:nvGrpSpPr>
        <p:grpSpPr bwMode="auto">
          <a:xfrm>
            <a:off x="5532438" y="4207331"/>
            <a:ext cx="762000" cy="82550"/>
            <a:chOff x="3504" y="1628"/>
            <a:chExt cx="480" cy="52"/>
          </a:xfrm>
        </p:grpSpPr>
        <p:sp>
          <p:nvSpPr>
            <p:cNvPr id="18463" name="Oval 11"/>
            <p:cNvSpPr>
              <a:spLocks noChangeArrowheads="1"/>
            </p:cNvSpPr>
            <p:nvPr/>
          </p:nvSpPr>
          <p:spPr bwMode="auto">
            <a:xfrm>
              <a:off x="3504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8464" name="Oval 12"/>
            <p:cNvSpPr>
              <a:spLocks noChangeArrowheads="1"/>
            </p:cNvSpPr>
            <p:nvPr/>
          </p:nvSpPr>
          <p:spPr bwMode="auto">
            <a:xfrm>
              <a:off x="3648" y="16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8465" name="Oval 13"/>
            <p:cNvSpPr>
              <a:spLocks noChangeArrowheads="1"/>
            </p:cNvSpPr>
            <p:nvPr/>
          </p:nvSpPr>
          <p:spPr bwMode="auto">
            <a:xfrm>
              <a:off x="3792" y="163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8466" name="Oval 14"/>
            <p:cNvSpPr>
              <a:spLocks noChangeArrowheads="1"/>
            </p:cNvSpPr>
            <p:nvPr/>
          </p:nvSpPr>
          <p:spPr bwMode="auto">
            <a:xfrm>
              <a:off x="3936" y="16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</p:grp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2382838" y="2631618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2750343" y="3163888"/>
            <a:ext cx="568325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8442" name="Text Box 17"/>
          <p:cNvSpPr txBox="1">
            <a:spLocks noChangeArrowheads="1"/>
          </p:cNvSpPr>
          <p:nvPr/>
        </p:nvSpPr>
        <p:spPr bwMode="auto">
          <a:xfrm>
            <a:off x="2806700" y="324530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itchFamily="18" charset="0"/>
              </a:rPr>
              <a:t>x</a:t>
            </a:r>
          </a:p>
        </p:txBody>
      </p:sp>
      <p:sp>
        <p:nvSpPr>
          <p:cNvPr id="18443" name="Line 18"/>
          <p:cNvSpPr>
            <a:spLocks noChangeShapeType="1"/>
          </p:cNvSpPr>
          <p:nvPr/>
        </p:nvSpPr>
        <p:spPr bwMode="auto">
          <a:xfrm>
            <a:off x="3017838" y="2604456"/>
            <a:ext cx="0" cy="55943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4" name="Oval 19"/>
          <p:cNvSpPr>
            <a:spLocks noChangeArrowheads="1"/>
          </p:cNvSpPr>
          <p:nvPr/>
        </p:nvSpPr>
        <p:spPr bwMode="auto">
          <a:xfrm>
            <a:off x="3592513" y="4096206"/>
            <a:ext cx="455612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3592513" y="4096206"/>
            <a:ext cx="522287" cy="4572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itchFamily="18" charset="0"/>
              </a:rPr>
              <a:t>P2</a:t>
            </a:r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3803650" y="3702506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7" name="Rectangle 22"/>
          <p:cNvSpPr>
            <a:spLocks noChangeArrowheads="1"/>
          </p:cNvSpPr>
          <p:nvPr/>
        </p:nvSpPr>
        <p:spPr bwMode="auto">
          <a:xfrm>
            <a:off x="3519487" y="3163888"/>
            <a:ext cx="568325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>
            <a:off x="3803650" y="2631618"/>
            <a:ext cx="0" cy="5322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9" name="Oval 24"/>
          <p:cNvSpPr>
            <a:spLocks noChangeArrowheads="1"/>
          </p:cNvSpPr>
          <p:nvPr/>
        </p:nvSpPr>
        <p:spPr bwMode="auto">
          <a:xfrm>
            <a:off x="4403725" y="4096206"/>
            <a:ext cx="455613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8450" name="Text Box 25"/>
          <p:cNvSpPr txBox="1">
            <a:spLocks noChangeArrowheads="1"/>
          </p:cNvSpPr>
          <p:nvPr/>
        </p:nvSpPr>
        <p:spPr bwMode="auto">
          <a:xfrm>
            <a:off x="4403725" y="4096206"/>
            <a:ext cx="522288" cy="4572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P3</a:t>
            </a:r>
          </a:p>
        </p:txBody>
      </p:sp>
      <p:sp>
        <p:nvSpPr>
          <p:cNvPr id="18451" name="Line 26"/>
          <p:cNvSpPr>
            <a:spLocks noChangeShapeType="1"/>
          </p:cNvSpPr>
          <p:nvPr/>
        </p:nvSpPr>
        <p:spPr bwMode="auto">
          <a:xfrm>
            <a:off x="4614863" y="3702506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2" name="Rectangle 27"/>
          <p:cNvSpPr>
            <a:spLocks noChangeArrowheads="1"/>
          </p:cNvSpPr>
          <p:nvPr/>
        </p:nvSpPr>
        <p:spPr bwMode="auto">
          <a:xfrm>
            <a:off x="4319588" y="3245306"/>
            <a:ext cx="568325" cy="4572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8453" name="Text Box 28"/>
          <p:cNvSpPr txBox="1">
            <a:spLocks noChangeArrowheads="1"/>
          </p:cNvSpPr>
          <p:nvPr/>
        </p:nvSpPr>
        <p:spPr bwMode="auto">
          <a:xfrm>
            <a:off x="4331039" y="315555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itchFamily="18" charset="0"/>
              </a:rPr>
              <a:t> x</a:t>
            </a:r>
          </a:p>
        </p:txBody>
      </p:sp>
      <p:sp>
        <p:nvSpPr>
          <p:cNvPr id="18454" name="Line 29"/>
          <p:cNvSpPr>
            <a:spLocks noChangeShapeType="1"/>
          </p:cNvSpPr>
          <p:nvPr/>
        </p:nvSpPr>
        <p:spPr bwMode="auto">
          <a:xfrm>
            <a:off x="4614863" y="2658746"/>
            <a:ext cx="0" cy="58655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5" name="Oval 30"/>
          <p:cNvSpPr>
            <a:spLocks noChangeArrowheads="1"/>
          </p:cNvSpPr>
          <p:nvPr/>
        </p:nvSpPr>
        <p:spPr bwMode="auto">
          <a:xfrm>
            <a:off x="7134225" y="4096206"/>
            <a:ext cx="455613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8456" name="Text Box 31"/>
          <p:cNvSpPr txBox="1">
            <a:spLocks noChangeArrowheads="1"/>
          </p:cNvSpPr>
          <p:nvPr/>
        </p:nvSpPr>
        <p:spPr bwMode="auto">
          <a:xfrm>
            <a:off x="7134225" y="4096206"/>
            <a:ext cx="539750" cy="45720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itchFamily="18" charset="0"/>
              </a:rPr>
              <a:t>Pn</a:t>
            </a:r>
          </a:p>
        </p:txBody>
      </p:sp>
      <p:sp>
        <p:nvSpPr>
          <p:cNvPr id="18457" name="Line 32"/>
          <p:cNvSpPr>
            <a:spLocks noChangeShapeType="1"/>
          </p:cNvSpPr>
          <p:nvPr/>
        </p:nvSpPr>
        <p:spPr bwMode="auto">
          <a:xfrm>
            <a:off x="7345363" y="3702506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8" name="Rectangle 33"/>
          <p:cNvSpPr>
            <a:spLocks noChangeArrowheads="1"/>
          </p:cNvSpPr>
          <p:nvPr/>
        </p:nvSpPr>
        <p:spPr bwMode="auto">
          <a:xfrm>
            <a:off x="7050088" y="3245306"/>
            <a:ext cx="5683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8459" name="Text Box 34"/>
          <p:cNvSpPr txBox="1">
            <a:spLocks noChangeArrowheads="1"/>
          </p:cNvSpPr>
          <p:nvPr/>
        </p:nvSpPr>
        <p:spPr bwMode="auto">
          <a:xfrm>
            <a:off x="7116762" y="3240841"/>
            <a:ext cx="490538" cy="46166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itchFamily="18" charset="0"/>
              </a:rPr>
              <a:t> x</a:t>
            </a:r>
          </a:p>
        </p:txBody>
      </p:sp>
      <p:sp>
        <p:nvSpPr>
          <p:cNvPr id="18460" name="Line 35"/>
          <p:cNvSpPr>
            <a:spLocks noChangeShapeType="1"/>
          </p:cNvSpPr>
          <p:nvPr/>
        </p:nvSpPr>
        <p:spPr bwMode="auto">
          <a:xfrm>
            <a:off x="7334249" y="2658745"/>
            <a:ext cx="27781" cy="58209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61" name="Text Box 36"/>
          <p:cNvSpPr txBox="1">
            <a:spLocks noChangeArrowheads="1"/>
          </p:cNvSpPr>
          <p:nvPr/>
        </p:nvSpPr>
        <p:spPr bwMode="auto">
          <a:xfrm>
            <a:off x="3560832" y="1795331"/>
            <a:ext cx="463409" cy="457200"/>
          </a:xfrm>
          <a:prstGeom prst="rect">
            <a:avLst/>
          </a:prstGeom>
          <a:ln/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Times New Roman" pitchFamily="18" charset="0"/>
              </a:rPr>
              <a:t>x</a:t>
            </a:r>
          </a:p>
        </p:txBody>
      </p:sp>
      <p:sp>
        <p:nvSpPr>
          <p:cNvPr id="18462" name="Rectangle 37"/>
          <p:cNvSpPr>
            <a:spLocks noChangeArrowheads="1"/>
          </p:cNvSpPr>
          <p:nvPr/>
        </p:nvSpPr>
        <p:spPr bwMode="auto">
          <a:xfrm>
            <a:off x="847726" y="4953000"/>
            <a:ext cx="34718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en-US" sz="2800" dirty="0">
                <a:latin typeface="Calibri" pitchFamily="34" charset="0"/>
              </a:rPr>
              <a:t>Multiple copies of x</a:t>
            </a:r>
          </a:p>
          <a:p>
            <a:pPr eaLnBrk="1" hangingPunct="1">
              <a:buFontTx/>
              <a:buChar char="-"/>
            </a:pPr>
            <a:r>
              <a:rPr lang="en-US" altLang="en-US" sz="2800" dirty="0">
                <a:latin typeface="Calibri" pitchFamily="34" charset="0"/>
              </a:rPr>
              <a:t>What if P1 updates x?</a:t>
            </a:r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12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41" grpId="0" animBg="1"/>
      <p:bldP spid="18442" grpId="0"/>
      <p:bldP spid="18445" grpId="0" animBg="1"/>
      <p:bldP spid="18447" grpId="0" animBg="1"/>
      <p:bldP spid="18450" grpId="0" animBg="1"/>
      <p:bldP spid="18452" grpId="0" animBg="1"/>
      <p:bldP spid="18453" grpId="0"/>
      <p:bldP spid="18456" grpId="0" animBg="1"/>
      <p:bldP spid="184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28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Coherence Problem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4213" y="1828800"/>
            <a:ext cx="6630987" cy="3314700"/>
            <a:chOff x="684213" y="1828800"/>
            <a:chExt cx="6630987" cy="3314700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1371600" y="1828800"/>
              <a:ext cx="1600200" cy="9144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IN" altLang="en-US">
                <a:latin typeface="Calibri" pitchFamily="34" charset="0"/>
              </a:endParaRP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5029200" y="1828800"/>
              <a:ext cx="1600200" cy="9144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IN" altLang="en-US">
                <a:latin typeface="Calibri" pitchFamily="34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371600" y="3048000"/>
              <a:ext cx="1752600" cy="685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IN" altLang="en-US">
                <a:latin typeface="Calibri" pitchFamily="34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5029200" y="3048000"/>
              <a:ext cx="1752600" cy="685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IN" altLang="en-US">
                <a:latin typeface="Calibri" pitchFamily="34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290170" y="4457700"/>
              <a:ext cx="1752600" cy="6858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IN" altLang="en-US">
                <a:latin typeface="Calibri" pitchFamily="34" charset="0"/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371600" y="4114800"/>
              <a:ext cx="594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133600" y="2743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2133600" y="3733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5867400" y="2743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5867400" y="3733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905000" y="20574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Calibri" pitchFamily="34" charset="0"/>
                </a:rPr>
                <a:t>P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5638800" y="20574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Calibri" pitchFamily="34" charset="0"/>
                </a:rPr>
                <a:t>P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403350" y="3352800"/>
              <a:ext cx="882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itchFamily="34" charset="0"/>
                </a:rPr>
                <a:t>Cache</a:t>
              </a:r>
              <a:r>
                <a:rPr lang="en-US" altLang="en-US" sz="2400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4984750" y="3352800"/>
              <a:ext cx="882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itchFamily="34" charset="0"/>
                </a:rPr>
                <a:t>Cache</a:t>
              </a:r>
              <a:r>
                <a:rPr lang="en-US" altLang="en-US" sz="2400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2359025" y="3108325"/>
              <a:ext cx="7651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itchFamily="34" charset="0"/>
                </a:rPr>
                <a:t>A = 5</a:t>
              </a:r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6019800" y="3048000"/>
              <a:ext cx="7651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itchFamily="34" charset="0"/>
                </a:rPr>
                <a:t>A = 5</a:t>
              </a:r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1517650" y="30480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itchFamily="34" charset="0"/>
                </a:rPr>
                <a:t>3</a:t>
              </a:r>
              <a:endParaRPr lang="en-US" altLang="en-US" sz="2400" dirty="0">
                <a:latin typeface="Calibri" pitchFamily="34" charset="0"/>
              </a:endParaRP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684213" y="2590800"/>
              <a:ext cx="7651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itchFamily="34" charset="0"/>
                </a:rPr>
                <a:t>A = 7</a:t>
              </a:r>
              <a:endParaRPr lang="en-US" altLang="en-US" sz="2400" dirty="0">
                <a:latin typeface="Calibri" pitchFamily="34" charset="0"/>
              </a:endParaRP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3209925" y="4724400"/>
              <a:ext cx="1057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itchFamily="34" charset="0"/>
                </a:rPr>
                <a:t>Memory</a:t>
              </a:r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505200" y="4403725"/>
              <a:ext cx="7651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itchFamily="34" charset="0"/>
                </a:rPr>
                <a:t>A = 5</a:t>
              </a:r>
            </a:p>
          </p:txBody>
        </p:sp>
        <p:sp>
          <p:nvSpPr>
            <p:cNvPr id="19480" name="Freeform 25"/>
            <p:cNvSpPr>
              <a:spLocks/>
            </p:cNvSpPr>
            <p:nvPr/>
          </p:nvSpPr>
          <p:spPr bwMode="auto">
            <a:xfrm>
              <a:off x="5042770" y="3505200"/>
              <a:ext cx="1358030" cy="1096962"/>
            </a:xfrm>
            <a:custGeom>
              <a:avLst/>
              <a:gdLst>
                <a:gd name="T0" fmla="*/ 0 w 1344"/>
                <a:gd name="T1" fmla="*/ 2147483647 h 768"/>
                <a:gd name="T2" fmla="*/ 2147483647 w 1344"/>
                <a:gd name="T3" fmla="*/ 2147483647 h 768"/>
                <a:gd name="T4" fmla="*/ 2147483647 w 1344"/>
                <a:gd name="T5" fmla="*/ 2147483647 h 768"/>
                <a:gd name="T6" fmla="*/ 2147483647 w 1344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768"/>
                <a:gd name="T14" fmla="*/ 1344 w 1344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768">
                  <a:moveTo>
                    <a:pt x="0" y="768"/>
                  </a:moveTo>
                  <a:cubicBezTo>
                    <a:pt x="264" y="748"/>
                    <a:pt x="528" y="728"/>
                    <a:pt x="720" y="672"/>
                  </a:cubicBezTo>
                  <a:cubicBezTo>
                    <a:pt x="912" y="616"/>
                    <a:pt x="1048" y="544"/>
                    <a:pt x="1152" y="432"/>
                  </a:cubicBezTo>
                  <a:cubicBezTo>
                    <a:pt x="1256" y="320"/>
                    <a:pt x="1312" y="80"/>
                    <a:pt x="13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1" name="Line 27"/>
            <p:cNvSpPr>
              <a:spLocks noChangeShapeType="1"/>
            </p:cNvSpPr>
            <p:nvPr/>
          </p:nvSpPr>
          <p:spPr bwMode="auto">
            <a:xfrm flipV="1">
              <a:off x="6400800" y="3352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Freeform 28"/>
            <p:cNvSpPr>
              <a:spLocks/>
            </p:cNvSpPr>
            <p:nvPr/>
          </p:nvSpPr>
          <p:spPr bwMode="auto">
            <a:xfrm>
              <a:off x="2590800" y="3581400"/>
              <a:ext cx="914400" cy="914400"/>
            </a:xfrm>
            <a:custGeom>
              <a:avLst/>
              <a:gdLst>
                <a:gd name="T0" fmla="*/ 2147483647 w 576"/>
                <a:gd name="T1" fmla="*/ 2147483647 h 576"/>
                <a:gd name="T2" fmla="*/ 2147483647 w 576"/>
                <a:gd name="T3" fmla="*/ 2147483647 h 576"/>
                <a:gd name="T4" fmla="*/ 0 w 576"/>
                <a:gd name="T5" fmla="*/ 0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576" y="576"/>
                  </a:moveTo>
                  <a:cubicBezTo>
                    <a:pt x="432" y="480"/>
                    <a:pt x="288" y="384"/>
                    <a:pt x="192" y="288"/>
                  </a:cubicBezTo>
                  <a:cubicBezTo>
                    <a:pt x="96" y="192"/>
                    <a:pt x="32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 flipH="1" flipV="1">
              <a:off x="2514600" y="34290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Text Box 30"/>
            <p:cNvSpPr txBox="1">
              <a:spLocks noChangeArrowheads="1"/>
            </p:cNvSpPr>
            <p:nvPr/>
          </p:nvSpPr>
          <p:spPr bwMode="auto">
            <a:xfrm>
              <a:off x="2667000" y="4191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Calibri" pitchFamily="34" charset="0"/>
                </a:rPr>
                <a:t>1</a:t>
              </a:r>
            </a:p>
          </p:txBody>
        </p:sp>
        <p:sp>
          <p:nvSpPr>
            <p:cNvPr id="19485" name="Text Box 31"/>
            <p:cNvSpPr txBox="1">
              <a:spLocks noChangeArrowheads="1"/>
            </p:cNvSpPr>
            <p:nvPr/>
          </p:nvSpPr>
          <p:spPr bwMode="auto">
            <a:xfrm>
              <a:off x="6064250" y="4267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Calibri" pitchFamily="34" charset="0"/>
                </a:rPr>
                <a:t>2</a:t>
              </a:r>
            </a:p>
          </p:txBody>
        </p:sp>
        <p:sp>
          <p:nvSpPr>
            <p:cNvPr id="19486" name="Freeform 32"/>
            <p:cNvSpPr>
              <a:spLocks/>
            </p:cNvSpPr>
            <p:nvPr/>
          </p:nvSpPr>
          <p:spPr bwMode="auto">
            <a:xfrm>
              <a:off x="1673224" y="2590800"/>
              <a:ext cx="612775" cy="609600"/>
            </a:xfrm>
            <a:custGeom>
              <a:avLst/>
              <a:gdLst>
                <a:gd name="T0" fmla="*/ 0 w 432"/>
                <a:gd name="T1" fmla="*/ 0 h 480"/>
                <a:gd name="T2" fmla="*/ 2147483647 w 432"/>
                <a:gd name="T3" fmla="*/ 2147483647 h 480"/>
                <a:gd name="T4" fmla="*/ 2147483647 w 432"/>
                <a:gd name="T5" fmla="*/ 2147483647 h 480"/>
                <a:gd name="T6" fmla="*/ 0 60000 65536"/>
                <a:gd name="T7" fmla="*/ 0 60000 65536"/>
                <a:gd name="T8" fmla="*/ 0 60000 65536"/>
                <a:gd name="T9" fmla="*/ 0 w 432"/>
                <a:gd name="T10" fmla="*/ 0 h 480"/>
                <a:gd name="T11" fmla="*/ 432 w 43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80">
                  <a:moveTo>
                    <a:pt x="0" y="0"/>
                  </a:moveTo>
                  <a:cubicBezTo>
                    <a:pt x="12" y="80"/>
                    <a:pt x="24" y="160"/>
                    <a:pt x="96" y="240"/>
                  </a:cubicBezTo>
                  <a:cubicBezTo>
                    <a:pt x="168" y="320"/>
                    <a:pt x="368" y="440"/>
                    <a:pt x="432" y="4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7" name="Line 33"/>
            <p:cNvSpPr>
              <a:spLocks noChangeShapeType="1"/>
            </p:cNvSpPr>
            <p:nvPr/>
          </p:nvSpPr>
          <p:spPr bwMode="auto">
            <a:xfrm>
              <a:off x="2286000" y="32004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13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683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ache Coherence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2710" y="1879070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X- memory location, A&amp;B - Processors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write through protocol is being followed.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815731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14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7921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Coherence Protocols 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5729287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coherence protocols are the one that maintain coherency among the processors.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protocols track the state of any data block that is being shared among the processors.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Snooping - popular one among cache coherence protocols.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Snooping Protocols: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activities will be monitored by the cache controller and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coherency commands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carried out 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15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01874" y="653441"/>
            <a:ext cx="7315200" cy="304800"/>
          </a:xfrm>
        </p:spPr>
        <p:txBody>
          <a:bodyPr>
            <a:noAutofit/>
          </a:bodyPr>
          <a:lstStyle/>
          <a:p>
            <a:pPr marL="114300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invalidate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804" y="1524000"/>
            <a:ext cx="8305800" cy="281940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processor needs to write something to the data item it should have exclusive access to that item.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means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write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occurs, no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readable or writable copies of an item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any other caches has that item it will be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invalidated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9" y="3429000"/>
            <a:ext cx="80295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16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7772400" cy="5715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100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Snooping Protocol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52578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Invalidation-based</a:t>
            </a:r>
          </a:p>
          <a:p>
            <a:pPr algn="just" eaLnBrk="1" hangingPunct="1">
              <a:spcBef>
                <a:spcPts val="700"/>
              </a:spcBef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cache block is in one of three states</a:t>
            </a:r>
          </a:p>
          <a:p>
            <a:pPr lvl="1" algn="just" eaLnBrk="1" hangingPunct="1"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 has the clean data &amp; according to the existing contents  in memory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processor can read the data block.</a:t>
            </a:r>
          </a:p>
          <a:p>
            <a:pPr lvl="1" algn="just" eaLnBrk="1" hangingPunct="1"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cache has the correct value of the data block.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to the data can be done by that processor only.</a:t>
            </a:r>
          </a:p>
          <a:p>
            <a:pPr lvl="1" algn="just" eaLnBrk="1" hangingPunct="1"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contains no valid data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17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transitions (CPU side)(Hennessey and Patterson Fig 5.6)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086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18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19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1.“Computer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and Design-The Hardware/Software 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by Hennessey and Patterson.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5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2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core processor has only one core and it can process only one  operation at a time.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has to be increased to execute the tasks faster in the processor.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clock time drastically increases the heat dissipation and power consumption to high levels which degrades the processor performance.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Multicore Architectures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3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independent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are combined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integrated circuit.</a:t>
            </a:r>
          </a:p>
          <a:p>
            <a:pPr marL="118872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processing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increased 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clock speeds at an efficient level.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processor with 2 cores can process the instructions with similar speed when compared to a single core processor running at twice the clock speed, yet the energy consumption by the dual core processor would still be less.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Multi-core processors comes under MIMD Category.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and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4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930678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in the parallel architectures is of two types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Memory</a:t>
            </a:r>
          </a:p>
        </p:txBody>
      </p:sp>
    </p:spTree>
    <p:extLst>
      <p:ext uri="{BB962C8B-B14F-4D97-AF65-F5344CB8AC3E}">
        <p14:creationId xmlns:p14="http://schemas.microsoft.com/office/powerpoint/2010/main" val="42489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solidFill>
                  <a:srgbClr val="FFFF00"/>
                </a:solidFill>
                <a:latin typeface="Times New Roman"/>
                <a:cs typeface="Times New Roman"/>
              </a:rPr>
              <a:t>Shared</a:t>
            </a:r>
            <a:r>
              <a:rPr lang="en-US" spc="-5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FFFF00"/>
                </a:solidFill>
                <a:latin typeface="Times New Roman"/>
                <a:cs typeface="Times New Roman"/>
              </a:rPr>
              <a:t>Memory Architecture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65150" algn="just">
              <a:lnSpc>
                <a:spcPct val="100000"/>
              </a:lnSpc>
              <a:spcBef>
                <a:spcPts val="1500"/>
              </a:spcBef>
              <a:buSzPct val="95833"/>
              <a:buFont typeface="Arial" panose="020B0604020202020204" pitchFamily="34" charset="0"/>
              <a:buChar char="•"/>
              <a:tabLst>
                <a:tab pos="36131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memory resources will be shared by multiple processors but they can operate independently.</a:t>
            </a:r>
          </a:p>
          <a:p>
            <a:pPr marR="517525" algn="just">
              <a:lnSpc>
                <a:spcPct val="100000"/>
              </a:lnSpc>
              <a:spcBef>
                <a:spcPts val="1500"/>
              </a:spcBef>
              <a:buSzPct val="95833"/>
              <a:buFont typeface="Arial" panose="020B0604020202020204" pitchFamily="34" charset="0"/>
              <a:buChar char="•"/>
              <a:tabLst>
                <a:tab pos="36131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by one processor </a:t>
            </a:r>
            <a:r>
              <a:rPr lang="en-US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location will be visible to all the other processors.</a:t>
            </a:r>
          </a:p>
          <a:p>
            <a:pPr marR="178435" algn="just">
              <a:spcBef>
                <a:spcPts val="1500"/>
              </a:spcBef>
              <a:buSzPct val="95833"/>
              <a:buFont typeface="Arial" panose="020B0604020202020204" pitchFamily="34" charset="0"/>
              <a:buChar char="•"/>
              <a:tabLst>
                <a:tab pos="36131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as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such as </a:t>
            </a:r>
          </a:p>
          <a:p>
            <a:pPr marR="178435" lvl="2" algn="just">
              <a:spcBef>
                <a:spcPts val="1500"/>
              </a:spcBef>
              <a:buSzPct val="95833"/>
              <a:buFont typeface="Arial" panose="020B0604020202020204" pitchFamily="34" charset="0"/>
              <a:buChar char="•"/>
              <a:tabLst>
                <a:tab pos="361315" algn="l"/>
              </a:tabLst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pc="-4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8435" lvl="2" algn="just">
              <a:spcBef>
                <a:spcPts val="1500"/>
              </a:spcBef>
              <a:buSzPct val="95833"/>
              <a:buFont typeface="Arial" panose="020B0604020202020204" pitchFamily="34" charset="0"/>
              <a:buChar char="•"/>
              <a:tabLst>
                <a:tab pos="361315" algn="l"/>
              </a:tabLst>
            </a:pPr>
            <a:r>
              <a:rPr lang="en-US" b="1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NUMA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2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Access(UMA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905626"/>
            <a:ext cx="8229600" cy="4937760"/>
          </a:xfrm>
        </p:spPr>
        <p:txBody>
          <a:bodyPr/>
          <a:lstStyle/>
          <a:p>
            <a:pPr marL="81280" marR="39243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nown as  Symmetric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(SMP)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92430" indent="0" algn="just">
              <a:lnSpc>
                <a:spcPct val="100000"/>
              </a:lnSpc>
              <a:spcBef>
                <a:spcPts val="100"/>
              </a:spcBef>
              <a:buNone/>
            </a:pPr>
            <a:endParaRPr lang="en-US" sz="24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 indent="-342900" algn="just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taken by any processor to access any word in main memory is same  (Uniform access times to memory)</a:t>
            </a:r>
          </a:p>
          <a:p>
            <a:pPr marL="0" indent="0" algn="just">
              <a:lnSpc>
                <a:spcPct val="100000"/>
              </a:lnSpc>
              <a:spcBef>
                <a:spcPts val="700"/>
              </a:spcBef>
              <a:buNone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 marR="5080" indent="-342900" algn="just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UMA(CC-UMA)- Changes made by one processor in a memory location will be known by all other processors. It will be accomplished at the hardware level.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9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multiprocessor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55102" y="1939446"/>
            <a:ext cx="990600" cy="9144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50502" y="1939446"/>
            <a:ext cx="990600" cy="914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45902" y="1939446"/>
            <a:ext cx="990600" cy="914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17502" y="1939446"/>
            <a:ext cx="990600" cy="914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61452" y="3234846"/>
            <a:ext cx="990600" cy="723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4952" y="3234846"/>
            <a:ext cx="990600" cy="723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45902" y="3158646"/>
            <a:ext cx="990600" cy="8001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17502" y="3234846"/>
            <a:ext cx="990600" cy="723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76398" y="4252847"/>
            <a:ext cx="5638800" cy="685800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11430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56752" y="5338175"/>
            <a:ext cx="1339850" cy="7239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memory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83686" y="5338175"/>
            <a:ext cx="1371600" cy="7239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</p:txBody>
      </p:sp>
      <p:cxnSp>
        <p:nvCxnSpPr>
          <p:cNvPr id="16" name="Straight Connector 15"/>
          <p:cNvCxnSpPr>
            <a:stCxn id="4" idx="2"/>
            <a:endCxn id="8" idx="0"/>
          </p:cNvCxnSpPr>
          <p:nvPr/>
        </p:nvCxnSpPr>
        <p:spPr>
          <a:xfrm>
            <a:off x="2450402" y="2853846"/>
            <a:ext cx="635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0"/>
          </p:cNvCxnSpPr>
          <p:nvPr/>
        </p:nvCxnSpPr>
        <p:spPr>
          <a:xfrm flipH="1">
            <a:off x="3790252" y="2853846"/>
            <a:ext cx="635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0" idx="0"/>
          </p:cNvCxnSpPr>
          <p:nvPr/>
        </p:nvCxnSpPr>
        <p:spPr>
          <a:xfrm>
            <a:off x="5041202" y="2853846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>
            <a:off x="6412802" y="2853846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</p:cNvCxnSpPr>
          <p:nvPr/>
        </p:nvCxnSpPr>
        <p:spPr>
          <a:xfrm>
            <a:off x="2456752" y="3958746"/>
            <a:ext cx="0" cy="28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90252" y="3815871"/>
            <a:ext cx="0" cy="42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5041202" y="3958746"/>
            <a:ext cx="0" cy="28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</p:cNvCxnSpPr>
          <p:nvPr/>
        </p:nvCxnSpPr>
        <p:spPr>
          <a:xfrm>
            <a:off x="6412802" y="3958746"/>
            <a:ext cx="0" cy="28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88274" y="4957175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60490" y="4957175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7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Non-Uniform Memory Access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8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37760"/>
          </a:xfrm>
        </p:spPr>
        <p:txBody>
          <a:bodyPr/>
          <a:lstStyle/>
          <a:p>
            <a:pPr marL="8128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SMPs will be physically linked.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 marR="499109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SMP can be directly accessed by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 marR="666115" indent="-342900">
              <a:lnSpc>
                <a:spcPct val="100000"/>
              </a:lnSpc>
              <a:spcBef>
                <a:spcPts val="69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memories will not be uniform for all processors.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all the processors access the memory through the link in general it will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 marR="508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Coherent NUMA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CC-NUMA) is also there.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7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7524" y="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multiprocessors (NUMA)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1524000"/>
            <a:ext cx="990600" cy="914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1676400"/>
            <a:ext cx="990600" cy="914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62800" y="1676400"/>
            <a:ext cx="990600" cy="9144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6950" y="2971800"/>
            <a:ext cx="990600" cy="914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2895600"/>
            <a:ext cx="990600" cy="914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2800" y="2895600"/>
            <a:ext cx="990600" cy="914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14400" y="5410200"/>
            <a:ext cx="7239000" cy="685800"/>
          </a:xfrm>
          <a:prstGeom prst="round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11430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solidFill>
                  <a:schemeClr val="tx1"/>
                </a:solidFill>
              </a:rPr>
              <a:t>Interconnection Network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2"/>
            <a:endCxn id="8" idx="0"/>
          </p:cNvCxnSpPr>
          <p:nvPr/>
        </p:nvCxnSpPr>
        <p:spPr>
          <a:xfrm>
            <a:off x="1485900" y="2438400"/>
            <a:ext cx="635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10" idx="0"/>
          </p:cNvCxnSpPr>
          <p:nvPr/>
        </p:nvCxnSpPr>
        <p:spPr>
          <a:xfrm>
            <a:off x="4533900" y="259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1" idx="0"/>
          </p:cNvCxnSpPr>
          <p:nvPr/>
        </p:nvCxnSpPr>
        <p:spPr>
          <a:xfrm>
            <a:off x="7658100" y="25908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</p:cNvCxnSpPr>
          <p:nvPr/>
        </p:nvCxnSpPr>
        <p:spPr>
          <a:xfrm>
            <a:off x="1492250" y="3886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12" idx="0"/>
          </p:cNvCxnSpPr>
          <p:nvPr/>
        </p:nvCxnSpPr>
        <p:spPr>
          <a:xfrm>
            <a:off x="4533900" y="38100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</p:cNvCxnSpPr>
          <p:nvPr/>
        </p:nvCxnSpPr>
        <p:spPr>
          <a:xfrm>
            <a:off x="7658100" y="38100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52400" y="4114800"/>
            <a:ext cx="1066800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025210" y="4114800"/>
            <a:ext cx="1143000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703388" y="4114800"/>
            <a:ext cx="1143000" cy="76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I/O Devices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248400" y="4114800"/>
            <a:ext cx="1143000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38" y="4114800"/>
            <a:ext cx="1143000" cy="76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I/O Devices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924800" y="4114800"/>
            <a:ext cx="1143000" cy="762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I/O Devices</a:t>
            </a:r>
          </a:p>
        </p:txBody>
      </p:sp>
      <p:cxnSp>
        <p:nvCxnSpPr>
          <p:cNvPr id="35" name="Straight Connector 34"/>
          <p:cNvCxnSpPr>
            <a:stCxn id="28" idx="3"/>
            <a:endCxn id="30" idx="1"/>
          </p:cNvCxnSpPr>
          <p:nvPr/>
        </p:nvCxnSpPr>
        <p:spPr>
          <a:xfrm>
            <a:off x="1219200" y="4495800"/>
            <a:ext cx="484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3"/>
            <a:endCxn id="32" idx="1"/>
          </p:cNvCxnSpPr>
          <p:nvPr/>
        </p:nvCxnSpPr>
        <p:spPr>
          <a:xfrm>
            <a:off x="4168210" y="4495800"/>
            <a:ext cx="805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3"/>
            <a:endCxn id="33" idx="1"/>
          </p:cNvCxnSpPr>
          <p:nvPr/>
        </p:nvCxnSpPr>
        <p:spPr>
          <a:xfrm>
            <a:off x="7391400" y="44958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smtClean="0">
                <a:solidFill>
                  <a:srgbClr val="464653"/>
                </a:solidFill>
              </a:rPr>
              <a:pPr/>
              <a:t>9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28" grpId="0" animBg="1"/>
      <p:bldP spid="29" grpId="0" animBg="1"/>
      <p:bldP spid="30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1361</TotalTime>
  <Words>815</Words>
  <Application>Microsoft Office PowerPoint</Application>
  <PresentationFormat>On-screen Show (4:3)</PresentationFormat>
  <Paragraphs>158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Module 8: Overview of Shared Memory and Distributed Memory Architecture</vt:lpstr>
      <vt:lpstr>Single core</vt:lpstr>
      <vt:lpstr>Multicore Architectures</vt:lpstr>
      <vt:lpstr>Memory and Communication</vt:lpstr>
      <vt:lpstr>Shared Memory Architecture</vt:lpstr>
      <vt:lpstr>Uniform Memory Access(UMA):</vt:lpstr>
      <vt:lpstr>Symmetric multiprocessor Architecture</vt:lpstr>
      <vt:lpstr>Non-Uniform Memory Access(NUMA)</vt:lpstr>
      <vt:lpstr>Distributed multiprocessors (NUMA)</vt:lpstr>
      <vt:lpstr>Advantages and Issues of Shared Memory</vt:lpstr>
      <vt:lpstr>Advantages and Issues of Distributed Memory</vt:lpstr>
      <vt:lpstr>Cache Coherence in SMP</vt:lpstr>
      <vt:lpstr>The Cache Coherence Problem</vt:lpstr>
      <vt:lpstr>Cache Coherence Problem</vt:lpstr>
      <vt:lpstr>Cache Coherence Protocols </vt:lpstr>
      <vt:lpstr>Write invalidate protocol</vt:lpstr>
      <vt:lpstr>An Example Snooping Protocol</vt:lpstr>
      <vt:lpstr>State transitions (CPU side)(Hennessey and Patterson Fig 5.6)</vt:lpstr>
      <vt:lpstr>Reference 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FLYNN’S CLASSIFICATION</dc:title>
  <dc:creator>admin</dc:creator>
  <cp:lastModifiedBy>Windows User</cp:lastModifiedBy>
  <cp:revision>91</cp:revision>
  <dcterms:created xsi:type="dcterms:W3CDTF">2018-02-28T06:36:06Z</dcterms:created>
  <dcterms:modified xsi:type="dcterms:W3CDTF">2020-07-08T19:18:34Z</dcterms:modified>
</cp:coreProperties>
</file>