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4.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ink/ink2.xml" ContentType="application/inkml+xml"/>
  <Override PartName="/ppt/ink/ink3.xml" ContentType="application/inkml+xml"/>
  <Override PartName="/ppt/theme/theme1.xml" ContentType="application/vnd.openxmlformats-officedocument.theme+xml"/>
  <Override PartName="/ppt/ink/ink1.xml" ContentType="application/inkml+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24.xml" ContentType="application/vnd.openxmlformats-officedocument.presentationml.tags+xml"/>
  <Override PartName="/ppt/tags/tag23.xml" ContentType="application/vnd.openxmlformats-officedocument.presentationml.tags+xml"/>
  <Override PartName="/ppt/tags/tag72.xml" ContentType="application/vnd.openxmlformats-officedocument.presentationml.tags+xml"/>
  <Override PartName="/ppt/tags/tag25.xml" ContentType="application/vnd.openxmlformats-officedocument.presentationml.tags+xml"/>
  <Override PartName="/ppt/tags/tag22.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20.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40.xml" ContentType="application/vnd.openxmlformats-officedocument.presentationml.tags+xml"/>
  <Override PartName="/ppt/tags/tag37.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36.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57.xml" ContentType="application/vnd.openxmlformats-officedocument.presentationml.tags+xml"/>
  <Override PartName="/ppt/tags/tag65.xml" ContentType="application/vnd.openxmlformats-officedocument.presentationml.tags+xml"/>
  <Override PartName="/ppt/tags/tag5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71.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45.xml" ContentType="application/vnd.openxmlformats-officedocument.presentationml.tags+xml"/>
  <Override PartName="/ppt/tags/tag56.xml" ContentType="application/vnd.openxmlformats-officedocument.presentationml.tags+xml"/>
  <Override PartName="/ppt/tags/tag47.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46.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585" r:id="rId3"/>
    <p:sldId id="593" r:id="rId4"/>
    <p:sldId id="586" r:id="rId5"/>
    <p:sldId id="587" r:id="rId6"/>
    <p:sldId id="588" r:id="rId7"/>
    <p:sldId id="589" r:id="rId8"/>
    <p:sldId id="590" r:id="rId9"/>
    <p:sldId id="591" r:id="rId10"/>
    <p:sldId id="592" r:id="rId11"/>
    <p:sldId id="501" r:id="rId12"/>
    <p:sldId id="502" r:id="rId13"/>
    <p:sldId id="657" r:id="rId14"/>
    <p:sldId id="404" r:id="rId15"/>
    <p:sldId id="405" r:id="rId16"/>
    <p:sldId id="448" r:id="rId17"/>
    <p:sldId id="450" r:id="rId18"/>
    <p:sldId id="452" r:id="rId19"/>
    <p:sldId id="558" r:id="rId20"/>
    <p:sldId id="560" r:id="rId21"/>
    <p:sldId id="445" r:id="rId22"/>
    <p:sldId id="446" r:id="rId23"/>
    <p:sldId id="567" r:id="rId24"/>
    <p:sldId id="400" r:id="rId25"/>
    <p:sldId id="401" r:id="rId26"/>
    <p:sldId id="595" r:id="rId27"/>
    <p:sldId id="597" r:id="rId28"/>
    <p:sldId id="562" r:id="rId29"/>
    <p:sldId id="565" r:id="rId30"/>
    <p:sldId id="564" r:id="rId31"/>
    <p:sldId id="475" r:id="rId32"/>
    <p:sldId id="476" r:id="rId33"/>
    <p:sldId id="477" r:id="rId34"/>
    <p:sldId id="478" r:id="rId35"/>
    <p:sldId id="402" r:id="rId36"/>
    <p:sldId id="491" r:id="rId37"/>
    <p:sldId id="393" r:id="rId38"/>
    <p:sldId id="498" r:id="rId39"/>
    <p:sldId id="394" r:id="rId40"/>
    <p:sldId id="569" r:id="rId41"/>
    <p:sldId id="496" r:id="rId42"/>
    <p:sldId id="494" r:id="rId43"/>
    <p:sldId id="396" r:id="rId44"/>
    <p:sldId id="599" r:id="rId45"/>
    <p:sldId id="571" r:id="rId46"/>
    <p:sldId id="660" r:id="rId47"/>
    <p:sldId id="661" r:id="rId48"/>
    <p:sldId id="519" r:id="rId49"/>
    <p:sldId id="520" r:id="rId50"/>
    <p:sldId id="521" r:id="rId51"/>
    <p:sldId id="522" r:id="rId52"/>
    <p:sldId id="662" r:id="rId53"/>
    <p:sldId id="524" r:id="rId54"/>
    <p:sldId id="526" r:id="rId55"/>
    <p:sldId id="527" r:id="rId56"/>
    <p:sldId id="528" r:id="rId57"/>
    <p:sldId id="529" r:id="rId58"/>
    <p:sldId id="399" r:id="rId59"/>
    <p:sldId id="51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75" autoAdjust="0"/>
  </p:normalViewPr>
  <p:slideViewPr>
    <p:cSldViewPr>
      <p:cViewPr varScale="1">
        <p:scale>
          <a:sx n="71" d="100"/>
          <a:sy n="71"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ink/ink1.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2T14:15:33.62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17 4 22,'-12'10'0,"12"-10"0,-5-14 0</inkml:trace>
</inkml:ink>
</file>

<file path=ppt/ink/ink2.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6T17:52:28.76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8 17 30,'-5'-9'8,"5"9"-2,0 0-1,-3-8-1,3 8-3,0 0-3,0 0-2,0 0 0,0 0-2,0 0 1,0 0 1,0 0-1,0 0 2</inkml:trace>
</inkml:ink>
</file>

<file path=ppt/ink/ink3.xml><?xml version="1.0" encoding="utf-8"?>
<inkml:ink xmlns:inkml="http://www.w3.org/2003/InkML">
  <inkml:definitions>
    <inkml:context xml:id="ctx0">
      <inkml:inkSource xml:id="inkSrc0">
        <inkml:traceFormat>
          <inkml:channel name="X" type="integer" max="28570" units="in"/>
          <inkml:channel name="Y" type="integer" max="21430" units="in"/>
          <inkml:channel name="F" type="integer" max="255" units="dev"/>
        </inkml:traceFormat>
        <inkml:channelProperties>
          <inkml:channelProperty channel="X" name="resolution" value="3463.03027" units="1/in"/>
          <inkml:channelProperty channel="Y" name="resolution" value="3463.15454" units="1/in"/>
          <inkml:channelProperty channel="F" name="resolution" value="INF" units="1/dev"/>
        </inkml:channelProperties>
      </inkml:inkSource>
      <inkml:timestamp xml:id="ts0" timeString="2006-04-26T17:52:28.765"/>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4 8 30,'-3'-4'8,"3"4"-2,0 0-1,-1-4-1,1 4-3,0 0-3,0 0-2,0 0 0,0 0-2,0 0 1,0 0 1,0 0-1,0 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EE446-5392-476E-A773-4D015997B8A0}" type="datetimeFigureOut">
              <a:rPr lang="en-US" smtClean="0"/>
              <a:t>10/21/2020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E2ED-A1CD-4C7D-AD72-DE39E514CBD6}" type="slidenum">
              <a:rPr lang="en-US" smtClean="0"/>
              <a:t>‹#›</a:t>
            </a:fld>
            <a:endParaRPr lang="en-US"/>
          </a:p>
        </p:txBody>
      </p:sp>
    </p:spTree>
    <p:extLst>
      <p:ext uri="{BB962C8B-B14F-4D97-AF65-F5344CB8AC3E}">
        <p14:creationId xmlns:p14="http://schemas.microsoft.com/office/powerpoint/2010/main" val="412241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8E1B844B-634B-4B2A-B6E3-4E64959737FD}"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pPr>
              <a:buFontTx/>
              <a:buChar char="•"/>
            </a:pPr>
            <a:r>
              <a:rPr lang="en-US"/>
              <a:t>Write the rules more formally</a:t>
            </a:r>
          </a:p>
          <a:p>
            <a:r>
              <a:rPr lang="en-US"/>
              <a:t>        Start on any land mass</a:t>
            </a:r>
          </a:p>
          <a:p>
            <a:r>
              <a:rPr lang="en-US"/>
              <a:t>	   Cross each bridge once and only once</a:t>
            </a:r>
          </a:p>
          <a:p>
            <a:pPr>
              <a:buFontTx/>
              <a:buChar char="•"/>
            </a:pPr>
            <a:r>
              <a:rPr lang="en-US"/>
              <a:t>Can you do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p:txBody>
          <a:bodyPr/>
          <a:lstStyle/>
          <a:p>
            <a:pPr eaLnBrk="1" hangingPunct="1"/>
            <a:endParaRPr lang="en-US" smtClean="0">
              <a:latin typeface="Arial" charset="0"/>
            </a:endParaRPr>
          </a:p>
        </p:txBody>
      </p:sp>
      <p:sp>
        <p:nvSpPr>
          <p:cNvPr id="59395" name="Slide Number Placeholder 3"/>
          <p:cNvSpPr>
            <a:spLocks noGrp="1"/>
          </p:cNvSpPr>
          <p:nvPr>
            <p:ph type="sldNum" sz="quarter" idx="5"/>
          </p:nvPr>
        </p:nvSpPr>
        <p:spPr>
          <a:noFill/>
        </p:spPr>
        <p:txBody>
          <a:bodyPr/>
          <a:lstStyle/>
          <a:p>
            <a:fld id="{F5C1E790-1C3D-4806-8F29-B8F56049E3E0}" type="slidenum">
              <a:rPr lang="en-US"/>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41C60E20-1E87-4BA3-BC56-FBAA67DC0B91}" type="slidenum">
              <a:rPr lang="en-US"/>
              <a:pPr/>
              <a:t>26</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r>
              <a:rPr lang="en-US"/>
              <a:t>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961B4C9E-1E55-42F1-97B5-0301A903FA2A}" type="slidenum">
              <a:rPr lang="en-US"/>
              <a:pPr/>
              <a:t>27</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pPr>
              <a:buFontTx/>
              <a:buChar char="•"/>
            </a:pPr>
            <a:r>
              <a:rPr lang="en-US"/>
              <a:t>The “reverse” problem – frequently asked in mathematics</a:t>
            </a:r>
          </a:p>
          <a:p>
            <a:pPr>
              <a:buFontTx/>
              <a:buChar char="•"/>
            </a:pPr>
            <a:r>
              <a:rPr lang="en-US"/>
              <a:t>Box with both diagonals</a:t>
            </a:r>
          </a:p>
          <a:p>
            <a:pPr>
              <a:buFontTx/>
              <a:buChar char="•"/>
            </a:pPr>
            <a:r>
              <a:rPr lang="en-US"/>
              <a:t>Paw print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p:txBody>
          <a:bodyPr/>
          <a:lstStyle/>
          <a:p>
            <a:pPr eaLnBrk="1" hangingPunct="1"/>
            <a:endParaRPr lang="en-US" smtClean="0">
              <a:latin typeface="Arial" charset="0"/>
            </a:endParaRPr>
          </a:p>
        </p:txBody>
      </p:sp>
      <p:sp>
        <p:nvSpPr>
          <p:cNvPr id="38915" name="Slide Number Placeholder 3"/>
          <p:cNvSpPr>
            <a:spLocks noGrp="1"/>
          </p:cNvSpPr>
          <p:nvPr>
            <p:ph type="sldNum" sz="quarter" idx="5"/>
          </p:nvPr>
        </p:nvSpPr>
        <p:spPr>
          <a:noFill/>
        </p:spPr>
        <p:txBody>
          <a:bodyPr/>
          <a:lstStyle/>
          <a:p>
            <a:fld id="{8051D7D8-6E75-4B61-96FC-E89328C15B55}" type="slidenum">
              <a:rPr lang="en-US"/>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p:txBody>
          <a:bodyPr/>
          <a:lstStyle/>
          <a:p>
            <a:pPr eaLnBrk="1" hangingPunct="1"/>
            <a:endParaRPr lang="en-US" smtClean="0">
              <a:latin typeface="Arial" charset="0"/>
            </a:endParaRPr>
          </a:p>
        </p:txBody>
      </p:sp>
      <p:sp>
        <p:nvSpPr>
          <p:cNvPr id="75779" name="Slide Number Placeholder 3"/>
          <p:cNvSpPr>
            <a:spLocks noGrp="1"/>
          </p:cNvSpPr>
          <p:nvPr>
            <p:ph type="sldNum" sz="quarter" idx="5"/>
          </p:nvPr>
        </p:nvSpPr>
        <p:spPr>
          <a:noFill/>
        </p:spPr>
        <p:txBody>
          <a:bodyPr/>
          <a:lstStyle/>
          <a:p>
            <a:fld id="{0D0F2A1D-7521-427C-A442-B6582FED9C1B}" type="slidenum">
              <a:rPr lang="en-US"/>
              <a:pPr/>
              <a:t>40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p:txBody>
          <a:bodyPr/>
          <a:lstStyle/>
          <a:p>
            <a:pPr eaLnBrk="1" hangingPunct="1"/>
            <a:endParaRPr lang="en-US" smtClean="0">
              <a:latin typeface="Arial" charset="0"/>
            </a:endParaRPr>
          </a:p>
        </p:txBody>
      </p:sp>
      <p:sp>
        <p:nvSpPr>
          <p:cNvPr id="75779" name="Slide Number Placeholder 3"/>
          <p:cNvSpPr>
            <a:spLocks noGrp="1"/>
          </p:cNvSpPr>
          <p:nvPr>
            <p:ph type="sldNum" sz="quarter" idx="5"/>
          </p:nvPr>
        </p:nvSpPr>
        <p:spPr>
          <a:noFill/>
        </p:spPr>
        <p:txBody>
          <a:bodyPr/>
          <a:lstStyle/>
          <a:p>
            <a:fld id="{0D0F2A1D-7521-427C-A442-B6582FED9C1B}" type="slidenum">
              <a:rPr lang="en-US"/>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9F502C82-08F6-4131-A028-F343C72F4105}" type="slidenum">
              <a:rPr lang="en-US"/>
              <a:pPr/>
              <a:t>4</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r>
              <a:rPr lang="en-US"/>
              <a:t>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5044A933-719D-4555-9AAF-D1D3B99A5BC1}" type="slidenum">
              <a:rPr lang="en-US"/>
              <a:pPr/>
              <a:t>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Have student present solution.</a:t>
            </a:r>
          </a:p>
          <a:p>
            <a:r>
              <a:rPr lang="en-US"/>
              <a:t>Then make them start at an even vertex.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EC7CC57C-8823-4AFC-903B-19B35121C651}" type="slidenum">
              <a:rPr lang="en-US"/>
              <a:pPr/>
              <a:t>6</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en-US"/>
              <a:t>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0A716AAB-0464-49C9-A494-01E5A435F9F5}" type="slidenum">
              <a:rPr lang="en-US"/>
              <a:pPr/>
              <a:t>7</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FA71CDEA-C5EC-421F-AA46-49BD2F95B7E7}" type="slidenum">
              <a:rPr lang="en-US"/>
              <a:pPr/>
              <a:t>8</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US"/>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7A9D82F4-EA60-4168-BD59-79DD91D5F867}" type="slidenum">
              <a:rPr lang="en-US"/>
              <a:pPr/>
              <a:t>9</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Define Euler Circuit (EC) etc.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6.1  Introduction to Graphs</a:t>
            </a:r>
          </a:p>
        </p:txBody>
      </p:sp>
      <p:sp>
        <p:nvSpPr>
          <p:cNvPr id="7" name="Rectangle 7"/>
          <p:cNvSpPr>
            <a:spLocks noGrp="1" noChangeArrowheads="1"/>
          </p:cNvSpPr>
          <p:nvPr>
            <p:ph type="sldNum" sz="quarter" idx="5"/>
          </p:nvPr>
        </p:nvSpPr>
        <p:spPr>
          <a:ln/>
        </p:spPr>
        <p:txBody>
          <a:bodyPr/>
          <a:lstStyle/>
          <a:p>
            <a:fld id="{A197E1D4-28A0-4F95-BF44-D4B1FCDC3E3F}" type="slidenum">
              <a:rPr lang="en-US"/>
              <a:pPr/>
              <a:t>10</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buFontTx/>
              <a:buChar char="•"/>
            </a:pPr>
            <a:r>
              <a:rPr lang="en-US"/>
              <a:t>Hand draw Euler's graph</a:t>
            </a:r>
          </a:p>
          <a:p>
            <a:pPr>
              <a:buFontTx/>
              <a:buChar char="•"/>
            </a:pPr>
            <a:r>
              <a:rPr lang="en-US"/>
              <a:t>What mathematicians do </a:t>
            </a:r>
          </a:p>
          <a:p>
            <a:pPr>
              <a:buFontTx/>
              <a:buChar char="•"/>
            </a:pPr>
            <a:r>
              <a:rPr lang="en-US"/>
              <a:t>Bring in clay:  “donut = coffee cup”</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p:txBody>
          <a:bodyPr/>
          <a:lstStyle/>
          <a:p>
            <a:pPr eaLnBrk="1" hangingPunct="1"/>
            <a:endParaRPr lang="en-US" smtClean="0">
              <a:latin typeface="Arial" charset="0"/>
            </a:endParaRPr>
          </a:p>
        </p:txBody>
      </p:sp>
      <p:sp>
        <p:nvSpPr>
          <p:cNvPr id="24579" name="Slide Number Placeholder 3"/>
          <p:cNvSpPr>
            <a:spLocks noGrp="1"/>
          </p:cNvSpPr>
          <p:nvPr>
            <p:ph type="sldNum" sz="quarter" idx="5"/>
          </p:nvPr>
        </p:nvSpPr>
        <p:spPr>
          <a:noFill/>
        </p:spPr>
        <p:txBody>
          <a:bodyPr/>
          <a:lstStyle/>
          <a:p>
            <a:fld id="{4649156D-3ED5-484D-BD76-634A58480E22}" type="slidenum">
              <a:rPr lang="en-US"/>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07662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8306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7053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50F9260-76DF-40E6-9F8B-BB2539F0DF9F}" type="slidenum">
              <a:rPr lang="zh-TW" altLang="en-US"/>
              <a:pPr>
                <a:defRPr/>
              </a:pPr>
              <a:t>‹#›</a:t>
            </a:fld>
            <a:endParaRPr lang="en-US" altLang="zh-TW"/>
          </a:p>
        </p:txBody>
      </p:sp>
    </p:spTree>
    <p:extLst>
      <p:ext uri="{BB962C8B-B14F-4D97-AF65-F5344CB8AC3E}">
        <p14:creationId xmlns:p14="http://schemas.microsoft.com/office/powerpoint/2010/main" val="398079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97625"/>
            <a:ext cx="2133600" cy="323850"/>
          </a:xfrm>
        </p:spPr>
        <p:txBody>
          <a:bodyPr/>
          <a:lstStyle>
            <a:lvl1pPr>
              <a:defRPr/>
            </a:lvl1pPr>
          </a:lstStyle>
          <a:p>
            <a:fld id="{05A59FE8-336F-4583-A49A-7E7B0409A42B}" type="slidenum">
              <a:rPr lang="en-US"/>
              <a:pPr/>
              <a:t>‹#›</a:t>
            </a:fld>
            <a:endParaRPr lang="en-US"/>
          </a:p>
        </p:txBody>
      </p:sp>
    </p:spTree>
    <p:extLst>
      <p:ext uri="{BB962C8B-B14F-4D97-AF65-F5344CB8AC3E}">
        <p14:creationId xmlns:p14="http://schemas.microsoft.com/office/powerpoint/2010/main" val="18126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DEDE4-71C8-4285-897E-C50DE1E83083}"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8432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DEDE4-71C8-4285-897E-C50DE1E83083}"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3164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DEDE4-71C8-4285-897E-C50DE1E83083}"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16870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DEDE4-71C8-4285-897E-C50DE1E83083}"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332548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DEDE4-71C8-4285-897E-C50DE1E83083}"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296748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DEDE4-71C8-4285-897E-C50DE1E83083}"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1057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411384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EDE4-71C8-4285-897E-C50DE1E83083}"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08844-33FA-426E-8134-53AD6E1B3D20}" type="slidenum">
              <a:rPr lang="en-US" smtClean="0"/>
              <a:t>‹#›</a:t>
            </a:fld>
            <a:endParaRPr lang="en-US"/>
          </a:p>
        </p:txBody>
      </p:sp>
    </p:spTree>
    <p:extLst>
      <p:ext uri="{BB962C8B-B14F-4D97-AF65-F5344CB8AC3E}">
        <p14:creationId xmlns:p14="http://schemas.microsoft.com/office/powerpoint/2010/main" val="6509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DEDE4-71C8-4285-897E-C50DE1E83083}" type="datetimeFigureOut">
              <a:rPr lang="en-US" smtClean="0"/>
              <a:t>10/21/2020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08844-33FA-426E-8134-53AD6E1B3D20}" type="slidenum">
              <a:rPr lang="en-US" smtClean="0"/>
              <a:t>‹#›</a:t>
            </a:fld>
            <a:endParaRPr lang="en-US"/>
          </a:p>
        </p:txBody>
      </p:sp>
    </p:spTree>
    <p:extLst>
      <p:ext uri="{BB962C8B-B14F-4D97-AF65-F5344CB8AC3E}">
        <p14:creationId xmlns:p14="http://schemas.microsoft.com/office/powerpoint/2010/main" val="383212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2.xml"/><Relationship Id="rId7" Type="http://schemas.openxmlformats.org/officeDocument/2006/relationships/customXml" Target="../ink/ink1.xml"/><Relationship Id="rId2" Type="http://schemas.openxmlformats.org/officeDocument/2006/relationships/audio" Target="file:///C:\Documents%20and%20Settings\mcgivney\Desktop\Music%20for%20Class\Eric%20and%20Ardis\Brandenburg%20Concerto%205%20Allegro.wav" TargetMode="External"/><Relationship Id="rId1" Type="http://schemas.openxmlformats.org/officeDocument/2006/relationships/tags" Target="../tags/tag1.xml"/><Relationship Id="rId6" Type="http://schemas.openxmlformats.org/officeDocument/2006/relationships/image" Target="http://www-groups.dcs.st-and.ac.uk/%7Ehistory/Diagrams/Konigsberg_colour.jpeg" TargetMode="External"/><Relationship Id="rId5" Type="http://schemas.openxmlformats.org/officeDocument/2006/relationships/image" Target="../media/image1.jpeg"/><Relationship Id="rId4" Type="http://schemas.openxmlformats.org/officeDocument/2006/relationships/notesSlide" Target="../notesSlides/notesSlide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100.png"/><Relationship Id="rId5" Type="http://schemas.openxmlformats.org/officeDocument/2006/relationships/image" Target="../media/image9.png"/><Relationship Id="rId9" Type="http://schemas.openxmlformats.org/officeDocument/2006/relationships/image" Target="../media/image1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9" Type="http://schemas.openxmlformats.org/officeDocument/2006/relationships/image" Target="../media/image2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10.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9.xml"/><Relationship Id="rId7" Type="http://schemas.openxmlformats.org/officeDocument/2006/relationships/notesSlide" Target="../notesSlides/notesSlide11.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41.xml"/><Relationship Id="rId10" Type="http://schemas.openxmlformats.org/officeDocument/2006/relationships/image" Target="../media/image22.png"/><Relationship Id="rId4" Type="http://schemas.openxmlformats.org/officeDocument/2006/relationships/tags" Target="../tags/tag40.xml"/><Relationship Id="rId9"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notesSlide" Target="../notesSlides/notesSlide14.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slideLayout" Target="../slideLayouts/slideLayout2.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1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8.xml"/><Relationship Id="rId7" Type="http://schemas.openxmlformats.org/officeDocument/2006/relationships/notesSlide" Target="../notesSlides/notesSlide4.xml"/><Relationship Id="rId12"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slideLayout" Target="../slideLayouts/slideLayout2.xml"/><Relationship Id="rId11" Type="http://schemas.openxmlformats.org/officeDocument/2006/relationships/image" Target="../media/image8.emf"/><Relationship Id="rId5" Type="http://schemas.openxmlformats.org/officeDocument/2006/relationships/tags" Target="../tags/tag10.xml"/><Relationship Id="rId10" Type="http://schemas.openxmlformats.org/officeDocument/2006/relationships/customXml" Target="../ink/ink3.xml"/><Relationship Id="rId4" Type="http://schemas.openxmlformats.org/officeDocument/2006/relationships/tags" Target="../tags/tag9.xml"/><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3.xml"/><Relationship Id="rId7" Type="http://schemas.openxmlformats.org/officeDocument/2006/relationships/notesSlide" Target="../notesSlides/notesSlide6.xml"/><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image" Target="../media/image5.png"/><Relationship Id="rId4" Type="http://schemas.openxmlformats.org/officeDocument/2006/relationships/tags" Target="../tags/tag14.xml"/><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760" y="3962400"/>
            <a:ext cx="7772400" cy="1470025"/>
          </a:xfrm>
        </p:spPr>
        <p:txBody>
          <a:bodyPr/>
          <a:lstStyle/>
          <a:p>
            <a:r>
              <a:rPr lang="en-US" dirty="0" smtClean="0"/>
              <a:t>Oswald c</a:t>
            </a:r>
            <a:endParaRPr lang="en-US" dirty="0"/>
          </a:p>
        </p:txBody>
      </p:sp>
      <p:sp>
        <p:nvSpPr>
          <p:cNvPr id="6" name="Title 1"/>
          <p:cNvSpPr txBox="1">
            <a:spLocks/>
          </p:cNvSpPr>
          <p:nvPr/>
        </p:nvSpPr>
        <p:spPr>
          <a:xfrm>
            <a:off x="762000" y="38862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7" name="Title 1"/>
          <p:cNvSpPr txBox="1">
            <a:spLocks/>
          </p:cNvSpPr>
          <p:nvPr/>
        </p:nvSpPr>
        <p:spPr>
          <a:xfrm>
            <a:off x="762000" y="1524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An Invitation to Graphs</a:t>
            </a:r>
            <a:endParaRPr lang="en-US" dirty="0"/>
          </a:p>
        </p:txBody>
      </p:sp>
    </p:spTree>
    <p:extLst>
      <p:ext uri="{BB962C8B-B14F-4D97-AF65-F5344CB8AC3E}">
        <p14:creationId xmlns:p14="http://schemas.microsoft.com/office/powerpoint/2010/main" val="1770674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1"/>
          </p:nvPr>
        </p:nvSpPr>
        <p:spPr/>
        <p:txBody>
          <a:bodyPr/>
          <a:lstStyle/>
          <a:p>
            <a:fld id="{7052E870-5139-45FA-8E33-A7A63F739540}" type="slidenum">
              <a:rPr lang="en-US"/>
              <a:pPr/>
              <a:t>10</a:t>
            </a:fld>
            <a:endParaRPr lang="en-US"/>
          </a:p>
        </p:txBody>
      </p:sp>
      <p:sp>
        <p:nvSpPr>
          <p:cNvPr id="14338" name="Rectangle 2"/>
          <p:cNvSpPr>
            <a:spLocks noGrp="1" noChangeArrowheads="1"/>
          </p:cNvSpPr>
          <p:nvPr>
            <p:ph type="title"/>
          </p:nvPr>
        </p:nvSpPr>
        <p:spPr>
          <a:xfrm>
            <a:off x="457200" y="381000"/>
            <a:ext cx="8229600" cy="696913"/>
          </a:xfrm>
        </p:spPr>
        <p:txBody>
          <a:bodyPr>
            <a:normAutofit fontScale="90000"/>
          </a:bodyPr>
          <a:lstStyle/>
          <a:p>
            <a:r>
              <a:rPr lang="en-US"/>
              <a:t>Euler’s View</a:t>
            </a:r>
          </a:p>
        </p:txBody>
      </p:sp>
      <p:grpSp>
        <p:nvGrpSpPr>
          <p:cNvPr id="14376" name="Group 40"/>
          <p:cNvGrpSpPr>
            <a:grpSpLocks/>
          </p:cNvGrpSpPr>
          <p:nvPr/>
        </p:nvGrpSpPr>
        <p:grpSpPr bwMode="auto">
          <a:xfrm>
            <a:off x="381000" y="2514600"/>
            <a:ext cx="3962400" cy="2751138"/>
            <a:chOff x="240" y="1584"/>
            <a:chExt cx="2496" cy="1733"/>
          </a:xfrm>
        </p:grpSpPr>
        <p:pic>
          <p:nvPicPr>
            <p:cNvPr id="14339" name="Picture 3" descr="brid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584"/>
              <a:ext cx="2496" cy="1733"/>
            </a:xfrm>
            <a:prstGeom prst="rect">
              <a:avLst/>
            </a:prstGeom>
            <a:solidFill>
              <a:srgbClr val="FDFEF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58" name="Text Box 22"/>
            <p:cNvSpPr txBox="1">
              <a:spLocks noChangeArrowheads="1"/>
            </p:cNvSpPr>
            <p:nvPr/>
          </p:nvSpPr>
          <p:spPr bwMode="auto">
            <a:xfrm>
              <a:off x="528" y="1728"/>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A</a:t>
              </a:r>
            </a:p>
          </p:txBody>
        </p:sp>
        <p:grpSp>
          <p:nvGrpSpPr>
            <p:cNvPr id="14375" name="Group 39"/>
            <p:cNvGrpSpPr>
              <a:grpSpLocks/>
            </p:cNvGrpSpPr>
            <p:nvPr/>
          </p:nvGrpSpPr>
          <p:grpSpPr bwMode="auto">
            <a:xfrm>
              <a:off x="1152" y="2016"/>
              <a:ext cx="1248" cy="960"/>
              <a:chOff x="1152" y="2064"/>
              <a:chExt cx="1248" cy="960"/>
            </a:xfrm>
          </p:grpSpPr>
          <p:sp>
            <p:nvSpPr>
              <p:cNvPr id="14359" name="Text Box 23"/>
              <p:cNvSpPr txBox="1">
                <a:spLocks noChangeArrowheads="1"/>
              </p:cNvSpPr>
              <p:nvPr/>
            </p:nvSpPr>
            <p:spPr bwMode="auto">
              <a:xfrm>
                <a:off x="1152" y="2064"/>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B</a:t>
                </a:r>
              </a:p>
            </p:txBody>
          </p:sp>
          <p:sp>
            <p:nvSpPr>
              <p:cNvPr id="14360" name="Text Box 24"/>
              <p:cNvSpPr txBox="1">
                <a:spLocks noChangeArrowheads="1"/>
              </p:cNvSpPr>
              <p:nvPr/>
            </p:nvSpPr>
            <p:spPr bwMode="auto">
              <a:xfrm>
                <a:off x="2112" y="2304"/>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C</a:t>
                </a:r>
              </a:p>
            </p:txBody>
          </p:sp>
          <p:sp>
            <p:nvSpPr>
              <p:cNvPr id="14361" name="Text Box 25"/>
              <p:cNvSpPr txBox="1">
                <a:spLocks noChangeArrowheads="1"/>
              </p:cNvSpPr>
              <p:nvPr/>
            </p:nvSpPr>
            <p:spPr bwMode="auto">
              <a:xfrm>
                <a:off x="1248" y="2736"/>
                <a:ext cx="288" cy="288"/>
              </a:xfrm>
              <a:prstGeom prst="rect">
                <a:avLst/>
              </a:prstGeom>
              <a:solidFill>
                <a:srgbClr val="FDF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400"/>
                  <a:t>D</a:t>
                </a:r>
              </a:p>
            </p:txBody>
          </p:sp>
        </p:grpSp>
      </p:grpSp>
      <p:sp>
        <p:nvSpPr>
          <p:cNvPr id="14435" name="Rectangle 99"/>
          <p:cNvSpPr>
            <a:spLocks noChangeArrowheads="1"/>
          </p:cNvSpPr>
          <p:nvPr/>
        </p:nvSpPr>
        <p:spPr bwMode="auto">
          <a:xfrm>
            <a:off x="914400" y="1600200"/>
            <a:ext cx="21907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Map</a:t>
            </a:r>
          </a:p>
        </p:txBody>
      </p:sp>
      <p:sp>
        <p:nvSpPr>
          <p:cNvPr id="14436" name="Rectangle 100"/>
          <p:cNvSpPr>
            <a:spLocks noChangeArrowheads="1"/>
          </p:cNvSpPr>
          <p:nvPr/>
        </p:nvSpPr>
        <p:spPr bwMode="auto">
          <a:xfrm>
            <a:off x="6019800" y="1600200"/>
            <a:ext cx="21907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Graph</a:t>
            </a:r>
          </a:p>
        </p:txBody>
      </p:sp>
      <p:sp>
        <p:nvSpPr>
          <p:cNvPr id="14437" name="AutoShape 101"/>
          <p:cNvSpPr>
            <a:spLocks noChangeArrowheads="1"/>
          </p:cNvSpPr>
          <p:nvPr/>
        </p:nvSpPr>
        <p:spPr bwMode="auto">
          <a:xfrm>
            <a:off x="3533775" y="1657350"/>
            <a:ext cx="2190750" cy="696913"/>
          </a:xfrm>
          <a:prstGeom prst="rightArrow">
            <a:avLst>
              <a:gd name="adj1" fmla="val 50000"/>
              <a:gd name="adj2" fmla="val 785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4438" name="Line 102"/>
          <p:cNvSpPr>
            <a:spLocks noChangeShapeType="1"/>
          </p:cNvSpPr>
          <p:nvPr/>
        </p:nvSpPr>
        <p:spPr bwMode="auto">
          <a:xfrm>
            <a:off x="4000500" y="1962150"/>
            <a:ext cx="12573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custDataLst>
      <p:tags r:id="rId1"/>
    </p:custDataLst>
    <p:extLst>
      <p:ext uri="{BB962C8B-B14F-4D97-AF65-F5344CB8AC3E}">
        <p14:creationId xmlns:p14="http://schemas.microsoft.com/office/powerpoint/2010/main" val="86063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2500"/>
                                  </p:stCondLst>
                                  <p:childTnLst>
                                    <p:set>
                                      <p:cBhvr>
                                        <p:cTn id="9" dur="1" fill="hold">
                                          <p:stCondLst>
                                            <p:cond delay="0"/>
                                          </p:stCondLst>
                                        </p:cTn>
                                        <p:tgtEl>
                                          <p:spTgt spid="1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6" grpId="0"/>
      <p:bldP spid="144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2800" dirty="0"/>
              <a:t>The Seven Bridges of </a:t>
            </a:r>
            <a:r>
              <a:rPr lang="en-US" sz="2800" dirty="0" err="1"/>
              <a:t>Königsberg</a:t>
            </a:r>
            <a:r>
              <a:rPr lang="en-US" sz="2800" dirty="0"/>
              <a:t>, Germany (cont’d)</a:t>
            </a:r>
          </a:p>
        </p:txBody>
      </p:sp>
      <p:sp>
        <p:nvSpPr>
          <p:cNvPr id="72707" name="Rectangle 3"/>
          <p:cNvSpPr>
            <a:spLocks noGrp="1" noChangeArrowheads="1"/>
          </p:cNvSpPr>
          <p:nvPr>
            <p:ph type="body" idx="1"/>
          </p:nvPr>
        </p:nvSpPr>
        <p:spPr>
          <a:xfrm>
            <a:off x="304800" y="2057400"/>
            <a:ext cx="7772400" cy="1487488"/>
          </a:xfrm>
        </p:spPr>
        <p:txBody>
          <a:bodyPr/>
          <a:lstStyle/>
          <a:p>
            <a:pPr algn="just" eaLnBrk="0" hangingPunct="0">
              <a:spcBef>
                <a:spcPct val="0"/>
              </a:spcBef>
              <a:buClrTx/>
              <a:buSzTx/>
              <a:buFontTx/>
              <a:buNone/>
            </a:pPr>
            <a:r>
              <a:rPr lang="en-US"/>
              <a:t>	</a:t>
            </a:r>
            <a:r>
              <a:rPr lang="en-US" sz="1800"/>
              <a:t>You can redraw the original picture as long as for every edge between nodes </a:t>
            </a:r>
            <a:r>
              <a:rPr lang="en-US" sz="1800" i="1">
                <a:solidFill>
                  <a:schemeClr val="tx2"/>
                </a:solidFill>
              </a:rPr>
              <a:t>i</a:t>
            </a:r>
            <a:r>
              <a:rPr lang="en-US" sz="1800"/>
              <a:t> and </a:t>
            </a:r>
            <a:r>
              <a:rPr lang="en-US" sz="1800" i="1">
                <a:solidFill>
                  <a:schemeClr val="tx2"/>
                </a:solidFill>
              </a:rPr>
              <a:t>j</a:t>
            </a:r>
            <a:r>
              <a:rPr lang="en-US" sz="1800"/>
              <a:t> in the original you put an edge between nodes </a:t>
            </a:r>
            <a:r>
              <a:rPr lang="en-US" sz="1800" i="1">
                <a:solidFill>
                  <a:schemeClr val="tx2"/>
                </a:solidFill>
              </a:rPr>
              <a:t>i</a:t>
            </a:r>
            <a:r>
              <a:rPr lang="en-US" sz="1800"/>
              <a:t> and </a:t>
            </a:r>
            <a:r>
              <a:rPr lang="en-US" sz="1800" i="1">
                <a:solidFill>
                  <a:schemeClr val="tx2"/>
                </a:solidFill>
              </a:rPr>
              <a:t>j</a:t>
            </a:r>
            <a:r>
              <a:rPr lang="en-US" sz="1800"/>
              <a:t> in the redrawn version (and you put no other edges in the redrawn version).</a:t>
            </a:r>
          </a:p>
          <a:p>
            <a:endParaRPr lang="en-US" sz="1800"/>
          </a:p>
        </p:txBody>
      </p:sp>
      <p:sp>
        <p:nvSpPr>
          <p:cNvPr id="72708" name="Text Box 4"/>
          <p:cNvSpPr txBox="1">
            <a:spLocks noChangeArrowheads="1"/>
          </p:cNvSpPr>
          <p:nvPr/>
        </p:nvSpPr>
        <p:spPr bwMode="auto">
          <a:xfrm>
            <a:off x="304800" y="3657600"/>
            <a:ext cx="196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Original:</a:t>
            </a:r>
          </a:p>
        </p:txBody>
      </p:sp>
      <p:grpSp>
        <p:nvGrpSpPr>
          <p:cNvPr id="72728" name="Group 24"/>
          <p:cNvGrpSpPr>
            <a:grpSpLocks/>
          </p:cNvGrpSpPr>
          <p:nvPr/>
        </p:nvGrpSpPr>
        <p:grpSpPr bwMode="auto">
          <a:xfrm>
            <a:off x="2286000" y="5105400"/>
            <a:ext cx="6292850" cy="1435100"/>
            <a:chOff x="199" y="1764"/>
            <a:chExt cx="3796" cy="1435"/>
          </a:xfrm>
        </p:grpSpPr>
        <p:grpSp>
          <p:nvGrpSpPr>
            <p:cNvPr id="72729" name="Group 25"/>
            <p:cNvGrpSpPr>
              <a:grpSpLocks/>
            </p:cNvGrpSpPr>
            <p:nvPr/>
          </p:nvGrpSpPr>
          <p:grpSpPr bwMode="auto">
            <a:xfrm>
              <a:off x="1483" y="1777"/>
              <a:ext cx="2512" cy="1422"/>
              <a:chOff x="1483" y="1777"/>
              <a:chExt cx="2512" cy="1422"/>
            </a:xfrm>
          </p:grpSpPr>
          <p:grpSp>
            <p:nvGrpSpPr>
              <p:cNvPr id="72730" name="Group 26"/>
              <p:cNvGrpSpPr>
                <a:grpSpLocks/>
              </p:cNvGrpSpPr>
              <p:nvPr/>
            </p:nvGrpSpPr>
            <p:grpSpPr bwMode="auto">
              <a:xfrm>
                <a:off x="1904" y="1946"/>
                <a:ext cx="1797" cy="797"/>
                <a:chOff x="1904" y="1939"/>
                <a:chExt cx="1797" cy="797"/>
              </a:xfrm>
            </p:grpSpPr>
            <p:sp>
              <p:nvSpPr>
                <p:cNvPr id="72731" name="Oval 27"/>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32" name="Oval 28"/>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33" name="Oval 29"/>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34" name="AutoShape 30"/>
                <p:cNvCxnSpPr>
                  <a:cxnSpLocks noChangeShapeType="1"/>
                  <a:stCxn id="72731" idx="2"/>
                  <a:endCxn id="72732"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5" name="AutoShape 31"/>
                <p:cNvCxnSpPr>
                  <a:cxnSpLocks noChangeShapeType="1"/>
                  <a:stCxn id="72731" idx="6"/>
                  <a:endCxn id="72733"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36" name="Oval 32"/>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37" name="AutoShape 33"/>
                <p:cNvCxnSpPr>
                  <a:cxnSpLocks noChangeShapeType="1"/>
                  <a:stCxn id="72732" idx="7"/>
                  <a:endCxn id="72736"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8" name="AutoShape 34"/>
                <p:cNvCxnSpPr>
                  <a:cxnSpLocks noChangeShapeType="1"/>
                  <a:stCxn id="72736" idx="7"/>
                  <a:endCxn id="72733"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9" name="AutoShape 35"/>
                <p:cNvCxnSpPr>
                  <a:cxnSpLocks noChangeShapeType="1"/>
                  <a:stCxn id="72731" idx="4"/>
                  <a:endCxn id="72736"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0" name="AutoShape 36"/>
                <p:cNvCxnSpPr>
                  <a:cxnSpLocks noChangeShapeType="1"/>
                  <a:stCxn id="72732" idx="5"/>
                  <a:endCxn id="72736"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41" name="AutoShape 37"/>
                <p:cNvCxnSpPr>
                  <a:cxnSpLocks noChangeShapeType="1"/>
                  <a:stCxn id="72736" idx="5"/>
                  <a:endCxn id="72733"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742" name="Text Box 38"/>
              <p:cNvSpPr txBox="1">
                <a:spLocks noChangeArrowheads="1"/>
              </p:cNvSpPr>
              <p:nvPr/>
            </p:nvSpPr>
            <p:spPr bwMode="auto">
              <a:xfrm>
                <a:off x="2341" y="17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400">
                    <a:solidFill>
                      <a:schemeClr val="tx2"/>
                    </a:solidFill>
                    <a:latin typeface="Times New Roman" charset="0"/>
                  </a:rPr>
                  <a:t>2</a:t>
                </a:r>
              </a:p>
            </p:txBody>
          </p:sp>
          <p:sp>
            <p:nvSpPr>
              <p:cNvPr id="72743" name="Text Box 39"/>
              <p:cNvSpPr txBox="1">
                <a:spLocks noChangeArrowheads="1"/>
              </p:cNvSpPr>
              <p:nvPr/>
            </p:nvSpPr>
            <p:spPr bwMode="auto">
              <a:xfrm>
                <a:off x="2539" y="2742"/>
                <a:ext cx="4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3</a:t>
                </a:r>
              </a:p>
            </p:txBody>
          </p:sp>
          <p:sp>
            <p:nvSpPr>
              <p:cNvPr id="72744" name="Text Box 40"/>
              <p:cNvSpPr txBox="1">
                <a:spLocks noChangeArrowheads="1"/>
              </p:cNvSpPr>
              <p:nvPr/>
            </p:nvSpPr>
            <p:spPr bwMode="auto">
              <a:xfrm>
                <a:off x="1483" y="2466"/>
                <a:ext cx="423"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4</a:t>
                </a:r>
              </a:p>
            </p:txBody>
          </p:sp>
          <p:sp>
            <p:nvSpPr>
              <p:cNvPr id="72745" name="Text Box 41"/>
              <p:cNvSpPr txBox="1">
                <a:spLocks noChangeArrowheads="1"/>
              </p:cNvSpPr>
              <p:nvPr/>
            </p:nvSpPr>
            <p:spPr bwMode="auto">
              <a:xfrm>
                <a:off x="3572" y="2477"/>
                <a:ext cx="42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1</a:t>
                </a:r>
              </a:p>
            </p:txBody>
          </p:sp>
        </p:grpSp>
        <p:sp>
          <p:nvSpPr>
            <p:cNvPr id="72746" name="Text Box 42"/>
            <p:cNvSpPr txBox="1">
              <a:spLocks noChangeArrowheads="1"/>
            </p:cNvSpPr>
            <p:nvPr/>
          </p:nvSpPr>
          <p:spPr bwMode="auto">
            <a:xfrm>
              <a:off x="199" y="1764"/>
              <a:ext cx="130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spAutoFit/>
            </a:bodyPr>
            <a:lstStyle/>
            <a:p>
              <a:pPr algn="l"/>
              <a:r>
                <a:rPr lang="en-US" sz="2000"/>
                <a:t>Redrawn:</a:t>
              </a:r>
            </a:p>
          </p:txBody>
        </p:sp>
      </p:grpSp>
      <p:grpSp>
        <p:nvGrpSpPr>
          <p:cNvPr id="72747" name="Group 43"/>
          <p:cNvGrpSpPr>
            <a:grpSpLocks/>
          </p:cNvGrpSpPr>
          <p:nvPr/>
        </p:nvGrpSpPr>
        <p:grpSpPr bwMode="auto">
          <a:xfrm>
            <a:off x="2362200" y="3581400"/>
            <a:ext cx="2428875" cy="1535113"/>
            <a:chOff x="1807" y="173"/>
            <a:chExt cx="2348" cy="1864"/>
          </a:xfrm>
        </p:grpSpPr>
        <p:sp>
          <p:nvSpPr>
            <p:cNvPr id="72748" name="Text Box 44"/>
            <p:cNvSpPr txBox="1">
              <a:spLocks noChangeArrowheads="1"/>
            </p:cNvSpPr>
            <p:nvPr/>
          </p:nvSpPr>
          <p:spPr bwMode="auto">
            <a:xfrm>
              <a:off x="2969" y="1482"/>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4</a:t>
              </a:r>
            </a:p>
          </p:txBody>
        </p:sp>
        <p:sp>
          <p:nvSpPr>
            <p:cNvPr id="72749" name="Text Box 45"/>
            <p:cNvSpPr txBox="1">
              <a:spLocks noChangeArrowheads="1"/>
            </p:cNvSpPr>
            <p:nvPr/>
          </p:nvSpPr>
          <p:spPr bwMode="auto">
            <a:xfrm>
              <a:off x="1807" y="713"/>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2</a:t>
              </a:r>
            </a:p>
          </p:txBody>
        </p:sp>
        <p:sp>
          <p:nvSpPr>
            <p:cNvPr id="72750" name="Text Box 46"/>
            <p:cNvSpPr txBox="1">
              <a:spLocks noChangeArrowheads="1"/>
            </p:cNvSpPr>
            <p:nvPr/>
          </p:nvSpPr>
          <p:spPr bwMode="auto">
            <a:xfrm>
              <a:off x="3477" y="699"/>
              <a:ext cx="678" cy="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l"/>
              <a:r>
                <a:rPr lang="en-US" sz="2400">
                  <a:solidFill>
                    <a:schemeClr val="tx2"/>
                  </a:solidFill>
                  <a:latin typeface="Times New Roman" charset="0"/>
                </a:rPr>
                <a:t>3</a:t>
              </a:r>
            </a:p>
          </p:txBody>
        </p:sp>
        <p:sp>
          <p:nvSpPr>
            <p:cNvPr id="72751" name="Oval 47"/>
            <p:cNvSpPr>
              <a:spLocks noChangeArrowheads="1"/>
            </p:cNvSpPr>
            <p:nvPr/>
          </p:nvSpPr>
          <p:spPr bwMode="auto">
            <a:xfrm rot="-5400000">
              <a:off x="2178" y="79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2" name="Oval 48"/>
            <p:cNvSpPr>
              <a:spLocks noChangeArrowheads="1"/>
            </p:cNvSpPr>
            <p:nvPr/>
          </p:nvSpPr>
          <p:spPr bwMode="auto">
            <a:xfrm rot="-5400000">
              <a:off x="3019" y="134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3" name="Oval 49"/>
            <p:cNvSpPr>
              <a:spLocks noChangeArrowheads="1"/>
            </p:cNvSpPr>
            <p:nvPr/>
          </p:nvSpPr>
          <p:spPr bwMode="auto">
            <a:xfrm rot="-5400000">
              <a:off x="3117" y="173"/>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2754" name="Oval 50"/>
            <p:cNvSpPr>
              <a:spLocks noChangeArrowheads="1"/>
            </p:cNvSpPr>
            <p:nvPr/>
          </p:nvSpPr>
          <p:spPr bwMode="auto">
            <a:xfrm rot="-5400000">
              <a:off x="3296" y="781"/>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2755" name="AutoShape 51"/>
            <p:cNvCxnSpPr>
              <a:cxnSpLocks noChangeShapeType="1"/>
              <a:stCxn id="72754" idx="7"/>
              <a:endCxn id="72753" idx="1"/>
            </p:cNvCxnSpPr>
            <p:nvPr/>
          </p:nvCxnSpPr>
          <p:spPr bwMode="auto">
            <a:xfrm rot="10800000">
              <a:off x="3131" y="309"/>
              <a:ext cx="179" cy="495"/>
            </a:xfrm>
            <a:prstGeom prst="curvedConnector3">
              <a:avLst>
                <a:gd name="adj1" fmla="val 33519"/>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6" name="AutoShape 52"/>
            <p:cNvCxnSpPr>
              <a:cxnSpLocks noChangeShapeType="1"/>
              <a:stCxn id="72751" idx="4"/>
              <a:endCxn id="72754" idx="0"/>
            </p:cNvCxnSpPr>
            <p:nvPr/>
          </p:nvCxnSpPr>
          <p:spPr bwMode="auto">
            <a:xfrm flipV="1">
              <a:off x="2346" y="861"/>
              <a:ext cx="940" cy="14"/>
            </a:xfrm>
            <a:prstGeom prst="straightConnector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7" name="AutoShape 53"/>
            <p:cNvCxnSpPr>
              <a:cxnSpLocks noChangeShapeType="1"/>
              <a:stCxn id="72752" idx="4"/>
              <a:endCxn id="72754" idx="3"/>
            </p:cNvCxnSpPr>
            <p:nvPr/>
          </p:nvCxnSpPr>
          <p:spPr bwMode="auto">
            <a:xfrm flipV="1">
              <a:off x="3187" y="917"/>
              <a:ext cx="254" cy="505"/>
            </a:xfrm>
            <a:prstGeom prst="curvedConnector3">
              <a:avLst>
                <a:gd name="adj1" fmla="val 162597"/>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8" name="AutoShape 54"/>
            <p:cNvCxnSpPr>
              <a:cxnSpLocks noChangeShapeType="1"/>
              <a:stCxn id="72754" idx="5"/>
              <a:endCxn id="72753" idx="4"/>
            </p:cNvCxnSpPr>
            <p:nvPr/>
          </p:nvCxnSpPr>
          <p:spPr bwMode="auto">
            <a:xfrm flipH="1" flipV="1">
              <a:off x="3285" y="252"/>
              <a:ext cx="156" cy="552"/>
            </a:xfrm>
            <a:prstGeom prst="curvedConnector3">
              <a:avLst>
                <a:gd name="adj1" fmla="val -101921"/>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59" name="AutoShape 55"/>
            <p:cNvCxnSpPr>
              <a:cxnSpLocks noChangeShapeType="1"/>
              <a:stCxn id="72751" idx="6"/>
              <a:endCxn id="72753" idx="7"/>
            </p:cNvCxnSpPr>
            <p:nvPr/>
          </p:nvCxnSpPr>
          <p:spPr bwMode="auto">
            <a:xfrm rot="16200000">
              <a:off x="2399" y="54"/>
              <a:ext cx="590" cy="874"/>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0" name="AutoShape 56"/>
            <p:cNvCxnSpPr>
              <a:cxnSpLocks noChangeShapeType="1"/>
              <a:stCxn id="72751" idx="2"/>
              <a:endCxn id="72752" idx="1"/>
            </p:cNvCxnSpPr>
            <p:nvPr/>
          </p:nvCxnSpPr>
          <p:spPr bwMode="auto">
            <a:xfrm rot="16200000" flipH="1">
              <a:off x="2387" y="834"/>
              <a:ext cx="515" cy="776"/>
            </a:xfrm>
            <a:prstGeom prst="curvedConnector2">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61" name="AutoShape 57"/>
            <p:cNvCxnSpPr>
              <a:cxnSpLocks noChangeShapeType="1"/>
              <a:stCxn id="72754" idx="1"/>
              <a:endCxn id="72752" idx="5"/>
            </p:cNvCxnSpPr>
            <p:nvPr/>
          </p:nvCxnSpPr>
          <p:spPr bwMode="auto">
            <a:xfrm rot="10800000" flipV="1">
              <a:off x="3164" y="917"/>
              <a:ext cx="146" cy="449"/>
            </a:xfrm>
            <a:prstGeom prst="curvedConnector3">
              <a:avLst>
                <a:gd name="adj1" fmla="val 49315"/>
              </a:avLst>
            </a:prstGeom>
            <a:noFill/>
            <a:ln w="5715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9876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304800"/>
            <a:ext cx="7793038" cy="1462088"/>
          </a:xfrm>
        </p:spPr>
        <p:txBody>
          <a:bodyPr/>
          <a:lstStyle/>
          <a:p>
            <a:r>
              <a:rPr lang="en-US" sz="2800" dirty="0"/>
              <a:t>The Seven Bridges of </a:t>
            </a:r>
            <a:r>
              <a:rPr lang="en-US" sz="2800" dirty="0" err="1"/>
              <a:t>Königsberg</a:t>
            </a:r>
            <a:r>
              <a:rPr lang="en-US" sz="2800" dirty="0"/>
              <a:t>, </a:t>
            </a:r>
            <a:r>
              <a:rPr lang="en-US" sz="2800" dirty="0" smtClean="0"/>
              <a:t>Germany (cont’d)</a:t>
            </a:r>
            <a:endParaRPr lang="en-US" sz="2800" dirty="0"/>
          </a:p>
        </p:txBody>
      </p:sp>
      <p:sp>
        <p:nvSpPr>
          <p:cNvPr id="73731" name="Rectangle 3"/>
          <p:cNvSpPr>
            <a:spLocks noGrp="1" noChangeArrowheads="1"/>
          </p:cNvSpPr>
          <p:nvPr>
            <p:ph type="body" idx="1"/>
          </p:nvPr>
        </p:nvSpPr>
        <p:spPr>
          <a:xfrm>
            <a:off x="838200" y="4419600"/>
            <a:ext cx="7772400" cy="1524000"/>
          </a:xfrm>
        </p:spPr>
        <p:txBody>
          <a:bodyPr/>
          <a:lstStyle/>
          <a:p>
            <a:r>
              <a:rPr lang="en-US" sz="2000" dirty="0"/>
              <a:t>Has no </a:t>
            </a:r>
            <a:r>
              <a:rPr lang="en-US" sz="2000" dirty="0" smtClean="0"/>
              <a:t>solution </a:t>
            </a:r>
            <a:r>
              <a:rPr lang="en-US" sz="2000" dirty="0"/>
              <a:t>that uses each edge exactly once.</a:t>
            </a:r>
          </a:p>
          <a:p>
            <a:r>
              <a:rPr lang="en-US" sz="2000" dirty="0"/>
              <a:t>(Even if we allow the walk to start and finish in different places.)</a:t>
            </a:r>
          </a:p>
          <a:p>
            <a:r>
              <a:rPr lang="en-US" sz="2000" dirty="0">
                <a:solidFill>
                  <a:schemeClr val="tx2"/>
                </a:solidFill>
              </a:rPr>
              <a:t>Can you see why?</a:t>
            </a:r>
          </a:p>
          <a:p>
            <a:endParaRPr lang="en-US" sz="2000" dirty="0"/>
          </a:p>
        </p:txBody>
      </p:sp>
      <p:grpSp>
        <p:nvGrpSpPr>
          <p:cNvPr id="73732" name="Group 4"/>
          <p:cNvGrpSpPr>
            <a:grpSpLocks/>
          </p:cNvGrpSpPr>
          <p:nvPr/>
        </p:nvGrpSpPr>
        <p:grpSpPr bwMode="auto">
          <a:xfrm>
            <a:off x="4038600" y="2286000"/>
            <a:ext cx="2852738" cy="1265238"/>
            <a:chOff x="1904" y="1939"/>
            <a:chExt cx="1797" cy="797"/>
          </a:xfrm>
        </p:grpSpPr>
        <p:sp>
          <p:nvSpPr>
            <p:cNvPr id="73733" name="Oval 5"/>
            <p:cNvSpPr>
              <a:spLocks noChangeArrowheads="1"/>
            </p:cNvSpPr>
            <p:nvPr/>
          </p:nvSpPr>
          <p:spPr bwMode="auto">
            <a:xfrm>
              <a:off x="2750" y="193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3734" name="Oval 6"/>
            <p:cNvSpPr>
              <a:spLocks noChangeArrowheads="1"/>
            </p:cNvSpPr>
            <p:nvPr/>
          </p:nvSpPr>
          <p:spPr bwMode="auto">
            <a:xfrm>
              <a:off x="1904" y="254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
          <p:nvSpPr>
            <p:cNvPr id="73735" name="Oval 7"/>
            <p:cNvSpPr>
              <a:spLocks noChangeArrowheads="1"/>
            </p:cNvSpPr>
            <p:nvPr/>
          </p:nvSpPr>
          <p:spPr bwMode="auto">
            <a:xfrm>
              <a:off x="3541" y="2549"/>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3736" name="AutoShape 8"/>
            <p:cNvCxnSpPr>
              <a:cxnSpLocks noChangeShapeType="1"/>
              <a:stCxn id="73733" idx="2"/>
              <a:endCxn id="73734" idx="0"/>
            </p:cNvCxnSpPr>
            <p:nvPr/>
          </p:nvCxnSpPr>
          <p:spPr bwMode="auto">
            <a:xfrm flipH="1">
              <a:off x="1984" y="2019"/>
              <a:ext cx="757" cy="518"/>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AutoShape 9"/>
            <p:cNvCxnSpPr>
              <a:cxnSpLocks noChangeShapeType="1"/>
              <a:stCxn id="73733" idx="6"/>
              <a:endCxn id="73735" idx="0"/>
            </p:cNvCxnSpPr>
            <p:nvPr/>
          </p:nvCxnSpPr>
          <p:spPr bwMode="auto">
            <a:xfrm>
              <a:off x="2919" y="2019"/>
              <a:ext cx="702" cy="521"/>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Oval 10"/>
            <p:cNvSpPr>
              <a:spLocks noChangeArrowheads="1"/>
            </p:cNvSpPr>
            <p:nvPr/>
          </p:nvSpPr>
          <p:spPr bwMode="auto">
            <a:xfrm>
              <a:off x="2750" y="2576"/>
              <a:ext cx="160" cy="160"/>
            </a:xfrm>
            <a:prstGeom prst="ellipse">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cxnSp>
          <p:nvCxnSpPr>
            <p:cNvPr id="73739" name="AutoShape 11"/>
            <p:cNvCxnSpPr>
              <a:cxnSpLocks noChangeShapeType="1"/>
              <a:stCxn id="73734" idx="7"/>
              <a:endCxn id="73738" idx="1"/>
            </p:cNvCxnSpPr>
            <p:nvPr/>
          </p:nvCxnSpPr>
          <p:spPr bwMode="auto">
            <a:xfrm rot="5400000" flipV="1">
              <a:off x="2392" y="2209"/>
              <a:ext cx="30" cy="732"/>
            </a:xfrm>
            <a:prstGeom prst="curvedConnector3">
              <a:avLst>
                <a:gd name="adj1" fmla="val -5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0" name="AutoShape 12"/>
            <p:cNvCxnSpPr>
              <a:cxnSpLocks noChangeShapeType="1"/>
              <a:stCxn id="73738" idx="7"/>
              <a:endCxn id="73735" idx="1"/>
            </p:cNvCxnSpPr>
            <p:nvPr/>
          </p:nvCxnSpPr>
          <p:spPr bwMode="auto">
            <a:xfrm rot="16200000">
              <a:off x="3212" y="2238"/>
              <a:ext cx="27" cy="677"/>
            </a:xfrm>
            <a:prstGeom prst="curvedConnector3">
              <a:avLst>
                <a:gd name="adj1" fmla="val 6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1" name="AutoShape 13"/>
            <p:cNvCxnSpPr>
              <a:cxnSpLocks noChangeShapeType="1"/>
              <a:stCxn id="73733" idx="4"/>
              <a:endCxn id="73738" idx="0"/>
            </p:cNvCxnSpPr>
            <p:nvPr/>
          </p:nvCxnSpPr>
          <p:spPr bwMode="auto">
            <a:xfrm>
              <a:off x="2830" y="2108"/>
              <a:ext cx="0" cy="459"/>
            </a:xfrm>
            <a:prstGeom prst="straightConnector1">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2" name="AutoShape 14"/>
            <p:cNvCxnSpPr>
              <a:cxnSpLocks noChangeShapeType="1"/>
              <a:stCxn id="73734" idx="5"/>
              <a:endCxn id="73738" idx="3"/>
            </p:cNvCxnSpPr>
            <p:nvPr/>
          </p:nvCxnSpPr>
          <p:spPr bwMode="auto">
            <a:xfrm rot="16200000" flipH="1">
              <a:off x="2392" y="2341"/>
              <a:ext cx="30" cy="732"/>
            </a:xfrm>
            <a:prstGeom prst="curvedConnector3">
              <a:avLst>
                <a:gd name="adj1" fmla="val 626667"/>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3" name="AutoShape 15"/>
            <p:cNvCxnSpPr>
              <a:cxnSpLocks noChangeShapeType="1"/>
              <a:stCxn id="73738" idx="5"/>
              <a:endCxn id="73735" idx="3"/>
            </p:cNvCxnSpPr>
            <p:nvPr/>
          </p:nvCxnSpPr>
          <p:spPr bwMode="auto">
            <a:xfrm rot="5400000" flipH="1" flipV="1">
              <a:off x="3212" y="2370"/>
              <a:ext cx="27" cy="677"/>
            </a:xfrm>
            <a:prstGeom prst="curvedConnector3">
              <a:avLst>
                <a:gd name="adj1" fmla="val -585185"/>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4391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smtClean="0"/>
              <a:t>What is a graph?</a:t>
            </a:r>
          </a:p>
        </p:txBody>
      </p:sp>
      <p:grpSp>
        <p:nvGrpSpPr>
          <p:cNvPr id="748432" name="Group 912"/>
          <p:cNvGrpSpPr>
            <a:grpSpLocks/>
          </p:cNvGrpSpPr>
          <p:nvPr/>
        </p:nvGrpSpPr>
        <p:grpSpPr bwMode="auto">
          <a:xfrm>
            <a:off x="228600" y="1219200"/>
            <a:ext cx="2895600" cy="1962150"/>
            <a:chOff x="4080" y="816"/>
            <a:chExt cx="1488" cy="1008"/>
          </a:xfrm>
        </p:grpSpPr>
        <p:pic>
          <p:nvPicPr>
            <p:cNvPr id="747524" name="Picture 4" descr="RAM_trend"/>
            <p:cNvPicPr>
              <a:picLocks noChangeAspect="1" noChangeArrowheads="1"/>
            </p:cNvPicPr>
            <p:nvPr/>
          </p:nvPicPr>
          <p:blipFill>
            <a:blip r:embed="rId2">
              <a:extLst>
                <a:ext uri="{28A0092B-C50C-407E-A947-70E740481C1C}">
                  <a14:useLocalDpi xmlns:a14="http://schemas.microsoft.com/office/drawing/2010/main" val="0"/>
                </a:ext>
              </a:extLst>
            </a:blip>
            <a:srcRect l="10715" t="3030" r="1785" b="3030"/>
            <a:stretch>
              <a:fillRect/>
            </a:stretch>
          </p:blipFill>
          <p:spPr bwMode="auto">
            <a:xfrm>
              <a:off x="4159" y="915"/>
              <a:ext cx="1361"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25" name="Group 5"/>
            <p:cNvGrpSpPr>
              <a:grpSpLocks/>
            </p:cNvGrpSpPr>
            <p:nvPr/>
          </p:nvGrpSpPr>
          <p:grpSpPr bwMode="auto">
            <a:xfrm>
              <a:off x="4080" y="816"/>
              <a:ext cx="1488" cy="1008"/>
              <a:chOff x="4080" y="816"/>
              <a:chExt cx="1488" cy="1008"/>
            </a:xfrm>
          </p:grpSpPr>
          <p:sp>
            <p:nvSpPr>
              <p:cNvPr id="747526" name="Line 6"/>
              <p:cNvSpPr>
                <a:spLocks noChangeShapeType="1"/>
              </p:cNvSpPr>
              <p:nvPr/>
            </p:nvSpPr>
            <p:spPr bwMode="auto">
              <a:xfrm flipH="1">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27" name="Line 7"/>
              <p:cNvSpPr>
                <a:spLocks noChangeShapeType="1"/>
              </p:cNvSpPr>
              <p:nvPr/>
            </p:nvSpPr>
            <p:spPr bwMode="auto">
              <a:xfrm>
                <a:off x="4080" y="816"/>
                <a:ext cx="1488" cy="100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747528" name="Content Placeholder 4" descr="airline_routes.gif"/>
          <p:cNvPicPr>
            <a:picLocks noChangeAspect="1"/>
          </p:cNvPicPr>
          <p:nvPr/>
        </p:nvPicPr>
        <p:blipFill>
          <a:blip r:embed="rId3">
            <a:extLst>
              <a:ext uri="{28A0092B-C50C-407E-A947-70E740481C1C}">
                <a14:useLocalDpi xmlns:a14="http://schemas.microsoft.com/office/drawing/2010/main" val="0"/>
              </a:ext>
            </a:extLst>
          </a:blip>
          <a:srcRect l="-6270" r="-6270"/>
          <a:stretch>
            <a:fillRect/>
          </a:stretch>
        </p:blipFill>
        <p:spPr bwMode="auto">
          <a:xfrm>
            <a:off x="6096000" y="4876800"/>
            <a:ext cx="2878138"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8433" name="Group 913"/>
          <p:cNvGrpSpPr>
            <a:grpSpLocks/>
          </p:cNvGrpSpPr>
          <p:nvPr/>
        </p:nvGrpSpPr>
        <p:grpSpPr bwMode="auto">
          <a:xfrm>
            <a:off x="304800" y="3429000"/>
            <a:ext cx="6194425" cy="3165475"/>
            <a:chOff x="825" y="1846"/>
            <a:chExt cx="3902" cy="1994"/>
          </a:xfrm>
        </p:grpSpPr>
        <p:sp>
          <p:nvSpPr>
            <p:cNvPr id="747530" name="Line 3"/>
            <p:cNvSpPr>
              <a:spLocks noChangeShapeType="1"/>
            </p:cNvSpPr>
            <p:nvPr/>
          </p:nvSpPr>
          <p:spPr bwMode="auto">
            <a:xfrm>
              <a:off x="2695" y="2505"/>
              <a:ext cx="1593" cy="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1" name="Line 4"/>
            <p:cNvSpPr>
              <a:spLocks noChangeShapeType="1"/>
            </p:cNvSpPr>
            <p:nvPr/>
          </p:nvSpPr>
          <p:spPr bwMode="auto">
            <a:xfrm flipH="1" flipV="1">
              <a:off x="2695" y="2505"/>
              <a:ext cx="83" cy="79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2" name="Line 5"/>
            <p:cNvSpPr>
              <a:spLocks noChangeShapeType="1"/>
            </p:cNvSpPr>
            <p:nvPr/>
          </p:nvSpPr>
          <p:spPr bwMode="auto">
            <a:xfrm flipV="1">
              <a:off x="1101" y="2505"/>
              <a:ext cx="1594" cy="96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3" name="Line 6"/>
            <p:cNvSpPr>
              <a:spLocks noChangeShapeType="1"/>
            </p:cNvSpPr>
            <p:nvPr/>
          </p:nvSpPr>
          <p:spPr bwMode="auto">
            <a:xfrm flipH="1">
              <a:off x="1101" y="2400"/>
              <a:ext cx="627" cy="107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4" name="Line 7"/>
            <p:cNvSpPr>
              <a:spLocks noChangeShapeType="1"/>
            </p:cNvSpPr>
            <p:nvPr/>
          </p:nvSpPr>
          <p:spPr bwMode="auto">
            <a:xfrm>
              <a:off x="1126" y="2067"/>
              <a:ext cx="587" cy="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35" name="Freeform 8"/>
            <p:cNvSpPr>
              <a:spLocks/>
            </p:cNvSpPr>
            <p:nvPr/>
          </p:nvSpPr>
          <p:spPr bwMode="auto">
            <a:xfrm>
              <a:off x="2853" y="2517"/>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6" name="Freeform 9"/>
            <p:cNvSpPr>
              <a:spLocks/>
            </p:cNvSpPr>
            <p:nvPr/>
          </p:nvSpPr>
          <p:spPr bwMode="auto">
            <a:xfrm>
              <a:off x="2527" y="2518"/>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7" name="Freeform 10"/>
            <p:cNvSpPr>
              <a:spLocks/>
            </p:cNvSpPr>
            <p:nvPr/>
          </p:nvSpPr>
          <p:spPr bwMode="auto">
            <a:xfrm>
              <a:off x="2569" y="2517"/>
              <a:ext cx="319"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8" name="Freeform 11"/>
            <p:cNvSpPr>
              <a:spLocks/>
            </p:cNvSpPr>
            <p:nvPr/>
          </p:nvSpPr>
          <p:spPr bwMode="auto">
            <a:xfrm>
              <a:off x="2620" y="2544"/>
              <a:ext cx="190" cy="13"/>
            </a:xfrm>
            <a:custGeom>
              <a:avLst/>
              <a:gdLst>
                <a:gd name="T0" fmla="*/ 2147483647 w 215"/>
                <a:gd name="T1" fmla="*/ 0 h 14"/>
                <a:gd name="T2" fmla="*/ 2147483647 w 215"/>
                <a:gd name="T3" fmla="*/ 2147483647 h 14"/>
                <a:gd name="T4" fmla="*/ 0 w 215"/>
                <a:gd name="T5" fmla="*/ 2147483647 h 14"/>
                <a:gd name="T6" fmla="*/ 0 w 215"/>
                <a:gd name="T7" fmla="*/ 2147483647 h 14"/>
                <a:gd name="T8" fmla="*/ 2147483647 w 215"/>
                <a:gd name="T9" fmla="*/ 2147483647 h 14"/>
                <a:gd name="T10" fmla="*/ 2147483647 w 215"/>
                <a:gd name="T11" fmla="*/ 2147483647 h 14"/>
                <a:gd name="T12" fmla="*/ 2147483647 w 215"/>
                <a:gd name="T13" fmla="*/ 2147483647 h 14"/>
                <a:gd name="T14" fmla="*/ 2147483647 w 215"/>
                <a:gd name="T15" fmla="*/ 2147483647 h 14"/>
                <a:gd name="T16" fmla="*/ 2147483647 w 215"/>
                <a:gd name="T17" fmla="*/ 2147483647 h 14"/>
                <a:gd name="T18" fmla="*/ 2147483647 w 215"/>
                <a:gd name="T19" fmla="*/ 2147483647 h 14"/>
                <a:gd name="T20" fmla="*/ 2147483647 w 215"/>
                <a:gd name="T21" fmla="*/ 2147483647 h 14"/>
                <a:gd name="T22" fmla="*/ 2147483647 w 215"/>
                <a:gd name="T23" fmla="*/ 2147483647 h 14"/>
                <a:gd name="T24" fmla="*/ 2147483647 w 215"/>
                <a:gd name="T25" fmla="*/ 2147483647 h 14"/>
                <a:gd name="T26" fmla="*/ 2147483647 w 215"/>
                <a:gd name="T27" fmla="*/ 2147483647 h 14"/>
                <a:gd name="T28" fmla="*/ 2147483647 w 215"/>
                <a:gd name="T29" fmla="*/ 0 h 14"/>
                <a:gd name="T30" fmla="*/ 2147483647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39" name="Freeform 12"/>
            <p:cNvSpPr>
              <a:spLocks/>
            </p:cNvSpPr>
            <p:nvPr/>
          </p:nvSpPr>
          <p:spPr bwMode="auto">
            <a:xfrm>
              <a:off x="2620" y="2544"/>
              <a:ext cx="185"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0" name="Freeform 13"/>
            <p:cNvSpPr>
              <a:spLocks/>
            </p:cNvSpPr>
            <p:nvPr/>
          </p:nvSpPr>
          <p:spPr bwMode="auto">
            <a:xfrm>
              <a:off x="2620" y="2544"/>
              <a:ext cx="181"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3"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1" name="Freeform 14"/>
            <p:cNvSpPr>
              <a:spLocks/>
            </p:cNvSpPr>
            <p:nvPr/>
          </p:nvSpPr>
          <p:spPr bwMode="auto">
            <a:xfrm>
              <a:off x="2620" y="2544"/>
              <a:ext cx="176" cy="12"/>
            </a:xfrm>
            <a:custGeom>
              <a:avLst/>
              <a:gdLst>
                <a:gd name="T0" fmla="*/ 0 w 199"/>
                <a:gd name="T1" fmla="*/ 2147483647 h 13"/>
                <a:gd name="T2" fmla="*/ 2147483647 w 199"/>
                <a:gd name="T3" fmla="*/ 2147483647 h 13"/>
                <a:gd name="T4" fmla="*/ 2147483647 w 199"/>
                <a:gd name="T5" fmla="*/ 2147483647 h 13"/>
                <a:gd name="T6" fmla="*/ 2147483647 w 199"/>
                <a:gd name="T7" fmla="*/ 2147483647 h 13"/>
                <a:gd name="T8" fmla="*/ 2147483647 w 199"/>
                <a:gd name="T9" fmla="*/ 2147483647 h 13"/>
                <a:gd name="T10" fmla="*/ 2147483647 w 199"/>
                <a:gd name="T11" fmla="*/ 2147483647 h 13"/>
                <a:gd name="T12" fmla="*/ 2147483647 w 199"/>
                <a:gd name="T13" fmla="*/ 2147483647 h 13"/>
                <a:gd name="T14" fmla="*/ 2147483647 w 199"/>
                <a:gd name="T15" fmla="*/ 2147483647 h 13"/>
                <a:gd name="T16" fmla="*/ 2147483647 w 199"/>
                <a:gd name="T17" fmla="*/ 2147483647 h 13"/>
                <a:gd name="T18" fmla="*/ 2147483647 w 199"/>
                <a:gd name="T19" fmla="*/ 2147483647 h 13"/>
                <a:gd name="T20" fmla="*/ 2147483647 w 199"/>
                <a:gd name="T21" fmla="*/ 0 h 13"/>
                <a:gd name="T22" fmla="*/ 2147483647 w 199"/>
                <a:gd name="T23" fmla="*/ 0 h 13"/>
                <a:gd name="T24" fmla="*/ 2147483647 w 199"/>
                <a:gd name="T25" fmla="*/ 2147483647 h 13"/>
                <a:gd name="T26" fmla="*/ 2147483647 w 199"/>
                <a:gd name="T27" fmla="*/ 2147483647 h 13"/>
                <a:gd name="T28" fmla="*/ 2147483647 w 199"/>
                <a:gd name="T29" fmla="*/ 2147483647 h 13"/>
                <a:gd name="T30" fmla="*/ 2147483647 w 199"/>
                <a:gd name="T31" fmla="*/ 2147483647 h 13"/>
                <a:gd name="T32" fmla="*/ 2147483647 w 199"/>
                <a:gd name="T33" fmla="*/ 2147483647 h 13"/>
                <a:gd name="T34" fmla="*/ 2147483647 w 199"/>
                <a:gd name="T35" fmla="*/ 2147483647 h 13"/>
                <a:gd name="T36" fmla="*/ 2147483647 w 199"/>
                <a:gd name="T37" fmla="*/ 2147483647 h 13"/>
                <a:gd name="T38" fmla="*/ 2147483647 w 199"/>
                <a:gd name="T39" fmla="*/ 2147483647 h 13"/>
                <a:gd name="T40" fmla="*/ 2147483647 w 199"/>
                <a:gd name="T41" fmla="*/ 2147483647 h 13"/>
                <a:gd name="T42" fmla="*/ 0 w 199"/>
                <a:gd name="T43" fmla="*/ 2147483647 h 13"/>
                <a:gd name="T44" fmla="*/ 0 w 199"/>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3"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2" name="Freeform 15"/>
            <p:cNvSpPr>
              <a:spLocks/>
            </p:cNvSpPr>
            <p:nvPr/>
          </p:nvSpPr>
          <p:spPr bwMode="auto">
            <a:xfrm>
              <a:off x="2620" y="2544"/>
              <a:ext cx="171" cy="12"/>
            </a:xfrm>
            <a:custGeom>
              <a:avLst/>
              <a:gdLst>
                <a:gd name="T0" fmla="*/ 2147483647 w 193"/>
                <a:gd name="T1" fmla="*/ 0 h 13"/>
                <a:gd name="T2" fmla="*/ 2147483647 w 193"/>
                <a:gd name="T3" fmla="*/ 2147483647 h 13"/>
                <a:gd name="T4" fmla="*/ 2147483647 w 193"/>
                <a:gd name="T5" fmla="*/ 2147483647 h 13"/>
                <a:gd name="T6" fmla="*/ 2147483647 w 193"/>
                <a:gd name="T7" fmla="*/ 2147483647 h 13"/>
                <a:gd name="T8" fmla="*/ 2147483647 w 193"/>
                <a:gd name="T9" fmla="*/ 2147483647 h 13"/>
                <a:gd name="T10" fmla="*/ 2147483647 w 193"/>
                <a:gd name="T11" fmla="*/ 2147483647 h 13"/>
                <a:gd name="T12" fmla="*/ 2147483647 w 193"/>
                <a:gd name="T13" fmla="*/ 2147483647 h 13"/>
                <a:gd name="T14" fmla="*/ 2147483647 w 193"/>
                <a:gd name="T15" fmla="*/ 2147483647 h 13"/>
                <a:gd name="T16" fmla="*/ 2147483647 w 193"/>
                <a:gd name="T17" fmla="*/ 2147483647 h 13"/>
                <a:gd name="T18" fmla="*/ 2147483647 w 193"/>
                <a:gd name="T19" fmla="*/ 2147483647 h 13"/>
                <a:gd name="T20" fmla="*/ 0 w 193"/>
                <a:gd name="T21" fmla="*/ 2147483647 h 13"/>
                <a:gd name="T22" fmla="*/ 0 w 193"/>
                <a:gd name="T23" fmla="*/ 2147483647 h 13"/>
                <a:gd name="T24" fmla="*/ 2147483647 w 193"/>
                <a:gd name="T25" fmla="*/ 2147483647 h 13"/>
                <a:gd name="T26" fmla="*/ 2147483647 w 193"/>
                <a:gd name="T27" fmla="*/ 2147483647 h 13"/>
                <a:gd name="T28" fmla="*/ 2147483647 w 193"/>
                <a:gd name="T29" fmla="*/ 2147483647 h 13"/>
                <a:gd name="T30" fmla="*/ 2147483647 w 193"/>
                <a:gd name="T31" fmla="*/ 2147483647 h 13"/>
                <a:gd name="T32" fmla="*/ 2147483647 w 193"/>
                <a:gd name="T33" fmla="*/ 2147483647 h 13"/>
                <a:gd name="T34" fmla="*/ 2147483647 w 193"/>
                <a:gd name="T35" fmla="*/ 2147483647 h 13"/>
                <a:gd name="T36" fmla="*/ 2147483647 w 193"/>
                <a:gd name="T37" fmla="*/ 2147483647 h 13"/>
                <a:gd name="T38" fmla="*/ 2147483647 w 193"/>
                <a:gd name="T39" fmla="*/ 2147483647 h 13"/>
                <a:gd name="T40" fmla="*/ 2147483647 w 193"/>
                <a:gd name="T41" fmla="*/ 2147483647 h 13"/>
                <a:gd name="T42" fmla="*/ 2147483647 w 193"/>
                <a:gd name="T43" fmla="*/ 0 h 13"/>
                <a:gd name="T44" fmla="*/ 2147483647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3" name="Freeform 16"/>
            <p:cNvSpPr>
              <a:spLocks/>
            </p:cNvSpPr>
            <p:nvPr/>
          </p:nvSpPr>
          <p:spPr bwMode="auto">
            <a:xfrm>
              <a:off x="2620" y="2544"/>
              <a:ext cx="165" cy="12"/>
            </a:xfrm>
            <a:custGeom>
              <a:avLst/>
              <a:gdLst>
                <a:gd name="T0" fmla="*/ 0 w 187"/>
                <a:gd name="T1" fmla="*/ 2147483647 h 13"/>
                <a:gd name="T2" fmla="*/ 2147483647 w 187"/>
                <a:gd name="T3" fmla="*/ 2147483647 h 13"/>
                <a:gd name="T4" fmla="*/ 2147483647 w 187"/>
                <a:gd name="T5" fmla="*/ 2147483647 h 13"/>
                <a:gd name="T6" fmla="*/ 2147483647 w 187"/>
                <a:gd name="T7" fmla="*/ 2147483647 h 13"/>
                <a:gd name="T8" fmla="*/ 2147483647 w 187"/>
                <a:gd name="T9" fmla="*/ 2147483647 h 13"/>
                <a:gd name="T10" fmla="*/ 2147483647 w 187"/>
                <a:gd name="T11" fmla="*/ 2147483647 h 13"/>
                <a:gd name="T12" fmla="*/ 2147483647 w 187"/>
                <a:gd name="T13" fmla="*/ 2147483647 h 13"/>
                <a:gd name="T14" fmla="*/ 2147483647 w 187"/>
                <a:gd name="T15" fmla="*/ 2147483647 h 13"/>
                <a:gd name="T16" fmla="*/ 2147483647 w 187"/>
                <a:gd name="T17" fmla="*/ 2147483647 h 13"/>
                <a:gd name="T18" fmla="*/ 2147483647 w 187"/>
                <a:gd name="T19" fmla="*/ 2147483647 h 13"/>
                <a:gd name="T20" fmla="*/ 2147483647 w 187"/>
                <a:gd name="T21" fmla="*/ 0 h 13"/>
                <a:gd name="T22" fmla="*/ 2147483647 w 187"/>
                <a:gd name="T23" fmla="*/ 0 h 13"/>
                <a:gd name="T24" fmla="*/ 2147483647 w 187"/>
                <a:gd name="T25" fmla="*/ 2147483647 h 13"/>
                <a:gd name="T26" fmla="*/ 2147483647 w 187"/>
                <a:gd name="T27" fmla="*/ 2147483647 h 13"/>
                <a:gd name="T28" fmla="*/ 2147483647 w 187"/>
                <a:gd name="T29" fmla="*/ 2147483647 h 13"/>
                <a:gd name="T30" fmla="*/ 2147483647 w 187"/>
                <a:gd name="T31" fmla="*/ 2147483647 h 13"/>
                <a:gd name="T32" fmla="*/ 2147483647 w 187"/>
                <a:gd name="T33" fmla="*/ 2147483647 h 13"/>
                <a:gd name="T34" fmla="*/ 2147483647 w 187"/>
                <a:gd name="T35" fmla="*/ 2147483647 h 13"/>
                <a:gd name="T36" fmla="*/ 2147483647 w 187"/>
                <a:gd name="T37" fmla="*/ 2147483647 h 13"/>
                <a:gd name="T38" fmla="*/ 2147483647 w 187"/>
                <a:gd name="T39" fmla="*/ 2147483647 h 13"/>
                <a:gd name="T40" fmla="*/ 2147483647 w 187"/>
                <a:gd name="T41" fmla="*/ 2147483647 h 13"/>
                <a:gd name="T42" fmla="*/ 0 w 187"/>
                <a:gd name="T43" fmla="*/ 2147483647 h 13"/>
                <a:gd name="T44" fmla="*/ 0 w 187"/>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4" name="Freeform 17"/>
            <p:cNvSpPr>
              <a:spLocks/>
            </p:cNvSpPr>
            <p:nvPr/>
          </p:nvSpPr>
          <p:spPr bwMode="auto">
            <a:xfrm>
              <a:off x="2620" y="2544"/>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3"/>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5" name="Freeform 18"/>
            <p:cNvSpPr>
              <a:spLocks/>
            </p:cNvSpPr>
            <p:nvPr/>
          </p:nvSpPr>
          <p:spPr bwMode="auto">
            <a:xfrm>
              <a:off x="2620" y="2544"/>
              <a:ext cx="154"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3"/>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6" name="Freeform 19"/>
            <p:cNvSpPr>
              <a:spLocks/>
            </p:cNvSpPr>
            <p:nvPr/>
          </p:nvSpPr>
          <p:spPr bwMode="auto">
            <a:xfrm>
              <a:off x="2620" y="2544"/>
              <a:ext cx="147"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9" y="5"/>
                  </a:lnTo>
                  <a:lnTo>
                    <a:pt x="150" y="3"/>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7" name="Freeform 20"/>
            <p:cNvSpPr>
              <a:spLocks/>
            </p:cNvSpPr>
            <p:nvPr/>
          </p:nvSpPr>
          <p:spPr bwMode="auto">
            <a:xfrm>
              <a:off x="2620" y="2544"/>
              <a:ext cx="141"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9" y="5"/>
                  </a:lnTo>
                  <a:lnTo>
                    <a:pt x="150" y="3"/>
                  </a:lnTo>
                  <a:lnTo>
                    <a:pt x="158" y="1"/>
                  </a:lnTo>
                  <a:lnTo>
                    <a:pt x="159" y="0"/>
                  </a:lnTo>
                  <a:lnTo>
                    <a:pt x="151" y="0"/>
                  </a:lnTo>
                  <a:lnTo>
                    <a:pt x="149" y="1"/>
                  </a:lnTo>
                  <a:lnTo>
                    <a:pt x="142" y="3"/>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8" name="Freeform 21"/>
            <p:cNvSpPr>
              <a:spLocks/>
            </p:cNvSpPr>
            <p:nvPr/>
          </p:nvSpPr>
          <p:spPr bwMode="auto">
            <a:xfrm>
              <a:off x="2620" y="2544"/>
              <a:ext cx="134"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3"/>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3"/>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49" name="Freeform 22"/>
            <p:cNvSpPr>
              <a:spLocks/>
            </p:cNvSpPr>
            <p:nvPr/>
          </p:nvSpPr>
          <p:spPr bwMode="auto">
            <a:xfrm>
              <a:off x="2620" y="2544"/>
              <a:ext cx="128" cy="9"/>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3"/>
                  </a:lnTo>
                  <a:lnTo>
                    <a:pt x="141" y="1"/>
                  </a:lnTo>
                  <a:lnTo>
                    <a:pt x="144" y="0"/>
                  </a:lnTo>
                  <a:lnTo>
                    <a:pt x="133" y="0"/>
                  </a:lnTo>
                  <a:lnTo>
                    <a:pt x="132" y="1"/>
                  </a:lnTo>
                  <a:lnTo>
                    <a:pt x="126" y="3"/>
                  </a:lnTo>
                  <a:lnTo>
                    <a:pt x="116" y="4"/>
                  </a:lnTo>
                  <a:lnTo>
                    <a:pt x="103" y="5"/>
                  </a:lnTo>
                  <a:lnTo>
                    <a:pt x="87" y="6"/>
                  </a:lnTo>
                  <a:lnTo>
                    <a:pt x="68" y="8"/>
                  </a:lnTo>
                  <a:lnTo>
                    <a:pt x="46" y="8"/>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0" name="Freeform 23"/>
            <p:cNvSpPr>
              <a:spLocks/>
            </p:cNvSpPr>
            <p:nvPr/>
          </p:nvSpPr>
          <p:spPr bwMode="auto">
            <a:xfrm>
              <a:off x="2620" y="2544"/>
              <a:ext cx="118" cy="9"/>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3"/>
                  </a:lnTo>
                  <a:lnTo>
                    <a:pt x="116" y="4"/>
                  </a:lnTo>
                  <a:lnTo>
                    <a:pt x="103" y="5"/>
                  </a:lnTo>
                  <a:lnTo>
                    <a:pt x="87" y="6"/>
                  </a:lnTo>
                  <a:lnTo>
                    <a:pt x="68" y="8"/>
                  </a:lnTo>
                  <a:lnTo>
                    <a:pt x="46" y="8"/>
                  </a:lnTo>
                  <a:lnTo>
                    <a:pt x="25" y="9"/>
                  </a:lnTo>
                  <a:lnTo>
                    <a:pt x="0" y="9"/>
                  </a:lnTo>
                  <a:lnTo>
                    <a:pt x="0" y="8"/>
                  </a:lnTo>
                  <a:lnTo>
                    <a:pt x="25" y="8"/>
                  </a:lnTo>
                  <a:lnTo>
                    <a:pt x="49" y="8"/>
                  </a:lnTo>
                  <a:lnTo>
                    <a:pt x="70" y="6"/>
                  </a:lnTo>
                  <a:lnTo>
                    <a:pt x="88" y="5"/>
                  </a:lnTo>
                  <a:lnTo>
                    <a:pt x="104" y="4"/>
                  </a:lnTo>
                  <a:lnTo>
                    <a:pt x="116" y="3"/>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1" name="Freeform 24"/>
            <p:cNvSpPr>
              <a:spLocks/>
            </p:cNvSpPr>
            <p:nvPr/>
          </p:nvSpPr>
          <p:spPr bwMode="auto">
            <a:xfrm>
              <a:off x="2620" y="2544"/>
              <a:ext cx="111" cy="8"/>
            </a:xfrm>
            <a:custGeom>
              <a:avLst/>
              <a:gdLst>
                <a:gd name="T0" fmla="*/ 0 w 125"/>
                <a:gd name="T1" fmla="*/ 2147483647 h 8"/>
                <a:gd name="T2" fmla="*/ 2147483647 w 125"/>
                <a:gd name="T3" fmla="*/ 2147483647 h 8"/>
                <a:gd name="T4" fmla="*/ 2147483647 w 125"/>
                <a:gd name="T5" fmla="*/ 2147483647 h 8"/>
                <a:gd name="T6" fmla="*/ 2147483647 w 125"/>
                <a:gd name="T7" fmla="*/ 2147483647 h 8"/>
                <a:gd name="T8" fmla="*/ 2147483647 w 125"/>
                <a:gd name="T9" fmla="*/ 2147483647 h 8"/>
                <a:gd name="T10" fmla="*/ 2147483647 w 125"/>
                <a:gd name="T11" fmla="*/ 2147483647 h 8"/>
                <a:gd name="T12" fmla="*/ 2147483647 w 125"/>
                <a:gd name="T13" fmla="*/ 2147483647 h 8"/>
                <a:gd name="T14" fmla="*/ 2147483647 w 125"/>
                <a:gd name="T15" fmla="*/ 2147483647 h 8"/>
                <a:gd name="T16" fmla="*/ 2147483647 w 125"/>
                <a:gd name="T17" fmla="*/ 0 h 8"/>
                <a:gd name="T18" fmla="*/ 2147483647 w 125"/>
                <a:gd name="T19" fmla="*/ 0 h 8"/>
                <a:gd name="T20" fmla="*/ 2147483647 w 125"/>
                <a:gd name="T21" fmla="*/ 2147483647 h 8"/>
                <a:gd name="T22" fmla="*/ 2147483647 w 125"/>
                <a:gd name="T23" fmla="*/ 2147483647 h 8"/>
                <a:gd name="T24" fmla="*/ 2147483647 w 125"/>
                <a:gd name="T25" fmla="*/ 2147483647 h 8"/>
                <a:gd name="T26" fmla="*/ 2147483647 w 125"/>
                <a:gd name="T27" fmla="*/ 2147483647 h 8"/>
                <a:gd name="T28" fmla="*/ 2147483647 w 125"/>
                <a:gd name="T29" fmla="*/ 2147483647 h 8"/>
                <a:gd name="T30" fmla="*/ 2147483647 w 125"/>
                <a:gd name="T31" fmla="*/ 2147483647 h 8"/>
                <a:gd name="T32" fmla="*/ 2147483647 w 125"/>
                <a:gd name="T33" fmla="*/ 2147483647 h 8"/>
                <a:gd name="T34" fmla="*/ 0 w 125"/>
                <a:gd name="T35" fmla="*/ 2147483647 h 8"/>
                <a:gd name="T36" fmla="*/ 0 w 125"/>
                <a:gd name="T37" fmla="*/ 2147483647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5" y="8"/>
                  </a:lnTo>
                  <a:lnTo>
                    <a:pt x="49" y="8"/>
                  </a:lnTo>
                  <a:lnTo>
                    <a:pt x="70" y="6"/>
                  </a:lnTo>
                  <a:lnTo>
                    <a:pt x="88" y="5"/>
                  </a:lnTo>
                  <a:lnTo>
                    <a:pt x="104" y="4"/>
                  </a:lnTo>
                  <a:lnTo>
                    <a:pt x="116" y="3"/>
                  </a:lnTo>
                  <a:lnTo>
                    <a:pt x="122" y="1"/>
                  </a:lnTo>
                  <a:lnTo>
                    <a:pt x="125" y="0"/>
                  </a:lnTo>
                  <a:lnTo>
                    <a:pt x="114" y="0"/>
                  </a:lnTo>
                  <a:lnTo>
                    <a:pt x="112" y="1"/>
                  </a:lnTo>
                  <a:lnTo>
                    <a:pt x="106" y="3"/>
                  </a:lnTo>
                  <a:lnTo>
                    <a:pt x="95" y="4"/>
                  </a:lnTo>
                  <a:lnTo>
                    <a:pt x="82"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2" name="Freeform 25"/>
            <p:cNvSpPr>
              <a:spLocks/>
            </p:cNvSpPr>
            <p:nvPr/>
          </p:nvSpPr>
          <p:spPr bwMode="auto">
            <a:xfrm>
              <a:off x="2620" y="2544"/>
              <a:ext cx="101" cy="8"/>
            </a:xfrm>
            <a:custGeom>
              <a:avLst/>
              <a:gdLst>
                <a:gd name="T0" fmla="*/ 2147483647 w 114"/>
                <a:gd name="T1" fmla="*/ 0 h 8"/>
                <a:gd name="T2" fmla="*/ 2147483647 w 114"/>
                <a:gd name="T3" fmla="*/ 2147483647 h 8"/>
                <a:gd name="T4" fmla="*/ 2147483647 w 114"/>
                <a:gd name="T5" fmla="*/ 2147483647 h 8"/>
                <a:gd name="T6" fmla="*/ 2147483647 w 114"/>
                <a:gd name="T7" fmla="*/ 2147483647 h 8"/>
                <a:gd name="T8" fmla="*/ 2147483647 w 114"/>
                <a:gd name="T9" fmla="*/ 2147483647 h 8"/>
                <a:gd name="T10" fmla="*/ 2147483647 w 114"/>
                <a:gd name="T11" fmla="*/ 2147483647 h 8"/>
                <a:gd name="T12" fmla="*/ 2147483647 w 114"/>
                <a:gd name="T13" fmla="*/ 2147483647 h 8"/>
                <a:gd name="T14" fmla="*/ 2147483647 w 114"/>
                <a:gd name="T15" fmla="*/ 2147483647 h 8"/>
                <a:gd name="T16" fmla="*/ 0 w 114"/>
                <a:gd name="T17" fmla="*/ 2147483647 h 8"/>
                <a:gd name="T18" fmla="*/ 0 w 114"/>
                <a:gd name="T19" fmla="*/ 2147483647 h 8"/>
                <a:gd name="T20" fmla="*/ 2147483647 w 114"/>
                <a:gd name="T21" fmla="*/ 2147483647 h 8"/>
                <a:gd name="T22" fmla="*/ 2147483647 w 114"/>
                <a:gd name="T23" fmla="*/ 2147483647 h 8"/>
                <a:gd name="T24" fmla="*/ 2147483647 w 114"/>
                <a:gd name="T25" fmla="*/ 2147483647 h 8"/>
                <a:gd name="T26" fmla="*/ 2147483647 w 114"/>
                <a:gd name="T27" fmla="*/ 2147483647 h 8"/>
                <a:gd name="T28" fmla="*/ 2147483647 w 114"/>
                <a:gd name="T29" fmla="*/ 2147483647 h 8"/>
                <a:gd name="T30" fmla="*/ 2147483647 w 114"/>
                <a:gd name="T31" fmla="*/ 2147483647 h 8"/>
                <a:gd name="T32" fmla="*/ 2147483647 w 114"/>
                <a:gd name="T33" fmla="*/ 2147483647 h 8"/>
                <a:gd name="T34" fmla="*/ 2147483647 w 114"/>
                <a:gd name="T35" fmla="*/ 0 h 8"/>
                <a:gd name="T36" fmla="*/ 2147483647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3"/>
                  </a:lnTo>
                  <a:lnTo>
                    <a:pt x="95" y="4"/>
                  </a:lnTo>
                  <a:lnTo>
                    <a:pt x="82" y="5"/>
                  </a:lnTo>
                  <a:lnTo>
                    <a:pt x="64" y="6"/>
                  </a:lnTo>
                  <a:lnTo>
                    <a:pt x="45" y="6"/>
                  </a:lnTo>
                  <a:lnTo>
                    <a:pt x="23" y="8"/>
                  </a:lnTo>
                  <a:lnTo>
                    <a:pt x="0" y="8"/>
                  </a:lnTo>
                  <a:lnTo>
                    <a:pt x="0" y="6"/>
                  </a:lnTo>
                  <a:lnTo>
                    <a:pt x="21" y="6"/>
                  </a:lnTo>
                  <a:lnTo>
                    <a:pt x="40" y="6"/>
                  </a:lnTo>
                  <a:lnTo>
                    <a:pt x="57" y="5"/>
                  </a:lnTo>
                  <a:lnTo>
                    <a:pt x="74" y="4"/>
                  </a:lnTo>
                  <a:lnTo>
                    <a:pt x="87" y="4"/>
                  </a:lnTo>
                  <a:lnTo>
                    <a:pt x="95" y="3"/>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3" name="Freeform 26"/>
            <p:cNvSpPr>
              <a:spLocks/>
            </p:cNvSpPr>
            <p:nvPr/>
          </p:nvSpPr>
          <p:spPr bwMode="auto">
            <a:xfrm>
              <a:off x="2620" y="2544"/>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3"/>
                  </a:lnTo>
                  <a:lnTo>
                    <a:pt x="102" y="1"/>
                  </a:lnTo>
                  <a:lnTo>
                    <a:pt x="103" y="0"/>
                  </a:lnTo>
                  <a:lnTo>
                    <a:pt x="92" y="0"/>
                  </a:lnTo>
                  <a:lnTo>
                    <a:pt x="90" y="1"/>
                  </a:lnTo>
                  <a:lnTo>
                    <a:pt x="83" y="3"/>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4" name="Freeform 27"/>
            <p:cNvSpPr>
              <a:spLocks/>
            </p:cNvSpPr>
            <p:nvPr/>
          </p:nvSpPr>
          <p:spPr bwMode="auto">
            <a:xfrm>
              <a:off x="2620" y="2544"/>
              <a:ext cx="82"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3"/>
                  </a:lnTo>
                  <a:lnTo>
                    <a:pt x="73" y="4"/>
                  </a:lnTo>
                  <a:lnTo>
                    <a:pt x="57" y="4"/>
                  </a:lnTo>
                  <a:lnTo>
                    <a:pt x="41" y="5"/>
                  </a:lnTo>
                  <a:lnTo>
                    <a:pt x="21" y="5"/>
                  </a:lnTo>
                  <a:lnTo>
                    <a:pt x="0" y="6"/>
                  </a:lnTo>
                  <a:lnTo>
                    <a:pt x="0" y="5"/>
                  </a:lnTo>
                  <a:lnTo>
                    <a:pt x="18" y="5"/>
                  </a:lnTo>
                  <a:lnTo>
                    <a:pt x="35" y="4"/>
                  </a:lnTo>
                  <a:lnTo>
                    <a:pt x="50" y="4"/>
                  </a:lnTo>
                  <a:lnTo>
                    <a:pt x="63" y="3"/>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5" name="Freeform 28"/>
            <p:cNvSpPr>
              <a:spLocks/>
            </p:cNvSpPr>
            <p:nvPr/>
          </p:nvSpPr>
          <p:spPr bwMode="auto">
            <a:xfrm>
              <a:off x="2620" y="2544"/>
              <a:ext cx="71"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3"/>
                  </a:lnTo>
                  <a:lnTo>
                    <a:pt x="71" y="1"/>
                  </a:lnTo>
                  <a:lnTo>
                    <a:pt x="78" y="0"/>
                  </a:lnTo>
                  <a:lnTo>
                    <a:pt x="80" y="0"/>
                  </a:lnTo>
                  <a:lnTo>
                    <a:pt x="66" y="0"/>
                  </a:lnTo>
                  <a:lnTo>
                    <a:pt x="64" y="0"/>
                  </a:lnTo>
                  <a:lnTo>
                    <a:pt x="57" y="1"/>
                  </a:lnTo>
                  <a:lnTo>
                    <a:pt x="47" y="3"/>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6" name="Freeform 29"/>
            <p:cNvSpPr>
              <a:spLocks/>
            </p:cNvSpPr>
            <p:nvPr/>
          </p:nvSpPr>
          <p:spPr bwMode="auto">
            <a:xfrm>
              <a:off x="2620" y="2544"/>
              <a:ext cx="59"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3"/>
                  </a:lnTo>
                  <a:lnTo>
                    <a:pt x="33" y="4"/>
                  </a:lnTo>
                  <a:lnTo>
                    <a:pt x="18" y="4"/>
                  </a:lnTo>
                  <a:lnTo>
                    <a:pt x="0" y="4"/>
                  </a:lnTo>
                  <a:lnTo>
                    <a:pt x="0" y="3"/>
                  </a:lnTo>
                  <a:lnTo>
                    <a:pt x="17" y="3"/>
                  </a:lnTo>
                  <a:lnTo>
                    <a:pt x="31" y="3"/>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7" name="Freeform 30"/>
            <p:cNvSpPr>
              <a:spLocks/>
            </p:cNvSpPr>
            <p:nvPr/>
          </p:nvSpPr>
          <p:spPr bwMode="auto">
            <a:xfrm>
              <a:off x="2620" y="2544"/>
              <a:ext cx="46" cy="3"/>
            </a:xfrm>
            <a:custGeom>
              <a:avLst/>
              <a:gdLst>
                <a:gd name="T0" fmla="*/ 0 w 52"/>
                <a:gd name="T1" fmla="*/ 2147483647 h 3"/>
                <a:gd name="T2" fmla="*/ 2147483647 w 52"/>
                <a:gd name="T3" fmla="*/ 2147483647 h 3"/>
                <a:gd name="T4" fmla="*/ 2147483647 w 52"/>
                <a:gd name="T5" fmla="*/ 2147483647 h 3"/>
                <a:gd name="T6" fmla="*/ 2147483647 w 52"/>
                <a:gd name="T7" fmla="*/ 2147483647 h 3"/>
                <a:gd name="T8" fmla="*/ 2147483647 w 52"/>
                <a:gd name="T9" fmla="*/ 0 h 3"/>
                <a:gd name="T10" fmla="*/ 2147483647 w 52"/>
                <a:gd name="T11" fmla="*/ 0 h 3"/>
                <a:gd name="T12" fmla="*/ 2147483647 w 52"/>
                <a:gd name="T13" fmla="*/ 0 h 3"/>
                <a:gd name="T14" fmla="*/ 2147483647 w 52"/>
                <a:gd name="T15" fmla="*/ 0 h 3"/>
                <a:gd name="T16" fmla="*/ 2147483647 w 52"/>
                <a:gd name="T17" fmla="*/ 2147483647 h 3"/>
                <a:gd name="T18" fmla="*/ 2147483647 w 52"/>
                <a:gd name="T19" fmla="*/ 2147483647 h 3"/>
                <a:gd name="T20" fmla="*/ 2147483647 w 52"/>
                <a:gd name="T21" fmla="*/ 2147483647 h 3"/>
                <a:gd name="T22" fmla="*/ 0 w 52"/>
                <a:gd name="T23" fmla="*/ 2147483647 h 3"/>
                <a:gd name="T24" fmla="*/ 0 w 52"/>
                <a:gd name="T25" fmla="*/ 2147483647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3"/>
                <a:gd name="T41" fmla="*/ 52 w 52"/>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3">
                  <a:moveTo>
                    <a:pt x="0" y="3"/>
                  </a:moveTo>
                  <a:lnTo>
                    <a:pt x="17" y="3"/>
                  </a:lnTo>
                  <a:lnTo>
                    <a:pt x="31" y="3"/>
                  </a:lnTo>
                  <a:lnTo>
                    <a:pt x="42" y="1"/>
                  </a:lnTo>
                  <a:lnTo>
                    <a:pt x="50" y="0"/>
                  </a:lnTo>
                  <a:lnTo>
                    <a:pt x="52" y="0"/>
                  </a:lnTo>
                  <a:lnTo>
                    <a:pt x="36" y="0"/>
                  </a:lnTo>
                  <a:lnTo>
                    <a:pt x="35" y="0"/>
                  </a:lnTo>
                  <a:lnTo>
                    <a:pt x="30" y="1"/>
                  </a:lnTo>
                  <a:lnTo>
                    <a:pt x="22" y="1"/>
                  </a:lnTo>
                  <a:lnTo>
                    <a:pt x="12" y="1"/>
                  </a:lnTo>
                  <a:lnTo>
                    <a:pt x="0" y="1"/>
                  </a:lnTo>
                  <a:lnTo>
                    <a:pt x="0" y="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8" name="Freeform 31"/>
            <p:cNvSpPr>
              <a:spLocks/>
            </p:cNvSpPr>
            <p:nvPr/>
          </p:nvSpPr>
          <p:spPr bwMode="auto">
            <a:xfrm>
              <a:off x="2620" y="2544"/>
              <a:ext cx="32"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59" name="Freeform 32"/>
            <p:cNvSpPr>
              <a:spLocks/>
            </p:cNvSpPr>
            <p:nvPr/>
          </p:nvSpPr>
          <p:spPr bwMode="auto">
            <a:xfrm>
              <a:off x="2620" y="2544"/>
              <a:ext cx="17"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0" name="Freeform 33"/>
            <p:cNvSpPr>
              <a:spLocks/>
            </p:cNvSpPr>
            <p:nvPr/>
          </p:nvSpPr>
          <p:spPr bwMode="auto">
            <a:xfrm>
              <a:off x="2620" y="2544"/>
              <a:ext cx="2" cy="1"/>
            </a:xfrm>
            <a:custGeom>
              <a:avLst/>
              <a:gdLst>
                <a:gd name="T0" fmla="*/ 2147483647 w 2"/>
                <a:gd name="T1" fmla="*/ 0 h 1588"/>
                <a:gd name="T2" fmla="*/ 0 w 2"/>
                <a:gd name="T3" fmla="*/ 0 h 1588"/>
                <a:gd name="T4" fmla="*/ 0 w 2"/>
                <a:gd name="T5" fmla="*/ 0 h 1588"/>
                <a:gd name="T6" fmla="*/ 0 w 2"/>
                <a:gd name="T7" fmla="*/ 0 h 1588"/>
                <a:gd name="T8" fmla="*/ 2147483647 w 2"/>
                <a:gd name="T9" fmla="*/ 0 h 1588"/>
                <a:gd name="T10" fmla="*/ 0 60000 65536"/>
                <a:gd name="T11" fmla="*/ 0 60000 65536"/>
                <a:gd name="T12" fmla="*/ 0 60000 65536"/>
                <a:gd name="T13" fmla="*/ 0 60000 65536"/>
                <a:gd name="T14" fmla="*/ 0 60000 65536"/>
                <a:gd name="T15" fmla="*/ 0 w 2"/>
                <a:gd name="T16" fmla="*/ 0 h 1588"/>
                <a:gd name="T17" fmla="*/ 2 w 2"/>
                <a:gd name="T18" fmla="*/ 1588 h 1588"/>
              </a:gdLst>
              <a:ahLst/>
              <a:cxnLst>
                <a:cxn ang="T10">
                  <a:pos x="T0" y="T1"/>
                </a:cxn>
                <a:cxn ang="T11">
                  <a:pos x="T2" y="T3"/>
                </a:cxn>
                <a:cxn ang="T12">
                  <a:pos x="T4" y="T5"/>
                </a:cxn>
                <a:cxn ang="T13">
                  <a:pos x="T6" y="T7"/>
                </a:cxn>
                <a:cxn ang="T14">
                  <a:pos x="T8" y="T9"/>
                </a:cxn>
              </a:cxnLst>
              <a:rect l="T15" t="T16" r="T17" b="T18"/>
              <a:pathLst>
                <a:path w="2" h="1588">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1" name="Freeform 34"/>
            <p:cNvSpPr>
              <a:spLocks/>
            </p:cNvSpPr>
            <p:nvPr/>
          </p:nvSpPr>
          <p:spPr bwMode="auto">
            <a:xfrm>
              <a:off x="2862" y="2517"/>
              <a:ext cx="43" cy="164"/>
            </a:xfrm>
            <a:custGeom>
              <a:avLst/>
              <a:gdLst>
                <a:gd name="T0" fmla="*/ 0 w 48"/>
                <a:gd name="T1" fmla="*/ 2147483647 h 178"/>
                <a:gd name="T2" fmla="*/ 2147483647 w 48"/>
                <a:gd name="T3" fmla="*/ 0 h 178"/>
                <a:gd name="T4" fmla="*/ 2147483647 w 48"/>
                <a:gd name="T5" fmla="*/ 2147483647 h 178"/>
                <a:gd name="T6" fmla="*/ 0 w 48"/>
                <a:gd name="T7" fmla="*/ 2147483647 h 178"/>
                <a:gd name="T8" fmla="*/ 0 w 48"/>
                <a:gd name="T9" fmla="*/ 2147483647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2" name="Rectangle 35"/>
            <p:cNvSpPr>
              <a:spLocks noChangeArrowheads="1"/>
            </p:cNvSpPr>
            <p:nvPr/>
          </p:nvSpPr>
          <p:spPr bwMode="auto">
            <a:xfrm>
              <a:off x="2527" y="2561"/>
              <a:ext cx="335"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3" name="Freeform 36"/>
            <p:cNvSpPr>
              <a:spLocks/>
            </p:cNvSpPr>
            <p:nvPr/>
          </p:nvSpPr>
          <p:spPr bwMode="auto">
            <a:xfrm>
              <a:off x="2632" y="2561"/>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564" name="Rectangle 37"/>
            <p:cNvSpPr>
              <a:spLocks noChangeArrowheads="1"/>
            </p:cNvSpPr>
            <p:nvPr/>
          </p:nvSpPr>
          <p:spPr bwMode="auto">
            <a:xfrm>
              <a:off x="2527" y="2657"/>
              <a:ext cx="335"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65" name="Rectangle 38"/>
            <p:cNvSpPr>
              <a:spLocks noChangeArrowheads="1"/>
            </p:cNvSpPr>
            <p:nvPr/>
          </p:nvSpPr>
          <p:spPr bwMode="auto">
            <a:xfrm>
              <a:off x="2785" y="2589"/>
              <a:ext cx="14"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6" name="Freeform 39"/>
            <p:cNvSpPr>
              <a:spLocks noEditPoints="1"/>
            </p:cNvSpPr>
            <p:nvPr/>
          </p:nvSpPr>
          <p:spPr bwMode="auto">
            <a:xfrm>
              <a:off x="2648" y="2582"/>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7" name="Freeform 40"/>
            <p:cNvSpPr>
              <a:spLocks noEditPoints="1"/>
            </p:cNvSpPr>
            <p:nvPr/>
          </p:nvSpPr>
          <p:spPr bwMode="auto">
            <a:xfrm>
              <a:off x="2537" y="2570"/>
              <a:ext cx="242"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68" name="Freeform 41"/>
            <p:cNvSpPr>
              <a:spLocks noEditPoints="1"/>
            </p:cNvSpPr>
            <p:nvPr/>
          </p:nvSpPr>
          <p:spPr bwMode="auto">
            <a:xfrm>
              <a:off x="2529" y="2565"/>
              <a:ext cx="332"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0"/>
                  </a:lnTo>
                  <a:lnTo>
                    <a:pt x="129" y="94"/>
                  </a:lnTo>
                  <a:close/>
                  <a:moveTo>
                    <a:pt x="220" y="82"/>
                  </a:moveTo>
                  <a:lnTo>
                    <a:pt x="359" y="82"/>
                  </a:lnTo>
                  <a:lnTo>
                    <a:pt x="359" y="11"/>
                  </a:lnTo>
                  <a:lnTo>
                    <a:pt x="220" y="11"/>
                  </a:lnTo>
                  <a:lnTo>
                    <a:pt x="220" y="82"/>
                  </a:lnTo>
                  <a:close/>
                  <a:moveTo>
                    <a:pt x="339" y="118"/>
                  </a:moveTo>
                  <a:lnTo>
                    <a:pt x="368" y="118"/>
                  </a:lnTo>
                  <a:lnTo>
                    <a:pt x="372" y="116"/>
                  </a:lnTo>
                  <a:lnTo>
                    <a:pt x="375"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569" name="Line 42"/>
            <p:cNvSpPr>
              <a:spLocks noChangeShapeType="1"/>
            </p:cNvSpPr>
            <p:nvPr/>
          </p:nvSpPr>
          <p:spPr bwMode="auto">
            <a:xfrm>
              <a:off x="2704" y="2565"/>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0" name="Line 43"/>
            <p:cNvSpPr>
              <a:spLocks noChangeShapeType="1"/>
            </p:cNvSpPr>
            <p:nvPr/>
          </p:nvSpPr>
          <p:spPr bwMode="auto">
            <a:xfrm flipH="1">
              <a:off x="2639" y="2594"/>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1" name="Line 44"/>
            <p:cNvSpPr>
              <a:spLocks noChangeShapeType="1"/>
            </p:cNvSpPr>
            <p:nvPr/>
          </p:nvSpPr>
          <p:spPr bwMode="auto">
            <a:xfrm flipH="1">
              <a:off x="2639" y="262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2" name="Line 45"/>
            <p:cNvSpPr>
              <a:spLocks noChangeShapeType="1"/>
            </p:cNvSpPr>
            <p:nvPr/>
          </p:nvSpPr>
          <p:spPr bwMode="auto">
            <a:xfrm>
              <a:off x="2808" y="2576"/>
              <a:ext cx="0"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3" name="Line 46"/>
            <p:cNvSpPr>
              <a:spLocks noChangeShapeType="1"/>
            </p:cNvSpPr>
            <p:nvPr/>
          </p:nvSpPr>
          <p:spPr bwMode="auto">
            <a:xfrm>
              <a:off x="2724" y="2601"/>
              <a:ext cx="122"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4" name="Line 47"/>
            <p:cNvSpPr>
              <a:spLocks noChangeShapeType="1"/>
            </p:cNvSpPr>
            <p:nvPr/>
          </p:nvSpPr>
          <p:spPr bwMode="auto">
            <a:xfrm flipV="1">
              <a:off x="2648" y="256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5" name="Line 48"/>
            <p:cNvSpPr>
              <a:spLocks noChangeShapeType="1"/>
            </p:cNvSpPr>
            <p:nvPr/>
          </p:nvSpPr>
          <p:spPr bwMode="auto">
            <a:xfrm flipV="1">
              <a:off x="2648" y="2652"/>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6" name="Line 49"/>
            <p:cNvSpPr>
              <a:spLocks noChangeShapeType="1"/>
            </p:cNvSpPr>
            <p:nvPr/>
          </p:nvSpPr>
          <p:spPr bwMode="auto">
            <a:xfrm>
              <a:off x="2650" y="260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7" name="Line 50"/>
            <p:cNvSpPr>
              <a:spLocks noChangeShapeType="1"/>
            </p:cNvSpPr>
            <p:nvPr/>
          </p:nvSpPr>
          <p:spPr bwMode="auto">
            <a:xfrm>
              <a:off x="2650" y="258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8" name="Line 51"/>
            <p:cNvSpPr>
              <a:spLocks noChangeShapeType="1"/>
            </p:cNvSpPr>
            <p:nvPr/>
          </p:nvSpPr>
          <p:spPr bwMode="auto">
            <a:xfrm>
              <a:off x="2689" y="258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79" name="Line 52"/>
            <p:cNvSpPr>
              <a:spLocks noChangeShapeType="1"/>
            </p:cNvSpPr>
            <p:nvPr/>
          </p:nvSpPr>
          <p:spPr bwMode="auto">
            <a:xfrm>
              <a:off x="2740" y="2594"/>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80" name="Freeform 53"/>
            <p:cNvSpPr>
              <a:spLocks/>
            </p:cNvSpPr>
            <p:nvPr/>
          </p:nvSpPr>
          <p:spPr bwMode="auto">
            <a:xfrm>
              <a:off x="2821" y="2286"/>
              <a:ext cx="41" cy="258"/>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1" name="Freeform 54"/>
            <p:cNvSpPr>
              <a:spLocks/>
            </p:cNvSpPr>
            <p:nvPr/>
          </p:nvSpPr>
          <p:spPr bwMode="auto">
            <a:xfrm>
              <a:off x="2569" y="2286"/>
              <a:ext cx="293" cy="44"/>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2" name="Rectangle 55"/>
            <p:cNvSpPr>
              <a:spLocks noChangeArrowheads="1"/>
            </p:cNvSpPr>
            <p:nvPr/>
          </p:nvSpPr>
          <p:spPr bwMode="auto">
            <a:xfrm>
              <a:off x="2569" y="2330"/>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583" name="Rectangle 56"/>
            <p:cNvSpPr>
              <a:spLocks noChangeArrowheads="1"/>
            </p:cNvSpPr>
            <p:nvPr/>
          </p:nvSpPr>
          <p:spPr bwMode="auto">
            <a:xfrm>
              <a:off x="2795" y="2517"/>
              <a:ext cx="13"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4" name="Freeform 57"/>
            <p:cNvSpPr>
              <a:spLocks/>
            </p:cNvSpPr>
            <p:nvPr/>
          </p:nvSpPr>
          <p:spPr bwMode="auto">
            <a:xfrm>
              <a:off x="2605" y="2362"/>
              <a:ext cx="179"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5" name="Freeform 58"/>
            <p:cNvSpPr>
              <a:spLocks/>
            </p:cNvSpPr>
            <p:nvPr/>
          </p:nvSpPr>
          <p:spPr bwMode="auto">
            <a:xfrm>
              <a:off x="2605" y="2362"/>
              <a:ext cx="174" cy="129"/>
            </a:xfrm>
            <a:custGeom>
              <a:avLst/>
              <a:gdLst>
                <a:gd name="T0" fmla="*/ 0 w 197"/>
                <a:gd name="T1" fmla="*/ 2147483647 h 139"/>
                <a:gd name="T2" fmla="*/ 2147483647 w 197"/>
                <a:gd name="T3" fmla="*/ 2147483647 h 139"/>
                <a:gd name="T4" fmla="*/ 2147483647 w 197"/>
                <a:gd name="T5" fmla="*/ 0 h 139"/>
                <a:gd name="T6" fmla="*/ 2147483647 w 197"/>
                <a:gd name="T7" fmla="*/ 0 h 139"/>
                <a:gd name="T8" fmla="*/ 2147483647 w 197"/>
                <a:gd name="T9" fmla="*/ 2147483647 h 139"/>
                <a:gd name="T10" fmla="*/ 0 w 197"/>
                <a:gd name="T11" fmla="*/ 2147483647 h 139"/>
                <a:gd name="T12" fmla="*/ 0 w 197"/>
                <a:gd name="T13" fmla="*/ 2147483647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4" y="0"/>
                  </a:lnTo>
                  <a:lnTo>
                    <a:pt x="194"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6" name="Freeform 59"/>
            <p:cNvSpPr>
              <a:spLocks/>
            </p:cNvSpPr>
            <p:nvPr/>
          </p:nvSpPr>
          <p:spPr bwMode="auto">
            <a:xfrm>
              <a:off x="2605" y="2362"/>
              <a:ext cx="172" cy="126"/>
            </a:xfrm>
            <a:custGeom>
              <a:avLst/>
              <a:gdLst>
                <a:gd name="T0" fmla="*/ 0 w 194"/>
                <a:gd name="T1" fmla="*/ 2147483647 h 136"/>
                <a:gd name="T2" fmla="*/ 2147483647 w 194"/>
                <a:gd name="T3" fmla="*/ 2147483647 h 136"/>
                <a:gd name="T4" fmla="*/ 2147483647 w 194"/>
                <a:gd name="T5" fmla="*/ 0 h 136"/>
                <a:gd name="T6" fmla="*/ 2147483647 w 194"/>
                <a:gd name="T7" fmla="*/ 0 h 136"/>
                <a:gd name="T8" fmla="*/ 2147483647 w 194"/>
                <a:gd name="T9" fmla="*/ 2147483647 h 136"/>
                <a:gd name="T10" fmla="*/ 0 w 194"/>
                <a:gd name="T11" fmla="*/ 2147483647 h 136"/>
                <a:gd name="T12" fmla="*/ 0 w 194"/>
                <a:gd name="T13" fmla="*/ 2147483647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7" name="Freeform 60"/>
            <p:cNvSpPr>
              <a:spLocks/>
            </p:cNvSpPr>
            <p:nvPr/>
          </p:nvSpPr>
          <p:spPr bwMode="auto">
            <a:xfrm>
              <a:off x="2605" y="2362"/>
              <a:ext cx="168" cy="124"/>
            </a:xfrm>
            <a:custGeom>
              <a:avLst/>
              <a:gdLst>
                <a:gd name="T0" fmla="*/ 0 w 190"/>
                <a:gd name="T1" fmla="*/ 2147483647 h 134"/>
                <a:gd name="T2" fmla="*/ 2147483647 w 190"/>
                <a:gd name="T3" fmla="*/ 2147483647 h 134"/>
                <a:gd name="T4" fmla="*/ 2147483647 w 190"/>
                <a:gd name="T5" fmla="*/ 0 h 134"/>
                <a:gd name="T6" fmla="*/ 2147483647 w 190"/>
                <a:gd name="T7" fmla="*/ 0 h 134"/>
                <a:gd name="T8" fmla="*/ 2147483647 w 190"/>
                <a:gd name="T9" fmla="*/ 2147483647 h 134"/>
                <a:gd name="T10" fmla="*/ 0 w 190"/>
                <a:gd name="T11" fmla="*/ 2147483647 h 134"/>
                <a:gd name="T12" fmla="*/ 0 w 190"/>
                <a:gd name="T13" fmla="*/ 2147483647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8" name="Freeform 61"/>
            <p:cNvSpPr>
              <a:spLocks/>
            </p:cNvSpPr>
            <p:nvPr/>
          </p:nvSpPr>
          <p:spPr bwMode="auto">
            <a:xfrm>
              <a:off x="2605" y="2362"/>
              <a:ext cx="165"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9"/>
                  </a:lnTo>
                  <a:lnTo>
                    <a:pt x="0" y="129"/>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89" name="Freeform 62"/>
            <p:cNvSpPr>
              <a:spLocks/>
            </p:cNvSpPr>
            <p:nvPr/>
          </p:nvSpPr>
          <p:spPr bwMode="auto">
            <a:xfrm>
              <a:off x="2605" y="2362"/>
              <a:ext cx="161" cy="119"/>
            </a:xfrm>
            <a:custGeom>
              <a:avLst/>
              <a:gdLst>
                <a:gd name="T0" fmla="*/ 0 w 182"/>
                <a:gd name="T1" fmla="*/ 2147483647 h 129"/>
                <a:gd name="T2" fmla="*/ 2147483647 w 182"/>
                <a:gd name="T3" fmla="*/ 2147483647 h 129"/>
                <a:gd name="T4" fmla="*/ 2147483647 w 182"/>
                <a:gd name="T5" fmla="*/ 0 h 129"/>
                <a:gd name="T6" fmla="*/ 2147483647 w 182"/>
                <a:gd name="T7" fmla="*/ 0 h 129"/>
                <a:gd name="T8" fmla="*/ 2147483647 w 182"/>
                <a:gd name="T9" fmla="*/ 2147483647 h 129"/>
                <a:gd name="T10" fmla="*/ 0 w 182"/>
                <a:gd name="T11" fmla="*/ 2147483647 h 129"/>
                <a:gd name="T12" fmla="*/ 0 w 182"/>
                <a:gd name="T13" fmla="*/ 2147483647 h 129"/>
                <a:gd name="T14" fmla="*/ 0 60000 65536"/>
                <a:gd name="T15" fmla="*/ 0 60000 65536"/>
                <a:gd name="T16" fmla="*/ 0 60000 65536"/>
                <a:gd name="T17" fmla="*/ 0 60000 65536"/>
                <a:gd name="T18" fmla="*/ 0 60000 65536"/>
                <a:gd name="T19" fmla="*/ 0 60000 65536"/>
                <a:gd name="T20" fmla="*/ 0 60000 65536"/>
                <a:gd name="T21" fmla="*/ 0 w 182"/>
                <a:gd name="T22" fmla="*/ 0 h 129"/>
                <a:gd name="T23" fmla="*/ 182 w 18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9">
                  <a:moveTo>
                    <a:pt x="0" y="129"/>
                  </a:moveTo>
                  <a:lnTo>
                    <a:pt x="182" y="129"/>
                  </a:lnTo>
                  <a:lnTo>
                    <a:pt x="182" y="0"/>
                  </a:lnTo>
                  <a:lnTo>
                    <a:pt x="178" y="0"/>
                  </a:lnTo>
                  <a:lnTo>
                    <a:pt x="178" y="126"/>
                  </a:lnTo>
                  <a:lnTo>
                    <a:pt x="0" y="126"/>
                  </a:lnTo>
                  <a:lnTo>
                    <a:pt x="0" y="129"/>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0" name="Freeform 63"/>
            <p:cNvSpPr>
              <a:spLocks/>
            </p:cNvSpPr>
            <p:nvPr/>
          </p:nvSpPr>
          <p:spPr bwMode="auto">
            <a:xfrm>
              <a:off x="2605" y="2362"/>
              <a:ext cx="158" cy="117"/>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1" name="Freeform 64"/>
            <p:cNvSpPr>
              <a:spLocks/>
            </p:cNvSpPr>
            <p:nvPr/>
          </p:nvSpPr>
          <p:spPr bwMode="auto">
            <a:xfrm>
              <a:off x="2605" y="2362"/>
              <a:ext cx="155" cy="114"/>
            </a:xfrm>
            <a:custGeom>
              <a:avLst/>
              <a:gdLst>
                <a:gd name="T0" fmla="*/ 0 w 175"/>
                <a:gd name="T1" fmla="*/ 2147483647 h 123"/>
                <a:gd name="T2" fmla="*/ 2147483647 w 175"/>
                <a:gd name="T3" fmla="*/ 2147483647 h 123"/>
                <a:gd name="T4" fmla="*/ 2147483647 w 175"/>
                <a:gd name="T5" fmla="*/ 0 h 123"/>
                <a:gd name="T6" fmla="*/ 2147483647 w 175"/>
                <a:gd name="T7" fmla="*/ 0 h 123"/>
                <a:gd name="T8" fmla="*/ 2147483647 w 175"/>
                <a:gd name="T9" fmla="*/ 2147483647 h 123"/>
                <a:gd name="T10" fmla="*/ 0 w 175"/>
                <a:gd name="T11" fmla="*/ 2147483647 h 123"/>
                <a:gd name="T12" fmla="*/ 0 w 175"/>
                <a:gd name="T13" fmla="*/ 2147483647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2" name="Freeform 65"/>
            <p:cNvSpPr>
              <a:spLocks/>
            </p:cNvSpPr>
            <p:nvPr/>
          </p:nvSpPr>
          <p:spPr bwMode="auto">
            <a:xfrm>
              <a:off x="2605" y="2362"/>
              <a:ext cx="151" cy="111"/>
            </a:xfrm>
            <a:custGeom>
              <a:avLst/>
              <a:gdLst>
                <a:gd name="T0" fmla="*/ 0 w 171"/>
                <a:gd name="T1" fmla="*/ 2147483647 h 120"/>
                <a:gd name="T2" fmla="*/ 2147483647 w 171"/>
                <a:gd name="T3" fmla="*/ 2147483647 h 120"/>
                <a:gd name="T4" fmla="*/ 2147483647 w 171"/>
                <a:gd name="T5" fmla="*/ 0 h 120"/>
                <a:gd name="T6" fmla="*/ 2147483647 w 171"/>
                <a:gd name="T7" fmla="*/ 0 h 120"/>
                <a:gd name="T8" fmla="*/ 2147483647 w 171"/>
                <a:gd name="T9" fmla="*/ 2147483647 h 120"/>
                <a:gd name="T10" fmla="*/ 0 w 171"/>
                <a:gd name="T11" fmla="*/ 2147483647 h 120"/>
                <a:gd name="T12" fmla="*/ 0 w 171"/>
                <a:gd name="T13" fmla="*/ 2147483647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3" name="Freeform 66"/>
            <p:cNvSpPr>
              <a:spLocks/>
            </p:cNvSpPr>
            <p:nvPr/>
          </p:nvSpPr>
          <p:spPr bwMode="auto">
            <a:xfrm>
              <a:off x="2605" y="2362"/>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4" name="Freeform 67"/>
            <p:cNvSpPr>
              <a:spLocks/>
            </p:cNvSpPr>
            <p:nvPr/>
          </p:nvSpPr>
          <p:spPr bwMode="auto">
            <a:xfrm>
              <a:off x="2605" y="2362"/>
              <a:ext cx="143" cy="106"/>
            </a:xfrm>
            <a:custGeom>
              <a:avLst/>
              <a:gdLst>
                <a:gd name="T0" fmla="*/ 0 w 162"/>
                <a:gd name="T1" fmla="*/ 2147483647 h 115"/>
                <a:gd name="T2" fmla="*/ 2147483647 w 162"/>
                <a:gd name="T3" fmla="*/ 2147483647 h 115"/>
                <a:gd name="T4" fmla="*/ 2147483647 w 162"/>
                <a:gd name="T5" fmla="*/ 0 h 115"/>
                <a:gd name="T6" fmla="*/ 2147483647 w 162"/>
                <a:gd name="T7" fmla="*/ 0 h 115"/>
                <a:gd name="T8" fmla="*/ 2147483647 w 162"/>
                <a:gd name="T9" fmla="*/ 2147483647 h 115"/>
                <a:gd name="T10" fmla="*/ 0 w 162"/>
                <a:gd name="T11" fmla="*/ 2147483647 h 115"/>
                <a:gd name="T12" fmla="*/ 0 w 162"/>
                <a:gd name="T13" fmla="*/ 2147483647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5" name="Freeform 68"/>
            <p:cNvSpPr>
              <a:spLocks/>
            </p:cNvSpPr>
            <p:nvPr/>
          </p:nvSpPr>
          <p:spPr bwMode="auto">
            <a:xfrm>
              <a:off x="2605" y="2362"/>
              <a:ext cx="140" cy="103"/>
            </a:xfrm>
            <a:custGeom>
              <a:avLst/>
              <a:gdLst>
                <a:gd name="T0" fmla="*/ 0 w 158"/>
                <a:gd name="T1" fmla="*/ 2147483647 h 111"/>
                <a:gd name="T2" fmla="*/ 2147483647 w 158"/>
                <a:gd name="T3" fmla="*/ 2147483647 h 111"/>
                <a:gd name="T4" fmla="*/ 2147483647 w 158"/>
                <a:gd name="T5" fmla="*/ 0 h 111"/>
                <a:gd name="T6" fmla="*/ 2147483647 w 158"/>
                <a:gd name="T7" fmla="*/ 0 h 111"/>
                <a:gd name="T8" fmla="*/ 2147483647 w 158"/>
                <a:gd name="T9" fmla="*/ 2147483647 h 111"/>
                <a:gd name="T10" fmla="*/ 0 w 158"/>
                <a:gd name="T11" fmla="*/ 2147483647 h 111"/>
                <a:gd name="T12" fmla="*/ 0 w 158"/>
                <a:gd name="T13" fmla="*/ 2147483647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6" name="Freeform 69"/>
            <p:cNvSpPr>
              <a:spLocks/>
            </p:cNvSpPr>
            <p:nvPr/>
          </p:nvSpPr>
          <p:spPr bwMode="auto">
            <a:xfrm>
              <a:off x="2605" y="2362"/>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7" name="Freeform 70"/>
            <p:cNvSpPr>
              <a:spLocks/>
            </p:cNvSpPr>
            <p:nvPr/>
          </p:nvSpPr>
          <p:spPr bwMode="auto">
            <a:xfrm>
              <a:off x="2605" y="2362"/>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8" name="Freeform 71"/>
            <p:cNvSpPr>
              <a:spLocks/>
            </p:cNvSpPr>
            <p:nvPr/>
          </p:nvSpPr>
          <p:spPr bwMode="auto">
            <a:xfrm>
              <a:off x="2605" y="2362"/>
              <a:ext cx="127" cy="94"/>
            </a:xfrm>
            <a:custGeom>
              <a:avLst/>
              <a:gdLst>
                <a:gd name="T0" fmla="*/ 0 w 143"/>
                <a:gd name="T1" fmla="*/ 2147483647 h 101"/>
                <a:gd name="T2" fmla="*/ 2147483647 w 143"/>
                <a:gd name="T3" fmla="*/ 2147483647 h 101"/>
                <a:gd name="T4" fmla="*/ 2147483647 w 143"/>
                <a:gd name="T5" fmla="*/ 0 h 101"/>
                <a:gd name="T6" fmla="*/ 2147483647 w 143"/>
                <a:gd name="T7" fmla="*/ 0 h 101"/>
                <a:gd name="T8" fmla="*/ 2147483647 w 143"/>
                <a:gd name="T9" fmla="*/ 2147483647 h 101"/>
                <a:gd name="T10" fmla="*/ 0 w 143"/>
                <a:gd name="T11" fmla="*/ 2147483647 h 101"/>
                <a:gd name="T12" fmla="*/ 0 w 143"/>
                <a:gd name="T13" fmla="*/ 2147483647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599" name="Freeform 72"/>
            <p:cNvSpPr>
              <a:spLocks/>
            </p:cNvSpPr>
            <p:nvPr/>
          </p:nvSpPr>
          <p:spPr bwMode="auto">
            <a:xfrm>
              <a:off x="2605" y="2362"/>
              <a:ext cx="122"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0" name="Freeform 73"/>
            <p:cNvSpPr>
              <a:spLocks/>
            </p:cNvSpPr>
            <p:nvPr/>
          </p:nvSpPr>
          <p:spPr bwMode="auto">
            <a:xfrm>
              <a:off x="2605" y="2362"/>
              <a:ext cx="118"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1" name="Freeform 74"/>
            <p:cNvSpPr>
              <a:spLocks/>
            </p:cNvSpPr>
            <p:nvPr/>
          </p:nvSpPr>
          <p:spPr bwMode="auto">
            <a:xfrm>
              <a:off x="2605" y="2362"/>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2" name="Freeform 75"/>
            <p:cNvSpPr>
              <a:spLocks/>
            </p:cNvSpPr>
            <p:nvPr/>
          </p:nvSpPr>
          <p:spPr bwMode="auto">
            <a:xfrm>
              <a:off x="2605" y="2362"/>
              <a:ext cx="107"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3" name="Freeform 76"/>
            <p:cNvSpPr>
              <a:spLocks/>
            </p:cNvSpPr>
            <p:nvPr/>
          </p:nvSpPr>
          <p:spPr bwMode="auto">
            <a:xfrm>
              <a:off x="2605" y="2362"/>
              <a:ext cx="102"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7"/>
                  </a:lnTo>
                  <a:lnTo>
                    <a:pt x="0" y="77"/>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4" name="Freeform 77"/>
            <p:cNvSpPr>
              <a:spLocks/>
            </p:cNvSpPr>
            <p:nvPr/>
          </p:nvSpPr>
          <p:spPr bwMode="auto">
            <a:xfrm>
              <a:off x="2605" y="2362"/>
              <a:ext cx="97" cy="71"/>
            </a:xfrm>
            <a:custGeom>
              <a:avLst/>
              <a:gdLst>
                <a:gd name="T0" fmla="*/ 0 w 109"/>
                <a:gd name="T1" fmla="*/ 2147483647 h 77"/>
                <a:gd name="T2" fmla="*/ 2147483647 w 109"/>
                <a:gd name="T3" fmla="*/ 2147483647 h 77"/>
                <a:gd name="T4" fmla="*/ 2147483647 w 109"/>
                <a:gd name="T5" fmla="*/ 0 h 77"/>
                <a:gd name="T6" fmla="*/ 2147483647 w 109"/>
                <a:gd name="T7" fmla="*/ 0 h 77"/>
                <a:gd name="T8" fmla="*/ 2147483647 w 109"/>
                <a:gd name="T9" fmla="*/ 2147483647 h 77"/>
                <a:gd name="T10" fmla="*/ 0 w 109"/>
                <a:gd name="T11" fmla="*/ 2147483647 h 77"/>
                <a:gd name="T12" fmla="*/ 0 w 109"/>
                <a:gd name="T13" fmla="*/ 2147483647 h 77"/>
                <a:gd name="T14" fmla="*/ 0 60000 65536"/>
                <a:gd name="T15" fmla="*/ 0 60000 65536"/>
                <a:gd name="T16" fmla="*/ 0 60000 65536"/>
                <a:gd name="T17" fmla="*/ 0 60000 65536"/>
                <a:gd name="T18" fmla="*/ 0 60000 65536"/>
                <a:gd name="T19" fmla="*/ 0 60000 65536"/>
                <a:gd name="T20" fmla="*/ 0 60000 65536"/>
                <a:gd name="T21" fmla="*/ 0 w 109"/>
                <a:gd name="T22" fmla="*/ 0 h 77"/>
                <a:gd name="T23" fmla="*/ 109 w 10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7">
                  <a:moveTo>
                    <a:pt x="0" y="77"/>
                  </a:moveTo>
                  <a:lnTo>
                    <a:pt x="109" y="77"/>
                  </a:lnTo>
                  <a:lnTo>
                    <a:pt x="109" y="0"/>
                  </a:lnTo>
                  <a:lnTo>
                    <a:pt x="101" y="0"/>
                  </a:lnTo>
                  <a:lnTo>
                    <a:pt x="101" y="71"/>
                  </a:lnTo>
                  <a:lnTo>
                    <a:pt x="0" y="71"/>
                  </a:lnTo>
                  <a:lnTo>
                    <a:pt x="0" y="77"/>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5" name="Freeform 78"/>
            <p:cNvSpPr>
              <a:spLocks/>
            </p:cNvSpPr>
            <p:nvPr/>
          </p:nvSpPr>
          <p:spPr bwMode="auto">
            <a:xfrm>
              <a:off x="2604" y="2361"/>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6" name="Freeform 79"/>
            <p:cNvSpPr>
              <a:spLocks/>
            </p:cNvSpPr>
            <p:nvPr/>
          </p:nvSpPr>
          <p:spPr bwMode="auto">
            <a:xfrm>
              <a:off x="2604" y="2361"/>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7" name="Freeform 80"/>
            <p:cNvSpPr>
              <a:spLocks/>
            </p:cNvSpPr>
            <p:nvPr/>
          </p:nvSpPr>
          <p:spPr bwMode="auto">
            <a:xfrm>
              <a:off x="2605" y="2362"/>
              <a:ext cx="77" cy="57"/>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8" name="Freeform 81"/>
            <p:cNvSpPr>
              <a:spLocks/>
            </p:cNvSpPr>
            <p:nvPr/>
          </p:nvSpPr>
          <p:spPr bwMode="auto">
            <a:xfrm>
              <a:off x="2605" y="2362"/>
              <a:ext cx="71" cy="52"/>
            </a:xfrm>
            <a:custGeom>
              <a:avLst/>
              <a:gdLst>
                <a:gd name="T0" fmla="*/ 0 w 80"/>
                <a:gd name="T1" fmla="*/ 2147483647 h 56"/>
                <a:gd name="T2" fmla="*/ 2147483647 w 80"/>
                <a:gd name="T3" fmla="*/ 2147483647 h 56"/>
                <a:gd name="T4" fmla="*/ 2147483647 w 80"/>
                <a:gd name="T5" fmla="*/ 0 h 56"/>
                <a:gd name="T6" fmla="*/ 2147483647 w 80"/>
                <a:gd name="T7" fmla="*/ 0 h 56"/>
                <a:gd name="T8" fmla="*/ 2147483647 w 80"/>
                <a:gd name="T9" fmla="*/ 2147483647 h 56"/>
                <a:gd name="T10" fmla="*/ 0 w 80"/>
                <a:gd name="T11" fmla="*/ 2147483647 h 56"/>
                <a:gd name="T12" fmla="*/ 0 w 80"/>
                <a:gd name="T13" fmla="*/ 2147483647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09" name="Freeform 82"/>
            <p:cNvSpPr>
              <a:spLocks/>
            </p:cNvSpPr>
            <p:nvPr/>
          </p:nvSpPr>
          <p:spPr bwMode="auto">
            <a:xfrm>
              <a:off x="2605" y="2362"/>
              <a:ext cx="63"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0" name="Freeform 83"/>
            <p:cNvSpPr>
              <a:spLocks/>
            </p:cNvSpPr>
            <p:nvPr/>
          </p:nvSpPr>
          <p:spPr bwMode="auto">
            <a:xfrm>
              <a:off x="2605" y="2362"/>
              <a:ext cx="55" cy="41"/>
            </a:xfrm>
            <a:custGeom>
              <a:avLst/>
              <a:gdLst>
                <a:gd name="T0" fmla="*/ 0 w 62"/>
                <a:gd name="T1" fmla="*/ 2147483647 h 44"/>
                <a:gd name="T2" fmla="*/ 2147483647 w 62"/>
                <a:gd name="T3" fmla="*/ 2147483647 h 44"/>
                <a:gd name="T4" fmla="*/ 2147483647 w 62"/>
                <a:gd name="T5" fmla="*/ 0 h 44"/>
                <a:gd name="T6" fmla="*/ 2147483647 w 62"/>
                <a:gd name="T7" fmla="*/ 0 h 44"/>
                <a:gd name="T8" fmla="*/ 2147483647 w 62"/>
                <a:gd name="T9" fmla="*/ 2147483647 h 44"/>
                <a:gd name="T10" fmla="*/ 0 w 62"/>
                <a:gd name="T11" fmla="*/ 2147483647 h 44"/>
                <a:gd name="T12" fmla="*/ 0 w 62"/>
                <a:gd name="T13" fmla="*/ 2147483647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1" name="Freeform 84"/>
            <p:cNvSpPr>
              <a:spLocks/>
            </p:cNvSpPr>
            <p:nvPr/>
          </p:nvSpPr>
          <p:spPr bwMode="auto">
            <a:xfrm>
              <a:off x="2605" y="2362"/>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2" name="Freeform 85"/>
            <p:cNvSpPr>
              <a:spLocks/>
            </p:cNvSpPr>
            <p:nvPr/>
          </p:nvSpPr>
          <p:spPr bwMode="auto">
            <a:xfrm>
              <a:off x="2605" y="2362"/>
              <a:ext cx="39"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3" name="Freeform 86"/>
            <p:cNvSpPr>
              <a:spLocks/>
            </p:cNvSpPr>
            <p:nvPr/>
          </p:nvSpPr>
          <p:spPr bwMode="auto">
            <a:xfrm>
              <a:off x="2604" y="2361"/>
              <a:ext cx="31" cy="24"/>
            </a:xfrm>
            <a:custGeom>
              <a:avLst/>
              <a:gdLst>
                <a:gd name="T0" fmla="*/ 2147483647 w 36"/>
                <a:gd name="T1" fmla="*/ 2147483647 h 26"/>
                <a:gd name="T2" fmla="*/ 2147483647 w 36"/>
                <a:gd name="T3" fmla="*/ 2147483647 h 26"/>
                <a:gd name="T4" fmla="*/ 2147483647 w 36"/>
                <a:gd name="T5" fmla="*/ 2147483647 h 26"/>
                <a:gd name="T6" fmla="*/ 2147483647 w 36"/>
                <a:gd name="T7" fmla="*/ 0 h 26"/>
                <a:gd name="T8" fmla="*/ 2147483647 w 36"/>
                <a:gd name="T9" fmla="*/ 2147483647 h 26"/>
                <a:gd name="T10" fmla="*/ 0 w 36"/>
                <a:gd name="T11" fmla="*/ 2147483647 h 26"/>
                <a:gd name="T12" fmla="*/ 2147483647 w 36"/>
                <a:gd name="T13" fmla="*/ 2147483647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4" name="Freeform 87"/>
            <p:cNvSpPr>
              <a:spLocks/>
            </p:cNvSpPr>
            <p:nvPr/>
          </p:nvSpPr>
          <p:spPr bwMode="auto">
            <a:xfrm>
              <a:off x="2604" y="2361"/>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5" name="Freeform 88"/>
            <p:cNvSpPr>
              <a:spLocks/>
            </p:cNvSpPr>
            <p:nvPr/>
          </p:nvSpPr>
          <p:spPr bwMode="auto">
            <a:xfrm>
              <a:off x="2604" y="2361"/>
              <a:ext cx="12" cy="10"/>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6" name="Freeform 89"/>
            <p:cNvSpPr>
              <a:spLocks/>
            </p:cNvSpPr>
            <p:nvPr/>
          </p:nvSpPr>
          <p:spPr bwMode="auto">
            <a:xfrm>
              <a:off x="2604" y="2361"/>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7" name="Freeform 90"/>
            <p:cNvSpPr>
              <a:spLocks/>
            </p:cNvSpPr>
            <p:nvPr/>
          </p:nvSpPr>
          <p:spPr bwMode="auto">
            <a:xfrm>
              <a:off x="2593" y="2351"/>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8" name="Freeform 91"/>
            <p:cNvSpPr>
              <a:spLocks/>
            </p:cNvSpPr>
            <p:nvPr/>
          </p:nvSpPr>
          <p:spPr bwMode="auto">
            <a:xfrm>
              <a:off x="2597" y="2353"/>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19" name="Freeform 92"/>
            <p:cNvSpPr>
              <a:spLocks/>
            </p:cNvSpPr>
            <p:nvPr/>
          </p:nvSpPr>
          <p:spPr bwMode="auto">
            <a:xfrm>
              <a:off x="2601" y="2357"/>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0" name="Freeform 93"/>
            <p:cNvSpPr>
              <a:spLocks/>
            </p:cNvSpPr>
            <p:nvPr/>
          </p:nvSpPr>
          <p:spPr bwMode="auto">
            <a:xfrm>
              <a:off x="2605" y="2360"/>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1" name="Freeform 94"/>
            <p:cNvSpPr>
              <a:spLocks/>
            </p:cNvSpPr>
            <p:nvPr/>
          </p:nvSpPr>
          <p:spPr bwMode="auto">
            <a:xfrm>
              <a:off x="2610" y="2364"/>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2" name="Freeform 95"/>
            <p:cNvSpPr>
              <a:spLocks/>
            </p:cNvSpPr>
            <p:nvPr/>
          </p:nvSpPr>
          <p:spPr bwMode="auto">
            <a:xfrm>
              <a:off x="2614" y="2368"/>
              <a:ext cx="182" cy="141"/>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3"/>
                  </a:lnTo>
                  <a:lnTo>
                    <a:pt x="206" y="3"/>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3" name="Freeform 96"/>
            <p:cNvSpPr>
              <a:spLocks/>
            </p:cNvSpPr>
            <p:nvPr/>
          </p:nvSpPr>
          <p:spPr bwMode="auto">
            <a:xfrm>
              <a:off x="2619" y="2371"/>
              <a:ext cx="177" cy="138"/>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4" name="Freeform 97"/>
            <p:cNvSpPr>
              <a:spLocks/>
            </p:cNvSpPr>
            <p:nvPr/>
          </p:nvSpPr>
          <p:spPr bwMode="auto">
            <a:xfrm>
              <a:off x="2623" y="2374"/>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5" name="Freeform 98"/>
            <p:cNvSpPr>
              <a:spLocks/>
            </p:cNvSpPr>
            <p:nvPr/>
          </p:nvSpPr>
          <p:spPr bwMode="auto">
            <a:xfrm>
              <a:off x="2627" y="2378"/>
              <a:ext cx="169"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6" name="Freeform 99"/>
            <p:cNvSpPr>
              <a:spLocks/>
            </p:cNvSpPr>
            <p:nvPr/>
          </p:nvSpPr>
          <p:spPr bwMode="auto">
            <a:xfrm>
              <a:off x="2632" y="2382"/>
              <a:ext cx="164" cy="127"/>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7" name="Freeform 100"/>
            <p:cNvSpPr>
              <a:spLocks/>
            </p:cNvSpPr>
            <p:nvPr/>
          </p:nvSpPr>
          <p:spPr bwMode="auto">
            <a:xfrm>
              <a:off x="2636" y="2385"/>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7" y="134"/>
                  </a:lnTo>
                  <a:lnTo>
                    <a:pt x="7"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8" name="Freeform 101"/>
            <p:cNvSpPr>
              <a:spLocks/>
            </p:cNvSpPr>
            <p:nvPr/>
          </p:nvSpPr>
          <p:spPr bwMode="auto">
            <a:xfrm>
              <a:off x="2642" y="2388"/>
              <a:ext cx="154" cy="121"/>
            </a:xfrm>
            <a:custGeom>
              <a:avLst/>
              <a:gdLst>
                <a:gd name="T0" fmla="*/ 2147483647 w 174"/>
                <a:gd name="T1" fmla="*/ 0 h 131"/>
                <a:gd name="T2" fmla="*/ 0 w 174"/>
                <a:gd name="T3" fmla="*/ 0 h 131"/>
                <a:gd name="T4" fmla="*/ 0 w 174"/>
                <a:gd name="T5" fmla="*/ 2147483647 h 131"/>
                <a:gd name="T6" fmla="*/ 2147483647 w 174"/>
                <a:gd name="T7" fmla="*/ 2147483647 h 131"/>
                <a:gd name="T8" fmla="*/ 2147483647 w 174"/>
                <a:gd name="T9" fmla="*/ 2147483647 h 131"/>
                <a:gd name="T10" fmla="*/ 2147483647 w 174"/>
                <a:gd name="T11" fmla="*/ 2147483647 h 131"/>
                <a:gd name="T12" fmla="*/ 2147483647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29" name="Freeform 102"/>
            <p:cNvSpPr>
              <a:spLocks/>
            </p:cNvSpPr>
            <p:nvPr/>
          </p:nvSpPr>
          <p:spPr bwMode="auto">
            <a:xfrm>
              <a:off x="2647" y="2392"/>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0" name="Freeform 103"/>
            <p:cNvSpPr>
              <a:spLocks/>
            </p:cNvSpPr>
            <p:nvPr/>
          </p:nvSpPr>
          <p:spPr bwMode="auto">
            <a:xfrm>
              <a:off x="2652" y="2396"/>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1" name="Freeform 104"/>
            <p:cNvSpPr>
              <a:spLocks/>
            </p:cNvSpPr>
            <p:nvPr/>
          </p:nvSpPr>
          <p:spPr bwMode="auto">
            <a:xfrm>
              <a:off x="2657" y="2400"/>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2" name="Freeform 105"/>
            <p:cNvSpPr>
              <a:spLocks/>
            </p:cNvSpPr>
            <p:nvPr/>
          </p:nvSpPr>
          <p:spPr bwMode="auto">
            <a:xfrm>
              <a:off x="2662" y="2405"/>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3" name="Freeform 106"/>
            <p:cNvSpPr>
              <a:spLocks/>
            </p:cNvSpPr>
            <p:nvPr/>
          </p:nvSpPr>
          <p:spPr bwMode="auto">
            <a:xfrm>
              <a:off x="2668" y="2409"/>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4" name="Freeform 107"/>
            <p:cNvSpPr>
              <a:spLocks/>
            </p:cNvSpPr>
            <p:nvPr/>
          </p:nvSpPr>
          <p:spPr bwMode="auto">
            <a:xfrm>
              <a:off x="2674" y="2414"/>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5" name="Freeform 108"/>
            <p:cNvSpPr>
              <a:spLocks/>
            </p:cNvSpPr>
            <p:nvPr/>
          </p:nvSpPr>
          <p:spPr bwMode="auto">
            <a:xfrm>
              <a:off x="2680" y="2419"/>
              <a:ext cx="116" cy="90"/>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6" name="Freeform 109"/>
            <p:cNvSpPr>
              <a:spLocks/>
            </p:cNvSpPr>
            <p:nvPr/>
          </p:nvSpPr>
          <p:spPr bwMode="auto">
            <a:xfrm>
              <a:off x="2687" y="2423"/>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7" name="Freeform 110"/>
            <p:cNvSpPr>
              <a:spLocks/>
            </p:cNvSpPr>
            <p:nvPr/>
          </p:nvSpPr>
          <p:spPr bwMode="auto">
            <a:xfrm>
              <a:off x="2694" y="2430"/>
              <a:ext cx="102" cy="79"/>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8" name="Freeform 111"/>
            <p:cNvSpPr>
              <a:spLocks/>
            </p:cNvSpPr>
            <p:nvPr/>
          </p:nvSpPr>
          <p:spPr bwMode="auto">
            <a:xfrm>
              <a:off x="2702" y="2435"/>
              <a:ext cx="93" cy="73"/>
            </a:xfrm>
            <a:custGeom>
              <a:avLst/>
              <a:gdLst>
                <a:gd name="T0" fmla="*/ 2147483647 w 106"/>
                <a:gd name="T1" fmla="*/ 0 h 79"/>
                <a:gd name="T2" fmla="*/ 0 w 106"/>
                <a:gd name="T3" fmla="*/ 0 h 79"/>
                <a:gd name="T4" fmla="*/ 0 w 106"/>
                <a:gd name="T5" fmla="*/ 2147483647 h 79"/>
                <a:gd name="T6" fmla="*/ 2147483647 w 106"/>
                <a:gd name="T7" fmla="*/ 2147483647 h 79"/>
                <a:gd name="T8" fmla="*/ 2147483647 w 106"/>
                <a:gd name="T9" fmla="*/ 2147483647 h 79"/>
                <a:gd name="T10" fmla="*/ 2147483647 w 106"/>
                <a:gd name="T11" fmla="*/ 2147483647 h 79"/>
                <a:gd name="T12" fmla="*/ 2147483647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39" name="Freeform 112"/>
            <p:cNvSpPr>
              <a:spLocks/>
            </p:cNvSpPr>
            <p:nvPr/>
          </p:nvSpPr>
          <p:spPr bwMode="auto">
            <a:xfrm>
              <a:off x="2708" y="2441"/>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0" name="Freeform 113"/>
            <p:cNvSpPr>
              <a:spLocks/>
            </p:cNvSpPr>
            <p:nvPr/>
          </p:nvSpPr>
          <p:spPr bwMode="auto">
            <a:xfrm>
              <a:off x="2716" y="2447"/>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1" name="Freeform 114"/>
            <p:cNvSpPr>
              <a:spLocks/>
            </p:cNvSpPr>
            <p:nvPr/>
          </p:nvSpPr>
          <p:spPr bwMode="auto">
            <a:xfrm>
              <a:off x="2725" y="2453"/>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2" name="Freeform 115"/>
            <p:cNvSpPr>
              <a:spLocks/>
            </p:cNvSpPr>
            <p:nvPr/>
          </p:nvSpPr>
          <p:spPr bwMode="auto">
            <a:xfrm>
              <a:off x="2733" y="2460"/>
              <a:ext cx="63"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3" name="Freeform 116"/>
            <p:cNvSpPr>
              <a:spLocks/>
            </p:cNvSpPr>
            <p:nvPr/>
          </p:nvSpPr>
          <p:spPr bwMode="auto">
            <a:xfrm>
              <a:off x="2743" y="2467"/>
              <a:ext cx="52" cy="41"/>
            </a:xfrm>
            <a:custGeom>
              <a:avLst/>
              <a:gdLst>
                <a:gd name="T0" fmla="*/ 2147483647 w 59"/>
                <a:gd name="T1" fmla="*/ 0 h 45"/>
                <a:gd name="T2" fmla="*/ 0 w 59"/>
                <a:gd name="T3" fmla="*/ 0 h 45"/>
                <a:gd name="T4" fmla="*/ 0 w 59"/>
                <a:gd name="T5" fmla="*/ 2147483647 h 45"/>
                <a:gd name="T6" fmla="*/ 2147483647 w 59"/>
                <a:gd name="T7" fmla="*/ 2147483647 h 45"/>
                <a:gd name="T8" fmla="*/ 2147483647 w 59"/>
                <a:gd name="T9" fmla="*/ 2147483647 h 45"/>
                <a:gd name="T10" fmla="*/ 2147483647 w 59"/>
                <a:gd name="T11" fmla="*/ 2147483647 h 45"/>
                <a:gd name="T12" fmla="*/ 2147483647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4" name="Freeform 117"/>
            <p:cNvSpPr>
              <a:spLocks/>
            </p:cNvSpPr>
            <p:nvPr/>
          </p:nvSpPr>
          <p:spPr bwMode="auto">
            <a:xfrm>
              <a:off x="2752" y="2474"/>
              <a:ext cx="43" cy="34"/>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5" name="Freeform 118"/>
            <p:cNvSpPr>
              <a:spLocks/>
            </p:cNvSpPr>
            <p:nvPr/>
          </p:nvSpPr>
          <p:spPr bwMode="auto">
            <a:xfrm>
              <a:off x="2762" y="2482"/>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6" name="Freeform 119"/>
            <p:cNvSpPr>
              <a:spLocks/>
            </p:cNvSpPr>
            <p:nvPr/>
          </p:nvSpPr>
          <p:spPr bwMode="auto">
            <a:xfrm>
              <a:off x="2773" y="2491"/>
              <a:ext cx="23" cy="18"/>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7" name="Freeform 120"/>
            <p:cNvSpPr>
              <a:spLocks/>
            </p:cNvSpPr>
            <p:nvPr/>
          </p:nvSpPr>
          <p:spPr bwMode="auto">
            <a:xfrm>
              <a:off x="2784" y="2500"/>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48" name="Line 121"/>
            <p:cNvSpPr>
              <a:spLocks noChangeShapeType="1"/>
            </p:cNvSpPr>
            <p:nvPr/>
          </p:nvSpPr>
          <p:spPr bwMode="auto">
            <a:xfrm>
              <a:off x="2637"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49" name="Line 122"/>
            <p:cNvSpPr>
              <a:spLocks noChangeShapeType="1"/>
            </p:cNvSpPr>
            <p:nvPr/>
          </p:nvSpPr>
          <p:spPr bwMode="auto">
            <a:xfrm>
              <a:off x="2606" y="2530"/>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0" name="Line 123"/>
            <p:cNvSpPr>
              <a:spLocks noChangeShapeType="1"/>
            </p:cNvSpPr>
            <p:nvPr/>
          </p:nvSpPr>
          <p:spPr bwMode="auto">
            <a:xfrm>
              <a:off x="2569" y="2530"/>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1" name="Rectangle 124"/>
            <p:cNvSpPr>
              <a:spLocks noChangeArrowheads="1"/>
            </p:cNvSpPr>
            <p:nvPr/>
          </p:nvSpPr>
          <p:spPr bwMode="auto">
            <a:xfrm>
              <a:off x="2761" y="2589"/>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2" name="Rectangle 125"/>
            <p:cNvSpPr>
              <a:spLocks noChangeArrowheads="1"/>
            </p:cNvSpPr>
            <p:nvPr/>
          </p:nvSpPr>
          <p:spPr bwMode="auto">
            <a:xfrm>
              <a:off x="2761" y="2589"/>
              <a:ext cx="31" cy="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3" name="Rectangle 126"/>
            <p:cNvSpPr>
              <a:spLocks noChangeArrowheads="1"/>
            </p:cNvSpPr>
            <p:nvPr/>
          </p:nvSpPr>
          <p:spPr bwMode="auto">
            <a:xfrm>
              <a:off x="2761" y="258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4" name="Rectangle 127"/>
            <p:cNvSpPr>
              <a:spLocks noChangeArrowheads="1"/>
            </p:cNvSpPr>
            <p:nvPr/>
          </p:nvSpPr>
          <p:spPr bwMode="auto">
            <a:xfrm>
              <a:off x="2761" y="258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5" name="Rectangle 128"/>
            <p:cNvSpPr>
              <a:spLocks noChangeArrowheads="1"/>
            </p:cNvSpPr>
            <p:nvPr/>
          </p:nvSpPr>
          <p:spPr bwMode="auto">
            <a:xfrm>
              <a:off x="2761" y="2585"/>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6" name="Rectangle 129"/>
            <p:cNvSpPr>
              <a:spLocks noChangeArrowheads="1"/>
            </p:cNvSpPr>
            <p:nvPr/>
          </p:nvSpPr>
          <p:spPr bwMode="auto">
            <a:xfrm>
              <a:off x="2761" y="2584"/>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7" name="Rectangle 130"/>
            <p:cNvSpPr>
              <a:spLocks noChangeArrowheads="1"/>
            </p:cNvSpPr>
            <p:nvPr/>
          </p:nvSpPr>
          <p:spPr bwMode="auto">
            <a:xfrm>
              <a:off x="2761" y="2583"/>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8" name="Freeform 131"/>
            <p:cNvSpPr>
              <a:spLocks/>
            </p:cNvSpPr>
            <p:nvPr/>
          </p:nvSpPr>
          <p:spPr bwMode="auto">
            <a:xfrm>
              <a:off x="2760" y="2582"/>
              <a:ext cx="32" cy="1"/>
            </a:xfrm>
            <a:custGeom>
              <a:avLst/>
              <a:gdLst>
                <a:gd name="T0" fmla="*/ 2147483647 w 36"/>
                <a:gd name="T1" fmla="*/ 2147483647 h 1"/>
                <a:gd name="T2" fmla="*/ 2147483647 w 36"/>
                <a:gd name="T3" fmla="*/ 2147483647 h 1"/>
                <a:gd name="T4" fmla="*/ 2147483647 w 36"/>
                <a:gd name="T5" fmla="*/ 0 h 1"/>
                <a:gd name="T6" fmla="*/ 0 w 36"/>
                <a:gd name="T7" fmla="*/ 0 h 1"/>
                <a:gd name="T8" fmla="*/ 2147483647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1" y="1"/>
                  </a:moveTo>
                  <a:lnTo>
                    <a:pt x="36" y="1"/>
                  </a:lnTo>
                  <a:lnTo>
                    <a:pt x="35" y="0"/>
                  </a:lnTo>
                  <a:lnTo>
                    <a:pt x="0" y="0"/>
                  </a:lnTo>
                  <a:lnTo>
                    <a:pt x="1"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59" name="Rectangle 132"/>
            <p:cNvSpPr>
              <a:spLocks noChangeArrowheads="1"/>
            </p:cNvSpPr>
            <p:nvPr/>
          </p:nvSpPr>
          <p:spPr bwMode="auto">
            <a:xfrm>
              <a:off x="2760" y="2580"/>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0" name="Freeform 133"/>
            <p:cNvSpPr>
              <a:spLocks/>
            </p:cNvSpPr>
            <p:nvPr/>
          </p:nvSpPr>
          <p:spPr bwMode="auto">
            <a:xfrm>
              <a:off x="2760" y="2579"/>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1" name="Rectangle 134"/>
            <p:cNvSpPr>
              <a:spLocks noChangeArrowheads="1"/>
            </p:cNvSpPr>
            <p:nvPr/>
          </p:nvSpPr>
          <p:spPr bwMode="auto">
            <a:xfrm>
              <a:off x="2761" y="2579"/>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2" name="Rectangle 135"/>
            <p:cNvSpPr>
              <a:spLocks noChangeArrowheads="1"/>
            </p:cNvSpPr>
            <p:nvPr/>
          </p:nvSpPr>
          <p:spPr bwMode="auto">
            <a:xfrm>
              <a:off x="2732" y="258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3" name="Freeform 136"/>
            <p:cNvSpPr>
              <a:spLocks noEditPoints="1"/>
            </p:cNvSpPr>
            <p:nvPr/>
          </p:nvSpPr>
          <p:spPr bwMode="auto">
            <a:xfrm>
              <a:off x="2537" y="2571"/>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4" name="Freeform 137"/>
            <p:cNvSpPr>
              <a:spLocks noEditPoints="1"/>
            </p:cNvSpPr>
            <p:nvPr/>
          </p:nvSpPr>
          <p:spPr bwMode="auto">
            <a:xfrm>
              <a:off x="2538" y="2571"/>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5" name="Freeform 138"/>
            <p:cNvSpPr>
              <a:spLocks noEditPoints="1"/>
            </p:cNvSpPr>
            <p:nvPr/>
          </p:nvSpPr>
          <p:spPr bwMode="auto">
            <a:xfrm>
              <a:off x="2539" y="2571"/>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6" name="Freeform 139"/>
            <p:cNvSpPr>
              <a:spLocks noEditPoints="1"/>
            </p:cNvSpPr>
            <p:nvPr/>
          </p:nvSpPr>
          <p:spPr bwMode="auto">
            <a:xfrm>
              <a:off x="2540" y="2571"/>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7" name="Freeform 140"/>
            <p:cNvSpPr>
              <a:spLocks noEditPoints="1"/>
            </p:cNvSpPr>
            <p:nvPr/>
          </p:nvSpPr>
          <p:spPr bwMode="auto">
            <a:xfrm>
              <a:off x="2542" y="2571"/>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8" name="Freeform 141"/>
            <p:cNvSpPr>
              <a:spLocks noEditPoints="1"/>
            </p:cNvSpPr>
            <p:nvPr/>
          </p:nvSpPr>
          <p:spPr bwMode="auto">
            <a:xfrm>
              <a:off x="2543" y="2571"/>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69" name="Freeform 142"/>
            <p:cNvSpPr>
              <a:spLocks noEditPoints="1"/>
            </p:cNvSpPr>
            <p:nvPr/>
          </p:nvSpPr>
          <p:spPr bwMode="auto">
            <a:xfrm>
              <a:off x="2544" y="2571"/>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0" name="Freeform 143"/>
            <p:cNvSpPr>
              <a:spLocks noEditPoints="1"/>
            </p:cNvSpPr>
            <p:nvPr/>
          </p:nvSpPr>
          <p:spPr bwMode="auto">
            <a:xfrm>
              <a:off x="2544" y="2571"/>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1" name="Freeform 144"/>
            <p:cNvSpPr>
              <a:spLocks noEditPoints="1"/>
            </p:cNvSpPr>
            <p:nvPr/>
          </p:nvSpPr>
          <p:spPr bwMode="auto">
            <a:xfrm>
              <a:off x="2546" y="2571"/>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2" name="Freeform 145"/>
            <p:cNvSpPr>
              <a:spLocks noEditPoints="1"/>
            </p:cNvSpPr>
            <p:nvPr/>
          </p:nvSpPr>
          <p:spPr bwMode="auto">
            <a:xfrm>
              <a:off x="2547" y="2571"/>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3" name="Freeform 146"/>
            <p:cNvSpPr>
              <a:spLocks noEditPoints="1"/>
            </p:cNvSpPr>
            <p:nvPr/>
          </p:nvSpPr>
          <p:spPr bwMode="auto">
            <a:xfrm>
              <a:off x="2548" y="2571"/>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4" name="Freeform 147"/>
            <p:cNvSpPr>
              <a:spLocks noEditPoints="1"/>
            </p:cNvSpPr>
            <p:nvPr/>
          </p:nvSpPr>
          <p:spPr bwMode="auto">
            <a:xfrm>
              <a:off x="2549" y="2571"/>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5" name="Freeform 148"/>
            <p:cNvSpPr>
              <a:spLocks noEditPoints="1"/>
            </p:cNvSpPr>
            <p:nvPr/>
          </p:nvSpPr>
          <p:spPr bwMode="auto">
            <a:xfrm>
              <a:off x="2551" y="2570"/>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6" name="Freeform 149"/>
            <p:cNvSpPr>
              <a:spLocks noEditPoints="1"/>
            </p:cNvSpPr>
            <p:nvPr/>
          </p:nvSpPr>
          <p:spPr bwMode="auto">
            <a:xfrm>
              <a:off x="2552" y="2570"/>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7" name="Freeform 150"/>
            <p:cNvSpPr>
              <a:spLocks noEditPoints="1"/>
            </p:cNvSpPr>
            <p:nvPr/>
          </p:nvSpPr>
          <p:spPr bwMode="auto">
            <a:xfrm>
              <a:off x="2552" y="2570"/>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8" name="Freeform 151"/>
            <p:cNvSpPr>
              <a:spLocks noEditPoints="1"/>
            </p:cNvSpPr>
            <p:nvPr/>
          </p:nvSpPr>
          <p:spPr bwMode="auto">
            <a:xfrm>
              <a:off x="2553" y="2570"/>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79" name="Freeform 152"/>
            <p:cNvSpPr>
              <a:spLocks noEditPoints="1"/>
            </p:cNvSpPr>
            <p:nvPr/>
          </p:nvSpPr>
          <p:spPr bwMode="auto">
            <a:xfrm>
              <a:off x="2555" y="2571"/>
              <a:ext cx="4"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0" name="Freeform 153"/>
            <p:cNvSpPr>
              <a:spLocks noEditPoints="1"/>
            </p:cNvSpPr>
            <p:nvPr/>
          </p:nvSpPr>
          <p:spPr bwMode="auto">
            <a:xfrm>
              <a:off x="2556" y="2571"/>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1" name="Freeform 154"/>
            <p:cNvSpPr>
              <a:spLocks/>
            </p:cNvSpPr>
            <p:nvPr/>
          </p:nvSpPr>
          <p:spPr bwMode="auto">
            <a:xfrm>
              <a:off x="2527" y="228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682" name="Rectangle 155"/>
            <p:cNvSpPr>
              <a:spLocks noChangeArrowheads="1"/>
            </p:cNvSpPr>
            <p:nvPr/>
          </p:nvSpPr>
          <p:spPr bwMode="auto">
            <a:xfrm>
              <a:off x="2469" y="2048"/>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Seattle</a:t>
              </a:r>
              <a:endParaRPr lang="en-US">
                <a:latin typeface="Calibri" pitchFamily="34" charset="0"/>
                <a:ea typeface="ＭＳ Ｐゴシック" pitchFamily="34" charset="-128"/>
              </a:endParaRPr>
            </a:p>
          </p:txBody>
        </p:sp>
        <p:sp>
          <p:nvSpPr>
            <p:cNvPr id="747683" name="Freeform 156"/>
            <p:cNvSpPr>
              <a:spLocks/>
            </p:cNvSpPr>
            <p:nvPr/>
          </p:nvSpPr>
          <p:spPr bwMode="auto">
            <a:xfrm>
              <a:off x="4446" y="2561"/>
              <a:ext cx="52" cy="21"/>
            </a:xfrm>
            <a:custGeom>
              <a:avLst/>
              <a:gdLst>
                <a:gd name="T0" fmla="*/ 2147483647 w 59"/>
                <a:gd name="T1" fmla="*/ 2147483647 h 23"/>
                <a:gd name="T2" fmla="*/ 2147483647 w 59"/>
                <a:gd name="T3" fmla="*/ 0 h 23"/>
                <a:gd name="T4" fmla="*/ 0 w 59"/>
                <a:gd name="T5" fmla="*/ 0 h 23"/>
                <a:gd name="T6" fmla="*/ 2147483647 w 59"/>
                <a:gd name="T7" fmla="*/ 2147483647 h 23"/>
                <a:gd name="T8" fmla="*/ 0 60000 65536"/>
                <a:gd name="T9" fmla="*/ 0 60000 65536"/>
                <a:gd name="T10" fmla="*/ 0 60000 65536"/>
                <a:gd name="T11" fmla="*/ 0 60000 65536"/>
                <a:gd name="T12" fmla="*/ 0 w 59"/>
                <a:gd name="T13" fmla="*/ 0 h 23"/>
                <a:gd name="T14" fmla="*/ 59 w 59"/>
                <a:gd name="T15" fmla="*/ 23 h 23"/>
              </a:gdLst>
              <a:ahLst/>
              <a:cxnLst>
                <a:cxn ang="T8">
                  <a:pos x="T0" y="T1"/>
                </a:cxn>
                <a:cxn ang="T9">
                  <a:pos x="T2" y="T3"/>
                </a:cxn>
                <a:cxn ang="T10">
                  <a:pos x="T4" y="T5"/>
                </a:cxn>
                <a:cxn ang="T11">
                  <a:pos x="T6" y="T7"/>
                </a:cxn>
              </a:cxnLst>
              <a:rect l="T12" t="T13" r="T14" b="T15"/>
              <a:pathLst>
                <a:path w="59" h="23">
                  <a:moveTo>
                    <a:pt x="35" y="23"/>
                  </a:moveTo>
                  <a:lnTo>
                    <a:pt x="59" y="0"/>
                  </a:lnTo>
                  <a:lnTo>
                    <a:pt x="0" y="0"/>
                  </a:lnTo>
                  <a:lnTo>
                    <a:pt x="35"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4" name="Freeform 157"/>
            <p:cNvSpPr>
              <a:spLocks/>
            </p:cNvSpPr>
            <p:nvPr/>
          </p:nvSpPr>
          <p:spPr bwMode="auto">
            <a:xfrm>
              <a:off x="4120" y="2563"/>
              <a:ext cx="84" cy="41"/>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5" name="Freeform 158"/>
            <p:cNvSpPr>
              <a:spLocks/>
            </p:cNvSpPr>
            <p:nvPr/>
          </p:nvSpPr>
          <p:spPr bwMode="auto">
            <a:xfrm>
              <a:off x="4163" y="2561"/>
              <a:ext cx="319" cy="43"/>
            </a:xfrm>
            <a:custGeom>
              <a:avLst/>
              <a:gdLst>
                <a:gd name="T0" fmla="*/ 2147483647 w 361"/>
                <a:gd name="T1" fmla="*/ 2147483647 h 47"/>
                <a:gd name="T2" fmla="*/ 2147483647 w 361"/>
                <a:gd name="T3" fmla="*/ 0 h 47"/>
                <a:gd name="T4" fmla="*/ 2147483647 w 361"/>
                <a:gd name="T5" fmla="*/ 0 h 47"/>
                <a:gd name="T6" fmla="*/ 0 w 361"/>
                <a:gd name="T7" fmla="*/ 2147483647 h 47"/>
                <a:gd name="T8" fmla="*/ 2147483647 w 361"/>
                <a:gd name="T9" fmla="*/ 2147483647 h 47"/>
                <a:gd name="T10" fmla="*/ 2147483647 w 361"/>
                <a:gd name="T11" fmla="*/ 2147483647 h 47"/>
                <a:gd name="T12" fmla="*/ 2147483647 w 361"/>
                <a:gd name="T13" fmla="*/ 2147483647 h 47"/>
                <a:gd name="T14" fmla="*/ 0 60000 65536"/>
                <a:gd name="T15" fmla="*/ 0 60000 65536"/>
                <a:gd name="T16" fmla="*/ 0 60000 65536"/>
                <a:gd name="T17" fmla="*/ 0 60000 65536"/>
                <a:gd name="T18" fmla="*/ 0 60000 65536"/>
                <a:gd name="T19" fmla="*/ 0 60000 65536"/>
                <a:gd name="T20" fmla="*/ 0 60000 65536"/>
                <a:gd name="T21" fmla="*/ 0 w 361"/>
                <a:gd name="T22" fmla="*/ 0 h 47"/>
                <a:gd name="T23" fmla="*/ 361 w 36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7">
                  <a:moveTo>
                    <a:pt x="361" y="17"/>
                  </a:moveTo>
                  <a:lnTo>
                    <a:pt x="326" y="0"/>
                  </a:lnTo>
                  <a:lnTo>
                    <a:pt x="47" y="0"/>
                  </a:lnTo>
                  <a:lnTo>
                    <a:pt x="0" y="23"/>
                  </a:lnTo>
                  <a:lnTo>
                    <a:pt x="47" y="47"/>
                  </a:lnTo>
                  <a:lnTo>
                    <a:pt x="332" y="47"/>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6" name="Freeform 159"/>
            <p:cNvSpPr>
              <a:spLocks/>
            </p:cNvSpPr>
            <p:nvPr/>
          </p:nvSpPr>
          <p:spPr bwMode="auto">
            <a:xfrm>
              <a:off x="4215" y="2588"/>
              <a:ext cx="189" cy="13"/>
            </a:xfrm>
            <a:custGeom>
              <a:avLst/>
              <a:gdLst>
                <a:gd name="T0" fmla="*/ 2147483647 w 214"/>
                <a:gd name="T1" fmla="*/ 0 h 15"/>
                <a:gd name="T2" fmla="*/ 2147483647 w 214"/>
                <a:gd name="T3" fmla="*/ 2147483647 h 15"/>
                <a:gd name="T4" fmla="*/ 0 w 214"/>
                <a:gd name="T5" fmla="*/ 2147483647 h 15"/>
                <a:gd name="T6" fmla="*/ 0 w 214"/>
                <a:gd name="T7" fmla="*/ 2147483647 h 15"/>
                <a:gd name="T8" fmla="*/ 2147483647 w 214"/>
                <a:gd name="T9" fmla="*/ 2147483647 h 15"/>
                <a:gd name="T10" fmla="*/ 2147483647 w 214"/>
                <a:gd name="T11" fmla="*/ 2147483647 h 15"/>
                <a:gd name="T12" fmla="*/ 2147483647 w 214"/>
                <a:gd name="T13" fmla="*/ 2147483647 h 15"/>
                <a:gd name="T14" fmla="*/ 2147483647 w 214"/>
                <a:gd name="T15" fmla="*/ 2147483647 h 15"/>
                <a:gd name="T16" fmla="*/ 2147483647 w 214"/>
                <a:gd name="T17" fmla="*/ 2147483647 h 15"/>
                <a:gd name="T18" fmla="*/ 2147483647 w 214"/>
                <a:gd name="T19" fmla="*/ 2147483647 h 15"/>
                <a:gd name="T20" fmla="*/ 2147483647 w 214"/>
                <a:gd name="T21" fmla="*/ 2147483647 h 15"/>
                <a:gd name="T22" fmla="*/ 2147483647 w 214"/>
                <a:gd name="T23" fmla="*/ 2147483647 h 15"/>
                <a:gd name="T24" fmla="*/ 2147483647 w 214"/>
                <a:gd name="T25" fmla="*/ 2147483647 h 15"/>
                <a:gd name="T26" fmla="*/ 2147483647 w 214"/>
                <a:gd name="T27" fmla="*/ 2147483647 h 15"/>
                <a:gd name="T28" fmla="*/ 2147483647 w 214"/>
                <a:gd name="T29" fmla="*/ 0 h 15"/>
                <a:gd name="T30" fmla="*/ 2147483647 w 2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5"/>
                <a:gd name="T50" fmla="*/ 214 w 2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5">
                  <a:moveTo>
                    <a:pt x="214" y="0"/>
                  </a:moveTo>
                  <a:lnTo>
                    <a:pt x="214" y="15"/>
                  </a:lnTo>
                  <a:lnTo>
                    <a:pt x="0" y="15"/>
                  </a:lnTo>
                  <a:lnTo>
                    <a:pt x="0" y="14"/>
                  </a:ln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7" name="Freeform 160"/>
            <p:cNvSpPr>
              <a:spLocks/>
            </p:cNvSpPr>
            <p:nvPr/>
          </p:nvSpPr>
          <p:spPr bwMode="auto">
            <a:xfrm>
              <a:off x="4215" y="2588"/>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03" y="0"/>
                  </a:lnTo>
                  <a:lnTo>
                    <a:pt x="201" y="2"/>
                  </a:lnTo>
                  <a:lnTo>
                    <a:pt x="193" y="4"/>
                  </a:lnTo>
                  <a:lnTo>
                    <a:pt x="182" y="6"/>
                  </a:lnTo>
                  <a:lnTo>
                    <a:pt x="164" y="9"/>
                  </a:lnTo>
                  <a:lnTo>
                    <a:pt x="144" y="10"/>
                  </a:lnTo>
                  <a:lnTo>
                    <a:pt x="120" y="11"/>
                  </a:lnTo>
                  <a:lnTo>
                    <a:pt x="92" y="13"/>
                  </a:lnTo>
                  <a:lnTo>
                    <a:pt x="63" y="14"/>
                  </a:lnTo>
                  <a:lnTo>
                    <a:pt x="32"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8" name="Freeform 161"/>
            <p:cNvSpPr>
              <a:spLocks/>
            </p:cNvSpPr>
            <p:nvPr/>
          </p:nvSpPr>
          <p:spPr bwMode="auto">
            <a:xfrm>
              <a:off x="4215" y="2588"/>
              <a:ext cx="179" cy="13"/>
            </a:xfrm>
            <a:custGeom>
              <a:avLst/>
              <a:gdLst>
                <a:gd name="T0" fmla="*/ 2147483647 w 203"/>
                <a:gd name="T1" fmla="*/ 0 h 14"/>
                <a:gd name="T2" fmla="*/ 2147483647 w 203"/>
                <a:gd name="T3" fmla="*/ 2147483647 h 14"/>
                <a:gd name="T4" fmla="*/ 2147483647 w 203"/>
                <a:gd name="T5" fmla="*/ 2147483647 h 14"/>
                <a:gd name="T6" fmla="*/ 2147483647 w 203"/>
                <a:gd name="T7" fmla="*/ 2147483647 h 14"/>
                <a:gd name="T8" fmla="*/ 2147483647 w 203"/>
                <a:gd name="T9" fmla="*/ 2147483647 h 14"/>
                <a:gd name="T10" fmla="*/ 2147483647 w 203"/>
                <a:gd name="T11" fmla="*/ 2147483647 h 14"/>
                <a:gd name="T12" fmla="*/ 2147483647 w 203"/>
                <a:gd name="T13" fmla="*/ 2147483647 h 14"/>
                <a:gd name="T14" fmla="*/ 2147483647 w 203"/>
                <a:gd name="T15" fmla="*/ 2147483647 h 14"/>
                <a:gd name="T16" fmla="*/ 2147483647 w 203"/>
                <a:gd name="T17" fmla="*/ 2147483647 h 14"/>
                <a:gd name="T18" fmla="*/ 2147483647 w 203"/>
                <a:gd name="T19" fmla="*/ 2147483647 h 14"/>
                <a:gd name="T20" fmla="*/ 0 w 203"/>
                <a:gd name="T21" fmla="*/ 2147483647 h 14"/>
                <a:gd name="T22" fmla="*/ 0 w 203"/>
                <a:gd name="T23" fmla="*/ 2147483647 h 14"/>
                <a:gd name="T24" fmla="*/ 2147483647 w 203"/>
                <a:gd name="T25" fmla="*/ 2147483647 h 14"/>
                <a:gd name="T26" fmla="*/ 2147483647 w 203"/>
                <a:gd name="T27" fmla="*/ 2147483647 h 14"/>
                <a:gd name="T28" fmla="*/ 2147483647 w 203"/>
                <a:gd name="T29" fmla="*/ 2147483647 h 14"/>
                <a:gd name="T30" fmla="*/ 2147483647 w 203"/>
                <a:gd name="T31" fmla="*/ 2147483647 h 14"/>
                <a:gd name="T32" fmla="*/ 2147483647 w 203"/>
                <a:gd name="T33" fmla="*/ 2147483647 h 14"/>
                <a:gd name="T34" fmla="*/ 2147483647 w 203"/>
                <a:gd name="T35" fmla="*/ 2147483647 h 14"/>
                <a:gd name="T36" fmla="*/ 2147483647 w 203"/>
                <a:gd name="T37" fmla="*/ 2147483647 h 14"/>
                <a:gd name="T38" fmla="*/ 2147483647 w 203"/>
                <a:gd name="T39" fmla="*/ 2147483647 h 14"/>
                <a:gd name="T40" fmla="*/ 2147483647 w 203"/>
                <a:gd name="T41" fmla="*/ 2147483647 h 14"/>
                <a:gd name="T42" fmla="*/ 2147483647 w 203"/>
                <a:gd name="T43" fmla="*/ 0 h 14"/>
                <a:gd name="T44" fmla="*/ 2147483647 w 20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
                <a:gd name="T70" fmla="*/ 0 h 14"/>
                <a:gd name="T71" fmla="*/ 203 w 20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 h="14">
                  <a:moveTo>
                    <a:pt x="203" y="0"/>
                  </a:moveTo>
                  <a:lnTo>
                    <a:pt x="201" y="2"/>
                  </a:lnTo>
                  <a:lnTo>
                    <a:pt x="193" y="4"/>
                  </a:lnTo>
                  <a:lnTo>
                    <a:pt x="182" y="6"/>
                  </a:lnTo>
                  <a:lnTo>
                    <a:pt x="164" y="9"/>
                  </a:lnTo>
                  <a:lnTo>
                    <a:pt x="144" y="10"/>
                  </a:lnTo>
                  <a:lnTo>
                    <a:pt x="120" y="11"/>
                  </a:lnTo>
                  <a:lnTo>
                    <a:pt x="92" y="13"/>
                  </a:lnTo>
                  <a:lnTo>
                    <a:pt x="63" y="14"/>
                  </a:lnTo>
                  <a:lnTo>
                    <a:pt x="32" y="14"/>
                  </a:lnTo>
                  <a:lnTo>
                    <a:pt x="0" y="14"/>
                  </a:lnTo>
                  <a:lnTo>
                    <a:pt x="31" y="14"/>
                  </a:lnTo>
                  <a:lnTo>
                    <a:pt x="62" y="13"/>
                  </a:lnTo>
                  <a:lnTo>
                    <a:pt x="89" y="13"/>
                  </a:lnTo>
                  <a:lnTo>
                    <a:pt x="116" y="11"/>
                  </a:lnTo>
                  <a:lnTo>
                    <a:pt x="140" y="10"/>
                  </a:lnTo>
                  <a:lnTo>
                    <a:pt x="160" y="7"/>
                  </a:lnTo>
                  <a:lnTo>
                    <a:pt x="177" y="6"/>
                  </a:lnTo>
                  <a:lnTo>
                    <a:pt x="188" y="4"/>
                  </a:lnTo>
                  <a:lnTo>
                    <a:pt x="196" y="2"/>
                  </a:lnTo>
                  <a:lnTo>
                    <a:pt x="198" y="0"/>
                  </a:lnTo>
                  <a:lnTo>
                    <a:pt x="203"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89" name="Freeform 162"/>
            <p:cNvSpPr>
              <a:spLocks/>
            </p:cNvSpPr>
            <p:nvPr/>
          </p:nvSpPr>
          <p:spPr bwMode="auto">
            <a:xfrm>
              <a:off x="4215" y="2588"/>
              <a:ext cx="175" cy="13"/>
            </a:xfrm>
            <a:custGeom>
              <a:avLst/>
              <a:gdLst>
                <a:gd name="T0" fmla="*/ 0 w 198"/>
                <a:gd name="T1" fmla="*/ 2147483647 h 14"/>
                <a:gd name="T2" fmla="*/ 2147483647 w 198"/>
                <a:gd name="T3" fmla="*/ 2147483647 h 14"/>
                <a:gd name="T4" fmla="*/ 2147483647 w 198"/>
                <a:gd name="T5" fmla="*/ 2147483647 h 14"/>
                <a:gd name="T6" fmla="*/ 2147483647 w 198"/>
                <a:gd name="T7" fmla="*/ 2147483647 h 14"/>
                <a:gd name="T8" fmla="*/ 2147483647 w 198"/>
                <a:gd name="T9" fmla="*/ 2147483647 h 14"/>
                <a:gd name="T10" fmla="*/ 2147483647 w 198"/>
                <a:gd name="T11" fmla="*/ 2147483647 h 14"/>
                <a:gd name="T12" fmla="*/ 2147483647 w 198"/>
                <a:gd name="T13" fmla="*/ 2147483647 h 14"/>
                <a:gd name="T14" fmla="*/ 2147483647 w 198"/>
                <a:gd name="T15" fmla="*/ 2147483647 h 14"/>
                <a:gd name="T16" fmla="*/ 2147483647 w 198"/>
                <a:gd name="T17" fmla="*/ 2147483647 h 14"/>
                <a:gd name="T18" fmla="*/ 2147483647 w 198"/>
                <a:gd name="T19" fmla="*/ 2147483647 h 14"/>
                <a:gd name="T20" fmla="*/ 2147483647 w 198"/>
                <a:gd name="T21" fmla="*/ 0 h 14"/>
                <a:gd name="T22" fmla="*/ 2147483647 w 198"/>
                <a:gd name="T23" fmla="*/ 0 h 14"/>
                <a:gd name="T24" fmla="*/ 2147483647 w 198"/>
                <a:gd name="T25" fmla="*/ 2147483647 h 14"/>
                <a:gd name="T26" fmla="*/ 2147483647 w 198"/>
                <a:gd name="T27" fmla="*/ 2147483647 h 14"/>
                <a:gd name="T28" fmla="*/ 2147483647 w 198"/>
                <a:gd name="T29" fmla="*/ 2147483647 h 14"/>
                <a:gd name="T30" fmla="*/ 2147483647 w 198"/>
                <a:gd name="T31" fmla="*/ 2147483647 h 14"/>
                <a:gd name="T32" fmla="*/ 2147483647 w 198"/>
                <a:gd name="T33" fmla="*/ 2147483647 h 14"/>
                <a:gd name="T34" fmla="*/ 2147483647 w 198"/>
                <a:gd name="T35" fmla="*/ 2147483647 h 14"/>
                <a:gd name="T36" fmla="*/ 2147483647 w 198"/>
                <a:gd name="T37" fmla="*/ 2147483647 h 14"/>
                <a:gd name="T38" fmla="*/ 2147483647 w 198"/>
                <a:gd name="T39" fmla="*/ 2147483647 h 14"/>
                <a:gd name="T40" fmla="*/ 2147483647 w 198"/>
                <a:gd name="T41" fmla="*/ 2147483647 h 14"/>
                <a:gd name="T42" fmla="*/ 0 w 198"/>
                <a:gd name="T43" fmla="*/ 2147483647 h 14"/>
                <a:gd name="T44" fmla="*/ 0 w 198"/>
                <a:gd name="T45" fmla="*/ 2147483647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14"/>
                <a:gd name="T71" fmla="*/ 198 w 198"/>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14">
                  <a:moveTo>
                    <a:pt x="0" y="14"/>
                  </a:moveTo>
                  <a:lnTo>
                    <a:pt x="31" y="14"/>
                  </a:lnTo>
                  <a:lnTo>
                    <a:pt x="62" y="13"/>
                  </a:lnTo>
                  <a:lnTo>
                    <a:pt x="89" y="13"/>
                  </a:lnTo>
                  <a:lnTo>
                    <a:pt x="116" y="11"/>
                  </a:lnTo>
                  <a:lnTo>
                    <a:pt x="140" y="10"/>
                  </a:lnTo>
                  <a:lnTo>
                    <a:pt x="160" y="7"/>
                  </a:lnTo>
                  <a:lnTo>
                    <a:pt x="177" y="6"/>
                  </a:lnTo>
                  <a:lnTo>
                    <a:pt x="188" y="4"/>
                  </a:lnTo>
                  <a:lnTo>
                    <a:pt x="196" y="2"/>
                  </a:lnTo>
                  <a:lnTo>
                    <a:pt x="198" y="0"/>
                  </a:lnTo>
                  <a:lnTo>
                    <a:pt x="192" y="0"/>
                  </a:lnTo>
                  <a:lnTo>
                    <a:pt x="190" y="2"/>
                  </a:lnTo>
                  <a:lnTo>
                    <a:pt x="183" y="4"/>
                  </a:lnTo>
                  <a:lnTo>
                    <a:pt x="172" y="6"/>
                  </a:lnTo>
                  <a:lnTo>
                    <a:pt x="155" y="7"/>
                  </a:lnTo>
                  <a:lnTo>
                    <a:pt x="136" y="9"/>
                  </a:lnTo>
                  <a:lnTo>
                    <a:pt x="114" y="11"/>
                  </a:lnTo>
                  <a:lnTo>
                    <a:pt x="87" y="11"/>
                  </a:lnTo>
                  <a:lnTo>
                    <a:pt x="59" y="13"/>
                  </a:lnTo>
                  <a:lnTo>
                    <a:pt x="30" y="13"/>
                  </a:lnTo>
                  <a:lnTo>
                    <a:pt x="0" y="14"/>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0" name="Freeform 163"/>
            <p:cNvSpPr>
              <a:spLocks/>
            </p:cNvSpPr>
            <p:nvPr/>
          </p:nvSpPr>
          <p:spPr bwMode="auto">
            <a:xfrm>
              <a:off x="4215" y="2588"/>
              <a:ext cx="169" cy="13"/>
            </a:xfrm>
            <a:custGeom>
              <a:avLst/>
              <a:gdLst>
                <a:gd name="T0" fmla="*/ 2147483647 w 192"/>
                <a:gd name="T1" fmla="*/ 0 h 14"/>
                <a:gd name="T2" fmla="*/ 2147483647 w 192"/>
                <a:gd name="T3" fmla="*/ 2147483647 h 14"/>
                <a:gd name="T4" fmla="*/ 2147483647 w 192"/>
                <a:gd name="T5" fmla="*/ 2147483647 h 14"/>
                <a:gd name="T6" fmla="*/ 2147483647 w 192"/>
                <a:gd name="T7" fmla="*/ 2147483647 h 14"/>
                <a:gd name="T8" fmla="*/ 2147483647 w 192"/>
                <a:gd name="T9" fmla="*/ 2147483647 h 14"/>
                <a:gd name="T10" fmla="*/ 2147483647 w 192"/>
                <a:gd name="T11" fmla="*/ 2147483647 h 14"/>
                <a:gd name="T12" fmla="*/ 2147483647 w 192"/>
                <a:gd name="T13" fmla="*/ 2147483647 h 14"/>
                <a:gd name="T14" fmla="*/ 2147483647 w 192"/>
                <a:gd name="T15" fmla="*/ 2147483647 h 14"/>
                <a:gd name="T16" fmla="*/ 2147483647 w 192"/>
                <a:gd name="T17" fmla="*/ 2147483647 h 14"/>
                <a:gd name="T18" fmla="*/ 2147483647 w 192"/>
                <a:gd name="T19" fmla="*/ 2147483647 h 14"/>
                <a:gd name="T20" fmla="*/ 0 w 192"/>
                <a:gd name="T21" fmla="*/ 2147483647 h 14"/>
                <a:gd name="T22" fmla="*/ 0 w 192"/>
                <a:gd name="T23" fmla="*/ 2147483647 h 14"/>
                <a:gd name="T24" fmla="*/ 2147483647 w 192"/>
                <a:gd name="T25" fmla="*/ 2147483647 h 14"/>
                <a:gd name="T26" fmla="*/ 2147483647 w 192"/>
                <a:gd name="T27" fmla="*/ 2147483647 h 14"/>
                <a:gd name="T28" fmla="*/ 2147483647 w 192"/>
                <a:gd name="T29" fmla="*/ 2147483647 h 14"/>
                <a:gd name="T30" fmla="*/ 2147483647 w 192"/>
                <a:gd name="T31" fmla="*/ 2147483647 h 14"/>
                <a:gd name="T32" fmla="*/ 2147483647 w 192"/>
                <a:gd name="T33" fmla="*/ 2147483647 h 14"/>
                <a:gd name="T34" fmla="*/ 2147483647 w 192"/>
                <a:gd name="T35" fmla="*/ 2147483647 h 14"/>
                <a:gd name="T36" fmla="*/ 2147483647 w 192"/>
                <a:gd name="T37" fmla="*/ 2147483647 h 14"/>
                <a:gd name="T38" fmla="*/ 2147483647 w 192"/>
                <a:gd name="T39" fmla="*/ 2147483647 h 14"/>
                <a:gd name="T40" fmla="*/ 2147483647 w 192"/>
                <a:gd name="T41" fmla="*/ 2147483647 h 14"/>
                <a:gd name="T42" fmla="*/ 2147483647 w 192"/>
                <a:gd name="T43" fmla="*/ 0 h 14"/>
                <a:gd name="T44" fmla="*/ 2147483647 w 192"/>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4"/>
                <a:gd name="T71" fmla="*/ 192 w 19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4">
                  <a:moveTo>
                    <a:pt x="192" y="0"/>
                  </a:moveTo>
                  <a:lnTo>
                    <a:pt x="190" y="2"/>
                  </a:lnTo>
                  <a:lnTo>
                    <a:pt x="183" y="4"/>
                  </a:lnTo>
                  <a:lnTo>
                    <a:pt x="172" y="6"/>
                  </a:lnTo>
                  <a:lnTo>
                    <a:pt x="155" y="7"/>
                  </a:lnTo>
                  <a:lnTo>
                    <a:pt x="136" y="9"/>
                  </a:lnTo>
                  <a:lnTo>
                    <a:pt x="114" y="11"/>
                  </a:lnTo>
                  <a:lnTo>
                    <a:pt x="87" y="11"/>
                  </a:lnTo>
                  <a:lnTo>
                    <a:pt x="59" y="13"/>
                  </a:lnTo>
                  <a:lnTo>
                    <a:pt x="30" y="13"/>
                  </a:lnTo>
                  <a:lnTo>
                    <a:pt x="0" y="14"/>
                  </a:lnTo>
                  <a:lnTo>
                    <a:pt x="0" y="13"/>
                  </a:lnTo>
                  <a:lnTo>
                    <a:pt x="29" y="13"/>
                  </a:lnTo>
                  <a:lnTo>
                    <a:pt x="58" y="13"/>
                  </a:lnTo>
                  <a:lnTo>
                    <a:pt x="84" y="11"/>
                  </a:lnTo>
                  <a:lnTo>
                    <a:pt x="110" y="10"/>
                  </a:lnTo>
                  <a:lnTo>
                    <a:pt x="131" y="9"/>
                  </a:lnTo>
                  <a:lnTo>
                    <a:pt x="150" y="7"/>
                  </a:lnTo>
                  <a:lnTo>
                    <a:pt x="165" y="6"/>
                  </a:lnTo>
                  <a:lnTo>
                    <a:pt x="177" y="4"/>
                  </a:lnTo>
                  <a:lnTo>
                    <a:pt x="184" y="2"/>
                  </a:lnTo>
                  <a:lnTo>
                    <a:pt x="186" y="0"/>
                  </a:lnTo>
                  <a:lnTo>
                    <a:pt x="192"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1" name="Freeform 164"/>
            <p:cNvSpPr>
              <a:spLocks/>
            </p:cNvSpPr>
            <p:nvPr/>
          </p:nvSpPr>
          <p:spPr bwMode="auto">
            <a:xfrm>
              <a:off x="4215" y="2588"/>
              <a:ext cx="164" cy="12"/>
            </a:xfrm>
            <a:custGeom>
              <a:avLst/>
              <a:gdLst>
                <a:gd name="T0" fmla="*/ 0 w 186"/>
                <a:gd name="T1" fmla="*/ 2147483647 h 13"/>
                <a:gd name="T2" fmla="*/ 2147483647 w 186"/>
                <a:gd name="T3" fmla="*/ 2147483647 h 13"/>
                <a:gd name="T4" fmla="*/ 2147483647 w 186"/>
                <a:gd name="T5" fmla="*/ 2147483647 h 13"/>
                <a:gd name="T6" fmla="*/ 2147483647 w 186"/>
                <a:gd name="T7" fmla="*/ 2147483647 h 13"/>
                <a:gd name="T8" fmla="*/ 2147483647 w 186"/>
                <a:gd name="T9" fmla="*/ 2147483647 h 13"/>
                <a:gd name="T10" fmla="*/ 2147483647 w 186"/>
                <a:gd name="T11" fmla="*/ 2147483647 h 13"/>
                <a:gd name="T12" fmla="*/ 2147483647 w 186"/>
                <a:gd name="T13" fmla="*/ 2147483647 h 13"/>
                <a:gd name="T14" fmla="*/ 2147483647 w 186"/>
                <a:gd name="T15" fmla="*/ 2147483647 h 13"/>
                <a:gd name="T16" fmla="*/ 2147483647 w 186"/>
                <a:gd name="T17" fmla="*/ 2147483647 h 13"/>
                <a:gd name="T18" fmla="*/ 2147483647 w 186"/>
                <a:gd name="T19" fmla="*/ 2147483647 h 13"/>
                <a:gd name="T20" fmla="*/ 2147483647 w 186"/>
                <a:gd name="T21" fmla="*/ 0 h 13"/>
                <a:gd name="T22" fmla="*/ 2147483647 w 186"/>
                <a:gd name="T23" fmla="*/ 0 h 13"/>
                <a:gd name="T24" fmla="*/ 2147483647 w 186"/>
                <a:gd name="T25" fmla="*/ 2147483647 h 13"/>
                <a:gd name="T26" fmla="*/ 2147483647 w 186"/>
                <a:gd name="T27" fmla="*/ 2147483647 h 13"/>
                <a:gd name="T28" fmla="*/ 2147483647 w 186"/>
                <a:gd name="T29" fmla="*/ 2147483647 h 13"/>
                <a:gd name="T30" fmla="*/ 2147483647 w 186"/>
                <a:gd name="T31" fmla="*/ 2147483647 h 13"/>
                <a:gd name="T32" fmla="*/ 2147483647 w 186"/>
                <a:gd name="T33" fmla="*/ 2147483647 h 13"/>
                <a:gd name="T34" fmla="*/ 2147483647 w 186"/>
                <a:gd name="T35" fmla="*/ 2147483647 h 13"/>
                <a:gd name="T36" fmla="*/ 2147483647 w 186"/>
                <a:gd name="T37" fmla="*/ 2147483647 h 13"/>
                <a:gd name="T38" fmla="*/ 2147483647 w 186"/>
                <a:gd name="T39" fmla="*/ 2147483647 h 13"/>
                <a:gd name="T40" fmla="*/ 2147483647 w 186"/>
                <a:gd name="T41" fmla="*/ 2147483647 h 13"/>
                <a:gd name="T42" fmla="*/ 0 w 186"/>
                <a:gd name="T43" fmla="*/ 2147483647 h 13"/>
                <a:gd name="T44" fmla="*/ 0 w 186"/>
                <a:gd name="T45" fmla="*/ 2147483647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3"/>
                <a:gd name="T71" fmla="*/ 186 w 186"/>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3">
                  <a:moveTo>
                    <a:pt x="0" y="13"/>
                  </a:moveTo>
                  <a:lnTo>
                    <a:pt x="29" y="13"/>
                  </a:lnTo>
                  <a:lnTo>
                    <a:pt x="58" y="13"/>
                  </a:lnTo>
                  <a:lnTo>
                    <a:pt x="84" y="11"/>
                  </a:lnTo>
                  <a:lnTo>
                    <a:pt x="110" y="10"/>
                  </a:lnTo>
                  <a:lnTo>
                    <a:pt x="131" y="9"/>
                  </a:lnTo>
                  <a:lnTo>
                    <a:pt x="150" y="7"/>
                  </a:lnTo>
                  <a:lnTo>
                    <a:pt x="165" y="6"/>
                  </a:lnTo>
                  <a:lnTo>
                    <a:pt x="177" y="4"/>
                  </a:lnTo>
                  <a:lnTo>
                    <a:pt x="184" y="2"/>
                  </a:lnTo>
                  <a:lnTo>
                    <a:pt x="186" y="0"/>
                  </a:lnTo>
                  <a:lnTo>
                    <a:pt x="179" y="0"/>
                  </a:lnTo>
                  <a:lnTo>
                    <a:pt x="178" y="2"/>
                  </a:lnTo>
                  <a:lnTo>
                    <a:pt x="171" y="4"/>
                  </a:lnTo>
                  <a:lnTo>
                    <a:pt x="160" y="5"/>
                  </a:lnTo>
                  <a:lnTo>
                    <a:pt x="145" y="7"/>
                  </a:lnTo>
                  <a:lnTo>
                    <a:pt x="127" y="9"/>
                  </a:lnTo>
                  <a:lnTo>
                    <a:pt x="106" y="10"/>
                  </a:lnTo>
                  <a:lnTo>
                    <a:pt x="82" y="11"/>
                  </a:lnTo>
                  <a:lnTo>
                    <a:pt x="55" y="11"/>
                  </a:lnTo>
                  <a:lnTo>
                    <a:pt x="29" y="13"/>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2" name="Freeform 165"/>
            <p:cNvSpPr>
              <a:spLocks/>
            </p:cNvSpPr>
            <p:nvPr/>
          </p:nvSpPr>
          <p:spPr bwMode="auto">
            <a:xfrm>
              <a:off x="4215" y="2588"/>
              <a:ext cx="158" cy="12"/>
            </a:xfrm>
            <a:custGeom>
              <a:avLst/>
              <a:gdLst>
                <a:gd name="T0" fmla="*/ 2147483647 w 179"/>
                <a:gd name="T1" fmla="*/ 0 h 13"/>
                <a:gd name="T2" fmla="*/ 2147483647 w 179"/>
                <a:gd name="T3" fmla="*/ 2147483647 h 13"/>
                <a:gd name="T4" fmla="*/ 2147483647 w 179"/>
                <a:gd name="T5" fmla="*/ 2147483647 h 13"/>
                <a:gd name="T6" fmla="*/ 2147483647 w 179"/>
                <a:gd name="T7" fmla="*/ 2147483647 h 13"/>
                <a:gd name="T8" fmla="*/ 2147483647 w 179"/>
                <a:gd name="T9" fmla="*/ 2147483647 h 13"/>
                <a:gd name="T10" fmla="*/ 2147483647 w 179"/>
                <a:gd name="T11" fmla="*/ 2147483647 h 13"/>
                <a:gd name="T12" fmla="*/ 2147483647 w 179"/>
                <a:gd name="T13" fmla="*/ 2147483647 h 13"/>
                <a:gd name="T14" fmla="*/ 2147483647 w 179"/>
                <a:gd name="T15" fmla="*/ 2147483647 h 13"/>
                <a:gd name="T16" fmla="*/ 2147483647 w 179"/>
                <a:gd name="T17" fmla="*/ 2147483647 h 13"/>
                <a:gd name="T18" fmla="*/ 2147483647 w 179"/>
                <a:gd name="T19" fmla="*/ 2147483647 h 13"/>
                <a:gd name="T20" fmla="*/ 0 w 179"/>
                <a:gd name="T21" fmla="*/ 2147483647 h 13"/>
                <a:gd name="T22" fmla="*/ 0 w 179"/>
                <a:gd name="T23" fmla="*/ 2147483647 h 13"/>
                <a:gd name="T24" fmla="*/ 2147483647 w 179"/>
                <a:gd name="T25" fmla="*/ 2147483647 h 13"/>
                <a:gd name="T26" fmla="*/ 2147483647 w 179"/>
                <a:gd name="T27" fmla="*/ 2147483647 h 13"/>
                <a:gd name="T28" fmla="*/ 2147483647 w 179"/>
                <a:gd name="T29" fmla="*/ 2147483647 h 13"/>
                <a:gd name="T30" fmla="*/ 2147483647 w 179"/>
                <a:gd name="T31" fmla="*/ 2147483647 h 13"/>
                <a:gd name="T32" fmla="*/ 2147483647 w 179"/>
                <a:gd name="T33" fmla="*/ 2147483647 h 13"/>
                <a:gd name="T34" fmla="*/ 2147483647 w 179"/>
                <a:gd name="T35" fmla="*/ 2147483647 h 13"/>
                <a:gd name="T36" fmla="*/ 2147483647 w 179"/>
                <a:gd name="T37" fmla="*/ 2147483647 h 13"/>
                <a:gd name="T38" fmla="*/ 2147483647 w 179"/>
                <a:gd name="T39" fmla="*/ 2147483647 h 13"/>
                <a:gd name="T40" fmla="*/ 2147483647 w 179"/>
                <a:gd name="T41" fmla="*/ 2147483647 h 13"/>
                <a:gd name="T42" fmla="*/ 2147483647 w 179"/>
                <a:gd name="T43" fmla="*/ 0 h 13"/>
                <a:gd name="T44" fmla="*/ 2147483647 w 179"/>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13"/>
                <a:gd name="T71" fmla="*/ 179 w 17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13">
                  <a:moveTo>
                    <a:pt x="179" y="0"/>
                  </a:moveTo>
                  <a:lnTo>
                    <a:pt x="178" y="2"/>
                  </a:lnTo>
                  <a:lnTo>
                    <a:pt x="171" y="4"/>
                  </a:lnTo>
                  <a:lnTo>
                    <a:pt x="160" y="5"/>
                  </a:lnTo>
                  <a:lnTo>
                    <a:pt x="145" y="7"/>
                  </a:lnTo>
                  <a:lnTo>
                    <a:pt x="127" y="9"/>
                  </a:lnTo>
                  <a:lnTo>
                    <a:pt x="106" y="10"/>
                  </a:lnTo>
                  <a:lnTo>
                    <a:pt x="82" y="11"/>
                  </a:lnTo>
                  <a:lnTo>
                    <a:pt x="55" y="11"/>
                  </a:lnTo>
                  <a:lnTo>
                    <a:pt x="29" y="13"/>
                  </a:lnTo>
                  <a:lnTo>
                    <a:pt x="0" y="13"/>
                  </a:lnTo>
                  <a:lnTo>
                    <a:pt x="0" y="11"/>
                  </a:lnTo>
                  <a:lnTo>
                    <a:pt x="27" y="11"/>
                  </a:lnTo>
                  <a:lnTo>
                    <a:pt x="54" y="11"/>
                  </a:lnTo>
                  <a:lnTo>
                    <a:pt x="78" y="10"/>
                  </a:lnTo>
                  <a:lnTo>
                    <a:pt x="102" y="10"/>
                  </a:lnTo>
                  <a:lnTo>
                    <a:pt x="122" y="9"/>
                  </a:lnTo>
                  <a:lnTo>
                    <a:pt x="140" y="7"/>
                  </a:lnTo>
                  <a:lnTo>
                    <a:pt x="154" y="5"/>
                  </a:lnTo>
                  <a:lnTo>
                    <a:pt x="164" y="4"/>
                  </a:lnTo>
                  <a:lnTo>
                    <a:pt x="171" y="1"/>
                  </a:lnTo>
                  <a:lnTo>
                    <a:pt x="173" y="0"/>
                  </a:lnTo>
                  <a:lnTo>
                    <a:pt x="179"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3" name="Freeform 166"/>
            <p:cNvSpPr>
              <a:spLocks/>
            </p:cNvSpPr>
            <p:nvPr/>
          </p:nvSpPr>
          <p:spPr bwMode="auto">
            <a:xfrm>
              <a:off x="4215" y="2588"/>
              <a:ext cx="153" cy="10"/>
            </a:xfrm>
            <a:custGeom>
              <a:avLst/>
              <a:gdLst>
                <a:gd name="T0" fmla="*/ 0 w 173"/>
                <a:gd name="T1" fmla="*/ 2147483647 h 11"/>
                <a:gd name="T2" fmla="*/ 2147483647 w 173"/>
                <a:gd name="T3" fmla="*/ 2147483647 h 11"/>
                <a:gd name="T4" fmla="*/ 2147483647 w 173"/>
                <a:gd name="T5" fmla="*/ 2147483647 h 11"/>
                <a:gd name="T6" fmla="*/ 2147483647 w 173"/>
                <a:gd name="T7" fmla="*/ 2147483647 h 11"/>
                <a:gd name="T8" fmla="*/ 2147483647 w 173"/>
                <a:gd name="T9" fmla="*/ 2147483647 h 11"/>
                <a:gd name="T10" fmla="*/ 2147483647 w 173"/>
                <a:gd name="T11" fmla="*/ 2147483647 h 11"/>
                <a:gd name="T12" fmla="*/ 2147483647 w 173"/>
                <a:gd name="T13" fmla="*/ 2147483647 h 11"/>
                <a:gd name="T14" fmla="*/ 2147483647 w 173"/>
                <a:gd name="T15" fmla="*/ 2147483647 h 11"/>
                <a:gd name="T16" fmla="*/ 2147483647 w 173"/>
                <a:gd name="T17" fmla="*/ 2147483647 h 11"/>
                <a:gd name="T18" fmla="*/ 2147483647 w 173"/>
                <a:gd name="T19" fmla="*/ 2147483647 h 11"/>
                <a:gd name="T20" fmla="*/ 2147483647 w 173"/>
                <a:gd name="T21" fmla="*/ 0 h 11"/>
                <a:gd name="T22" fmla="*/ 2147483647 w 173"/>
                <a:gd name="T23" fmla="*/ 0 h 11"/>
                <a:gd name="T24" fmla="*/ 2147483647 w 173"/>
                <a:gd name="T25" fmla="*/ 2147483647 h 11"/>
                <a:gd name="T26" fmla="*/ 2147483647 w 173"/>
                <a:gd name="T27" fmla="*/ 2147483647 h 11"/>
                <a:gd name="T28" fmla="*/ 2147483647 w 173"/>
                <a:gd name="T29" fmla="*/ 2147483647 h 11"/>
                <a:gd name="T30" fmla="*/ 2147483647 w 173"/>
                <a:gd name="T31" fmla="*/ 2147483647 h 11"/>
                <a:gd name="T32" fmla="*/ 2147483647 w 173"/>
                <a:gd name="T33" fmla="*/ 2147483647 h 11"/>
                <a:gd name="T34" fmla="*/ 2147483647 w 173"/>
                <a:gd name="T35" fmla="*/ 2147483647 h 11"/>
                <a:gd name="T36" fmla="*/ 2147483647 w 173"/>
                <a:gd name="T37" fmla="*/ 2147483647 h 11"/>
                <a:gd name="T38" fmla="*/ 2147483647 w 173"/>
                <a:gd name="T39" fmla="*/ 2147483647 h 11"/>
                <a:gd name="T40" fmla="*/ 0 w 173"/>
                <a:gd name="T41" fmla="*/ 2147483647 h 11"/>
                <a:gd name="T42" fmla="*/ 0 w 173"/>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3"/>
                <a:gd name="T67" fmla="*/ 0 h 11"/>
                <a:gd name="T68" fmla="*/ 173 w 173"/>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3" h="11">
                  <a:moveTo>
                    <a:pt x="0" y="11"/>
                  </a:moveTo>
                  <a:lnTo>
                    <a:pt x="27" y="11"/>
                  </a:lnTo>
                  <a:lnTo>
                    <a:pt x="54" y="11"/>
                  </a:lnTo>
                  <a:lnTo>
                    <a:pt x="78" y="10"/>
                  </a:lnTo>
                  <a:lnTo>
                    <a:pt x="102" y="10"/>
                  </a:lnTo>
                  <a:lnTo>
                    <a:pt x="122" y="9"/>
                  </a:lnTo>
                  <a:lnTo>
                    <a:pt x="140" y="7"/>
                  </a:lnTo>
                  <a:lnTo>
                    <a:pt x="154" y="5"/>
                  </a:lnTo>
                  <a:lnTo>
                    <a:pt x="164" y="4"/>
                  </a:lnTo>
                  <a:lnTo>
                    <a:pt x="171" y="1"/>
                  </a:lnTo>
                  <a:lnTo>
                    <a:pt x="173" y="0"/>
                  </a:lnTo>
                  <a:lnTo>
                    <a:pt x="165" y="0"/>
                  </a:lnTo>
                  <a:lnTo>
                    <a:pt x="163" y="2"/>
                  </a:lnTo>
                  <a:lnTo>
                    <a:pt x="155" y="4"/>
                  </a:lnTo>
                  <a:lnTo>
                    <a:pt x="144" y="6"/>
                  </a:lnTo>
                  <a:lnTo>
                    <a:pt x="127" y="7"/>
                  </a:lnTo>
                  <a:lnTo>
                    <a:pt x="107" y="9"/>
                  </a:lnTo>
                  <a:lnTo>
                    <a:pt x="83" y="10"/>
                  </a:lnTo>
                  <a:lnTo>
                    <a:pt x="57" y="11"/>
                  </a:lnTo>
                  <a:lnTo>
                    <a:pt x="29" y="11"/>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4" name="Freeform 167"/>
            <p:cNvSpPr>
              <a:spLocks/>
            </p:cNvSpPr>
            <p:nvPr/>
          </p:nvSpPr>
          <p:spPr bwMode="auto">
            <a:xfrm>
              <a:off x="4215" y="2588"/>
              <a:ext cx="146" cy="10"/>
            </a:xfrm>
            <a:custGeom>
              <a:avLst/>
              <a:gdLst>
                <a:gd name="T0" fmla="*/ 2147483647 w 165"/>
                <a:gd name="T1" fmla="*/ 0 h 11"/>
                <a:gd name="T2" fmla="*/ 2147483647 w 165"/>
                <a:gd name="T3" fmla="*/ 2147483647 h 11"/>
                <a:gd name="T4" fmla="*/ 2147483647 w 165"/>
                <a:gd name="T5" fmla="*/ 2147483647 h 11"/>
                <a:gd name="T6" fmla="*/ 2147483647 w 165"/>
                <a:gd name="T7" fmla="*/ 2147483647 h 11"/>
                <a:gd name="T8" fmla="*/ 2147483647 w 165"/>
                <a:gd name="T9" fmla="*/ 2147483647 h 11"/>
                <a:gd name="T10" fmla="*/ 2147483647 w 165"/>
                <a:gd name="T11" fmla="*/ 2147483647 h 11"/>
                <a:gd name="T12" fmla="*/ 2147483647 w 165"/>
                <a:gd name="T13" fmla="*/ 2147483647 h 11"/>
                <a:gd name="T14" fmla="*/ 2147483647 w 165"/>
                <a:gd name="T15" fmla="*/ 2147483647 h 11"/>
                <a:gd name="T16" fmla="*/ 2147483647 w 165"/>
                <a:gd name="T17" fmla="*/ 2147483647 h 11"/>
                <a:gd name="T18" fmla="*/ 0 w 165"/>
                <a:gd name="T19" fmla="*/ 2147483647 h 11"/>
                <a:gd name="T20" fmla="*/ 0 w 165"/>
                <a:gd name="T21" fmla="*/ 2147483647 h 11"/>
                <a:gd name="T22" fmla="*/ 2147483647 w 165"/>
                <a:gd name="T23" fmla="*/ 2147483647 h 11"/>
                <a:gd name="T24" fmla="*/ 2147483647 w 165"/>
                <a:gd name="T25" fmla="*/ 2147483647 h 11"/>
                <a:gd name="T26" fmla="*/ 2147483647 w 165"/>
                <a:gd name="T27" fmla="*/ 2147483647 h 11"/>
                <a:gd name="T28" fmla="*/ 2147483647 w 165"/>
                <a:gd name="T29" fmla="*/ 2147483647 h 11"/>
                <a:gd name="T30" fmla="*/ 2147483647 w 165"/>
                <a:gd name="T31" fmla="*/ 2147483647 h 11"/>
                <a:gd name="T32" fmla="*/ 2147483647 w 165"/>
                <a:gd name="T33" fmla="*/ 2147483647 h 11"/>
                <a:gd name="T34" fmla="*/ 2147483647 w 165"/>
                <a:gd name="T35" fmla="*/ 2147483647 h 11"/>
                <a:gd name="T36" fmla="*/ 2147483647 w 165"/>
                <a:gd name="T37" fmla="*/ 2147483647 h 11"/>
                <a:gd name="T38" fmla="*/ 2147483647 w 165"/>
                <a:gd name="T39" fmla="*/ 0 h 11"/>
                <a:gd name="T40" fmla="*/ 2147483647 w 16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
                <a:gd name="T64" fmla="*/ 0 h 11"/>
                <a:gd name="T65" fmla="*/ 165 w 16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 h="11">
                  <a:moveTo>
                    <a:pt x="165" y="0"/>
                  </a:moveTo>
                  <a:lnTo>
                    <a:pt x="163" y="2"/>
                  </a:lnTo>
                  <a:lnTo>
                    <a:pt x="155" y="4"/>
                  </a:lnTo>
                  <a:lnTo>
                    <a:pt x="144" y="6"/>
                  </a:lnTo>
                  <a:lnTo>
                    <a:pt x="127" y="7"/>
                  </a:lnTo>
                  <a:lnTo>
                    <a:pt x="107" y="9"/>
                  </a:lnTo>
                  <a:lnTo>
                    <a:pt x="83" y="10"/>
                  </a:lnTo>
                  <a:lnTo>
                    <a:pt x="57" y="11"/>
                  </a:lnTo>
                  <a:lnTo>
                    <a:pt x="29" y="11"/>
                  </a:lnTo>
                  <a:lnTo>
                    <a:pt x="0" y="11"/>
                  </a:lnTo>
                  <a:lnTo>
                    <a:pt x="27" y="11"/>
                  </a:lnTo>
                  <a:lnTo>
                    <a:pt x="54" y="10"/>
                  </a:lnTo>
                  <a:lnTo>
                    <a:pt x="79" y="10"/>
                  </a:lnTo>
                  <a:lnTo>
                    <a:pt x="102" y="9"/>
                  </a:lnTo>
                  <a:lnTo>
                    <a:pt x="121" y="7"/>
                  </a:lnTo>
                  <a:lnTo>
                    <a:pt x="138" y="5"/>
                  </a:lnTo>
                  <a:lnTo>
                    <a:pt x="149" y="4"/>
                  </a:lnTo>
                  <a:lnTo>
                    <a:pt x="157" y="2"/>
                  </a:lnTo>
                  <a:lnTo>
                    <a:pt x="158" y="0"/>
                  </a:lnTo>
                  <a:lnTo>
                    <a:pt x="165"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5" name="Freeform 168"/>
            <p:cNvSpPr>
              <a:spLocks/>
            </p:cNvSpPr>
            <p:nvPr/>
          </p:nvSpPr>
          <p:spPr bwMode="auto">
            <a:xfrm>
              <a:off x="4215" y="2588"/>
              <a:ext cx="139" cy="10"/>
            </a:xfrm>
            <a:custGeom>
              <a:avLst/>
              <a:gdLst>
                <a:gd name="T0" fmla="*/ 0 w 158"/>
                <a:gd name="T1" fmla="*/ 2147483647 h 11"/>
                <a:gd name="T2" fmla="*/ 2147483647 w 158"/>
                <a:gd name="T3" fmla="*/ 2147483647 h 11"/>
                <a:gd name="T4" fmla="*/ 2147483647 w 158"/>
                <a:gd name="T5" fmla="*/ 2147483647 h 11"/>
                <a:gd name="T6" fmla="*/ 2147483647 w 158"/>
                <a:gd name="T7" fmla="*/ 2147483647 h 11"/>
                <a:gd name="T8" fmla="*/ 2147483647 w 158"/>
                <a:gd name="T9" fmla="*/ 2147483647 h 11"/>
                <a:gd name="T10" fmla="*/ 2147483647 w 158"/>
                <a:gd name="T11" fmla="*/ 2147483647 h 11"/>
                <a:gd name="T12" fmla="*/ 2147483647 w 158"/>
                <a:gd name="T13" fmla="*/ 2147483647 h 11"/>
                <a:gd name="T14" fmla="*/ 2147483647 w 158"/>
                <a:gd name="T15" fmla="*/ 2147483647 h 11"/>
                <a:gd name="T16" fmla="*/ 2147483647 w 158"/>
                <a:gd name="T17" fmla="*/ 2147483647 h 11"/>
                <a:gd name="T18" fmla="*/ 2147483647 w 158"/>
                <a:gd name="T19" fmla="*/ 0 h 11"/>
                <a:gd name="T20" fmla="*/ 2147483647 w 158"/>
                <a:gd name="T21" fmla="*/ 0 h 11"/>
                <a:gd name="T22" fmla="*/ 2147483647 w 158"/>
                <a:gd name="T23" fmla="*/ 2147483647 h 11"/>
                <a:gd name="T24" fmla="*/ 2147483647 w 158"/>
                <a:gd name="T25" fmla="*/ 2147483647 h 11"/>
                <a:gd name="T26" fmla="*/ 2147483647 w 158"/>
                <a:gd name="T27" fmla="*/ 2147483647 h 11"/>
                <a:gd name="T28" fmla="*/ 2147483647 w 158"/>
                <a:gd name="T29" fmla="*/ 2147483647 h 11"/>
                <a:gd name="T30" fmla="*/ 2147483647 w 158"/>
                <a:gd name="T31" fmla="*/ 2147483647 h 11"/>
                <a:gd name="T32" fmla="*/ 2147483647 w 158"/>
                <a:gd name="T33" fmla="*/ 2147483647 h 11"/>
                <a:gd name="T34" fmla="*/ 2147483647 w 158"/>
                <a:gd name="T35" fmla="*/ 2147483647 h 11"/>
                <a:gd name="T36" fmla="*/ 2147483647 w 158"/>
                <a:gd name="T37" fmla="*/ 2147483647 h 11"/>
                <a:gd name="T38" fmla="*/ 0 w 158"/>
                <a:gd name="T39" fmla="*/ 2147483647 h 11"/>
                <a:gd name="T40" fmla="*/ 0 w 158"/>
                <a:gd name="T41" fmla="*/ 2147483647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
                <a:gd name="T64" fmla="*/ 0 h 11"/>
                <a:gd name="T65" fmla="*/ 158 w 15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 h="11">
                  <a:moveTo>
                    <a:pt x="0" y="11"/>
                  </a:moveTo>
                  <a:lnTo>
                    <a:pt x="27" y="11"/>
                  </a:lnTo>
                  <a:lnTo>
                    <a:pt x="54" y="10"/>
                  </a:lnTo>
                  <a:lnTo>
                    <a:pt x="79" y="10"/>
                  </a:lnTo>
                  <a:lnTo>
                    <a:pt x="102" y="9"/>
                  </a:lnTo>
                  <a:lnTo>
                    <a:pt x="121" y="7"/>
                  </a:lnTo>
                  <a:lnTo>
                    <a:pt x="138" y="5"/>
                  </a:lnTo>
                  <a:lnTo>
                    <a:pt x="149" y="4"/>
                  </a:lnTo>
                  <a:lnTo>
                    <a:pt x="157" y="2"/>
                  </a:lnTo>
                  <a:lnTo>
                    <a:pt x="158" y="0"/>
                  </a:lnTo>
                  <a:lnTo>
                    <a:pt x="150" y="0"/>
                  </a:lnTo>
                  <a:lnTo>
                    <a:pt x="148" y="1"/>
                  </a:lnTo>
                  <a:lnTo>
                    <a:pt x="141" y="4"/>
                  </a:lnTo>
                  <a:lnTo>
                    <a:pt x="130" y="5"/>
                  </a:lnTo>
                  <a:lnTo>
                    <a:pt x="115" y="6"/>
                  </a:lnTo>
                  <a:lnTo>
                    <a:pt x="97" y="7"/>
                  </a:lnTo>
                  <a:lnTo>
                    <a:pt x="76" y="9"/>
                  </a:lnTo>
                  <a:lnTo>
                    <a:pt x="51" y="10"/>
                  </a:lnTo>
                  <a:lnTo>
                    <a:pt x="26" y="10"/>
                  </a:lnTo>
                  <a:lnTo>
                    <a:pt x="0" y="10"/>
                  </a:lnTo>
                  <a:lnTo>
                    <a:pt x="0"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6" name="Freeform 169"/>
            <p:cNvSpPr>
              <a:spLocks/>
            </p:cNvSpPr>
            <p:nvPr/>
          </p:nvSpPr>
          <p:spPr bwMode="auto">
            <a:xfrm>
              <a:off x="4215" y="2588"/>
              <a:ext cx="132" cy="9"/>
            </a:xfrm>
            <a:custGeom>
              <a:avLst/>
              <a:gdLst>
                <a:gd name="T0" fmla="*/ 2147483647 w 150"/>
                <a:gd name="T1" fmla="*/ 0 h 10"/>
                <a:gd name="T2" fmla="*/ 2147483647 w 150"/>
                <a:gd name="T3" fmla="*/ 2147483647 h 10"/>
                <a:gd name="T4" fmla="*/ 2147483647 w 150"/>
                <a:gd name="T5" fmla="*/ 2147483647 h 10"/>
                <a:gd name="T6" fmla="*/ 2147483647 w 150"/>
                <a:gd name="T7" fmla="*/ 2147483647 h 10"/>
                <a:gd name="T8" fmla="*/ 2147483647 w 150"/>
                <a:gd name="T9" fmla="*/ 2147483647 h 10"/>
                <a:gd name="T10" fmla="*/ 2147483647 w 150"/>
                <a:gd name="T11" fmla="*/ 2147483647 h 10"/>
                <a:gd name="T12" fmla="*/ 2147483647 w 150"/>
                <a:gd name="T13" fmla="*/ 2147483647 h 10"/>
                <a:gd name="T14" fmla="*/ 2147483647 w 150"/>
                <a:gd name="T15" fmla="*/ 2147483647 h 10"/>
                <a:gd name="T16" fmla="*/ 2147483647 w 150"/>
                <a:gd name="T17" fmla="*/ 2147483647 h 10"/>
                <a:gd name="T18" fmla="*/ 0 w 150"/>
                <a:gd name="T19" fmla="*/ 2147483647 h 10"/>
                <a:gd name="T20" fmla="*/ 0 w 150"/>
                <a:gd name="T21" fmla="*/ 2147483647 h 10"/>
                <a:gd name="T22" fmla="*/ 2147483647 w 150"/>
                <a:gd name="T23" fmla="*/ 2147483647 h 10"/>
                <a:gd name="T24" fmla="*/ 2147483647 w 150"/>
                <a:gd name="T25" fmla="*/ 2147483647 h 10"/>
                <a:gd name="T26" fmla="*/ 2147483647 w 150"/>
                <a:gd name="T27" fmla="*/ 2147483647 h 10"/>
                <a:gd name="T28" fmla="*/ 2147483647 w 150"/>
                <a:gd name="T29" fmla="*/ 2147483647 h 10"/>
                <a:gd name="T30" fmla="*/ 2147483647 w 150"/>
                <a:gd name="T31" fmla="*/ 2147483647 h 10"/>
                <a:gd name="T32" fmla="*/ 2147483647 w 150"/>
                <a:gd name="T33" fmla="*/ 2147483647 h 10"/>
                <a:gd name="T34" fmla="*/ 2147483647 w 150"/>
                <a:gd name="T35" fmla="*/ 2147483647 h 10"/>
                <a:gd name="T36" fmla="*/ 2147483647 w 150"/>
                <a:gd name="T37" fmla="*/ 2147483647 h 10"/>
                <a:gd name="T38" fmla="*/ 2147483647 w 150"/>
                <a:gd name="T39" fmla="*/ 0 h 10"/>
                <a:gd name="T40" fmla="*/ 2147483647 w 150"/>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10"/>
                <a:gd name="T65" fmla="*/ 150 w 15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10">
                  <a:moveTo>
                    <a:pt x="150" y="0"/>
                  </a:moveTo>
                  <a:lnTo>
                    <a:pt x="148" y="1"/>
                  </a:lnTo>
                  <a:lnTo>
                    <a:pt x="141" y="4"/>
                  </a:lnTo>
                  <a:lnTo>
                    <a:pt x="130" y="5"/>
                  </a:lnTo>
                  <a:lnTo>
                    <a:pt x="115" y="6"/>
                  </a:lnTo>
                  <a:lnTo>
                    <a:pt x="97" y="7"/>
                  </a:lnTo>
                  <a:lnTo>
                    <a:pt x="76" y="9"/>
                  </a:lnTo>
                  <a:lnTo>
                    <a:pt x="51" y="10"/>
                  </a:lnTo>
                  <a:lnTo>
                    <a:pt x="26" y="10"/>
                  </a:lnTo>
                  <a:lnTo>
                    <a:pt x="0" y="10"/>
                  </a:lnTo>
                  <a:lnTo>
                    <a:pt x="25" y="10"/>
                  </a:lnTo>
                  <a:lnTo>
                    <a:pt x="49" y="9"/>
                  </a:lnTo>
                  <a:lnTo>
                    <a:pt x="70" y="9"/>
                  </a:lnTo>
                  <a:lnTo>
                    <a:pt x="91" y="7"/>
                  </a:lnTo>
                  <a:lnTo>
                    <a:pt x="108" y="6"/>
                  </a:lnTo>
                  <a:lnTo>
                    <a:pt x="124" y="5"/>
                  </a:lnTo>
                  <a:lnTo>
                    <a:pt x="134" y="4"/>
                  </a:lnTo>
                  <a:lnTo>
                    <a:pt x="140" y="1"/>
                  </a:lnTo>
                  <a:lnTo>
                    <a:pt x="143" y="0"/>
                  </a:lnTo>
                  <a:lnTo>
                    <a:pt x="150"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7" name="Freeform 170"/>
            <p:cNvSpPr>
              <a:spLocks/>
            </p:cNvSpPr>
            <p:nvPr/>
          </p:nvSpPr>
          <p:spPr bwMode="auto">
            <a:xfrm>
              <a:off x="4215" y="2588"/>
              <a:ext cx="126" cy="9"/>
            </a:xfrm>
            <a:custGeom>
              <a:avLst/>
              <a:gdLst>
                <a:gd name="T0" fmla="*/ 0 w 143"/>
                <a:gd name="T1" fmla="*/ 2147483647 h 10"/>
                <a:gd name="T2" fmla="*/ 2147483647 w 143"/>
                <a:gd name="T3" fmla="*/ 2147483647 h 10"/>
                <a:gd name="T4" fmla="*/ 2147483647 w 143"/>
                <a:gd name="T5" fmla="*/ 2147483647 h 10"/>
                <a:gd name="T6" fmla="*/ 2147483647 w 143"/>
                <a:gd name="T7" fmla="*/ 2147483647 h 10"/>
                <a:gd name="T8" fmla="*/ 2147483647 w 143"/>
                <a:gd name="T9" fmla="*/ 2147483647 h 10"/>
                <a:gd name="T10" fmla="*/ 2147483647 w 143"/>
                <a:gd name="T11" fmla="*/ 2147483647 h 10"/>
                <a:gd name="T12" fmla="*/ 2147483647 w 143"/>
                <a:gd name="T13" fmla="*/ 2147483647 h 10"/>
                <a:gd name="T14" fmla="*/ 2147483647 w 143"/>
                <a:gd name="T15" fmla="*/ 2147483647 h 10"/>
                <a:gd name="T16" fmla="*/ 2147483647 w 143"/>
                <a:gd name="T17" fmla="*/ 2147483647 h 10"/>
                <a:gd name="T18" fmla="*/ 2147483647 w 143"/>
                <a:gd name="T19" fmla="*/ 0 h 10"/>
                <a:gd name="T20" fmla="*/ 2147483647 w 143"/>
                <a:gd name="T21" fmla="*/ 0 h 10"/>
                <a:gd name="T22" fmla="*/ 2147483647 w 143"/>
                <a:gd name="T23" fmla="*/ 2147483647 h 10"/>
                <a:gd name="T24" fmla="*/ 2147483647 w 143"/>
                <a:gd name="T25" fmla="*/ 2147483647 h 10"/>
                <a:gd name="T26" fmla="*/ 2147483647 w 143"/>
                <a:gd name="T27" fmla="*/ 2147483647 h 10"/>
                <a:gd name="T28" fmla="*/ 2147483647 w 143"/>
                <a:gd name="T29" fmla="*/ 2147483647 h 10"/>
                <a:gd name="T30" fmla="*/ 2147483647 w 143"/>
                <a:gd name="T31" fmla="*/ 2147483647 h 10"/>
                <a:gd name="T32" fmla="*/ 2147483647 w 143"/>
                <a:gd name="T33" fmla="*/ 2147483647 h 10"/>
                <a:gd name="T34" fmla="*/ 2147483647 w 143"/>
                <a:gd name="T35" fmla="*/ 2147483647 h 10"/>
                <a:gd name="T36" fmla="*/ 2147483647 w 143"/>
                <a:gd name="T37" fmla="*/ 2147483647 h 10"/>
                <a:gd name="T38" fmla="*/ 0 w 143"/>
                <a:gd name="T39" fmla="*/ 2147483647 h 10"/>
                <a:gd name="T40" fmla="*/ 0 w 143"/>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0"/>
                <a:gd name="T65" fmla="*/ 143 w 14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0">
                  <a:moveTo>
                    <a:pt x="0" y="10"/>
                  </a:moveTo>
                  <a:lnTo>
                    <a:pt x="25" y="10"/>
                  </a:lnTo>
                  <a:lnTo>
                    <a:pt x="49" y="9"/>
                  </a:lnTo>
                  <a:lnTo>
                    <a:pt x="70" y="9"/>
                  </a:lnTo>
                  <a:lnTo>
                    <a:pt x="91" y="7"/>
                  </a:lnTo>
                  <a:lnTo>
                    <a:pt x="108" y="6"/>
                  </a:lnTo>
                  <a:lnTo>
                    <a:pt x="124" y="5"/>
                  </a:lnTo>
                  <a:lnTo>
                    <a:pt x="134" y="4"/>
                  </a:lnTo>
                  <a:lnTo>
                    <a:pt x="140" y="1"/>
                  </a:lnTo>
                  <a:lnTo>
                    <a:pt x="143" y="0"/>
                  </a:lnTo>
                  <a:lnTo>
                    <a:pt x="133" y="0"/>
                  </a:lnTo>
                  <a:lnTo>
                    <a:pt x="131" y="1"/>
                  </a:lnTo>
                  <a:lnTo>
                    <a:pt x="125" y="4"/>
                  </a:lnTo>
                  <a:lnTo>
                    <a:pt x="115" y="5"/>
                  </a:lnTo>
                  <a:lnTo>
                    <a:pt x="102" y="6"/>
                  </a:lnTo>
                  <a:lnTo>
                    <a:pt x="86" y="7"/>
                  </a:lnTo>
                  <a:lnTo>
                    <a:pt x="67" y="7"/>
                  </a:lnTo>
                  <a:lnTo>
                    <a:pt x="45" y="9"/>
                  </a:lnTo>
                  <a:lnTo>
                    <a:pt x="24" y="9"/>
                  </a:lnTo>
                  <a:lnTo>
                    <a:pt x="0" y="9"/>
                  </a:lnTo>
                  <a:lnTo>
                    <a:pt x="0" y="1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8" name="Freeform 171"/>
            <p:cNvSpPr>
              <a:spLocks/>
            </p:cNvSpPr>
            <p:nvPr/>
          </p:nvSpPr>
          <p:spPr bwMode="auto">
            <a:xfrm>
              <a:off x="4215" y="2588"/>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1" y="1"/>
                  </a:lnTo>
                  <a:lnTo>
                    <a:pt x="125" y="4"/>
                  </a:lnTo>
                  <a:lnTo>
                    <a:pt x="115" y="5"/>
                  </a:lnTo>
                  <a:lnTo>
                    <a:pt x="102" y="6"/>
                  </a:lnTo>
                  <a:lnTo>
                    <a:pt x="86" y="7"/>
                  </a:lnTo>
                  <a:lnTo>
                    <a:pt x="67" y="7"/>
                  </a:lnTo>
                  <a:lnTo>
                    <a:pt x="45" y="9"/>
                  </a:lnTo>
                  <a:lnTo>
                    <a:pt x="24" y="9"/>
                  </a:lnTo>
                  <a:lnTo>
                    <a:pt x="0" y="9"/>
                  </a:lnTo>
                  <a:lnTo>
                    <a:pt x="24" y="9"/>
                  </a:lnTo>
                  <a:lnTo>
                    <a:pt x="48" y="7"/>
                  </a:lnTo>
                  <a:lnTo>
                    <a:pt x="69" y="7"/>
                  </a:lnTo>
                  <a:lnTo>
                    <a:pt x="87" y="6"/>
                  </a:lnTo>
                  <a:lnTo>
                    <a:pt x="103" y="5"/>
                  </a:lnTo>
                  <a:lnTo>
                    <a:pt x="115" y="4"/>
                  </a:lnTo>
                  <a:lnTo>
                    <a:pt x="121" y="1"/>
                  </a:lnTo>
                  <a:lnTo>
                    <a:pt x="124"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699" name="Freeform 172"/>
            <p:cNvSpPr>
              <a:spLocks/>
            </p:cNvSpPr>
            <p:nvPr/>
          </p:nvSpPr>
          <p:spPr bwMode="auto">
            <a:xfrm>
              <a:off x="4215" y="2588"/>
              <a:ext cx="109" cy="8"/>
            </a:xfrm>
            <a:custGeom>
              <a:avLst/>
              <a:gdLst>
                <a:gd name="T0" fmla="*/ 0 w 124"/>
                <a:gd name="T1" fmla="*/ 2147483647 h 9"/>
                <a:gd name="T2" fmla="*/ 2147483647 w 124"/>
                <a:gd name="T3" fmla="*/ 2147483647 h 9"/>
                <a:gd name="T4" fmla="*/ 2147483647 w 124"/>
                <a:gd name="T5" fmla="*/ 2147483647 h 9"/>
                <a:gd name="T6" fmla="*/ 2147483647 w 124"/>
                <a:gd name="T7" fmla="*/ 2147483647 h 9"/>
                <a:gd name="T8" fmla="*/ 2147483647 w 124"/>
                <a:gd name="T9" fmla="*/ 2147483647 h 9"/>
                <a:gd name="T10" fmla="*/ 2147483647 w 124"/>
                <a:gd name="T11" fmla="*/ 2147483647 h 9"/>
                <a:gd name="T12" fmla="*/ 2147483647 w 124"/>
                <a:gd name="T13" fmla="*/ 2147483647 h 9"/>
                <a:gd name="T14" fmla="*/ 2147483647 w 124"/>
                <a:gd name="T15" fmla="*/ 2147483647 h 9"/>
                <a:gd name="T16" fmla="*/ 2147483647 w 124"/>
                <a:gd name="T17" fmla="*/ 0 h 9"/>
                <a:gd name="T18" fmla="*/ 2147483647 w 124"/>
                <a:gd name="T19" fmla="*/ 0 h 9"/>
                <a:gd name="T20" fmla="*/ 2147483647 w 124"/>
                <a:gd name="T21" fmla="*/ 2147483647 h 9"/>
                <a:gd name="T22" fmla="*/ 2147483647 w 124"/>
                <a:gd name="T23" fmla="*/ 2147483647 h 9"/>
                <a:gd name="T24" fmla="*/ 2147483647 w 124"/>
                <a:gd name="T25" fmla="*/ 2147483647 h 9"/>
                <a:gd name="T26" fmla="*/ 2147483647 w 124"/>
                <a:gd name="T27" fmla="*/ 2147483647 h 9"/>
                <a:gd name="T28" fmla="*/ 2147483647 w 124"/>
                <a:gd name="T29" fmla="*/ 2147483647 h 9"/>
                <a:gd name="T30" fmla="*/ 2147483647 w 124"/>
                <a:gd name="T31" fmla="*/ 2147483647 h 9"/>
                <a:gd name="T32" fmla="*/ 2147483647 w 124"/>
                <a:gd name="T33" fmla="*/ 2147483647 h 9"/>
                <a:gd name="T34" fmla="*/ 0 w 124"/>
                <a:gd name="T35" fmla="*/ 2147483647 h 9"/>
                <a:gd name="T36" fmla="*/ 0 w 124"/>
                <a:gd name="T37" fmla="*/ 2147483647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9"/>
                <a:gd name="T59" fmla="*/ 124 w 124"/>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9">
                  <a:moveTo>
                    <a:pt x="0" y="9"/>
                  </a:moveTo>
                  <a:lnTo>
                    <a:pt x="24" y="9"/>
                  </a:lnTo>
                  <a:lnTo>
                    <a:pt x="48" y="7"/>
                  </a:lnTo>
                  <a:lnTo>
                    <a:pt x="69" y="7"/>
                  </a:lnTo>
                  <a:lnTo>
                    <a:pt x="87" y="6"/>
                  </a:lnTo>
                  <a:lnTo>
                    <a:pt x="103" y="5"/>
                  </a:lnTo>
                  <a:lnTo>
                    <a:pt x="115" y="4"/>
                  </a:lnTo>
                  <a:lnTo>
                    <a:pt x="121" y="1"/>
                  </a:lnTo>
                  <a:lnTo>
                    <a:pt x="124" y="0"/>
                  </a:lnTo>
                  <a:lnTo>
                    <a:pt x="114" y="0"/>
                  </a:lnTo>
                  <a:lnTo>
                    <a:pt x="111" y="1"/>
                  </a:lnTo>
                  <a:lnTo>
                    <a:pt x="105" y="2"/>
                  </a:lnTo>
                  <a:lnTo>
                    <a:pt x="95" y="4"/>
                  </a:lnTo>
                  <a:lnTo>
                    <a:pt x="81" y="5"/>
                  </a:lnTo>
                  <a:lnTo>
                    <a:pt x="63" y="6"/>
                  </a:lnTo>
                  <a:lnTo>
                    <a:pt x="44" y="7"/>
                  </a:lnTo>
                  <a:lnTo>
                    <a:pt x="22" y="7"/>
                  </a:lnTo>
                  <a:lnTo>
                    <a:pt x="0" y="7"/>
                  </a:lnTo>
                  <a:lnTo>
                    <a:pt x="0" y="9"/>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0" name="Freeform 173"/>
            <p:cNvSpPr>
              <a:spLocks/>
            </p:cNvSpPr>
            <p:nvPr/>
          </p:nvSpPr>
          <p:spPr bwMode="auto">
            <a:xfrm>
              <a:off x="4215" y="2588"/>
              <a:ext cx="101"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1" y="1"/>
                  </a:lnTo>
                  <a:lnTo>
                    <a:pt x="105" y="2"/>
                  </a:lnTo>
                  <a:lnTo>
                    <a:pt x="95" y="4"/>
                  </a:lnTo>
                  <a:lnTo>
                    <a:pt x="81" y="5"/>
                  </a:lnTo>
                  <a:lnTo>
                    <a:pt x="63" y="6"/>
                  </a:lnTo>
                  <a:lnTo>
                    <a:pt x="44" y="7"/>
                  </a:lnTo>
                  <a:lnTo>
                    <a:pt x="22" y="7"/>
                  </a:lnTo>
                  <a:lnTo>
                    <a:pt x="0" y="7"/>
                  </a:lnTo>
                  <a:lnTo>
                    <a:pt x="20" y="7"/>
                  </a:lnTo>
                  <a:lnTo>
                    <a:pt x="39" y="6"/>
                  </a:lnTo>
                  <a:lnTo>
                    <a:pt x="57" y="6"/>
                  </a:lnTo>
                  <a:lnTo>
                    <a:pt x="73" y="5"/>
                  </a:lnTo>
                  <a:lnTo>
                    <a:pt x="86" y="4"/>
                  </a:lnTo>
                  <a:lnTo>
                    <a:pt x="95" y="2"/>
                  </a:lnTo>
                  <a:lnTo>
                    <a:pt x="101" y="1"/>
                  </a:lnTo>
                  <a:lnTo>
                    <a:pt x="102"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1" name="Freeform 174"/>
            <p:cNvSpPr>
              <a:spLocks/>
            </p:cNvSpPr>
            <p:nvPr/>
          </p:nvSpPr>
          <p:spPr bwMode="auto">
            <a:xfrm>
              <a:off x="4215" y="2588"/>
              <a:ext cx="90" cy="6"/>
            </a:xfrm>
            <a:custGeom>
              <a:avLst/>
              <a:gdLst>
                <a:gd name="T0" fmla="*/ 0 w 102"/>
                <a:gd name="T1" fmla="*/ 2147483647 h 7"/>
                <a:gd name="T2" fmla="*/ 2147483647 w 102"/>
                <a:gd name="T3" fmla="*/ 2147483647 h 7"/>
                <a:gd name="T4" fmla="*/ 2147483647 w 102"/>
                <a:gd name="T5" fmla="*/ 2147483647 h 7"/>
                <a:gd name="T6" fmla="*/ 2147483647 w 102"/>
                <a:gd name="T7" fmla="*/ 2147483647 h 7"/>
                <a:gd name="T8" fmla="*/ 2147483647 w 102"/>
                <a:gd name="T9" fmla="*/ 2147483647 h 7"/>
                <a:gd name="T10" fmla="*/ 2147483647 w 102"/>
                <a:gd name="T11" fmla="*/ 2147483647 h 7"/>
                <a:gd name="T12" fmla="*/ 2147483647 w 102"/>
                <a:gd name="T13" fmla="*/ 2147483647 h 7"/>
                <a:gd name="T14" fmla="*/ 2147483647 w 102"/>
                <a:gd name="T15" fmla="*/ 2147483647 h 7"/>
                <a:gd name="T16" fmla="*/ 2147483647 w 102"/>
                <a:gd name="T17" fmla="*/ 0 h 7"/>
                <a:gd name="T18" fmla="*/ 2147483647 w 102"/>
                <a:gd name="T19" fmla="*/ 0 h 7"/>
                <a:gd name="T20" fmla="*/ 2147483647 w 102"/>
                <a:gd name="T21" fmla="*/ 2147483647 h 7"/>
                <a:gd name="T22" fmla="*/ 2147483647 w 102"/>
                <a:gd name="T23" fmla="*/ 2147483647 h 7"/>
                <a:gd name="T24" fmla="*/ 2147483647 w 102"/>
                <a:gd name="T25" fmla="*/ 2147483647 h 7"/>
                <a:gd name="T26" fmla="*/ 2147483647 w 102"/>
                <a:gd name="T27" fmla="*/ 2147483647 h 7"/>
                <a:gd name="T28" fmla="*/ 2147483647 w 102"/>
                <a:gd name="T29" fmla="*/ 2147483647 h 7"/>
                <a:gd name="T30" fmla="*/ 2147483647 w 102"/>
                <a:gd name="T31" fmla="*/ 2147483647 h 7"/>
                <a:gd name="T32" fmla="*/ 0 w 102"/>
                <a:gd name="T33" fmla="*/ 2147483647 h 7"/>
                <a:gd name="T34" fmla="*/ 0 w 102"/>
                <a:gd name="T35" fmla="*/ 2147483647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7"/>
                <a:gd name="T56" fmla="*/ 102 w 102"/>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7">
                  <a:moveTo>
                    <a:pt x="0" y="7"/>
                  </a:moveTo>
                  <a:lnTo>
                    <a:pt x="20" y="7"/>
                  </a:lnTo>
                  <a:lnTo>
                    <a:pt x="39" y="6"/>
                  </a:lnTo>
                  <a:lnTo>
                    <a:pt x="57" y="6"/>
                  </a:lnTo>
                  <a:lnTo>
                    <a:pt x="73" y="5"/>
                  </a:lnTo>
                  <a:lnTo>
                    <a:pt x="86" y="4"/>
                  </a:lnTo>
                  <a:lnTo>
                    <a:pt x="95" y="2"/>
                  </a:lnTo>
                  <a:lnTo>
                    <a:pt x="101" y="1"/>
                  </a:lnTo>
                  <a:lnTo>
                    <a:pt x="102" y="0"/>
                  </a:lnTo>
                  <a:lnTo>
                    <a:pt x="91" y="0"/>
                  </a:lnTo>
                  <a:lnTo>
                    <a:pt x="89" y="1"/>
                  </a:lnTo>
                  <a:lnTo>
                    <a:pt x="82" y="2"/>
                  </a:lnTo>
                  <a:lnTo>
                    <a:pt x="72" y="4"/>
                  </a:lnTo>
                  <a:lnTo>
                    <a:pt x="57" y="5"/>
                  </a:lnTo>
                  <a:lnTo>
                    <a:pt x="40" y="6"/>
                  </a:lnTo>
                  <a:lnTo>
                    <a:pt x="20" y="6"/>
                  </a:lnTo>
                  <a:lnTo>
                    <a:pt x="0" y="6"/>
                  </a:lnTo>
                  <a:lnTo>
                    <a:pt x="0" y="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2" name="Freeform 175"/>
            <p:cNvSpPr>
              <a:spLocks/>
            </p:cNvSpPr>
            <p:nvPr/>
          </p:nvSpPr>
          <p:spPr bwMode="auto">
            <a:xfrm>
              <a:off x="4215" y="2588"/>
              <a:ext cx="80" cy="5"/>
            </a:xfrm>
            <a:custGeom>
              <a:avLst/>
              <a:gdLst>
                <a:gd name="T0" fmla="*/ 2147483647 w 91"/>
                <a:gd name="T1" fmla="*/ 0 h 6"/>
                <a:gd name="T2" fmla="*/ 2147483647 w 91"/>
                <a:gd name="T3" fmla="*/ 2147483647 h 6"/>
                <a:gd name="T4" fmla="*/ 2147483647 w 91"/>
                <a:gd name="T5" fmla="*/ 2147483647 h 6"/>
                <a:gd name="T6" fmla="*/ 2147483647 w 91"/>
                <a:gd name="T7" fmla="*/ 2147483647 h 6"/>
                <a:gd name="T8" fmla="*/ 2147483647 w 91"/>
                <a:gd name="T9" fmla="*/ 2147483647 h 6"/>
                <a:gd name="T10" fmla="*/ 2147483647 w 91"/>
                <a:gd name="T11" fmla="*/ 2147483647 h 6"/>
                <a:gd name="T12" fmla="*/ 2147483647 w 91"/>
                <a:gd name="T13" fmla="*/ 2147483647 h 6"/>
                <a:gd name="T14" fmla="*/ 0 w 91"/>
                <a:gd name="T15" fmla="*/ 2147483647 h 6"/>
                <a:gd name="T16" fmla="*/ 0 w 91"/>
                <a:gd name="T17" fmla="*/ 2147483647 h 6"/>
                <a:gd name="T18" fmla="*/ 2147483647 w 91"/>
                <a:gd name="T19" fmla="*/ 2147483647 h 6"/>
                <a:gd name="T20" fmla="*/ 2147483647 w 91"/>
                <a:gd name="T21" fmla="*/ 2147483647 h 6"/>
                <a:gd name="T22" fmla="*/ 2147483647 w 91"/>
                <a:gd name="T23" fmla="*/ 2147483647 h 6"/>
                <a:gd name="T24" fmla="*/ 2147483647 w 91"/>
                <a:gd name="T25" fmla="*/ 2147483647 h 6"/>
                <a:gd name="T26" fmla="*/ 2147483647 w 91"/>
                <a:gd name="T27" fmla="*/ 2147483647 h 6"/>
                <a:gd name="T28" fmla="*/ 2147483647 w 91"/>
                <a:gd name="T29" fmla="*/ 2147483647 h 6"/>
                <a:gd name="T30" fmla="*/ 2147483647 w 91"/>
                <a:gd name="T31" fmla="*/ 0 h 6"/>
                <a:gd name="T32" fmla="*/ 2147483647 w 9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6"/>
                <a:gd name="T53" fmla="*/ 91 w 9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6">
                  <a:moveTo>
                    <a:pt x="91" y="0"/>
                  </a:moveTo>
                  <a:lnTo>
                    <a:pt x="89" y="1"/>
                  </a:lnTo>
                  <a:lnTo>
                    <a:pt x="82" y="2"/>
                  </a:lnTo>
                  <a:lnTo>
                    <a:pt x="72" y="4"/>
                  </a:lnTo>
                  <a:lnTo>
                    <a:pt x="57" y="5"/>
                  </a:lnTo>
                  <a:lnTo>
                    <a:pt x="40" y="6"/>
                  </a:lnTo>
                  <a:lnTo>
                    <a:pt x="20" y="6"/>
                  </a:lnTo>
                  <a:lnTo>
                    <a:pt x="0" y="6"/>
                  </a:lnTo>
                  <a:lnTo>
                    <a:pt x="0" y="5"/>
                  </a:lnTo>
                  <a:lnTo>
                    <a:pt x="17" y="5"/>
                  </a:lnTo>
                  <a:lnTo>
                    <a:pt x="34" y="5"/>
                  </a:lnTo>
                  <a:lnTo>
                    <a:pt x="49" y="4"/>
                  </a:lnTo>
                  <a:lnTo>
                    <a:pt x="62" y="4"/>
                  </a:lnTo>
                  <a:lnTo>
                    <a:pt x="70" y="2"/>
                  </a:lnTo>
                  <a:lnTo>
                    <a:pt x="77" y="1"/>
                  </a:lnTo>
                  <a:lnTo>
                    <a:pt x="79" y="0"/>
                  </a:lnTo>
                  <a:lnTo>
                    <a:pt x="91"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3" name="Freeform 176"/>
            <p:cNvSpPr>
              <a:spLocks/>
            </p:cNvSpPr>
            <p:nvPr/>
          </p:nvSpPr>
          <p:spPr bwMode="auto">
            <a:xfrm>
              <a:off x="4215" y="2588"/>
              <a:ext cx="70" cy="4"/>
            </a:xfrm>
            <a:custGeom>
              <a:avLst/>
              <a:gdLst>
                <a:gd name="T0" fmla="*/ 0 w 79"/>
                <a:gd name="T1" fmla="*/ 2147483647 h 5"/>
                <a:gd name="T2" fmla="*/ 2147483647 w 79"/>
                <a:gd name="T3" fmla="*/ 2147483647 h 5"/>
                <a:gd name="T4" fmla="*/ 2147483647 w 79"/>
                <a:gd name="T5" fmla="*/ 2147483647 h 5"/>
                <a:gd name="T6" fmla="*/ 2147483647 w 79"/>
                <a:gd name="T7" fmla="*/ 2147483647 h 5"/>
                <a:gd name="T8" fmla="*/ 2147483647 w 79"/>
                <a:gd name="T9" fmla="*/ 2147483647 h 5"/>
                <a:gd name="T10" fmla="*/ 2147483647 w 79"/>
                <a:gd name="T11" fmla="*/ 2147483647 h 5"/>
                <a:gd name="T12" fmla="*/ 2147483647 w 79"/>
                <a:gd name="T13" fmla="*/ 2147483647 h 5"/>
                <a:gd name="T14" fmla="*/ 2147483647 w 79"/>
                <a:gd name="T15" fmla="*/ 0 h 5"/>
                <a:gd name="T16" fmla="*/ 2147483647 w 79"/>
                <a:gd name="T17" fmla="*/ 0 h 5"/>
                <a:gd name="T18" fmla="*/ 2147483647 w 79"/>
                <a:gd name="T19" fmla="*/ 2147483647 h 5"/>
                <a:gd name="T20" fmla="*/ 2147483647 w 79"/>
                <a:gd name="T21" fmla="*/ 2147483647 h 5"/>
                <a:gd name="T22" fmla="*/ 2147483647 w 79"/>
                <a:gd name="T23" fmla="*/ 2147483647 h 5"/>
                <a:gd name="T24" fmla="*/ 2147483647 w 79"/>
                <a:gd name="T25" fmla="*/ 2147483647 h 5"/>
                <a:gd name="T26" fmla="*/ 2147483647 w 79"/>
                <a:gd name="T27" fmla="*/ 2147483647 h 5"/>
                <a:gd name="T28" fmla="*/ 0 w 79"/>
                <a:gd name="T29" fmla="*/ 2147483647 h 5"/>
                <a:gd name="T30" fmla="*/ 0 w 79"/>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
                <a:gd name="T50" fmla="*/ 79 w 79"/>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
                  <a:moveTo>
                    <a:pt x="0" y="5"/>
                  </a:moveTo>
                  <a:lnTo>
                    <a:pt x="17" y="5"/>
                  </a:lnTo>
                  <a:lnTo>
                    <a:pt x="34" y="5"/>
                  </a:lnTo>
                  <a:lnTo>
                    <a:pt x="49" y="4"/>
                  </a:lnTo>
                  <a:lnTo>
                    <a:pt x="62" y="4"/>
                  </a:lnTo>
                  <a:lnTo>
                    <a:pt x="70" y="2"/>
                  </a:lnTo>
                  <a:lnTo>
                    <a:pt x="77" y="1"/>
                  </a:lnTo>
                  <a:lnTo>
                    <a:pt x="79" y="0"/>
                  </a:lnTo>
                  <a:lnTo>
                    <a:pt x="65" y="0"/>
                  </a:lnTo>
                  <a:lnTo>
                    <a:pt x="63" y="1"/>
                  </a:lnTo>
                  <a:lnTo>
                    <a:pt x="57" y="2"/>
                  </a:lnTo>
                  <a:lnTo>
                    <a:pt x="46" y="4"/>
                  </a:lnTo>
                  <a:lnTo>
                    <a:pt x="32" y="4"/>
                  </a:lnTo>
                  <a:lnTo>
                    <a:pt x="17"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4" name="Freeform 177"/>
            <p:cNvSpPr>
              <a:spLocks/>
            </p:cNvSpPr>
            <p:nvPr/>
          </p:nvSpPr>
          <p:spPr bwMode="auto">
            <a:xfrm>
              <a:off x="4215" y="2588"/>
              <a:ext cx="57" cy="4"/>
            </a:xfrm>
            <a:custGeom>
              <a:avLst/>
              <a:gdLst>
                <a:gd name="T0" fmla="*/ 2147483647 w 65"/>
                <a:gd name="T1" fmla="*/ 0 h 5"/>
                <a:gd name="T2" fmla="*/ 2147483647 w 65"/>
                <a:gd name="T3" fmla="*/ 2147483647 h 5"/>
                <a:gd name="T4" fmla="*/ 2147483647 w 65"/>
                <a:gd name="T5" fmla="*/ 2147483647 h 5"/>
                <a:gd name="T6" fmla="*/ 2147483647 w 65"/>
                <a:gd name="T7" fmla="*/ 2147483647 h 5"/>
                <a:gd name="T8" fmla="*/ 2147483647 w 65"/>
                <a:gd name="T9" fmla="*/ 2147483647 h 5"/>
                <a:gd name="T10" fmla="*/ 2147483647 w 65"/>
                <a:gd name="T11" fmla="*/ 2147483647 h 5"/>
                <a:gd name="T12" fmla="*/ 0 w 65"/>
                <a:gd name="T13" fmla="*/ 2147483647 h 5"/>
                <a:gd name="T14" fmla="*/ 0 w 65"/>
                <a:gd name="T15" fmla="*/ 2147483647 h 5"/>
                <a:gd name="T16" fmla="*/ 2147483647 w 65"/>
                <a:gd name="T17" fmla="*/ 2147483647 h 5"/>
                <a:gd name="T18" fmla="*/ 2147483647 w 65"/>
                <a:gd name="T19" fmla="*/ 2147483647 h 5"/>
                <a:gd name="T20" fmla="*/ 2147483647 w 65"/>
                <a:gd name="T21" fmla="*/ 2147483647 h 5"/>
                <a:gd name="T22" fmla="*/ 2147483647 w 65"/>
                <a:gd name="T23" fmla="*/ 2147483647 h 5"/>
                <a:gd name="T24" fmla="*/ 2147483647 w 65"/>
                <a:gd name="T25" fmla="*/ 0 h 5"/>
                <a:gd name="T26" fmla="*/ 2147483647 w 6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5"/>
                <a:gd name="T44" fmla="*/ 65 w 6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5">
                  <a:moveTo>
                    <a:pt x="65" y="0"/>
                  </a:moveTo>
                  <a:lnTo>
                    <a:pt x="63" y="1"/>
                  </a:lnTo>
                  <a:lnTo>
                    <a:pt x="57" y="2"/>
                  </a:lnTo>
                  <a:lnTo>
                    <a:pt x="46" y="4"/>
                  </a:lnTo>
                  <a:lnTo>
                    <a:pt x="32" y="4"/>
                  </a:lnTo>
                  <a:lnTo>
                    <a:pt x="17" y="4"/>
                  </a:lnTo>
                  <a:lnTo>
                    <a:pt x="0" y="5"/>
                  </a:lnTo>
                  <a:lnTo>
                    <a:pt x="0" y="4"/>
                  </a:lnTo>
                  <a:lnTo>
                    <a:pt x="16" y="4"/>
                  </a:lnTo>
                  <a:lnTo>
                    <a:pt x="30" y="2"/>
                  </a:lnTo>
                  <a:lnTo>
                    <a:pt x="41" y="2"/>
                  </a:lnTo>
                  <a:lnTo>
                    <a:pt x="49" y="1"/>
                  </a:lnTo>
                  <a:lnTo>
                    <a:pt x="51" y="0"/>
                  </a:lnTo>
                  <a:lnTo>
                    <a:pt x="6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5" name="Freeform 178"/>
            <p:cNvSpPr>
              <a:spLocks/>
            </p:cNvSpPr>
            <p:nvPr/>
          </p:nvSpPr>
          <p:spPr bwMode="auto">
            <a:xfrm>
              <a:off x="4215" y="2588"/>
              <a:ext cx="45" cy="3"/>
            </a:xfrm>
            <a:custGeom>
              <a:avLst/>
              <a:gdLst>
                <a:gd name="T0" fmla="*/ 0 w 51"/>
                <a:gd name="T1" fmla="*/ 2147483647 h 4"/>
                <a:gd name="T2" fmla="*/ 2147483647 w 51"/>
                <a:gd name="T3" fmla="*/ 2147483647 h 4"/>
                <a:gd name="T4" fmla="*/ 2147483647 w 51"/>
                <a:gd name="T5" fmla="*/ 2147483647 h 4"/>
                <a:gd name="T6" fmla="*/ 2147483647 w 51"/>
                <a:gd name="T7" fmla="*/ 2147483647 h 4"/>
                <a:gd name="T8" fmla="*/ 2147483647 w 51"/>
                <a:gd name="T9" fmla="*/ 2147483647 h 4"/>
                <a:gd name="T10" fmla="*/ 2147483647 w 51"/>
                <a:gd name="T11" fmla="*/ 0 h 4"/>
                <a:gd name="T12" fmla="*/ 2147483647 w 51"/>
                <a:gd name="T13" fmla="*/ 0 h 4"/>
                <a:gd name="T14" fmla="*/ 2147483647 w 51"/>
                <a:gd name="T15" fmla="*/ 2147483647 h 4"/>
                <a:gd name="T16" fmla="*/ 2147483647 w 51"/>
                <a:gd name="T17" fmla="*/ 2147483647 h 4"/>
                <a:gd name="T18" fmla="*/ 2147483647 w 51"/>
                <a:gd name="T19" fmla="*/ 2147483647 h 4"/>
                <a:gd name="T20" fmla="*/ 2147483647 w 51"/>
                <a:gd name="T21" fmla="*/ 2147483647 h 4"/>
                <a:gd name="T22" fmla="*/ 0 w 51"/>
                <a:gd name="T23" fmla="*/ 2147483647 h 4"/>
                <a:gd name="T24" fmla="*/ 0 w 51"/>
                <a:gd name="T25" fmla="*/ 2147483647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4"/>
                <a:gd name="T41" fmla="*/ 51 w 5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4">
                  <a:moveTo>
                    <a:pt x="0" y="4"/>
                  </a:moveTo>
                  <a:lnTo>
                    <a:pt x="16" y="4"/>
                  </a:lnTo>
                  <a:lnTo>
                    <a:pt x="30" y="2"/>
                  </a:lnTo>
                  <a:lnTo>
                    <a:pt x="41" y="2"/>
                  </a:lnTo>
                  <a:lnTo>
                    <a:pt x="49" y="1"/>
                  </a:lnTo>
                  <a:lnTo>
                    <a:pt x="51" y="0"/>
                  </a:lnTo>
                  <a:lnTo>
                    <a:pt x="35" y="0"/>
                  </a:lnTo>
                  <a:lnTo>
                    <a:pt x="34" y="1"/>
                  </a:lnTo>
                  <a:lnTo>
                    <a:pt x="29" y="1"/>
                  </a:lnTo>
                  <a:lnTo>
                    <a:pt x="21" y="2"/>
                  </a:lnTo>
                  <a:lnTo>
                    <a:pt x="11" y="2"/>
                  </a:lnTo>
                  <a:lnTo>
                    <a:pt x="0" y="2"/>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6" name="Freeform 179"/>
            <p:cNvSpPr>
              <a:spLocks/>
            </p:cNvSpPr>
            <p:nvPr/>
          </p:nvSpPr>
          <p:spPr bwMode="auto">
            <a:xfrm>
              <a:off x="4215" y="2588"/>
              <a:ext cx="31" cy="1"/>
            </a:xfrm>
            <a:custGeom>
              <a:avLst/>
              <a:gdLst>
                <a:gd name="T0" fmla="*/ 2147483647 w 35"/>
                <a:gd name="T1" fmla="*/ 0 h 2"/>
                <a:gd name="T2" fmla="*/ 2147483647 w 35"/>
                <a:gd name="T3" fmla="*/ 2147483647 h 2"/>
                <a:gd name="T4" fmla="*/ 2147483647 w 35"/>
                <a:gd name="T5" fmla="*/ 2147483647 h 2"/>
                <a:gd name="T6" fmla="*/ 2147483647 w 35"/>
                <a:gd name="T7" fmla="*/ 2147483647 h 2"/>
                <a:gd name="T8" fmla="*/ 2147483647 w 35"/>
                <a:gd name="T9" fmla="*/ 2147483647 h 2"/>
                <a:gd name="T10" fmla="*/ 0 w 35"/>
                <a:gd name="T11" fmla="*/ 2147483647 h 2"/>
                <a:gd name="T12" fmla="*/ 0 w 35"/>
                <a:gd name="T13" fmla="*/ 2147483647 h 2"/>
                <a:gd name="T14" fmla="*/ 2147483647 w 35"/>
                <a:gd name="T15" fmla="*/ 2147483647 h 2"/>
                <a:gd name="T16" fmla="*/ 2147483647 w 35"/>
                <a:gd name="T17" fmla="*/ 2147483647 h 2"/>
                <a:gd name="T18" fmla="*/ 2147483647 w 35"/>
                <a:gd name="T19" fmla="*/ 0 h 2"/>
                <a:gd name="T20" fmla="*/ 2147483647 w 35"/>
                <a:gd name="T21" fmla="*/ 0 h 2"/>
                <a:gd name="T22" fmla="*/ 2147483647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5" y="0"/>
                  </a:moveTo>
                  <a:lnTo>
                    <a:pt x="34" y="1"/>
                  </a:lnTo>
                  <a:lnTo>
                    <a:pt x="29" y="1"/>
                  </a:lnTo>
                  <a:lnTo>
                    <a:pt x="21" y="2"/>
                  </a:lnTo>
                  <a:lnTo>
                    <a:pt x="11" y="2"/>
                  </a:lnTo>
                  <a:lnTo>
                    <a:pt x="0" y="2"/>
                  </a:lnTo>
                  <a:lnTo>
                    <a:pt x="0" y="1"/>
                  </a:lnTo>
                  <a:lnTo>
                    <a:pt x="7" y="1"/>
                  </a:lnTo>
                  <a:lnTo>
                    <a:pt x="13" y="1"/>
                  </a:lnTo>
                  <a:lnTo>
                    <a:pt x="17" y="0"/>
                  </a:lnTo>
                  <a:lnTo>
                    <a:pt x="19" y="0"/>
                  </a:lnTo>
                  <a:lnTo>
                    <a:pt x="35"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7" name="Freeform 180"/>
            <p:cNvSpPr>
              <a:spLocks/>
            </p:cNvSpPr>
            <p:nvPr/>
          </p:nvSpPr>
          <p:spPr bwMode="auto">
            <a:xfrm>
              <a:off x="4215" y="2588"/>
              <a:ext cx="17" cy="1"/>
            </a:xfrm>
            <a:custGeom>
              <a:avLst/>
              <a:gdLst>
                <a:gd name="T0" fmla="*/ 0 w 19"/>
                <a:gd name="T1" fmla="*/ 2147483647 h 1"/>
                <a:gd name="T2" fmla="*/ 2147483647 w 19"/>
                <a:gd name="T3" fmla="*/ 2147483647 h 1"/>
                <a:gd name="T4" fmla="*/ 2147483647 w 19"/>
                <a:gd name="T5" fmla="*/ 2147483647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7" y="1"/>
                  </a:lnTo>
                  <a:lnTo>
                    <a:pt x="13" y="1"/>
                  </a:lnTo>
                  <a:lnTo>
                    <a:pt x="17" y="0"/>
                  </a:lnTo>
                  <a:lnTo>
                    <a:pt x="19" y="0"/>
                  </a:lnTo>
                  <a:lnTo>
                    <a:pt x="1"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8" name="Freeform 181"/>
            <p:cNvSpPr>
              <a:spLocks/>
            </p:cNvSpPr>
            <p:nvPr/>
          </p:nvSpPr>
          <p:spPr bwMode="auto">
            <a:xfrm>
              <a:off x="4215" y="2588"/>
              <a:ext cx="1" cy="1"/>
            </a:xfrm>
            <a:custGeom>
              <a:avLst/>
              <a:gdLst>
                <a:gd name="T0" fmla="*/ 2147483647 w 1"/>
                <a:gd name="T1" fmla="*/ 0 h 1587"/>
                <a:gd name="T2" fmla="*/ 0 w 1"/>
                <a:gd name="T3" fmla="*/ 0 h 1587"/>
                <a:gd name="T4" fmla="*/ 0 w 1"/>
                <a:gd name="T5" fmla="*/ 0 h 1587"/>
                <a:gd name="T6" fmla="*/ 0 w 1"/>
                <a:gd name="T7" fmla="*/ 0 h 1587"/>
                <a:gd name="T8" fmla="*/ 2147483647 w 1"/>
                <a:gd name="T9" fmla="*/ 0 h 1587"/>
                <a:gd name="T10" fmla="*/ 0 60000 65536"/>
                <a:gd name="T11" fmla="*/ 0 60000 65536"/>
                <a:gd name="T12" fmla="*/ 0 60000 65536"/>
                <a:gd name="T13" fmla="*/ 0 60000 65536"/>
                <a:gd name="T14" fmla="*/ 0 60000 65536"/>
                <a:gd name="T15" fmla="*/ 0 w 1"/>
                <a:gd name="T16" fmla="*/ 0 h 1587"/>
                <a:gd name="T17" fmla="*/ 1 w 1"/>
                <a:gd name="T18" fmla="*/ 1587 h 1587"/>
              </a:gdLst>
              <a:ahLst/>
              <a:cxnLst>
                <a:cxn ang="T10">
                  <a:pos x="T0" y="T1"/>
                </a:cxn>
                <a:cxn ang="T11">
                  <a:pos x="T2" y="T3"/>
                </a:cxn>
                <a:cxn ang="T12">
                  <a:pos x="T4" y="T5"/>
                </a:cxn>
                <a:cxn ang="T13">
                  <a:pos x="T6" y="T7"/>
                </a:cxn>
                <a:cxn ang="T14">
                  <a:pos x="T8" y="T9"/>
                </a:cxn>
              </a:cxnLst>
              <a:rect l="T15" t="T16" r="T17" b="T18"/>
              <a:pathLst>
                <a:path w="1" h="1587">
                  <a:moveTo>
                    <a:pt x="1" y="0"/>
                  </a:moveTo>
                  <a:lnTo>
                    <a:pt x="0" y="0"/>
                  </a:lnTo>
                  <a:lnTo>
                    <a:pt x="1"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09" name="Freeform 182"/>
            <p:cNvSpPr>
              <a:spLocks/>
            </p:cNvSpPr>
            <p:nvPr/>
          </p:nvSpPr>
          <p:spPr bwMode="auto">
            <a:xfrm>
              <a:off x="4456" y="2561"/>
              <a:ext cx="42" cy="163"/>
            </a:xfrm>
            <a:custGeom>
              <a:avLst/>
              <a:gdLst>
                <a:gd name="T0" fmla="*/ 0 w 48"/>
                <a:gd name="T1" fmla="*/ 2147483647 h 177"/>
                <a:gd name="T2" fmla="*/ 2147483647 w 48"/>
                <a:gd name="T3" fmla="*/ 0 h 177"/>
                <a:gd name="T4" fmla="*/ 2147483647 w 48"/>
                <a:gd name="T5" fmla="*/ 2147483647 h 177"/>
                <a:gd name="T6" fmla="*/ 0 w 48"/>
                <a:gd name="T7" fmla="*/ 2147483647 h 177"/>
                <a:gd name="T8" fmla="*/ 0 w 48"/>
                <a:gd name="T9" fmla="*/ 2147483647 h 177"/>
                <a:gd name="T10" fmla="*/ 0 60000 65536"/>
                <a:gd name="T11" fmla="*/ 0 60000 65536"/>
                <a:gd name="T12" fmla="*/ 0 60000 65536"/>
                <a:gd name="T13" fmla="*/ 0 60000 65536"/>
                <a:gd name="T14" fmla="*/ 0 60000 65536"/>
                <a:gd name="T15" fmla="*/ 0 w 48"/>
                <a:gd name="T16" fmla="*/ 0 h 177"/>
                <a:gd name="T17" fmla="*/ 48 w 48"/>
                <a:gd name="T18" fmla="*/ 177 h 177"/>
              </a:gdLst>
              <a:ahLst/>
              <a:cxnLst>
                <a:cxn ang="T10">
                  <a:pos x="T0" y="T1"/>
                </a:cxn>
                <a:cxn ang="T11">
                  <a:pos x="T2" y="T3"/>
                </a:cxn>
                <a:cxn ang="T12">
                  <a:pos x="T4" y="T5"/>
                </a:cxn>
                <a:cxn ang="T13">
                  <a:pos x="T6" y="T7"/>
                </a:cxn>
                <a:cxn ang="T14">
                  <a:pos x="T8" y="T9"/>
                </a:cxn>
              </a:cxnLst>
              <a:rect l="T15" t="T16" r="T17" b="T18"/>
              <a:pathLst>
                <a:path w="48" h="177">
                  <a:moveTo>
                    <a:pt x="0" y="47"/>
                  </a:moveTo>
                  <a:lnTo>
                    <a:pt x="48" y="0"/>
                  </a:lnTo>
                  <a:lnTo>
                    <a:pt x="48" y="130"/>
                  </a:lnTo>
                  <a:lnTo>
                    <a:pt x="0" y="177"/>
                  </a:lnTo>
                  <a:lnTo>
                    <a:pt x="0" y="4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0" name="Rectangle 183"/>
            <p:cNvSpPr>
              <a:spLocks noChangeArrowheads="1"/>
            </p:cNvSpPr>
            <p:nvPr/>
          </p:nvSpPr>
          <p:spPr bwMode="auto">
            <a:xfrm>
              <a:off x="4120" y="2604"/>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1" name="Freeform 184"/>
            <p:cNvSpPr>
              <a:spLocks/>
            </p:cNvSpPr>
            <p:nvPr/>
          </p:nvSpPr>
          <p:spPr bwMode="auto">
            <a:xfrm>
              <a:off x="4226" y="2604"/>
              <a:ext cx="4"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712" name="Rectangle 185"/>
            <p:cNvSpPr>
              <a:spLocks noChangeArrowheads="1"/>
            </p:cNvSpPr>
            <p:nvPr/>
          </p:nvSpPr>
          <p:spPr bwMode="auto">
            <a:xfrm>
              <a:off x="4120" y="2700"/>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13" name="Rectangle 186"/>
            <p:cNvSpPr>
              <a:spLocks noChangeArrowheads="1"/>
            </p:cNvSpPr>
            <p:nvPr/>
          </p:nvSpPr>
          <p:spPr bwMode="auto">
            <a:xfrm>
              <a:off x="4379" y="2635"/>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4" name="Freeform 187"/>
            <p:cNvSpPr>
              <a:spLocks noEditPoints="1"/>
            </p:cNvSpPr>
            <p:nvPr/>
          </p:nvSpPr>
          <p:spPr bwMode="auto">
            <a:xfrm>
              <a:off x="4241" y="2626"/>
              <a:ext cx="55" cy="6"/>
            </a:xfrm>
            <a:custGeom>
              <a:avLst/>
              <a:gdLst>
                <a:gd name="T0" fmla="*/ 0 w 62"/>
                <a:gd name="T1" fmla="*/ 2147483647 h 6"/>
                <a:gd name="T2" fmla="*/ 2147483647 w 62"/>
                <a:gd name="T3" fmla="*/ 2147483647 h 6"/>
                <a:gd name="T4" fmla="*/ 2147483647 w 62"/>
                <a:gd name="T5" fmla="*/ 0 h 6"/>
                <a:gd name="T6" fmla="*/ 0 w 62"/>
                <a:gd name="T7" fmla="*/ 0 h 6"/>
                <a:gd name="T8" fmla="*/ 0 w 62"/>
                <a:gd name="T9" fmla="*/ 2147483647 h 6"/>
                <a:gd name="T10" fmla="*/ 2147483647 w 62"/>
                <a:gd name="T11" fmla="*/ 2147483647 h 6"/>
                <a:gd name="T12" fmla="*/ 2147483647 w 62"/>
                <a:gd name="T13" fmla="*/ 2147483647 h 6"/>
                <a:gd name="T14" fmla="*/ 2147483647 w 62"/>
                <a:gd name="T15" fmla="*/ 0 h 6"/>
                <a:gd name="T16" fmla="*/ 2147483647 w 62"/>
                <a:gd name="T17" fmla="*/ 0 h 6"/>
                <a:gd name="T18" fmla="*/ 2147483647 w 62"/>
                <a:gd name="T19" fmla="*/ 2147483647 h 6"/>
                <a:gd name="T20" fmla="*/ 2147483647 w 62"/>
                <a:gd name="T21" fmla="*/ 2147483647 h 6"/>
                <a:gd name="T22" fmla="*/ 2147483647 w 62"/>
                <a:gd name="T23" fmla="*/ 2147483647 h 6"/>
                <a:gd name="T24" fmla="*/ 2147483647 w 62"/>
                <a:gd name="T25" fmla="*/ 0 h 6"/>
                <a:gd name="T26" fmla="*/ 2147483647 w 62"/>
                <a:gd name="T27" fmla="*/ 0 h 6"/>
                <a:gd name="T28" fmla="*/ 2147483647 w 62"/>
                <a:gd name="T29" fmla="*/ 2147483647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7" y="6"/>
                  </a:moveTo>
                  <a:lnTo>
                    <a:pt x="35" y="6"/>
                  </a:lnTo>
                  <a:lnTo>
                    <a:pt x="35" y="0"/>
                  </a:lnTo>
                  <a:lnTo>
                    <a:pt x="27" y="0"/>
                  </a:lnTo>
                  <a:lnTo>
                    <a:pt x="27"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5" name="Freeform 188"/>
            <p:cNvSpPr>
              <a:spLocks noEditPoints="1"/>
            </p:cNvSpPr>
            <p:nvPr/>
          </p:nvSpPr>
          <p:spPr bwMode="auto">
            <a:xfrm>
              <a:off x="4131" y="2614"/>
              <a:ext cx="242" cy="36"/>
            </a:xfrm>
            <a:custGeom>
              <a:avLst/>
              <a:gdLst>
                <a:gd name="T0" fmla="*/ 0 w 274"/>
                <a:gd name="T1" fmla="*/ 2147483647 h 39"/>
                <a:gd name="T2" fmla="*/ 2147483647 w 274"/>
                <a:gd name="T3" fmla="*/ 2147483647 h 39"/>
                <a:gd name="T4" fmla="*/ 2147483647 w 274"/>
                <a:gd name="T5" fmla="*/ 0 h 39"/>
                <a:gd name="T6" fmla="*/ 0 w 274"/>
                <a:gd name="T7" fmla="*/ 0 h 39"/>
                <a:gd name="T8" fmla="*/ 0 w 274"/>
                <a:gd name="T9" fmla="*/ 2147483647 h 39"/>
                <a:gd name="T10" fmla="*/ 2147483647 w 274"/>
                <a:gd name="T11" fmla="*/ 2147483647 h 39"/>
                <a:gd name="T12" fmla="*/ 2147483647 w 274"/>
                <a:gd name="T13" fmla="*/ 2147483647 h 39"/>
                <a:gd name="T14" fmla="*/ 2147483647 w 274"/>
                <a:gd name="T15" fmla="*/ 2147483647 h 39"/>
                <a:gd name="T16" fmla="*/ 2147483647 w 274"/>
                <a:gd name="T17" fmla="*/ 2147483647 h 39"/>
                <a:gd name="T18" fmla="*/ 2147483647 w 274"/>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39"/>
                <a:gd name="T32" fmla="*/ 274 w 27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39">
                  <a:moveTo>
                    <a:pt x="0" y="39"/>
                  </a:moveTo>
                  <a:lnTo>
                    <a:pt x="36" y="39"/>
                  </a:lnTo>
                  <a:lnTo>
                    <a:pt x="36" y="0"/>
                  </a:lnTo>
                  <a:lnTo>
                    <a:pt x="0" y="0"/>
                  </a:lnTo>
                  <a:lnTo>
                    <a:pt x="0" y="39"/>
                  </a:lnTo>
                  <a:close/>
                  <a:moveTo>
                    <a:pt x="243" y="29"/>
                  </a:moveTo>
                  <a:lnTo>
                    <a:pt x="274" y="29"/>
                  </a:lnTo>
                  <a:lnTo>
                    <a:pt x="274" y="9"/>
                  </a:lnTo>
                  <a:lnTo>
                    <a:pt x="243" y="9"/>
                  </a:lnTo>
                  <a:lnTo>
                    <a:pt x="243"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16" name="Freeform 189"/>
            <p:cNvSpPr>
              <a:spLocks noEditPoints="1"/>
            </p:cNvSpPr>
            <p:nvPr/>
          </p:nvSpPr>
          <p:spPr bwMode="auto">
            <a:xfrm>
              <a:off x="4123" y="2609"/>
              <a:ext cx="331" cy="109"/>
            </a:xfrm>
            <a:custGeom>
              <a:avLst/>
              <a:gdLst>
                <a:gd name="T0" fmla="*/ 2147483647 w 375"/>
                <a:gd name="T1" fmla="*/ 2147483647 h 118"/>
                <a:gd name="T2" fmla="*/ 2147483647 w 375"/>
                <a:gd name="T3" fmla="*/ 2147483647 h 118"/>
                <a:gd name="T4" fmla="*/ 2147483647 w 375"/>
                <a:gd name="T5" fmla="*/ 0 h 118"/>
                <a:gd name="T6" fmla="*/ 2147483647 w 375"/>
                <a:gd name="T7" fmla="*/ 0 h 118"/>
                <a:gd name="T8" fmla="*/ 2147483647 w 375"/>
                <a:gd name="T9" fmla="*/ 2147483647 h 118"/>
                <a:gd name="T10" fmla="*/ 2147483647 w 375"/>
                <a:gd name="T11" fmla="*/ 2147483647 h 118"/>
                <a:gd name="T12" fmla="*/ 2147483647 w 375"/>
                <a:gd name="T13" fmla="*/ 2147483647 h 118"/>
                <a:gd name="T14" fmla="*/ 2147483647 w 375"/>
                <a:gd name="T15" fmla="*/ 2147483647 h 118"/>
                <a:gd name="T16" fmla="*/ 2147483647 w 375"/>
                <a:gd name="T17" fmla="*/ 2147483647 h 118"/>
                <a:gd name="T18" fmla="*/ 2147483647 w 375"/>
                <a:gd name="T19" fmla="*/ 2147483647 h 118"/>
                <a:gd name="T20" fmla="*/ 2147483647 w 375"/>
                <a:gd name="T21" fmla="*/ 2147483647 h 118"/>
                <a:gd name="T22" fmla="*/ 2147483647 w 375"/>
                <a:gd name="T23" fmla="*/ 2147483647 h 118"/>
                <a:gd name="T24" fmla="*/ 2147483647 w 375"/>
                <a:gd name="T25" fmla="*/ 2147483647 h 118"/>
                <a:gd name="T26" fmla="*/ 2147483647 w 375"/>
                <a:gd name="T27" fmla="*/ 2147483647 h 118"/>
                <a:gd name="T28" fmla="*/ 2147483647 w 375"/>
                <a:gd name="T29" fmla="*/ 2147483647 h 118"/>
                <a:gd name="T30" fmla="*/ 2147483647 w 375"/>
                <a:gd name="T31" fmla="*/ 2147483647 h 118"/>
                <a:gd name="T32" fmla="*/ 2147483647 w 375"/>
                <a:gd name="T33" fmla="*/ 2147483647 h 118"/>
                <a:gd name="T34" fmla="*/ 2147483647 w 375"/>
                <a:gd name="T35" fmla="*/ 2147483647 h 118"/>
                <a:gd name="T36" fmla="*/ 2147483647 w 375"/>
                <a:gd name="T37" fmla="*/ 2147483647 h 118"/>
                <a:gd name="T38" fmla="*/ 2147483647 w 375"/>
                <a:gd name="T39" fmla="*/ 2147483647 h 118"/>
                <a:gd name="T40" fmla="*/ 2147483647 w 375"/>
                <a:gd name="T41" fmla="*/ 2147483647 h 118"/>
                <a:gd name="T42" fmla="*/ 2147483647 w 375"/>
                <a:gd name="T43" fmla="*/ 2147483647 h 118"/>
                <a:gd name="T44" fmla="*/ 2147483647 w 375"/>
                <a:gd name="T45" fmla="*/ 2147483647 h 118"/>
                <a:gd name="T46" fmla="*/ 2147483647 w 375"/>
                <a:gd name="T47" fmla="*/ 2147483647 h 118"/>
                <a:gd name="T48" fmla="*/ 0 w 375"/>
                <a:gd name="T49" fmla="*/ 2147483647 h 118"/>
                <a:gd name="T50" fmla="*/ 2147483647 w 375"/>
                <a:gd name="T51" fmla="*/ 2147483647 h 118"/>
                <a:gd name="T52" fmla="*/ 2147483647 w 375"/>
                <a:gd name="T53" fmla="*/ 2147483647 h 118"/>
                <a:gd name="T54" fmla="*/ 2147483647 w 375"/>
                <a:gd name="T55" fmla="*/ 2147483647 h 118"/>
                <a:gd name="T56" fmla="*/ 2147483647 w 375"/>
                <a:gd name="T57" fmla="*/ 2147483647 h 118"/>
                <a:gd name="T58" fmla="*/ 2147483647 w 375"/>
                <a:gd name="T59" fmla="*/ 2147483647 h 118"/>
                <a:gd name="T60" fmla="*/ 2147483647 w 375"/>
                <a:gd name="T61" fmla="*/ 2147483647 h 118"/>
                <a:gd name="T62" fmla="*/ 2147483647 w 375"/>
                <a:gd name="T63" fmla="*/ 2147483647 h 118"/>
                <a:gd name="T64" fmla="*/ 2147483647 w 375"/>
                <a:gd name="T65" fmla="*/ 2147483647 h 118"/>
                <a:gd name="T66" fmla="*/ 2147483647 w 375"/>
                <a:gd name="T67" fmla="*/ 2147483647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1"/>
                  </a:lnTo>
                  <a:lnTo>
                    <a:pt x="129" y="94"/>
                  </a:lnTo>
                  <a:close/>
                  <a:moveTo>
                    <a:pt x="220" y="82"/>
                  </a:moveTo>
                  <a:lnTo>
                    <a:pt x="359" y="82"/>
                  </a:lnTo>
                  <a:lnTo>
                    <a:pt x="359" y="12"/>
                  </a:lnTo>
                  <a:lnTo>
                    <a:pt x="220" y="12"/>
                  </a:lnTo>
                  <a:lnTo>
                    <a:pt x="220" y="82"/>
                  </a:lnTo>
                  <a:close/>
                  <a:moveTo>
                    <a:pt x="339" y="118"/>
                  </a:moveTo>
                  <a:lnTo>
                    <a:pt x="368" y="118"/>
                  </a:lnTo>
                  <a:lnTo>
                    <a:pt x="372" y="116"/>
                  </a:lnTo>
                  <a:lnTo>
                    <a:pt x="375" y="113"/>
                  </a:lnTo>
                  <a:lnTo>
                    <a:pt x="372" y="107"/>
                  </a:lnTo>
                  <a:lnTo>
                    <a:pt x="368" y="106"/>
                  </a:lnTo>
                  <a:lnTo>
                    <a:pt x="339" y="106"/>
                  </a:lnTo>
                  <a:lnTo>
                    <a:pt x="339" y="118"/>
                  </a:lnTo>
                  <a:close/>
                  <a:moveTo>
                    <a:pt x="35" y="118"/>
                  </a:moveTo>
                  <a:lnTo>
                    <a:pt x="6" y="118"/>
                  </a:lnTo>
                  <a:lnTo>
                    <a:pt x="2" y="116"/>
                  </a:lnTo>
                  <a:lnTo>
                    <a:pt x="0" y="113"/>
                  </a:lnTo>
                  <a:lnTo>
                    <a:pt x="2" y="107"/>
                  </a:lnTo>
                  <a:lnTo>
                    <a:pt x="6" y="106"/>
                  </a:lnTo>
                  <a:lnTo>
                    <a:pt x="35" y="106"/>
                  </a:lnTo>
                  <a:lnTo>
                    <a:pt x="35" y="118"/>
                  </a:lnTo>
                  <a:close/>
                  <a:moveTo>
                    <a:pt x="134" y="25"/>
                  </a:moveTo>
                  <a:lnTo>
                    <a:pt x="196" y="25"/>
                  </a:lnTo>
                  <a:lnTo>
                    <a:pt x="196" y="19"/>
                  </a:lnTo>
                  <a:lnTo>
                    <a:pt x="134" y="19"/>
                  </a:lnTo>
                  <a:lnTo>
                    <a:pt x="134" y="25"/>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717" name="Line 190"/>
            <p:cNvSpPr>
              <a:spLocks noChangeShapeType="1"/>
            </p:cNvSpPr>
            <p:nvPr/>
          </p:nvSpPr>
          <p:spPr bwMode="auto">
            <a:xfrm>
              <a:off x="4299" y="2609"/>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8" name="Line 191"/>
            <p:cNvSpPr>
              <a:spLocks noChangeShapeType="1"/>
            </p:cNvSpPr>
            <p:nvPr/>
          </p:nvSpPr>
          <p:spPr bwMode="auto">
            <a:xfrm flipH="1">
              <a:off x="4233" y="2638"/>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9" name="Line 192"/>
            <p:cNvSpPr>
              <a:spLocks noChangeShapeType="1"/>
            </p:cNvSpPr>
            <p:nvPr/>
          </p:nvSpPr>
          <p:spPr bwMode="auto">
            <a:xfrm flipH="1">
              <a:off x="4233" y="2667"/>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0" name="Line 193"/>
            <p:cNvSpPr>
              <a:spLocks noChangeShapeType="1"/>
            </p:cNvSpPr>
            <p:nvPr/>
          </p:nvSpPr>
          <p:spPr bwMode="auto">
            <a:xfrm>
              <a:off x="4401" y="2620"/>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1" name="Line 194"/>
            <p:cNvSpPr>
              <a:spLocks noChangeShapeType="1"/>
            </p:cNvSpPr>
            <p:nvPr/>
          </p:nvSpPr>
          <p:spPr bwMode="auto">
            <a:xfrm>
              <a:off x="4317" y="2645"/>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2" name="Line 195"/>
            <p:cNvSpPr>
              <a:spLocks noChangeShapeType="1"/>
            </p:cNvSpPr>
            <p:nvPr/>
          </p:nvSpPr>
          <p:spPr bwMode="auto">
            <a:xfrm flipV="1">
              <a:off x="4241" y="2604"/>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3" name="Line 196"/>
            <p:cNvSpPr>
              <a:spLocks noChangeShapeType="1"/>
            </p:cNvSpPr>
            <p:nvPr/>
          </p:nvSpPr>
          <p:spPr bwMode="auto">
            <a:xfrm flipV="1">
              <a:off x="4241" y="2696"/>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4" name="Line 197"/>
            <p:cNvSpPr>
              <a:spLocks noChangeShapeType="1"/>
            </p:cNvSpPr>
            <p:nvPr/>
          </p:nvSpPr>
          <p:spPr bwMode="auto">
            <a:xfrm>
              <a:off x="4243" y="2653"/>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5" name="Line 198"/>
            <p:cNvSpPr>
              <a:spLocks noChangeShapeType="1"/>
            </p:cNvSpPr>
            <p:nvPr/>
          </p:nvSpPr>
          <p:spPr bwMode="auto">
            <a:xfrm>
              <a:off x="4243" y="2628"/>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6" name="Line 199"/>
            <p:cNvSpPr>
              <a:spLocks noChangeShapeType="1"/>
            </p:cNvSpPr>
            <p:nvPr/>
          </p:nvSpPr>
          <p:spPr bwMode="auto">
            <a:xfrm>
              <a:off x="4283" y="2628"/>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7" name="Line 200"/>
            <p:cNvSpPr>
              <a:spLocks noChangeShapeType="1"/>
            </p:cNvSpPr>
            <p:nvPr/>
          </p:nvSpPr>
          <p:spPr bwMode="auto">
            <a:xfrm>
              <a:off x="4333" y="2638"/>
              <a:ext cx="6" cy="0"/>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8" name="Freeform 201"/>
            <p:cNvSpPr>
              <a:spLocks/>
            </p:cNvSpPr>
            <p:nvPr/>
          </p:nvSpPr>
          <p:spPr bwMode="auto">
            <a:xfrm>
              <a:off x="4414" y="2330"/>
              <a:ext cx="42" cy="258"/>
            </a:xfrm>
            <a:custGeom>
              <a:avLst/>
              <a:gdLst>
                <a:gd name="T0" fmla="*/ 0 w 47"/>
                <a:gd name="T1" fmla="*/ 2147483647 h 279"/>
                <a:gd name="T2" fmla="*/ 2147483647 w 47"/>
                <a:gd name="T3" fmla="*/ 2147483647 h 279"/>
                <a:gd name="T4" fmla="*/ 2147483647 w 47"/>
                <a:gd name="T5" fmla="*/ 2147483647 h 279"/>
                <a:gd name="T6" fmla="*/ 2147483647 w 47"/>
                <a:gd name="T7" fmla="*/ 2147483647 h 279"/>
                <a:gd name="T8" fmla="*/ 2147483647 w 47"/>
                <a:gd name="T9" fmla="*/ 0 h 279"/>
                <a:gd name="T10" fmla="*/ 0 w 47"/>
                <a:gd name="T11" fmla="*/ 2147483647 h 279"/>
                <a:gd name="T12" fmla="*/ 0 w 47"/>
                <a:gd name="T13" fmla="*/ 2147483647 h 279"/>
                <a:gd name="T14" fmla="*/ 0 60000 65536"/>
                <a:gd name="T15" fmla="*/ 0 60000 65536"/>
                <a:gd name="T16" fmla="*/ 0 60000 65536"/>
                <a:gd name="T17" fmla="*/ 0 60000 65536"/>
                <a:gd name="T18" fmla="*/ 0 60000 65536"/>
                <a:gd name="T19" fmla="*/ 0 60000 65536"/>
                <a:gd name="T20" fmla="*/ 0 60000 65536"/>
                <a:gd name="T21" fmla="*/ 0 w 47"/>
                <a:gd name="T22" fmla="*/ 0 h 279"/>
                <a:gd name="T23" fmla="*/ 47 w 47"/>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9">
                  <a:moveTo>
                    <a:pt x="0" y="279"/>
                  </a:moveTo>
                  <a:lnTo>
                    <a:pt x="36" y="243"/>
                  </a:lnTo>
                  <a:lnTo>
                    <a:pt x="36" y="177"/>
                  </a:lnTo>
                  <a:lnTo>
                    <a:pt x="47" y="142"/>
                  </a:lnTo>
                  <a:lnTo>
                    <a:pt x="47" y="0"/>
                  </a:lnTo>
                  <a:lnTo>
                    <a:pt x="0" y="47"/>
                  </a:lnTo>
                  <a:lnTo>
                    <a:pt x="0" y="27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29" name="Freeform 202"/>
            <p:cNvSpPr>
              <a:spLocks/>
            </p:cNvSpPr>
            <p:nvPr/>
          </p:nvSpPr>
          <p:spPr bwMode="auto">
            <a:xfrm>
              <a:off x="4163" y="2330"/>
              <a:ext cx="293" cy="43"/>
            </a:xfrm>
            <a:custGeom>
              <a:avLst/>
              <a:gdLst>
                <a:gd name="T0" fmla="*/ 2147483647 w 332"/>
                <a:gd name="T1" fmla="*/ 0 h 47"/>
                <a:gd name="T2" fmla="*/ 2147483647 w 332"/>
                <a:gd name="T3" fmla="*/ 0 h 47"/>
                <a:gd name="T4" fmla="*/ 0 w 332"/>
                <a:gd name="T5" fmla="*/ 2147483647 h 47"/>
                <a:gd name="T6" fmla="*/ 2147483647 w 332"/>
                <a:gd name="T7" fmla="*/ 2147483647 h 47"/>
                <a:gd name="T8" fmla="*/ 2147483647 w 332"/>
                <a:gd name="T9" fmla="*/ 0 h 47"/>
                <a:gd name="T10" fmla="*/ 0 60000 65536"/>
                <a:gd name="T11" fmla="*/ 0 60000 65536"/>
                <a:gd name="T12" fmla="*/ 0 60000 65536"/>
                <a:gd name="T13" fmla="*/ 0 60000 65536"/>
                <a:gd name="T14" fmla="*/ 0 60000 65536"/>
                <a:gd name="T15" fmla="*/ 0 w 332"/>
                <a:gd name="T16" fmla="*/ 0 h 47"/>
                <a:gd name="T17" fmla="*/ 332 w 332"/>
                <a:gd name="T18" fmla="*/ 47 h 47"/>
              </a:gdLst>
              <a:ahLst/>
              <a:cxnLst>
                <a:cxn ang="T10">
                  <a:pos x="T0" y="T1"/>
                </a:cxn>
                <a:cxn ang="T11">
                  <a:pos x="T2" y="T3"/>
                </a:cxn>
                <a:cxn ang="T12">
                  <a:pos x="T4" y="T5"/>
                </a:cxn>
                <a:cxn ang="T13">
                  <a:pos x="T6" y="T7"/>
                </a:cxn>
                <a:cxn ang="T14">
                  <a:pos x="T8" y="T9"/>
                </a:cxn>
              </a:cxnLst>
              <a:rect l="T15" t="T16" r="T17" b="T18"/>
              <a:pathLst>
                <a:path w="332" h="47">
                  <a:moveTo>
                    <a:pt x="332" y="0"/>
                  </a:moveTo>
                  <a:lnTo>
                    <a:pt x="47" y="0"/>
                  </a:lnTo>
                  <a:lnTo>
                    <a:pt x="0" y="47"/>
                  </a:lnTo>
                  <a:lnTo>
                    <a:pt x="285" y="47"/>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nvGrpSpPr>
            <p:cNvPr id="747730" name="Group 203"/>
            <p:cNvGrpSpPr>
              <a:grpSpLocks/>
            </p:cNvGrpSpPr>
            <p:nvPr/>
          </p:nvGrpSpPr>
          <p:grpSpPr bwMode="auto">
            <a:xfrm>
              <a:off x="2611" y="2330"/>
              <a:ext cx="2116" cy="1141"/>
              <a:chOff x="2797" y="1754"/>
              <a:chExt cx="2397" cy="1236"/>
            </a:xfrm>
          </p:grpSpPr>
          <p:sp>
            <p:nvSpPr>
              <p:cNvPr id="747731" name="Rectangle 204"/>
              <p:cNvSpPr>
                <a:spLocks noChangeArrowheads="1"/>
              </p:cNvSpPr>
              <p:nvPr/>
            </p:nvSpPr>
            <p:spPr bwMode="auto">
              <a:xfrm>
                <a:off x="4555" y="1801"/>
                <a:ext cx="285" cy="23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732" name="Rectangle 205"/>
              <p:cNvSpPr>
                <a:spLocks noChangeArrowheads="1"/>
              </p:cNvSpPr>
              <p:nvPr/>
            </p:nvSpPr>
            <p:spPr bwMode="auto">
              <a:xfrm>
                <a:off x="4811" y="2004"/>
                <a:ext cx="14"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3" name="Freeform 206"/>
              <p:cNvSpPr>
                <a:spLocks/>
              </p:cNvSpPr>
              <p:nvPr/>
            </p:nvSpPr>
            <p:spPr bwMode="auto">
              <a:xfrm>
                <a:off x="4596" y="1836"/>
                <a:ext cx="202" cy="144"/>
              </a:xfrm>
              <a:custGeom>
                <a:avLst/>
                <a:gdLst>
                  <a:gd name="T0" fmla="*/ 0 w 202"/>
                  <a:gd name="T1" fmla="*/ 144 h 144"/>
                  <a:gd name="T2" fmla="*/ 202 w 202"/>
                  <a:gd name="T3" fmla="*/ 144 h 144"/>
                  <a:gd name="T4" fmla="*/ 202 w 202"/>
                  <a:gd name="T5" fmla="*/ 0 h 144"/>
                  <a:gd name="T6" fmla="*/ 197 w 202"/>
                  <a:gd name="T7" fmla="*/ 0 h 144"/>
                  <a:gd name="T8" fmla="*/ 197 w 202"/>
                  <a:gd name="T9" fmla="*/ 140 h 144"/>
                  <a:gd name="T10" fmla="*/ 0 w 202"/>
                  <a:gd name="T11" fmla="*/ 140 h 144"/>
                  <a:gd name="T12" fmla="*/ 0 w 202"/>
                  <a:gd name="T13" fmla="*/ 144 h 144"/>
                  <a:gd name="T14" fmla="*/ 0 60000 65536"/>
                  <a:gd name="T15" fmla="*/ 0 60000 65536"/>
                  <a:gd name="T16" fmla="*/ 0 60000 65536"/>
                  <a:gd name="T17" fmla="*/ 0 60000 65536"/>
                  <a:gd name="T18" fmla="*/ 0 60000 65536"/>
                  <a:gd name="T19" fmla="*/ 0 60000 65536"/>
                  <a:gd name="T20" fmla="*/ 0 60000 65536"/>
                  <a:gd name="T21" fmla="*/ 0 w 202"/>
                  <a:gd name="T22" fmla="*/ 0 h 144"/>
                  <a:gd name="T23" fmla="*/ 202 w 20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4">
                    <a:moveTo>
                      <a:pt x="0" y="144"/>
                    </a:moveTo>
                    <a:lnTo>
                      <a:pt x="202" y="144"/>
                    </a:lnTo>
                    <a:lnTo>
                      <a:pt x="202" y="0"/>
                    </a:lnTo>
                    <a:lnTo>
                      <a:pt x="197" y="0"/>
                    </a:lnTo>
                    <a:lnTo>
                      <a:pt x="197" y="140"/>
                    </a:lnTo>
                    <a:lnTo>
                      <a:pt x="0" y="140"/>
                    </a:lnTo>
                    <a:lnTo>
                      <a:pt x="0" y="144"/>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4" name="Freeform 207"/>
              <p:cNvSpPr>
                <a:spLocks/>
              </p:cNvSpPr>
              <p:nvPr/>
            </p:nvSpPr>
            <p:spPr bwMode="auto">
              <a:xfrm>
                <a:off x="4596" y="1836"/>
                <a:ext cx="197" cy="140"/>
              </a:xfrm>
              <a:custGeom>
                <a:avLst/>
                <a:gdLst>
                  <a:gd name="T0" fmla="*/ 0 w 197"/>
                  <a:gd name="T1" fmla="*/ 140 h 140"/>
                  <a:gd name="T2" fmla="*/ 197 w 197"/>
                  <a:gd name="T3" fmla="*/ 140 h 140"/>
                  <a:gd name="T4" fmla="*/ 197 w 197"/>
                  <a:gd name="T5" fmla="*/ 0 h 140"/>
                  <a:gd name="T6" fmla="*/ 194 w 197"/>
                  <a:gd name="T7" fmla="*/ 0 h 140"/>
                  <a:gd name="T8" fmla="*/ 194 w 197"/>
                  <a:gd name="T9" fmla="*/ 137 h 140"/>
                  <a:gd name="T10" fmla="*/ 0 w 197"/>
                  <a:gd name="T11" fmla="*/ 137 h 140"/>
                  <a:gd name="T12" fmla="*/ 0 w 197"/>
                  <a:gd name="T13" fmla="*/ 140 h 140"/>
                  <a:gd name="T14" fmla="*/ 0 60000 65536"/>
                  <a:gd name="T15" fmla="*/ 0 60000 65536"/>
                  <a:gd name="T16" fmla="*/ 0 60000 65536"/>
                  <a:gd name="T17" fmla="*/ 0 60000 65536"/>
                  <a:gd name="T18" fmla="*/ 0 60000 65536"/>
                  <a:gd name="T19" fmla="*/ 0 60000 65536"/>
                  <a:gd name="T20" fmla="*/ 0 60000 65536"/>
                  <a:gd name="T21" fmla="*/ 0 w 197"/>
                  <a:gd name="T22" fmla="*/ 0 h 140"/>
                  <a:gd name="T23" fmla="*/ 197 w 197"/>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40">
                    <a:moveTo>
                      <a:pt x="0" y="140"/>
                    </a:moveTo>
                    <a:lnTo>
                      <a:pt x="197" y="140"/>
                    </a:lnTo>
                    <a:lnTo>
                      <a:pt x="197" y="0"/>
                    </a:lnTo>
                    <a:lnTo>
                      <a:pt x="194" y="0"/>
                    </a:lnTo>
                    <a:lnTo>
                      <a:pt x="194" y="137"/>
                    </a:lnTo>
                    <a:lnTo>
                      <a:pt x="0" y="137"/>
                    </a:lnTo>
                    <a:lnTo>
                      <a:pt x="0" y="14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5" name="Freeform 208"/>
              <p:cNvSpPr>
                <a:spLocks/>
              </p:cNvSpPr>
              <p:nvPr/>
            </p:nvSpPr>
            <p:spPr bwMode="auto">
              <a:xfrm>
                <a:off x="4596" y="1836"/>
                <a:ext cx="194" cy="137"/>
              </a:xfrm>
              <a:custGeom>
                <a:avLst/>
                <a:gdLst>
                  <a:gd name="T0" fmla="*/ 0 w 194"/>
                  <a:gd name="T1" fmla="*/ 137 h 137"/>
                  <a:gd name="T2" fmla="*/ 194 w 194"/>
                  <a:gd name="T3" fmla="*/ 137 h 137"/>
                  <a:gd name="T4" fmla="*/ 194 w 194"/>
                  <a:gd name="T5" fmla="*/ 0 h 137"/>
                  <a:gd name="T6" fmla="*/ 190 w 194"/>
                  <a:gd name="T7" fmla="*/ 0 h 137"/>
                  <a:gd name="T8" fmla="*/ 190 w 194"/>
                  <a:gd name="T9" fmla="*/ 135 h 137"/>
                  <a:gd name="T10" fmla="*/ 0 w 194"/>
                  <a:gd name="T11" fmla="*/ 135 h 137"/>
                  <a:gd name="T12" fmla="*/ 0 w 194"/>
                  <a:gd name="T13" fmla="*/ 137 h 137"/>
                  <a:gd name="T14" fmla="*/ 0 60000 65536"/>
                  <a:gd name="T15" fmla="*/ 0 60000 65536"/>
                  <a:gd name="T16" fmla="*/ 0 60000 65536"/>
                  <a:gd name="T17" fmla="*/ 0 60000 65536"/>
                  <a:gd name="T18" fmla="*/ 0 60000 65536"/>
                  <a:gd name="T19" fmla="*/ 0 60000 65536"/>
                  <a:gd name="T20" fmla="*/ 0 60000 65536"/>
                  <a:gd name="T21" fmla="*/ 0 w 194"/>
                  <a:gd name="T22" fmla="*/ 0 h 137"/>
                  <a:gd name="T23" fmla="*/ 194 w 194"/>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7">
                    <a:moveTo>
                      <a:pt x="0" y="137"/>
                    </a:moveTo>
                    <a:lnTo>
                      <a:pt x="194" y="137"/>
                    </a:lnTo>
                    <a:lnTo>
                      <a:pt x="194" y="0"/>
                    </a:lnTo>
                    <a:lnTo>
                      <a:pt x="190" y="0"/>
                    </a:lnTo>
                    <a:lnTo>
                      <a:pt x="190" y="135"/>
                    </a:lnTo>
                    <a:lnTo>
                      <a:pt x="0" y="135"/>
                    </a:lnTo>
                    <a:lnTo>
                      <a:pt x="0" y="137"/>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6" name="Freeform 209"/>
              <p:cNvSpPr>
                <a:spLocks/>
              </p:cNvSpPr>
              <p:nvPr/>
            </p:nvSpPr>
            <p:spPr bwMode="auto">
              <a:xfrm>
                <a:off x="4596" y="1836"/>
                <a:ext cx="190" cy="135"/>
              </a:xfrm>
              <a:custGeom>
                <a:avLst/>
                <a:gdLst>
                  <a:gd name="T0" fmla="*/ 0 w 190"/>
                  <a:gd name="T1" fmla="*/ 135 h 135"/>
                  <a:gd name="T2" fmla="*/ 190 w 190"/>
                  <a:gd name="T3" fmla="*/ 135 h 135"/>
                  <a:gd name="T4" fmla="*/ 190 w 190"/>
                  <a:gd name="T5" fmla="*/ 0 h 135"/>
                  <a:gd name="T6" fmla="*/ 186 w 190"/>
                  <a:gd name="T7" fmla="*/ 0 h 135"/>
                  <a:gd name="T8" fmla="*/ 186 w 190"/>
                  <a:gd name="T9" fmla="*/ 132 h 135"/>
                  <a:gd name="T10" fmla="*/ 0 w 190"/>
                  <a:gd name="T11" fmla="*/ 132 h 135"/>
                  <a:gd name="T12" fmla="*/ 0 w 190"/>
                  <a:gd name="T13" fmla="*/ 135 h 135"/>
                  <a:gd name="T14" fmla="*/ 0 60000 65536"/>
                  <a:gd name="T15" fmla="*/ 0 60000 65536"/>
                  <a:gd name="T16" fmla="*/ 0 60000 65536"/>
                  <a:gd name="T17" fmla="*/ 0 60000 65536"/>
                  <a:gd name="T18" fmla="*/ 0 60000 65536"/>
                  <a:gd name="T19" fmla="*/ 0 60000 65536"/>
                  <a:gd name="T20" fmla="*/ 0 60000 65536"/>
                  <a:gd name="T21" fmla="*/ 0 w 190"/>
                  <a:gd name="T22" fmla="*/ 0 h 135"/>
                  <a:gd name="T23" fmla="*/ 190 w 1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5">
                    <a:moveTo>
                      <a:pt x="0" y="135"/>
                    </a:moveTo>
                    <a:lnTo>
                      <a:pt x="190" y="135"/>
                    </a:lnTo>
                    <a:lnTo>
                      <a:pt x="190" y="0"/>
                    </a:lnTo>
                    <a:lnTo>
                      <a:pt x="186" y="0"/>
                    </a:lnTo>
                    <a:lnTo>
                      <a:pt x="186" y="132"/>
                    </a:lnTo>
                    <a:lnTo>
                      <a:pt x="0" y="132"/>
                    </a:lnTo>
                    <a:lnTo>
                      <a:pt x="0" y="135"/>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7" name="Freeform 210"/>
              <p:cNvSpPr>
                <a:spLocks/>
              </p:cNvSpPr>
              <p:nvPr/>
            </p:nvSpPr>
            <p:spPr bwMode="auto">
              <a:xfrm>
                <a:off x="4596" y="1836"/>
                <a:ext cx="186" cy="132"/>
              </a:xfrm>
              <a:custGeom>
                <a:avLst/>
                <a:gdLst>
                  <a:gd name="T0" fmla="*/ 0 w 186"/>
                  <a:gd name="T1" fmla="*/ 132 h 132"/>
                  <a:gd name="T2" fmla="*/ 186 w 186"/>
                  <a:gd name="T3" fmla="*/ 132 h 132"/>
                  <a:gd name="T4" fmla="*/ 186 w 186"/>
                  <a:gd name="T5" fmla="*/ 0 h 132"/>
                  <a:gd name="T6" fmla="*/ 182 w 186"/>
                  <a:gd name="T7" fmla="*/ 0 h 132"/>
                  <a:gd name="T8" fmla="*/ 182 w 186"/>
                  <a:gd name="T9" fmla="*/ 130 h 132"/>
                  <a:gd name="T10" fmla="*/ 0 w 186"/>
                  <a:gd name="T11" fmla="*/ 130 h 132"/>
                  <a:gd name="T12" fmla="*/ 0 w 186"/>
                  <a:gd name="T13" fmla="*/ 132 h 132"/>
                  <a:gd name="T14" fmla="*/ 0 60000 65536"/>
                  <a:gd name="T15" fmla="*/ 0 60000 65536"/>
                  <a:gd name="T16" fmla="*/ 0 60000 65536"/>
                  <a:gd name="T17" fmla="*/ 0 60000 65536"/>
                  <a:gd name="T18" fmla="*/ 0 60000 65536"/>
                  <a:gd name="T19" fmla="*/ 0 60000 65536"/>
                  <a:gd name="T20" fmla="*/ 0 60000 65536"/>
                  <a:gd name="T21" fmla="*/ 0 w 186"/>
                  <a:gd name="T22" fmla="*/ 0 h 132"/>
                  <a:gd name="T23" fmla="*/ 186 w 18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2">
                    <a:moveTo>
                      <a:pt x="0" y="132"/>
                    </a:moveTo>
                    <a:lnTo>
                      <a:pt x="186" y="132"/>
                    </a:lnTo>
                    <a:lnTo>
                      <a:pt x="186" y="0"/>
                    </a:lnTo>
                    <a:lnTo>
                      <a:pt x="182" y="0"/>
                    </a:lnTo>
                    <a:lnTo>
                      <a:pt x="182" y="130"/>
                    </a:lnTo>
                    <a:lnTo>
                      <a:pt x="0" y="130"/>
                    </a:lnTo>
                    <a:lnTo>
                      <a:pt x="0" y="132"/>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8" name="Freeform 211"/>
              <p:cNvSpPr>
                <a:spLocks/>
              </p:cNvSpPr>
              <p:nvPr/>
            </p:nvSpPr>
            <p:spPr bwMode="auto">
              <a:xfrm>
                <a:off x="4596" y="1836"/>
                <a:ext cx="182" cy="130"/>
              </a:xfrm>
              <a:custGeom>
                <a:avLst/>
                <a:gdLst>
                  <a:gd name="T0" fmla="*/ 0 w 182"/>
                  <a:gd name="T1" fmla="*/ 130 h 130"/>
                  <a:gd name="T2" fmla="*/ 182 w 182"/>
                  <a:gd name="T3" fmla="*/ 130 h 130"/>
                  <a:gd name="T4" fmla="*/ 182 w 182"/>
                  <a:gd name="T5" fmla="*/ 0 h 130"/>
                  <a:gd name="T6" fmla="*/ 178 w 182"/>
                  <a:gd name="T7" fmla="*/ 0 h 130"/>
                  <a:gd name="T8" fmla="*/ 178 w 182"/>
                  <a:gd name="T9" fmla="*/ 127 h 130"/>
                  <a:gd name="T10" fmla="*/ 0 w 182"/>
                  <a:gd name="T11" fmla="*/ 127 h 130"/>
                  <a:gd name="T12" fmla="*/ 0 w 182"/>
                  <a:gd name="T13" fmla="*/ 130 h 130"/>
                  <a:gd name="T14" fmla="*/ 0 60000 65536"/>
                  <a:gd name="T15" fmla="*/ 0 60000 65536"/>
                  <a:gd name="T16" fmla="*/ 0 60000 65536"/>
                  <a:gd name="T17" fmla="*/ 0 60000 65536"/>
                  <a:gd name="T18" fmla="*/ 0 60000 65536"/>
                  <a:gd name="T19" fmla="*/ 0 60000 65536"/>
                  <a:gd name="T20" fmla="*/ 0 60000 65536"/>
                  <a:gd name="T21" fmla="*/ 0 w 182"/>
                  <a:gd name="T22" fmla="*/ 0 h 130"/>
                  <a:gd name="T23" fmla="*/ 182 w 182"/>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30">
                    <a:moveTo>
                      <a:pt x="0" y="130"/>
                    </a:moveTo>
                    <a:lnTo>
                      <a:pt x="182" y="130"/>
                    </a:lnTo>
                    <a:lnTo>
                      <a:pt x="182" y="0"/>
                    </a:lnTo>
                    <a:lnTo>
                      <a:pt x="178" y="0"/>
                    </a:lnTo>
                    <a:lnTo>
                      <a:pt x="178" y="127"/>
                    </a:lnTo>
                    <a:lnTo>
                      <a:pt x="0" y="127"/>
                    </a:lnTo>
                    <a:lnTo>
                      <a:pt x="0" y="13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39" name="Freeform 212"/>
              <p:cNvSpPr>
                <a:spLocks/>
              </p:cNvSpPr>
              <p:nvPr/>
            </p:nvSpPr>
            <p:spPr bwMode="auto">
              <a:xfrm>
                <a:off x="4596" y="1836"/>
                <a:ext cx="178" cy="127"/>
              </a:xfrm>
              <a:custGeom>
                <a:avLst/>
                <a:gdLst>
                  <a:gd name="T0" fmla="*/ 0 w 178"/>
                  <a:gd name="T1" fmla="*/ 127 h 127"/>
                  <a:gd name="T2" fmla="*/ 178 w 178"/>
                  <a:gd name="T3" fmla="*/ 127 h 127"/>
                  <a:gd name="T4" fmla="*/ 178 w 178"/>
                  <a:gd name="T5" fmla="*/ 0 h 127"/>
                  <a:gd name="T6" fmla="*/ 175 w 178"/>
                  <a:gd name="T7" fmla="*/ 0 h 127"/>
                  <a:gd name="T8" fmla="*/ 175 w 178"/>
                  <a:gd name="T9" fmla="*/ 125 h 127"/>
                  <a:gd name="T10" fmla="*/ 0 w 178"/>
                  <a:gd name="T11" fmla="*/ 125 h 127"/>
                  <a:gd name="T12" fmla="*/ 0 w 178"/>
                  <a:gd name="T13" fmla="*/ 127 h 127"/>
                  <a:gd name="T14" fmla="*/ 0 60000 65536"/>
                  <a:gd name="T15" fmla="*/ 0 60000 65536"/>
                  <a:gd name="T16" fmla="*/ 0 60000 65536"/>
                  <a:gd name="T17" fmla="*/ 0 60000 65536"/>
                  <a:gd name="T18" fmla="*/ 0 60000 65536"/>
                  <a:gd name="T19" fmla="*/ 0 60000 65536"/>
                  <a:gd name="T20" fmla="*/ 0 60000 65536"/>
                  <a:gd name="T21" fmla="*/ 0 w 178"/>
                  <a:gd name="T22" fmla="*/ 0 h 127"/>
                  <a:gd name="T23" fmla="*/ 178 w 178"/>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7">
                    <a:moveTo>
                      <a:pt x="0" y="127"/>
                    </a:moveTo>
                    <a:lnTo>
                      <a:pt x="178" y="127"/>
                    </a:lnTo>
                    <a:lnTo>
                      <a:pt x="178" y="0"/>
                    </a:lnTo>
                    <a:lnTo>
                      <a:pt x="175" y="0"/>
                    </a:lnTo>
                    <a:lnTo>
                      <a:pt x="175" y="125"/>
                    </a:lnTo>
                    <a:lnTo>
                      <a:pt x="0" y="125"/>
                    </a:lnTo>
                    <a:lnTo>
                      <a:pt x="0" y="127"/>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0" name="Freeform 213"/>
              <p:cNvSpPr>
                <a:spLocks/>
              </p:cNvSpPr>
              <p:nvPr/>
            </p:nvSpPr>
            <p:spPr bwMode="auto">
              <a:xfrm>
                <a:off x="4596" y="1836"/>
                <a:ext cx="175" cy="125"/>
              </a:xfrm>
              <a:custGeom>
                <a:avLst/>
                <a:gdLst>
                  <a:gd name="T0" fmla="*/ 0 w 175"/>
                  <a:gd name="T1" fmla="*/ 125 h 125"/>
                  <a:gd name="T2" fmla="*/ 175 w 175"/>
                  <a:gd name="T3" fmla="*/ 125 h 125"/>
                  <a:gd name="T4" fmla="*/ 175 w 175"/>
                  <a:gd name="T5" fmla="*/ 0 h 125"/>
                  <a:gd name="T6" fmla="*/ 171 w 175"/>
                  <a:gd name="T7" fmla="*/ 0 h 125"/>
                  <a:gd name="T8" fmla="*/ 171 w 175"/>
                  <a:gd name="T9" fmla="*/ 121 h 125"/>
                  <a:gd name="T10" fmla="*/ 0 w 175"/>
                  <a:gd name="T11" fmla="*/ 121 h 125"/>
                  <a:gd name="T12" fmla="*/ 0 w 175"/>
                  <a:gd name="T13" fmla="*/ 125 h 125"/>
                  <a:gd name="T14" fmla="*/ 0 60000 65536"/>
                  <a:gd name="T15" fmla="*/ 0 60000 65536"/>
                  <a:gd name="T16" fmla="*/ 0 60000 65536"/>
                  <a:gd name="T17" fmla="*/ 0 60000 65536"/>
                  <a:gd name="T18" fmla="*/ 0 60000 65536"/>
                  <a:gd name="T19" fmla="*/ 0 60000 65536"/>
                  <a:gd name="T20" fmla="*/ 0 60000 65536"/>
                  <a:gd name="T21" fmla="*/ 0 w 175"/>
                  <a:gd name="T22" fmla="*/ 0 h 125"/>
                  <a:gd name="T23" fmla="*/ 175 w 175"/>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5">
                    <a:moveTo>
                      <a:pt x="0" y="125"/>
                    </a:moveTo>
                    <a:lnTo>
                      <a:pt x="175" y="125"/>
                    </a:lnTo>
                    <a:lnTo>
                      <a:pt x="175" y="0"/>
                    </a:lnTo>
                    <a:lnTo>
                      <a:pt x="171" y="0"/>
                    </a:lnTo>
                    <a:lnTo>
                      <a:pt x="171" y="121"/>
                    </a:lnTo>
                    <a:lnTo>
                      <a:pt x="0" y="121"/>
                    </a:lnTo>
                    <a:lnTo>
                      <a:pt x="0" y="125"/>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1" name="Freeform 214"/>
              <p:cNvSpPr>
                <a:spLocks/>
              </p:cNvSpPr>
              <p:nvPr/>
            </p:nvSpPr>
            <p:spPr bwMode="auto">
              <a:xfrm>
                <a:off x="4596" y="1836"/>
                <a:ext cx="171" cy="121"/>
              </a:xfrm>
              <a:custGeom>
                <a:avLst/>
                <a:gdLst>
                  <a:gd name="T0" fmla="*/ 0 w 171"/>
                  <a:gd name="T1" fmla="*/ 121 h 121"/>
                  <a:gd name="T2" fmla="*/ 171 w 171"/>
                  <a:gd name="T3" fmla="*/ 121 h 121"/>
                  <a:gd name="T4" fmla="*/ 171 w 171"/>
                  <a:gd name="T5" fmla="*/ 0 h 121"/>
                  <a:gd name="T6" fmla="*/ 167 w 171"/>
                  <a:gd name="T7" fmla="*/ 0 h 121"/>
                  <a:gd name="T8" fmla="*/ 167 w 171"/>
                  <a:gd name="T9" fmla="*/ 118 h 121"/>
                  <a:gd name="T10" fmla="*/ 0 w 171"/>
                  <a:gd name="T11" fmla="*/ 118 h 121"/>
                  <a:gd name="T12" fmla="*/ 0 w 171"/>
                  <a:gd name="T13" fmla="*/ 121 h 121"/>
                  <a:gd name="T14" fmla="*/ 0 60000 65536"/>
                  <a:gd name="T15" fmla="*/ 0 60000 65536"/>
                  <a:gd name="T16" fmla="*/ 0 60000 65536"/>
                  <a:gd name="T17" fmla="*/ 0 60000 65536"/>
                  <a:gd name="T18" fmla="*/ 0 60000 65536"/>
                  <a:gd name="T19" fmla="*/ 0 60000 65536"/>
                  <a:gd name="T20" fmla="*/ 0 60000 65536"/>
                  <a:gd name="T21" fmla="*/ 0 w 171"/>
                  <a:gd name="T22" fmla="*/ 0 h 121"/>
                  <a:gd name="T23" fmla="*/ 171 w 171"/>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1">
                    <a:moveTo>
                      <a:pt x="0" y="121"/>
                    </a:moveTo>
                    <a:lnTo>
                      <a:pt x="171" y="121"/>
                    </a:lnTo>
                    <a:lnTo>
                      <a:pt x="171" y="0"/>
                    </a:lnTo>
                    <a:lnTo>
                      <a:pt x="167" y="0"/>
                    </a:lnTo>
                    <a:lnTo>
                      <a:pt x="167" y="118"/>
                    </a:lnTo>
                    <a:lnTo>
                      <a:pt x="0" y="118"/>
                    </a:lnTo>
                    <a:lnTo>
                      <a:pt x="0" y="121"/>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2" name="Freeform 215"/>
              <p:cNvSpPr>
                <a:spLocks/>
              </p:cNvSpPr>
              <p:nvPr/>
            </p:nvSpPr>
            <p:spPr bwMode="auto">
              <a:xfrm>
                <a:off x="4596" y="1836"/>
                <a:ext cx="167" cy="118"/>
              </a:xfrm>
              <a:custGeom>
                <a:avLst/>
                <a:gdLst>
                  <a:gd name="T0" fmla="*/ 0 w 167"/>
                  <a:gd name="T1" fmla="*/ 118 h 118"/>
                  <a:gd name="T2" fmla="*/ 167 w 167"/>
                  <a:gd name="T3" fmla="*/ 118 h 118"/>
                  <a:gd name="T4" fmla="*/ 167 w 167"/>
                  <a:gd name="T5" fmla="*/ 0 h 118"/>
                  <a:gd name="T6" fmla="*/ 162 w 167"/>
                  <a:gd name="T7" fmla="*/ 0 h 118"/>
                  <a:gd name="T8" fmla="*/ 162 w 167"/>
                  <a:gd name="T9" fmla="*/ 116 h 118"/>
                  <a:gd name="T10" fmla="*/ 0 w 167"/>
                  <a:gd name="T11" fmla="*/ 116 h 118"/>
                  <a:gd name="T12" fmla="*/ 0 w 167"/>
                  <a:gd name="T13" fmla="*/ 118 h 118"/>
                  <a:gd name="T14" fmla="*/ 0 60000 65536"/>
                  <a:gd name="T15" fmla="*/ 0 60000 65536"/>
                  <a:gd name="T16" fmla="*/ 0 60000 65536"/>
                  <a:gd name="T17" fmla="*/ 0 60000 65536"/>
                  <a:gd name="T18" fmla="*/ 0 60000 65536"/>
                  <a:gd name="T19" fmla="*/ 0 60000 65536"/>
                  <a:gd name="T20" fmla="*/ 0 60000 65536"/>
                  <a:gd name="T21" fmla="*/ 0 w 167"/>
                  <a:gd name="T22" fmla="*/ 0 h 118"/>
                  <a:gd name="T23" fmla="*/ 167 w 167"/>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8">
                    <a:moveTo>
                      <a:pt x="0" y="118"/>
                    </a:moveTo>
                    <a:lnTo>
                      <a:pt x="167" y="118"/>
                    </a:lnTo>
                    <a:lnTo>
                      <a:pt x="167" y="0"/>
                    </a:lnTo>
                    <a:lnTo>
                      <a:pt x="162" y="0"/>
                    </a:lnTo>
                    <a:lnTo>
                      <a:pt x="162" y="116"/>
                    </a:lnTo>
                    <a:lnTo>
                      <a:pt x="0" y="116"/>
                    </a:lnTo>
                    <a:lnTo>
                      <a:pt x="0" y="118"/>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3" name="Freeform 216"/>
              <p:cNvSpPr>
                <a:spLocks/>
              </p:cNvSpPr>
              <p:nvPr/>
            </p:nvSpPr>
            <p:spPr bwMode="auto">
              <a:xfrm>
                <a:off x="4596" y="1836"/>
                <a:ext cx="162" cy="116"/>
              </a:xfrm>
              <a:custGeom>
                <a:avLst/>
                <a:gdLst>
                  <a:gd name="T0" fmla="*/ 0 w 162"/>
                  <a:gd name="T1" fmla="*/ 116 h 116"/>
                  <a:gd name="T2" fmla="*/ 162 w 162"/>
                  <a:gd name="T3" fmla="*/ 116 h 116"/>
                  <a:gd name="T4" fmla="*/ 162 w 162"/>
                  <a:gd name="T5" fmla="*/ 0 h 116"/>
                  <a:gd name="T6" fmla="*/ 158 w 162"/>
                  <a:gd name="T7" fmla="*/ 0 h 116"/>
                  <a:gd name="T8" fmla="*/ 158 w 162"/>
                  <a:gd name="T9" fmla="*/ 112 h 116"/>
                  <a:gd name="T10" fmla="*/ 0 w 162"/>
                  <a:gd name="T11" fmla="*/ 112 h 116"/>
                  <a:gd name="T12" fmla="*/ 0 w 162"/>
                  <a:gd name="T13" fmla="*/ 116 h 116"/>
                  <a:gd name="T14" fmla="*/ 0 60000 65536"/>
                  <a:gd name="T15" fmla="*/ 0 60000 65536"/>
                  <a:gd name="T16" fmla="*/ 0 60000 65536"/>
                  <a:gd name="T17" fmla="*/ 0 60000 65536"/>
                  <a:gd name="T18" fmla="*/ 0 60000 65536"/>
                  <a:gd name="T19" fmla="*/ 0 60000 65536"/>
                  <a:gd name="T20" fmla="*/ 0 60000 65536"/>
                  <a:gd name="T21" fmla="*/ 0 w 162"/>
                  <a:gd name="T22" fmla="*/ 0 h 116"/>
                  <a:gd name="T23" fmla="*/ 162 w 16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6">
                    <a:moveTo>
                      <a:pt x="0" y="116"/>
                    </a:moveTo>
                    <a:lnTo>
                      <a:pt x="162" y="116"/>
                    </a:lnTo>
                    <a:lnTo>
                      <a:pt x="162" y="0"/>
                    </a:lnTo>
                    <a:lnTo>
                      <a:pt x="158" y="0"/>
                    </a:lnTo>
                    <a:lnTo>
                      <a:pt x="158" y="112"/>
                    </a:lnTo>
                    <a:lnTo>
                      <a:pt x="0" y="112"/>
                    </a:lnTo>
                    <a:lnTo>
                      <a:pt x="0" y="116"/>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4" name="Freeform 217"/>
              <p:cNvSpPr>
                <a:spLocks/>
              </p:cNvSpPr>
              <p:nvPr/>
            </p:nvSpPr>
            <p:spPr bwMode="auto">
              <a:xfrm>
                <a:off x="4596" y="1836"/>
                <a:ext cx="158" cy="112"/>
              </a:xfrm>
              <a:custGeom>
                <a:avLst/>
                <a:gdLst>
                  <a:gd name="T0" fmla="*/ 0 w 158"/>
                  <a:gd name="T1" fmla="*/ 112 h 112"/>
                  <a:gd name="T2" fmla="*/ 158 w 158"/>
                  <a:gd name="T3" fmla="*/ 112 h 112"/>
                  <a:gd name="T4" fmla="*/ 158 w 158"/>
                  <a:gd name="T5" fmla="*/ 0 h 112"/>
                  <a:gd name="T6" fmla="*/ 153 w 158"/>
                  <a:gd name="T7" fmla="*/ 0 h 112"/>
                  <a:gd name="T8" fmla="*/ 153 w 158"/>
                  <a:gd name="T9" fmla="*/ 108 h 112"/>
                  <a:gd name="T10" fmla="*/ 0 w 158"/>
                  <a:gd name="T11" fmla="*/ 108 h 112"/>
                  <a:gd name="T12" fmla="*/ 0 w 158"/>
                  <a:gd name="T13" fmla="*/ 112 h 112"/>
                  <a:gd name="T14" fmla="*/ 0 60000 65536"/>
                  <a:gd name="T15" fmla="*/ 0 60000 65536"/>
                  <a:gd name="T16" fmla="*/ 0 60000 65536"/>
                  <a:gd name="T17" fmla="*/ 0 60000 65536"/>
                  <a:gd name="T18" fmla="*/ 0 60000 65536"/>
                  <a:gd name="T19" fmla="*/ 0 60000 65536"/>
                  <a:gd name="T20" fmla="*/ 0 60000 65536"/>
                  <a:gd name="T21" fmla="*/ 0 w 158"/>
                  <a:gd name="T22" fmla="*/ 0 h 112"/>
                  <a:gd name="T23" fmla="*/ 158 w 15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2">
                    <a:moveTo>
                      <a:pt x="0" y="112"/>
                    </a:moveTo>
                    <a:lnTo>
                      <a:pt x="158" y="112"/>
                    </a:lnTo>
                    <a:lnTo>
                      <a:pt x="158" y="0"/>
                    </a:lnTo>
                    <a:lnTo>
                      <a:pt x="153" y="0"/>
                    </a:lnTo>
                    <a:lnTo>
                      <a:pt x="153" y="108"/>
                    </a:lnTo>
                    <a:lnTo>
                      <a:pt x="0" y="108"/>
                    </a:lnTo>
                    <a:lnTo>
                      <a:pt x="0" y="112"/>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5" name="Freeform 218"/>
              <p:cNvSpPr>
                <a:spLocks/>
              </p:cNvSpPr>
              <p:nvPr/>
            </p:nvSpPr>
            <p:spPr bwMode="auto">
              <a:xfrm>
                <a:off x="4596" y="1836"/>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6 h 108"/>
                  <a:gd name="T10" fmla="*/ 0 w 153"/>
                  <a:gd name="T11" fmla="*/ 106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6"/>
                    </a:lnTo>
                    <a:lnTo>
                      <a:pt x="0" y="106"/>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6" name="Freeform 219"/>
              <p:cNvSpPr>
                <a:spLocks/>
              </p:cNvSpPr>
              <p:nvPr/>
            </p:nvSpPr>
            <p:spPr bwMode="auto">
              <a:xfrm>
                <a:off x="4596" y="1836"/>
                <a:ext cx="148" cy="106"/>
              </a:xfrm>
              <a:custGeom>
                <a:avLst/>
                <a:gdLst>
                  <a:gd name="T0" fmla="*/ 0 w 148"/>
                  <a:gd name="T1" fmla="*/ 106 h 106"/>
                  <a:gd name="T2" fmla="*/ 148 w 148"/>
                  <a:gd name="T3" fmla="*/ 106 h 106"/>
                  <a:gd name="T4" fmla="*/ 148 w 148"/>
                  <a:gd name="T5" fmla="*/ 0 h 106"/>
                  <a:gd name="T6" fmla="*/ 143 w 148"/>
                  <a:gd name="T7" fmla="*/ 0 h 106"/>
                  <a:gd name="T8" fmla="*/ 143 w 148"/>
                  <a:gd name="T9" fmla="*/ 102 h 106"/>
                  <a:gd name="T10" fmla="*/ 0 w 148"/>
                  <a:gd name="T11" fmla="*/ 102 h 106"/>
                  <a:gd name="T12" fmla="*/ 0 w 148"/>
                  <a:gd name="T13" fmla="*/ 106 h 106"/>
                  <a:gd name="T14" fmla="*/ 0 60000 65536"/>
                  <a:gd name="T15" fmla="*/ 0 60000 65536"/>
                  <a:gd name="T16" fmla="*/ 0 60000 65536"/>
                  <a:gd name="T17" fmla="*/ 0 60000 65536"/>
                  <a:gd name="T18" fmla="*/ 0 60000 65536"/>
                  <a:gd name="T19" fmla="*/ 0 60000 65536"/>
                  <a:gd name="T20" fmla="*/ 0 60000 65536"/>
                  <a:gd name="T21" fmla="*/ 0 w 148"/>
                  <a:gd name="T22" fmla="*/ 0 h 106"/>
                  <a:gd name="T23" fmla="*/ 148 w 14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6">
                    <a:moveTo>
                      <a:pt x="0" y="106"/>
                    </a:moveTo>
                    <a:lnTo>
                      <a:pt x="148" y="106"/>
                    </a:lnTo>
                    <a:lnTo>
                      <a:pt x="148" y="0"/>
                    </a:lnTo>
                    <a:lnTo>
                      <a:pt x="143" y="0"/>
                    </a:lnTo>
                    <a:lnTo>
                      <a:pt x="143" y="102"/>
                    </a:lnTo>
                    <a:lnTo>
                      <a:pt x="0" y="102"/>
                    </a:lnTo>
                    <a:lnTo>
                      <a:pt x="0" y="106"/>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7" name="Freeform 220"/>
              <p:cNvSpPr>
                <a:spLocks/>
              </p:cNvSpPr>
              <p:nvPr/>
            </p:nvSpPr>
            <p:spPr bwMode="auto">
              <a:xfrm>
                <a:off x="4596" y="1836"/>
                <a:ext cx="143" cy="102"/>
              </a:xfrm>
              <a:custGeom>
                <a:avLst/>
                <a:gdLst>
                  <a:gd name="T0" fmla="*/ 0 w 143"/>
                  <a:gd name="T1" fmla="*/ 102 h 102"/>
                  <a:gd name="T2" fmla="*/ 143 w 143"/>
                  <a:gd name="T3" fmla="*/ 102 h 102"/>
                  <a:gd name="T4" fmla="*/ 143 w 143"/>
                  <a:gd name="T5" fmla="*/ 0 h 102"/>
                  <a:gd name="T6" fmla="*/ 138 w 143"/>
                  <a:gd name="T7" fmla="*/ 0 h 102"/>
                  <a:gd name="T8" fmla="*/ 138 w 143"/>
                  <a:gd name="T9" fmla="*/ 98 h 102"/>
                  <a:gd name="T10" fmla="*/ 0 w 143"/>
                  <a:gd name="T11" fmla="*/ 98 h 102"/>
                  <a:gd name="T12" fmla="*/ 0 w 143"/>
                  <a:gd name="T13" fmla="*/ 102 h 102"/>
                  <a:gd name="T14" fmla="*/ 0 60000 65536"/>
                  <a:gd name="T15" fmla="*/ 0 60000 65536"/>
                  <a:gd name="T16" fmla="*/ 0 60000 65536"/>
                  <a:gd name="T17" fmla="*/ 0 60000 65536"/>
                  <a:gd name="T18" fmla="*/ 0 60000 65536"/>
                  <a:gd name="T19" fmla="*/ 0 60000 65536"/>
                  <a:gd name="T20" fmla="*/ 0 60000 65536"/>
                  <a:gd name="T21" fmla="*/ 0 w 143"/>
                  <a:gd name="T22" fmla="*/ 0 h 102"/>
                  <a:gd name="T23" fmla="*/ 143 w 143"/>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2">
                    <a:moveTo>
                      <a:pt x="0" y="102"/>
                    </a:moveTo>
                    <a:lnTo>
                      <a:pt x="143" y="102"/>
                    </a:lnTo>
                    <a:lnTo>
                      <a:pt x="143" y="0"/>
                    </a:lnTo>
                    <a:lnTo>
                      <a:pt x="138" y="0"/>
                    </a:lnTo>
                    <a:lnTo>
                      <a:pt x="138" y="98"/>
                    </a:lnTo>
                    <a:lnTo>
                      <a:pt x="0" y="98"/>
                    </a:lnTo>
                    <a:lnTo>
                      <a:pt x="0" y="102"/>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8" name="Freeform 221"/>
              <p:cNvSpPr>
                <a:spLocks/>
              </p:cNvSpPr>
              <p:nvPr/>
            </p:nvSpPr>
            <p:spPr bwMode="auto">
              <a:xfrm>
                <a:off x="4596" y="1836"/>
                <a:ext cx="138" cy="98"/>
              </a:xfrm>
              <a:custGeom>
                <a:avLst/>
                <a:gdLst>
                  <a:gd name="T0" fmla="*/ 0 w 138"/>
                  <a:gd name="T1" fmla="*/ 98 h 98"/>
                  <a:gd name="T2" fmla="*/ 138 w 138"/>
                  <a:gd name="T3" fmla="*/ 98 h 98"/>
                  <a:gd name="T4" fmla="*/ 138 w 138"/>
                  <a:gd name="T5" fmla="*/ 0 h 98"/>
                  <a:gd name="T6" fmla="*/ 133 w 138"/>
                  <a:gd name="T7" fmla="*/ 0 h 98"/>
                  <a:gd name="T8" fmla="*/ 133 w 138"/>
                  <a:gd name="T9" fmla="*/ 94 h 98"/>
                  <a:gd name="T10" fmla="*/ 0 w 138"/>
                  <a:gd name="T11" fmla="*/ 94 h 98"/>
                  <a:gd name="T12" fmla="*/ 0 w 138"/>
                  <a:gd name="T13" fmla="*/ 98 h 98"/>
                  <a:gd name="T14" fmla="*/ 0 60000 65536"/>
                  <a:gd name="T15" fmla="*/ 0 60000 65536"/>
                  <a:gd name="T16" fmla="*/ 0 60000 65536"/>
                  <a:gd name="T17" fmla="*/ 0 60000 65536"/>
                  <a:gd name="T18" fmla="*/ 0 60000 65536"/>
                  <a:gd name="T19" fmla="*/ 0 60000 65536"/>
                  <a:gd name="T20" fmla="*/ 0 60000 65536"/>
                  <a:gd name="T21" fmla="*/ 0 w 138"/>
                  <a:gd name="T22" fmla="*/ 0 h 98"/>
                  <a:gd name="T23" fmla="*/ 138 w 1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8">
                    <a:moveTo>
                      <a:pt x="0" y="98"/>
                    </a:moveTo>
                    <a:lnTo>
                      <a:pt x="138" y="98"/>
                    </a:lnTo>
                    <a:lnTo>
                      <a:pt x="138" y="0"/>
                    </a:lnTo>
                    <a:lnTo>
                      <a:pt x="133" y="0"/>
                    </a:lnTo>
                    <a:lnTo>
                      <a:pt x="133" y="94"/>
                    </a:lnTo>
                    <a:lnTo>
                      <a:pt x="0" y="94"/>
                    </a:lnTo>
                    <a:lnTo>
                      <a:pt x="0" y="98"/>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49" name="Freeform 222"/>
              <p:cNvSpPr>
                <a:spLocks/>
              </p:cNvSpPr>
              <p:nvPr/>
            </p:nvSpPr>
            <p:spPr bwMode="auto">
              <a:xfrm>
                <a:off x="4596" y="1836"/>
                <a:ext cx="133" cy="94"/>
              </a:xfrm>
              <a:custGeom>
                <a:avLst/>
                <a:gdLst>
                  <a:gd name="T0" fmla="*/ 0 w 133"/>
                  <a:gd name="T1" fmla="*/ 94 h 94"/>
                  <a:gd name="T2" fmla="*/ 133 w 133"/>
                  <a:gd name="T3" fmla="*/ 94 h 94"/>
                  <a:gd name="T4" fmla="*/ 133 w 133"/>
                  <a:gd name="T5" fmla="*/ 0 h 94"/>
                  <a:gd name="T6" fmla="*/ 126 w 133"/>
                  <a:gd name="T7" fmla="*/ 0 h 94"/>
                  <a:gd name="T8" fmla="*/ 126 w 133"/>
                  <a:gd name="T9" fmla="*/ 90 h 94"/>
                  <a:gd name="T10" fmla="*/ 0 w 133"/>
                  <a:gd name="T11" fmla="*/ 90 h 94"/>
                  <a:gd name="T12" fmla="*/ 0 w 133"/>
                  <a:gd name="T13" fmla="*/ 94 h 94"/>
                  <a:gd name="T14" fmla="*/ 0 60000 65536"/>
                  <a:gd name="T15" fmla="*/ 0 60000 65536"/>
                  <a:gd name="T16" fmla="*/ 0 60000 65536"/>
                  <a:gd name="T17" fmla="*/ 0 60000 65536"/>
                  <a:gd name="T18" fmla="*/ 0 60000 65536"/>
                  <a:gd name="T19" fmla="*/ 0 60000 65536"/>
                  <a:gd name="T20" fmla="*/ 0 60000 65536"/>
                  <a:gd name="T21" fmla="*/ 0 w 133"/>
                  <a:gd name="T22" fmla="*/ 0 h 94"/>
                  <a:gd name="T23" fmla="*/ 133 w 13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4">
                    <a:moveTo>
                      <a:pt x="0" y="94"/>
                    </a:moveTo>
                    <a:lnTo>
                      <a:pt x="133" y="94"/>
                    </a:lnTo>
                    <a:lnTo>
                      <a:pt x="133" y="0"/>
                    </a:lnTo>
                    <a:lnTo>
                      <a:pt x="126" y="0"/>
                    </a:lnTo>
                    <a:lnTo>
                      <a:pt x="126" y="90"/>
                    </a:lnTo>
                    <a:lnTo>
                      <a:pt x="0" y="90"/>
                    </a:lnTo>
                    <a:lnTo>
                      <a:pt x="0" y="94"/>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0" name="Freeform 223"/>
              <p:cNvSpPr>
                <a:spLocks/>
              </p:cNvSpPr>
              <p:nvPr/>
            </p:nvSpPr>
            <p:spPr bwMode="auto">
              <a:xfrm>
                <a:off x="4596" y="1836"/>
                <a:ext cx="126" cy="90"/>
              </a:xfrm>
              <a:custGeom>
                <a:avLst/>
                <a:gdLst>
                  <a:gd name="T0" fmla="*/ 0 w 126"/>
                  <a:gd name="T1" fmla="*/ 90 h 90"/>
                  <a:gd name="T2" fmla="*/ 126 w 126"/>
                  <a:gd name="T3" fmla="*/ 90 h 90"/>
                  <a:gd name="T4" fmla="*/ 126 w 126"/>
                  <a:gd name="T5" fmla="*/ 0 h 90"/>
                  <a:gd name="T6" fmla="*/ 121 w 126"/>
                  <a:gd name="T7" fmla="*/ 0 h 90"/>
                  <a:gd name="T8" fmla="*/ 121 w 126"/>
                  <a:gd name="T9" fmla="*/ 85 h 90"/>
                  <a:gd name="T10" fmla="*/ 0 w 126"/>
                  <a:gd name="T11" fmla="*/ 85 h 90"/>
                  <a:gd name="T12" fmla="*/ 0 w 126"/>
                  <a:gd name="T13" fmla="*/ 90 h 90"/>
                  <a:gd name="T14" fmla="*/ 0 60000 65536"/>
                  <a:gd name="T15" fmla="*/ 0 60000 65536"/>
                  <a:gd name="T16" fmla="*/ 0 60000 65536"/>
                  <a:gd name="T17" fmla="*/ 0 60000 65536"/>
                  <a:gd name="T18" fmla="*/ 0 60000 65536"/>
                  <a:gd name="T19" fmla="*/ 0 60000 65536"/>
                  <a:gd name="T20" fmla="*/ 0 60000 65536"/>
                  <a:gd name="T21" fmla="*/ 0 w 126"/>
                  <a:gd name="T22" fmla="*/ 0 h 90"/>
                  <a:gd name="T23" fmla="*/ 126 w 12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90">
                    <a:moveTo>
                      <a:pt x="0" y="90"/>
                    </a:moveTo>
                    <a:lnTo>
                      <a:pt x="126" y="90"/>
                    </a:lnTo>
                    <a:lnTo>
                      <a:pt x="126" y="0"/>
                    </a:lnTo>
                    <a:lnTo>
                      <a:pt x="121" y="0"/>
                    </a:lnTo>
                    <a:lnTo>
                      <a:pt x="121" y="85"/>
                    </a:lnTo>
                    <a:lnTo>
                      <a:pt x="0" y="85"/>
                    </a:lnTo>
                    <a:lnTo>
                      <a:pt x="0" y="9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1" name="Freeform 224"/>
              <p:cNvSpPr>
                <a:spLocks/>
              </p:cNvSpPr>
              <p:nvPr/>
            </p:nvSpPr>
            <p:spPr bwMode="auto">
              <a:xfrm>
                <a:off x="4596" y="1836"/>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2 h 85"/>
                  <a:gd name="T10" fmla="*/ 0 w 121"/>
                  <a:gd name="T11" fmla="*/ 82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2"/>
                    </a:lnTo>
                    <a:lnTo>
                      <a:pt x="0" y="82"/>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2" name="Freeform 225"/>
              <p:cNvSpPr>
                <a:spLocks/>
              </p:cNvSpPr>
              <p:nvPr/>
            </p:nvSpPr>
            <p:spPr bwMode="auto">
              <a:xfrm>
                <a:off x="4596" y="1836"/>
                <a:ext cx="115" cy="82"/>
              </a:xfrm>
              <a:custGeom>
                <a:avLst/>
                <a:gdLst>
                  <a:gd name="T0" fmla="*/ 0 w 115"/>
                  <a:gd name="T1" fmla="*/ 82 h 82"/>
                  <a:gd name="T2" fmla="*/ 115 w 115"/>
                  <a:gd name="T3" fmla="*/ 82 h 82"/>
                  <a:gd name="T4" fmla="*/ 115 w 115"/>
                  <a:gd name="T5" fmla="*/ 0 h 82"/>
                  <a:gd name="T6" fmla="*/ 109 w 115"/>
                  <a:gd name="T7" fmla="*/ 0 h 82"/>
                  <a:gd name="T8" fmla="*/ 109 w 115"/>
                  <a:gd name="T9" fmla="*/ 76 h 82"/>
                  <a:gd name="T10" fmla="*/ 0 w 115"/>
                  <a:gd name="T11" fmla="*/ 76 h 82"/>
                  <a:gd name="T12" fmla="*/ 0 w 115"/>
                  <a:gd name="T13" fmla="*/ 82 h 82"/>
                  <a:gd name="T14" fmla="*/ 0 60000 65536"/>
                  <a:gd name="T15" fmla="*/ 0 60000 65536"/>
                  <a:gd name="T16" fmla="*/ 0 60000 65536"/>
                  <a:gd name="T17" fmla="*/ 0 60000 65536"/>
                  <a:gd name="T18" fmla="*/ 0 60000 65536"/>
                  <a:gd name="T19" fmla="*/ 0 60000 65536"/>
                  <a:gd name="T20" fmla="*/ 0 60000 65536"/>
                  <a:gd name="T21" fmla="*/ 0 w 115"/>
                  <a:gd name="T22" fmla="*/ 0 h 82"/>
                  <a:gd name="T23" fmla="*/ 115 w 115"/>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2">
                    <a:moveTo>
                      <a:pt x="0" y="82"/>
                    </a:moveTo>
                    <a:lnTo>
                      <a:pt x="115" y="82"/>
                    </a:lnTo>
                    <a:lnTo>
                      <a:pt x="115" y="0"/>
                    </a:lnTo>
                    <a:lnTo>
                      <a:pt x="109" y="0"/>
                    </a:lnTo>
                    <a:lnTo>
                      <a:pt x="109" y="76"/>
                    </a:lnTo>
                    <a:lnTo>
                      <a:pt x="0" y="76"/>
                    </a:lnTo>
                    <a:lnTo>
                      <a:pt x="0" y="82"/>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3" name="Freeform 226"/>
              <p:cNvSpPr>
                <a:spLocks/>
              </p:cNvSpPr>
              <p:nvPr/>
            </p:nvSpPr>
            <p:spPr bwMode="auto">
              <a:xfrm>
                <a:off x="4596" y="1836"/>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3 h 76"/>
                  <a:gd name="T10" fmla="*/ 0 w 109"/>
                  <a:gd name="T11" fmla="*/ 73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3"/>
                    </a:lnTo>
                    <a:lnTo>
                      <a:pt x="0" y="73"/>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4" name="Freeform 227"/>
              <p:cNvSpPr>
                <a:spLocks/>
              </p:cNvSpPr>
              <p:nvPr/>
            </p:nvSpPr>
            <p:spPr bwMode="auto">
              <a:xfrm>
                <a:off x="4595" y="1835"/>
                <a:ext cx="102" cy="74"/>
              </a:xfrm>
              <a:custGeom>
                <a:avLst/>
                <a:gdLst>
                  <a:gd name="T0" fmla="*/ 1 w 102"/>
                  <a:gd name="T1" fmla="*/ 74 h 74"/>
                  <a:gd name="T2" fmla="*/ 102 w 102"/>
                  <a:gd name="T3" fmla="*/ 74 h 74"/>
                  <a:gd name="T4" fmla="*/ 102 w 102"/>
                  <a:gd name="T5" fmla="*/ 1 h 74"/>
                  <a:gd name="T6" fmla="*/ 96 w 102"/>
                  <a:gd name="T7" fmla="*/ 0 h 74"/>
                  <a:gd name="T8" fmla="*/ 96 w 102"/>
                  <a:gd name="T9" fmla="*/ 69 h 74"/>
                  <a:gd name="T10" fmla="*/ 0 w 102"/>
                  <a:gd name="T11" fmla="*/ 69 h 74"/>
                  <a:gd name="T12" fmla="*/ 1 w 102"/>
                  <a:gd name="T13" fmla="*/ 74 h 74"/>
                  <a:gd name="T14" fmla="*/ 0 60000 65536"/>
                  <a:gd name="T15" fmla="*/ 0 60000 65536"/>
                  <a:gd name="T16" fmla="*/ 0 60000 65536"/>
                  <a:gd name="T17" fmla="*/ 0 60000 65536"/>
                  <a:gd name="T18" fmla="*/ 0 60000 65536"/>
                  <a:gd name="T19" fmla="*/ 0 60000 65536"/>
                  <a:gd name="T20" fmla="*/ 0 60000 65536"/>
                  <a:gd name="T21" fmla="*/ 0 w 102"/>
                  <a:gd name="T22" fmla="*/ 0 h 74"/>
                  <a:gd name="T23" fmla="*/ 102 w 10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74">
                    <a:moveTo>
                      <a:pt x="1" y="74"/>
                    </a:moveTo>
                    <a:lnTo>
                      <a:pt x="102" y="74"/>
                    </a:lnTo>
                    <a:lnTo>
                      <a:pt x="102" y="1"/>
                    </a:lnTo>
                    <a:lnTo>
                      <a:pt x="96" y="0"/>
                    </a:lnTo>
                    <a:lnTo>
                      <a:pt x="96" y="69"/>
                    </a:lnTo>
                    <a:lnTo>
                      <a:pt x="0" y="69"/>
                    </a:lnTo>
                    <a:lnTo>
                      <a:pt x="1" y="74"/>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5" name="Freeform 228"/>
              <p:cNvSpPr>
                <a:spLocks/>
              </p:cNvSpPr>
              <p:nvPr/>
            </p:nvSpPr>
            <p:spPr bwMode="auto">
              <a:xfrm>
                <a:off x="4595" y="1835"/>
                <a:ext cx="96" cy="69"/>
              </a:xfrm>
              <a:custGeom>
                <a:avLst/>
                <a:gdLst>
                  <a:gd name="T0" fmla="*/ 0 w 96"/>
                  <a:gd name="T1" fmla="*/ 69 h 69"/>
                  <a:gd name="T2" fmla="*/ 96 w 96"/>
                  <a:gd name="T3" fmla="*/ 69 h 69"/>
                  <a:gd name="T4" fmla="*/ 96 w 96"/>
                  <a:gd name="T5" fmla="*/ 0 h 69"/>
                  <a:gd name="T6" fmla="*/ 88 w 96"/>
                  <a:gd name="T7" fmla="*/ 1 h 69"/>
                  <a:gd name="T8" fmla="*/ 88 w 96"/>
                  <a:gd name="T9" fmla="*/ 62 h 69"/>
                  <a:gd name="T10" fmla="*/ 1 w 96"/>
                  <a:gd name="T11" fmla="*/ 62 h 69"/>
                  <a:gd name="T12" fmla="*/ 0 w 96"/>
                  <a:gd name="T13" fmla="*/ 69 h 69"/>
                  <a:gd name="T14" fmla="*/ 0 60000 65536"/>
                  <a:gd name="T15" fmla="*/ 0 60000 65536"/>
                  <a:gd name="T16" fmla="*/ 0 60000 65536"/>
                  <a:gd name="T17" fmla="*/ 0 60000 65536"/>
                  <a:gd name="T18" fmla="*/ 0 60000 65536"/>
                  <a:gd name="T19" fmla="*/ 0 60000 65536"/>
                  <a:gd name="T20" fmla="*/ 0 60000 65536"/>
                  <a:gd name="T21" fmla="*/ 0 w 96"/>
                  <a:gd name="T22" fmla="*/ 0 h 69"/>
                  <a:gd name="T23" fmla="*/ 96 w 9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9">
                    <a:moveTo>
                      <a:pt x="0" y="69"/>
                    </a:moveTo>
                    <a:lnTo>
                      <a:pt x="96" y="69"/>
                    </a:lnTo>
                    <a:lnTo>
                      <a:pt x="96" y="0"/>
                    </a:lnTo>
                    <a:lnTo>
                      <a:pt x="88" y="1"/>
                    </a:lnTo>
                    <a:lnTo>
                      <a:pt x="88" y="62"/>
                    </a:lnTo>
                    <a:lnTo>
                      <a:pt x="1" y="62"/>
                    </a:lnTo>
                    <a:lnTo>
                      <a:pt x="0" y="6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6" name="Freeform 229"/>
              <p:cNvSpPr>
                <a:spLocks/>
              </p:cNvSpPr>
              <p:nvPr/>
            </p:nvSpPr>
            <p:spPr bwMode="auto">
              <a:xfrm>
                <a:off x="4596" y="1836"/>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7" name="Freeform 230"/>
              <p:cNvSpPr>
                <a:spLocks/>
              </p:cNvSpPr>
              <p:nvPr/>
            </p:nvSpPr>
            <p:spPr bwMode="auto">
              <a:xfrm>
                <a:off x="4596" y="1836"/>
                <a:ext cx="80" cy="56"/>
              </a:xfrm>
              <a:custGeom>
                <a:avLst/>
                <a:gdLst>
                  <a:gd name="T0" fmla="*/ 0 w 80"/>
                  <a:gd name="T1" fmla="*/ 56 h 56"/>
                  <a:gd name="T2" fmla="*/ 80 w 80"/>
                  <a:gd name="T3" fmla="*/ 56 h 56"/>
                  <a:gd name="T4" fmla="*/ 80 w 80"/>
                  <a:gd name="T5" fmla="*/ 0 h 56"/>
                  <a:gd name="T6" fmla="*/ 71 w 80"/>
                  <a:gd name="T7" fmla="*/ 0 h 56"/>
                  <a:gd name="T8" fmla="*/ 71 w 80"/>
                  <a:gd name="T9" fmla="*/ 51 h 56"/>
                  <a:gd name="T10" fmla="*/ 0 w 80"/>
                  <a:gd name="T11" fmla="*/ 51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1"/>
                    </a:lnTo>
                    <a:lnTo>
                      <a:pt x="0" y="51"/>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8" name="Freeform 231"/>
              <p:cNvSpPr>
                <a:spLocks/>
              </p:cNvSpPr>
              <p:nvPr/>
            </p:nvSpPr>
            <p:spPr bwMode="auto">
              <a:xfrm>
                <a:off x="4596" y="1836"/>
                <a:ext cx="71" cy="51"/>
              </a:xfrm>
              <a:custGeom>
                <a:avLst/>
                <a:gdLst>
                  <a:gd name="T0" fmla="*/ 0 w 71"/>
                  <a:gd name="T1" fmla="*/ 51 h 51"/>
                  <a:gd name="T2" fmla="*/ 71 w 71"/>
                  <a:gd name="T3" fmla="*/ 51 h 51"/>
                  <a:gd name="T4" fmla="*/ 71 w 71"/>
                  <a:gd name="T5" fmla="*/ 0 h 51"/>
                  <a:gd name="T6" fmla="*/ 62 w 71"/>
                  <a:gd name="T7" fmla="*/ 0 h 51"/>
                  <a:gd name="T8" fmla="*/ 62 w 71"/>
                  <a:gd name="T9" fmla="*/ 45 h 51"/>
                  <a:gd name="T10" fmla="*/ 0 w 71"/>
                  <a:gd name="T11" fmla="*/ 45 h 51"/>
                  <a:gd name="T12" fmla="*/ 0 w 71"/>
                  <a:gd name="T13" fmla="*/ 51 h 51"/>
                  <a:gd name="T14" fmla="*/ 0 60000 65536"/>
                  <a:gd name="T15" fmla="*/ 0 60000 65536"/>
                  <a:gd name="T16" fmla="*/ 0 60000 65536"/>
                  <a:gd name="T17" fmla="*/ 0 60000 65536"/>
                  <a:gd name="T18" fmla="*/ 0 60000 65536"/>
                  <a:gd name="T19" fmla="*/ 0 60000 65536"/>
                  <a:gd name="T20" fmla="*/ 0 60000 65536"/>
                  <a:gd name="T21" fmla="*/ 0 w 71"/>
                  <a:gd name="T22" fmla="*/ 0 h 51"/>
                  <a:gd name="T23" fmla="*/ 71 w 7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1">
                    <a:moveTo>
                      <a:pt x="0" y="51"/>
                    </a:moveTo>
                    <a:lnTo>
                      <a:pt x="71" y="51"/>
                    </a:lnTo>
                    <a:lnTo>
                      <a:pt x="71" y="0"/>
                    </a:lnTo>
                    <a:lnTo>
                      <a:pt x="62" y="0"/>
                    </a:lnTo>
                    <a:lnTo>
                      <a:pt x="62" y="45"/>
                    </a:lnTo>
                    <a:lnTo>
                      <a:pt x="0" y="45"/>
                    </a:lnTo>
                    <a:lnTo>
                      <a:pt x="0" y="51"/>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59" name="Freeform 232"/>
              <p:cNvSpPr>
                <a:spLocks/>
              </p:cNvSpPr>
              <p:nvPr/>
            </p:nvSpPr>
            <p:spPr bwMode="auto">
              <a:xfrm>
                <a:off x="4596" y="1836"/>
                <a:ext cx="62" cy="45"/>
              </a:xfrm>
              <a:custGeom>
                <a:avLst/>
                <a:gdLst>
                  <a:gd name="T0" fmla="*/ 0 w 62"/>
                  <a:gd name="T1" fmla="*/ 45 h 45"/>
                  <a:gd name="T2" fmla="*/ 62 w 62"/>
                  <a:gd name="T3" fmla="*/ 45 h 45"/>
                  <a:gd name="T4" fmla="*/ 62 w 62"/>
                  <a:gd name="T5" fmla="*/ 0 h 45"/>
                  <a:gd name="T6" fmla="*/ 53 w 62"/>
                  <a:gd name="T7" fmla="*/ 0 h 45"/>
                  <a:gd name="T8" fmla="*/ 53 w 62"/>
                  <a:gd name="T9" fmla="*/ 38 h 45"/>
                  <a:gd name="T10" fmla="*/ 0 w 62"/>
                  <a:gd name="T11" fmla="*/ 38 h 45"/>
                  <a:gd name="T12" fmla="*/ 0 w 62"/>
                  <a:gd name="T13" fmla="*/ 45 h 45"/>
                  <a:gd name="T14" fmla="*/ 0 60000 65536"/>
                  <a:gd name="T15" fmla="*/ 0 60000 65536"/>
                  <a:gd name="T16" fmla="*/ 0 60000 65536"/>
                  <a:gd name="T17" fmla="*/ 0 60000 65536"/>
                  <a:gd name="T18" fmla="*/ 0 60000 65536"/>
                  <a:gd name="T19" fmla="*/ 0 60000 65536"/>
                  <a:gd name="T20" fmla="*/ 0 60000 65536"/>
                  <a:gd name="T21" fmla="*/ 0 w 62"/>
                  <a:gd name="T22" fmla="*/ 0 h 45"/>
                  <a:gd name="T23" fmla="*/ 62 w 6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5">
                    <a:moveTo>
                      <a:pt x="0" y="45"/>
                    </a:moveTo>
                    <a:lnTo>
                      <a:pt x="62" y="45"/>
                    </a:lnTo>
                    <a:lnTo>
                      <a:pt x="62" y="0"/>
                    </a:lnTo>
                    <a:lnTo>
                      <a:pt x="53" y="0"/>
                    </a:lnTo>
                    <a:lnTo>
                      <a:pt x="53" y="38"/>
                    </a:lnTo>
                    <a:lnTo>
                      <a:pt x="0" y="38"/>
                    </a:lnTo>
                    <a:lnTo>
                      <a:pt x="0" y="45"/>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0" name="Freeform 233"/>
              <p:cNvSpPr>
                <a:spLocks/>
              </p:cNvSpPr>
              <p:nvPr/>
            </p:nvSpPr>
            <p:spPr bwMode="auto">
              <a:xfrm>
                <a:off x="4596" y="1836"/>
                <a:ext cx="53" cy="38"/>
              </a:xfrm>
              <a:custGeom>
                <a:avLst/>
                <a:gdLst>
                  <a:gd name="T0" fmla="*/ 0 w 53"/>
                  <a:gd name="T1" fmla="*/ 38 h 38"/>
                  <a:gd name="T2" fmla="*/ 53 w 53"/>
                  <a:gd name="T3" fmla="*/ 38 h 38"/>
                  <a:gd name="T4" fmla="*/ 53 w 53"/>
                  <a:gd name="T5" fmla="*/ 0 h 38"/>
                  <a:gd name="T6" fmla="*/ 44 w 53"/>
                  <a:gd name="T7" fmla="*/ 0 h 38"/>
                  <a:gd name="T8" fmla="*/ 44 w 53"/>
                  <a:gd name="T9" fmla="*/ 31 h 38"/>
                  <a:gd name="T10" fmla="*/ 0 w 53"/>
                  <a:gd name="T11" fmla="*/ 31 h 38"/>
                  <a:gd name="T12" fmla="*/ 0 w 53"/>
                  <a:gd name="T13" fmla="*/ 38 h 38"/>
                  <a:gd name="T14" fmla="*/ 0 60000 65536"/>
                  <a:gd name="T15" fmla="*/ 0 60000 65536"/>
                  <a:gd name="T16" fmla="*/ 0 60000 65536"/>
                  <a:gd name="T17" fmla="*/ 0 60000 65536"/>
                  <a:gd name="T18" fmla="*/ 0 60000 65536"/>
                  <a:gd name="T19" fmla="*/ 0 60000 65536"/>
                  <a:gd name="T20" fmla="*/ 0 60000 65536"/>
                  <a:gd name="T21" fmla="*/ 0 w 53"/>
                  <a:gd name="T22" fmla="*/ 0 h 38"/>
                  <a:gd name="T23" fmla="*/ 53 w 5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8">
                    <a:moveTo>
                      <a:pt x="0" y="38"/>
                    </a:moveTo>
                    <a:lnTo>
                      <a:pt x="53" y="38"/>
                    </a:lnTo>
                    <a:lnTo>
                      <a:pt x="53" y="0"/>
                    </a:lnTo>
                    <a:lnTo>
                      <a:pt x="44" y="0"/>
                    </a:lnTo>
                    <a:lnTo>
                      <a:pt x="44" y="31"/>
                    </a:lnTo>
                    <a:lnTo>
                      <a:pt x="0" y="31"/>
                    </a:lnTo>
                    <a:lnTo>
                      <a:pt x="0" y="38"/>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1" name="Freeform 234"/>
              <p:cNvSpPr>
                <a:spLocks/>
              </p:cNvSpPr>
              <p:nvPr/>
            </p:nvSpPr>
            <p:spPr bwMode="auto">
              <a:xfrm>
                <a:off x="4596" y="1836"/>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2" name="Freeform 235"/>
              <p:cNvSpPr>
                <a:spLocks/>
              </p:cNvSpPr>
              <p:nvPr/>
            </p:nvSpPr>
            <p:spPr bwMode="auto">
              <a:xfrm>
                <a:off x="4595" y="1835"/>
                <a:ext cx="35" cy="25"/>
              </a:xfrm>
              <a:custGeom>
                <a:avLst/>
                <a:gdLst>
                  <a:gd name="T0" fmla="*/ 1 w 35"/>
                  <a:gd name="T1" fmla="*/ 25 h 25"/>
                  <a:gd name="T2" fmla="*/ 35 w 35"/>
                  <a:gd name="T3" fmla="*/ 25 h 25"/>
                  <a:gd name="T4" fmla="*/ 35 w 35"/>
                  <a:gd name="T5" fmla="*/ 1 h 25"/>
                  <a:gd name="T6" fmla="*/ 25 w 35"/>
                  <a:gd name="T7" fmla="*/ 0 h 25"/>
                  <a:gd name="T8" fmla="*/ 25 w 35"/>
                  <a:gd name="T9" fmla="*/ 18 h 25"/>
                  <a:gd name="T10" fmla="*/ 0 w 35"/>
                  <a:gd name="T11" fmla="*/ 18 h 25"/>
                  <a:gd name="T12" fmla="*/ 1 w 35"/>
                  <a:gd name="T13" fmla="*/ 25 h 25"/>
                  <a:gd name="T14" fmla="*/ 0 60000 65536"/>
                  <a:gd name="T15" fmla="*/ 0 60000 65536"/>
                  <a:gd name="T16" fmla="*/ 0 60000 65536"/>
                  <a:gd name="T17" fmla="*/ 0 60000 65536"/>
                  <a:gd name="T18" fmla="*/ 0 60000 65536"/>
                  <a:gd name="T19" fmla="*/ 0 60000 65536"/>
                  <a:gd name="T20" fmla="*/ 0 60000 65536"/>
                  <a:gd name="T21" fmla="*/ 0 w 35"/>
                  <a:gd name="T22" fmla="*/ 0 h 25"/>
                  <a:gd name="T23" fmla="*/ 35 w 3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5">
                    <a:moveTo>
                      <a:pt x="1" y="25"/>
                    </a:moveTo>
                    <a:lnTo>
                      <a:pt x="35" y="25"/>
                    </a:lnTo>
                    <a:lnTo>
                      <a:pt x="35" y="1"/>
                    </a:lnTo>
                    <a:lnTo>
                      <a:pt x="25" y="0"/>
                    </a:lnTo>
                    <a:lnTo>
                      <a:pt x="25" y="18"/>
                    </a:lnTo>
                    <a:lnTo>
                      <a:pt x="0" y="18"/>
                    </a:lnTo>
                    <a:lnTo>
                      <a:pt x="1"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3" name="Freeform 236"/>
              <p:cNvSpPr>
                <a:spLocks/>
              </p:cNvSpPr>
              <p:nvPr/>
            </p:nvSpPr>
            <p:spPr bwMode="auto">
              <a:xfrm>
                <a:off x="4595" y="1835"/>
                <a:ext cx="25" cy="18"/>
              </a:xfrm>
              <a:custGeom>
                <a:avLst/>
                <a:gdLst>
                  <a:gd name="T0" fmla="*/ 0 w 25"/>
                  <a:gd name="T1" fmla="*/ 18 h 18"/>
                  <a:gd name="T2" fmla="*/ 25 w 25"/>
                  <a:gd name="T3" fmla="*/ 18 h 18"/>
                  <a:gd name="T4" fmla="*/ 25 w 25"/>
                  <a:gd name="T5" fmla="*/ 0 h 18"/>
                  <a:gd name="T6" fmla="*/ 13 w 25"/>
                  <a:gd name="T7" fmla="*/ 1 h 18"/>
                  <a:gd name="T8" fmla="*/ 13 w 25"/>
                  <a:gd name="T9" fmla="*/ 10 h 18"/>
                  <a:gd name="T10" fmla="*/ 1 w 25"/>
                  <a:gd name="T11" fmla="*/ 10 h 18"/>
                  <a:gd name="T12" fmla="*/ 0 w 25"/>
                  <a:gd name="T13" fmla="*/ 18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0" y="18"/>
                    </a:moveTo>
                    <a:lnTo>
                      <a:pt x="25" y="18"/>
                    </a:lnTo>
                    <a:lnTo>
                      <a:pt x="25" y="0"/>
                    </a:lnTo>
                    <a:lnTo>
                      <a:pt x="13" y="1"/>
                    </a:lnTo>
                    <a:lnTo>
                      <a:pt x="13" y="10"/>
                    </a:lnTo>
                    <a:lnTo>
                      <a:pt x="1"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4" name="Freeform 237"/>
              <p:cNvSpPr>
                <a:spLocks/>
              </p:cNvSpPr>
              <p:nvPr/>
            </p:nvSpPr>
            <p:spPr bwMode="auto">
              <a:xfrm>
                <a:off x="4595" y="1835"/>
                <a:ext cx="13" cy="10"/>
              </a:xfrm>
              <a:custGeom>
                <a:avLst/>
                <a:gdLst>
                  <a:gd name="T0" fmla="*/ 1 w 13"/>
                  <a:gd name="T1" fmla="*/ 10 h 10"/>
                  <a:gd name="T2" fmla="*/ 13 w 13"/>
                  <a:gd name="T3" fmla="*/ 10 h 10"/>
                  <a:gd name="T4" fmla="*/ 13 w 13"/>
                  <a:gd name="T5" fmla="*/ 1 h 10"/>
                  <a:gd name="T6" fmla="*/ 1 w 13"/>
                  <a:gd name="T7" fmla="*/ 0 h 10"/>
                  <a:gd name="T8" fmla="*/ 1 w 13"/>
                  <a:gd name="T9" fmla="*/ 1 h 10"/>
                  <a:gd name="T10" fmla="*/ 0 w 13"/>
                  <a:gd name="T11" fmla="*/ 1 h 10"/>
                  <a:gd name="T12" fmla="*/ 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10"/>
                    </a:moveTo>
                    <a:lnTo>
                      <a:pt x="13" y="10"/>
                    </a:lnTo>
                    <a:lnTo>
                      <a:pt x="13" y="1"/>
                    </a:lnTo>
                    <a:lnTo>
                      <a:pt x="1" y="0"/>
                    </a:lnTo>
                    <a:lnTo>
                      <a:pt x="1" y="1"/>
                    </a:lnTo>
                    <a:lnTo>
                      <a:pt x="0" y="1"/>
                    </a:lnTo>
                    <a:lnTo>
                      <a:pt x="1"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5" name="Freeform 238"/>
              <p:cNvSpPr>
                <a:spLocks/>
              </p:cNvSpPr>
              <p:nvPr/>
            </p:nvSpPr>
            <p:spPr bwMode="auto">
              <a:xfrm>
                <a:off x="4595" y="1835"/>
                <a:ext cx="1" cy="1"/>
              </a:xfrm>
              <a:custGeom>
                <a:avLst/>
                <a:gdLst>
                  <a:gd name="T0" fmla="*/ 0 w 1"/>
                  <a:gd name="T1" fmla="*/ 1 h 1"/>
                  <a:gd name="T2" fmla="*/ 1 w 1"/>
                  <a:gd name="T3" fmla="*/ 1 h 1"/>
                  <a:gd name="T4" fmla="*/ 1 w 1"/>
                  <a:gd name="T5" fmla="*/ 0 h 1"/>
                  <a:gd name="T6" fmla="*/ 1 w 1"/>
                  <a:gd name="T7" fmla="*/ 1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1"/>
                    </a:lnTo>
                    <a:lnTo>
                      <a:pt x="1" y="0"/>
                    </a:lnTo>
                    <a:lnTo>
                      <a:pt x="1"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6" name="Freeform 239"/>
              <p:cNvSpPr>
                <a:spLocks/>
              </p:cNvSpPr>
              <p:nvPr/>
            </p:nvSpPr>
            <p:spPr bwMode="auto">
              <a:xfrm>
                <a:off x="4582" y="1824"/>
                <a:ext cx="230" cy="172"/>
              </a:xfrm>
              <a:custGeom>
                <a:avLst/>
                <a:gdLst>
                  <a:gd name="T0" fmla="*/ 230 w 230"/>
                  <a:gd name="T1" fmla="*/ 0 h 172"/>
                  <a:gd name="T2" fmla="*/ 0 w 230"/>
                  <a:gd name="T3" fmla="*/ 0 h 172"/>
                  <a:gd name="T4" fmla="*/ 0 w 230"/>
                  <a:gd name="T5" fmla="*/ 172 h 172"/>
                  <a:gd name="T6" fmla="*/ 4 w 230"/>
                  <a:gd name="T7" fmla="*/ 172 h 172"/>
                  <a:gd name="T8" fmla="*/ 4 w 230"/>
                  <a:gd name="T9" fmla="*/ 2 h 172"/>
                  <a:gd name="T10" fmla="*/ 230 w 230"/>
                  <a:gd name="T11" fmla="*/ 2 h 172"/>
                  <a:gd name="T12" fmla="*/ 230 w 230"/>
                  <a:gd name="T13" fmla="*/ 0 h 172"/>
                  <a:gd name="T14" fmla="*/ 0 60000 65536"/>
                  <a:gd name="T15" fmla="*/ 0 60000 65536"/>
                  <a:gd name="T16" fmla="*/ 0 60000 65536"/>
                  <a:gd name="T17" fmla="*/ 0 60000 65536"/>
                  <a:gd name="T18" fmla="*/ 0 60000 65536"/>
                  <a:gd name="T19" fmla="*/ 0 60000 65536"/>
                  <a:gd name="T20" fmla="*/ 0 60000 65536"/>
                  <a:gd name="T21" fmla="*/ 0 w 230"/>
                  <a:gd name="T22" fmla="*/ 0 h 172"/>
                  <a:gd name="T23" fmla="*/ 230 w 23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2">
                    <a:moveTo>
                      <a:pt x="230" y="0"/>
                    </a:moveTo>
                    <a:lnTo>
                      <a:pt x="0" y="0"/>
                    </a:lnTo>
                    <a:lnTo>
                      <a:pt x="0" y="172"/>
                    </a:lnTo>
                    <a:lnTo>
                      <a:pt x="4" y="172"/>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7" name="Freeform 240"/>
              <p:cNvSpPr>
                <a:spLocks/>
              </p:cNvSpPr>
              <p:nvPr/>
            </p:nvSpPr>
            <p:spPr bwMode="auto">
              <a:xfrm>
                <a:off x="4586" y="1826"/>
                <a:ext cx="226" cy="170"/>
              </a:xfrm>
              <a:custGeom>
                <a:avLst/>
                <a:gdLst>
                  <a:gd name="T0" fmla="*/ 226 w 226"/>
                  <a:gd name="T1" fmla="*/ 0 h 170"/>
                  <a:gd name="T2" fmla="*/ 0 w 226"/>
                  <a:gd name="T3" fmla="*/ 0 h 170"/>
                  <a:gd name="T4" fmla="*/ 0 w 226"/>
                  <a:gd name="T5" fmla="*/ 170 h 170"/>
                  <a:gd name="T6" fmla="*/ 5 w 226"/>
                  <a:gd name="T7" fmla="*/ 170 h 170"/>
                  <a:gd name="T8" fmla="*/ 5 w 226"/>
                  <a:gd name="T9" fmla="*/ 4 h 170"/>
                  <a:gd name="T10" fmla="*/ 226 w 226"/>
                  <a:gd name="T11" fmla="*/ 4 h 170"/>
                  <a:gd name="T12" fmla="*/ 226 w 226"/>
                  <a:gd name="T13" fmla="*/ 0 h 170"/>
                  <a:gd name="T14" fmla="*/ 0 60000 65536"/>
                  <a:gd name="T15" fmla="*/ 0 60000 65536"/>
                  <a:gd name="T16" fmla="*/ 0 60000 65536"/>
                  <a:gd name="T17" fmla="*/ 0 60000 65536"/>
                  <a:gd name="T18" fmla="*/ 0 60000 65536"/>
                  <a:gd name="T19" fmla="*/ 0 60000 65536"/>
                  <a:gd name="T20" fmla="*/ 0 60000 65536"/>
                  <a:gd name="T21" fmla="*/ 0 w 226"/>
                  <a:gd name="T22" fmla="*/ 0 h 170"/>
                  <a:gd name="T23" fmla="*/ 226 w 22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70">
                    <a:moveTo>
                      <a:pt x="226" y="0"/>
                    </a:moveTo>
                    <a:lnTo>
                      <a:pt x="0" y="0"/>
                    </a:lnTo>
                    <a:lnTo>
                      <a:pt x="0" y="170"/>
                    </a:lnTo>
                    <a:lnTo>
                      <a:pt x="5" y="170"/>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8" name="Freeform 241"/>
              <p:cNvSpPr>
                <a:spLocks/>
              </p:cNvSpPr>
              <p:nvPr/>
            </p:nvSpPr>
            <p:spPr bwMode="auto">
              <a:xfrm>
                <a:off x="4591" y="1830"/>
                <a:ext cx="221" cy="166"/>
              </a:xfrm>
              <a:custGeom>
                <a:avLst/>
                <a:gdLst>
                  <a:gd name="T0" fmla="*/ 221 w 221"/>
                  <a:gd name="T1" fmla="*/ 0 h 166"/>
                  <a:gd name="T2" fmla="*/ 0 w 221"/>
                  <a:gd name="T3" fmla="*/ 0 h 166"/>
                  <a:gd name="T4" fmla="*/ 0 w 221"/>
                  <a:gd name="T5" fmla="*/ 166 h 166"/>
                  <a:gd name="T6" fmla="*/ 5 w 221"/>
                  <a:gd name="T7" fmla="*/ 166 h 166"/>
                  <a:gd name="T8" fmla="*/ 5 w 221"/>
                  <a:gd name="T9" fmla="*/ 4 h 166"/>
                  <a:gd name="T10" fmla="*/ 221 w 221"/>
                  <a:gd name="T11" fmla="*/ 4 h 166"/>
                  <a:gd name="T12" fmla="*/ 221 w 221"/>
                  <a:gd name="T13" fmla="*/ 0 h 166"/>
                  <a:gd name="T14" fmla="*/ 0 60000 65536"/>
                  <a:gd name="T15" fmla="*/ 0 60000 65536"/>
                  <a:gd name="T16" fmla="*/ 0 60000 65536"/>
                  <a:gd name="T17" fmla="*/ 0 60000 65536"/>
                  <a:gd name="T18" fmla="*/ 0 60000 65536"/>
                  <a:gd name="T19" fmla="*/ 0 60000 65536"/>
                  <a:gd name="T20" fmla="*/ 0 60000 65536"/>
                  <a:gd name="T21" fmla="*/ 0 w 221"/>
                  <a:gd name="T22" fmla="*/ 0 h 166"/>
                  <a:gd name="T23" fmla="*/ 221 w 221"/>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6">
                    <a:moveTo>
                      <a:pt x="221" y="0"/>
                    </a:moveTo>
                    <a:lnTo>
                      <a:pt x="0" y="0"/>
                    </a:lnTo>
                    <a:lnTo>
                      <a:pt x="0" y="166"/>
                    </a:lnTo>
                    <a:lnTo>
                      <a:pt x="5" y="166"/>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69" name="Freeform 242"/>
              <p:cNvSpPr>
                <a:spLocks/>
              </p:cNvSpPr>
              <p:nvPr/>
            </p:nvSpPr>
            <p:spPr bwMode="auto">
              <a:xfrm>
                <a:off x="4596" y="1834"/>
                <a:ext cx="216" cy="162"/>
              </a:xfrm>
              <a:custGeom>
                <a:avLst/>
                <a:gdLst>
                  <a:gd name="T0" fmla="*/ 216 w 216"/>
                  <a:gd name="T1" fmla="*/ 0 h 162"/>
                  <a:gd name="T2" fmla="*/ 0 w 216"/>
                  <a:gd name="T3" fmla="*/ 0 h 162"/>
                  <a:gd name="T4" fmla="*/ 0 w 216"/>
                  <a:gd name="T5" fmla="*/ 162 h 162"/>
                  <a:gd name="T6" fmla="*/ 5 w 216"/>
                  <a:gd name="T7" fmla="*/ 162 h 162"/>
                  <a:gd name="T8" fmla="*/ 5 w 216"/>
                  <a:gd name="T9" fmla="*/ 4 h 162"/>
                  <a:gd name="T10" fmla="*/ 216 w 216"/>
                  <a:gd name="T11" fmla="*/ 4 h 162"/>
                  <a:gd name="T12" fmla="*/ 216 w 216"/>
                  <a:gd name="T13" fmla="*/ 0 h 162"/>
                  <a:gd name="T14" fmla="*/ 0 60000 65536"/>
                  <a:gd name="T15" fmla="*/ 0 60000 65536"/>
                  <a:gd name="T16" fmla="*/ 0 60000 65536"/>
                  <a:gd name="T17" fmla="*/ 0 60000 65536"/>
                  <a:gd name="T18" fmla="*/ 0 60000 65536"/>
                  <a:gd name="T19" fmla="*/ 0 60000 65536"/>
                  <a:gd name="T20" fmla="*/ 0 60000 65536"/>
                  <a:gd name="T21" fmla="*/ 0 w 216"/>
                  <a:gd name="T22" fmla="*/ 0 h 162"/>
                  <a:gd name="T23" fmla="*/ 216 w 216"/>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2">
                    <a:moveTo>
                      <a:pt x="216" y="0"/>
                    </a:moveTo>
                    <a:lnTo>
                      <a:pt x="0" y="0"/>
                    </a:lnTo>
                    <a:lnTo>
                      <a:pt x="0" y="162"/>
                    </a:lnTo>
                    <a:lnTo>
                      <a:pt x="5" y="162"/>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0" name="Freeform 243"/>
              <p:cNvSpPr>
                <a:spLocks/>
              </p:cNvSpPr>
              <p:nvPr/>
            </p:nvSpPr>
            <p:spPr bwMode="auto">
              <a:xfrm>
                <a:off x="4601" y="1838"/>
                <a:ext cx="211" cy="158"/>
              </a:xfrm>
              <a:custGeom>
                <a:avLst/>
                <a:gdLst>
                  <a:gd name="T0" fmla="*/ 211 w 211"/>
                  <a:gd name="T1" fmla="*/ 0 h 158"/>
                  <a:gd name="T2" fmla="*/ 0 w 211"/>
                  <a:gd name="T3" fmla="*/ 0 h 158"/>
                  <a:gd name="T4" fmla="*/ 0 w 211"/>
                  <a:gd name="T5" fmla="*/ 158 h 158"/>
                  <a:gd name="T6" fmla="*/ 5 w 211"/>
                  <a:gd name="T7" fmla="*/ 158 h 158"/>
                  <a:gd name="T8" fmla="*/ 5 w 211"/>
                  <a:gd name="T9" fmla="*/ 3 h 158"/>
                  <a:gd name="T10" fmla="*/ 211 w 211"/>
                  <a:gd name="T11" fmla="*/ 3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1" name="Freeform 244"/>
              <p:cNvSpPr>
                <a:spLocks/>
              </p:cNvSpPr>
              <p:nvPr/>
            </p:nvSpPr>
            <p:spPr bwMode="auto">
              <a:xfrm>
                <a:off x="4606" y="1841"/>
                <a:ext cx="206" cy="155"/>
              </a:xfrm>
              <a:custGeom>
                <a:avLst/>
                <a:gdLst>
                  <a:gd name="T0" fmla="*/ 206 w 206"/>
                  <a:gd name="T1" fmla="*/ 0 h 155"/>
                  <a:gd name="T2" fmla="*/ 0 w 206"/>
                  <a:gd name="T3" fmla="*/ 0 h 155"/>
                  <a:gd name="T4" fmla="*/ 0 w 206"/>
                  <a:gd name="T5" fmla="*/ 155 h 155"/>
                  <a:gd name="T6" fmla="*/ 5 w 206"/>
                  <a:gd name="T7" fmla="*/ 155 h 155"/>
                  <a:gd name="T8" fmla="*/ 5 w 206"/>
                  <a:gd name="T9" fmla="*/ 4 h 155"/>
                  <a:gd name="T10" fmla="*/ 206 w 206"/>
                  <a:gd name="T11" fmla="*/ 4 h 155"/>
                  <a:gd name="T12" fmla="*/ 206 w 206"/>
                  <a:gd name="T13" fmla="*/ 0 h 155"/>
                  <a:gd name="T14" fmla="*/ 0 60000 65536"/>
                  <a:gd name="T15" fmla="*/ 0 60000 65536"/>
                  <a:gd name="T16" fmla="*/ 0 60000 65536"/>
                  <a:gd name="T17" fmla="*/ 0 60000 65536"/>
                  <a:gd name="T18" fmla="*/ 0 60000 65536"/>
                  <a:gd name="T19" fmla="*/ 0 60000 65536"/>
                  <a:gd name="T20" fmla="*/ 0 60000 65536"/>
                  <a:gd name="T21" fmla="*/ 0 w 206"/>
                  <a:gd name="T22" fmla="*/ 0 h 155"/>
                  <a:gd name="T23" fmla="*/ 206 w 2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5">
                    <a:moveTo>
                      <a:pt x="206" y="0"/>
                    </a:moveTo>
                    <a:lnTo>
                      <a:pt x="0" y="0"/>
                    </a:lnTo>
                    <a:lnTo>
                      <a:pt x="0" y="155"/>
                    </a:lnTo>
                    <a:lnTo>
                      <a:pt x="5" y="155"/>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2" name="Freeform 245"/>
              <p:cNvSpPr>
                <a:spLocks/>
              </p:cNvSpPr>
              <p:nvPr/>
            </p:nvSpPr>
            <p:spPr bwMode="auto">
              <a:xfrm>
                <a:off x="4611" y="1845"/>
                <a:ext cx="201" cy="151"/>
              </a:xfrm>
              <a:custGeom>
                <a:avLst/>
                <a:gdLst>
                  <a:gd name="T0" fmla="*/ 201 w 201"/>
                  <a:gd name="T1" fmla="*/ 0 h 151"/>
                  <a:gd name="T2" fmla="*/ 0 w 201"/>
                  <a:gd name="T3" fmla="*/ 0 h 151"/>
                  <a:gd name="T4" fmla="*/ 0 w 201"/>
                  <a:gd name="T5" fmla="*/ 151 h 151"/>
                  <a:gd name="T6" fmla="*/ 5 w 201"/>
                  <a:gd name="T7" fmla="*/ 151 h 151"/>
                  <a:gd name="T8" fmla="*/ 5 w 201"/>
                  <a:gd name="T9" fmla="*/ 4 h 151"/>
                  <a:gd name="T10" fmla="*/ 201 w 201"/>
                  <a:gd name="T11" fmla="*/ 4 h 151"/>
                  <a:gd name="T12" fmla="*/ 201 w 201"/>
                  <a:gd name="T13" fmla="*/ 0 h 151"/>
                  <a:gd name="T14" fmla="*/ 0 60000 65536"/>
                  <a:gd name="T15" fmla="*/ 0 60000 65536"/>
                  <a:gd name="T16" fmla="*/ 0 60000 65536"/>
                  <a:gd name="T17" fmla="*/ 0 60000 65536"/>
                  <a:gd name="T18" fmla="*/ 0 60000 65536"/>
                  <a:gd name="T19" fmla="*/ 0 60000 65536"/>
                  <a:gd name="T20" fmla="*/ 0 60000 65536"/>
                  <a:gd name="T21" fmla="*/ 0 w 201"/>
                  <a:gd name="T22" fmla="*/ 0 h 151"/>
                  <a:gd name="T23" fmla="*/ 201 w 201"/>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1">
                    <a:moveTo>
                      <a:pt x="201" y="0"/>
                    </a:moveTo>
                    <a:lnTo>
                      <a:pt x="0" y="0"/>
                    </a:lnTo>
                    <a:lnTo>
                      <a:pt x="0" y="151"/>
                    </a:lnTo>
                    <a:lnTo>
                      <a:pt x="5" y="151"/>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3" name="Freeform 246"/>
              <p:cNvSpPr>
                <a:spLocks/>
              </p:cNvSpPr>
              <p:nvPr/>
            </p:nvSpPr>
            <p:spPr bwMode="auto">
              <a:xfrm>
                <a:off x="4616" y="1849"/>
                <a:ext cx="196" cy="147"/>
              </a:xfrm>
              <a:custGeom>
                <a:avLst/>
                <a:gdLst>
                  <a:gd name="T0" fmla="*/ 196 w 196"/>
                  <a:gd name="T1" fmla="*/ 0 h 147"/>
                  <a:gd name="T2" fmla="*/ 0 w 196"/>
                  <a:gd name="T3" fmla="*/ 0 h 147"/>
                  <a:gd name="T4" fmla="*/ 0 w 196"/>
                  <a:gd name="T5" fmla="*/ 147 h 147"/>
                  <a:gd name="T6" fmla="*/ 5 w 196"/>
                  <a:gd name="T7" fmla="*/ 147 h 147"/>
                  <a:gd name="T8" fmla="*/ 5 w 196"/>
                  <a:gd name="T9" fmla="*/ 4 h 147"/>
                  <a:gd name="T10" fmla="*/ 196 w 196"/>
                  <a:gd name="T11" fmla="*/ 4 h 147"/>
                  <a:gd name="T12" fmla="*/ 196 w 196"/>
                  <a:gd name="T13" fmla="*/ 0 h 147"/>
                  <a:gd name="T14" fmla="*/ 0 60000 65536"/>
                  <a:gd name="T15" fmla="*/ 0 60000 65536"/>
                  <a:gd name="T16" fmla="*/ 0 60000 65536"/>
                  <a:gd name="T17" fmla="*/ 0 60000 65536"/>
                  <a:gd name="T18" fmla="*/ 0 60000 65536"/>
                  <a:gd name="T19" fmla="*/ 0 60000 65536"/>
                  <a:gd name="T20" fmla="*/ 0 60000 65536"/>
                  <a:gd name="T21" fmla="*/ 0 w 196"/>
                  <a:gd name="T22" fmla="*/ 0 h 147"/>
                  <a:gd name="T23" fmla="*/ 196 w 196"/>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7">
                    <a:moveTo>
                      <a:pt x="196" y="0"/>
                    </a:moveTo>
                    <a:lnTo>
                      <a:pt x="0" y="0"/>
                    </a:lnTo>
                    <a:lnTo>
                      <a:pt x="0" y="147"/>
                    </a:lnTo>
                    <a:lnTo>
                      <a:pt x="5" y="147"/>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4" name="Freeform 247"/>
              <p:cNvSpPr>
                <a:spLocks/>
              </p:cNvSpPr>
              <p:nvPr/>
            </p:nvSpPr>
            <p:spPr bwMode="auto">
              <a:xfrm>
                <a:off x="4621" y="1853"/>
                <a:ext cx="191" cy="143"/>
              </a:xfrm>
              <a:custGeom>
                <a:avLst/>
                <a:gdLst>
                  <a:gd name="T0" fmla="*/ 191 w 191"/>
                  <a:gd name="T1" fmla="*/ 0 h 143"/>
                  <a:gd name="T2" fmla="*/ 0 w 191"/>
                  <a:gd name="T3" fmla="*/ 0 h 143"/>
                  <a:gd name="T4" fmla="*/ 0 w 191"/>
                  <a:gd name="T5" fmla="*/ 143 h 143"/>
                  <a:gd name="T6" fmla="*/ 5 w 191"/>
                  <a:gd name="T7" fmla="*/ 143 h 143"/>
                  <a:gd name="T8" fmla="*/ 5 w 191"/>
                  <a:gd name="T9" fmla="*/ 4 h 143"/>
                  <a:gd name="T10" fmla="*/ 191 w 191"/>
                  <a:gd name="T11" fmla="*/ 4 h 143"/>
                  <a:gd name="T12" fmla="*/ 191 w 191"/>
                  <a:gd name="T13" fmla="*/ 0 h 143"/>
                  <a:gd name="T14" fmla="*/ 0 60000 65536"/>
                  <a:gd name="T15" fmla="*/ 0 60000 65536"/>
                  <a:gd name="T16" fmla="*/ 0 60000 65536"/>
                  <a:gd name="T17" fmla="*/ 0 60000 65536"/>
                  <a:gd name="T18" fmla="*/ 0 60000 65536"/>
                  <a:gd name="T19" fmla="*/ 0 60000 65536"/>
                  <a:gd name="T20" fmla="*/ 0 60000 65536"/>
                  <a:gd name="T21" fmla="*/ 0 w 191"/>
                  <a:gd name="T22" fmla="*/ 0 h 143"/>
                  <a:gd name="T23" fmla="*/ 191 w 19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3">
                    <a:moveTo>
                      <a:pt x="191" y="0"/>
                    </a:moveTo>
                    <a:lnTo>
                      <a:pt x="0" y="0"/>
                    </a:lnTo>
                    <a:lnTo>
                      <a:pt x="0" y="143"/>
                    </a:lnTo>
                    <a:lnTo>
                      <a:pt x="5" y="143"/>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5" name="Freeform 248"/>
              <p:cNvSpPr>
                <a:spLocks/>
              </p:cNvSpPr>
              <p:nvPr/>
            </p:nvSpPr>
            <p:spPr bwMode="auto">
              <a:xfrm>
                <a:off x="4626" y="1857"/>
                <a:ext cx="186" cy="139"/>
              </a:xfrm>
              <a:custGeom>
                <a:avLst/>
                <a:gdLst>
                  <a:gd name="T0" fmla="*/ 186 w 186"/>
                  <a:gd name="T1" fmla="*/ 0 h 139"/>
                  <a:gd name="T2" fmla="*/ 0 w 186"/>
                  <a:gd name="T3" fmla="*/ 0 h 139"/>
                  <a:gd name="T4" fmla="*/ 0 w 186"/>
                  <a:gd name="T5" fmla="*/ 139 h 139"/>
                  <a:gd name="T6" fmla="*/ 5 w 186"/>
                  <a:gd name="T7" fmla="*/ 139 h 139"/>
                  <a:gd name="T8" fmla="*/ 5 w 186"/>
                  <a:gd name="T9" fmla="*/ 3 h 139"/>
                  <a:gd name="T10" fmla="*/ 186 w 186"/>
                  <a:gd name="T11" fmla="*/ 3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6" name="Freeform 249"/>
              <p:cNvSpPr>
                <a:spLocks/>
              </p:cNvSpPr>
              <p:nvPr/>
            </p:nvSpPr>
            <p:spPr bwMode="auto">
              <a:xfrm>
                <a:off x="4631" y="1860"/>
                <a:ext cx="181" cy="136"/>
              </a:xfrm>
              <a:custGeom>
                <a:avLst/>
                <a:gdLst>
                  <a:gd name="T0" fmla="*/ 181 w 181"/>
                  <a:gd name="T1" fmla="*/ 0 h 136"/>
                  <a:gd name="T2" fmla="*/ 0 w 181"/>
                  <a:gd name="T3" fmla="*/ 0 h 136"/>
                  <a:gd name="T4" fmla="*/ 0 w 181"/>
                  <a:gd name="T5" fmla="*/ 136 h 136"/>
                  <a:gd name="T6" fmla="*/ 7 w 181"/>
                  <a:gd name="T7" fmla="*/ 136 h 136"/>
                  <a:gd name="T8" fmla="*/ 7 w 181"/>
                  <a:gd name="T9" fmla="*/ 4 h 136"/>
                  <a:gd name="T10" fmla="*/ 181 w 181"/>
                  <a:gd name="T11" fmla="*/ 4 h 136"/>
                  <a:gd name="T12" fmla="*/ 181 w 181"/>
                  <a:gd name="T13" fmla="*/ 0 h 136"/>
                  <a:gd name="T14" fmla="*/ 0 60000 65536"/>
                  <a:gd name="T15" fmla="*/ 0 60000 65536"/>
                  <a:gd name="T16" fmla="*/ 0 60000 65536"/>
                  <a:gd name="T17" fmla="*/ 0 60000 65536"/>
                  <a:gd name="T18" fmla="*/ 0 60000 65536"/>
                  <a:gd name="T19" fmla="*/ 0 60000 65536"/>
                  <a:gd name="T20" fmla="*/ 0 60000 65536"/>
                  <a:gd name="T21" fmla="*/ 0 w 181"/>
                  <a:gd name="T22" fmla="*/ 0 h 136"/>
                  <a:gd name="T23" fmla="*/ 181 w 18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6">
                    <a:moveTo>
                      <a:pt x="181" y="0"/>
                    </a:moveTo>
                    <a:lnTo>
                      <a:pt x="0" y="0"/>
                    </a:lnTo>
                    <a:lnTo>
                      <a:pt x="0" y="136"/>
                    </a:lnTo>
                    <a:lnTo>
                      <a:pt x="7" y="136"/>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7" name="Freeform 250"/>
              <p:cNvSpPr>
                <a:spLocks/>
              </p:cNvSpPr>
              <p:nvPr/>
            </p:nvSpPr>
            <p:spPr bwMode="auto">
              <a:xfrm>
                <a:off x="4638" y="1864"/>
                <a:ext cx="174" cy="132"/>
              </a:xfrm>
              <a:custGeom>
                <a:avLst/>
                <a:gdLst>
                  <a:gd name="T0" fmla="*/ 174 w 174"/>
                  <a:gd name="T1" fmla="*/ 0 h 132"/>
                  <a:gd name="T2" fmla="*/ 0 w 174"/>
                  <a:gd name="T3" fmla="*/ 0 h 132"/>
                  <a:gd name="T4" fmla="*/ 0 w 174"/>
                  <a:gd name="T5" fmla="*/ 132 h 132"/>
                  <a:gd name="T6" fmla="*/ 5 w 174"/>
                  <a:gd name="T7" fmla="*/ 132 h 132"/>
                  <a:gd name="T8" fmla="*/ 5 w 174"/>
                  <a:gd name="T9" fmla="*/ 5 h 132"/>
                  <a:gd name="T10" fmla="*/ 174 w 174"/>
                  <a:gd name="T11" fmla="*/ 5 h 132"/>
                  <a:gd name="T12" fmla="*/ 174 w 174"/>
                  <a:gd name="T13" fmla="*/ 0 h 132"/>
                  <a:gd name="T14" fmla="*/ 0 60000 65536"/>
                  <a:gd name="T15" fmla="*/ 0 60000 65536"/>
                  <a:gd name="T16" fmla="*/ 0 60000 65536"/>
                  <a:gd name="T17" fmla="*/ 0 60000 65536"/>
                  <a:gd name="T18" fmla="*/ 0 60000 65536"/>
                  <a:gd name="T19" fmla="*/ 0 60000 65536"/>
                  <a:gd name="T20" fmla="*/ 0 60000 65536"/>
                  <a:gd name="T21" fmla="*/ 0 w 174"/>
                  <a:gd name="T22" fmla="*/ 0 h 132"/>
                  <a:gd name="T23" fmla="*/ 174 w 174"/>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2">
                    <a:moveTo>
                      <a:pt x="174" y="0"/>
                    </a:moveTo>
                    <a:lnTo>
                      <a:pt x="0" y="0"/>
                    </a:lnTo>
                    <a:lnTo>
                      <a:pt x="0" y="132"/>
                    </a:lnTo>
                    <a:lnTo>
                      <a:pt x="5" y="132"/>
                    </a:lnTo>
                    <a:lnTo>
                      <a:pt x="5" y="5"/>
                    </a:lnTo>
                    <a:lnTo>
                      <a:pt x="174" y="5"/>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8" name="Freeform 251"/>
              <p:cNvSpPr>
                <a:spLocks/>
              </p:cNvSpPr>
              <p:nvPr/>
            </p:nvSpPr>
            <p:spPr bwMode="auto">
              <a:xfrm>
                <a:off x="4643" y="1869"/>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4 h 127"/>
                  <a:gd name="T10" fmla="*/ 169 w 169"/>
                  <a:gd name="T11" fmla="*/ 4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4"/>
                    </a:lnTo>
                    <a:lnTo>
                      <a:pt x="169" y="4"/>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79" name="Freeform 252"/>
              <p:cNvSpPr>
                <a:spLocks/>
              </p:cNvSpPr>
              <p:nvPr/>
            </p:nvSpPr>
            <p:spPr bwMode="auto">
              <a:xfrm>
                <a:off x="4649" y="1873"/>
                <a:ext cx="163" cy="123"/>
              </a:xfrm>
              <a:custGeom>
                <a:avLst/>
                <a:gdLst>
                  <a:gd name="T0" fmla="*/ 163 w 163"/>
                  <a:gd name="T1" fmla="*/ 0 h 123"/>
                  <a:gd name="T2" fmla="*/ 0 w 163"/>
                  <a:gd name="T3" fmla="*/ 0 h 123"/>
                  <a:gd name="T4" fmla="*/ 0 w 163"/>
                  <a:gd name="T5" fmla="*/ 123 h 123"/>
                  <a:gd name="T6" fmla="*/ 5 w 163"/>
                  <a:gd name="T7" fmla="*/ 123 h 123"/>
                  <a:gd name="T8" fmla="*/ 5 w 163"/>
                  <a:gd name="T9" fmla="*/ 5 h 123"/>
                  <a:gd name="T10" fmla="*/ 163 w 163"/>
                  <a:gd name="T11" fmla="*/ 5 h 123"/>
                  <a:gd name="T12" fmla="*/ 163 w 163"/>
                  <a:gd name="T13" fmla="*/ 0 h 123"/>
                  <a:gd name="T14" fmla="*/ 0 60000 65536"/>
                  <a:gd name="T15" fmla="*/ 0 60000 65536"/>
                  <a:gd name="T16" fmla="*/ 0 60000 65536"/>
                  <a:gd name="T17" fmla="*/ 0 60000 65536"/>
                  <a:gd name="T18" fmla="*/ 0 60000 65536"/>
                  <a:gd name="T19" fmla="*/ 0 60000 65536"/>
                  <a:gd name="T20" fmla="*/ 0 60000 65536"/>
                  <a:gd name="T21" fmla="*/ 0 w 163"/>
                  <a:gd name="T22" fmla="*/ 0 h 123"/>
                  <a:gd name="T23" fmla="*/ 163 w 163"/>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3">
                    <a:moveTo>
                      <a:pt x="163" y="0"/>
                    </a:moveTo>
                    <a:lnTo>
                      <a:pt x="0" y="0"/>
                    </a:lnTo>
                    <a:lnTo>
                      <a:pt x="0" y="123"/>
                    </a:lnTo>
                    <a:lnTo>
                      <a:pt x="5" y="123"/>
                    </a:lnTo>
                    <a:lnTo>
                      <a:pt x="5" y="5"/>
                    </a:lnTo>
                    <a:lnTo>
                      <a:pt x="163" y="5"/>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0" name="Freeform 253"/>
              <p:cNvSpPr>
                <a:spLocks/>
              </p:cNvSpPr>
              <p:nvPr/>
            </p:nvSpPr>
            <p:spPr bwMode="auto">
              <a:xfrm>
                <a:off x="4654" y="1878"/>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4 h 118"/>
                  <a:gd name="T10" fmla="*/ 158 w 158"/>
                  <a:gd name="T11" fmla="*/ 4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4"/>
                    </a:lnTo>
                    <a:lnTo>
                      <a:pt x="158" y="4"/>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1" name="Freeform 254"/>
              <p:cNvSpPr>
                <a:spLocks/>
              </p:cNvSpPr>
              <p:nvPr/>
            </p:nvSpPr>
            <p:spPr bwMode="auto">
              <a:xfrm>
                <a:off x="4660" y="1882"/>
                <a:ext cx="152" cy="114"/>
              </a:xfrm>
              <a:custGeom>
                <a:avLst/>
                <a:gdLst>
                  <a:gd name="T0" fmla="*/ 152 w 152"/>
                  <a:gd name="T1" fmla="*/ 0 h 114"/>
                  <a:gd name="T2" fmla="*/ 0 w 152"/>
                  <a:gd name="T3" fmla="*/ 0 h 114"/>
                  <a:gd name="T4" fmla="*/ 0 w 152"/>
                  <a:gd name="T5" fmla="*/ 114 h 114"/>
                  <a:gd name="T6" fmla="*/ 7 w 152"/>
                  <a:gd name="T7" fmla="*/ 114 h 114"/>
                  <a:gd name="T8" fmla="*/ 7 w 152"/>
                  <a:gd name="T9" fmla="*/ 5 h 114"/>
                  <a:gd name="T10" fmla="*/ 152 w 152"/>
                  <a:gd name="T11" fmla="*/ 5 h 114"/>
                  <a:gd name="T12" fmla="*/ 152 w 152"/>
                  <a:gd name="T13" fmla="*/ 0 h 114"/>
                  <a:gd name="T14" fmla="*/ 0 60000 65536"/>
                  <a:gd name="T15" fmla="*/ 0 60000 65536"/>
                  <a:gd name="T16" fmla="*/ 0 60000 65536"/>
                  <a:gd name="T17" fmla="*/ 0 60000 65536"/>
                  <a:gd name="T18" fmla="*/ 0 60000 65536"/>
                  <a:gd name="T19" fmla="*/ 0 60000 65536"/>
                  <a:gd name="T20" fmla="*/ 0 60000 65536"/>
                  <a:gd name="T21" fmla="*/ 0 w 152"/>
                  <a:gd name="T22" fmla="*/ 0 h 114"/>
                  <a:gd name="T23" fmla="*/ 152 w 15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4">
                    <a:moveTo>
                      <a:pt x="152" y="0"/>
                    </a:moveTo>
                    <a:lnTo>
                      <a:pt x="0" y="0"/>
                    </a:lnTo>
                    <a:lnTo>
                      <a:pt x="0" y="114"/>
                    </a:lnTo>
                    <a:lnTo>
                      <a:pt x="7" y="114"/>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2" name="Freeform 255"/>
              <p:cNvSpPr>
                <a:spLocks/>
              </p:cNvSpPr>
              <p:nvPr/>
            </p:nvSpPr>
            <p:spPr bwMode="auto">
              <a:xfrm>
                <a:off x="4667" y="1887"/>
                <a:ext cx="145" cy="109"/>
              </a:xfrm>
              <a:custGeom>
                <a:avLst/>
                <a:gdLst>
                  <a:gd name="T0" fmla="*/ 145 w 145"/>
                  <a:gd name="T1" fmla="*/ 0 h 109"/>
                  <a:gd name="T2" fmla="*/ 0 w 145"/>
                  <a:gd name="T3" fmla="*/ 0 h 109"/>
                  <a:gd name="T4" fmla="*/ 0 w 145"/>
                  <a:gd name="T5" fmla="*/ 109 h 109"/>
                  <a:gd name="T6" fmla="*/ 7 w 145"/>
                  <a:gd name="T7" fmla="*/ 109 h 109"/>
                  <a:gd name="T8" fmla="*/ 7 w 145"/>
                  <a:gd name="T9" fmla="*/ 5 h 109"/>
                  <a:gd name="T10" fmla="*/ 145 w 145"/>
                  <a:gd name="T11" fmla="*/ 5 h 109"/>
                  <a:gd name="T12" fmla="*/ 145 w 145"/>
                  <a:gd name="T13" fmla="*/ 0 h 109"/>
                  <a:gd name="T14" fmla="*/ 0 60000 65536"/>
                  <a:gd name="T15" fmla="*/ 0 60000 65536"/>
                  <a:gd name="T16" fmla="*/ 0 60000 65536"/>
                  <a:gd name="T17" fmla="*/ 0 60000 65536"/>
                  <a:gd name="T18" fmla="*/ 0 60000 65536"/>
                  <a:gd name="T19" fmla="*/ 0 60000 65536"/>
                  <a:gd name="T20" fmla="*/ 0 60000 65536"/>
                  <a:gd name="T21" fmla="*/ 0 w 145"/>
                  <a:gd name="T22" fmla="*/ 0 h 109"/>
                  <a:gd name="T23" fmla="*/ 145 w 145"/>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9">
                    <a:moveTo>
                      <a:pt x="145" y="0"/>
                    </a:moveTo>
                    <a:lnTo>
                      <a:pt x="0" y="0"/>
                    </a:lnTo>
                    <a:lnTo>
                      <a:pt x="0" y="109"/>
                    </a:lnTo>
                    <a:lnTo>
                      <a:pt x="7" y="109"/>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3" name="Freeform 256"/>
              <p:cNvSpPr>
                <a:spLocks/>
              </p:cNvSpPr>
              <p:nvPr/>
            </p:nvSpPr>
            <p:spPr bwMode="auto">
              <a:xfrm>
                <a:off x="4674" y="1892"/>
                <a:ext cx="138" cy="104"/>
              </a:xfrm>
              <a:custGeom>
                <a:avLst/>
                <a:gdLst>
                  <a:gd name="T0" fmla="*/ 138 w 138"/>
                  <a:gd name="T1" fmla="*/ 0 h 104"/>
                  <a:gd name="T2" fmla="*/ 0 w 138"/>
                  <a:gd name="T3" fmla="*/ 0 h 104"/>
                  <a:gd name="T4" fmla="*/ 0 w 138"/>
                  <a:gd name="T5" fmla="*/ 104 h 104"/>
                  <a:gd name="T6" fmla="*/ 7 w 138"/>
                  <a:gd name="T7" fmla="*/ 104 h 104"/>
                  <a:gd name="T8" fmla="*/ 7 w 138"/>
                  <a:gd name="T9" fmla="*/ 5 h 104"/>
                  <a:gd name="T10" fmla="*/ 138 w 138"/>
                  <a:gd name="T11" fmla="*/ 5 h 104"/>
                  <a:gd name="T12" fmla="*/ 138 w 138"/>
                  <a:gd name="T13" fmla="*/ 0 h 104"/>
                  <a:gd name="T14" fmla="*/ 0 60000 65536"/>
                  <a:gd name="T15" fmla="*/ 0 60000 65536"/>
                  <a:gd name="T16" fmla="*/ 0 60000 65536"/>
                  <a:gd name="T17" fmla="*/ 0 60000 65536"/>
                  <a:gd name="T18" fmla="*/ 0 60000 65536"/>
                  <a:gd name="T19" fmla="*/ 0 60000 65536"/>
                  <a:gd name="T20" fmla="*/ 0 60000 65536"/>
                  <a:gd name="T21" fmla="*/ 0 w 138"/>
                  <a:gd name="T22" fmla="*/ 0 h 104"/>
                  <a:gd name="T23" fmla="*/ 138 w 13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4">
                    <a:moveTo>
                      <a:pt x="138" y="0"/>
                    </a:moveTo>
                    <a:lnTo>
                      <a:pt x="0" y="0"/>
                    </a:lnTo>
                    <a:lnTo>
                      <a:pt x="0" y="104"/>
                    </a:lnTo>
                    <a:lnTo>
                      <a:pt x="7" y="104"/>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4" name="Freeform 257"/>
              <p:cNvSpPr>
                <a:spLocks/>
              </p:cNvSpPr>
              <p:nvPr/>
            </p:nvSpPr>
            <p:spPr bwMode="auto">
              <a:xfrm>
                <a:off x="4681" y="1897"/>
                <a:ext cx="131" cy="99"/>
              </a:xfrm>
              <a:custGeom>
                <a:avLst/>
                <a:gdLst>
                  <a:gd name="T0" fmla="*/ 131 w 131"/>
                  <a:gd name="T1" fmla="*/ 0 h 99"/>
                  <a:gd name="T2" fmla="*/ 0 w 131"/>
                  <a:gd name="T3" fmla="*/ 0 h 99"/>
                  <a:gd name="T4" fmla="*/ 0 w 131"/>
                  <a:gd name="T5" fmla="*/ 99 h 99"/>
                  <a:gd name="T6" fmla="*/ 7 w 131"/>
                  <a:gd name="T7" fmla="*/ 99 h 99"/>
                  <a:gd name="T8" fmla="*/ 7 w 131"/>
                  <a:gd name="T9" fmla="*/ 7 h 99"/>
                  <a:gd name="T10" fmla="*/ 131 w 131"/>
                  <a:gd name="T11" fmla="*/ 7 h 99"/>
                  <a:gd name="T12" fmla="*/ 131 w 131"/>
                  <a:gd name="T13" fmla="*/ 0 h 99"/>
                  <a:gd name="T14" fmla="*/ 0 60000 65536"/>
                  <a:gd name="T15" fmla="*/ 0 60000 65536"/>
                  <a:gd name="T16" fmla="*/ 0 60000 65536"/>
                  <a:gd name="T17" fmla="*/ 0 60000 65536"/>
                  <a:gd name="T18" fmla="*/ 0 60000 65536"/>
                  <a:gd name="T19" fmla="*/ 0 60000 65536"/>
                  <a:gd name="T20" fmla="*/ 0 60000 65536"/>
                  <a:gd name="T21" fmla="*/ 0 w 131"/>
                  <a:gd name="T22" fmla="*/ 0 h 99"/>
                  <a:gd name="T23" fmla="*/ 131 w 131"/>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9">
                    <a:moveTo>
                      <a:pt x="131" y="0"/>
                    </a:moveTo>
                    <a:lnTo>
                      <a:pt x="0" y="0"/>
                    </a:lnTo>
                    <a:lnTo>
                      <a:pt x="0" y="99"/>
                    </a:lnTo>
                    <a:lnTo>
                      <a:pt x="7" y="99"/>
                    </a:lnTo>
                    <a:lnTo>
                      <a:pt x="7" y="7"/>
                    </a:lnTo>
                    <a:lnTo>
                      <a:pt x="131" y="7"/>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5" name="Freeform 258"/>
              <p:cNvSpPr>
                <a:spLocks/>
              </p:cNvSpPr>
              <p:nvPr/>
            </p:nvSpPr>
            <p:spPr bwMode="auto">
              <a:xfrm>
                <a:off x="4688" y="1904"/>
                <a:ext cx="124" cy="92"/>
              </a:xfrm>
              <a:custGeom>
                <a:avLst/>
                <a:gdLst>
                  <a:gd name="T0" fmla="*/ 124 w 124"/>
                  <a:gd name="T1" fmla="*/ 0 h 92"/>
                  <a:gd name="T2" fmla="*/ 0 w 124"/>
                  <a:gd name="T3" fmla="*/ 0 h 92"/>
                  <a:gd name="T4" fmla="*/ 0 w 124"/>
                  <a:gd name="T5" fmla="*/ 92 h 92"/>
                  <a:gd name="T6" fmla="*/ 8 w 124"/>
                  <a:gd name="T7" fmla="*/ 92 h 92"/>
                  <a:gd name="T8" fmla="*/ 8 w 124"/>
                  <a:gd name="T9" fmla="*/ 5 h 92"/>
                  <a:gd name="T10" fmla="*/ 124 w 124"/>
                  <a:gd name="T11" fmla="*/ 5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5"/>
                    </a:lnTo>
                    <a:lnTo>
                      <a:pt x="124" y="5"/>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6" name="Freeform 259"/>
              <p:cNvSpPr>
                <a:spLocks/>
              </p:cNvSpPr>
              <p:nvPr/>
            </p:nvSpPr>
            <p:spPr bwMode="auto">
              <a:xfrm>
                <a:off x="4696" y="1909"/>
                <a:ext cx="116" cy="87"/>
              </a:xfrm>
              <a:custGeom>
                <a:avLst/>
                <a:gdLst>
                  <a:gd name="T0" fmla="*/ 116 w 116"/>
                  <a:gd name="T1" fmla="*/ 0 h 87"/>
                  <a:gd name="T2" fmla="*/ 0 w 116"/>
                  <a:gd name="T3" fmla="*/ 0 h 87"/>
                  <a:gd name="T4" fmla="*/ 0 w 116"/>
                  <a:gd name="T5" fmla="*/ 87 h 87"/>
                  <a:gd name="T6" fmla="*/ 9 w 116"/>
                  <a:gd name="T7" fmla="*/ 86 h 87"/>
                  <a:gd name="T8" fmla="*/ 9 w 116"/>
                  <a:gd name="T9" fmla="*/ 6 h 87"/>
                  <a:gd name="T10" fmla="*/ 115 w 116"/>
                  <a:gd name="T11" fmla="*/ 6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6"/>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7" name="Freeform 260"/>
              <p:cNvSpPr>
                <a:spLocks/>
              </p:cNvSpPr>
              <p:nvPr/>
            </p:nvSpPr>
            <p:spPr bwMode="auto">
              <a:xfrm>
                <a:off x="4705" y="1915"/>
                <a:ext cx="106" cy="80"/>
              </a:xfrm>
              <a:custGeom>
                <a:avLst/>
                <a:gdLst>
                  <a:gd name="T0" fmla="*/ 106 w 106"/>
                  <a:gd name="T1" fmla="*/ 0 h 80"/>
                  <a:gd name="T2" fmla="*/ 0 w 106"/>
                  <a:gd name="T3" fmla="*/ 0 h 80"/>
                  <a:gd name="T4" fmla="*/ 0 w 106"/>
                  <a:gd name="T5" fmla="*/ 80 h 80"/>
                  <a:gd name="T6" fmla="*/ 7 w 106"/>
                  <a:gd name="T7" fmla="*/ 80 h 80"/>
                  <a:gd name="T8" fmla="*/ 7 w 106"/>
                  <a:gd name="T9" fmla="*/ 6 h 80"/>
                  <a:gd name="T10" fmla="*/ 106 w 106"/>
                  <a:gd name="T11" fmla="*/ 6 h 80"/>
                  <a:gd name="T12" fmla="*/ 106 w 106"/>
                  <a:gd name="T13" fmla="*/ 0 h 80"/>
                  <a:gd name="T14" fmla="*/ 0 60000 65536"/>
                  <a:gd name="T15" fmla="*/ 0 60000 65536"/>
                  <a:gd name="T16" fmla="*/ 0 60000 65536"/>
                  <a:gd name="T17" fmla="*/ 0 60000 65536"/>
                  <a:gd name="T18" fmla="*/ 0 60000 65536"/>
                  <a:gd name="T19" fmla="*/ 0 60000 65536"/>
                  <a:gd name="T20" fmla="*/ 0 60000 65536"/>
                  <a:gd name="T21" fmla="*/ 0 w 106"/>
                  <a:gd name="T22" fmla="*/ 0 h 80"/>
                  <a:gd name="T23" fmla="*/ 106 w 10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80">
                    <a:moveTo>
                      <a:pt x="106" y="0"/>
                    </a:moveTo>
                    <a:lnTo>
                      <a:pt x="0" y="0"/>
                    </a:lnTo>
                    <a:lnTo>
                      <a:pt x="0" y="80"/>
                    </a:lnTo>
                    <a:lnTo>
                      <a:pt x="7" y="80"/>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8" name="Freeform 261"/>
              <p:cNvSpPr>
                <a:spLocks/>
              </p:cNvSpPr>
              <p:nvPr/>
            </p:nvSpPr>
            <p:spPr bwMode="auto">
              <a:xfrm>
                <a:off x="4712" y="1921"/>
                <a:ext cx="100" cy="75"/>
              </a:xfrm>
              <a:custGeom>
                <a:avLst/>
                <a:gdLst>
                  <a:gd name="T0" fmla="*/ 99 w 100"/>
                  <a:gd name="T1" fmla="*/ 0 h 75"/>
                  <a:gd name="T2" fmla="*/ 0 w 100"/>
                  <a:gd name="T3" fmla="*/ 0 h 75"/>
                  <a:gd name="T4" fmla="*/ 0 w 100"/>
                  <a:gd name="T5" fmla="*/ 74 h 75"/>
                  <a:gd name="T6" fmla="*/ 9 w 100"/>
                  <a:gd name="T7" fmla="*/ 75 h 75"/>
                  <a:gd name="T8" fmla="*/ 9 w 100"/>
                  <a:gd name="T9" fmla="*/ 7 h 75"/>
                  <a:gd name="T10" fmla="*/ 100 w 100"/>
                  <a:gd name="T11" fmla="*/ 7 h 75"/>
                  <a:gd name="T12" fmla="*/ 99 w 100"/>
                  <a:gd name="T13" fmla="*/ 0 h 75"/>
                  <a:gd name="T14" fmla="*/ 0 60000 65536"/>
                  <a:gd name="T15" fmla="*/ 0 60000 65536"/>
                  <a:gd name="T16" fmla="*/ 0 60000 65536"/>
                  <a:gd name="T17" fmla="*/ 0 60000 65536"/>
                  <a:gd name="T18" fmla="*/ 0 60000 65536"/>
                  <a:gd name="T19" fmla="*/ 0 60000 65536"/>
                  <a:gd name="T20" fmla="*/ 0 60000 65536"/>
                  <a:gd name="T21" fmla="*/ 0 w 100"/>
                  <a:gd name="T22" fmla="*/ 0 h 75"/>
                  <a:gd name="T23" fmla="*/ 100 w 10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5">
                    <a:moveTo>
                      <a:pt x="99" y="0"/>
                    </a:moveTo>
                    <a:lnTo>
                      <a:pt x="0" y="0"/>
                    </a:lnTo>
                    <a:lnTo>
                      <a:pt x="0" y="74"/>
                    </a:lnTo>
                    <a:lnTo>
                      <a:pt x="9" y="75"/>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89" name="Freeform 262"/>
              <p:cNvSpPr>
                <a:spLocks/>
              </p:cNvSpPr>
              <p:nvPr/>
            </p:nvSpPr>
            <p:spPr bwMode="auto">
              <a:xfrm>
                <a:off x="4721" y="1928"/>
                <a:ext cx="91" cy="68"/>
              </a:xfrm>
              <a:custGeom>
                <a:avLst/>
                <a:gdLst>
                  <a:gd name="T0" fmla="*/ 91 w 91"/>
                  <a:gd name="T1" fmla="*/ 0 h 68"/>
                  <a:gd name="T2" fmla="*/ 0 w 91"/>
                  <a:gd name="T3" fmla="*/ 0 h 68"/>
                  <a:gd name="T4" fmla="*/ 0 w 91"/>
                  <a:gd name="T5" fmla="*/ 68 h 68"/>
                  <a:gd name="T6" fmla="*/ 10 w 91"/>
                  <a:gd name="T7" fmla="*/ 67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7"/>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0" name="Freeform 263"/>
              <p:cNvSpPr>
                <a:spLocks/>
              </p:cNvSpPr>
              <p:nvPr/>
            </p:nvSpPr>
            <p:spPr bwMode="auto">
              <a:xfrm>
                <a:off x="4731" y="1935"/>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1" name="Freeform 264"/>
              <p:cNvSpPr>
                <a:spLocks/>
              </p:cNvSpPr>
              <p:nvPr/>
            </p:nvSpPr>
            <p:spPr bwMode="auto">
              <a:xfrm>
                <a:off x="4741" y="1943"/>
                <a:ext cx="71" cy="53"/>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2" name="Freeform 265"/>
              <p:cNvSpPr>
                <a:spLocks/>
              </p:cNvSpPr>
              <p:nvPr/>
            </p:nvSpPr>
            <p:spPr bwMode="auto">
              <a:xfrm>
                <a:off x="4752" y="1950"/>
                <a:ext cx="59" cy="45"/>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3" name="Freeform 266"/>
              <p:cNvSpPr>
                <a:spLocks/>
              </p:cNvSpPr>
              <p:nvPr/>
            </p:nvSpPr>
            <p:spPr bwMode="auto">
              <a:xfrm>
                <a:off x="4762" y="1958"/>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4" name="Freeform 267"/>
              <p:cNvSpPr>
                <a:spLocks/>
              </p:cNvSpPr>
              <p:nvPr/>
            </p:nvSpPr>
            <p:spPr bwMode="auto">
              <a:xfrm>
                <a:off x="4773" y="1967"/>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5" name="Freeform 268"/>
              <p:cNvSpPr>
                <a:spLocks/>
              </p:cNvSpPr>
              <p:nvPr/>
            </p:nvSpPr>
            <p:spPr bwMode="auto">
              <a:xfrm>
                <a:off x="4786" y="1976"/>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6" name="Freeform 269"/>
              <p:cNvSpPr>
                <a:spLocks/>
              </p:cNvSpPr>
              <p:nvPr/>
            </p:nvSpPr>
            <p:spPr bwMode="auto">
              <a:xfrm>
                <a:off x="4798" y="1986"/>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797" name="Line 270"/>
              <p:cNvSpPr>
                <a:spLocks noChangeShapeType="1"/>
              </p:cNvSpPr>
              <p:nvPr/>
            </p:nvSpPr>
            <p:spPr bwMode="auto">
              <a:xfrm>
                <a:off x="4633"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8" name="Line 271"/>
              <p:cNvSpPr>
                <a:spLocks noChangeShapeType="1"/>
              </p:cNvSpPr>
              <p:nvPr/>
            </p:nvSpPr>
            <p:spPr bwMode="auto">
              <a:xfrm>
                <a:off x="4597" y="2018"/>
                <a:ext cx="1" cy="1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99" name="Line 272"/>
              <p:cNvSpPr>
                <a:spLocks noChangeShapeType="1"/>
              </p:cNvSpPr>
              <p:nvPr/>
            </p:nvSpPr>
            <p:spPr bwMode="auto">
              <a:xfrm>
                <a:off x="4555" y="2018"/>
                <a:ext cx="28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00" name="Rectangle 273"/>
              <p:cNvSpPr>
                <a:spLocks noChangeArrowheads="1"/>
              </p:cNvSpPr>
              <p:nvPr/>
            </p:nvSpPr>
            <p:spPr bwMode="auto">
              <a:xfrm>
                <a:off x="4772" y="2082"/>
                <a:ext cx="35"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1" name="Rectangle 274"/>
              <p:cNvSpPr>
                <a:spLocks noChangeArrowheads="1"/>
              </p:cNvSpPr>
              <p:nvPr/>
            </p:nvSpPr>
            <p:spPr bwMode="auto">
              <a:xfrm>
                <a:off x="4772" y="2081"/>
                <a:ext cx="35"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2" name="Rectangle 275"/>
              <p:cNvSpPr>
                <a:spLocks noChangeArrowheads="1"/>
              </p:cNvSpPr>
              <p:nvPr/>
            </p:nvSpPr>
            <p:spPr bwMode="auto">
              <a:xfrm>
                <a:off x="4772" y="2080"/>
                <a:ext cx="35"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3" name="Rectangle 276"/>
              <p:cNvSpPr>
                <a:spLocks noChangeArrowheads="1"/>
              </p:cNvSpPr>
              <p:nvPr/>
            </p:nvSpPr>
            <p:spPr bwMode="auto">
              <a:xfrm>
                <a:off x="4772" y="2079"/>
                <a:ext cx="35"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4" name="Rectangle 277"/>
              <p:cNvSpPr>
                <a:spLocks noChangeArrowheads="1"/>
              </p:cNvSpPr>
              <p:nvPr/>
            </p:nvSpPr>
            <p:spPr bwMode="auto">
              <a:xfrm>
                <a:off x="4772" y="2077"/>
                <a:ext cx="35"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5" name="Rectangle 278"/>
              <p:cNvSpPr>
                <a:spLocks noChangeArrowheads="1"/>
              </p:cNvSpPr>
              <p:nvPr/>
            </p:nvSpPr>
            <p:spPr bwMode="auto">
              <a:xfrm>
                <a:off x="4772" y="2076"/>
                <a:ext cx="35"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6" name="Rectangle 279"/>
              <p:cNvSpPr>
                <a:spLocks noChangeArrowheads="1"/>
              </p:cNvSpPr>
              <p:nvPr/>
            </p:nvSpPr>
            <p:spPr bwMode="auto">
              <a:xfrm>
                <a:off x="4772" y="2075"/>
                <a:ext cx="35"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7" name="Freeform 280"/>
              <p:cNvSpPr>
                <a:spLocks/>
              </p:cNvSpPr>
              <p:nvPr/>
            </p:nvSpPr>
            <p:spPr bwMode="auto">
              <a:xfrm>
                <a:off x="4771" y="2073"/>
                <a:ext cx="36" cy="2"/>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8" name="Rectangle 281"/>
              <p:cNvSpPr>
                <a:spLocks noChangeArrowheads="1"/>
              </p:cNvSpPr>
              <p:nvPr/>
            </p:nvSpPr>
            <p:spPr bwMode="auto">
              <a:xfrm>
                <a:off x="4771" y="2072"/>
                <a:ext cx="35"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09" name="Freeform 282"/>
              <p:cNvSpPr>
                <a:spLocks/>
              </p:cNvSpPr>
              <p:nvPr/>
            </p:nvSpPr>
            <p:spPr bwMode="auto">
              <a:xfrm>
                <a:off x="4771" y="2071"/>
                <a:ext cx="36" cy="1"/>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0" name="Rectangle 283"/>
              <p:cNvSpPr>
                <a:spLocks noChangeArrowheads="1"/>
              </p:cNvSpPr>
              <p:nvPr/>
            </p:nvSpPr>
            <p:spPr bwMode="auto">
              <a:xfrm>
                <a:off x="4772" y="2071"/>
                <a:ext cx="35"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1" name="Rectangle 284"/>
              <p:cNvSpPr>
                <a:spLocks noChangeArrowheads="1"/>
              </p:cNvSpPr>
              <p:nvPr/>
            </p:nvSpPr>
            <p:spPr bwMode="auto">
              <a:xfrm>
                <a:off x="4739" y="2076"/>
                <a:ext cx="8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2" name="Freeform 285"/>
              <p:cNvSpPr>
                <a:spLocks noEditPoints="1"/>
              </p:cNvSpPr>
              <p:nvPr/>
            </p:nvSpPr>
            <p:spPr bwMode="auto">
              <a:xfrm>
                <a:off x="4519" y="2062"/>
                <a:ext cx="45" cy="24"/>
              </a:xfrm>
              <a:custGeom>
                <a:avLst/>
                <a:gdLst>
                  <a:gd name="T0" fmla="*/ 0 w 45"/>
                  <a:gd name="T1" fmla="*/ 24 h 24"/>
                  <a:gd name="T2" fmla="*/ 0 w 45"/>
                  <a:gd name="T3" fmla="*/ 0 h 24"/>
                  <a:gd name="T4" fmla="*/ 1 w 45"/>
                  <a:gd name="T5" fmla="*/ 0 h 24"/>
                  <a:gd name="T6" fmla="*/ 1 w 45"/>
                  <a:gd name="T7" fmla="*/ 24 h 24"/>
                  <a:gd name="T8" fmla="*/ 0 w 45"/>
                  <a:gd name="T9" fmla="*/ 24 h 24"/>
                  <a:gd name="T10" fmla="*/ 45 w 45"/>
                  <a:gd name="T11" fmla="*/ 0 h 24"/>
                  <a:gd name="T12" fmla="*/ 45 w 45"/>
                  <a:gd name="T13" fmla="*/ 24 h 24"/>
                  <a:gd name="T14" fmla="*/ 43 w 45"/>
                  <a:gd name="T15" fmla="*/ 24 h 24"/>
                  <a:gd name="T16" fmla="*/ 43 w 45"/>
                  <a:gd name="T17" fmla="*/ 0 h 24"/>
                  <a:gd name="T18" fmla="*/ 45 w 4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24"/>
                  <a:gd name="T32" fmla="*/ 45 w 4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24">
                    <a:moveTo>
                      <a:pt x="0" y="24"/>
                    </a:moveTo>
                    <a:lnTo>
                      <a:pt x="0" y="0"/>
                    </a:lnTo>
                    <a:lnTo>
                      <a:pt x="1" y="0"/>
                    </a:lnTo>
                    <a:lnTo>
                      <a:pt x="1" y="24"/>
                    </a:lnTo>
                    <a:lnTo>
                      <a:pt x="0" y="24"/>
                    </a:lnTo>
                    <a:close/>
                    <a:moveTo>
                      <a:pt x="45" y="0"/>
                    </a:moveTo>
                    <a:lnTo>
                      <a:pt x="45" y="24"/>
                    </a:lnTo>
                    <a:lnTo>
                      <a:pt x="43" y="24"/>
                    </a:lnTo>
                    <a:lnTo>
                      <a:pt x="43" y="0"/>
                    </a:lnTo>
                    <a:lnTo>
                      <a:pt x="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3" name="Freeform 286"/>
              <p:cNvSpPr>
                <a:spLocks noEditPoints="1"/>
              </p:cNvSpPr>
              <p:nvPr/>
            </p:nvSpPr>
            <p:spPr bwMode="auto">
              <a:xfrm>
                <a:off x="4520" y="2062"/>
                <a:ext cx="42" cy="24"/>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4" name="Freeform 287"/>
              <p:cNvSpPr>
                <a:spLocks noEditPoints="1"/>
              </p:cNvSpPr>
              <p:nvPr/>
            </p:nvSpPr>
            <p:spPr bwMode="auto">
              <a:xfrm>
                <a:off x="4521" y="2062"/>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5" name="Freeform 288"/>
              <p:cNvSpPr>
                <a:spLocks noEditPoints="1"/>
              </p:cNvSpPr>
              <p:nvPr/>
            </p:nvSpPr>
            <p:spPr bwMode="auto">
              <a:xfrm>
                <a:off x="4522" y="2062"/>
                <a:ext cx="37" cy="24"/>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6" name="Freeform 289"/>
              <p:cNvSpPr>
                <a:spLocks noEditPoints="1"/>
              </p:cNvSpPr>
              <p:nvPr/>
            </p:nvSpPr>
            <p:spPr bwMode="auto">
              <a:xfrm>
                <a:off x="4524" y="2062"/>
                <a:ext cx="34" cy="24"/>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3 w 34"/>
                  <a:gd name="T15" fmla="*/ 24 h 24"/>
                  <a:gd name="T16" fmla="*/ 33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3" y="24"/>
                    </a:lnTo>
                    <a:lnTo>
                      <a:pt x="33"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7" name="Freeform 290"/>
              <p:cNvSpPr>
                <a:spLocks noEditPoints="1"/>
              </p:cNvSpPr>
              <p:nvPr/>
            </p:nvSpPr>
            <p:spPr bwMode="auto">
              <a:xfrm>
                <a:off x="4525" y="2062"/>
                <a:ext cx="32" cy="24"/>
              </a:xfrm>
              <a:custGeom>
                <a:avLst/>
                <a:gdLst>
                  <a:gd name="T0" fmla="*/ 0 w 32"/>
                  <a:gd name="T1" fmla="*/ 24 h 24"/>
                  <a:gd name="T2" fmla="*/ 0 w 32"/>
                  <a:gd name="T3" fmla="*/ 0 h 24"/>
                  <a:gd name="T4" fmla="*/ 1 w 32"/>
                  <a:gd name="T5" fmla="*/ 0 h 24"/>
                  <a:gd name="T6" fmla="*/ 1 w 32"/>
                  <a:gd name="T7" fmla="*/ 24 h 24"/>
                  <a:gd name="T8" fmla="*/ 0 w 32"/>
                  <a:gd name="T9" fmla="*/ 24 h 24"/>
                  <a:gd name="T10" fmla="*/ 32 w 32"/>
                  <a:gd name="T11" fmla="*/ 0 h 24"/>
                  <a:gd name="T12" fmla="*/ 32 w 32"/>
                  <a:gd name="T13" fmla="*/ 24 h 24"/>
                  <a:gd name="T14" fmla="*/ 30 w 32"/>
                  <a:gd name="T15" fmla="*/ 24 h 24"/>
                  <a:gd name="T16" fmla="*/ 30 w 32"/>
                  <a:gd name="T17" fmla="*/ 0 h 24"/>
                  <a:gd name="T18" fmla="*/ 32 w 3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4"/>
                  <a:gd name="T32" fmla="*/ 32 w 3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4">
                    <a:moveTo>
                      <a:pt x="0" y="24"/>
                    </a:moveTo>
                    <a:lnTo>
                      <a:pt x="0" y="0"/>
                    </a:lnTo>
                    <a:lnTo>
                      <a:pt x="1" y="0"/>
                    </a:lnTo>
                    <a:lnTo>
                      <a:pt x="1" y="24"/>
                    </a:lnTo>
                    <a:lnTo>
                      <a:pt x="0" y="24"/>
                    </a:lnTo>
                    <a:close/>
                    <a:moveTo>
                      <a:pt x="32" y="0"/>
                    </a:moveTo>
                    <a:lnTo>
                      <a:pt x="32" y="24"/>
                    </a:lnTo>
                    <a:lnTo>
                      <a:pt x="30" y="24"/>
                    </a:lnTo>
                    <a:lnTo>
                      <a:pt x="30" y="0"/>
                    </a:lnTo>
                    <a:lnTo>
                      <a:pt x="32"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8" name="Freeform 291"/>
              <p:cNvSpPr>
                <a:spLocks noEditPoints="1"/>
              </p:cNvSpPr>
              <p:nvPr/>
            </p:nvSpPr>
            <p:spPr bwMode="auto">
              <a:xfrm>
                <a:off x="4526" y="2062"/>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19" name="Freeform 292"/>
              <p:cNvSpPr>
                <a:spLocks noEditPoints="1"/>
              </p:cNvSpPr>
              <p:nvPr/>
            </p:nvSpPr>
            <p:spPr bwMode="auto">
              <a:xfrm>
                <a:off x="4527" y="2062"/>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0" name="Freeform 293"/>
              <p:cNvSpPr>
                <a:spLocks noEditPoints="1"/>
              </p:cNvSpPr>
              <p:nvPr/>
            </p:nvSpPr>
            <p:spPr bwMode="auto">
              <a:xfrm>
                <a:off x="4529" y="2062"/>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1" name="Freeform 294"/>
              <p:cNvSpPr>
                <a:spLocks noEditPoints="1"/>
              </p:cNvSpPr>
              <p:nvPr/>
            </p:nvSpPr>
            <p:spPr bwMode="auto">
              <a:xfrm>
                <a:off x="4530" y="2062"/>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2" name="Freeform 295"/>
              <p:cNvSpPr>
                <a:spLocks noEditPoints="1"/>
              </p:cNvSpPr>
              <p:nvPr/>
            </p:nvSpPr>
            <p:spPr bwMode="auto">
              <a:xfrm>
                <a:off x="4531" y="2062"/>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3" name="Freeform 296"/>
              <p:cNvSpPr>
                <a:spLocks noEditPoints="1"/>
              </p:cNvSpPr>
              <p:nvPr/>
            </p:nvSpPr>
            <p:spPr bwMode="auto">
              <a:xfrm>
                <a:off x="4532" y="2062"/>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4" name="Freeform 297"/>
              <p:cNvSpPr>
                <a:spLocks noEditPoints="1"/>
              </p:cNvSpPr>
              <p:nvPr/>
            </p:nvSpPr>
            <p:spPr bwMode="auto">
              <a:xfrm>
                <a:off x="4534" y="2061"/>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5" name="Freeform 298"/>
              <p:cNvSpPr>
                <a:spLocks noEditPoints="1"/>
              </p:cNvSpPr>
              <p:nvPr/>
            </p:nvSpPr>
            <p:spPr bwMode="auto">
              <a:xfrm>
                <a:off x="4535" y="2061"/>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6" name="Freeform 299"/>
              <p:cNvSpPr>
                <a:spLocks noEditPoints="1"/>
              </p:cNvSpPr>
              <p:nvPr/>
            </p:nvSpPr>
            <p:spPr bwMode="auto">
              <a:xfrm>
                <a:off x="4536" y="2061"/>
                <a:ext cx="9" cy="25"/>
              </a:xfrm>
              <a:custGeom>
                <a:avLst/>
                <a:gdLst>
                  <a:gd name="T0" fmla="*/ 0 w 9"/>
                  <a:gd name="T1" fmla="*/ 25 h 25"/>
                  <a:gd name="T2" fmla="*/ 0 w 9"/>
                  <a:gd name="T3" fmla="*/ 1 h 25"/>
                  <a:gd name="T4" fmla="*/ 2 w 9"/>
                  <a:gd name="T5" fmla="*/ 0 h 25"/>
                  <a:gd name="T6" fmla="*/ 2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2" y="0"/>
                    </a:lnTo>
                    <a:lnTo>
                      <a:pt x="2"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7" name="Freeform 300"/>
              <p:cNvSpPr>
                <a:spLocks noEditPoints="1"/>
              </p:cNvSpPr>
              <p:nvPr/>
            </p:nvSpPr>
            <p:spPr bwMode="auto">
              <a:xfrm>
                <a:off x="4538" y="2061"/>
                <a:ext cx="6" cy="25"/>
              </a:xfrm>
              <a:custGeom>
                <a:avLst/>
                <a:gdLst>
                  <a:gd name="T0" fmla="*/ 0 w 6"/>
                  <a:gd name="T1" fmla="*/ 24 h 25"/>
                  <a:gd name="T2" fmla="*/ 0 w 6"/>
                  <a:gd name="T3" fmla="*/ 0 h 25"/>
                  <a:gd name="T4" fmla="*/ 1 w 6"/>
                  <a:gd name="T5" fmla="*/ 1 h 25"/>
                  <a:gd name="T6" fmla="*/ 1 w 6"/>
                  <a:gd name="T7" fmla="*/ 25 h 25"/>
                  <a:gd name="T8" fmla="*/ 0 w 6"/>
                  <a:gd name="T9" fmla="*/ 24 h 25"/>
                  <a:gd name="T10" fmla="*/ 6 w 6"/>
                  <a:gd name="T11" fmla="*/ 0 h 25"/>
                  <a:gd name="T12" fmla="*/ 6 w 6"/>
                  <a:gd name="T13" fmla="*/ 24 h 25"/>
                  <a:gd name="T14" fmla="*/ 5 w 6"/>
                  <a:gd name="T15" fmla="*/ 25 h 25"/>
                  <a:gd name="T16" fmla="*/ 5 w 6"/>
                  <a:gd name="T17" fmla="*/ 1 h 25"/>
                  <a:gd name="T18" fmla="*/ 6 w 6"/>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5"/>
                  <a:gd name="T32" fmla="*/ 6 w 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5">
                    <a:moveTo>
                      <a:pt x="0" y="24"/>
                    </a:moveTo>
                    <a:lnTo>
                      <a:pt x="0" y="0"/>
                    </a:lnTo>
                    <a:lnTo>
                      <a:pt x="1" y="1"/>
                    </a:lnTo>
                    <a:lnTo>
                      <a:pt x="1" y="25"/>
                    </a:lnTo>
                    <a:lnTo>
                      <a:pt x="0" y="24"/>
                    </a:lnTo>
                    <a:close/>
                    <a:moveTo>
                      <a:pt x="6" y="0"/>
                    </a:moveTo>
                    <a:lnTo>
                      <a:pt x="6" y="24"/>
                    </a:lnTo>
                    <a:lnTo>
                      <a:pt x="5" y="25"/>
                    </a:lnTo>
                    <a:lnTo>
                      <a:pt x="5" y="1"/>
                    </a:lnTo>
                    <a:lnTo>
                      <a:pt x="6"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8" name="Freeform 301"/>
              <p:cNvSpPr>
                <a:spLocks noEditPoints="1"/>
              </p:cNvSpPr>
              <p:nvPr/>
            </p:nvSpPr>
            <p:spPr bwMode="auto">
              <a:xfrm>
                <a:off x="4539" y="2062"/>
                <a:ext cx="4" cy="24"/>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29" name="Freeform 302"/>
              <p:cNvSpPr>
                <a:spLocks noEditPoints="1"/>
              </p:cNvSpPr>
              <p:nvPr/>
            </p:nvSpPr>
            <p:spPr bwMode="auto">
              <a:xfrm>
                <a:off x="4540" y="2062"/>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0" name="Freeform 303"/>
              <p:cNvSpPr>
                <a:spLocks/>
              </p:cNvSpPr>
              <p:nvPr/>
            </p:nvSpPr>
            <p:spPr bwMode="auto">
              <a:xfrm>
                <a:off x="4507" y="1754"/>
                <a:ext cx="428" cy="427"/>
              </a:xfrm>
              <a:custGeom>
                <a:avLst/>
                <a:gdLst>
                  <a:gd name="T0" fmla="*/ 0 w 428"/>
                  <a:gd name="T1" fmla="*/ 427 h 427"/>
                  <a:gd name="T2" fmla="*/ 0 w 428"/>
                  <a:gd name="T3" fmla="*/ 297 h 427"/>
                  <a:gd name="T4" fmla="*/ 44 w 428"/>
                  <a:gd name="T5" fmla="*/ 252 h 427"/>
                  <a:gd name="T6" fmla="*/ 48 w 428"/>
                  <a:gd name="T7" fmla="*/ 252 h 427"/>
                  <a:gd name="T8" fmla="*/ 48 w 428"/>
                  <a:gd name="T9" fmla="*/ 47 h 427"/>
                  <a:gd name="T10" fmla="*/ 95 w 428"/>
                  <a:gd name="T11" fmla="*/ 0 h 427"/>
                  <a:gd name="T12" fmla="*/ 380 w 428"/>
                  <a:gd name="T13" fmla="*/ 0 h 427"/>
                  <a:gd name="T14" fmla="*/ 380 w 428"/>
                  <a:gd name="T15" fmla="*/ 142 h 427"/>
                  <a:gd name="T16" fmla="*/ 369 w 428"/>
                  <a:gd name="T17" fmla="*/ 177 h 427"/>
                  <a:gd name="T18" fmla="*/ 369 w 428"/>
                  <a:gd name="T19" fmla="*/ 243 h 427"/>
                  <a:gd name="T20" fmla="*/ 362 w 428"/>
                  <a:gd name="T21" fmla="*/ 250 h 427"/>
                  <a:gd name="T22" fmla="*/ 428 w 428"/>
                  <a:gd name="T23" fmla="*/ 250 h 427"/>
                  <a:gd name="T24" fmla="*/ 428 w 428"/>
                  <a:gd name="T25" fmla="*/ 380 h 427"/>
                  <a:gd name="T26" fmla="*/ 380 w 428"/>
                  <a:gd name="T27" fmla="*/ 427 h 427"/>
                  <a:gd name="T28" fmla="*/ 0 w 428"/>
                  <a:gd name="T29" fmla="*/ 427 h 4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7"/>
                  <a:gd name="T47" fmla="*/ 428 w 428"/>
                  <a:gd name="T48" fmla="*/ 427 h 4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7">
                    <a:moveTo>
                      <a:pt x="0" y="427"/>
                    </a:moveTo>
                    <a:lnTo>
                      <a:pt x="0" y="297"/>
                    </a:lnTo>
                    <a:lnTo>
                      <a:pt x="44" y="252"/>
                    </a:lnTo>
                    <a:lnTo>
                      <a:pt x="48" y="252"/>
                    </a:lnTo>
                    <a:lnTo>
                      <a:pt x="48" y="47"/>
                    </a:lnTo>
                    <a:lnTo>
                      <a:pt x="95" y="0"/>
                    </a:lnTo>
                    <a:lnTo>
                      <a:pt x="380" y="0"/>
                    </a:lnTo>
                    <a:lnTo>
                      <a:pt x="380" y="142"/>
                    </a:lnTo>
                    <a:lnTo>
                      <a:pt x="369" y="177"/>
                    </a:lnTo>
                    <a:lnTo>
                      <a:pt x="369" y="243"/>
                    </a:lnTo>
                    <a:lnTo>
                      <a:pt x="362" y="250"/>
                    </a:lnTo>
                    <a:lnTo>
                      <a:pt x="428" y="250"/>
                    </a:lnTo>
                    <a:lnTo>
                      <a:pt x="428" y="380"/>
                    </a:lnTo>
                    <a:lnTo>
                      <a:pt x="380" y="427"/>
                    </a:lnTo>
                    <a:lnTo>
                      <a:pt x="0" y="42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31" name="Rectangle 304"/>
              <p:cNvSpPr>
                <a:spLocks noChangeArrowheads="1"/>
              </p:cNvSpPr>
              <p:nvPr/>
            </p:nvSpPr>
            <p:spPr bwMode="auto">
              <a:xfrm>
                <a:off x="4288" y="2202"/>
                <a:ext cx="90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smtClean="0">
                    <a:solidFill>
                      <a:srgbClr val="000000"/>
                    </a:solidFill>
                    <a:latin typeface="Calibri" pitchFamily="34" charset="0"/>
                    <a:ea typeface="ＭＳ Ｐゴシック" pitchFamily="34" charset="-128"/>
                  </a:rPr>
                  <a:t>Pune</a:t>
                </a:r>
                <a:endParaRPr lang="en-US" dirty="0">
                  <a:latin typeface="Calibri" pitchFamily="34" charset="0"/>
                  <a:ea typeface="ＭＳ Ｐゴシック" pitchFamily="34" charset="-128"/>
                </a:endParaRPr>
              </a:p>
            </p:txBody>
          </p:sp>
          <p:sp>
            <p:nvSpPr>
              <p:cNvPr id="747832" name="Freeform 305"/>
              <p:cNvSpPr>
                <a:spLocks/>
              </p:cNvSpPr>
              <p:nvPr/>
            </p:nvSpPr>
            <p:spPr bwMode="auto">
              <a:xfrm>
                <a:off x="3166" y="2811"/>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3" name="Freeform 306"/>
              <p:cNvSpPr>
                <a:spLocks/>
              </p:cNvSpPr>
              <p:nvPr/>
            </p:nvSpPr>
            <p:spPr bwMode="auto">
              <a:xfrm>
                <a:off x="2797" y="2814"/>
                <a:ext cx="95" cy="46"/>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4" name="Freeform 307"/>
              <p:cNvSpPr>
                <a:spLocks/>
              </p:cNvSpPr>
              <p:nvPr/>
            </p:nvSpPr>
            <p:spPr bwMode="auto">
              <a:xfrm>
                <a:off x="2845" y="2811"/>
                <a:ext cx="361" cy="49"/>
              </a:xfrm>
              <a:custGeom>
                <a:avLst/>
                <a:gdLst>
                  <a:gd name="T0" fmla="*/ 361 w 361"/>
                  <a:gd name="T1" fmla="*/ 18 h 49"/>
                  <a:gd name="T2" fmla="*/ 326 w 361"/>
                  <a:gd name="T3" fmla="*/ 0 h 49"/>
                  <a:gd name="T4" fmla="*/ 47 w 361"/>
                  <a:gd name="T5" fmla="*/ 0 h 49"/>
                  <a:gd name="T6" fmla="*/ 0 w 361"/>
                  <a:gd name="T7" fmla="*/ 24 h 49"/>
                  <a:gd name="T8" fmla="*/ 47 w 361"/>
                  <a:gd name="T9" fmla="*/ 49 h 49"/>
                  <a:gd name="T10" fmla="*/ 332 w 361"/>
                  <a:gd name="T11" fmla="*/ 49 h 49"/>
                  <a:gd name="T12" fmla="*/ 361 w 361"/>
                  <a:gd name="T13" fmla="*/ 18 h 49"/>
                  <a:gd name="T14" fmla="*/ 0 60000 65536"/>
                  <a:gd name="T15" fmla="*/ 0 60000 65536"/>
                  <a:gd name="T16" fmla="*/ 0 60000 65536"/>
                  <a:gd name="T17" fmla="*/ 0 60000 65536"/>
                  <a:gd name="T18" fmla="*/ 0 60000 65536"/>
                  <a:gd name="T19" fmla="*/ 0 60000 65536"/>
                  <a:gd name="T20" fmla="*/ 0 60000 65536"/>
                  <a:gd name="T21" fmla="*/ 0 w 361"/>
                  <a:gd name="T22" fmla="*/ 0 h 49"/>
                  <a:gd name="T23" fmla="*/ 361 w 3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9">
                    <a:moveTo>
                      <a:pt x="361" y="18"/>
                    </a:moveTo>
                    <a:lnTo>
                      <a:pt x="326" y="0"/>
                    </a:lnTo>
                    <a:lnTo>
                      <a:pt x="47" y="0"/>
                    </a:lnTo>
                    <a:lnTo>
                      <a:pt x="0" y="24"/>
                    </a:lnTo>
                    <a:lnTo>
                      <a:pt x="47" y="49"/>
                    </a:lnTo>
                    <a:lnTo>
                      <a:pt x="332" y="49"/>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5" name="Freeform 308"/>
              <p:cNvSpPr>
                <a:spLocks/>
              </p:cNvSpPr>
              <p:nvPr/>
            </p:nvSpPr>
            <p:spPr bwMode="auto">
              <a:xfrm>
                <a:off x="2903" y="2842"/>
                <a:ext cx="215" cy="14"/>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2 h 14"/>
                  <a:gd name="T12" fmla="*/ 88 w 215"/>
                  <a:gd name="T13" fmla="*/ 12 h 14"/>
                  <a:gd name="T14" fmla="*/ 113 w 215"/>
                  <a:gd name="T15" fmla="*/ 11 h 14"/>
                  <a:gd name="T16" fmla="*/ 137 w 215"/>
                  <a:gd name="T17" fmla="*/ 10 h 14"/>
                  <a:gd name="T18" fmla="*/ 159 w 215"/>
                  <a:gd name="T19" fmla="*/ 9 h 14"/>
                  <a:gd name="T20" fmla="*/ 177 w 215"/>
                  <a:gd name="T21" fmla="*/ 7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6" name="Freeform 309"/>
              <p:cNvSpPr>
                <a:spLocks/>
              </p:cNvSpPr>
              <p:nvPr/>
            </p:nvSpPr>
            <p:spPr bwMode="auto">
              <a:xfrm>
                <a:off x="2903" y="2842"/>
                <a:ext cx="209" cy="14"/>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7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7" name="Freeform 310"/>
              <p:cNvSpPr>
                <a:spLocks/>
              </p:cNvSpPr>
              <p:nvPr/>
            </p:nvSpPr>
            <p:spPr bwMode="auto">
              <a:xfrm>
                <a:off x="2903" y="284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3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3"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8" name="Freeform 311"/>
              <p:cNvSpPr>
                <a:spLocks/>
              </p:cNvSpPr>
              <p:nvPr/>
            </p:nvSpPr>
            <p:spPr bwMode="auto">
              <a:xfrm>
                <a:off x="2903" y="2842"/>
                <a:ext cx="199" cy="12"/>
              </a:xfrm>
              <a:custGeom>
                <a:avLst/>
                <a:gdLst>
                  <a:gd name="T0" fmla="*/ 0 w 199"/>
                  <a:gd name="T1" fmla="*/ 12 h 12"/>
                  <a:gd name="T2" fmla="*/ 32 w 199"/>
                  <a:gd name="T3" fmla="*/ 12 h 12"/>
                  <a:gd name="T4" fmla="*/ 63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3"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39" name="Freeform 312"/>
              <p:cNvSpPr>
                <a:spLocks/>
              </p:cNvSpPr>
              <p:nvPr/>
            </p:nvSpPr>
            <p:spPr bwMode="auto">
              <a:xfrm>
                <a:off x="2903" y="2842"/>
                <a:ext cx="193" cy="12"/>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0" name="Freeform 313"/>
              <p:cNvSpPr>
                <a:spLocks/>
              </p:cNvSpPr>
              <p:nvPr/>
            </p:nvSpPr>
            <p:spPr bwMode="auto">
              <a:xfrm>
                <a:off x="2903" y="2842"/>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1" name="Freeform 314"/>
              <p:cNvSpPr>
                <a:spLocks/>
              </p:cNvSpPr>
              <p:nvPr/>
            </p:nvSpPr>
            <p:spPr bwMode="auto">
              <a:xfrm>
                <a:off x="2903" y="284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2" name="Freeform 315"/>
              <p:cNvSpPr>
                <a:spLocks/>
              </p:cNvSpPr>
              <p:nvPr/>
            </p:nvSpPr>
            <p:spPr bwMode="auto">
              <a:xfrm>
                <a:off x="2903" y="284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3" name="Freeform 316"/>
              <p:cNvSpPr>
                <a:spLocks/>
              </p:cNvSpPr>
              <p:nvPr/>
            </p:nvSpPr>
            <p:spPr bwMode="auto">
              <a:xfrm>
                <a:off x="2903" y="284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9 w 166"/>
                  <a:gd name="T33" fmla="*/ 5 h 11"/>
                  <a:gd name="T34" fmla="*/ 150 w 166"/>
                  <a:gd name="T35" fmla="*/ 2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9" y="5"/>
                    </a:lnTo>
                    <a:lnTo>
                      <a:pt x="150" y="2"/>
                    </a:lnTo>
                    <a:lnTo>
                      <a:pt x="158"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4" name="Freeform 317"/>
              <p:cNvSpPr>
                <a:spLocks/>
              </p:cNvSpPr>
              <p:nvPr/>
            </p:nvSpPr>
            <p:spPr bwMode="auto">
              <a:xfrm>
                <a:off x="2903" y="284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9 w 159"/>
                  <a:gd name="T13" fmla="*/ 5 h 10"/>
                  <a:gd name="T14" fmla="*/ 150 w 159"/>
                  <a:gd name="T15" fmla="*/ 2 h 10"/>
                  <a:gd name="T16" fmla="*/ 158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9" y="5"/>
                    </a:lnTo>
                    <a:lnTo>
                      <a:pt x="150" y="2"/>
                    </a:lnTo>
                    <a:lnTo>
                      <a:pt x="158"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5" name="Freeform 318"/>
              <p:cNvSpPr>
                <a:spLocks/>
              </p:cNvSpPr>
              <p:nvPr/>
            </p:nvSpPr>
            <p:spPr bwMode="auto">
              <a:xfrm>
                <a:off x="2903" y="284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6" name="Freeform 319"/>
              <p:cNvSpPr>
                <a:spLocks/>
              </p:cNvSpPr>
              <p:nvPr/>
            </p:nvSpPr>
            <p:spPr bwMode="auto">
              <a:xfrm>
                <a:off x="2903" y="2842"/>
                <a:ext cx="144" cy="9"/>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5"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7" name="Freeform 320"/>
              <p:cNvSpPr>
                <a:spLocks/>
              </p:cNvSpPr>
              <p:nvPr/>
            </p:nvSpPr>
            <p:spPr bwMode="auto">
              <a:xfrm>
                <a:off x="2903" y="284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5 w 133"/>
                  <a:gd name="T17" fmla="*/ 9 h 9"/>
                  <a:gd name="T18" fmla="*/ 0 w 133"/>
                  <a:gd name="T19" fmla="*/ 9 h 9"/>
                  <a:gd name="T20" fmla="*/ 0 w 133"/>
                  <a:gd name="T21" fmla="*/ 7 h 9"/>
                  <a:gd name="T22" fmla="*/ 25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5" y="9"/>
                    </a:lnTo>
                    <a:lnTo>
                      <a:pt x="0" y="9"/>
                    </a:lnTo>
                    <a:lnTo>
                      <a:pt x="0" y="7"/>
                    </a:lnTo>
                    <a:lnTo>
                      <a:pt x="25"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8" name="Freeform 321"/>
              <p:cNvSpPr>
                <a:spLocks/>
              </p:cNvSpPr>
              <p:nvPr/>
            </p:nvSpPr>
            <p:spPr bwMode="auto">
              <a:xfrm>
                <a:off x="2903" y="2842"/>
                <a:ext cx="125" cy="7"/>
              </a:xfrm>
              <a:custGeom>
                <a:avLst/>
                <a:gdLst>
                  <a:gd name="T0" fmla="*/ 0 w 125"/>
                  <a:gd name="T1" fmla="*/ 7 h 7"/>
                  <a:gd name="T2" fmla="*/ 25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2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5"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2"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49" name="Freeform 322"/>
              <p:cNvSpPr>
                <a:spLocks/>
              </p:cNvSpPr>
              <p:nvPr/>
            </p:nvSpPr>
            <p:spPr bwMode="auto">
              <a:xfrm>
                <a:off x="2903" y="2842"/>
                <a:ext cx="114" cy="7"/>
              </a:xfrm>
              <a:custGeom>
                <a:avLst/>
                <a:gdLst>
                  <a:gd name="T0" fmla="*/ 114 w 114"/>
                  <a:gd name="T1" fmla="*/ 0 h 7"/>
                  <a:gd name="T2" fmla="*/ 112 w 114"/>
                  <a:gd name="T3" fmla="*/ 1 h 7"/>
                  <a:gd name="T4" fmla="*/ 106 w 114"/>
                  <a:gd name="T5" fmla="*/ 2 h 7"/>
                  <a:gd name="T6" fmla="*/ 95 w 114"/>
                  <a:gd name="T7" fmla="*/ 4 h 7"/>
                  <a:gd name="T8" fmla="*/ 82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2"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0" name="Freeform 323"/>
              <p:cNvSpPr>
                <a:spLocks/>
              </p:cNvSpPr>
              <p:nvPr/>
            </p:nvSpPr>
            <p:spPr bwMode="auto">
              <a:xfrm>
                <a:off x="2903" y="284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1" name="Freeform 324"/>
              <p:cNvSpPr>
                <a:spLocks/>
              </p:cNvSpPr>
              <p:nvPr/>
            </p:nvSpPr>
            <p:spPr bwMode="auto">
              <a:xfrm>
                <a:off x="2903" y="284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3"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2" name="Freeform 325"/>
              <p:cNvSpPr>
                <a:spLocks/>
              </p:cNvSpPr>
              <p:nvPr/>
            </p:nvSpPr>
            <p:spPr bwMode="auto">
              <a:xfrm>
                <a:off x="2903" y="2842"/>
                <a:ext cx="80" cy="5"/>
              </a:xfrm>
              <a:custGeom>
                <a:avLst/>
                <a:gdLst>
                  <a:gd name="T0" fmla="*/ 0 w 80"/>
                  <a:gd name="T1" fmla="*/ 5 h 5"/>
                  <a:gd name="T2" fmla="*/ 18 w 80"/>
                  <a:gd name="T3" fmla="*/ 5 h 5"/>
                  <a:gd name="T4" fmla="*/ 35 w 80"/>
                  <a:gd name="T5" fmla="*/ 4 h 5"/>
                  <a:gd name="T6" fmla="*/ 50 w 80"/>
                  <a:gd name="T7" fmla="*/ 4 h 5"/>
                  <a:gd name="T8" fmla="*/ 63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3" name="Freeform 326"/>
              <p:cNvSpPr>
                <a:spLocks/>
              </p:cNvSpPr>
              <p:nvPr/>
            </p:nvSpPr>
            <p:spPr bwMode="auto">
              <a:xfrm>
                <a:off x="2903" y="284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4" name="Freeform 327"/>
              <p:cNvSpPr>
                <a:spLocks/>
              </p:cNvSpPr>
              <p:nvPr/>
            </p:nvSpPr>
            <p:spPr bwMode="auto">
              <a:xfrm>
                <a:off x="2903" y="284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5" name="Freeform 328"/>
              <p:cNvSpPr>
                <a:spLocks/>
              </p:cNvSpPr>
              <p:nvPr/>
            </p:nvSpPr>
            <p:spPr bwMode="auto">
              <a:xfrm>
                <a:off x="2903" y="284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6" name="Freeform 329"/>
              <p:cNvSpPr>
                <a:spLocks/>
              </p:cNvSpPr>
              <p:nvPr/>
            </p:nvSpPr>
            <p:spPr bwMode="auto">
              <a:xfrm>
                <a:off x="2903" y="284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7" name="Freeform 330"/>
              <p:cNvSpPr>
                <a:spLocks/>
              </p:cNvSpPr>
              <p:nvPr/>
            </p:nvSpPr>
            <p:spPr bwMode="auto">
              <a:xfrm>
                <a:off x="2903" y="284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8" name="Freeform 331"/>
              <p:cNvSpPr>
                <a:spLocks/>
              </p:cNvSpPr>
              <p:nvPr/>
            </p:nvSpPr>
            <p:spPr bwMode="auto">
              <a:xfrm>
                <a:off x="3177" y="2811"/>
                <a:ext cx="48" cy="179"/>
              </a:xfrm>
              <a:custGeom>
                <a:avLst/>
                <a:gdLst>
                  <a:gd name="T0" fmla="*/ 0 w 48"/>
                  <a:gd name="T1" fmla="*/ 49 h 179"/>
                  <a:gd name="T2" fmla="*/ 48 w 48"/>
                  <a:gd name="T3" fmla="*/ 0 h 179"/>
                  <a:gd name="T4" fmla="*/ 48 w 48"/>
                  <a:gd name="T5" fmla="*/ 131 h 179"/>
                  <a:gd name="T6" fmla="*/ 0 w 48"/>
                  <a:gd name="T7" fmla="*/ 179 h 179"/>
                  <a:gd name="T8" fmla="*/ 0 w 48"/>
                  <a:gd name="T9" fmla="*/ 49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9"/>
                    </a:moveTo>
                    <a:lnTo>
                      <a:pt x="48" y="0"/>
                    </a:lnTo>
                    <a:lnTo>
                      <a:pt x="48" y="131"/>
                    </a:lnTo>
                    <a:lnTo>
                      <a:pt x="0" y="179"/>
                    </a:lnTo>
                    <a:lnTo>
                      <a:pt x="0" y="4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59" name="Rectangle 332"/>
              <p:cNvSpPr>
                <a:spLocks noChangeArrowheads="1"/>
              </p:cNvSpPr>
              <p:nvPr/>
            </p:nvSpPr>
            <p:spPr bwMode="auto">
              <a:xfrm>
                <a:off x="2797" y="2860"/>
                <a:ext cx="380" cy="10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0" name="Freeform 333"/>
              <p:cNvSpPr>
                <a:spLocks/>
              </p:cNvSpPr>
              <p:nvPr/>
            </p:nvSpPr>
            <p:spPr bwMode="auto">
              <a:xfrm>
                <a:off x="2916" y="2860"/>
                <a:ext cx="5" cy="103"/>
              </a:xfrm>
              <a:custGeom>
                <a:avLst/>
                <a:gdLst>
                  <a:gd name="T0" fmla="*/ 5 w 5"/>
                  <a:gd name="T1" fmla="*/ 0 h 103"/>
                  <a:gd name="T2" fmla="*/ 1 w 5"/>
                  <a:gd name="T3" fmla="*/ 25 h 103"/>
                  <a:gd name="T4" fmla="*/ 0 w 5"/>
                  <a:gd name="T5" fmla="*/ 51 h 103"/>
                  <a:gd name="T6" fmla="*/ 1 w 5"/>
                  <a:gd name="T7" fmla="*/ 77 h 103"/>
                  <a:gd name="T8" fmla="*/ 5 w 5"/>
                  <a:gd name="T9" fmla="*/ 103 h 103"/>
                  <a:gd name="T10" fmla="*/ 0 60000 65536"/>
                  <a:gd name="T11" fmla="*/ 0 60000 65536"/>
                  <a:gd name="T12" fmla="*/ 0 60000 65536"/>
                  <a:gd name="T13" fmla="*/ 0 60000 65536"/>
                  <a:gd name="T14" fmla="*/ 0 60000 65536"/>
                  <a:gd name="T15" fmla="*/ 0 w 5"/>
                  <a:gd name="T16" fmla="*/ 0 h 103"/>
                  <a:gd name="T17" fmla="*/ 5 w 5"/>
                  <a:gd name="T18" fmla="*/ 103 h 103"/>
                </a:gdLst>
                <a:ahLst/>
                <a:cxnLst>
                  <a:cxn ang="T10">
                    <a:pos x="T0" y="T1"/>
                  </a:cxn>
                  <a:cxn ang="T11">
                    <a:pos x="T2" y="T3"/>
                  </a:cxn>
                  <a:cxn ang="T12">
                    <a:pos x="T4" y="T5"/>
                  </a:cxn>
                  <a:cxn ang="T13">
                    <a:pos x="T6" y="T7"/>
                  </a:cxn>
                  <a:cxn ang="T14">
                    <a:pos x="T8" y="T9"/>
                  </a:cxn>
                </a:cxnLst>
                <a:rect l="T15" t="T16" r="T17" b="T18"/>
                <a:pathLst>
                  <a:path w="5" h="103">
                    <a:moveTo>
                      <a:pt x="5" y="0"/>
                    </a:moveTo>
                    <a:lnTo>
                      <a:pt x="1" y="25"/>
                    </a:lnTo>
                    <a:lnTo>
                      <a:pt x="0" y="51"/>
                    </a:lnTo>
                    <a:lnTo>
                      <a:pt x="1" y="77"/>
                    </a:lnTo>
                    <a:lnTo>
                      <a:pt x="5" y="10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861" name="Rectangle 334"/>
              <p:cNvSpPr>
                <a:spLocks noChangeArrowheads="1"/>
              </p:cNvSpPr>
              <p:nvPr/>
            </p:nvSpPr>
            <p:spPr bwMode="auto">
              <a:xfrm>
                <a:off x="2797" y="2963"/>
                <a:ext cx="380" cy="27"/>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62" name="Rectangle 335"/>
              <p:cNvSpPr>
                <a:spLocks noChangeArrowheads="1"/>
              </p:cNvSpPr>
              <p:nvPr/>
            </p:nvSpPr>
            <p:spPr bwMode="auto">
              <a:xfrm>
                <a:off x="3090" y="2891"/>
                <a:ext cx="15"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3" name="Freeform 336"/>
              <p:cNvSpPr>
                <a:spLocks noEditPoints="1"/>
              </p:cNvSpPr>
              <p:nvPr/>
            </p:nvSpPr>
            <p:spPr bwMode="auto">
              <a:xfrm>
                <a:off x="2934" y="2882"/>
                <a:ext cx="62" cy="7"/>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4" name="Freeform 337"/>
              <p:cNvSpPr>
                <a:spLocks noEditPoints="1"/>
              </p:cNvSpPr>
              <p:nvPr/>
            </p:nvSpPr>
            <p:spPr bwMode="auto">
              <a:xfrm>
                <a:off x="2808" y="287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65" name="Freeform 338"/>
              <p:cNvSpPr>
                <a:spLocks noEditPoints="1"/>
              </p:cNvSpPr>
              <p:nvPr/>
            </p:nvSpPr>
            <p:spPr bwMode="auto">
              <a:xfrm>
                <a:off x="2800" y="2865"/>
                <a:ext cx="375" cy="117"/>
              </a:xfrm>
              <a:custGeom>
                <a:avLst/>
                <a:gdLst>
                  <a:gd name="T0" fmla="*/ 129 w 375"/>
                  <a:gd name="T1" fmla="*/ 93 h 117"/>
                  <a:gd name="T2" fmla="*/ 372 w 375"/>
                  <a:gd name="T3" fmla="*/ 93 h 117"/>
                  <a:gd name="T4" fmla="*/ 372 w 375"/>
                  <a:gd name="T5" fmla="*/ 0 h 117"/>
                  <a:gd name="T6" fmla="*/ 129 w 375"/>
                  <a:gd name="T7" fmla="*/ 0 h 117"/>
                  <a:gd name="T8" fmla="*/ 125 w 375"/>
                  <a:gd name="T9" fmla="*/ 22 h 117"/>
                  <a:gd name="T10" fmla="*/ 124 w 375"/>
                  <a:gd name="T11" fmla="*/ 46 h 117"/>
                  <a:gd name="T12" fmla="*/ 125 w 375"/>
                  <a:gd name="T13" fmla="*/ 69 h 117"/>
                  <a:gd name="T14" fmla="*/ 129 w 375"/>
                  <a:gd name="T15" fmla="*/ 93 h 117"/>
                  <a:gd name="T16" fmla="*/ 220 w 375"/>
                  <a:gd name="T17" fmla="*/ 82 h 117"/>
                  <a:gd name="T18" fmla="*/ 359 w 375"/>
                  <a:gd name="T19" fmla="*/ 82 h 117"/>
                  <a:gd name="T20" fmla="*/ 359 w 375"/>
                  <a:gd name="T21" fmla="*/ 11 h 117"/>
                  <a:gd name="T22" fmla="*/ 220 w 375"/>
                  <a:gd name="T23" fmla="*/ 11 h 117"/>
                  <a:gd name="T24" fmla="*/ 220 w 375"/>
                  <a:gd name="T25" fmla="*/ 82 h 117"/>
                  <a:gd name="T26" fmla="*/ 339 w 375"/>
                  <a:gd name="T27" fmla="*/ 117 h 117"/>
                  <a:gd name="T28" fmla="*/ 368 w 375"/>
                  <a:gd name="T29" fmla="*/ 117 h 117"/>
                  <a:gd name="T30" fmla="*/ 372 w 375"/>
                  <a:gd name="T31" fmla="*/ 116 h 117"/>
                  <a:gd name="T32" fmla="*/ 375 w 375"/>
                  <a:gd name="T33" fmla="*/ 111 h 117"/>
                  <a:gd name="T34" fmla="*/ 372 w 375"/>
                  <a:gd name="T35" fmla="*/ 107 h 117"/>
                  <a:gd name="T36" fmla="*/ 368 w 375"/>
                  <a:gd name="T37" fmla="*/ 106 h 117"/>
                  <a:gd name="T38" fmla="*/ 339 w 375"/>
                  <a:gd name="T39" fmla="*/ 106 h 117"/>
                  <a:gd name="T40" fmla="*/ 339 w 375"/>
                  <a:gd name="T41" fmla="*/ 117 h 117"/>
                  <a:gd name="T42" fmla="*/ 35 w 375"/>
                  <a:gd name="T43" fmla="*/ 117 h 117"/>
                  <a:gd name="T44" fmla="*/ 6 w 375"/>
                  <a:gd name="T45" fmla="*/ 117 h 117"/>
                  <a:gd name="T46" fmla="*/ 2 w 375"/>
                  <a:gd name="T47" fmla="*/ 116 h 117"/>
                  <a:gd name="T48" fmla="*/ 0 w 375"/>
                  <a:gd name="T49" fmla="*/ 111 h 117"/>
                  <a:gd name="T50" fmla="*/ 2 w 375"/>
                  <a:gd name="T51" fmla="*/ 107 h 117"/>
                  <a:gd name="T52" fmla="*/ 6 w 375"/>
                  <a:gd name="T53" fmla="*/ 106 h 117"/>
                  <a:gd name="T54" fmla="*/ 35 w 375"/>
                  <a:gd name="T55" fmla="*/ 106 h 117"/>
                  <a:gd name="T56" fmla="*/ 35 w 375"/>
                  <a:gd name="T57" fmla="*/ 117 h 117"/>
                  <a:gd name="T58" fmla="*/ 134 w 375"/>
                  <a:gd name="T59" fmla="*/ 24 h 117"/>
                  <a:gd name="T60" fmla="*/ 196 w 375"/>
                  <a:gd name="T61" fmla="*/ 24 h 117"/>
                  <a:gd name="T62" fmla="*/ 196 w 375"/>
                  <a:gd name="T63" fmla="*/ 17 h 117"/>
                  <a:gd name="T64" fmla="*/ 134 w 375"/>
                  <a:gd name="T65" fmla="*/ 17 h 117"/>
                  <a:gd name="T66" fmla="*/ 134 w 375"/>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7"/>
                  <a:gd name="T104" fmla="*/ 375 w 375"/>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5"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7866" name="Line 339"/>
              <p:cNvSpPr>
                <a:spLocks noChangeShapeType="1"/>
              </p:cNvSpPr>
              <p:nvPr/>
            </p:nvSpPr>
            <p:spPr bwMode="auto">
              <a:xfrm>
                <a:off x="2998" y="2865"/>
                <a:ext cx="1" cy="9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7" name="Line 340"/>
              <p:cNvSpPr>
                <a:spLocks noChangeShapeType="1"/>
              </p:cNvSpPr>
              <p:nvPr/>
            </p:nvSpPr>
            <p:spPr bwMode="auto">
              <a:xfrm flipH="1">
                <a:off x="2924" y="2896"/>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8" name="Line 341"/>
              <p:cNvSpPr>
                <a:spLocks noChangeShapeType="1"/>
              </p:cNvSpPr>
              <p:nvPr/>
            </p:nvSpPr>
            <p:spPr bwMode="auto">
              <a:xfrm flipH="1">
                <a:off x="2924" y="2927"/>
                <a:ext cx="7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69" name="Line 342"/>
              <p:cNvSpPr>
                <a:spLocks noChangeShapeType="1"/>
              </p:cNvSpPr>
              <p:nvPr/>
            </p:nvSpPr>
            <p:spPr bwMode="auto">
              <a:xfrm>
                <a:off x="3115" y="2876"/>
                <a:ext cx="1"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0" name="Line 343"/>
              <p:cNvSpPr>
                <a:spLocks noChangeShapeType="1"/>
              </p:cNvSpPr>
              <p:nvPr/>
            </p:nvSpPr>
            <p:spPr bwMode="auto">
              <a:xfrm>
                <a:off x="3020" y="2903"/>
                <a:ext cx="13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1" name="Line 344"/>
              <p:cNvSpPr>
                <a:spLocks noChangeShapeType="1"/>
              </p:cNvSpPr>
              <p:nvPr/>
            </p:nvSpPr>
            <p:spPr bwMode="auto">
              <a:xfrm flipV="1">
                <a:off x="2934" y="2860"/>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2" name="Line 345"/>
              <p:cNvSpPr>
                <a:spLocks noChangeShapeType="1"/>
              </p:cNvSpPr>
              <p:nvPr/>
            </p:nvSpPr>
            <p:spPr bwMode="auto">
              <a:xfrm flipV="1">
                <a:off x="2934" y="295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3" name="Line 346"/>
              <p:cNvSpPr>
                <a:spLocks noChangeShapeType="1"/>
              </p:cNvSpPr>
              <p:nvPr/>
            </p:nvSpPr>
            <p:spPr bwMode="auto">
              <a:xfrm>
                <a:off x="2936" y="291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4" name="Line 347"/>
              <p:cNvSpPr>
                <a:spLocks noChangeShapeType="1"/>
              </p:cNvSpPr>
              <p:nvPr/>
            </p:nvSpPr>
            <p:spPr bwMode="auto">
              <a:xfrm>
                <a:off x="2936"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5" name="Line 348"/>
              <p:cNvSpPr>
                <a:spLocks noChangeShapeType="1"/>
              </p:cNvSpPr>
              <p:nvPr/>
            </p:nvSpPr>
            <p:spPr bwMode="auto">
              <a:xfrm>
                <a:off x="2981" y="288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6" name="Line 349"/>
              <p:cNvSpPr>
                <a:spLocks noChangeShapeType="1"/>
              </p:cNvSpPr>
              <p:nvPr/>
            </p:nvSpPr>
            <p:spPr bwMode="auto">
              <a:xfrm>
                <a:off x="3038" y="2896"/>
                <a:ext cx="6"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77" name="Freeform 350"/>
              <p:cNvSpPr>
                <a:spLocks/>
              </p:cNvSpPr>
              <p:nvPr/>
            </p:nvSpPr>
            <p:spPr bwMode="auto">
              <a:xfrm>
                <a:off x="3130" y="2562"/>
                <a:ext cx="47" cy="28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8" name="Freeform 351"/>
              <p:cNvSpPr>
                <a:spLocks/>
              </p:cNvSpPr>
              <p:nvPr/>
            </p:nvSpPr>
            <p:spPr bwMode="auto">
              <a:xfrm>
                <a:off x="2845" y="256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79" name="Rectangle 352"/>
              <p:cNvSpPr>
                <a:spLocks noChangeArrowheads="1"/>
              </p:cNvSpPr>
              <p:nvPr/>
            </p:nvSpPr>
            <p:spPr bwMode="auto">
              <a:xfrm>
                <a:off x="2845" y="2610"/>
                <a:ext cx="285" cy="230"/>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7880" name="Rectangle 353"/>
              <p:cNvSpPr>
                <a:spLocks noChangeArrowheads="1"/>
              </p:cNvSpPr>
              <p:nvPr/>
            </p:nvSpPr>
            <p:spPr bwMode="auto">
              <a:xfrm>
                <a:off x="3101" y="2811"/>
                <a:ext cx="14"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1" name="Freeform 354"/>
              <p:cNvSpPr>
                <a:spLocks/>
              </p:cNvSpPr>
              <p:nvPr/>
            </p:nvSpPr>
            <p:spPr bwMode="auto">
              <a:xfrm>
                <a:off x="2886" y="264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2" name="Freeform 355"/>
              <p:cNvSpPr>
                <a:spLocks/>
              </p:cNvSpPr>
              <p:nvPr/>
            </p:nvSpPr>
            <p:spPr bwMode="auto">
              <a:xfrm>
                <a:off x="2886" y="2645"/>
                <a:ext cx="197" cy="138"/>
              </a:xfrm>
              <a:custGeom>
                <a:avLst/>
                <a:gdLst>
                  <a:gd name="T0" fmla="*/ 0 w 197"/>
                  <a:gd name="T1" fmla="*/ 138 h 138"/>
                  <a:gd name="T2" fmla="*/ 197 w 197"/>
                  <a:gd name="T3" fmla="*/ 138 h 138"/>
                  <a:gd name="T4" fmla="*/ 197 w 197"/>
                  <a:gd name="T5" fmla="*/ 0 h 138"/>
                  <a:gd name="T6" fmla="*/ 194 w 197"/>
                  <a:gd name="T7" fmla="*/ 0 h 138"/>
                  <a:gd name="T8" fmla="*/ 194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4" y="0"/>
                    </a:lnTo>
                    <a:lnTo>
                      <a:pt x="194"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3" name="Freeform 356"/>
              <p:cNvSpPr>
                <a:spLocks/>
              </p:cNvSpPr>
              <p:nvPr/>
            </p:nvSpPr>
            <p:spPr bwMode="auto">
              <a:xfrm>
                <a:off x="2886" y="2645"/>
                <a:ext cx="194" cy="136"/>
              </a:xfrm>
              <a:custGeom>
                <a:avLst/>
                <a:gdLst>
                  <a:gd name="T0" fmla="*/ 0 w 194"/>
                  <a:gd name="T1" fmla="*/ 136 h 136"/>
                  <a:gd name="T2" fmla="*/ 194 w 194"/>
                  <a:gd name="T3" fmla="*/ 136 h 136"/>
                  <a:gd name="T4" fmla="*/ 194 w 194"/>
                  <a:gd name="T5" fmla="*/ 0 h 136"/>
                  <a:gd name="T6" fmla="*/ 190 w 194"/>
                  <a:gd name="T7" fmla="*/ 0 h 136"/>
                  <a:gd name="T8" fmla="*/ 190 w 194"/>
                  <a:gd name="T9" fmla="*/ 133 h 136"/>
                  <a:gd name="T10" fmla="*/ 0 w 194"/>
                  <a:gd name="T11" fmla="*/ 133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4" name="Freeform 357"/>
              <p:cNvSpPr>
                <a:spLocks/>
              </p:cNvSpPr>
              <p:nvPr/>
            </p:nvSpPr>
            <p:spPr bwMode="auto">
              <a:xfrm>
                <a:off x="2886" y="2645"/>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5" name="Freeform 358"/>
              <p:cNvSpPr>
                <a:spLocks/>
              </p:cNvSpPr>
              <p:nvPr/>
            </p:nvSpPr>
            <p:spPr bwMode="auto">
              <a:xfrm>
                <a:off x="2886" y="264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6" name="Freeform 359"/>
              <p:cNvSpPr>
                <a:spLocks/>
              </p:cNvSpPr>
              <p:nvPr/>
            </p:nvSpPr>
            <p:spPr bwMode="auto">
              <a:xfrm>
                <a:off x="2886" y="264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7" name="Freeform 360"/>
              <p:cNvSpPr>
                <a:spLocks/>
              </p:cNvSpPr>
              <p:nvPr/>
            </p:nvSpPr>
            <p:spPr bwMode="auto">
              <a:xfrm>
                <a:off x="2886" y="2645"/>
                <a:ext cx="178" cy="126"/>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8" name="Freeform 361"/>
              <p:cNvSpPr>
                <a:spLocks/>
              </p:cNvSpPr>
              <p:nvPr/>
            </p:nvSpPr>
            <p:spPr bwMode="auto">
              <a:xfrm>
                <a:off x="2886" y="2645"/>
                <a:ext cx="175" cy="123"/>
              </a:xfrm>
              <a:custGeom>
                <a:avLst/>
                <a:gdLst>
                  <a:gd name="T0" fmla="*/ 0 w 175"/>
                  <a:gd name="T1" fmla="*/ 123 h 123"/>
                  <a:gd name="T2" fmla="*/ 175 w 175"/>
                  <a:gd name="T3" fmla="*/ 123 h 123"/>
                  <a:gd name="T4" fmla="*/ 175 w 175"/>
                  <a:gd name="T5" fmla="*/ 0 h 123"/>
                  <a:gd name="T6" fmla="*/ 171 w 175"/>
                  <a:gd name="T7" fmla="*/ 0 h 123"/>
                  <a:gd name="T8" fmla="*/ 171 w 175"/>
                  <a:gd name="T9" fmla="*/ 119 h 123"/>
                  <a:gd name="T10" fmla="*/ 0 w 175"/>
                  <a:gd name="T11" fmla="*/ 119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89" name="Freeform 362"/>
              <p:cNvSpPr>
                <a:spLocks/>
              </p:cNvSpPr>
              <p:nvPr/>
            </p:nvSpPr>
            <p:spPr bwMode="auto">
              <a:xfrm>
                <a:off x="2886" y="2645"/>
                <a:ext cx="171" cy="119"/>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0" name="Freeform 363"/>
              <p:cNvSpPr>
                <a:spLocks/>
              </p:cNvSpPr>
              <p:nvPr/>
            </p:nvSpPr>
            <p:spPr bwMode="auto">
              <a:xfrm>
                <a:off x="2886" y="264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1" name="Freeform 364"/>
              <p:cNvSpPr>
                <a:spLocks/>
              </p:cNvSpPr>
              <p:nvPr/>
            </p:nvSpPr>
            <p:spPr bwMode="auto">
              <a:xfrm>
                <a:off x="2886" y="2645"/>
                <a:ext cx="162" cy="114"/>
              </a:xfrm>
              <a:custGeom>
                <a:avLst/>
                <a:gdLst>
                  <a:gd name="T0" fmla="*/ 0 w 162"/>
                  <a:gd name="T1" fmla="*/ 114 h 114"/>
                  <a:gd name="T2" fmla="*/ 162 w 162"/>
                  <a:gd name="T3" fmla="*/ 114 h 114"/>
                  <a:gd name="T4" fmla="*/ 162 w 162"/>
                  <a:gd name="T5" fmla="*/ 0 h 114"/>
                  <a:gd name="T6" fmla="*/ 158 w 162"/>
                  <a:gd name="T7" fmla="*/ 0 h 114"/>
                  <a:gd name="T8" fmla="*/ 158 w 162"/>
                  <a:gd name="T9" fmla="*/ 111 h 114"/>
                  <a:gd name="T10" fmla="*/ 0 w 162"/>
                  <a:gd name="T11" fmla="*/ 111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1"/>
                    </a:lnTo>
                    <a:lnTo>
                      <a:pt x="0" y="111"/>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2" name="Freeform 365"/>
              <p:cNvSpPr>
                <a:spLocks/>
              </p:cNvSpPr>
              <p:nvPr/>
            </p:nvSpPr>
            <p:spPr bwMode="auto">
              <a:xfrm>
                <a:off x="2886" y="264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3" name="Freeform 366"/>
              <p:cNvSpPr>
                <a:spLocks/>
              </p:cNvSpPr>
              <p:nvPr/>
            </p:nvSpPr>
            <p:spPr bwMode="auto">
              <a:xfrm>
                <a:off x="2886" y="264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4" name="Freeform 367"/>
              <p:cNvSpPr>
                <a:spLocks/>
              </p:cNvSpPr>
              <p:nvPr/>
            </p:nvSpPr>
            <p:spPr bwMode="auto">
              <a:xfrm>
                <a:off x="2886" y="264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5" name="Freeform 368"/>
              <p:cNvSpPr>
                <a:spLocks/>
              </p:cNvSpPr>
              <p:nvPr/>
            </p:nvSpPr>
            <p:spPr bwMode="auto">
              <a:xfrm>
                <a:off x="2886" y="2645"/>
                <a:ext cx="143" cy="10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6" name="Freeform 369"/>
              <p:cNvSpPr>
                <a:spLocks/>
              </p:cNvSpPr>
              <p:nvPr/>
            </p:nvSpPr>
            <p:spPr bwMode="auto">
              <a:xfrm>
                <a:off x="2886" y="264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7" name="Freeform 370"/>
              <p:cNvSpPr>
                <a:spLocks/>
              </p:cNvSpPr>
              <p:nvPr/>
            </p:nvSpPr>
            <p:spPr bwMode="auto">
              <a:xfrm>
                <a:off x="2886" y="264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8" name="Freeform 371"/>
              <p:cNvSpPr>
                <a:spLocks/>
              </p:cNvSpPr>
              <p:nvPr/>
            </p:nvSpPr>
            <p:spPr bwMode="auto">
              <a:xfrm>
                <a:off x="2886" y="264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899" name="Freeform 372"/>
              <p:cNvSpPr>
                <a:spLocks/>
              </p:cNvSpPr>
              <p:nvPr/>
            </p:nvSpPr>
            <p:spPr bwMode="auto">
              <a:xfrm>
                <a:off x="2886" y="264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0" name="Freeform 373"/>
              <p:cNvSpPr>
                <a:spLocks/>
              </p:cNvSpPr>
              <p:nvPr/>
            </p:nvSpPr>
            <p:spPr bwMode="auto">
              <a:xfrm>
                <a:off x="2886" y="264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1" name="Freeform 374"/>
              <p:cNvSpPr>
                <a:spLocks/>
              </p:cNvSpPr>
              <p:nvPr/>
            </p:nvSpPr>
            <p:spPr bwMode="auto">
              <a:xfrm>
                <a:off x="2886" y="264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2" name="Freeform 375"/>
              <p:cNvSpPr>
                <a:spLocks/>
              </p:cNvSpPr>
              <p:nvPr/>
            </p:nvSpPr>
            <p:spPr bwMode="auto">
              <a:xfrm>
                <a:off x="2884" y="264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3" name="Freeform 376"/>
              <p:cNvSpPr>
                <a:spLocks/>
              </p:cNvSpPr>
              <p:nvPr/>
            </p:nvSpPr>
            <p:spPr bwMode="auto">
              <a:xfrm>
                <a:off x="2884" y="264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4" name="Freeform 377"/>
              <p:cNvSpPr>
                <a:spLocks/>
              </p:cNvSpPr>
              <p:nvPr/>
            </p:nvSpPr>
            <p:spPr bwMode="auto">
              <a:xfrm>
                <a:off x="2886" y="2645"/>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5" name="Freeform 378"/>
              <p:cNvSpPr>
                <a:spLocks/>
              </p:cNvSpPr>
              <p:nvPr/>
            </p:nvSpPr>
            <p:spPr bwMode="auto">
              <a:xfrm>
                <a:off x="2886" y="2645"/>
                <a:ext cx="80" cy="56"/>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6" name="Freeform 379"/>
              <p:cNvSpPr>
                <a:spLocks/>
              </p:cNvSpPr>
              <p:nvPr/>
            </p:nvSpPr>
            <p:spPr bwMode="auto">
              <a:xfrm>
                <a:off x="2886" y="2645"/>
                <a:ext cx="71" cy="50"/>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7" name="Freeform 380"/>
              <p:cNvSpPr>
                <a:spLocks/>
              </p:cNvSpPr>
              <p:nvPr/>
            </p:nvSpPr>
            <p:spPr bwMode="auto">
              <a:xfrm>
                <a:off x="2886" y="2645"/>
                <a:ext cx="62" cy="4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8" name="Freeform 381"/>
              <p:cNvSpPr>
                <a:spLocks/>
              </p:cNvSpPr>
              <p:nvPr/>
            </p:nvSpPr>
            <p:spPr bwMode="auto">
              <a:xfrm>
                <a:off x="2886" y="264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09" name="Freeform 382"/>
              <p:cNvSpPr>
                <a:spLocks/>
              </p:cNvSpPr>
              <p:nvPr/>
            </p:nvSpPr>
            <p:spPr bwMode="auto">
              <a:xfrm>
                <a:off x="2886" y="2645"/>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0" name="Freeform 383"/>
              <p:cNvSpPr>
                <a:spLocks/>
              </p:cNvSpPr>
              <p:nvPr/>
            </p:nvSpPr>
            <p:spPr bwMode="auto">
              <a:xfrm>
                <a:off x="2884" y="2644"/>
                <a:ext cx="36" cy="25"/>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1" name="Freeform 384"/>
              <p:cNvSpPr>
                <a:spLocks/>
              </p:cNvSpPr>
              <p:nvPr/>
            </p:nvSpPr>
            <p:spPr bwMode="auto">
              <a:xfrm>
                <a:off x="2884" y="264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2" name="Freeform 385"/>
              <p:cNvSpPr>
                <a:spLocks/>
              </p:cNvSpPr>
              <p:nvPr/>
            </p:nvSpPr>
            <p:spPr bwMode="auto">
              <a:xfrm>
                <a:off x="2884" y="264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3" name="Freeform 386"/>
              <p:cNvSpPr>
                <a:spLocks/>
              </p:cNvSpPr>
              <p:nvPr/>
            </p:nvSpPr>
            <p:spPr bwMode="auto">
              <a:xfrm>
                <a:off x="2884" y="264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4" name="Freeform 387"/>
              <p:cNvSpPr>
                <a:spLocks/>
              </p:cNvSpPr>
              <p:nvPr/>
            </p:nvSpPr>
            <p:spPr bwMode="auto">
              <a:xfrm>
                <a:off x="2872" y="263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5" name="Freeform 388"/>
              <p:cNvSpPr>
                <a:spLocks/>
              </p:cNvSpPr>
              <p:nvPr/>
            </p:nvSpPr>
            <p:spPr bwMode="auto">
              <a:xfrm>
                <a:off x="2876" y="263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6" name="Freeform 389"/>
              <p:cNvSpPr>
                <a:spLocks/>
              </p:cNvSpPr>
              <p:nvPr/>
            </p:nvSpPr>
            <p:spPr bwMode="auto">
              <a:xfrm>
                <a:off x="2881" y="263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7" name="Freeform 390"/>
              <p:cNvSpPr>
                <a:spLocks/>
              </p:cNvSpPr>
              <p:nvPr/>
            </p:nvSpPr>
            <p:spPr bwMode="auto">
              <a:xfrm>
                <a:off x="2886" y="264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8" name="Freeform 391"/>
              <p:cNvSpPr>
                <a:spLocks/>
              </p:cNvSpPr>
              <p:nvPr/>
            </p:nvSpPr>
            <p:spPr bwMode="auto">
              <a:xfrm>
                <a:off x="2891" y="264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19" name="Freeform 392"/>
              <p:cNvSpPr>
                <a:spLocks/>
              </p:cNvSpPr>
              <p:nvPr/>
            </p:nvSpPr>
            <p:spPr bwMode="auto">
              <a:xfrm>
                <a:off x="2896" y="265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0" name="Freeform 393"/>
              <p:cNvSpPr>
                <a:spLocks/>
              </p:cNvSpPr>
              <p:nvPr/>
            </p:nvSpPr>
            <p:spPr bwMode="auto">
              <a:xfrm>
                <a:off x="2901" y="265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1" name="Freeform 394"/>
              <p:cNvSpPr>
                <a:spLocks/>
              </p:cNvSpPr>
              <p:nvPr/>
            </p:nvSpPr>
            <p:spPr bwMode="auto">
              <a:xfrm>
                <a:off x="2906" y="265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2" name="Freeform 395"/>
              <p:cNvSpPr>
                <a:spLocks/>
              </p:cNvSpPr>
              <p:nvPr/>
            </p:nvSpPr>
            <p:spPr bwMode="auto">
              <a:xfrm>
                <a:off x="2911" y="266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3" name="Freeform 396"/>
              <p:cNvSpPr>
                <a:spLocks/>
              </p:cNvSpPr>
              <p:nvPr/>
            </p:nvSpPr>
            <p:spPr bwMode="auto">
              <a:xfrm>
                <a:off x="2916" y="266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3 h 138"/>
                  <a:gd name="T10" fmla="*/ 186 w 186"/>
                  <a:gd name="T11" fmla="*/ 3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3"/>
                    </a:lnTo>
                    <a:lnTo>
                      <a:pt x="186" y="3"/>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4" name="Freeform 397"/>
              <p:cNvSpPr>
                <a:spLocks/>
              </p:cNvSpPr>
              <p:nvPr/>
            </p:nvSpPr>
            <p:spPr bwMode="auto">
              <a:xfrm>
                <a:off x="2921" y="2669"/>
                <a:ext cx="181" cy="135"/>
              </a:xfrm>
              <a:custGeom>
                <a:avLst/>
                <a:gdLst>
                  <a:gd name="T0" fmla="*/ 181 w 181"/>
                  <a:gd name="T1" fmla="*/ 0 h 135"/>
                  <a:gd name="T2" fmla="*/ 0 w 181"/>
                  <a:gd name="T3" fmla="*/ 0 h 135"/>
                  <a:gd name="T4" fmla="*/ 0 w 181"/>
                  <a:gd name="T5" fmla="*/ 135 h 135"/>
                  <a:gd name="T6" fmla="*/ 7 w 181"/>
                  <a:gd name="T7" fmla="*/ 135 h 135"/>
                  <a:gd name="T8" fmla="*/ 7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7" y="135"/>
                    </a:lnTo>
                    <a:lnTo>
                      <a:pt x="7"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5" name="Freeform 398"/>
              <p:cNvSpPr>
                <a:spLocks/>
              </p:cNvSpPr>
              <p:nvPr/>
            </p:nvSpPr>
            <p:spPr bwMode="auto">
              <a:xfrm>
                <a:off x="2928" y="2673"/>
                <a:ext cx="174" cy="131"/>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6" name="Freeform 399"/>
              <p:cNvSpPr>
                <a:spLocks/>
              </p:cNvSpPr>
              <p:nvPr/>
            </p:nvSpPr>
            <p:spPr bwMode="auto">
              <a:xfrm>
                <a:off x="2933" y="267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7" name="Freeform 400"/>
              <p:cNvSpPr>
                <a:spLocks/>
              </p:cNvSpPr>
              <p:nvPr/>
            </p:nvSpPr>
            <p:spPr bwMode="auto">
              <a:xfrm>
                <a:off x="2939" y="268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8" name="Freeform 401"/>
              <p:cNvSpPr>
                <a:spLocks/>
              </p:cNvSpPr>
              <p:nvPr/>
            </p:nvSpPr>
            <p:spPr bwMode="auto">
              <a:xfrm>
                <a:off x="2944" y="268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29" name="Freeform 402"/>
              <p:cNvSpPr>
                <a:spLocks/>
              </p:cNvSpPr>
              <p:nvPr/>
            </p:nvSpPr>
            <p:spPr bwMode="auto">
              <a:xfrm>
                <a:off x="2950" y="269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0" name="Freeform 403"/>
              <p:cNvSpPr>
                <a:spLocks/>
              </p:cNvSpPr>
              <p:nvPr/>
            </p:nvSpPr>
            <p:spPr bwMode="auto">
              <a:xfrm>
                <a:off x="2957" y="269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grpSp>
        <p:sp>
          <p:nvSpPr>
            <p:cNvPr id="747931" name="Freeform 404"/>
            <p:cNvSpPr>
              <a:spLocks/>
            </p:cNvSpPr>
            <p:nvPr/>
          </p:nvSpPr>
          <p:spPr bwMode="auto">
            <a:xfrm>
              <a:off x="2758" y="3205"/>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2" name="Freeform 405"/>
            <p:cNvSpPr>
              <a:spLocks/>
            </p:cNvSpPr>
            <p:nvPr/>
          </p:nvSpPr>
          <p:spPr bwMode="auto">
            <a:xfrm>
              <a:off x="2764" y="3209"/>
              <a:ext cx="116"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3" name="Freeform 406"/>
            <p:cNvSpPr>
              <a:spLocks/>
            </p:cNvSpPr>
            <p:nvPr/>
          </p:nvSpPr>
          <p:spPr bwMode="auto">
            <a:xfrm>
              <a:off x="2770" y="3214"/>
              <a:ext cx="110"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4" name="Freeform 407"/>
            <p:cNvSpPr>
              <a:spLocks/>
            </p:cNvSpPr>
            <p:nvPr/>
          </p:nvSpPr>
          <p:spPr bwMode="auto">
            <a:xfrm>
              <a:off x="2778" y="322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4"/>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5" name="Freeform 408"/>
            <p:cNvSpPr>
              <a:spLocks/>
            </p:cNvSpPr>
            <p:nvPr/>
          </p:nvSpPr>
          <p:spPr bwMode="auto">
            <a:xfrm>
              <a:off x="2785" y="3226"/>
              <a:ext cx="94"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6" name="Freeform 409"/>
            <p:cNvSpPr>
              <a:spLocks/>
            </p:cNvSpPr>
            <p:nvPr/>
          </p:nvSpPr>
          <p:spPr bwMode="auto">
            <a:xfrm>
              <a:off x="2792" y="3231"/>
              <a:ext cx="88" cy="69"/>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7" name="Freeform 410"/>
            <p:cNvSpPr>
              <a:spLocks/>
            </p:cNvSpPr>
            <p:nvPr/>
          </p:nvSpPr>
          <p:spPr bwMode="auto">
            <a:xfrm>
              <a:off x="2800" y="323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5"/>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8" name="Freeform 411"/>
            <p:cNvSpPr>
              <a:spLocks/>
            </p:cNvSpPr>
            <p:nvPr/>
          </p:nvSpPr>
          <p:spPr bwMode="auto">
            <a:xfrm>
              <a:off x="2808" y="3243"/>
              <a:ext cx="72" cy="57"/>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39" name="Freeform 412"/>
            <p:cNvSpPr>
              <a:spLocks/>
            </p:cNvSpPr>
            <p:nvPr/>
          </p:nvSpPr>
          <p:spPr bwMode="auto">
            <a:xfrm>
              <a:off x="2817" y="3250"/>
              <a:ext cx="63"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1" y="52"/>
                  </a:lnTo>
                  <a:lnTo>
                    <a:pt x="11"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0" name="Freeform 413"/>
            <p:cNvSpPr>
              <a:spLocks/>
            </p:cNvSpPr>
            <p:nvPr/>
          </p:nvSpPr>
          <p:spPr bwMode="auto">
            <a:xfrm>
              <a:off x="2827" y="3257"/>
              <a:ext cx="52" cy="41"/>
            </a:xfrm>
            <a:custGeom>
              <a:avLst/>
              <a:gdLst>
                <a:gd name="T0" fmla="*/ 2147483647 w 59"/>
                <a:gd name="T1" fmla="*/ 0 h 44"/>
                <a:gd name="T2" fmla="*/ 0 w 59"/>
                <a:gd name="T3" fmla="*/ 0 h 44"/>
                <a:gd name="T4" fmla="*/ 0 w 59"/>
                <a:gd name="T5" fmla="*/ 2147483647 h 44"/>
                <a:gd name="T6" fmla="*/ 2147483647 w 59"/>
                <a:gd name="T7" fmla="*/ 2147483647 h 44"/>
                <a:gd name="T8" fmla="*/ 2147483647 w 59"/>
                <a:gd name="T9" fmla="*/ 2147483647 h 44"/>
                <a:gd name="T10" fmla="*/ 2147483647 w 59"/>
                <a:gd name="T11" fmla="*/ 2147483647 h 44"/>
                <a:gd name="T12" fmla="*/ 2147483647 w 59"/>
                <a:gd name="T13" fmla="*/ 0 h 44"/>
                <a:gd name="T14" fmla="*/ 0 60000 65536"/>
                <a:gd name="T15" fmla="*/ 0 60000 65536"/>
                <a:gd name="T16" fmla="*/ 0 60000 65536"/>
                <a:gd name="T17" fmla="*/ 0 60000 65536"/>
                <a:gd name="T18" fmla="*/ 0 60000 65536"/>
                <a:gd name="T19" fmla="*/ 0 60000 65536"/>
                <a:gd name="T20" fmla="*/ 0 60000 65536"/>
                <a:gd name="T21" fmla="*/ 0 w 59"/>
                <a:gd name="T22" fmla="*/ 0 h 44"/>
                <a:gd name="T23" fmla="*/ 59 w 59"/>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4">
                  <a:moveTo>
                    <a:pt x="59" y="0"/>
                  </a:moveTo>
                  <a:lnTo>
                    <a:pt x="0" y="0"/>
                  </a:lnTo>
                  <a:lnTo>
                    <a:pt x="0" y="44"/>
                  </a:lnTo>
                  <a:lnTo>
                    <a:pt x="10" y="44"/>
                  </a:lnTo>
                  <a:lnTo>
                    <a:pt x="10" y="8"/>
                  </a:lnTo>
                  <a:lnTo>
                    <a:pt x="59" y="8"/>
                  </a:lnTo>
                  <a:lnTo>
                    <a:pt x="59"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1" name="Freeform 414"/>
            <p:cNvSpPr>
              <a:spLocks/>
            </p:cNvSpPr>
            <p:nvPr/>
          </p:nvSpPr>
          <p:spPr bwMode="auto">
            <a:xfrm>
              <a:off x="2836" y="3265"/>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2" name="Freeform 415"/>
            <p:cNvSpPr>
              <a:spLocks/>
            </p:cNvSpPr>
            <p:nvPr/>
          </p:nvSpPr>
          <p:spPr bwMode="auto">
            <a:xfrm>
              <a:off x="2846" y="327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3" name="Freeform 416"/>
            <p:cNvSpPr>
              <a:spLocks/>
            </p:cNvSpPr>
            <p:nvPr/>
          </p:nvSpPr>
          <p:spPr bwMode="auto">
            <a:xfrm>
              <a:off x="2857" y="3280"/>
              <a:ext cx="23" cy="20"/>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4" name="Freeform 417"/>
            <p:cNvSpPr>
              <a:spLocks/>
            </p:cNvSpPr>
            <p:nvPr/>
          </p:nvSpPr>
          <p:spPr bwMode="auto">
            <a:xfrm>
              <a:off x="2868" y="329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5" name="Line 418"/>
            <p:cNvSpPr>
              <a:spLocks noChangeShapeType="1"/>
            </p:cNvSpPr>
            <p:nvPr/>
          </p:nvSpPr>
          <p:spPr bwMode="auto">
            <a:xfrm>
              <a:off x="2721"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6" name="Line 419"/>
            <p:cNvSpPr>
              <a:spLocks noChangeShapeType="1"/>
            </p:cNvSpPr>
            <p:nvPr/>
          </p:nvSpPr>
          <p:spPr bwMode="auto">
            <a:xfrm>
              <a:off x="2690" y="3321"/>
              <a:ext cx="1" cy="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7" name="Line 420"/>
            <p:cNvSpPr>
              <a:spLocks noChangeShapeType="1"/>
            </p:cNvSpPr>
            <p:nvPr/>
          </p:nvSpPr>
          <p:spPr bwMode="auto">
            <a:xfrm>
              <a:off x="2653" y="332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48" name="Rectangle 421"/>
            <p:cNvSpPr>
              <a:spLocks noChangeArrowheads="1"/>
            </p:cNvSpPr>
            <p:nvPr/>
          </p:nvSpPr>
          <p:spPr bwMode="auto">
            <a:xfrm>
              <a:off x="2845" y="3380"/>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49" name="Rectangle 422"/>
            <p:cNvSpPr>
              <a:spLocks noChangeArrowheads="1"/>
            </p:cNvSpPr>
            <p:nvPr/>
          </p:nvSpPr>
          <p:spPr bwMode="auto">
            <a:xfrm>
              <a:off x="2845" y="3379"/>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0" name="Rectangle 423"/>
            <p:cNvSpPr>
              <a:spLocks noChangeArrowheads="1"/>
            </p:cNvSpPr>
            <p:nvPr/>
          </p:nvSpPr>
          <p:spPr bwMode="auto">
            <a:xfrm>
              <a:off x="2845" y="3378"/>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1" name="Rectangle 424"/>
            <p:cNvSpPr>
              <a:spLocks noChangeArrowheads="1"/>
            </p:cNvSpPr>
            <p:nvPr/>
          </p:nvSpPr>
          <p:spPr bwMode="auto">
            <a:xfrm>
              <a:off x="2845" y="3376"/>
              <a:ext cx="31" cy="2"/>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2" name="Rectangle 425"/>
            <p:cNvSpPr>
              <a:spLocks noChangeArrowheads="1"/>
            </p:cNvSpPr>
            <p:nvPr/>
          </p:nvSpPr>
          <p:spPr bwMode="auto">
            <a:xfrm>
              <a:off x="2845" y="3375"/>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3" name="Rectangle 426"/>
            <p:cNvSpPr>
              <a:spLocks noChangeArrowheads="1"/>
            </p:cNvSpPr>
            <p:nvPr/>
          </p:nvSpPr>
          <p:spPr bwMode="auto">
            <a:xfrm>
              <a:off x="2845" y="3375"/>
              <a:ext cx="31" cy="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4" name="Rectangle 427"/>
            <p:cNvSpPr>
              <a:spLocks noChangeArrowheads="1"/>
            </p:cNvSpPr>
            <p:nvPr/>
          </p:nvSpPr>
          <p:spPr bwMode="auto">
            <a:xfrm>
              <a:off x="2845" y="3374"/>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5" name="Freeform 428"/>
            <p:cNvSpPr>
              <a:spLocks/>
            </p:cNvSpPr>
            <p:nvPr/>
          </p:nvSpPr>
          <p:spPr bwMode="auto">
            <a:xfrm>
              <a:off x="2844" y="3372"/>
              <a:ext cx="32" cy="2"/>
            </a:xfrm>
            <a:custGeom>
              <a:avLst/>
              <a:gdLst>
                <a:gd name="T0" fmla="*/ 2147483647 w 36"/>
                <a:gd name="T1" fmla="*/ 2147483647 h 2"/>
                <a:gd name="T2" fmla="*/ 2147483647 w 36"/>
                <a:gd name="T3" fmla="*/ 2147483647 h 2"/>
                <a:gd name="T4" fmla="*/ 2147483647 w 36"/>
                <a:gd name="T5" fmla="*/ 0 h 2"/>
                <a:gd name="T6" fmla="*/ 0 w 36"/>
                <a:gd name="T7" fmla="*/ 0 h 2"/>
                <a:gd name="T8" fmla="*/ 2147483647 w 36"/>
                <a:gd name="T9" fmla="*/ 2147483647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6" name="Rectangle 429"/>
            <p:cNvSpPr>
              <a:spLocks noChangeArrowheads="1"/>
            </p:cNvSpPr>
            <p:nvPr/>
          </p:nvSpPr>
          <p:spPr bwMode="auto">
            <a:xfrm>
              <a:off x="2844" y="3371"/>
              <a:ext cx="31"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7" name="Freeform 430"/>
            <p:cNvSpPr>
              <a:spLocks/>
            </p:cNvSpPr>
            <p:nvPr/>
          </p:nvSpPr>
          <p:spPr bwMode="auto">
            <a:xfrm>
              <a:off x="2844" y="3370"/>
              <a:ext cx="32" cy="1"/>
            </a:xfrm>
            <a:custGeom>
              <a:avLst/>
              <a:gdLst>
                <a:gd name="T0" fmla="*/ 0 w 36"/>
                <a:gd name="T1" fmla="*/ 2147483647 h 1"/>
                <a:gd name="T2" fmla="*/ 2147483647 w 36"/>
                <a:gd name="T3" fmla="*/ 2147483647 h 1"/>
                <a:gd name="T4" fmla="*/ 2147483647 w 36"/>
                <a:gd name="T5" fmla="*/ 0 h 1"/>
                <a:gd name="T6" fmla="*/ 2147483647 w 36"/>
                <a:gd name="T7" fmla="*/ 0 h 1"/>
                <a:gd name="T8" fmla="*/ 0 w 36"/>
                <a:gd name="T9" fmla="*/ 2147483647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8" name="Rectangle 431"/>
            <p:cNvSpPr>
              <a:spLocks noChangeArrowheads="1"/>
            </p:cNvSpPr>
            <p:nvPr/>
          </p:nvSpPr>
          <p:spPr bwMode="auto">
            <a:xfrm>
              <a:off x="2845" y="3370"/>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59" name="Rectangle 432"/>
            <p:cNvSpPr>
              <a:spLocks noChangeArrowheads="1"/>
            </p:cNvSpPr>
            <p:nvPr/>
          </p:nvSpPr>
          <p:spPr bwMode="auto">
            <a:xfrm>
              <a:off x="2816" y="3374"/>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0" name="Freeform 433"/>
            <p:cNvSpPr>
              <a:spLocks noEditPoints="1"/>
            </p:cNvSpPr>
            <p:nvPr/>
          </p:nvSpPr>
          <p:spPr bwMode="auto">
            <a:xfrm>
              <a:off x="2620" y="3362"/>
              <a:ext cx="41"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1" name="Freeform 434"/>
            <p:cNvSpPr>
              <a:spLocks noEditPoints="1"/>
            </p:cNvSpPr>
            <p:nvPr/>
          </p:nvSpPr>
          <p:spPr bwMode="auto">
            <a:xfrm>
              <a:off x="2622" y="3362"/>
              <a:ext cx="37" cy="22"/>
            </a:xfrm>
            <a:custGeom>
              <a:avLst/>
              <a:gdLst>
                <a:gd name="T0" fmla="*/ 0 w 42"/>
                <a:gd name="T1" fmla="*/ 2147483647 h 24"/>
                <a:gd name="T2" fmla="*/ 0 w 42"/>
                <a:gd name="T3" fmla="*/ 0 h 24"/>
                <a:gd name="T4" fmla="*/ 2147483647 w 42"/>
                <a:gd name="T5" fmla="*/ 0 h 24"/>
                <a:gd name="T6" fmla="*/ 2147483647 w 42"/>
                <a:gd name="T7" fmla="*/ 2147483647 h 24"/>
                <a:gd name="T8" fmla="*/ 0 w 42"/>
                <a:gd name="T9" fmla="*/ 2147483647 h 24"/>
                <a:gd name="T10" fmla="*/ 2147483647 w 42"/>
                <a:gd name="T11" fmla="*/ 0 h 24"/>
                <a:gd name="T12" fmla="*/ 2147483647 w 42"/>
                <a:gd name="T13" fmla="*/ 2147483647 h 24"/>
                <a:gd name="T14" fmla="*/ 2147483647 w 42"/>
                <a:gd name="T15" fmla="*/ 2147483647 h 24"/>
                <a:gd name="T16" fmla="*/ 2147483647 w 42"/>
                <a:gd name="T17" fmla="*/ 0 h 24"/>
                <a:gd name="T18" fmla="*/ 2147483647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2" name="Freeform 435"/>
            <p:cNvSpPr>
              <a:spLocks noEditPoints="1"/>
            </p:cNvSpPr>
            <p:nvPr/>
          </p:nvSpPr>
          <p:spPr bwMode="auto">
            <a:xfrm>
              <a:off x="2623" y="3362"/>
              <a:ext cx="34"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3" name="Freeform 436"/>
            <p:cNvSpPr>
              <a:spLocks noEditPoints="1"/>
            </p:cNvSpPr>
            <p:nvPr/>
          </p:nvSpPr>
          <p:spPr bwMode="auto">
            <a:xfrm>
              <a:off x="2624" y="336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4" name="Freeform 437"/>
            <p:cNvSpPr>
              <a:spLocks noEditPoints="1"/>
            </p:cNvSpPr>
            <p:nvPr/>
          </p:nvSpPr>
          <p:spPr bwMode="auto">
            <a:xfrm>
              <a:off x="2626" y="3362"/>
              <a:ext cx="30" cy="22"/>
            </a:xfrm>
            <a:custGeom>
              <a:avLst/>
              <a:gdLst>
                <a:gd name="T0" fmla="*/ 0 w 34"/>
                <a:gd name="T1" fmla="*/ 2147483647 h 24"/>
                <a:gd name="T2" fmla="*/ 0 w 34"/>
                <a:gd name="T3" fmla="*/ 0 h 24"/>
                <a:gd name="T4" fmla="*/ 2147483647 w 34"/>
                <a:gd name="T5" fmla="*/ 0 h 24"/>
                <a:gd name="T6" fmla="*/ 2147483647 w 34"/>
                <a:gd name="T7" fmla="*/ 2147483647 h 24"/>
                <a:gd name="T8" fmla="*/ 0 w 34"/>
                <a:gd name="T9" fmla="*/ 2147483647 h 24"/>
                <a:gd name="T10" fmla="*/ 2147483647 w 34"/>
                <a:gd name="T11" fmla="*/ 0 h 24"/>
                <a:gd name="T12" fmla="*/ 2147483647 w 34"/>
                <a:gd name="T13" fmla="*/ 2147483647 h 24"/>
                <a:gd name="T14" fmla="*/ 2147483647 w 34"/>
                <a:gd name="T15" fmla="*/ 2147483647 h 24"/>
                <a:gd name="T16" fmla="*/ 2147483647 w 34"/>
                <a:gd name="T17" fmla="*/ 0 h 24"/>
                <a:gd name="T18" fmla="*/ 2147483647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5" name="Freeform 438"/>
            <p:cNvSpPr>
              <a:spLocks noEditPoints="1"/>
            </p:cNvSpPr>
            <p:nvPr/>
          </p:nvSpPr>
          <p:spPr bwMode="auto">
            <a:xfrm>
              <a:off x="2627" y="336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6" name="Freeform 439"/>
            <p:cNvSpPr>
              <a:spLocks noEditPoints="1"/>
            </p:cNvSpPr>
            <p:nvPr/>
          </p:nvSpPr>
          <p:spPr bwMode="auto">
            <a:xfrm>
              <a:off x="2627" y="3362"/>
              <a:ext cx="26"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7" name="Freeform 440"/>
            <p:cNvSpPr>
              <a:spLocks noEditPoints="1"/>
            </p:cNvSpPr>
            <p:nvPr/>
          </p:nvSpPr>
          <p:spPr bwMode="auto">
            <a:xfrm>
              <a:off x="2628" y="3362"/>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8" name="Freeform 441"/>
            <p:cNvSpPr>
              <a:spLocks noEditPoints="1"/>
            </p:cNvSpPr>
            <p:nvPr/>
          </p:nvSpPr>
          <p:spPr bwMode="auto">
            <a:xfrm>
              <a:off x="2630" y="3362"/>
              <a:ext cx="21"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69" name="Freeform 442"/>
            <p:cNvSpPr>
              <a:spLocks noEditPoints="1"/>
            </p:cNvSpPr>
            <p:nvPr/>
          </p:nvSpPr>
          <p:spPr bwMode="auto">
            <a:xfrm>
              <a:off x="2631" y="336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0" name="Freeform 443"/>
            <p:cNvSpPr>
              <a:spLocks noEditPoints="1"/>
            </p:cNvSpPr>
            <p:nvPr/>
          </p:nvSpPr>
          <p:spPr bwMode="auto">
            <a:xfrm>
              <a:off x="2632" y="336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1" name="Freeform 444"/>
            <p:cNvSpPr>
              <a:spLocks noEditPoints="1"/>
            </p:cNvSpPr>
            <p:nvPr/>
          </p:nvSpPr>
          <p:spPr bwMode="auto">
            <a:xfrm>
              <a:off x="2633" y="336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2" name="Freeform 445"/>
            <p:cNvSpPr>
              <a:spLocks noEditPoints="1"/>
            </p:cNvSpPr>
            <p:nvPr/>
          </p:nvSpPr>
          <p:spPr bwMode="auto">
            <a:xfrm>
              <a:off x="2635" y="3361"/>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3" name="Freeform 446"/>
            <p:cNvSpPr>
              <a:spLocks noEditPoints="1"/>
            </p:cNvSpPr>
            <p:nvPr/>
          </p:nvSpPr>
          <p:spPr bwMode="auto">
            <a:xfrm>
              <a:off x="2635" y="3361"/>
              <a:ext cx="10"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4" name="Freeform 447"/>
            <p:cNvSpPr>
              <a:spLocks noEditPoints="1"/>
            </p:cNvSpPr>
            <p:nvPr/>
          </p:nvSpPr>
          <p:spPr bwMode="auto">
            <a:xfrm>
              <a:off x="2636" y="3361"/>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5" name="Freeform 448"/>
            <p:cNvSpPr>
              <a:spLocks noEditPoints="1"/>
            </p:cNvSpPr>
            <p:nvPr/>
          </p:nvSpPr>
          <p:spPr bwMode="auto">
            <a:xfrm>
              <a:off x="2637" y="3361"/>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6" name="Freeform 449"/>
            <p:cNvSpPr>
              <a:spLocks noEditPoints="1"/>
            </p:cNvSpPr>
            <p:nvPr/>
          </p:nvSpPr>
          <p:spPr bwMode="auto">
            <a:xfrm>
              <a:off x="2639" y="3362"/>
              <a:ext cx="3" cy="22"/>
            </a:xfrm>
            <a:custGeom>
              <a:avLst/>
              <a:gdLst>
                <a:gd name="T0" fmla="*/ 0 w 4"/>
                <a:gd name="T1" fmla="*/ 2147483647 h 24"/>
                <a:gd name="T2" fmla="*/ 0 w 4"/>
                <a:gd name="T3" fmla="*/ 0 h 24"/>
                <a:gd name="T4" fmla="*/ 2147483647 w 4"/>
                <a:gd name="T5" fmla="*/ 0 h 24"/>
                <a:gd name="T6" fmla="*/ 2147483647 w 4"/>
                <a:gd name="T7" fmla="*/ 2147483647 h 24"/>
                <a:gd name="T8" fmla="*/ 0 w 4"/>
                <a:gd name="T9" fmla="*/ 2147483647 h 24"/>
                <a:gd name="T10" fmla="*/ 2147483647 w 4"/>
                <a:gd name="T11" fmla="*/ 0 h 24"/>
                <a:gd name="T12" fmla="*/ 2147483647 w 4"/>
                <a:gd name="T13" fmla="*/ 2147483647 h 24"/>
                <a:gd name="T14" fmla="*/ 2147483647 w 4"/>
                <a:gd name="T15" fmla="*/ 2147483647 h 24"/>
                <a:gd name="T16" fmla="*/ 2147483647 w 4"/>
                <a:gd name="T17" fmla="*/ 0 h 24"/>
                <a:gd name="T18" fmla="*/ 2147483647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7" name="Freeform 450"/>
            <p:cNvSpPr>
              <a:spLocks noEditPoints="1"/>
            </p:cNvSpPr>
            <p:nvPr/>
          </p:nvSpPr>
          <p:spPr bwMode="auto">
            <a:xfrm>
              <a:off x="2640" y="336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78" name="Freeform 451"/>
            <p:cNvSpPr>
              <a:spLocks/>
            </p:cNvSpPr>
            <p:nvPr/>
          </p:nvSpPr>
          <p:spPr bwMode="auto">
            <a:xfrm>
              <a:off x="2611" y="3076"/>
              <a:ext cx="378" cy="395"/>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7979" name="Rectangle 452"/>
            <p:cNvSpPr>
              <a:spLocks noChangeArrowheads="1"/>
            </p:cNvSpPr>
            <p:nvPr/>
          </p:nvSpPr>
          <p:spPr bwMode="auto">
            <a:xfrm>
              <a:off x="2630" y="3491"/>
              <a:ext cx="4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defTabSz="457200"/>
              <a:r>
                <a:rPr lang="en-US" dirty="0" smtClean="0">
                  <a:solidFill>
                    <a:srgbClr val="000000"/>
                  </a:solidFill>
                  <a:latin typeface="Calibri" pitchFamily="34" charset="0"/>
                  <a:ea typeface="ＭＳ Ｐゴシック" pitchFamily="34" charset="-128"/>
                </a:rPr>
                <a:t>Delhi</a:t>
              </a:r>
              <a:endParaRPr lang="en-US" dirty="0">
                <a:latin typeface="Calibri" pitchFamily="34" charset="0"/>
                <a:ea typeface="ＭＳ Ｐゴシック" pitchFamily="34" charset="-128"/>
              </a:endParaRPr>
            </a:p>
          </p:txBody>
        </p:sp>
        <p:sp>
          <p:nvSpPr>
            <p:cNvPr id="747980" name="Freeform 453"/>
            <p:cNvSpPr>
              <a:spLocks/>
            </p:cNvSpPr>
            <p:nvPr/>
          </p:nvSpPr>
          <p:spPr bwMode="auto">
            <a:xfrm>
              <a:off x="1871" y="2252"/>
              <a:ext cx="52" cy="23"/>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1" name="Freeform 454"/>
            <p:cNvSpPr>
              <a:spLocks/>
            </p:cNvSpPr>
            <p:nvPr/>
          </p:nvSpPr>
          <p:spPr bwMode="auto">
            <a:xfrm>
              <a:off x="1545" y="2255"/>
              <a:ext cx="84" cy="42"/>
            </a:xfrm>
            <a:custGeom>
              <a:avLst/>
              <a:gdLst>
                <a:gd name="T0" fmla="*/ 2147483647 w 95"/>
                <a:gd name="T1" fmla="*/ 2147483647 h 45"/>
                <a:gd name="T2" fmla="*/ 2147483647 w 95"/>
                <a:gd name="T3" fmla="*/ 0 h 45"/>
                <a:gd name="T4" fmla="*/ 0 w 95"/>
                <a:gd name="T5" fmla="*/ 2147483647 h 45"/>
                <a:gd name="T6" fmla="*/ 2147483647 w 95"/>
                <a:gd name="T7" fmla="*/ 2147483647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2" name="Freeform 455"/>
            <p:cNvSpPr>
              <a:spLocks/>
            </p:cNvSpPr>
            <p:nvPr/>
          </p:nvSpPr>
          <p:spPr bwMode="auto">
            <a:xfrm>
              <a:off x="1587" y="2252"/>
              <a:ext cx="319" cy="45"/>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3" name="Freeform 456"/>
            <p:cNvSpPr>
              <a:spLocks/>
            </p:cNvSpPr>
            <p:nvPr/>
          </p:nvSpPr>
          <p:spPr bwMode="auto">
            <a:xfrm>
              <a:off x="1639" y="2281"/>
              <a:ext cx="189" cy="13"/>
            </a:xfrm>
            <a:custGeom>
              <a:avLst/>
              <a:gdLst>
                <a:gd name="T0" fmla="*/ 2147483647 w 214"/>
                <a:gd name="T1" fmla="*/ 0 h 14"/>
                <a:gd name="T2" fmla="*/ 2147483647 w 214"/>
                <a:gd name="T3" fmla="*/ 2147483647 h 14"/>
                <a:gd name="T4" fmla="*/ 0 w 214"/>
                <a:gd name="T5" fmla="*/ 2147483647 h 14"/>
                <a:gd name="T6" fmla="*/ 0 w 214"/>
                <a:gd name="T7" fmla="*/ 2147483647 h 14"/>
                <a:gd name="T8" fmla="*/ 2147483647 w 214"/>
                <a:gd name="T9" fmla="*/ 2147483647 h 14"/>
                <a:gd name="T10" fmla="*/ 2147483647 w 214"/>
                <a:gd name="T11" fmla="*/ 2147483647 h 14"/>
                <a:gd name="T12" fmla="*/ 2147483647 w 214"/>
                <a:gd name="T13" fmla="*/ 2147483647 h 14"/>
                <a:gd name="T14" fmla="*/ 2147483647 w 214"/>
                <a:gd name="T15" fmla="*/ 2147483647 h 14"/>
                <a:gd name="T16" fmla="*/ 2147483647 w 214"/>
                <a:gd name="T17" fmla="*/ 2147483647 h 14"/>
                <a:gd name="T18" fmla="*/ 2147483647 w 214"/>
                <a:gd name="T19" fmla="*/ 2147483647 h 14"/>
                <a:gd name="T20" fmla="*/ 2147483647 w 214"/>
                <a:gd name="T21" fmla="*/ 2147483647 h 14"/>
                <a:gd name="T22" fmla="*/ 2147483647 w 214"/>
                <a:gd name="T23" fmla="*/ 2147483647 h 14"/>
                <a:gd name="T24" fmla="*/ 2147483647 w 214"/>
                <a:gd name="T25" fmla="*/ 2147483647 h 14"/>
                <a:gd name="T26" fmla="*/ 2147483647 w 214"/>
                <a:gd name="T27" fmla="*/ 2147483647 h 14"/>
                <a:gd name="T28" fmla="*/ 2147483647 w 214"/>
                <a:gd name="T29" fmla="*/ 0 h 14"/>
                <a:gd name="T30" fmla="*/ 2147483647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4" name="Freeform 457"/>
            <p:cNvSpPr>
              <a:spLocks/>
            </p:cNvSpPr>
            <p:nvPr/>
          </p:nvSpPr>
          <p:spPr bwMode="auto">
            <a:xfrm>
              <a:off x="1639" y="2281"/>
              <a:ext cx="184" cy="13"/>
            </a:xfrm>
            <a:custGeom>
              <a:avLst/>
              <a:gdLst>
                <a:gd name="T0" fmla="*/ 0 w 209"/>
                <a:gd name="T1" fmla="*/ 2147483647 h 14"/>
                <a:gd name="T2" fmla="*/ 2147483647 w 209"/>
                <a:gd name="T3" fmla="*/ 2147483647 h 14"/>
                <a:gd name="T4" fmla="*/ 2147483647 w 209"/>
                <a:gd name="T5" fmla="*/ 2147483647 h 14"/>
                <a:gd name="T6" fmla="*/ 2147483647 w 209"/>
                <a:gd name="T7" fmla="*/ 2147483647 h 14"/>
                <a:gd name="T8" fmla="*/ 2147483647 w 209"/>
                <a:gd name="T9" fmla="*/ 2147483647 h 14"/>
                <a:gd name="T10" fmla="*/ 2147483647 w 209"/>
                <a:gd name="T11" fmla="*/ 2147483647 h 14"/>
                <a:gd name="T12" fmla="*/ 2147483647 w 209"/>
                <a:gd name="T13" fmla="*/ 2147483647 h 14"/>
                <a:gd name="T14" fmla="*/ 2147483647 w 209"/>
                <a:gd name="T15" fmla="*/ 2147483647 h 14"/>
                <a:gd name="T16" fmla="*/ 2147483647 w 209"/>
                <a:gd name="T17" fmla="*/ 2147483647 h 14"/>
                <a:gd name="T18" fmla="*/ 2147483647 w 209"/>
                <a:gd name="T19" fmla="*/ 2147483647 h 14"/>
                <a:gd name="T20" fmla="*/ 2147483647 w 209"/>
                <a:gd name="T21" fmla="*/ 2147483647 h 14"/>
                <a:gd name="T22" fmla="*/ 2147483647 w 209"/>
                <a:gd name="T23" fmla="*/ 0 h 14"/>
                <a:gd name="T24" fmla="*/ 2147483647 w 209"/>
                <a:gd name="T25" fmla="*/ 0 h 14"/>
                <a:gd name="T26" fmla="*/ 2147483647 w 209"/>
                <a:gd name="T27" fmla="*/ 2147483647 h 14"/>
                <a:gd name="T28" fmla="*/ 2147483647 w 209"/>
                <a:gd name="T29" fmla="*/ 2147483647 h 14"/>
                <a:gd name="T30" fmla="*/ 2147483647 w 209"/>
                <a:gd name="T31" fmla="*/ 2147483647 h 14"/>
                <a:gd name="T32" fmla="*/ 2147483647 w 209"/>
                <a:gd name="T33" fmla="*/ 2147483647 h 14"/>
                <a:gd name="T34" fmla="*/ 2147483647 w 209"/>
                <a:gd name="T35" fmla="*/ 2147483647 h 14"/>
                <a:gd name="T36" fmla="*/ 2147483647 w 209"/>
                <a:gd name="T37" fmla="*/ 2147483647 h 14"/>
                <a:gd name="T38" fmla="*/ 2147483647 w 209"/>
                <a:gd name="T39" fmla="*/ 2147483647 h 14"/>
                <a:gd name="T40" fmla="*/ 2147483647 w 209"/>
                <a:gd name="T41" fmla="*/ 2147483647 h 14"/>
                <a:gd name="T42" fmla="*/ 2147483647 w 209"/>
                <a:gd name="T43" fmla="*/ 2147483647 h 14"/>
                <a:gd name="T44" fmla="*/ 0 w 209"/>
                <a:gd name="T45" fmla="*/ 2147483647 h 14"/>
                <a:gd name="T46" fmla="*/ 0 w 209"/>
                <a:gd name="T47" fmla="*/ 2147483647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5" name="Freeform 458"/>
            <p:cNvSpPr>
              <a:spLocks/>
            </p:cNvSpPr>
            <p:nvPr/>
          </p:nvSpPr>
          <p:spPr bwMode="auto">
            <a:xfrm>
              <a:off x="1639" y="2281"/>
              <a:ext cx="180" cy="13"/>
            </a:xfrm>
            <a:custGeom>
              <a:avLst/>
              <a:gdLst>
                <a:gd name="T0" fmla="*/ 2147483647 w 204"/>
                <a:gd name="T1" fmla="*/ 0 h 14"/>
                <a:gd name="T2" fmla="*/ 2147483647 w 204"/>
                <a:gd name="T3" fmla="*/ 2147483647 h 14"/>
                <a:gd name="T4" fmla="*/ 2147483647 w 204"/>
                <a:gd name="T5" fmla="*/ 2147483647 h 14"/>
                <a:gd name="T6" fmla="*/ 2147483647 w 204"/>
                <a:gd name="T7" fmla="*/ 2147483647 h 14"/>
                <a:gd name="T8" fmla="*/ 2147483647 w 204"/>
                <a:gd name="T9" fmla="*/ 2147483647 h 14"/>
                <a:gd name="T10" fmla="*/ 2147483647 w 204"/>
                <a:gd name="T11" fmla="*/ 2147483647 h 14"/>
                <a:gd name="T12" fmla="*/ 2147483647 w 204"/>
                <a:gd name="T13" fmla="*/ 2147483647 h 14"/>
                <a:gd name="T14" fmla="*/ 2147483647 w 204"/>
                <a:gd name="T15" fmla="*/ 2147483647 h 14"/>
                <a:gd name="T16" fmla="*/ 2147483647 w 204"/>
                <a:gd name="T17" fmla="*/ 2147483647 h 14"/>
                <a:gd name="T18" fmla="*/ 2147483647 w 204"/>
                <a:gd name="T19" fmla="*/ 2147483647 h 14"/>
                <a:gd name="T20" fmla="*/ 0 w 204"/>
                <a:gd name="T21" fmla="*/ 2147483647 h 14"/>
                <a:gd name="T22" fmla="*/ 0 w 204"/>
                <a:gd name="T23" fmla="*/ 2147483647 h 14"/>
                <a:gd name="T24" fmla="*/ 2147483647 w 204"/>
                <a:gd name="T25" fmla="*/ 2147483647 h 14"/>
                <a:gd name="T26" fmla="*/ 2147483647 w 204"/>
                <a:gd name="T27" fmla="*/ 2147483647 h 14"/>
                <a:gd name="T28" fmla="*/ 2147483647 w 204"/>
                <a:gd name="T29" fmla="*/ 2147483647 h 14"/>
                <a:gd name="T30" fmla="*/ 2147483647 w 204"/>
                <a:gd name="T31" fmla="*/ 2147483647 h 14"/>
                <a:gd name="T32" fmla="*/ 2147483647 w 204"/>
                <a:gd name="T33" fmla="*/ 2147483647 h 14"/>
                <a:gd name="T34" fmla="*/ 2147483647 w 204"/>
                <a:gd name="T35" fmla="*/ 2147483647 h 14"/>
                <a:gd name="T36" fmla="*/ 2147483647 w 204"/>
                <a:gd name="T37" fmla="*/ 2147483647 h 14"/>
                <a:gd name="T38" fmla="*/ 2147483647 w 204"/>
                <a:gd name="T39" fmla="*/ 2147483647 h 14"/>
                <a:gd name="T40" fmla="*/ 2147483647 w 204"/>
                <a:gd name="T41" fmla="*/ 2147483647 h 14"/>
                <a:gd name="T42" fmla="*/ 2147483647 w 204"/>
                <a:gd name="T43" fmla="*/ 0 h 14"/>
                <a:gd name="T44" fmla="*/ 2147483647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2"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6" name="Freeform 459"/>
            <p:cNvSpPr>
              <a:spLocks/>
            </p:cNvSpPr>
            <p:nvPr/>
          </p:nvSpPr>
          <p:spPr bwMode="auto">
            <a:xfrm>
              <a:off x="1639" y="2281"/>
              <a:ext cx="175" cy="11"/>
            </a:xfrm>
            <a:custGeom>
              <a:avLst/>
              <a:gdLst>
                <a:gd name="T0" fmla="*/ 0 w 199"/>
                <a:gd name="T1" fmla="*/ 2147483647 h 12"/>
                <a:gd name="T2" fmla="*/ 2147483647 w 199"/>
                <a:gd name="T3" fmla="*/ 2147483647 h 12"/>
                <a:gd name="T4" fmla="*/ 2147483647 w 199"/>
                <a:gd name="T5" fmla="*/ 2147483647 h 12"/>
                <a:gd name="T6" fmla="*/ 2147483647 w 199"/>
                <a:gd name="T7" fmla="*/ 2147483647 h 12"/>
                <a:gd name="T8" fmla="*/ 2147483647 w 199"/>
                <a:gd name="T9" fmla="*/ 2147483647 h 12"/>
                <a:gd name="T10" fmla="*/ 2147483647 w 199"/>
                <a:gd name="T11" fmla="*/ 2147483647 h 12"/>
                <a:gd name="T12" fmla="*/ 2147483647 w 199"/>
                <a:gd name="T13" fmla="*/ 2147483647 h 12"/>
                <a:gd name="T14" fmla="*/ 2147483647 w 199"/>
                <a:gd name="T15" fmla="*/ 2147483647 h 12"/>
                <a:gd name="T16" fmla="*/ 2147483647 w 199"/>
                <a:gd name="T17" fmla="*/ 2147483647 h 12"/>
                <a:gd name="T18" fmla="*/ 2147483647 w 199"/>
                <a:gd name="T19" fmla="*/ 2147483647 h 12"/>
                <a:gd name="T20" fmla="*/ 2147483647 w 199"/>
                <a:gd name="T21" fmla="*/ 0 h 12"/>
                <a:gd name="T22" fmla="*/ 2147483647 w 199"/>
                <a:gd name="T23" fmla="*/ 0 h 12"/>
                <a:gd name="T24" fmla="*/ 2147483647 w 199"/>
                <a:gd name="T25" fmla="*/ 2147483647 h 12"/>
                <a:gd name="T26" fmla="*/ 2147483647 w 199"/>
                <a:gd name="T27" fmla="*/ 2147483647 h 12"/>
                <a:gd name="T28" fmla="*/ 2147483647 w 199"/>
                <a:gd name="T29" fmla="*/ 2147483647 h 12"/>
                <a:gd name="T30" fmla="*/ 2147483647 w 199"/>
                <a:gd name="T31" fmla="*/ 2147483647 h 12"/>
                <a:gd name="T32" fmla="*/ 2147483647 w 199"/>
                <a:gd name="T33" fmla="*/ 2147483647 h 12"/>
                <a:gd name="T34" fmla="*/ 2147483647 w 199"/>
                <a:gd name="T35" fmla="*/ 2147483647 h 12"/>
                <a:gd name="T36" fmla="*/ 2147483647 w 199"/>
                <a:gd name="T37" fmla="*/ 2147483647 h 12"/>
                <a:gd name="T38" fmla="*/ 2147483647 w 199"/>
                <a:gd name="T39" fmla="*/ 2147483647 h 12"/>
                <a:gd name="T40" fmla="*/ 2147483647 w 199"/>
                <a:gd name="T41" fmla="*/ 2147483647 h 12"/>
                <a:gd name="T42" fmla="*/ 0 w 199"/>
                <a:gd name="T43" fmla="*/ 2147483647 h 12"/>
                <a:gd name="T44" fmla="*/ 0 w 199"/>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7" name="Freeform 460"/>
            <p:cNvSpPr>
              <a:spLocks/>
            </p:cNvSpPr>
            <p:nvPr/>
          </p:nvSpPr>
          <p:spPr bwMode="auto">
            <a:xfrm>
              <a:off x="1639" y="2281"/>
              <a:ext cx="170" cy="11"/>
            </a:xfrm>
            <a:custGeom>
              <a:avLst/>
              <a:gdLst>
                <a:gd name="T0" fmla="*/ 2147483647 w 193"/>
                <a:gd name="T1" fmla="*/ 0 h 12"/>
                <a:gd name="T2" fmla="*/ 2147483647 w 193"/>
                <a:gd name="T3" fmla="*/ 2147483647 h 12"/>
                <a:gd name="T4" fmla="*/ 2147483647 w 193"/>
                <a:gd name="T5" fmla="*/ 2147483647 h 12"/>
                <a:gd name="T6" fmla="*/ 2147483647 w 193"/>
                <a:gd name="T7" fmla="*/ 2147483647 h 12"/>
                <a:gd name="T8" fmla="*/ 2147483647 w 193"/>
                <a:gd name="T9" fmla="*/ 2147483647 h 12"/>
                <a:gd name="T10" fmla="*/ 2147483647 w 193"/>
                <a:gd name="T11" fmla="*/ 2147483647 h 12"/>
                <a:gd name="T12" fmla="*/ 2147483647 w 193"/>
                <a:gd name="T13" fmla="*/ 2147483647 h 12"/>
                <a:gd name="T14" fmla="*/ 2147483647 w 193"/>
                <a:gd name="T15" fmla="*/ 2147483647 h 12"/>
                <a:gd name="T16" fmla="*/ 2147483647 w 193"/>
                <a:gd name="T17" fmla="*/ 2147483647 h 12"/>
                <a:gd name="T18" fmla="*/ 2147483647 w 193"/>
                <a:gd name="T19" fmla="*/ 2147483647 h 12"/>
                <a:gd name="T20" fmla="*/ 0 w 193"/>
                <a:gd name="T21" fmla="*/ 2147483647 h 12"/>
                <a:gd name="T22" fmla="*/ 0 w 193"/>
                <a:gd name="T23" fmla="*/ 2147483647 h 12"/>
                <a:gd name="T24" fmla="*/ 2147483647 w 193"/>
                <a:gd name="T25" fmla="*/ 2147483647 h 12"/>
                <a:gd name="T26" fmla="*/ 2147483647 w 193"/>
                <a:gd name="T27" fmla="*/ 2147483647 h 12"/>
                <a:gd name="T28" fmla="*/ 2147483647 w 193"/>
                <a:gd name="T29" fmla="*/ 2147483647 h 12"/>
                <a:gd name="T30" fmla="*/ 2147483647 w 193"/>
                <a:gd name="T31" fmla="*/ 2147483647 h 12"/>
                <a:gd name="T32" fmla="*/ 2147483647 w 193"/>
                <a:gd name="T33" fmla="*/ 2147483647 h 12"/>
                <a:gd name="T34" fmla="*/ 2147483647 w 193"/>
                <a:gd name="T35" fmla="*/ 2147483647 h 12"/>
                <a:gd name="T36" fmla="*/ 2147483647 w 193"/>
                <a:gd name="T37" fmla="*/ 2147483647 h 12"/>
                <a:gd name="T38" fmla="*/ 2147483647 w 193"/>
                <a:gd name="T39" fmla="*/ 2147483647 h 12"/>
                <a:gd name="T40" fmla="*/ 2147483647 w 193"/>
                <a:gd name="T41" fmla="*/ 2147483647 h 12"/>
                <a:gd name="T42" fmla="*/ 2147483647 w 193"/>
                <a:gd name="T43" fmla="*/ 0 h 12"/>
                <a:gd name="T44" fmla="*/ 2147483647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8" name="Freeform 461"/>
            <p:cNvSpPr>
              <a:spLocks/>
            </p:cNvSpPr>
            <p:nvPr/>
          </p:nvSpPr>
          <p:spPr bwMode="auto">
            <a:xfrm>
              <a:off x="1639" y="2281"/>
              <a:ext cx="165" cy="11"/>
            </a:xfrm>
            <a:custGeom>
              <a:avLst/>
              <a:gdLst>
                <a:gd name="T0" fmla="*/ 0 w 187"/>
                <a:gd name="T1" fmla="*/ 2147483647 h 12"/>
                <a:gd name="T2" fmla="*/ 2147483647 w 187"/>
                <a:gd name="T3" fmla="*/ 2147483647 h 12"/>
                <a:gd name="T4" fmla="*/ 2147483647 w 187"/>
                <a:gd name="T5" fmla="*/ 2147483647 h 12"/>
                <a:gd name="T6" fmla="*/ 2147483647 w 187"/>
                <a:gd name="T7" fmla="*/ 2147483647 h 12"/>
                <a:gd name="T8" fmla="*/ 2147483647 w 187"/>
                <a:gd name="T9" fmla="*/ 2147483647 h 12"/>
                <a:gd name="T10" fmla="*/ 2147483647 w 187"/>
                <a:gd name="T11" fmla="*/ 2147483647 h 12"/>
                <a:gd name="T12" fmla="*/ 2147483647 w 187"/>
                <a:gd name="T13" fmla="*/ 2147483647 h 12"/>
                <a:gd name="T14" fmla="*/ 2147483647 w 187"/>
                <a:gd name="T15" fmla="*/ 2147483647 h 12"/>
                <a:gd name="T16" fmla="*/ 2147483647 w 187"/>
                <a:gd name="T17" fmla="*/ 2147483647 h 12"/>
                <a:gd name="T18" fmla="*/ 2147483647 w 187"/>
                <a:gd name="T19" fmla="*/ 2147483647 h 12"/>
                <a:gd name="T20" fmla="*/ 2147483647 w 187"/>
                <a:gd name="T21" fmla="*/ 0 h 12"/>
                <a:gd name="T22" fmla="*/ 2147483647 w 187"/>
                <a:gd name="T23" fmla="*/ 0 h 12"/>
                <a:gd name="T24" fmla="*/ 2147483647 w 187"/>
                <a:gd name="T25" fmla="*/ 2147483647 h 12"/>
                <a:gd name="T26" fmla="*/ 2147483647 w 187"/>
                <a:gd name="T27" fmla="*/ 2147483647 h 12"/>
                <a:gd name="T28" fmla="*/ 2147483647 w 187"/>
                <a:gd name="T29" fmla="*/ 2147483647 h 12"/>
                <a:gd name="T30" fmla="*/ 2147483647 w 187"/>
                <a:gd name="T31" fmla="*/ 2147483647 h 12"/>
                <a:gd name="T32" fmla="*/ 2147483647 w 187"/>
                <a:gd name="T33" fmla="*/ 2147483647 h 12"/>
                <a:gd name="T34" fmla="*/ 2147483647 w 187"/>
                <a:gd name="T35" fmla="*/ 2147483647 h 12"/>
                <a:gd name="T36" fmla="*/ 2147483647 w 187"/>
                <a:gd name="T37" fmla="*/ 2147483647 h 12"/>
                <a:gd name="T38" fmla="*/ 2147483647 w 187"/>
                <a:gd name="T39" fmla="*/ 2147483647 h 12"/>
                <a:gd name="T40" fmla="*/ 2147483647 w 187"/>
                <a:gd name="T41" fmla="*/ 2147483647 h 12"/>
                <a:gd name="T42" fmla="*/ 0 w 187"/>
                <a:gd name="T43" fmla="*/ 2147483647 h 12"/>
                <a:gd name="T44" fmla="*/ 0 w 187"/>
                <a:gd name="T45" fmla="*/ 2147483647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89" name="Freeform 462"/>
            <p:cNvSpPr>
              <a:spLocks/>
            </p:cNvSpPr>
            <p:nvPr/>
          </p:nvSpPr>
          <p:spPr bwMode="auto">
            <a:xfrm>
              <a:off x="1639" y="2281"/>
              <a:ext cx="159" cy="10"/>
            </a:xfrm>
            <a:custGeom>
              <a:avLst/>
              <a:gdLst>
                <a:gd name="T0" fmla="*/ 2147483647 w 180"/>
                <a:gd name="T1" fmla="*/ 0 h 11"/>
                <a:gd name="T2" fmla="*/ 2147483647 w 180"/>
                <a:gd name="T3" fmla="*/ 2147483647 h 11"/>
                <a:gd name="T4" fmla="*/ 2147483647 w 180"/>
                <a:gd name="T5" fmla="*/ 2147483647 h 11"/>
                <a:gd name="T6" fmla="*/ 2147483647 w 180"/>
                <a:gd name="T7" fmla="*/ 2147483647 h 11"/>
                <a:gd name="T8" fmla="*/ 2147483647 w 180"/>
                <a:gd name="T9" fmla="*/ 2147483647 h 11"/>
                <a:gd name="T10" fmla="*/ 2147483647 w 180"/>
                <a:gd name="T11" fmla="*/ 2147483647 h 11"/>
                <a:gd name="T12" fmla="*/ 2147483647 w 180"/>
                <a:gd name="T13" fmla="*/ 2147483647 h 11"/>
                <a:gd name="T14" fmla="*/ 2147483647 w 180"/>
                <a:gd name="T15" fmla="*/ 2147483647 h 11"/>
                <a:gd name="T16" fmla="*/ 2147483647 w 180"/>
                <a:gd name="T17" fmla="*/ 2147483647 h 11"/>
                <a:gd name="T18" fmla="*/ 2147483647 w 180"/>
                <a:gd name="T19" fmla="*/ 2147483647 h 11"/>
                <a:gd name="T20" fmla="*/ 0 w 180"/>
                <a:gd name="T21" fmla="*/ 2147483647 h 11"/>
                <a:gd name="T22" fmla="*/ 0 w 180"/>
                <a:gd name="T23" fmla="*/ 2147483647 h 11"/>
                <a:gd name="T24" fmla="*/ 2147483647 w 180"/>
                <a:gd name="T25" fmla="*/ 2147483647 h 11"/>
                <a:gd name="T26" fmla="*/ 2147483647 w 180"/>
                <a:gd name="T27" fmla="*/ 2147483647 h 11"/>
                <a:gd name="T28" fmla="*/ 2147483647 w 180"/>
                <a:gd name="T29" fmla="*/ 2147483647 h 11"/>
                <a:gd name="T30" fmla="*/ 2147483647 w 180"/>
                <a:gd name="T31" fmla="*/ 2147483647 h 11"/>
                <a:gd name="T32" fmla="*/ 2147483647 w 180"/>
                <a:gd name="T33" fmla="*/ 2147483647 h 11"/>
                <a:gd name="T34" fmla="*/ 2147483647 w 180"/>
                <a:gd name="T35" fmla="*/ 2147483647 h 11"/>
                <a:gd name="T36" fmla="*/ 2147483647 w 180"/>
                <a:gd name="T37" fmla="*/ 2147483647 h 11"/>
                <a:gd name="T38" fmla="*/ 2147483647 w 180"/>
                <a:gd name="T39" fmla="*/ 2147483647 h 11"/>
                <a:gd name="T40" fmla="*/ 2147483647 w 180"/>
                <a:gd name="T41" fmla="*/ 2147483647 h 11"/>
                <a:gd name="T42" fmla="*/ 2147483647 w 180"/>
                <a:gd name="T43" fmla="*/ 0 h 11"/>
                <a:gd name="T44" fmla="*/ 2147483647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0" name="Freeform 463"/>
            <p:cNvSpPr>
              <a:spLocks/>
            </p:cNvSpPr>
            <p:nvPr/>
          </p:nvSpPr>
          <p:spPr bwMode="auto">
            <a:xfrm>
              <a:off x="1639" y="2281"/>
              <a:ext cx="153" cy="10"/>
            </a:xfrm>
            <a:custGeom>
              <a:avLst/>
              <a:gdLst>
                <a:gd name="T0" fmla="*/ 0 w 174"/>
                <a:gd name="T1" fmla="*/ 2147483647 h 11"/>
                <a:gd name="T2" fmla="*/ 2147483647 w 174"/>
                <a:gd name="T3" fmla="*/ 2147483647 h 11"/>
                <a:gd name="T4" fmla="*/ 2147483647 w 174"/>
                <a:gd name="T5" fmla="*/ 2147483647 h 11"/>
                <a:gd name="T6" fmla="*/ 2147483647 w 174"/>
                <a:gd name="T7" fmla="*/ 2147483647 h 11"/>
                <a:gd name="T8" fmla="*/ 2147483647 w 174"/>
                <a:gd name="T9" fmla="*/ 2147483647 h 11"/>
                <a:gd name="T10" fmla="*/ 2147483647 w 174"/>
                <a:gd name="T11" fmla="*/ 2147483647 h 11"/>
                <a:gd name="T12" fmla="*/ 2147483647 w 174"/>
                <a:gd name="T13" fmla="*/ 2147483647 h 11"/>
                <a:gd name="T14" fmla="*/ 2147483647 w 174"/>
                <a:gd name="T15" fmla="*/ 2147483647 h 11"/>
                <a:gd name="T16" fmla="*/ 2147483647 w 174"/>
                <a:gd name="T17" fmla="*/ 2147483647 h 11"/>
                <a:gd name="T18" fmla="*/ 2147483647 w 174"/>
                <a:gd name="T19" fmla="*/ 2147483647 h 11"/>
                <a:gd name="T20" fmla="*/ 2147483647 w 174"/>
                <a:gd name="T21" fmla="*/ 0 h 11"/>
                <a:gd name="T22" fmla="*/ 2147483647 w 174"/>
                <a:gd name="T23" fmla="*/ 0 h 11"/>
                <a:gd name="T24" fmla="*/ 2147483647 w 174"/>
                <a:gd name="T25" fmla="*/ 2147483647 h 11"/>
                <a:gd name="T26" fmla="*/ 2147483647 w 174"/>
                <a:gd name="T27" fmla="*/ 2147483647 h 11"/>
                <a:gd name="T28" fmla="*/ 2147483647 w 174"/>
                <a:gd name="T29" fmla="*/ 2147483647 h 11"/>
                <a:gd name="T30" fmla="*/ 2147483647 w 174"/>
                <a:gd name="T31" fmla="*/ 2147483647 h 11"/>
                <a:gd name="T32" fmla="*/ 2147483647 w 174"/>
                <a:gd name="T33" fmla="*/ 2147483647 h 11"/>
                <a:gd name="T34" fmla="*/ 2147483647 w 174"/>
                <a:gd name="T35" fmla="*/ 2147483647 h 11"/>
                <a:gd name="T36" fmla="*/ 2147483647 w 174"/>
                <a:gd name="T37" fmla="*/ 2147483647 h 11"/>
                <a:gd name="T38" fmla="*/ 2147483647 w 174"/>
                <a:gd name="T39" fmla="*/ 2147483647 h 11"/>
                <a:gd name="T40" fmla="*/ 0 w 174"/>
                <a:gd name="T41" fmla="*/ 2147483647 h 11"/>
                <a:gd name="T42" fmla="*/ 0 w 174"/>
                <a:gd name="T43" fmla="*/ 2147483647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1" name="Freeform 464"/>
            <p:cNvSpPr>
              <a:spLocks/>
            </p:cNvSpPr>
            <p:nvPr/>
          </p:nvSpPr>
          <p:spPr bwMode="auto">
            <a:xfrm>
              <a:off x="1639" y="2281"/>
              <a:ext cx="146" cy="10"/>
            </a:xfrm>
            <a:custGeom>
              <a:avLst/>
              <a:gdLst>
                <a:gd name="T0" fmla="*/ 2147483647 w 166"/>
                <a:gd name="T1" fmla="*/ 0 h 11"/>
                <a:gd name="T2" fmla="*/ 2147483647 w 166"/>
                <a:gd name="T3" fmla="*/ 2147483647 h 11"/>
                <a:gd name="T4" fmla="*/ 2147483647 w 166"/>
                <a:gd name="T5" fmla="*/ 2147483647 h 11"/>
                <a:gd name="T6" fmla="*/ 2147483647 w 166"/>
                <a:gd name="T7" fmla="*/ 2147483647 h 11"/>
                <a:gd name="T8" fmla="*/ 2147483647 w 166"/>
                <a:gd name="T9" fmla="*/ 2147483647 h 11"/>
                <a:gd name="T10" fmla="*/ 2147483647 w 166"/>
                <a:gd name="T11" fmla="*/ 2147483647 h 11"/>
                <a:gd name="T12" fmla="*/ 2147483647 w 166"/>
                <a:gd name="T13" fmla="*/ 2147483647 h 11"/>
                <a:gd name="T14" fmla="*/ 2147483647 w 166"/>
                <a:gd name="T15" fmla="*/ 2147483647 h 11"/>
                <a:gd name="T16" fmla="*/ 2147483647 w 166"/>
                <a:gd name="T17" fmla="*/ 2147483647 h 11"/>
                <a:gd name="T18" fmla="*/ 0 w 166"/>
                <a:gd name="T19" fmla="*/ 2147483647 h 11"/>
                <a:gd name="T20" fmla="*/ 0 w 166"/>
                <a:gd name="T21" fmla="*/ 2147483647 h 11"/>
                <a:gd name="T22" fmla="*/ 2147483647 w 166"/>
                <a:gd name="T23" fmla="*/ 2147483647 h 11"/>
                <a:gd name="T24" fmla="*/ 2147483647 w 166"/>
                <a:gd name="T25" fmla="*/ 2147483647 h 11"/>
                <a:gd name="T26" fmla="*/ 2147483647 w 166"/>
                <a:gd name="T27" fmla="*/ 2147483647 h 11"/>
                <a:gd name="T28" fmla="*/ 2147483647 w 166"/>
                <a:gd name="T29" fmla="*/ 2147483647 h 11"/>
                <a:gd name="T30" fmla="*/ 2147483647 w 166"/>
                <a:gd name="T31" fmla="*/ 2147483647 h 11"/>
                <a:gd name="T32" fmla="*/ 2147483647 w 166"/>
                <a:gd name="T33" fmla="*/ 2147483647 h 11"/>
                <a:gd name="T34" fmla="*/ 2147483647 w 166"/>
                <a:gd name="T35" fmla="*/ 2147483647 h 11"/>
                <a:gd name="T36" fmla="*/ 2147483647 w 166"/>
                <a:gd name="T37" fmla="*/ 2147483647 h 11"/>
                <a:gd name="T38" fmla="*/ 2147483647 w 166"/>
                <a:gd name="T39" fmla="*/ 0 h 11"/>
                <a:gd name="T40" fmla="*/ 2147483647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2" name="Freeform 465"/>
            <p:cNvSpPr>
              <a:spLocks/>
            </p:cNvSpPr>
            <p:nvPr/>
          </p:nvSpPr>
          <p:spPr bwMode="auto">
            <a:xfrm>
              <a:off x="1639" y="2281"/>
              <a:ext cx="140" cy="9"/>
            </a:xfrm>
            <a:custGeom>
              <a:avLst/>
              <a:gdLst>
                <a:gd name="T0" fmla="*/ 0 w 159"/>
                <a:gd name="T1" fmla="*/ 2147483647 h 10"/>
                <a:gd name="T2" fmla="*/ 2147483647 w 159"/>
                <a:gd name="T3" fmla="*/ 2147483647 h 10"/>
                <a:gd name="T4" fmla="*/ 2147483647 w 159"/>
                <a:gd name="T5" fmla="*/ 2147483647 h 10"/>
                <a:gd name="T6" fmla="*/ 2147483647 w 159"/>
                <a:gd name="T7" fmla="*/ 2147483647 h 10"/>
                <a:gd name="T8" fmla="*/ 2147483647 w 159"/>
                <a:gd name="T9" fmla="*/ 2147483647 h 10"/>
                <a:gd name="T10" fmla="*/ 2147483647 w 159"/>
                <a:gd name="T11" fmla="*/ 2147483647 h 10"/>
                <a:gd name="T12" fmla="*/ 2147483647 w 159"/>
                <a:gd name="T13" fmla="*/ 2147483647 h 10"/>
                <a:gd name="T14" fmla="*/ 2147483647 w 159"/>
                <a:gd name="T15" fmla="*/ 2147483647 h 10"/>
                <a:gd name="T16" fmla="*/ 2147483647 w 159"/>
                <a:gd name="T17" fmla="*/ 2147483647 h 10"/>
                <a:gd name="T18" fmla="*/ 2147483647 w 159"/>
                <a:gd name="T19" fmla="*/ 0 h 10"/>
                <a:gd name="T20" fmla="*/ 2147483647 w 159"/>
                <a:gd name="T21" fmla="*/ 0 h 10"/>
                <a:gd name="T22" fmla="*/ 2147483647 w 159"/>
                <a:gd name="T23" fmla="*/ 2147483647 h 10"/>
                <a:gd name="T24" fmla="*/ 2147483647 w 159"/>
                <a:gd name="T25" fmla="*/ 2147483647 h 10"/>
                <a:gd name="T26" fmla="*/ 2147483647 w 159"/>
                <a:gd name="T27" fmla="*/ 2147483647 h 10"/>
                <a:gd name="T28" fmla="*/ 2147483647 w 159"/>
                <a:gd name="T29" fmla="*/ 2147483647 h 10"/>
                <a:gd name="T30" fmla="*/ 2147483647 w 159"/>
                <a:gd name="T31" fmla="*/ 2147483647 h 10"/>
                <a:gd name="T32" fmla="*/ 2147483647 w 159"/>
                <a:gd name="T33" fmla="*/ 2147483647 h 10"/>
                <a:gd name="T34" fmla="*/ 2147483647 w 159"/>
                <a:gd name="T35" fmla="*/ 2147483647 h 10"/>
                <a:gd name="T36" fmla="*/ 2147483647 w 159"/>
                <a:gd name="T37" fmla="*/ 2147483647 h 10"/>
                <a:gd name="T38" fmla="*/ 0 w 159"/>
                <a:gd name="T39" fmla="*/ 2147483647 h 10"/>
                <a:gd name="T40" fmla="*/ 0 w 159"/>
                <a:gd name="T41" fmla="*/ 214748364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3" name="Freeform 466"/>
            <p:cNvSpPr>
              <a:spLocks/>
            </p:cNvSpPr>
            <p:nvPr/>
          </p:nvSpPr>
          <p:spPr bwMode="auto">
            <a:xfrm>
              <a:off x="1639" y="2281"/>
              <a:ext cx="133" cy="9"/>
            </a:xfrm>
            <a:custGeom>
              <a:avLst/>
              <a:gdLst>
                <a:gd name="T0" fmla="*/ 2147483647 w 151"/>
                <a:gd name="T1" fmla="*/ 0 h 10"/>
                <a:gd name="T2" fmla="*/ 2147483647 w 151"/>
                <a:gd name="T3" fmla="*/ 2147483647 h 10"/>
                <a:gd name="T4" fmla="*/ 2147483647 w 151"/>
                <a:gd name="T5" fmla="*/ 2147483647 h 10"/>
                <a:gd name="T6" fmla="*/ 2147483647 w 151"/>
                <a:gd name="T7" fmla="*/ 2147483647 h 10"/>
                <a:gd name="T8" fmla="*/ 2147483647 w 151"/>
                <a:gd name="T9" fmla="*/ 2147483647 h 10"/>
                <a:gd name="T10" fmla="*/ 2147483647 w 151"/>
                <a:gd name="T11" fmla="*/ 2147483647 h 10"/>
                <a:gd name="T12" fmla="*/ 2147483647 w 151"/>
                <a:gd name="T13" fmla="*/ 2147483647 h 10"/>
                <a:gd name="T14" fmla="*/ 2147483647 w 151"/>
                <a:gd name="T15" fmla="*/ 2147483647 h 10"/>
                <a:gd name="T16" fmla="*/ 2147483647 w 151"/>
                <a:gd name="T17" fmla="*/ 2147483647 h 10"/>
                <a:gd name="T18" fmla="*/ 0 w 151"/>
                <a:gd name="T19" fmla="*/ 2147483647 h 10"/>
                <a:gd name="T20" fmla="*/ 0 w 151"/>
                <a:gd name="T21" fmla="*/ 2147483647 h 10"/>
                <a:gd name="T22" fmla="*/ 2147483647 w 151"/>
                <a:gd name="T23" fmla="*/ 2147483647 h 10"/>
                <a:gd name="T24" fmla="*/ 2147483647 w 151"/>
                <a:gd name="T25" fmla="*/ 2147483647 h 10"/>
                <a:gd name="T26" fmla="*/ 2147483647 w 151"/>
                <a:gd name="T27" fmla="*/ 2147483647 h 10"/>
                <a:gd name="T28" fmla="*/ 2147483647 w 151"/>
                <a:gd name="T29" fmla="*/ 2147483647 h 10"/>
                <a:gd name="T30" fmla="*/ 2147483647 w 151"/>
                <a:gd name="T31" fmla="*/ 2147483647 h 10"/>
                <a:gd name="T32" fmla="*/ 2147483647 w 151"/>
                <a:gd name="T33" fmla="*/ 2147483647 h 10"/>
                <a:gd name="T34" fmla="*/ 2147483647 w 151"/>
                <a:gd name="T35" fmla="*/ 2147483647 h 10"/>
                <a:gd name="T36" fmla="*/ 2147483647 w 151"/>
                <a:gd name="T37" fmla="*/ 2147483647 h 10"/>
                <a:gd name="T38" fmla="*/ 2147483647 w 151"/>
                <a:gd name="T39" fmla="*/ 0 h 10"/>
                <a:gd name="T40" fmla="*/ 2147483647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4" name="Freeform 467"/>
            <p:cNvSpPr>
              <a:spLocks/>
            </p:cNvSpPr>
            <p:nvPr/>
          </p:nvSpPr>
          <p:spPr bwMode="auto">
            <a:xfrm>
              <a:off x="1639" y="2281"/>
              <a:ext cx="127" cy="8"/>
            </a:xfrm>
            <a:custGeom>
              <a:avLst/>
              <a:gdLst>
                <a:gd name="T0" fmla="*/ 0 w 144"/>
                <a:gd name="T1" fmla="*/ 2147483647 h 9"/>
                <a:gd name="T2" fmla="*/ 2147483647 w 144"/>
                <a:gd name="T3" fmla="*/ 2147483647 h 9"/>
                <a:gd name="T4" fmla="*/ 2147483647 w 144"/>
                <a:gd name="T5" fmla="*/ 2147483647 h 9"/>
                <a:gd name="T6" fmla="*/ 2147483647 w 144"/>
                <a:gd name="T7" fmla="*/ 2147483647 h 9"/>
                <a:gd name="T8" fmla="*/ 2147483647 w 144"/>
                <a:gd name="T9" fmla="*/ 2147483647 h 9"/>
                <a:gd name="T10" fmla="*/ 2147483647 w 144"/>
                <a:gd name="T11" fmla="*/ 2147483647 h 9"/>
                <a:gd name="T12" fmla="*/ 2147483647 w 144"/>
                <a:gd name="T13" fmla="*/ 2147483647 h 9"/>
                <a:gd name="T14" fmla="*/ 2147483647 w 144"/>
                <a:gd name="T15" fmla="*/ 2147483647 h 9"/>
                <a:gd name="T16" fmla="*/ 2147483647 w 144"/>
                <a:gd name="T17" fmla="*/ 2147483647 h 9"/>
                <a:gd name="T18" fmla="*/ 2147483647 w 144"/>
                <a:gd name="T19" fmla="*/ 0 h 9"/>
                <a:gd name="T20" fmla="*/ 2147483647 w 144"/>
                <a:gd name="T21" fmla="*/ 0 h 9"/>
                <a:gd name="T22" fmla="*/ 2147483647 w 144"/>
                <a:gd name="T23" fmla="*/ 2147483647 h 9"/>
                <a:gd name="T24" fmla="*/ 2147483647 w 144"/>
                <a:gd name="T25" fmla="*/ 2147483647 h 9"/>
                <a:gd name="T26" fmla="*/ 2147483647 w 144"/>
                <a:gd name="T27" fmla="*/ 2147483647 h 9"/>
                <a:gd name="T28" fmla="*/ 2147483647 w 144"/>
                <a:gd name="T29" fmla="*/ 2147483647 h 9"/>
                <a:gd name="T30" fmla="*/ 2147483647 w 144"/>
                <a:gd name="T31" fmla="*/ 2147483647 h 9"/>
                <a:gd name="T32" fmla="*/ 2147483647 w 144"/>
                <a:gd name="T33" fmla="*/ 2147483647 h 9"/>
                <a:gd name="T34" fmla="*/ 2147483647 w 144"/>
                <a:gd name="T35" fmla="*/ 2147483647 h 9"/>
                <a:gd name="T36" fmla="*/ 2147483647 w 144"/>
                <a:gd name="T37" fmla="*/ 2147483647 h 9"/>
                <a:gd name="T38" fmla="*/ 0 w 144"/>
                <a:gd name="T39" fmla="*/ 2147483647 h 9"/>
                <a:gd name="T40" fmla="*/ 0 w 144"/>
                <a:gd name="T41" fmla="*/ 2147483647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5" name="Freeform 468"/>
            <p:cNvSpPr>
              <a:spLocks/>
            </p:cNvSpPr>
            <p:nvPr/>
          </p:nvSpPr>
          <p:spPr bwMode="auto">
            <a:xfrm>
              <a:off x="1639" y="2281"/>
              <a:ext cx="117" cy="8"/>
            </a:xfrm>
            <a:custGeom>
              <a:avLst/>
              <a:gdLst>
                <a:gd name="T0" fmla="*/ 2147483647 w 133"/>
                <a:gd name="T1" fmla="*/ 0 h 9"/>
                <a:gd name="T2" fmla="*/ 2147483647 w 133"/>
                <a:gd name="T3" fmla="*/ 2147483647 h 9"/>
                <a:gd name="T4" fmla="*/ 2147483647 w 133"/>
                <a:gd name="T5" fmla="*/ 2147483647 h 9"/>
                <a:gd name="T6" fmla="*/ 2147483647 w 133"/>
                <a:gd name="T7" fmla="*/ 2147483647 h 9"/>
                <a:gd name="T8" fmla="*/ 2147483647 w 133"/>
                <a:gd name="T9" fmla="*/ 2147483647 h 9"/>
                <a:gd name="T10" fmla="*/ 2147483647 w 133"/>
                <a:gd name="T11" fmla="*/ 2147483647 h 9"/>
                <a:gd name="T12" fmla="*/ 2147483647 w 133"/>
                <a:gd name="T13" fmla="*/ 2147483647 h 9"/>
                <a:gd name="T14" fmla="*/ 2147483647 w 133"/>
                <a:gd name="T15" fmla="*/ 2147483647 h 9"/>
                <a:gd name="T16" fmla="*/ 2147483647 w 133"/>
                <a:gd name="T17" fmla="*/ 2147483647 h 9"/>
                <a:gd name="T18" fmla="*/ 0 w 133"/>
                <a:gd name="T19" fmla="*/ 2147483647 h 9"/>
                <a:gd name="T20" fmla="*/ 0 w 133"/>
                <a:gd name="T21" fmla="*/ 2147483647 h 9"/>
                <a:gd name="T22" fmla="*/ 2147483647 w 133"/>
                <a:gd name="T23" fmla="*/ 2147483647 h 9"/>
                <a:gd name="T24" fmla="*/ 2147483647 w 133"/>
                <a:gd name="T25" fmla="*/ 2147483647 h 9"/>
                <a:gd name="T26" fmla="*/ 2147483647 w 133"/>
                <a:gd name="T27" fmla="*/ 2147483647 h 9"/>
                <a:gd name="T28" fmla="*/ 2147483647 w 133"/>
                <a:gd name="T29" fmla="*/ 2147483647 h 9"/>
                <a:gd name="T30" fmla="*/ 2147483647 w 133"/>
                <a:gd name="T31" fmla="*/ 2147483647 h 9"/>
                <a:gd name="T32" fmla="*/ 2147483647 w 133"/>
                <a:gd name="T33" fmla="*/ 2147483647 h 9"/>
                <a:gd name="T34" fmla="*/ 2147483647 w 133"/>
                <a:gd name="T35" fmla="*/ 2147483647 h 9"/>
                <a:gd name="T36" fmla="*/ 2147483647 w 133"/>
                <a:gd name="T37" fmla="*/ 0 h 9"/>
                <a:gd name="T38" fmla="*/ 2147483647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4" y="9"/>
                  </a:lnTo>
                  <a:lnTo>
                    <a:pt x="0" y="9"/>
                  </a:lnTo>
                  <a:lnTo>
                    <a:pt x="0" y="7"/>
                  </a:lnTo>
                  <a:lnTo>
                    <a:pt x="24" y="7"/>
                  </a:lnTo>
                  <a:lnTo>
                    <a:pt x="49" y="7"/>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6" name="Freeform 469"/>
            <p:cNvSpPr>
              <a:spLocks/>
            </p:cNvSpPr>
            <p:nvPr/>
          </p:nvSpPr>
          <p:spPr bwMode="auto">
            <a:xfrm>
              <a:off x="1639" y="2281"/>
              <a:ext cx="110" cy="6"/>
            </a:xfrm>
            <a:custGeom>
              <a:avLst/>
              <a:gdLst>
                <a:gd name="T0" fmla="*/ 0 w 125"/>
                <a:gd name="T1" fmla="*/ 2147483647 h 7"/>
                <a:gd name="T2" fmla="*/ 2147483647 w 125"/>
                <a:gd name="T3" fmla="*/ 2147483647 h 7"/>
                <a:gd name="T4" fmla="*/ 2147483647 w 125"/>
                <a:gd name="T5" fmla="*/ 2147483647 h 7"/>
                <a:gd name="T6" fmla="*/ 2147483647 w 125"/>
                <a:gd name="T7" fmla="*/ 2147483647 h 7"/>
                <a:gd name="T8" fmla="*/ 2147483647 w 125"/>
                <a:gd name="T9" fmla="*/ 2147483647 h 7"/>
                <a:gd name="T10" fmla="*/ 2147483647 w 125"/>
                <a:gd name="T11" fmla="*/ 2147483647 h 7"/>
                <a:gd name="T12" fmla="*/ 2147483647 w 125"/>
                <a:gd name="T13" fmla="*/ 2147483647 h 7"/>
                <a:gd name="T14" fmla="*/ 2147483647 w 125"/>
                <a:gd name="T15" fmla="*/ 2147483647 h 7"/>
                <a:gd name="T16" fmla="*/ 2147483647 w 125"/>
                <a:gd name="T17" fmla="*/ 0 h 7"/>
                <a:gd name="T18" fmla="*/ 2147483647 w 125"/>
                <a:gd name="T19" fmla="*/ 0 h 7"/>
                <a:gd name="T20" fmla="*/ 2147483647 w 125"/>
                <a:gd name="T21" fmla="*/ 2147483647 h 7"/>
                <a:gd name="T22" fmla="*/ 2147483647 w 125"/>
                <a:gd name="T23" fmla="*/ 2147483647 h 7"/>
                <a:gd name="T24" fmla="*/ 2147483647 w 125"/>
                <a:gd name="T25" fmla="*/ 2147483647 h 7"/>
                <a:gd name="T26" fmla="*/ 2147483647 w 125"/>
                <a:gd name="T27" fmla="*/ 2147483647 h 7"/>
                <a:gd name="T28" fmla="*/ 2147483647 w 125"/>
                <a:gd name="T29" fmla="*/ 2147483647 h 7"/>
                <a:gd name="T30" fmla="*/ 2147483647 w 125"/>
                <a:gd name="T31" fmla="*/ 2147483647 h 7"/>
                <a:gd name="T32" fmla="*/ 2147483647 w 125"/>
                <a:gd name="T33" fmla="*/ 2147483647 h 7"/>
                <a:gd name="T34" fmla="*/ 0 w 125"/>
                <a:gd name="T35" fmla="*/ 2147483647 h 7"/>
                <a:gd name="T36" fmla="*/ 0 w 125"/>
                <a:gd name="T37" fmla="*/ 214748364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7" name="Freeform 470"/>
            <p:cNvSpPr>
              <a:spLocks/>
            </p:cNvSpPr>
            <p:nvPr/>
          </p:nvSpPr>
          <p:spPr bwMode="auto">
            <a:xfrm>
              <a:off x="1639" y="2281"/>
              <a:ext cx="100" cy="6"/>
            </a:xfrm>
            <a:custGeom>
              <a:avLst/>
              <a:gdLst>
                <a:gd name="T0" fmla="*/ 2147483647 w 114"/>
                <a:gd name="T1" fmla="*/ 0 h 7"/>
                <a:gd name="T2" fmla="*/ 2147483647 w 114"/>
                <a:gd name="T3" fmla="*/ 2147483647 h 7"/>
                <a:gd name="T4" fmla="*/ 2147483647 w 114"/>
                <a:gd name="T5" fmla="*/ 2147483647 h 7"/>
                <a:gd name="T6" fmla="*/ 2147483647 w 114"/>
                <a:gd name="T7" fmla="*/ 2147483647 h 7"/>
                <a:gd name="T8" fmla="*/ 2147483647 w 114"/>
                <a:gd name="T9" fmla="*/ 2147483647 h 7"/>
                <a:gd name="T10" fmla="*/ 2147483647 w 114"/>
                <a:gd name="T11" fmla="*/ 2147483647 h 7"/>
                <a:gd name="T12" fmla="*/ 2147483647 w 114"/>
                <a:gd name="T13" fmla="*/ 2147483647 h 7"/>
                <a:gd name="T14" fmla="*/ 2147483647 w 114"/>
                <a:gd name="T15" fmla="*/ 2147483647 h 7"/>
                <a:gd name="T16" fmla="*/ 0 w 114"/>
                <a:gd name="T17" fmla="*/ 2147483647 h 7"/>
                <a:gd name="T18" fmla="*/ 0 w 114"/>
                <a:gd name="T19" fmla="*/ 2147483647 h 7"/>
                <a:gd name="T20" fmla="*/ 2147483647 w 114"/>
                <a:gd name="T21" fmla="*/ 2147483647 h 7"/>
                <a:gd name="T22" fmla="*/ 2147483647 w 114"/>
                <a:gd name="T23" fmla="*/ 2147483647 h 7"/>
                <a:gd name="T24" fmla="*/ 2147483647 w 114"/>
                <a:gd name="T25" fmla="*/ 2147483647 h 7"/>
                <a:gd name="T26" fmla="*/ 2147483647 w 114"/>
                <a:gd name="T27" fmla="*/ 2147483647 h 7"/>
                <a:gd name="T28" fmla="*/ 2147483647 w 114"/>
                <a:gd name="T29" fmla="*/ 2147483647 h 7"/>
                <a:gd name="T30" fmla="*/ 2147483647 w 114"/>
                <a:gd name="T31" fmla="*/ 2147483647 h 7"/>
                <a:gd name="T32" fmla="*/ 2147483647 w 114"/>
                <a:gd name="T33" fmla="*/ 2147483647 h 7"/>
                <a:gd name="T34" fmla="*/ 2147483647 w 114"/>
                <a:gd name="T35" fmla="*/ 0 h 7"/>
                <a:gd name="T36" fmla="*/ 2147483647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1"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8" name="Freeform 471"/>
            <p:cNvSpPr>
              <a:spLocks/>
            </p:cNvSpPr>
            <p:nvPr/>
          </p:nvSpPr>
          <p:spPr bwMode="auto">
            <a:xfrm>
              <a:off x="1639" y="2281"/>
              <a:ext cx="91" cy="6"/>
            </a:xfrm>
            <a:custGeom>
              <a:avLst/>
              <a:gdLst>
                <a:gd name="T0" fmla="*/ 0 w 103"/>
                <a:gd name="T1" fmla="*/ 2147483647 h 6"/>
                <a:gd name="T2" fmla="*/ 2147483647 w 103"/>
                <a:gd name="T3" fmla="*/ 2147483647 h 6"/>
                <a:gd name="T4" fmla="*/ 2147483647 w 103"/>
                <a:gd name="T5" fmla="*/ 2147483647 h 6"/>
                <a:gd name="T6" fmla="*/ 2147483647 w 103"/>
                <a:gd name="T7" fmla="*/ 2147483647 h 6"/>
                <a:gd name="T8" fmla="*/ 2147483647 w 103"/>
                <a:gd name="T9" fmla="*/ 2147483647 h 6"/>
                <a:gd name="T10" fmla="*/ 2147483647 w 103"/>
                <a:gd name="T11" fmla="*/ 2147483647 h 6"/>
                <a:gd name="T12" fmla="*/ 2147483647 w 103"/>
                <a:gd name="T13" fmla="*/ 2147483647 h 6"/>
                <a:gd name="T14" fmla="*/ 2147483647 w 103"/>
                <a:gd name="T15" fmla="*/ 2147483647 h 6"/>
                <a:gd name="T16" fmla="*/ 2147483647 w 103"/>
                <a:gd name="T17" fmla="*/ 0 h 6"/>
                <a:gd name="T18" fmla="*/ 2147483647 w 103"/>
                <a:gd name="T19" fmla="*/ 0 h 6"/>
                <a:gd name="T20" fmla="*/ 2147483647 w 103"/>
                <a:gd name="T21" fmla="*/ 2147483647 h 6"/>
                <a:gd name="T22" fmla="*/ 2147483647 w 103"/>
                <a:gd name="T23" fmla="*/ 2147483647 h 6"/>
                <a:gd name="T24" fmla="*/ 2147483647 w 103"/>
                <a:gd name="T25" fmla="*/ 2147483647 h 6"/>
                <a:gd name="T26" fmla="*/ 2147483647 w 103"/>
                <a:gd name="T27" fmla="*/ 2147483647 h 6"/>
                <a:gd name="T28" fmla="*/ 2147483647 w 103"/>
                <a:gd name="T29" fmla="*/ 2147483647 h 6"/>
                <a:gd name="T30" fmla="*/ 2147483647 w 103"/>
                <a:gd name="T31" fmla="*/ 2147483647 h 6"/>
                <a:gd name="T32" fmla="*/ 0 w 103"/>
                <a:gd name="T33" fmla="*/ 2147483647 h 6"/>
                <a:gd name="T34" fmla="*/ 0 w 103"/>
                <a:gd name="T35" fmla="*/ 2147483647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7999" name="Freeform 472"/>
            <p:cNvSpPr>
              <a:spLocks/>
            </p:cNvSpPr>
            <p:nvPr/>
          </p:nvSpPr>
          <p:spPr bwMode="auto">
            <a:xfrm>
              <a:off x="1639" y="2281"/>
              <a:ext cx="81" cy="6"/>
            </a:xfrm>
            <a:custGeom>
              <a:avLst/>
              <a:gdLst>
                <a:gd name="T0" fmla="*/ 2147483647 w 92"/>
                <a:gd name="T1" fmla="*/ 0 h 6"/>
                <a:gd name="T2" fmla="*/ 2147483647 w 92"/>
                <a:gd name="T3" fmla="*/ 2147483647 h 6"/>
                <a:gd name="T4" fmla="*/ 2147483647 w 92"/>
                <a:gd name="T5" fmla="*/ 2147483647 h 6"/>
                <a:gd name="T6" fmla="*/ 2147483647 w 92"/>
                <a:gd name="T7" fmla="*/ 2147483647 h 6"/>
                <a:gd name="T8" fmla="*/ 2147483647 w 92"/>
                <a:gd name="T9" fmla="*/ 2147483647 h 6"/>
                <a:gd name="T10" fmla="*/ 2147483647 w 92"/>
                <a:gd name="T11" fmla="*/ 2147483647 h 6"/>
                <a:gd name="T12" fmla="*/ 2147483647 w 92"/>
                <a:gd name="T13" fmla="*/ 2147483647 h 6"/>
                <a:gd name="T14" fmla="*/ 0 w 92"/>
                <a:gd name="T15" fmla="*/ 2147483647 h 6"/>
                <a:gd name="T16" fmla="*/ 0 w 92"/>
                <a:gd name="T17" fmla="*/ 2147483647 h 6"/>
                <a:gd name="T18" fmla="*/ 2147483647 w 92"/>
                <a:gd name="T19" fmla="*/ 2147483647 h 6"/>
                <a:gd name="T20" fmla="*/ 2147483647 w 92"/>
                <a:gd name="T21" fmla="*/ 2147483647 h 6"/>
                <a:gd name="T22" fmla="*/ 2147483647 w 92"/>
                <a:gd name="T23" fmla="*/ 2147483647 h 6"/>
                <a:gd name="T24" fmla="*/ 2147483647 w 92"/>
                <a:gd name="T25" fmla="*/ 2147483647 h 6"/>
                <a:gd name="T26" fmla="*/ 2147483647 w 92"/>
                <a:gd name="T27" fmla="*/ 2147483647 h 6"/>
                <a:gd name="T28" fmla="*/ 2147483647 w 92"/>
                <a:gd name="T29" fmla="*/ 0 h 6"/>
                <a:gd name="T30" fmla="*/ 2147483647 w 92"/>
                <a:gd name="T31" fmla="*/ 0 h 6"/>
                <a:gd name="T32" fmla="*/ 2147483647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0" name="Freeform 473"/>
            <p:cNvSpPr>
              <a:spLocks/>
            </p:cNvSpPr>
            <p:nvPr/>
          </p:nvSpPr>
          <p:spPr bwMode="auto">
            <a:xfrm>
              <a:off x="1639" y="2281"/>
              <a:ext cx="70" cy="5"/>
            </a:xfrm>
            <a:custGeom>
              <a:avLst/>
              <a:gdLst>
                <a:gd name="T0" fmla="*/ 0 w 80"/>
                <a:gd name="T1" fmla="*/ 2147483647 h 5"/>
                <a:gd name="T2" fmla="*/ 2147483647 w 80"/>
                <a:gd name="T3" fmla="*/ 2147483647 h 5"/>
                <a:gd name="T4" fmla="*/ 2147483647 w 80"/>
                <a:gd name="T5" fmla="*/ 2147483647 h 5"/>
                <a:gd name="T6" fmla="*/ 2147483647 w 80"/>
                <a:gd name="T7" fmla="*/ 2147483647 h 5"/>
                <a:gd name="T8" fmla="*/ 2147483647 w 80"/>
                <a:gd name="T9" fmla="*/ 2147483647 h 5"/>
                <a:gd name="T10" fmla="*/ 2147483647 w 80"/>
                <a:gd name="T11" fmla="*/ 2147483647 h 5"/>
                <a:gd name="T12" fmla="*/ 2147483647 w 80"/>
                <a:gd name="T13" fmla="*/ 0 h 5"/>
                <a:gd name="T14" fmla="*/ 2147483647 w 80"/>
                <a:gd name="T15" fmla="*/ 0 h 5"/>
                <a:gd name="T16" fmla="*/ 2147483647 w 80"/>
                <a:gd name="T17" fmla="*/ 0 h 5"/>
                <a:gd name="T18" fmla="*/ 2147483647 w 80"/>
                <a:gd name="T19" fmla="*/ 0 h 5"/>
                <a:gd name="T20" fmla="*/ 2147483647 w 80"/>
                <a:gd name="T21" fmla="*/ 2147483647 h 5"/>
                <a:gd name="T22" fmla="*/ 2147483647 w 80"/>
                <a:gd name="T23" fmla="*/ 2147483647 h 5"/>
                <a:gd name="T24" fmla="*/ 2147483647 w 80"/>
                <a:gd name="T25" fmla="*/ 2147483647 h 5"/>
                <a:gd name="T26" fmla="*/ 2147483647 w 80"/>
                <a:gd name="T27" fmla="*/ 2147483647 h 5"/>
                <a:gd name="T28" fmla="*/ 0 w 80"/>
                <a:gd name="T29" fmla="*/ 2147483647 h 5"/>
                <a:gd name="T30" fmla="*/ 0 w 80"/>
                <a:gd name="T31" fmla="*/ 2147483647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1" name="Freeform 474"/>
            <p:cNvSpPr>
              <a:spLocks/>
            </p:cNvSpPr>
            <p:nvPr/>
          </p:nvSpPr>
          <p:spPr bwMode="auto">
            <a:xfrm>
              <a:off x="1639" y="2281"/>
              <a:ext cx="58" cy="4"/>
            </a:xfrm>
            <a:custGeom>
              <a:avLst/>
              <a:gdLst>
                <a:gd name="T0" fmla="*/ 2147483647 w 66"/>
                <a:gd name="T1" fmla="*/ 0 h 4"/>
                <a:gd name="T2" fmla="*/ 2147483647 w 66"/>
                <a:gd name="T3" fmla="*/ 0 h 4"/>
                <a:gd name="T4" fmla="*/ 2147483647 w 66"/>
                <a:gd name="T5" fmla="*/ 2147483647 h 4"/>
                <a:gd name="T6" fmla="*/ 2147483647 w 66"/>
                <a:gd name="T7" fmla="*/ 2147483647 h 4"/>
                <a:gd name="T8" fmla="*/ 2147483647 w 66"/>
                <a:gd name="T9" fmla="*/ 2147483647 h 4"/>
                <a:gd name="T10" fmla="*/ 2147483647 w 66"/>
                <a:gd name="T11" fmla="*/ 2147483647 h 4"/>
                <a:gd name="T12" fmla="*/ 0 w 66"/>
                <a:gd name="T13" fmla="*/ 2147483647 h 4"/>
                <a:gd name="T14" fmla="*/ 0 w 66"/>
                <a:gd name="T15" fmla="*/ 2147483647 h 4"/>
                <a:gd name="T16" fmla="*/ 2147483647 w 66"/>
                <a:gd name="T17" fmla="*/ 2147483647 h 4"/>
                <a:gd name="T18" fmla="*/ 2147483647 w 66"/>
                <a:gd name="T19" fmla="*/ 2147483647 h 4"/>
                <a:gd name="T20" fmla="*/ 2147483647 w 66"/>
                <a:gd name="T21" fmla="*/ 2147483647 h 4"/>
                <a:gd name="T22" fmla="*/ 2147483647 w 66"/>
                <a:gd name="T23" fmla="*/ 0 h 4"/>
                <a:gd name="T24" fmla="*/ 2147483647 w 66"/>
                <a:gd name="T25" fmla="*/ 0 h 4"/>
                <a:gd name="T26" fmla="*/ 2147483647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2" name="Freeform 475"/>
            <p:cNvSpPr>
              <a:spLocks/>
            </p:cNvSpPr>
            <p:nvPr/>
          </p:nvSpPr>
          <p:spPr bwMode="auto">
            <a:xfrm>
              <a:off x="1639" y="2281"/>
              <a:ext cx="46" cy="2"/>
            </a:xfrm>
            <a:custGeom>
              <a:avLst/>
              <a:gdLst>
                <a:gd name="T0" fmla="*/ 0 w 52"/>
                <a:gd name="T1" fmla="*/ 2147483647 h 2"/>
                <a:gd name="T2" fmla="*/ 2147483647 w 52"/>
                <a:gd name="T3" fmla="*/ 2147483647 h 2"/>
                <a:gd name="T4" fmla="*/ 2147483647 w 52"/>
                <a:gd name="T5" fmla="*/ 2147483647 h 2"/>
                <a:gd name="T6" fmla="*/ 2147483647 w 52"/>
                <a:gd name="T7" fmla="*/ 2147483647 h 2"/>
                <a:gd name="T8" fmla="*/ 2147483647 w 52"/>
                <a:gd name="T9" fmla="*/ 0 h 2"/>
                <a:gd name="T10" fmla="*/ 2147483647 w 52"/>
                <a:gd name="T11" fmla="*/ 0 h 2"/>
                <a:gd name="T12" fmla="*/ 2147483647 w 52"/>
                <a:gd name="T13" fmla="*/ 0 h 2"/>
                <a:gd name="T14" fmla="*/ 2147483647 w 52"/>
                <a:gd name="T15" fmla="*/ 0 h 2"/>
                <a:gd name="T16" fmla="*/ 2147483647 w 52"/>
                <a:gd name="T17" fmla="*/ 2147483647 h 2"/>
                <a:gd name="T18" fmla="*/ 2147483647 w 52"/>
                <a:gd name="T19" fmla="*/ 2147483647 h 2"/>
                <a:gd name="T20" fmla="*/ 2147483647 w 52"/>
                <a:gd name="T21" fmla="*/ 2147483647 h 2"/>
                <a:gd name="T22" fmla="*/ 0 w 52"/>
                <a:gd name="T23" fmla="*/ 2147483647 h 2"/>
                <a:gd name="T24" fmla="*/ 0 w 5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3" name="Freeform 476"/>
            <p:cNvSpPr>
              <a:spLocks/>
            </p:cNvSpPr>
            <p:nvPr/>
          </p:nvSpPr>
          <p:spPr bwMode="auto">
            <a:xfrm>
              <a:off x="1639" y="2281"/>
              <a:ext cx="31" cy="1"/>
            </a:xfrm>
            <a:custGeom>
              <a:avLst/>
              <a:gdLst>
                <a:gd name="T0" fmla="*/ 2147483647 w 36"/>
                <a:gd name="T1" fmla="*/ 0 h 1"/>
                <a:gd name="T2" fmla="*/ 2147483647 w 36"/>
                <a:gd name="T3" fmla="*/ 0 h 1"/>
                <a:gd name="T4" fmla="*/ 2147483647 w 36"/>
                <a:gd name="T5" fmla="*/ 2147483647 h 1"/>
                <a:gd name="T6" fmla="*/ 2147483647 w 36"/>
                <a:gd name="T7" fmla="*/ 2147483647 h 1"/>
                <a:gd name="T8" fmla="*/ 2147483647 w 36"/>
                <a:gd name="T9" fmla="*/ 2147483647 h 1"/>
                <a:gd name="T10" fmla="*/ 0 w 36"/>
                <a:gd name="T11" fmla="*/ 2147483647 h 1"/>
                <a:gd name="T12" fmla="*/ 0 w 36"/>
                <a:gd name="T13" fmla="*/ 2147483647 h 1"/>
                <a:gd name="T14" fmla="*/ 2147483647 w 36"/>
                <a:gd name="T15" fmla="*/ 0 h 1"/>
                <a:gd name="T16" fmla="*/ 2147483647 w 36"/>
                <a:gd name="T17" fmla="*/ 0 h 1"/>
                <a:gd name="T18" fmla="*/ 2147483647 w 36"/>
                <a:gd name="T19" fmla="*/ 0 h 1"/>
                <a:gd name="T20" fmla="*/ 2147483647 w 36"/>
                <a:gd name="T21" fmla="*/ 0 h 1"/>
                <a:gd name="T22" fmla="*/ 2147483647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4" name="Freeform 477"/>
            <p:cNvSpPr>
              <a:spLocks/>
            </p:cNvSpPr>
            <p:nvPr/>
          </p:nvSpPr>
          <p:spPr bwMode="auto">
            <a:xfrm>
              <a:off x="1639" y="2281"/>
              <a:ext cx="16" cy="1"/>
            </a:xfrm>
            <a:custGeom>
              <a:avLst/>
              <a:gdLst>
                <a:gd name="T0" fmla="*/ 0 w 19"/>
                <a:gd name="T1" fmla="*/ 2147483647 h 1"/>
                <a:gd name="T2" fmla="*/ 2147483647 w 19"/>
                <a:gd name="T3" fmla="*/ 0 h 1"/>
                <a:gd name="T4" fmla="*/ 2147483647 w 19"/>
                <a:gd name="T5" fmla="*/ 0 h 1"/>
                <a:gd name="T6" fmla="*/ 2147483647 w 19"/>
                <a:gd name="T7" fmla="*/ 0 h 1"/>
                <a:gd name="T8" fmla="*/ 2147483647 w 19"/>
                <a:gd name="T9" fmla="*/ 0 h 1"/>
                <a:gd name="T10" fmla="*/ 2147483647 w 19"/>
                <a:gd name="T11" fmla="*/ 0 h 1"/>
                <a:gd name="T12" fmla="*/ 0 w 19"/>
                <a:gd name="T13" fmla="*/ 0 h 1"/>
                <a:gd name="T14" fmla="*/ 0 w 19"/>
                <a:gd name="T15" fmla="*/ 2147483647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5" name="Freeform 478"/>
            <p:cNvSpPr>
              <a:spLocks/>
            </p:cNvSpPr>
            <p:nvPr/>
          </p:nvSpPr>
          <p:spPr bwMode="auto">
            <a:xfrm>
              <a:off x="1639" y="2281"/>
              <a:ext cx="1" cy="1"/>
            </a:xfrm>
            <a:custGeom>
              <a:avLst/>
              <a:gdLst>
                <a:gd name="T0" fmla="*/ 2147483647 w 2"/>
                <a:gd name="T1" fmla="*/ 0 h 1587"/>
                <a:gd name="T2" fmla="*/ 0 w 2"/>
                <a:gd name="T3" fmla="*/ 0 h 1587"/>
                <a:gd name="T4" fmla="*/ 0 w 2"/>
                <a:gd name="T5" fmla="*/ 0 h 1587"/>
                <a:gd name="T6" fmla="*/ 0 w 2"/>
                <a:gd name="T7" fmla="*/ 0 h 1587"/>
                <a:gd name="T8" fmla="*/ 2147483647 w 2"/>
                <a:gd name="T9" fmla="*/ 0 h 1587"/>
                <a:gd name="T10" fmla="*/ 0 60000 65536"/>
                <a:gd name="T11" fmla="*/ 0 60000 65536"/>
                <a:gd name="T12" fmla="*/ 0 60000 65536"/>
                <a:gd name="T13" fmla="*/ 0 60000 65536"/>
                <a:gd name="T14" fmla="*/ 0 60000 65536"/>
                <a:gd name="T15" fmla="*/ 0 w 2"/>
                <a:gd name="T16" fmla="*/ 0 h 1587"/>
                <a:gd name="T17" fmla="*/ 2 w 2"/>
                <a:gd name="T18" fmla="*/ 1587 h 1587"/>
              </a:gdLst>
              <a:ahLst/>
              <a:cxnLst>
                <a:cxn ang="T10">
                  <a:pos x="T0" y="T1"/>
                </a:cxn>
                <a:cxn ang="T11">
                  <a:pos x="T2" y="T3"/>
                </a:cxn>
                <a:cxn ang="T12">
                  <a:pos x="T4" y="T5"/>
                </a:cxn>
                <a:cxn ang="T13">
                  <a:pos x="T6" y="T7"/>
                </a:cxn>
                <a:cxn ang="T14">
                  <a:pos x="T8" y="T9"/>
                </a:cxn>
              </a:cxnLst>
              <a:rect l="T15" t="T16" r="T17" b="T18"/>
              <a:pathLst>
                <a:path w="2" h="1587">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6" name="Freeform 479"/>
            <p:cNvSpPr>
              <a:spLocks/>
            </p:cNvSpPr>
            <p:nvPr/>
          </p:nvSpPr>
          <p:spPr bwMode="auto">
            <a:xfrm>
              <a:off x="1881" y="2252"/>
              <a:ext cx="42" cy="166"/>
            </a:xfrm>
            <a:custGeom>
              <a:avLst/>
              <a:gdLst>
                <a:gd name="T0" fmla="*/ 0 w 48"/>
                <a:gd name="T1" fmla="*/ 2147483647 h 179"/>
                <a:gd name="T2" fmla="*/ 2147483647 w 48"/>
                <a:gd name="T3" fmla="*/ 0 h 179"/>
                <a:gd name="T4" fmla="*/ 2147483647 w 48"/>
                <a:gd name="T5" fmla="*/ 2147483647 h 179"/>
                <a:gd name="T6" fmla="*/ 0 w 48"/>
                <a:gd name="T7" fmla="*/ 2147483647 h 179"/>
                <a:gd name="T8" fmla="*/ 0 w 48"/>
                <a:gd name="T9" fmla="*/ 2147483647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07" name="Rectangle 480"/>
            <p:cNvSpPr>
              <a:spLocks noChangeArrowheads="1"/>
            </p:cNvSpPr>
            <p:nvPr/>
          </p:nvSpPr>
          <p:spPr bwMode="auto">
            <a:xfrm>
              <a:off x="1545" y="229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08" name="Freeform 481"/>
            <p:cNvSpPr>
              <a:spLocks/>
            </p:cNvSpPr>
            <p:nvPr/>
          </p:nvSpPr>
          <p:spPr bwMode="auto">
            <a:xfrm>
              <a:off x="1650" y="2297"/>
              <a:ext cx="5" cy="96"/>
            </a:xfrm>
            <a:custGeom>
              <a:avLst/>
              <a:gdLst>
                <a:gd name="T0" fmla="*/ 2147483647 w 5"/>
                <a:gd name="T1" fmla="*/ 0 h 104"/>
                <a:gd name="T2" fmla="*/ 2147483647 w 5"/>
                <a:gd name="T3" fmla="*/ 2147483647 h 104"/>
                <a:gd name="T4" fmla="*/ 0 w 5"/>
                <a:gd name="T5" fmla="*/ 2147483647 h 104"/>
                <a:gd name="T6" fmla="*/ 2147483647 w 5"/>
                <a:gd name="T7" fmla="*/ 2147483647 h 104"/>
                <a:gd name="T8" fmla="*/ 2147483647 w 5"/>
                <a:gd name="T9" fmla="*/ 2147483647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009" name="Rectangle 482"/>
            <p:cNvSpPr>
              <a:spLocks noChangeArrowheads="1"/>
            </p:cNvSpPr>
            <p:nvPr/>
          </p:nvSpPr>
          <p:spPr bwMode="auto">
            <a:xfrm>
              <a:off x="1545" y="2393"/>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10" name="Rectangle 483"/>
            <p:cNvSpPr>
              <a:spLocks noChangeArrowheads="1"/>
            </p:cNvSpPr>
            <p:nvPr/>
          </p:nvSpPr>
          <p:spPr bwMode="auto">
            <a:xfrm>
              <a:off x="1804" y="2326"/>
              <a:ext cx="13"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1" name="Freeform 484"/>
            <p:cNvSpPr>
              <a:spLocks noEditPoints="1"/>
            </p:cNvSpPr>
            <p:nvPr/>
          </p:nvSpPr>
          <p:spPr bwMode="auto">
            <a:xfrm>
              <a:off x="1666" y="2318"/>
              <a:ext cx="55" cy="6"/>
            </a:xfrm>
            <a:custGeom>
              <a:avLst/>
              <a:gdLst>
                <a:gd name="T0" fmla="*/ 0 w 62"/>
                <a:gd name="T1" fmla="*/ 2147483647 h 7"/>
                <a:gd name="T2" fmla="*/ 2147483647 w 62"/>
                <a:gd name="T3" fmla="*/ 2147483647 h 7"/>
                <a:gd name="T4" fmla="*/ 2147483647 w 62"/>
                <a:gd name="T5" fmla="*/ 0 h 7"/>
                <a:gd name="T6" fmla="*/ 0 w 62"/>
                <a:gd name="T7" fmla="*/ 0 h 7"/>
                <a:gd name="T8" fmla="*/ 0 w 62"/>
                <a:gd name="T9" fmla="*/ 2147483647 h 7"/>
                <a:gd name="T10" fmla="*/ 2147483647 w 62"/>
                <a:gd name="T11" fmla="*/ 2147483647 h 7"/>
                <a:gd name="T12" fmla="*/ 2147483647 w 62"/>
                <a:gd name="T13" fmla="*/ 2147483647 h 7"/>
                <a:gd name="T14" fmla="*/ 2147483647 w 62"/>
                <a:gd name="T15" fmla="*/ 0 h 7"/>
                <a:gd name="T16" fmla="*/ 2147483647 w 62"/>
                <a:gd name="T17" fmla="*/ 0 h 7"/>
                <a:gd name="T18" fmla="*/ 2147483647 w 62"/>
                <a:gd name="T19" fmla="*/ 2147483647 h 7"/>
                <a:gd name="T20" fmla="*/ 2147483647 w 62"/>
                <a:gd name="T21" fmla="*/ 2147483647 h 7"/>
                <a:gd name="T22" fmla="*/ 2147483647 w 62"/>
                <a:gd name="T23" fmla="*/ 2147483647 h 7"/>
                <a:gd name="T24" fmla="*/ 2147483647 w 62"/>
                <a:gd name="T25" fmla="*/ 0 h 7"/>
                <a:gd name="T26" fmla="*/ 2147483647 w 62"/>
                <a:gd name="T27" fmla="*/ 0 h 7"/>
                <a:gd name="T28" fmla="*/ 2147483647 w 62"/>
                <a:gd name="T29" fmla="*/ 214748364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2" name="Freeform 485"/>
            <p:cNvSpPr>
              <a:spLocks noEditPoints="1"/>
            </p:cNvSpPr>
            <p:nvPr/>
          </p:nvSpPr>
          <p:spPr bwMode="auto">
            <a:xfrm>
              <a:off x="1555" y="2307"/>
              <a:ext cx="243" cy="37"/>
            </a:xfrm>
            <a:custGeom>
              <a:avLst/>
              <a:gdLst>
                <a:gd name="T0" fmla="*/ 0 w 275"/>
                <a:gd name="T1" fmla="*/ 2147483647 h 40"/>
                <a:gd name="T2" fmla="*/ 2147483647 w 275"/>
                <a:gd name="T3" fmla="*/ 2147483647 h 40"/>
                <a:gd name="T4" fmla="*/ 2147483647 w 275"/>
                <a:gd name="T5" fmla="*/ 0 h 40"/>
                <a:gd name="T6" fmla="*/ 0 w 275"/>
                <a:gd name="T7" fmla="*/ 0 h 40"/>
                <a:gd name="T8" fmla="*/ 0 w 275"/>
                <a:gd name="T9" fmla="*/ 2147483647 h 40"/>
                <a:gd name="T10" fmla="*/ 2147483647 w 275"/>
                <a:gd name="T11" fmla="*/ 2147483647 h 40"/>
                <a:gd name="T12" fmla="*/ 2147483647 w 275"/>
                <a:gd name="T13" fmla="*/ 2147483647 h 40"/>
                <a:gd name="T14" fmla="*/ 2147483647 w 275"/>
                <a:gd name="T15" fmla="*/ 2147483647 h 40"/>
                <a:gd name="T16" fmla="*/ 2147483647 w 275"/>
                <a:gd name="T17" fmla="*/ 2147483647 h 40"/>
                <a:gd name="T18" fmla="*/ 2147483647 w 27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8"/>
                  </a:lnTo>
                  <a:lnTo>
                    <a:pt x="244" y="8"/>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13" name="Freeform 486"/>
            <p:cNvSpPr>
              <a:spLocks noEditPoints="1"/>
            </p:cNvSpPr>
            <p:nvPr/>
          </p:nvSpPr>
          <p:spPr bwMode="auto">
            <a:xfrm>
              <a:off x="1548" y="2302"/>
              <a:ext cx="330" cy="108"/>
            </a:xfrm>
            <a:custGeom>
              <a:avLst/>
              <a:gdLst>
                <a:gd name="T0" fmla="*/ 2147483647 w 374"/>
                <a:gd name="T1" fmla="*/ 2147483647 h 117"/>
                <a:gd name="T2" fmla="*/ 2147483647 w 374"/>
                <a:gd name="T3" fmla="*/ 2147483647 h 117"/>
                <a:gd name="T4" fmla="*/ 2147483647 w 374"/>
                <a:gd name="T5" fmla="*/ 0 h 117"/>
                <a:gd name="T6" fmla="*/ 2147483647 w 374"/>
                <a:gd name="T7" fmla="*/ 0 h 117"/>
                <a:gd name="T8" fmla="*/ 2147483647 w 374"/>
                <a:gd name="T9" fmla="*/ 2147483647 h 117"/>
                <a:gd name="T10" fmla="*/ 2147483647 w 374"/>
                <a:gd name="T11" fmla="*/ 2147483647 h 117"/>
                <a:gd name="T12" fmla="*/ 2147483647 w 374"/>
                <a:gd name="T13" fmla="*/ 2147483647 h 117"/>
                <a:gd name="T14" fmla="*/ 2147483647 w 374"/>
                <a:gd name="T15" fmla="*/ 2147483647 h 117"/>
                <a:gd name="T16" fmla="*/ 2147483647 w 374"/>
                <a:gd name="T17" fmla="*/ 2147483647 h 117"/>
                <a:gd name="T18" fmla="*/ 2147483647 w 374"/>
                <a:gd name="T19" fmla="*/ 2147483647 h 117"/>
                <a:gd name="T20" fmla="*/ 2147483647 w 374"/>
                <a:gd name="T21" fmla="*/ 2147483647 h 117"/>
                <a:gd name="T22" fmla="*/ 2147483647 w 374"/>
                <a:gd name="T23" fmla="*/ 2147483647 h 117"/>
                <a:gd name="T24" fmla="*/ 2147483647 w 374"/>
                <a:gd name="T25" fmla="*/ 2147483647 h 117"/>
                <a:gd name="T26" fmla="*/ 2147483647 w 374"/>
                <a:gd name="T27" fmla="*/ 2147483647 h 117"/>
                <a:gd name="T28" fmla="*/ 2147483647 w 374"/>
                <a:gd name="T29" fmla="*/ 2147483647 h 117"/>
                <a:gd name="T30" fmla="*/ 2147483647 w 374"/>
                <a:gd name="T31" fmla="*/ 2147483647 h 117"/>
                <a:gd name="T32" fmla="*/ 2147483647 w 374"/>
                <a:gd name="T33" fmla="*/ 2147483647 h 117"/>
                <a:gd name="T34" fmla="*/ 2147483647 w 374"/>
                <a:gd name="T35" fmla="*/ 2147483647 h 117"/>
                <a:gd name="T36" fmla="*/ 2147483647 w 374"/>
                <a:gd name="T37" fmla="*/ 2147483647 h 117"/>
                <a:gd name="T38" fmla="*/ 2147483647 w 374"/>
                <a:gd name="T39" fmla="*/ 2147483647 h 117"/>
                <a:gd name="T40" fmla="*/ 2147483647 w 374"/>
                <a:gd name="T41" fmla="*/ 2147483647 h 117"/>
                <a:gd name="T42" fmla="*/ 2147483647 w 374"/>
                <a:gd name="T43" fmla="*/ 2147483647 h 117"/>
                <a:gd name="T44" fmla="*/ 2147483647 w 374"/>
                <a:gd name="T45" fmla="*/ 2147483647 h 117"/>
                <a:gd name="T46" fmla="*/ 2147483647 w 374"/>
                <a:gd name="T47" fmla="*/ 2147483647 h 117"/>
                <a:gd name="T48" fmla="*/ 0 w 374"/>
                <a:gd name="T49" fmla="*/ 2147483647 h 117"/>
                <a:gd name="T50" fmla="*/ 2147483647 w 374"/>
                <a:gd name="T51" fmla="*/ 2147483647 h 117"/>
                <a:gd name="T52" fmla="*/ 2147483647 w 374"/>
                <a:gd name="T53" fmla="*/ 2147483647 h 117"/>
                <a:gd name="T54" fmla="*/ 2147483647 w 374"/>
                <a:gd name="T55" fmla="*/ 2147483647 h 117"/>
                <a:gd name="T56" fmla="*/ 2147483647 w 374"/>
                <a:gd name="T57" fmla="*/ 2147483647 h 117"/>
                <a:gd name="T58" fmla="*/ 2147483647 w 374"/>
                <a:gd name="T59" fmla="*/ 2147483647 h 117"/>
                <a:gd name="T60" fmla="*/ 2147483647 w 374"/>
                <a:gd name="T61" fmla="*/ 2147483647 h 117"/>
                <a:gd name="T62" fmla="*/ 2147483647 w 374"/>
                <a:gd name="T63" fmla="*/ 2147483647 h 117"/>
                <a:gd name="T64" fmla="*/ 2147483647 w 374"/>
                <a:gd name="T65" fmla="*/ 2147483647 h 117"/>
                <a:gd name="T66" fmla="*/ 2147483647 w 374"/>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7"/>
                <a:gd name="T104" fmla="*/ 374 w 374"/>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4"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014" name="Line 487"/>
            <p:cNvSpPr>
              <a:spLocks noChangeShapeType="1"/>
            </p:cNvSpPr>
            <p:nvPr/>
          </p:nvSpPr>
          <p:spPr bwMode="auto">
            <a:xfrm>
              <a:off x="1723" y="2302"/>
              <a:ext cx="0"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5" name="Line 488"/>
            <p:cNvSpPr>
              <a:spLocks noChangeShapeType="1"/>
            </p:cNvSpPr>
            <p:nvPr/>
          </p:nvSpPr>
          <p:spPr bwMode="auto">
            <a:xfrm flipH="1">
              <a:off x="1657" y="2331"/>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6" name="Line 489"/>
            <p:cNvSpPr>
              <a:spLocks noChangeShapeType="1"/>
            </p:cNvSpPr>
            <p:nvPr/>
          </p:nvSpPr>
          <p:spPr bwMode="auto">
            <a:xfrm flipH="1">
              <a:off x="1657" y="2360"/>
              <a:ext cx="66"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7" name="Line 490"/>
            <p:cNvSpPr>
              <a:spLocks noChangeShapeType="1"/>
            </p:cNvSpPr>
            <p:nvPr/>
          </p:nvSpPr>
          <p:spPr bwMode="auto">
            <a:xfrm>
              <a:off x="1826" y="231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8" name="Line 491"/>
            <p:cNvSpPr>
              <a:spLocks noChangeShapeType="1"/>
            </p:cNvSpPr>
            <p:nvPr/>
          </p:nvSpPr>
          <p:spPr bwMode="auto">
            <a:xfrm>
              <a:off x="1742" y="233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19" name="Line 492"/>
            <p:cNvSpPr>
              <a:spLocks noChangeShapeType="1"/>
            </p:cNvSpPr>
            <p:nvPr/>
          </p:nvSpPr>
          <p:spPr bwMode="auto">
            <a:xfrm flipV="1">
              <a:off x="1666" y="229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0" name="Line 493"/>
            <p:cNvSpPr>
              <a:spLocks noChangeShapeType="1"/>
            </p:cNvSpPr>
            <p:nvPr/>
          </p:nvSpPr>
          <p:spPr bwMode="auto">
            <a:xfrm flipV="1">
              <a:off x="1666" y="238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1" name="Line 494"/>
            <p:cNvSpPr>
              <a:spLocks noChangeShapeType="1"/>
            </p:cNvSpPr>
            <p:nvPr/>
          </p:nvSpPr>
          <p:spPr bwMode="auto">
            <a:xfrm>
              <a:off x="1668" y="2345"/>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2" name="Line 495"/>
            <p:cNvSpPr>
              <a:spLocks noChangeShapeType="1"/>
            </p:cNvSpPr>
            <p:nvPr/>
          </p:nvSpPr>
          <p:spPr bwMode="auto">
            <a:xfrm>
              <a:off x="1668" y="2322"/>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3" name="Line 496"/>
            <p:cNvSpPr>
              <a:spLocks noChangeShapeType="1"/>
            </p:cNvSpPr>
            <p:nvPr/>
          </p:nvSpPr>
          <p:spPr bwMode="auto">
            <a:xfrm>
              <a:off x="1707" y="2322"/>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4" name="Line 497"/>
            <p:cNvSpPr>
              <a:spLocks noChangeShapeType="1"/>
            </p:cNvSpPr>
            <p:nvPr/>
          </p:nvSpPr>
          <p:spPr bwMode="auto">
            <a:xfrm>
              <a:off x="1758" y="233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25" name="Freeform 498"/>
            <p:cNvSpPr>
              <a:spLocks/>
            </p:cNvSpPr>
            <p:nvPr/>
          </p:nvSpPr>
          <p:spPr bwMode="auto">
            <a:xfrm>
              <a:off x="1839" y="2022"/>
              <a:ext cx="42" cy="259"/>
            </a:xfrm>
            <a:custGeom>
              <a:avLst/>
              <a:gdLst>
                <a:gd name="T0" fmla="*/ 0 w 47"/>
                <a:gd name="T1" fmla="*/ 2147483647 h 280"/>
                <a:gd name="T2" fmla="*/ 2147483647 w 47"/>
                <a:gd name="T3" fmla="*/ 2147483647 h 280"/>
                <a:gd name="T4" fmla="*/ 2147483647 w 47"/>
                <a:gd name="T5" fmla="*/ 2147483647 h 280"/>
                <a:gd name="T6" fmla="*/ 2147483647 w 47"/>
                <a:gd name="T7" fmla="*/ 2147483647 h 280"/>
                <a:gd name="T8" fmla="*/ 2147483647 w 47"/>
                <a:gd name="T9" fmla="*/ 0 h 280"/>
                <a:gd name="T10" fmla="*/ 0 w 47"/>
                <a:gd name="T11" fmla="*/ 2147483647 h 280"/>
                <a:gd name="T12" fmla="*/ 0 w 47"/>
                <a:gd name="T13" fmla="*/ 2147483647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6" name="Freeform 499"/>
            <p:cNvSpPr>
              <a:spLocks/>
            </p:cNvSpPr>
            <p:nvPr/>
          </p:nvSpPr>
          <p:spPr bwMode="auto">
            <a:xfrm>
              <a:off x="1587" y="2022"/>
              <a:ext cx="294" cy="45"/>
            </a:xfrm>
            <a:custGeom>
              <a:avLst/>
              <a:gdLst>
                <a:gd name="T0" fmla="*/ 2147483647 w 332"/>
                <a:gd name="T1" fmla="*/ 0 h 48"/>
                <a:gd name="T2" fmla="*/ 2147483647 w 332"/>
                <a:gd name="T3" fmla="*/ 0 h 48"/>
                <a:gd name="T4" fmla="*/ 0 w 332"/>
                <a:gd name="T5" fmla="*/ 2147483647 h 48"/>
                <a:gd name="T6" fmla="*/ 2147483647 w 332"/>
                <a:gd name="T7" fmla="*/ 2147483647 h 48"/>
                <a:gd name="T8" fmla="*/ 2147483647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7" name="Rectangle 500"/>
            <p:cNvSpPr>
              <a:spLocks noChangeArrowheads="1"/>
            </p:cNvSpPr>
            <p:nvPr/>
          </p:nvSpPr>
          <p:spPr bwMode="auto">
            <a:xfrm>
              <a:off x="1587" y="2067"/>
              <a:ext cx="252" cy="212"/>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028" name="Rectangle 501"/>
            <p:cNvSpPr>
              <a:spLocks noChangeArrowheads="1"/>
            </p:cNvSpPr>
            <p:nvPr/>
          </p:nvSpPr>
          <p:spPr bwMode="auto">
            <a:xfrm>
              <a:off x="1813" y="2252"/>
              <a:ext cx="13" cy="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29" name="Freeform 502"/>
            <p:cNvSpPr>
              <a:spLocks/>
            </p:cNvSpPr>
            <p:nvPr/>
          </p:nvSpPr>
          <p:spPr bwMode="auto">
            <a:xfrm>
              <a:off x="1624" y="2099"/>
              <a:ext cx="178" cy="131"/>
            </a:xfrm>
            <a:custGeom>
              <a:avLst/>
              <a:gdLst>
                <a:gd name="T0" fmla="*/ 0 w 202"/>
                <a:gd name="T1" fmla="*/ 2147483647 h 142"/>
                <a:gd name="T2" fmla="*/ 2147483647 w 202"/>
                <a:gd name="T3" fmla="*/ 2147483647 h 142"/>
                <a:gd name="T4" fmla="*/ 2147483647 w 202"/>
                <a:gd name="T5" fmla="*/ 0 h 142"/>
                <a:gd name="T6" fmla="*/ 2147483647 w 202"/>
                <a:gd name="T7" fmla="*/ 0 h 142"/>
                <a:gd name="T8" fmla="*/ 2147483647 w 202"/>
                <a:gd name="T9" fmla="*/ 2147483647 h 142"/>
                <a:gd name="T10" fmla="*/ 0 w 202"/>
                <a:gd name="T11" fmla="*/ 2147483647 h 142"/>
                <a:gd name="T12" fmla="*/ 0 w 202"/>
                <a:gd name="T13" fmla="*/ 2147483647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0" name="Freeform 503"/>
            <p:cNvSpPr>
              <a:spLocks/>
            </p:cNvSpPr>
            <p:nvPr/>
          </p:nvSpPr>
          <p:spPr bwMode="auto">
            <a:xfrm>
              <a:off x="1624" y="2099"/>
              <a:ext cx="174" cy="128"/>
            </a:xfrm>
            <a:custGeom>
              <a:avLst/>
              <a:gdLst>
                <a:gd name="T0" fmla="*/ 0 w 197"/>
                <a:gd name="T1" fmla="*/ 2147483647 h 138"/>
                <a:gd name="T2" fmla="*/ 2147483647 w 197"/>
                <a:gd name="T3" fmla="*/ 2147483647 h 138"/>
                <a:gd name="T4" fmla="*/ 2147483647 w 197"/>
                <a:gd name="T5" fmla="*/ 0 h 138"/>
                <a:gd name="T6" fmla="*/ 2147483647 w 197"/>
                <a:gd name="T7" fmla="*/ 0 h 138"/>
                <a:gd name="T8" fmla="*/ 2147483647 w 197"/>
                <a:gd name="T9" fmla="*/ 2147483647 h 138"/>
                <a:gd name="T10" fmla="*/ 0 w 197"/>
                <a:gd name="T11" fmla="*/ 2147483647 h 138"/>
                <a:gd name="T12" fmla="*/ 0 w 197"/>
                <a:gd name="T13" fmla="*/ 2147483647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1" name="Freeform 504"/>
            <p:cNvSpPr>
              <a:spLocks/>
            </p:cNvSpPr>
            <p:nvPr/>
          </p:nvSpPr>
          <p:spPr bwMode="auto">
            <a:xfrm>
              <a:off x="1624" y="2099"/>
              <a:ext cx="170" cy="126"/>
            </a:xfrm>
            <a:custGeom>
              <a:avLst/>
              <a:gdLst>
                <a:gd name="T0" fmla="*/ 0 w 193"/>
                <a:gd name="T1" fmla="*/ 2147483647 h 136"/>
                <a:gd name="T2" fmla="*/ 2147483647 w 193"/>
                <a:gd name="T3" fmla="*/ 2147483647 h 136"/>
                <a:gd name="T4" fmla="*/ 2147483647 w 193"/>
                <a:gd name="T5" fmla="*/ 0 h 136"/>
                <a:gd name="T6" fmla="*/ 2147483647 w 193"/>
                <a:gd name="T7" fmla="*/ 0 h 136"/>
                <a:gd name="T8" fmla="*/ 2147483647 w 193"/>
                <a:gd name="T9" fmla="*/ 2147483647 h 136"/>
                <a:gd name="T10" fmla="*/ 0 w 193"/>
                <a:gd name="T11" fmla="*/ 2147483647 h 136"/>
                <a:gd name="T12" fmla="*/ 0 w 193"/>
                <a:gd name="T13" fmla="*/ 2147483647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2" name="Freeform 505"/>
            <p:cNvSpPr>
              <a:spLocks/>
            </p:cNvSpPr>
            <p:nvPr/>
          </p:nvSpPr>
          <p:spPr bwMode="auto">
            <a:xfrm>
              <a:off x="1624" y="2099"/>
              <a:ext cx="167" cy="123"/>
            </a:xfrm>
            <a:custGeom>
              <a:avLst/>
              <a:gdLst>
                <a:gd name="T0" fmla="*/ 0 w 190"/>
                <a:gd name="T1" fmla="*/ 2147483647 h 133"/>
                <a:gd name="T2" fmla="*/ 2147483647 w 190"/>
                <a:gd name="T3" fmla="*/ 2147483647 h 133"/>
                <a:gd name="T4" fmla="*/ 2147483647 w 190"/>
                <a:gd name="T5" fmla="*/ 0 h 133"/>
                <a:gd name="T6" fmla="*/ 2147483647 w 190"/>
                <a:gd name="T7" fmla="*/ 0 h 133"/>
                <a:gd name="T8" fmla="*/ 2147483647 w 190"/>
                <a:gd name="T9" fmla="*/ 2147483647 h 133"/>
                <a:gd name="T10" fmla="*/ 0 w 190"/>
                <a:gd name="T11" fmla="*/ 2147483647 h 133"/>
                <a:gd name="T12" fmla="*/ 0 w 190"/>
                <a:gd name="T13" fmla="*/ 2147483647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3" name="Freeform 506"/>
            <p:cNvSpPr>
              <a:spLocks/>
            </p:cNvSpPr>
            <p:nvPr/>
          </p:nvSpPr>
          <p:spPr bwMode="auto">
            <a:xfrm>
              <a:off x="1624" y="2099"/>
              <a:ext cx="164" cy="121"/>
            </a:xfrm>
            <a:custGeom>
              <a:avLst/>
              <a:gdLst>
                <a:gd name="T0" fmla="*/ 0 w 186"/>
                <a:gd name="T1" fmla="*/ 2147483647 h 131"/>
                <a:gd name="T2" fmla="*/ 2147483647 w 186"/>
                <a:gd name="T3" fmla="*/ 2147483647 h 131"/>
                <a:gd name="T4" fmla="*/ 2147483647 w 186"/>
                <a:gd name="T5" fmla="*/ 0 h 131"/>
                <a:gd name="T6" fmla="*/ 2147483647 w 186"/>
                <a:gd name="T7" fmla="*/ 0 h 131"/>
                <a:gd name="T8" fmla="*/ 2147483647 w 186"/>
                <a:gd name="T9" fmla="*/ 2147483647 h 131"/>
                <a:gd name="T10" fmla="*/ 0 w 186"/>
                <a:gd name="T11" fmla="*/ 2147483647 h 131"/>
                <a:gd name="T12" fmla="*/ 0 w 186"/>
                <a:gd name="T13" fmla="*/ 2147483647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4" name="Freeform 507"/>
            <p:cNvSpPr>
              <a:spLocks/>
            </p:cNvSpPr>
            <p:nvPr/>
          </p:nvSpPr>
          <p:spPr bwMode="auto">
            <a:xfrm>
              <a:off x="1624" y="2099"/>
              <a:ext cx="160" cy="118"/>
            </a:xfrm>
            <a:custGeom>
              <a:avLst/>
              <a:gdLst>
                <a:gd name="T0" fmla="*/ 0 w 182"/>
                <a:gd name="T1" fmla="*/ 2147483647 h 128"/>
                <a:gd name="T2" fmla="*/ 2147483647 w 182"/>
                <a:gd name="T3" fmla="*/ 2147483647 h 128"/>
                <a:gd name="T4" fmla="*/ 2147483647 w 182"/>
                <a:gd name="T5" fmla="*/ 0 h 128"/>
                <a:gd name="T6" fmla="*/ 2147483647 w 182"/>
                <a:gd name="T7" fmla="*/ 0 h 128"/>
                <a:gd name="T8" fmla="*/ 2147483647 w 182"/>
                <a:gd name="T9" fmla="*/ 2147483647 h 128"/>
                <a:gd name="T10" fmla="*/ 0 w 182"/>
                <a:gd name="T11" fmla="*/ 2147483647 h 128"/>
                <a:gd name="T12" fmla="*/ 0 w 182"/>
                <a:gd name="T13" fmla="*/ 2147483647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5" name="Freeform 508"/>
            <p:cNvSpPr>
              <a:spLocks/>
            </p:cNvSpPr>
            <p:nvPr/>
          </p:nvSpPr>
          <p:spPr bwMode="auto">
            <a:xfrm>
              <a:off x="1624" y="2099"/>
              <a:ext cx="157"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6" name="Freeform 509"/>
            <p:cNvSpPr>
              <a:spLocks/>
            </p:cNvSpPr>
            <p:nvPr/>
          </p:nvSpPr>
          <p:spPr bwMode="auto">
            <a:xfrm>
              <a:off x="1624" y="2099"/>
              <a:ext cx="153" cy="114"/>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7" name="Freeform 510"/>
            <p:cNvSpPr>
              <a:spLocks/>
            </p:cNvSpPr>
            <p:nvPr/>
          </p:nvSpPr>
          <p:spPr bwMode="auto">
            <a:xfrm>
              <a:off x="1624" y="2099"/>
              <a:ext cx="151" cy="110"/>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8" name="Freeform 511"/>
            <p:cNvSpPr>
              <a:spLocks/>
            </p:cNvSpPr>
            <p:nvPr/>
          </p:nvSpPr>
          <p:spPr bwMode="auto">
            <a:xfrm>
              <a:off x="1624" y="2099"/>
              <a:ext cx="147"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39" name="Freeform 512"/>
            <p:cNvSpPr>
              <a:spLocks/>
            </p:cNvSpPr>
            <p:nvPr/>
          </p:nvSpPr>
          <p:spPr bwMode="auto">
            <a:xfrm>
              <a:off x="1624" y="2099"/>
              <a:ext cx="143"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0" name="Freeform 513"/>
            <p:cNvSpPr>
              <a:spLocks/>
            </p:cNvSpPr>
            <p:nvPr/>
          </p:nvSpPr>
          <p:spPr bwMode="auto">
            <a:xfrm>
              <a:off x="1624" y="2099"/>
              <a:ext cx="139" cy="102"/>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1" name="Freeform 514"/>
            <p:cNvSpPr>
              <a:spLocks/>
            </p:cNvSpPr>
            <p:nvPr/>
          </p:nvSpPr>
          <p:spPr bwMode="auto">
            <a:xfrm>
              <a:off x="1624" y="2099"/>
              <a:ext cx="135" cy="100"/>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2" name="Freeform 515"/>
            <p:cNvSpPr>
              <a:spLocks/>
            </p:cNvSpPr>
            <p:nvPr/>
          </p:nvSpPr>
          <p:spPr bwMode="auto">
            <a:xfrm>
              <a:off x="1624" y="2099"/>
              <a:ext cx="130"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3" name="Freeform 516"/>
            <p:cNvSpPr>
              <a:spLocks/>
            </p:cNvSpPr>
            <p:nvPr/>
          </p:nvSpPr>
          <p:spPr bwMode="auto">
            <a:xfrm>
              <a:off x="1624" y="2099"/>
              <a:ext cx="126"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4" name="Freeform 517"/>
            <p:cNvSpPr>
              <a:spLocks/>
            </p:cNvSpPr>
            <p:nvPr/>
          </p:nvSpPr>
          <p:spPr bwMode="auto">
            <a:xfrm>
              <a:off x="1624" y="2099"/>
              <a:ext cx="121" cy="90"/>
            </a:xfrm>
            <a:custGeom>
              <a:avLst/>
              <a:gdLst>
                <a:gd name="T0" fmla="*/ 0 w 138"/>
                <a:gd name="T1" fmla="*/ 2147483647 h 97"/>
                <a:gd name="T2" fmla="*/ 2147483647 w 138"/>
                <a:gd name="T3" fmla="*/ 2147483647 h 97"/>
                <a:gd name="T4" fmla="*/ 2147483647 w 138"/>
                <a:gd name="T5" fmla="*/ 0 h 97"/>
                <a:gd name="T6" fmla="*/ 2147483647 w 138"/>
                <a:gd name="T7" fmla="*/ 0 h 97"/>
                <a:gd name="T8" fmla="*/ 2147483647 w 138"/>
                <a:gd name="T9" fmla="*/ 2147483647 h 97"/>
                <a:gd name="T10" fmla="*/ 0 w 138"/>
                <a:gd name="T11" fmla="*/ 2147483647 h 97"/>
                <a:gd name="T12" fmla="*/ 0 w 138"/>
                <a:gd name="T13" fmla="*/ 214748364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5" name="Freeform 518"/>
            <p:cNvSpPr>
              <a:spLocks/>
            </p:cNvSpPr>
            <p:nvPr/>
          </p:nvSpPr>
          <p:spPr bwMode="auto">
            <a:xfrm>
              <a:off x="1624" y="2099"/>
              <a:ext cx="117" cy="86"/>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6" name="Freeform 519"/>
            <p:cNvSpPr>
              <a:spLocks/>
            </p:cNvSpPr>
            <p:nvPr/>
          </p:nvSpPr>
          <p:spPr bwMode="auto">
            <a:xfrm>
              <a:off x="1624" y="2099"/>
              <a:ext cx="111"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7" name="Freeform 520"/>
            <p:cNvSpPr>
              <a:spLocks/>
            </p:cNvSpPr>
            <p:nvPr/>
          </p:nvSpPr>
          <p:spPr bwMode="auto">
            <a:xfrm>
              <a:off x="1624" y="2099"/>
              <a:ext cx="106" cy="79"/>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8" name="Freeform 521"/>
            <p:cNvSpPr>
              <a:spLocks/>
            </p:cNvSpPr>
            <p:nvPr/>
          </p:nvSpPr>
          <p:spPr bwMode="auto">
            <a:xfrm>
              <a:off x="1624" y="2099"/>
              <a:ext cx="101" cy="74"/>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49" name="Freeform 522"/>
            <p:cNvSpPr>
              <a:spLocks/>
            </p:cNvSpPr>
            <p:nvPr/>
          </p:nvSpPr>
          <p:spPr bwMode="auto">
            <a:xfrm>
              <a:off x="1624" y="2099"/>
              <a:ext cx="96"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0" name="Freeform 523"/>
            <p:cNvSpPr>
              <a:spLocks/>
            </p:cNvSpPr>
            <p:nvPr/>
          </p:nvSpPr>
          <p:spPr bwMode="auto">
            <a:xfrm>
              <a:off x="1622" y="2098"/>
              <a:ext cx="91" cy="67"/>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1" name="Freeform 524"/>
            <p:cNvSpPr>
              <a:spLocks/>
            </p:cNvSpPr>
            <p:nvPr/>
          </p:nvSpPr>
          <p:spPr bwMode="auto">
            <a:xfrm>
              <a:off x="1622" y="2098"/>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2" name="Freeform 525"/>
            <p:cNvSpPr>
              <a:spLocks/>
            </p:cNvSpPr>
            <p:nvPr/>
          </p:nvSpPr>
          <p:spPr bwMode="auto">
            <a:xfrm>
              <a:off x="1624" y="2099"/>
              <a:ext cx="76"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3" name="Freeform 526"/>
            <p:cNvSpPr>
              <a:spLocks/>
            </p:cNvSpPr>
            <p:nvPr/>
          </p:nvSpPr>
          <p:spPr bwMode="auto">
            <a:xfrm>
              <a:off x="1624" y="2099"/>
              <a:ext cx="69" cy="52"/>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4" name="Freeform 527"/>
            <p:cNvSpPr>
              <a:spLocks/>
            </p:cNvSpPr>
            <p:nvPr/>
          </p:nvSpPr>
          <p:spPr bwMode="auto">
            <a:xfrm>
              <a:off x="1624" y="2099"/>
              <a:ext cx="62" cy="46"/>
            </a:xfrm>
            <a:custGeom>
              <a:avLst/>
              <a:gdLst>
                <a:gd name="T0" fmla="*/ 0 w 71"/>
                <a:gd name="T1" fmla="*/ 2147483647 h 50"/>
                <a:gd name="T2" fmla="*/ 2147483647 w 71"/>
                <a:gd name="T3" fmla="*/ 2147483647 h 50"/>
                <a:gd name="T4" fmla="*/ 2147483647 w 71"/>
                <a:gd name="T5" fmla="*/ 0 h 50"/>
                <a:gd name="T6" fmla="*/ 2147483647 w 71"/>
                <a:gd name="T7" fmla="*/ 0 h 50"/>
                <a:gd name="T8" fmla="*/ 2147483647 w 71"/>
                <a:gd name="T9" fmla="*/ 2147483647 h 50"/>
                <a:gd name="T10" fmla="*/ 0 w 71"/>
                <a:gd name="T11" fmla="*/ 2147483647 h 50"/>
                <a:gd name="T12" fmla="*/ 0 w 71"/>
                <a:gd name="T13" fmla="*/ 2147483647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5" name="Freeform 528"/>
            <p:cNvSpPr>
              <a:spLocks/>
            </p:cNvSpPr>
            <p:nvPr/>
          </p:nvSpPr>
          <p:spPr bwMode="auto">
            <a:xfrm>
              <a:off x="1624" y="2099"/>
              <a:ext cx="54" cy="40"/>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6" name="Freeform 529"/>
            <p:cNvSpPr>
              <a:spLocks/>
            </p:cNvSpPr>
            <p:nvPr/>
          </p:nvSpPr>
          <p:spPr bwMode="auto">
            <a:xfrm>
              <a:off x="1624" y="2099"/>
              <a:ext cx="46"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7" name="Freeform 530"/>
            <p:cNvSpPr>
              <a:spLocks/>
            </p:cNvSpPr>
            <p:nvPr/>
          </p:nvSpPr>
          <p:spPr bwMode="auto">
            <a:xfrm>
              <a:off x="1624" y="2099"/>
              <a:ext cx="38" cy="29"/>
            </a:xfrm>
            <a:custGeom>
              <a:avLst/>
              <a:gdLst>
                <a:gd name="T0" fmla="*/ 0 w 44"/>
                <a:gd name="T1" fmla="*/ 2147483647 h 31"/>
                <a:gd name="T2" fmla="*/ 2147483647 w 44"/>
                <a:gd name="T3" fmla="*/ 2147483647 h 31"/>
                <a:gd name="T4" fmla="*/ 2147483647 w 44"/>
                <a:gd name="T5" fmla="*/ 0 h 31"/>
                <a:gd name="T6" fmla="*/ 2147483647 w 44"/>
                <a:gd name="T7" fmla="*/ 0 h 31"/>
                <a:gd name="T8" fmla="*/ 2147483647 w 44"/>
                <a:gd name="T9" fmla="*/ 2147483647 h 31"/>
                <a:gd name="T10" fmla="*/ 0 w 44"/>
                <a:gd name="T11" fmla="*/ 2147483647 h 31"/>
                <a:gd name="T12" fmla="*/ 0 w 44"/>
                <a:gd name="T13" fmla="*/ 2147483647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8" name="Freeform 531"/>
            <p:cNvSpPr>
              <a:spLocks/>
            </p:cNvSpPr>
            <p:nvPr/>
          </p:nvSpPr>
          <p:spPr bwMode="auto">
            <a:xfrm>
              <a:off x="1622" y="2098"/>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59" name="Freeform 532"/>
            <p:cNvSpPr>
              <a:spLocks/>
            </p:cNvSpPr>
            <p:nvPr/>
          </p:nvSpPr>
          <p:spPr bwMode="auto">
            <a:xfrm>
              <a:off x="1622" y="2098"/>
              <a:ext cx="23" cy="17"/>
            </a:xfrm>
            <a:custGeom>
              <a:avLst/>
              <a:gdLst>
                <a:gd name="T0" fmla="*/ 0 w 26"/>
                <a:gd name="T1" fmla="*/ 2147483647 h 18"/>
                <a:gd name="T2" fmla="*/ 2147483647 w 26"/>
                <a:gd name="T3" fmla="*/ 2147483647 h 18"/>
                <a:gd name="T4" fmla="*/ 2147483647 w 26"/>
                <a:gd name="T5" fmla="*/ 0 h 18"/>
                <a:gd name="T6" fmla="*/ 2147483647 w 26"/>
                <a:gd name="T7" fmla="*/ 2147483647 h 18"/>
                <a:gd name="T8" fmla="*/ 2147483647 w 26"/>
                <a:gd name="T9" fmla="*/ 2147483647 h 18"/>
                <a:gd name="T10" fmla="*/ 2147483647 w 26"/>
                <a:gd name="T11" fmla="*/ 2147483647 h 18"/>
                <a:gd name="T12" fmla="*/ 0 w 26"/>
                <a:gd name="T13" fmla="*/ 214748364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0" name="Freeform 533"/>
            <p:cNvSpPr>
              <a:spLocks/>
            </p:cNvSpPr>
            <p:nvPr/>
          </p:nvSpPr>
          <p:spPr bwMode="auto">
            <a:xfrm>
              <a:off x="1622" y="2098"/>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1" name="Freeform 534"/>
            <p:cNvSpPr>
              <a:spLocks/>
            </p:cNvSpPr>
            <p:nvPr/>
          </p:nvSpPr>
          <p:spPr bwMode="auto">
            <a:xfrm>
              <a:off x="1622" y="2098"/>
              <a:ext cx="2"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2" name="Freeform 535"/>
            <p:cNvSpPr>
              <a:spLocks/>
            </p:cNvSpPr>
            <p:nvPr/>
          </p:nvSpPr>
          <p:spPr bwMode="auto">
            <a:xfrm>
              <a:off x="1611" y="2088"/>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3" name="Freeform 536"/>
            <p:cNvSpPr>
              <a:spLocks/>
            </p:cNvSpPr>
            <p:nvPr/>
          </p:nvSpPr>
          <p:spPr bwMode="auto">
            <a:xfrm>
              <a:off x="1615" y="2090"/>
              <a:ext cx="199" cy="156"/>
            </a:xfrm>
            <a:custGeom>
              <a:avLst/>
              <a:gdLst>
                <a:gd name="T0" fmla="*/ 2147483647 w 226"/>
                <a:gd name="T1" fmla="*/ 0 h 169"/>
                <a:gd name="T2" fmla="*/ 0 w 226"/>
                <a:gd name="T3" fmla="*/ 0 h 169"/>
                <a:gd name="T4" fmla="*/ 0 w 226"/>
                <a:gd name="T5" fmla="*/ 2147483647 h 169"/>
                <a:gd name="T6" fmla="*/ 2147483647 w 226"/>
                <a:gd name="T7" fmla="*/ 2147483647 h 169"/>
                <a:gd name="T8" fmla="*/ 2147483647 w 226"/>
                <a:gd name="T9" fmla="*/ 2147483647 h 169"/>
                <a:gd name="T10" fmla="*/ 2147483647 w 226"/>
                <a:gd name="T11" fmla="*/ 2147483647 h 169"/>
                <a:gd name="T12" fmla="*/ 2147483647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4" name="Freeform 537"/>
            <p:cNvSpPr>
              <a:spLocks/>
            </p:cNvSpPr>
            <p:nvPr/>
          </p:nvSpPr>
          <p:spPr bwMode="auto">
            <a:xfrm>
              <a:off x="1619" y="2094"/>
              <a:ext cx="195" cy="152"/>
            </a:xfrm>
            <a:custGeom>
              <a:avLst/>
              <a:gdLst>
                <a:gd name="T0" fmla="*/ 2147483647 w 221"/>
                <a:gd name="T1" fmla="*/ 0 h 165"/>
                <a:gd name="T2" fmla="*/ 0 w 221"/>
                <a:gd name="T3" fmla="*/ 0 h 165"/>
                <a:gd name="T4" fmla="*/ 0 w 221"/>
                <a:gd name="T5" fmla="*/ 2147483647 h 165"/>
                <a:gd name="T6" fmla="*/ 2147483647 w 221"/>
                <a:gd name="T7" fmla="*/ 2147483647 h 165"/>
                <a:gd name="T8" fmla="*/ 2147483647 w 221"/>
                <a:gd name="T9" fmla="*/ 2147483647 h 165"/>
                <a:gd name="T10" fmla="*/ 2147483647 w 221"/>
                <a:gd name="T11" fmla="*/ 2147483647 h 165"/>
                <a:gd name="T12" fmla="*/ 2147483647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5" name="Freeform 538"/>
            <p:cNvSpPr>
              <a:spLocks/>
            </p:cNvSpPr>
            <p:nvPr/>
          </p:nvSpPr>
          <p:spPr bwMode="auto">
            <a:xfrm>
              <a:off x="1624" y="2097"/>
              <a:ext cx="190"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3"/>
                  </a:lnTo>
                  <a:lnTo>
                    <a:pt x="216" y="3"/>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6" name="Freeform 539"/>
            <p:cNvSpPr>
              <a:spLocks/>
            </p:cNvSpPr>
            <p:nvPr/>
          </p:nvSpPr>
          <p:spPr bwMode="auto">
            <a:xfrm>
              <a:off x="1628" y="2100"/>
              <a:ext cx="186" cy="146"/>
            </a:xfrm>
            <a:custGeom>
              <a:avLst/>
              <a:gdLst>
                <a:gd name="T0" fmla="*/ 2147483647 w 211"/>
                <a:gd name="T1" fmla="*/ 0 h 158"/>
                <a:gd name="T2" fmla="*/ 0 w 211"/>
                <a:gd name="T3" fmla="*/ 0 h 158"/>
                <a:gd name="T4" fmla="*/ 0 w 211"/>
                <a:gd name="T5" fmla="*/ 2147483647 h 158"/>
                <a:gd name="T6" fmla="*/ 2147483647 w 211"/>
                <a:gd name="T7" fmla="*/ 2147483647 h 158"/>
                <a:gd name="T8" fmla="*/ 2147483647 w 211"/>
                <a:gd name="T9" fmla="*/ 2147483647 h 158"/>
                <a:gd name="T10" fmla="*/ 2147483647 w 211"/>
                <a:gd name="T11" fmla="*/ 2147483647 h 158"/>
                <a:gd name="T12" fmla="*/ 2147483647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7" name="Freeform 540"/>
            <p:cNvSpPr>
              <a:spLocks/>
            </p:cNvSpPr>
            <p:nvPr/>
          </p:nvSpPr>
          <p:spPr bwMode="auto">
            <a:xfrm>
              <a:off x="1632" y="2104"/>
              <a:ext cx="182" cy="142"/>
            </a:xfrm>
            <a:custGeom>
              <a:avLst/>
              <a:gdLst>
                <a:gd name="T0" fmla="*/ 2147483647 w 206"/>
                <a:gd name="T1" fmla="*/ 0 h 154"/>
                <a:gd name="T2" fmla="*/ 0 w 206"/>
                <a:gd name="T3" fmla="*/ 0 h 154"/>
                <a:gd name="T4" fmla="*/ 0 w 206"/>
                <a:gd name="T5" fmla="*/ 2147483647 h 154"/>
                <a:gd name="T6" fmla="*/ 2147483647 w 206"/>
                <a:gd name="T7" fmla="*/ 2147483647 h 154"/>
                <a:gd name="T8" fmla="*/ 2147483647 w 206"/>
                <a:gd name="T9" fmla="*/ 2147483647 h 154"/>
                <a:gd name="T10" fmla="*/ 2147483647 w 206"/>
                <a:gd name="T11" fmla="*/ 2147483647 h 154"/>
                <a:gd name="T12" fmla="*/ 2147483647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8" name="Freeform 541"/>
            <p:cNvSpPr>
              <a:spLocks/>
            </p:cNvSpPr>
            <p:nvPr/>
          </p:nvSpPr>
          <p:spPr bwMode="auto">
            <a:xfrm>
              <a:off x="1637" y="2107"/>
              <a:ext cx="177" cy="139"/>
            </a:xfrm>
            <a:custGeom>
              <a:avLst/>
              <a:gdLst>
                <a:gd name="T0" fmla="*/ 2147483647 w 201"/>
                <a:gd name="T1" fmla="*/ 0 h 150"/>
                <a:gd name="T2" fmla="*/ 0 w 201"/>
                <a:gd name="T3" fmla="*/ 0 h 150"/>
                <a:gd name="T4" fmla="*/ 0 w 201"/>
                <a:gd name="T5" fmla="*/ 2147483647 h 150"/>
                <a:gd name="T6" fmla="*/ 2147483647 w 201"/>
                <a:gd name="T7" fmla="*/ 2147483647 h 150"/>
                <a:gd name="T8" fmla="*/ 2147483647 w 201"/>
                <a:gd name="T9" fmla="*/ 2147483647 h 150"/>
                <a:gd name="T10" fmla="*/ 2147483647 w 201"/>
                <a:gd name="T11" fmla="*/ 2147483647 h 150"/>
                <a:gd name="T12" fmla="*/ 2147483647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69" name="Freeform 542"/>
            <p:cNvSpPr>
              <a:spLocks/>
            </p:cNvSpPr>
            <p:nvPr/>
          </p:nvSpPr>
          <p:spPr bwMode="auto">
            <a:xfrm>
              <a:off x="1641" y="2111"/>
              <a:ext cx="173" cy="135"/>
            </a:xfrm>
            <a:custGeom>
              <a:avLst/>
              <a:gdLst>
                <a:gd name="T0" fmla="*/ 2147483647 w 196"/>
                <a:gd name="T1" fmla="*/ 0 h 146"/>
                <a:gd name="T2" fmla="*/ 0 w 196"/>
                <a:gd name="T3" fmla="*/ 0 h 146"/>
                <a:gd name="T4" fmla="*/ 0 w 196"/>
                <a:gd name="T5" fmla="*/ 2147483647 h 146"/>
                <a:gd name="T6" fmla="*/ 2147483647 w 196"/>
                <a:gd name="T7" fmla="*/ 2147483647 h 146"/>
                <a:gd name="T8" fmla="*/ 2147483647 w 196"/>
                <a:gd name="T9" fmla="*/ 2147483647 h 146"/>
                <a:gd name="T10" fmla="*/ 2147483647 w 196"/>
                <a:gd name="T11" fmla="*/ 2147483647 h 146"/>
                <a:gd name="T12" fmla="*/ 2147483647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0" name="Freeform 543"/>
            <p:cNvSpPr>
              <a:spLocks/>
            </p:cNvSpPr>
            <p:nvPr/>
          </p:nvSpPr>
          <p:spPr bwMode="auto">
            <a:xfrm>
              <a:off x="1646" y="2115"/>
              <a:ext cx="168" cy="131"/>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3"/>
                  </a:lnTo>
                  <a:lnTo>
                    <a:pt x="191" y="3"/>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1" name="Freeform 544"/>
            <p:cNvSpPr>
              <a:spLocks/>
            </p:cNvSpPr>
            <p:nvPr/>
          </p:nvSpPr>
          <p:spPr bwMode="auto">
            <a:xfrm>
              <a:off x="1650" y="2118"/>
              <a:ext cx="164" cy="128"/>
            </a:xfrm>
            <a:custGeom>
              <a:avLst/>
              <a:gdLst>
                <a:gd name="T0" fmla="*/ 2147483647 w 186"/>
                <a:gd name="T1" fmla="*/ 0 h 139"/>
                <a:gd name="T2" fmla="*/ 0 w 186"/>
                <a:gd name="T3" fmla="*/ 0 h 139"/>
                <a:gd name="T4" fmla="*/ 0 w 186"/>
                <a:gd name="T5" fmla="*/ 2147483647 h 139"/>
                <a:gd name="T6" fmla="*/ 2147483647 w 186"/>
                <a:gd name="T7" fmla="*/ 2147483647 h 139"/>
                <a:gd name="T8" fmla="*/ 2147483647 w 186"/>
                <a:gd name="T9" fmla="*/ 2147483647 h 139"/>
                <a:gd name="T10" fmla="*/ 2147483647 w 186"/>
                <a:gd name="T11" fmla="*/ 2147483647 h 139"/>
                <a:gd name="T12" fmla="*/ 2147483647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2" name="Freeform 545"/>
            <p:cNvSpPr>
              <a:spLocks/>
            </p:cNvSpPr>
            <p:nvPr/>
          </p:nvSpPr>
          <p:spPr bwMode="auto">
            <a:xfrm>
              <a:off x="1655" y="2121"/>
              <a:ext cx="159" cy="125"/>
            </a:xfrm>
            <a:custGeom>
              <a:avLst/>
              <a:gdLst>
                <a:gd name="T0" fmla="*/ 2147483647 w 181"/>
                <a:gd name="T1" fmla="*/ 0 h 135"/>
                <a:gd name="T2" fmla="*/ 0 w 181"/>
                <a:gd name="T3" fmla="*/ 0 h 135"/>
                <a:gd name="T4" fmla="*/ 0 w 181"/>
                <a:gd name="T5" fmla="*/ 2147483647 h 135"/>
                <a:gd name="T6" fmla="*/ 2147483647 w 181"/>
                <a:gd name="T7" fmla="*/ 2147483647 h 135"/>
                <a:gd name="T8" fmla="*/ 2147483647 w 181"/>
                <a:gd name="T9" fmla="*/ 2147483647 h 135"/>
                <a:gd name="T10" fmla="*/ 2147483647 w 181"/>
                <a:gd name="T11" fmla="*/ 2147483647 h 135"/>
                <a:gd name="T12" fmla="*/ 2147483647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6" y="135"/>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3" name="Freeform 546"/>
            <p:cNvSpPr>
              <a:spLocks/>
            </p:cNvSpPr>
            <p:nvPr/>
          </p:nvSpPr>
          <p:spPr bwMode="auto">
            <a:xfrm>
              <a:off x="1660" y="2125"/>
              <a:ext cx="154" cy="121"/>
            </a:xfrm>
            <a:custGeom>
              <a:avLst/>
              <a:gdLst>
                <a:gd name="T0" fmla="*/ 2147483647 w 175"/>
                <a:gd name="T1" fmla="*/ 0 h 131"/>
                <a:gd name="T2" fmla="*/ 0 w 175"/>
                <a:gd name="T3" fmla="*/ 0 h 131"/>
                <a:gd name="T4" fmla="*/ 0 w 175"/>
                <a:gd name="T5" fmla="*/ 2147483647 h 131"/>
                <a:gd name="T6" fmla="*/ 2147483647 w 175"/>
                <a:gd name="T7" fmla="*/ 2147483647 h 131"/>
                <a:gd name="T8" fmla="*/ 2147483647 w 175"/>
                <a:gd name="T9" fmla="*/ 2147483647 h 131"/>
                <a:gd name="T10" fmla="*/ 2147483647 w 175"/>
                <a:gd name="T11" fmla="*/ 2147483647 h 131"/>
                <a:gd name="T12" fmla="*/ 2147483647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4" name="Freeform 547"/>
            <p:cNvSpPr>
              <a:spLocks/>
            </p:cNvSpPr>
            <p:nvPr/>
          </p:nvSpPr>
          <p:spPr bwMode="auto">
            <a:xfrm>
              <a:off x="1665" y="2129"/>
              <a:ext cx="149" cy="117"/>
            </a:xfrm>
            <a:custGeom>
              <a:avLst/>
              <a:gdLst>
                <a:gd name="T0" fmla="*/ 2147483647 w 169"/>
                <a:gd name="T1" fmla="*/ 0 h 127"/>
                <a:gd name="T2" fmla="*/ 0 w 169"/>
                <a:gd name="T3" fmla="*/ 0 h 127"/>
                <a:gd name="T4" fmla="*/ 0 w 169"/>
                <a:gd name="T5" fmla="*/ 2147483647 h 127"/>
                <a:gd name="T6" fmla="*/ 2147483647 w 169"/>
                <a:gd name="T7" fmla="*/ 2147483647 h 127"/>
                <a:gd name="T8" fmla="*/ 2147483647 w 169"/>
                <a:gd name="T9" fmla="*/ 2147483647 h 127"/>
                <a:gd name="T10" fmla="*/ 2147483647 w 169"/>
                <a:gd name="T11" fmla="*/ 2147483647 h 127"/>
                <a:gd name="T12" fmla="*/ 2147483647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5" name="Freeform 548"/>
            <p:cNvSpPr>
              <a:spLocks/>
            </p:cNvSpPr>
            <p:nvPr/>
          </p:nvSpPr>
          <p:spPr bwMode="auto">
            <a:xfrm>
              <a:off x="1670" y="2133"/>
              <a:ext cx="144" cy="113"/>
            </a:xfrm>
            <a:custGeom>
              <a:avLst/>
              <a:gdLst>
                <a:gd name="T0" fmla="*/ 2147483647 w 163"/>
                <a:gd name="T1" fmla="*/ 0 h 122"/>
                <a:gd name="T2" fmla="*/ 0 w 163"/>
                <a:gd name="T3" fmla="*/ 0 h 122"/>
                <a:gd name="T4" fmla="*/ 0 w 163"/>
                <a:gd name="T5" fmla="*/ 2147483647 h 122"/>
                <a:gd name="T6" fmla="*/ 2147483647 w 163"/>
                <a:gd name="T7" fmla="*/ 2147483647 h 122"/>
                <a:gd name="T8" fmla="*/ 2147483647 w 163"/>
                <a:gd name="T9" fmla="*/ 2147483647 h 122"/>
                <a:gd name="T10" fmla="*/ 2147483647 w 163"/>
                <a:gd name="T11" fmla="*/ 2147483647 h 122"/>
                <a:gd name="T12" fmla="*/ 2147483647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6" name="Freeform 549"/>
            <p:cNvSpPr>
              <a:spLocks/>
            </p:cNvSpPr>
            <p:nvPr/>
          </p:nvSpPr>
          <p:spPr bwMode="auto">
            <a:xfrm>
              <a:off x="1675" y="2137"/>
              <a:ext cx="139" cy="109"/>
            </a:xfrm>
            <a:custGeom>
              <a:avLst/>
              <a:gdLst>
                <a:gd name="T0" fmla="*/ 2147483647 w 158"/>
                <a:gd name="T1" fmla="*/ 0 h 118"/>
                <a:gd name="T2" fmla="*/ 0 w 158"/>
                <a:gd name="T3" fmla="*/ 0 h 118"/>
                <a:gd name="T4" fmla="*/ 0 w 158"/>
                <a:gd name="T5" fmla="*/ 2147483647 h 118"/>
                <a:gd name="T6" fmla="*/ 2147483647 w 158"/>
                <a:gd name="T7" fmla="*/ 2147483647 h 118"/>
                <a:gd name="T8" fmla="*/ 2147483647 w 158"/>
                <a:gd name="T9" fmla="*/ 2147483647 h 118"/>
                <a:gd name="T10" fmla="*/ 2147483647 w 158"/>
                <a:gd name="T11" fmla="*/ 2147483647 h 118"/>
                <a:gd name="T12" fmla="*/ 2147483647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7" name="Freeform 550"/>
            <p:cNvSpPr>
              <a:spLocks/>
            </p:cNvSpPr>
            <p:nvPr/>
          </p:nvSpPr>
          <p:spPr bwMode="auto">
            <a:xfrm>
              <a:off x="1680" y="2142"/>
              <a:ext cx="134" cy="104"/>
            </a:xfrm>
            <a:custGeom>
              <a:avLst/>
              <a:gdLst>
                <a:gd name="T0" fmla="*/ 2147483647 w 152"/>
                <a:gd name="T1" fmla="*/ 0 h 113"/>
                <a:gd name="T2" fmla="*/ 0 w 152"/>
                <a:gd name="T3" fmla="*/ 0 h 113"/>
                <a:gd name="T4" fmla="*/ 0 w 152"/>
                <a:gd name="T5" fmla="*/ 2147483647 h 113"/>
                <a:gd name="T6" fmla="*/ 2147483647 w 152"/>
                <a:gd name="T7" fmla="*/ 2147483647 h 113"/>
                <a:gd name="T8" fmla="*/ 2147483647 w 152"/>
                <a:gd name="T9" fmla="*/ 2147483647 h 113"/>
                <a:gd name="T10" fmla="*/ 2147483647 w 152"/>
                <a:gd name="T11" fmla="*/ 2147483647 h 113"/>
                <a:gd name="T12" fmla="*/ 2147483647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8" name="Freeform 551"/>
            <p:cNvSpPr>
              <a:spLocks/>
            </p:cNvSpPr>
            <p:nvPr/>
          </p:nvSpPr>
          <p:spPr bwMode="auto">
            <a:xfrm>
              <a:off x="1686" y="2146"/>
              <a:ext cx="128" cy="100"/>
            </a:xfrm>
            <a:custGeom>
              <a:avLst/>
              <a:gdLst>
                <a:gd name="T0" fmla="*/ 2147483647 w 145"/>
                <a:gd name="T1" fmla="*/ 0 h 108"/>
                <a:gd name="T2" fmla="*/ 0 w 145"/>
                <a:gd name="T3" fmla="*/ 0 h 108"/>
                <a:gd name="T4" fmla="*/ 0 w 145"/>
                <a:gd name="T5" fmla="*/ 2147483647 h 108"/>
                <a:gd name="T6" fmla="*/ 2147483647 w 145"/>
                <a:gd name="T7" fmla="*/ 2147483647 h 108"/>
                <a:gd name="T8" fmla="*/ 2147483647 w 145"/>
                <a:gd name="T9" fmla="*/ 2147483647 h 108"/>
                <a:gd name="T10" fmla="*/ 2147483647 w 145"/>
                <a:gd name="T11" fmla="*/ 2147483647 h 108"/>
                <a:gd name="T12" fmla="*/ 2147483647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79" name="Freeform 552"/>
            <p:cNvSpPr>
              <a:spLocks/>
            </p:cNvSpPr>
            <p:nvPr/>
          </p:nvSpPr>
          <p:spPr bwMode="auto">
            <a:xfrm>
              <a:off x="1692" y="2151"/>
              <a:ext cx="122" cy="95"/>
            </a:xfrm>
            <a:custGeom>
              <a:avLst/>
              <a:gdLst>
                <a:gd name="T0" fmla="*/ 2147483647 w 138"/>
                <a:gd name="T1" fmla="*/ 0 h 103"/>
                <a:gd name="T2" fmla="*/ 0 w 138"/>
                <a:gd name="T3" fmla="*/ 0 h 103"/>
                <a:gd name="T4" fmla="*/ 0 w 138"/>
                <a:gd name="T5" fmla="*/ 2147483647 h 103"/>
                <a:gd name="T6" fmla="*/ 2147483647 w 138"/>
                <a:gd name="T7" fmla="*/ 2147483647 h 103"/>
                <a:gd name="T8" fmla="*/ 2147483647 w 138"/>
                <a:gd name="T9" fmla="*/ 2147483647 h 103"/>
                <a:gd name="T10" fmla="*/ 2147483647 w 138"/>
                <a:gd name="T11" fmla="*/ 2147483647 h 103"/>
                <a:gd name="T12" fmla="*/ 2147483647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0" name="Freeform 553"/>
            <p:cNvSpPr>
              <a:spLocks/>
            </p:cNvSpPr>
            <p:nvPr/>
          </p:nvSpPr>
          <p:spPr bwMode="auto">
            <a:xfrm>
              <a:off x="1699" y="2155"/>
              <a:ext cx="115" cy="91"/>
            </a:xfrm>
            <a:custGeom>
              <a:avLst/>
              <a:gdLst>
                <a:gd name="T0" fmla="*/ 2147483647 w 131"/>
                <a:gd name="T1" fmla="*/ 0 h 98"/>
                <a:gd name="T2" fmla="*/ 0 w 131"/>
                <a:gd name="T3" fmla="*/ 0 h 98"/>
                <a:gd name="T4" fmla="*/ 0 w 131"/>
                <a:gd name="T5" fmla="*/ 2147483647 h 98"/>
                <a:gd name="T6" fmla="*/ 2147483647 w 131"/>
                <a:gd name="T7" fmla="*/ 2147483647 h 98"/>
                <a:gd name="T8" fmla="*/ 2147483647 w 131"/>
                <a:gd name="T9" fmla="*/ 2147483647 h 98"/>
                <a:gd name="T10" fmla="*/ 2147483647 w 131"/>
                <a:gd name="T11" fmla="*/ 2147483647 h 98"/>
                <a:gd name="T12" fmla="*/ 2147483647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1" name="Freeform 554"/>
            <p:cNvSpPr>
              <a:spLocks/>
            </p:cNvSpPr>
            <p:nvPr/>
          </p:nvSpPr>
          <p:spPr bwMode="auto">
            <a:xfrm>
              <a:off x="1705" y="2160"/>
              <a:ext cx="109" cy="86"/>
            </a:xfrm>
            <a:custGeom>
              <a:avLst/>
              <a:gdLst>
                <a:gd name="T0" fmla="*/ 2147483647 w 124"/>
                <a:gd name="T1" fmla="*/ 0 h 93"/>
                <a:gd name="T2" fmla="*/ 0 w 124"/>
                <a:gd name="T3" fmla="*/ 0 h 93"/>
                <a:gd name="T4" fmla="*/ 0 w 124"/>
                <a:gd name="T5" fmla="*/ 2147483647 h 93"/>
                <a:gd name="T6" fmla="*/ 2147483647 w 124"/>
                <a:gd name="T7" fmla="*/ 2147483647 h 93"/>
                <a:gd name="T8" fmla="*/ 2147483647 w 124"/>
                <a:gd name="T9" fmla="*/ 2147483647 h 93"/>
                <a:gd name="T10" fmla="*/ 2147483647 w 124"/>
                <a:gd name="T11" fmla="*/ 2147483647 h 93"/>
                <a:gd name="T12" fmla="*/ 2147483647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2" name="Freeform 555"/>
            <p:cNvSpPr>
              <a:spLocks/>
            </p:cNvSpPr>
            <p:nvPr/>
          </p:nvSpPr>
          <p:spPr bwMode="auto">
            <a:xfrm>
              <a:off x="1712" y="2166"/>
              <a:ext cx="102" cy="80"/>
            </a:xfrm>
            <a:custGeom>
              <a:avLst/>
              <a:gdLst>
                <a:gd name="T0" fmla="*/ 2147483647 w 116"/>
                <a:gd name="T1" fmla="*/ 0 h 87"/>
                <a:gd name="T2" fmla="*/ 0 w 116"/>
                <a:gd name="T3" fmla="*/ 0 h 87"/>
                <a:gd name="T4" fmla="*/ 0 w 116"/>
                <a:gd name="T5" fmla="*/ 2147483647 h 87"/>
                <a:gd name="T6" fmla="*/ 2147483647 w 116"/>
                <a:gd name="T7" fmla="*/ 2147483647 h 87"/>
                <a:gd name="T8" fmla="*/ 2147483647 w 116"/>
                <a:gd name="T9" fmla="*/ 2147483647 h 87"/>
                <a:gd name="T10" fmla="*/ 2147483647 w 116"/>
                <a:gd name="T11" fmla="*/ 2147483647 h 87"/>
                <a:gd name="T12" fmla="*/ 2147483647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3" name="Freeform 556"/>
            <p:cNvSpPr>
              <a:spLocks/>
            </p:cNvSpPr>
            <p:nvPr/>
          </p:nvSpPr>
          <p:spPr bwMode="auto">
            <a:xfrm>
              <a:off x="1720" y="2172"/>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4" name="Freeform 557"/>
            <p:cNvSpPr>
              <a:spLocks/>
            </p:cNvSpPr>
            <p:nvPr/>
          </p:nvSpPr>
          <p:spPr bwMode="auto">
            <a:xfrm>
              <a:off x="1726" y="2178"/>
              <a:ext cx="88" cy="68"/>
            </a:xfrm>
            <a:custGeom>
              <a:avLst/>
              <a:gdLst>
                <a:gd name="T0" fmla="*/ 2147483647 w 100"/>
                <a:gd name="T1" fmla="*/ 0 h 74"/>
                <a:gd name="T2" fmla="*/ 0 w 100"/>
                <a:gd name="T3" fmla="*/ 0 h 74"/>
                <a:gd name="T4" fmla="*/ 0 w 100"/>
                <a:gd name="T5" fmla="*/ 2147483647 h 74"/>
                <a:gd name="T6" fmla="*/ 2147483647 w 100"/>
                <a:gd name="T7" fmla="*/ 2147483647 h 74"/>
                <a:gd name="T8" fmla="*/ 2147483647 w 100"/>
                <a:gd name="T9" fmla="*/ 2147483647 h 74"/>
                <a:gd name="T10" fmla="*/ 2147483647 w 100"/>
                <a:gd name="T11" fmla="*/ 2147483647 h 74"/>
                <a:gd name="T12" fmla="*/ 2147483647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5" name="Freeform 558"/>
            <p:cNvSpPr>
              <a:spLocks/>
            </p:cNvSpPr>
            <p:nvPr/>
          </p:nvSpPr>
          <p:spPr bwMode="auto">
            <a:xfrm>
              <a:off x="1734" y="2183"/>
              <a:ext cx="80" cy="63"/>
            </a:xfrm>
            <a:custGeom>
              <a:avLst/>
              <a:gdLst>
                <a:gd name="T0" fmla="*/ 2147483647 w 91"/>
                <a:gd name="T1" fmla="*/ 0 h 68"/>
                <a:gd name="T2" fmla="*/ 0 w 91"/>
                <a:gd name="T3" fmla="*/ 0 h 68"/>
                <a:gd name="T4" fmla="*/ 0 w 91"/>
                <a:gd name="T5" fmla="*/ 2147483647 h 68"/>
                <a:gd name="T6" fmla="*/ 2147483647 w 91"/>
                <a:gd name="T7" fmla="*/ 2147483647 h 68"/>
                <a:gd name="T8" fmla="*/ 2147483647 w 91"/>
                <a:gd name="T9" fmla="*/ 2147483647 h 68"/>
                <a:gd name="T10" fmla="*/ 2147483647 w 91"/>
                <a:gd name="T11" fmla="*/ 2147483647 h 68"/>
                <a:gd name="T12" fmla="*/ 2147483647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6" name="Freeform 559"/>
            <p:cNvSpPr>
              <a:spLocks/>
            </p:cNvSpPr>
            <p:nvPr/>
          </p:nvSpPr>
          <p:spPr bwMode="auto">
            <a:xfrm>
              <a:off x="1743" y="2190"/>
              <a:ext cx="71" cy="56"/>
            </a:xfrm>
            <a:custGeom>
              <a:avLst/>
              <a:gdLst>
                <a:gd name="T0" fmla="*/ 2147483647 w 81"/>
                <a:gd name="T1" fmla="*/ 0 h 61"/>
                <a:gd name="T2" fmla="*/ 0 w 81"/>
                <a:gd name="T3" fmla="*/ 0 h 61"/>
                <a:gd name="T4" fmla="*/ 0 w 81"/>
                <a:gd name="T5" fmla="*/ 2147483647 h 61"/>
                <a:gd name="T6" fmla="*/ 2147483647 w 81"/>
                <a:gd name="T7" fmla="*/ 2147483647 h 61"/>
                <a:gd name="T8" fmla="*/ 2147483647 w 81"/>
                <a:gd name="T9" fmla="*/ 2147483647 h 61"/>
                <a:gd name="T10" fmla="*/ 2147483647 w 81"/>
                <a:gd name="T11" fmla="*/ 2147483647 h 61"/>
                <a:gd name="T12" fmla="*/ 2147483647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7" name="Freeform 560"/>
            <p:cNvSpPr>
              <a:spLocks/>
            </p:cNvSpPr>
            <p:nvPr/>
          </p:nvSpPr>
          <p:spPr bwMode="auto">
            <a:xfrm>
              <a:off x="1752" y="2196"/>
              <a:ext cx="62" cy="50"/>
            </a:xfrm>
            <a:custGeom>
              <a:avLst/>
              <a:gdLst>
                <a:gd name="T0" fmla="*/ 2147483647 w 71"/>
                <a:gd name="T1" fmla="*/ 0 h 54"/>
                <a:gd name="T2" fmla="*/ 0 w 71"/>
                <a:gd name="T3" fmla="*/ 0 h 54"/>
                <a:gd name="T4" fmla="*/ 0 w 71"/>
                <a:gd name="T5" fmla="*/ 2147483647 h 54"/>
                <a:gd name="T6" fmla="*/ 2147483647 w 71"/>
                <a:gd name="T7" fmla="*/ 2147483647 h 54"/>
                <a:gd name="T8" fmla="*/ 2147483647 w 71"/>
                <a:gd name="T9" fmla="*/ 2147483647 h 54"/>
                <a:gd name="T10" fmla="*/ 2147483647 w 71"/>
                <a:gd name="T11" fmla="*/ 2147483647 h 54"/>
                <a:gd name="T12" fmla="*/ 2147483647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8" name="Freeform 561"/>
            <p:cNvSpPr>
              <a:spLocks/>
            </p:cNvSpPr>
            <p:nvPr/>
          </p:nvSpPr>
          <p:spPr bwMode="auto">
            <a:xfrm>
              <a:off x="1760" y="2203"/>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89" name="Freeform 562"/>
            <p:cNvSpPr>
              <a:spLocks/>
            </p:cNvSpPr>
            <p:nvPr/>
          </p:nvSpPr>
          <p:spPr bwMode="auto">
            <a:xfrm>
              <a:off x="1770" y="2211"/>
              <a:ext cx="43" cy="33"/>
            </a:xfrm>
            <a:custGeom>
              <a:avLst/>
              <a:gdLst>
                <a:gd name="T0" fmla="*/ 2147483647 w 49"/>
                <a:gd name="T1" fmla="*/ 0 h 36"/>
                <a:gd name="T2" fmla="*/ 0 w 49"/>
                <a:gd name="T3" fmla="*/ 0 h 36"/>
                <a:gd name="T4" fmla="*/ 0 w 49"/>
                <a:gd name="T5" fmla="*/ 2147483647 h 36"/>
                <a:gd name="T6" fmla="*/ 2147483647 w 49"/>
                <a:gd name="T7" fmla="*/ 2147483647 h 36"/>
                <a:gd name="T8" fmla="*/ 2147483647 w 49"/>
                <a:gd name="T9" fmla="*/ 2147483647 h 36"/>
                <a:gd name="T10" fmla="*/ 2147483647 w 49"/>
                <a:gd name="T11" fmla="*/ 2147483647 h 36"/>
                <a:gd name="T12" fmla="*/ 2147483647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0" name="Freeform 563"/>
            <p:cNvSpPr>
              <a:spLocks/>
            </p:cNvSpPr>
            <p:nvPr/>
          </p:nvSpPr>
          <p:spPr bwMode="auto">
            <a:xfrm>
              <a:off x="1780" y="2219"/>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1" name="Freeform 564"/>
            <p:cNvSpPr>
              <a:spLocks/>
            </p:cNvSpPr>
            <p:nvPr/>
          </p:nvSpPr>
          <p:spPr bwMode="auto">
            <a:xfrm>
              <a:off x="1791" y="2227"/>
              <a:ext cx="23" cy="19"/>
            </a:xfrm>
            <a:custGeom>
              <a:avLst/>
              <a:gdLst>
                <a:gd name="T0" fmla="*/ 2147483647 w 26"/>
                <a:gd name="T1" fmla="*/ 0 h 21"/>
                <a:gd name="T2" fmla="*/ 0 w 26"/>
                <a:gd name="T3" fmla="*/ 0 h 21"/>
                <a:gd name="T4" fmla="*/ 0 w 26"/>
                <a:gd name="T5" fmla="*/ 2147483647 h 21"/>
                <a:gd name="T6" fmla="*/ 2147483647 w 26"/>
                <a:gd name="T7" fmla="*/ 2147483647 h 21"/>
                <a:gd name="T8" fmla="*/ 2147483647 w 26"/>
                <a:gd name="T9" fmla="*/ 2147483647 h 21"/>
                <a:gd name="T10" fmla="*/ 2147483647 w 26"/>
                <a:gd name="T11" fmla="*/ 2147483647 h 21"/>
                <a:gd name="T12" fmla="*/ 2147483647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2" name="Freeform 565"/>
            <p:cNvSpPr>
              <a:spLocks/>
            </p:cNvSpPr>
            <p:nvPr/>
          </p:nvSpPr>
          <p:spPr bwMode="auto">
            <a:xfrm>
              <a:off x="1802" y="2237"/>
              <a:ext cx="12" cy="9"/>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3" name="Line 566"/>
            <p:cNvSpPr>
              <a:spLocks noChangeShapeType="1"/>
            </p:cNvSpPr>
            <p:nvPr/>
          </p:nvSpPr>
          <p:spPr bwMode="auto">
            <a:xfrm>
              <a:off x="1655" y="226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4" name="Line 567"/>
            <p:cNvSpPr>
              <a:spLocks noChangeShapeType="1"/>
            </p:cNvSpPr>
            <p:nvPr/>
          </p:nvSpPr>
          <p:spPr bwMode="auto">
            <a:xfrm>
              <a:off x="1625" y="2266"/>
              <a:ext cx="0"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5" name="Line 568"/>
            <p:cNvSpPr>
              <a:spLocks noChangeShapeType="1"/>
            </p:cNvSpPr>
            <p:nvPr/>
          </p:nvSpPr>
          <p:spPr bwMode="auto">
            <a:xfrm>
              <a:off x="1587" y="2266"/>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096" name="Rectangle 569"/>
            <p:cNvSpPr>
              <a:spLocks noChangeArrowheads="1"/>
            </p:cNvSpPr>
            <p:nvPr/>
          </p:nvSpPr>
          <p:spPr bwMode="auto">
            <a:xfrm>
              <a:off x="1779" y="2326"/>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7" name="Rectangle 570"/>
            <p:cNvSpPr>
              <a:spLocks noChangeArrowheads="1"/>
            </p:cNvSpPr>
            <p:nvPr/>
          </p:nvSpPr>
          <p:spPr bwMode="auto">
            <a:xfrm>
              <a:off x="1779" y="232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8" name="Rectangle 571"/>
            <p:cNvSpPr>
              <a:spLocks noChangeArrowheads="1"/>
            </p:cNvSpPr>
            <p:nvPr/>
          </p:nvSpPr>
          <p:spPr bwMode="auto">
            <a:xfrm>
              <a:off x="1779" y="232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099" name="Rectangle 572"/>
            <p:cNvSpPr>
              <a:spLocks noChangeArrowheads="1"/>
            </p:cNvSpPr>
            <p:nvPr/>
          </p:nvSpPr>
          <p:spPr bwMode="auto">
            <a:xfrm>
              <a:off x="1779" y="232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0" name="Rectangle 573"/>
            <p:cNvSpPr>
              <a:spLocks noChangeArrowheads="1"/>
            </p:cNvSpPr>
            <p:nvPr/>
          </p:nvSpPr>
          <p:spPr bwMode="auto">
            <a:xfrm>
              <a:off x="1779" y="2322"/>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1" name="Rectangle 574"/>
            <p:cNvSpPr>
              <a:spLocks noChangeArrowheads="1"/>
            </p:cNvSpPr>
            <p:nvPr/>
          </p:nvSpPr>
          <p:spPr bwMode="auto">
            <a:xfrm>
              <a:off x="1779" y="2321"/>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2" name="Rectangle 575"/>
            <p:cNvSpPr>
              <a:spLocks noChangeArrowheads="1"/>
            </p:cNvSpPr>
            <p:nvPr/>
          </p:nvSpPr>
          <p:spPr bwMode="auto">
            <a:xfrm>
              <a:off x="1779" y="2320"/>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3" name="Freeform 576"/>
            <p:cNvSpPr>
              <a:spLocks/>
            </p:cNvSpPr>
            <p:nvPr/>
          </p:nvSpPr>
          <p:spPr bwMode="auto">
            <a:xfrm>
              <a:off x="1777" y="2318"/>
              <a:ext cx="33" cy="2"/>
            </a:xfrm>
            <a:custGeom>
              <a:avLst/>
              <a:gdLst>
                <a:gd name="T0" fmla="*/ 2147483647 w 37"/>
                <a:gd name="T1" fmla="*/ 2147483647 h 2"/>
                <a:gd name="T2" fmla="*/ 2147483647 w 37"/>
                <a:gd name="T3" fmla="*/ 2147483647 h 2"/>
                <a:gd name="T4" fmla="*/ 2147483647 w 37"/>
                <a:gd name="T5" fmla="*/ 0 h 2"/>
                <a:gd name="T6" fmla="*/ 0 w 37"/>
                <a:gd name="T7" fmla="*/ 0 h 2"/>
                <a:gd name="T8" fmla="*/ 2147483647 w 37"/>
                <a:gd name="T9" fmla="*/ 2147483647 h 2"/>
                <a:gd name="T10" fmla="*/ 0 60000 65536"/>
                <a:gd name="T11" fmla="*/ 0 60000 65536"/>
                <a:gd name="T12" fmla="*/ 0 60000 65536"/>
                <a:gd name="T13" fmla="*/ 0 60000 65536"/>
                <a:gd name="T14" fmla="*/ 0 60000 65536"/>
                <a:gd name="T15" fmla="*/ 0 w 37"/>
                <a:gd name="T16" fmla="*/ 0 h 2"/>
                <a:gd name="T17" fmla="*/ 37 w 37"/>
                <a:gd name="T18" fmla="*/ 2 h 2"/>
              </a:gdLst>
              <a:ahLst/>
              <a:cxnLst>
                <a:cxn ang="T10">
                  <a:pos x="T0" y="T1"/>
                </a:cxn>
                <a:cxn ang="T11">
                  <a:pos x="T2" y="T3"/>
                </a:cxn>
                <a:cxn ang="T12">
                  <a:pos x="T4" y="T5"/>
                </a:cxn>
                <a:cxn ang="T13">
                  <a:pos x="T6" y="T7"/>
                </a:cxn>
                <a:cxn ang="T14">
                  <a:pos x="T8" y="T9"/>
                </a:cxn>
              </a:cxnLst>
              <a:rect l="T15" t="T16" r="T17" b="T18"/>
              <a:pathLst>
                <a:path w="37" h="2">
                  <a:moveTo>
                    <a:pt x="2" y="2"/>
                  </a:moveTo>
                  <a:lnTo>
                    <a:pt x="37" y="2"/>
                  </a:lnTo>
                  <a:lnTo>
                    <a:pt x="36" y="0"/>
                  </a:lnTo>
                  <a:lnTo>
                    <a:pt x="0" y="0"/>
                  </a:lnTo>
                  <a:lnTo>
                    <a:pt x="2"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4" name="Rectangle 577"/>
            <p:cNvSpPr>
              <a:spLocks noChangeArrowheads="1"/>
            </p:cNvSpPr>
            <p:nvPr/>
          </p:nvSpPr>
          <p:spPr bwMode="auto">
            <a:xfrm>
              <a:off x="1777" y="2317"/>
              <a:ext cx="32" cy="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5" name="Freeform 578"/>
            <p:cNvSpPr>
              <a:spLocks/>
            </p:cNvSpPr>
            <p:nvPr/>
          </p:nvSpPr>
          <p:spPr bwMode="auto">
            <a:xfrm>
              <a:off x="1777" y="2316"/>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6" name="Rectangle 579"/>
            <p:cNvSpPr>
              <a:spLocks noChangeArrowheads="1"/>
            </p:cNvSpPr>
            <p:nvPr/>
          </p:nvSpPr>
          <p:spPr bwMode="auto">
            <a:xfrm>
              <a:off x="1779" y="2316"/>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7" name="Rectangle 580"/>
            <p:cNvSpPr>
              <a:spLocks noChangeArrowheads="1"/>
            </p:cNvSpPr>
            <p:nvPr/>
          </p:nvSpPr>
          <p:spPr bwMode="auto">
            <a:xfrm>
              <a:off x="1750" y="2320"/>
              <a:ext cx="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8" name="Freeform 581"/>
            <p:cNvSpPr>
              <a:spLocks noEditPoints="1"/>
            </p:cNvSpPr>
            <p:nvPr/>
          </p:nvSpPr>
          <p:spPr bwMode="auto">
            <a:xfrm>
              <a:off x="1555" y="2308"/>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09" name="Freeform 582"/>
            <p:cNvSpPr>
              <a:spLocks noEditPoints="1"/>
            </p:cNvSpPr>
            <p:nvPr/>
          </p:nvSpPr>
          <p:spPr bwMode="auto">
            <a:xfrm>
              <a:off x="1557" y="2308"/>
              <a:ext cx="36"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0" name="Freeform 583"/>
            <p:cNvSpPr>
              <a:spLocks noEditPoints="1"/>
            </p:cNvSpPr>
            <p:nvPr/>
          </p:nvSpPr>
          <p:spPr bwMode="auto">
            <a:xfrm>
              <a:off x="1557" y="2308"/>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1" name="Freeform 584"/>
            <p:cNvSpPr>
              <a:spLocks noEditPoints="1"/>
            </p:cNvSpPr>
            <p:nvPr/>
          </p:nvSpPr>
          <p:spPr bwMode="auto">
            <a:xfrm>
              <a:off x="1558" y="2308"/>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2" name="Freeform 585"/>
            <p:cNvSpPr>
              <a:spLocks noEditPoints="1"/>
            </p:cNvSpPr>
            <p:nvPr/>
          </p:nvSpPr>
          <p:spPr bwMode="auto">
            <a:xfrm>
              <a:off x="1559" y="2308"/>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3" name="Freeform 586"/>
            <p:cNvSpPr>
              <a:spLocks noEditPoints="1"/>
            </p:cNvSpPr>
            <p:nvPr/>
          </p:nvSpPr>
          <p:spPr bwMode="auto">
            <a:xfrm>
              <a:off x="1561" y="2308"/>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4" name="Freeform 587"/>
            <p:cNvSpPr>
              <a:spLocks noEditPoints="1"/>
            </p:cNvSpPr>
            <p:nvPr/>
          </p:nvSpPr>
          <p:spPr bwMode="auto">
            <a:xfrm>
              <a:off x="1562" y="2308"/>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5" name="Freeform 588"/>
            <p:cNvSpPr>
              <a:spLocks noEditPoints="1"/>
            </p:cNvSpPr>
            <p:nvPr/>
          </p:nvSpPr>
          <p:spPr bwMode="auto">
            <a:xfrm>
              <a:off x="1563" y="2308"/>
              <a:ext cx="24"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6" name="Freeform 589"/>
            <p:cNvSpPr>
              <a:spLocks noEditPoints="1"/>
            </p:cNvSpPr>
            <p:nvPr/>
          </p:nvSpPr>
          <p:spPr bwMode="auto">
            <a:xfrm>
              <a:off x="1564" y="2308"/>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7" name="Freeform 590"/>
            <p:cNvSpPr>
              <a:spLocks noEditPoints="1"/>
            </p:cNvSpPr>
            <p:nvPr/>
          </p:nvSpPr>
          <p:spPr bwMode="auto">
            <a:xfrm>
              <a:off x="1565" y="2308"/>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8" name="Freeform 591"/>
            <p:cNvSpPr>
              <a:spLocks noEditPoints="1"/>
            </p:cNvSpPr>
            <p:nvPr/>
          </p:nvSpPr>
          <p:spPr bwMode="auto">
            <a:xfrm>
              <a:off x="1566" y="2308"/>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19" name="Freeform 592"/>
            <p:cNvSpPr>
              <a:spLocks noEditPoints="1"/>
            </p:cNvSpPr>
            <p:nvPr/>
          </p:nvSpPr>
          <p:spPr bwMode="auto">
            <a:xfrm>
              <a:off x="1567" y="2308"/>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0" name="Freeform 593"/>
            <p:cNvSpPr>
              <a:spLocks noEditPoints="1"/>
            </p:cNvSpPr>
            <p:nvPr/>
          </p:nvSpPr>
          <p:spPr bwMode="auto">
            <a:xfrm>
              <a:off x="1569" y="2307"/>
              <a:ext cx="12" cy="23"/>
            </a:xfrm>
            <a:custGeom>
              <a:avLst/>
              <a:gdLst>
                <a:gd name="T0" fmla="*/ 0 w 14"/>
                <a:gd name="T1" fmla="*/ 2147483647 h 25"/>
                <a:gd name="T2" fmla="*/ 0 w 14"/>
                <a:gd name="T3" fmla="*/ 2147483647 h 25"/>
                <a:gd name="T4" fmla="*/ 2147483647 w 14"/>
                <a:gd name="T5" fmla="*/ 0 h 25"/>
                <a:gd name="T6" fmla="*/ 2147483647 w 14"/>
                <a:gd name="T7" fmla="*/ 2147483647 h 25"/>
                <a:gd name="T8" fmla="*/ 0 w 14"/>
                <a:gd name="T9" fmla="*/ 2147483647 h 25"/>
                <a:gd name="T10" fmla="*/ 2147483647 w 14"/>
                <a:gd name="T11" fmla="*/ 2147483647 h 25"/>
                <a:gd name="T12" fmla="*/ 2147483647 w 14"/>
                <a:gd name="T13" fmla="*/ 2147483647 h 25"/>
                <a:gd name="T14" fmla="*/ 2147483647 w 14"/>
                <a:gd name="T15" fmla="*/ 2147483647 h 25"/>
                <a:gd name="T16" fmla="*/ 2147483647 w 14"/>
                <a:gd name="T17" fmla="*/ 0 h 25"/>
                <a:gd name="T18" fmla="*/ 2147483647 w 14"/>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1" name="Freeform 594"/>
            <p:cNvSpPr>
              <a:spLocks noEditPoints="1"/>
            </p:cNvSpPr>
            <p:nvPr/>
          </p:nvSpPr>
          <p:spPr bwMode="auto">
            <a:xfrm>
              <a:off x="1570" y="2307"/>
              <a:ext cx="9" cy="23"/>
            </a:xfrm>
            <a:custGeom>
              <a:avLst/>
              <a:gdLst>
                <a:gd name="T0" fmla="*/ 0 w 11"/>
                <a:gd name="T1" fmla="*/ 2147483647 h 25"/>
                <a:gd name="T2" fmla="*/ 0 w 11"/>
                <a:gd name="T3" fmla="*/ 0 h 25"/>
                <a:gd name="T4" fmla="*/ 2147483647 w 11"/>
                <a:gd name="T5" fmla="*/ 2147483647 h 25"/>
                <a:gd name="T6" fmla="*/ 2147483647 w 11"/>
                <a:gd name="T7" fmla="*/ 2147483647 h 25"/>
                <a:gd name="T8" fmla="*/ 0 w 11"/>
                <a:gd name="T9" fmla="*/ 2147483647 h 25"/>
                <a:gd name="T10" fmla="*/ 2147483647 w 11"/>
                <a:gd name="T11" fmla="*/ 0 h 25"/>
                <a:gd name="T12" fmla="*/ 2147483647 w 11"/>
                <a:gd name="T13" fmla="*/ 2147483647 h 25"/>
                <a:gd name="T14" fmla="*/ 2147483647 w 11"/>
                <a:gd name="T15" fmla="*/ 2147483647 h 25"/>
                <a:gd name="T16" fmla="*/ 2147483647 w 11"/>
                <a:gd name="T17" fmla="*/ 2147483647 h 25"/>
                <a:gd name="T18" fmla="*/ 2147483647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2" name="Freeform 595"/>
            <p:cNvSpPr>
              <a:spLocks noEditPoints="1"/>
            </p:cNvSpPr>
            <p:nvPr/>
          </p:nvSpPr>
          <p:spPr bwMode="auto">
            <a:xfrm>
              <a:off x="1571" y="2307"/>
              <a:ext cx="8" cy="23"/>
            </a:xfrm>
            <a:custGeom>
              <a:avLst/>
              <a:gdLst>
                <a:gd name="T0" fmla="*/ 0 w 9"/>
                <a:gd name="T1" fmla="*/ 2147483647 h 25"/>
                <a:gd name="T2" fmla="*/ 0 w 9"/>
                <a:gd name="T3" fmla="*/ 2147483647 h 25"/>
                <a:gd name="T4" fmla="*/ 2147483647 w 9"/>
                <a:gd name="T5" fmla="*/ 0 h 25"/>
                <a:gd name="T6" fmla="*/ 2147483647 w 9"/>
                <a:gd name="T7" fmla="*/ 2147483647 h 25"/>
                <a:gd name="T8" fmla="*/ 0 w 9"/>
                <a:gd name="T9" fmla="*/ 2147483647 h 25"/>
                <a:gd name="T10" fmla="*/ 2147483647 w 9"/>
                <a:gd name="T11" fmla="*/ 2147483647 h 25"/>
                <a:gd name="T12" fmla="*/ 2147483647 w 9"/>
                <a:gd name="T13" fmla="*/ 2147483647 h 25"/>
                <a:gd name="T14" fmla="*/ 2147483647 w 9"/>
                <a:gd name="T15" fmla="*/ 2147483647 h 25"/>
                <a:gd name="T16" fmla="*/ 2147483647 w 9"/>
                <a:gd name="T17" fmla="*/ 0 h 25"/>
                <a:gd name="T18" fmla="*/ 2147483647 w 9"/>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3" name="Freeform 596"/>
            <p:cNvSpPr>
              <a:spLocks noEditPoints="1"/>
            </p:cNvSpPr>
            <p:nvPr/>
          </p:nvSpPr>
          <p:spPr bwMode="auto">
            <a:xfrm>
              <a:off x="1572" y="2307"/>
              <a:ext cx="6" cy="23"/>
            </a:xfrm>
            <a:custGeom>
              <a:avLst/>
              <a:gdLst>
                <a:gd name="T0" fmla="*/ 0 w 7"/>
                <a:gd name="T1" fmla="*/ 2147483647 h 25"/>
                <a:gd name="T2" fmla="*/ 0 w 7"/>
                <a:gd name="T3" fmla="*/ 0 h 25"/>
                <a:gd name="T4" fmla="*/ 2147483647 w 7"/>
                <a:gd name="T5" fmla="*/ 2147483647 h 25"/>
                <a:gd name="T6" fmla="*/ 2147483647 w 7"/>
                <a:gd name="T7" fmla="*/ 2147483647 h 25"/>
                <a:gd name="T8" fmla="*/ 0 w 7"/>
                <a:gd name="T9" fmla="*/ 2147483647 h 25"/>
                <a:gd name="T10" fmla="*/ 2147483647 w 7"/>
                <a:gd name="T11" fmla="*/ 0 h 25"/>
                <a:gd name="T12" fmla="*/ 2147483647 w 7"/>
                <a:gd name="T13" fmla="*/ 2147483647 h 25"/>
                <a:gd name="T14" fmla="*/ 2147483647 w 7"/>
                <a:gd name="T15" fmla="*/ 2147483647 h 25"/>
                <a:gd name="T16" fmla="*/ 2147483647 w 7"/>
                <a:gd name="T17" fmla="*/ 2147483647 h 25"/>
                <a:gd name="T18" fmla="*/ 214748364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4" name="Freeform 597"/>
            <p:cNvSpPr>
              <a:spLocks noEditPoints="1"/>
            </p:cNvSpPr>
            <p:nvPr/>
          </p:nvSpPr>
          <p:spPr bwMode="auto">
            <a:xfrm>
              <a:off x="1573" y="2308"/>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5" name="Freeform 598"/>
            <p:cNvSpPr>
              <a:spLocks noEditPoints="1"/>
            </p:cNvSpPr>
            <p:nvPr/>
          </p:nvSpPr>
          <p:spPr bwMode="auto">
            <a:xfrm>
              <a:off x="1574" y="2308"/>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6" name="Freeform 599"/>
            <p:cNvSpPr>
              <a:spLocks/>
            </p:cNvSpPr>
            <p:nvPr/>
          </p:nvSpPr>
          <p:spPr bwMode="auto">
            <a:xfrm>
              <a:off x="1545" y="2022"/>
              <a:ext cx="378" cy="396"/>
            </a:xfrm>
            <a:custGeom>
              <a:avLst/>
              <a:gdLst>
                <a:gd name="T0" fmla="*/ 0 w 428"/>
                <a:gd name="T1" fmla="*/ 2147483647 h 428"/>
                <a:gd name="T2" fmla="*/ 0 w 428"/>
                <a:gd name="T3" fmla="*/ 2147483647 h 428"/>
                <a:gd name="T4" fmla="*/ 2147483647 w 428"/>
                <a:gd name="T5" fmla="*/ 2147483647 h 428"/>
                <a:gd name="T6" fmla="*/ 2147483647 w 428"/>
                <a:gd name="T7" fmla="*/ 2147483647 h 428"/>
                <a:gd name="T8" fmla="*/ 2147483647 w 428"/>
                <a:gd name="T9" fmla="*/ 2147483647 h 428"/>
                <a:gd name="T10" fmla="*/ 2147483647 w 428"/>
                <a:gd name="T11" fmla="*/ 0 h 428"/>
                <a:gd name="T12" fmla="*/ 2147483647 w 428"/>
                <a:gd name="T13" fmla="*/ 0 h 428"/>
                <a:gd name="T14" fmla="*/ 2147483647 w 428"/>
                <a:gd name="T15" fmla="*/ 2147483647 h 428"/>
                <a:gd name="T16" fmla="*/ 2147483647 w 428"/>
                <a:gd name="T17" fmla="*/ 2147483647 h 428"/>
                <a:gd name="T18" fmla="*/ 2147483647 w 428"/>
                <a:gd name="T19" fmla="*/ 2147483647 h 428"/>
                <a:gd name="T20" fmla="*/ 2147483647 w 428"/>
                <a:gd name="T21" fmla="*/ 2147483647 h 428"/>
                <a:gd name="T22" fmla="*/ 2147483647 w 428"/>
                <a:gd name="T23" fmla="*/ 2147483647 h 428"/>
                <a:gd name="T24" fmla="*/ 2147483647 w 428"/>
                <a:gd name="T25" fmla="*/ 2147483647 h 428"/>
                <a:gd name="T26" fmla="*/ 2147483647 w 428"/>
                <a:gd name="T27" fmla="*/ 2147483647 h 428"/>
                <a:gd name="T28" fmla="*/ 0 w 428"/>
                <a:gd name="T29" fmla="*/ 2147483647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7"/>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27" name="Rectangle 600"/>
            <p:cNvSpPr>
              <a:spLocks noChangeArrowheads="1"/>
            </p:cNvSpPr>
            <p:nvPr/>
          </p:nvSpPr>
          <p:spPr bwMode="auto">
            <a:xfrm>
              <a:off x="1908" y="2024"/>
              <a:ext cx="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a:solidFill>
                    <a:srgbClr val="000000"/>
                  </a:solidFill>
                  <a:latin typeface="Calibri" pitchFamily="34" charset="0"/>
                  <a:ea typeface="ＭＳ Ｐゴシック" pitchFamily="34" charset="-128"/>
                </a:rPr>
                <a:t>Tokyo</a:t>
              </a:r>
              <a:endParaRPr lang="en-US" dirty="0">
                <a:latin typeface="Calibri" pitchFamily="34" charset="0"/>
                <a:ea typeface="ＭＳ Ｐゴシック" pitchFamily="34" charset="-128"/>
              </a:endParaRPr>
            </a:p>
          </p:txBody>
        </p:sp>
        <p:sp>
          <p:nvSpPr>
            <p:cNvPr id="748128" name="Freeform 601"/>
            <p:cNvSpPr>
              <a:spLocks/>
            </p:cNvSpPr>
            <p:nvPr/>
          </p:nvSpPr>
          <p:spPr bwMode="auto">
            <a:xfrm>
              <a:off x="1259" y="3483"/>
              <a:ext cx="52" cy="22"/>
            </a:xfrm>
            <a:custGeom>
              <a:avLst/>
              <a:gdLst>
                <a:gd name="T0" fmla="*/ 2147483647 w 59"/>
                <a:gd name="T1" fmla="*/ 2147483647 h 24"/>
                <a:gd name="T2" fmla="*/ 2147483647 w 59"/>
                <a:gd name="T3" fmla="*/ 0 h 24"/>
                <a:gd name="T4" fmla="*/ 0 w 59"/>
                <a:gd name="T5" fmla="*/ 0 h 24"/>
                <a:gd name="T6" fmla="*/ 2147483647 w 59"/>
                <a:gd name="T7" fmla="*/ 2147483647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29" name="Freeform 602"/>
            <p:cNvSpPr>
              <a:spLocks/>
            </p:cNvSpPr>
            <p:nvPr/>
          </p:nvSpPr>
          <p:spPr bwMode="auto">
            <a:xfrm>
              <a:off x="933" y="3484"/>
              <a:ext cx="84" cy="43"/>
            </a:xfrm>
            <a:custGeom>
              <a:avLst/>
              <a:gdLst>
                <a:gd name="T0" fmla="*/ 2147483647 w 95"/>
                <a:gd name="T1" fmla="*/ 2147483647 h 46"/>
                <a:gd name="T2" fmla="*/ 2147483647 w 95"/>
                <a:gd name="T3" fmla="*/ 0 h 46"/>
                <a:gd name="T4" fmla="*/ 0 w 95"/>
                <a:gd name="T5" fmla="*/ 2147483647 h 46"/>
                <a:gd name="T6" fmla="*/ 2147483647 w 95"/>
                <a:gd name="T7" fmla="*/ 2147483647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0" name="Freeform 603"/>
            <p:cNvSpPr>
              <a:spLocks/>
            </p:cNvSpPr>
            <p:nvPr/>
          </p:nvSpPr>
          <p:spPr bwMode="auto">
            <a:xfrm>
              <a:off x="976" y="3483"/>
              <a:ext cx="318" cy="44"/>
            </a:xfrm>
            <a:custGeom>
              <a:avLst/>
              <a:gdLst>
                <a:gd name="T0" fmla="*/ 2147483647 w 361"/>
                <a:gd name="T1" fmla="*/ 2147483647 h 48"/>
                <a:gd name="T2" fmla="*/ 2147483647 w 361"/>
                <a:gd name="T3" fmla="*/ 0 h 48"/>
                <a:gd name="T4" fmla="*/ 2147483647 w 361"/>
                <a:gd name="T5" fmla="*/ 0 h 48"/>
                <a:gd name="T6" fmla="*/ 0 w 361"/>
                <a:gd name="T7" fmla="*/ 2147483647 h 48"/>
                <a:gd name="T8" fmla="*/ 2147483647 w 361"/>
                <a:gd name="T9" fmla="*/ 2147483647 h 48"/>
                <a:gd name="T10" fmla="*/ 2147483647 w 361"/>
                <a:gd name="T11" fmla="*/ 2147483647 h 48"/>
                <a:gd name="T12" fmla="*/ 2147483647 w 361"/>
                <a:gd name="T13" fmla="*/ 214748364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2" name="Freeform 605"/>
            <p:cNvSpPr>
              <a:spLocks/>
            </p:cNvSpPr>
            <p:nvPr/>
          </p:nvSpPr>
          <p:spPr bwMode="auto">
            <a:xfrm>
              <a:off x="1027" y="3510"/>
              <a:ext cx="189" cy="13"/>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3 h 14"/>
                <a:gd name="T12" fmla="*/ 88 w 214"/>
                <a:gd name="T13" fmla="*/ 13 h 14"/>
                <a:gd name="T14" fmla="*/ 113 w 214"/>
                <a:gd name="T15" fmla="*/ 11 h 14"/>
                <a:gd name="T16" fmla="*/ 137 w 214"/>
                <a:gd name="T17" fmla="*/ 10 h 14"/>
                <a:gd name="T18" fmla="*/ 159 w 214"/>
                <a:gd name="T19" fmla="*/ 9 h 14"/>
                <a:gd name="T20" fmla="*/ 176 w 214"/>
                <a:gd name="T21" fmla="*/ 8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3" name="Freeform 606"/>
            <p:cNvSpPr>
              <a:spLocks/>
            </p:cNvSpPr>
            <p:nvPr/>
          </p:nvSpPr>
          <p:spPr bwMode="auto">
            <a:xfrm>
              <a:off x="1027" y="3510"/>
              <a:ext cx="185" cy="13"/>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6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4" name="Freeform 607"/>
            <p:cNvSpPr>
              <a:spLocks/>
            </p:cNvSpPr>
            <p:nvPr/>
          </p:nvSpPr>
          <p:spPr bwMode="auto">
            <a:xfrm>
              <a:off x="1027" y="3510"/>
              <a:ext cx="180" cy="13"/>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2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2"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5" name="Freeform 608"/>
            <p:cNvSpPr>
              <a:spLocks/>
            </p:cNvSpPr>
            <p:nvPr/>
          </p:nvSpPr>
          <p:spPr bwMode="auto">
            <a:xfrm>
              <a:off x="1027" y="3510"/>
              <a:ext cx="176" cy="12"/>
            </a:xfrm>
            <a:custGeom>
              <a:avLst/>
              <a:gdLst>
                <a:gd name="T0" fmla="*/ 0 w 199"/>
                <a:gd name="T1" fmla="*/ 13 h 13"/>
                <a:gd name="T2" fmla="*/ 32 w 199"/>
                <a:gd name="T3" fmla="*/ 13 h 13"/>
                <a:gd name="T4" fmla="*/ 62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2"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6" name="Freeform 609"/>
            <p:cNvSpPr>
              <a:spLocks/>
            </p:cNvSpPr>
            <p:nvPr/>
          </p:nvSpPr>
          <p:spPr bwMode="auto">
            <a:xfrm>
              <a:off x="1027" y="3510"/>
              <a:ext cx="170" cy="12"/>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7" name="Freeform 610"/>
            <p:cNvSpPr>
              <a:spLocks/>
            </p:cNvSpPr>
            <p:nvPr/>
          </p:nvSpPr>
          <p:spPr bwMode="auto">
            <a:xfrm>
              <a:off x="1027" y="3510"/>
              <a:ext cx="165" cy="12"/>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8" name="Freeform 611"/>
            <p:cNvSpPr>
              <a:spLocks/>
            </p:cNvSpPr>
            <p:nvPr/>
          </p:nvSpPr>
          <p:spPr bwMode="auto">
            <a:xfrm>
              <a:off x="1027" y="3510"/>
              <a:ext cx="159" cy="10"/>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39" name="Freeform 612"/>
            <p:cNvSpPr>
              <a:spLocks/>
            </p:cNvSpPr>
            <p:nvPr/>
          </p:nvSpPr>
          <p:spPr bwMode="auto">
            <a:xfrm>
              <a:off x="1027" y="3510"/>
              <a:ext cx="154" cy="10"/>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2"/>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0" name="Freeform 613"/>
            <p:cNvSpPr>
              <a:spLocks/>
            </p:cNvSpPr>
            <p:nvPr/>
          </p:nvSpPr>
          <p:spPr bwMode="auto">
            <a:xfrm>
              <a:off x="1027" y="3510"/>
              <a:ext cx="147" cy="10"/>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1" name="Freeform 614"/>
            <p:cNvSpPr>
              <a:spLocks/>
            </p:cNvSpPr>
            <p:nvPr/>
          </p:nvSpPr>
          <p:spPr bwMode="auto">
            <a:xfrm>
              <a:off x="1027" y="3510"/>
              <a:ext cx="140" cy="10"/>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8" y="5"/>
                  </a:lnTo>
                  <a:lnTo>
                    <a:pt x="150" y="2"/>
                  </a:lnTo>
                  <a:lnTo>
                    <a:pt x="157" y="1"/>
                  </a:lnTo>
                  <a:lnTo>
                    <a:pt x="159" y="0"/>
                  </a:lnTo>
                  <a:lnTo>
                    <a:pt x="151" y="0"/>
                  </a:lnTo>
                  <a:lnTo>
                    <a:pt x="149" y="1"/>
                  </a:lnTo>
                  <a:lnTo>
                    <a:pt x="142" y="2"/>
                  </a:lnTo>
                  <a:lnTo>
                    <a:pt x="131" y="5"/>
                  </a:lnTo>
                  <a:lnTo>
                    <a:pt x="116" y="6"/>
                  </a:lnTo>
                  <a:lnTo>
                    <a:pt x="98" y="8"/>
                  </a:lnTo>
                  <a:lnTo>
                    <a:pt x="76" y="9"/>
                  </a:lnTo>
                  <a:lnTo>
                    <a:pt x="52" y="9"/>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2" name="Freeform 615"/>
            <p:cNvSpPr>
              <a:spLocks/>
            </p:cNvSpPr>
            <p:nvPr/>
          </p:nvSpPr>
          <p:spPr bwMode="auto">
            <a:xfrm>
              <a:off x="1027" y="3510"/>
              <a:ext cx="133"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3" name="Freeform 616"/>
            <p:cNvSpPr>
              <a:spLocks/>
            </p:cNvSpPr>
            <p:nvPr/>
          </p:nvSpPr>
          <p:spPr bwMode="auto">
            <a:xfrm>
              <a:off x="1027" y="3510"/>
              <a:ext cx="127" cy="9"/>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8 h 9"/>
                <a:gd name="T34" fmla="*/ 46 w 144"/>
                <a:gd name="T35" fmla="*/ 8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8"/>
                  </a:lnTo>
                  <a:lnTo>
                    <a:pt x="46" y="8"/>
                  </a:lnTo>
                  <a:lnTo>
                    <a:pt x="24" y="9"/>
                  </a:lnTo>
                  <a:lnTo>
                    <a:pt x="0" y="9"/>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4" name="Freeform 617"/>
            <p:cNvSpPr>
              <a:spLocks/>
            </p:cNvSpPr>
            <p:nvPr/>
          </p:nvSpPr>
          <p:spPr bwMode="auto">
            <a:xfrm>
              <a:off x="1027" y="3510"/>
              <a:ext cx="117"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8 h 9"/>
                <a:gd name="T14" fmla="*/ 46 w 133"/>
                <a:gd name="T15" fmla="*/ 8 h 9"/>
                <a:gd name="T16" fmla="*/ 24 w 133"/>
                <a:gd name="T17" fmla="*/ 9 h 9"/>
                <a:gd name="T18" fmla="*/ 0 w 133"/>
                <a:gd name="T19" fmla="*/ 9 h 9"/>
                <a:gd name="T20" fmla="*/ 0 w 133"/>
                <a:gd name="T21" fmla="*/ 8 h 9"/>
                <a:gd name="T22" fmla="*/ 24 w 133"/>
                <a:gd name="T23" fmla="*/ 8 h 9"/>
                <a:gd name="T24" fmla="*/ 49 w 133"/>
                <a:gd name="T25" fmla="*/ 8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8"/>
                  </a:lnTo>
                  <a:lnTo>
                    <a:pt x="46" y="8"/>
                  </a:lnTo>
                  <a:lnTo>
                    <a:pt x="24" y="9"/>
                  </a:lnTo>
                  <a:lnTo>
                    <a:pt x="0" y="9"/>
                  </a:lnTo>
                  <a:lnTo>
                    <a:pt x="0" y="8"/>
                  </a:lnTo>
                  <a:lnTo>
                    <a:pt x="24" y="8"/>
                  </a:lnTo>
                  <a:lnTo>
                    <a:pt x="49" y="8"/>
                  </a:lnTo>
                  <a:lnTo>
                    <a:pt x="70" y="6"/>
                  </a:lnTo>
                  <a:lnTo>
                    <a:pt x="88" y="5"/>
                  </a:lnTo>
                  <a:lnTo>
                    <a:pt x="104" y="4"/>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5" name="Freeform 618"/>
            <p:cNvSpPr>
              <a:spLocks/>
            </p:cNvSpPr>
            <p:nvPr/>
          </p:nvSpPr>
          <p:spPr bwMode="auto">
            <a:xfrm>
              <a:off x="1027" y="3510"/>
              <a:ext cx="110" cy="8"/>
            </a:xfrm>
            <a:custGeom>
              <a:avLst/>
              <a:gdLst>
                <a:gd name="T0" fmla="*/ 0 w 125"/>
                <a:gd name="T1" fmla="*/ 8 h 8"/>
                <a:gd name="T2" fmla="*/ 24 w 125"/>
                <a:gd name="T3" fmla="*/ 8 h 8"/>
                <a:gd name="T4" fmla="*/ 49 w 125"/>
                <a:gd name="T5" fmla="*/ 8 h 8"/>
                <a:gd name="T6" fmla="*/ 70 w 125"/>
                <a:gd name="T7" fmla="*/ 6 h 8"/>
                <a:gd name="T8" fmla="*/ 88 w 125"/>
                <a:gd name="T9" fmla="*/ 5 h 8"/>
                <a:gd name="T10" fmla="*/ 104 w 125"/>
                <a:gd name="T11" fmla="*/ 4 h 8"/>
                <a:gd name="T12" fmla="*/ 116 w 125"/>
                <a:gd name="T13" fmla="*/ 2 h 8"/>
                <a:gd name="T14" fmla="*/ 122 w 125"/>
                <a:gd name="T15" fmla="*/ 1 h 8"/>
                <a:gd name="T16" fmla="*/ 125 w 125"/>
                <a:gd name="T17" fmla="*/ 0 h 8"/>
                <a:gd name="T18" fmla="*/ 114 w 125"/>
                <a:gd name="T19" fmla="*/ 0 h 8"/>
                <a:gd name="T20" fmla="*/ 112 w 125"/>
                <a:gd name="T21" fmla="*/ 1 h 8"/>
                <a:gd name="T22" fmla="*/ 106 w 125"/>
                <a:gd name="T23" fmla="*/ 2 h 8"/>
                <a:gd name="T24" fmla="*/ 95 w 125"/>
                <a:gd name="T25" fmla="*/ 4 h 8"/>
                <a:gd name="T26" fmla="*/ 81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4" y="8"/>
                  </a:lnTo>
                  <a:lnTo>
                    <a:pt x="49" y="8"/>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8"/>
                  </a:lnTo>
                  <a:lnTo>
                    <a:pt x="0" y="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6" name="Freeform 619"/>
            <p:cNvSpPr>
              <a:spLocks/>
            </p:cNvSpPr>
            <p:nvPr/>
          </p:nvSpPr>
          <p:spPr bwMode="auto">
            <a:xfrm>
              <a:off x="1027" y="3510"/>
              <a:ext cx="101" cy="8"/>
            </a:xfrm>
            <a:custGeom>
              <a:avLst/>
              <a:gdLst>
                <a:gd name="T0" fmla="*/ 114 w 114"/>
                <a:gd name="T1" fmla="*/ 0 h 8"/>
                <a:gd name="T2" fmla="*/ 112 w 114"/>
                <a:gd name="T3" fmla="*/ 1 h 8"/>
                <a:gd name="T4" fmla="*/ 106 w 114"/>
                <a:gd name="T5" fmla="*/ 2 h 8"/>
                <a:gd name="T6" fmla="*/ 95 w 114"/>
                <a:gd name="T7" fmla="*/ 4 h 8"/>
                <a:gd name="T8" fmla="*/ 81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2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2"/>
                  </a:lnTo>
                  <a:lnTo>
                    <a:pt x="95" y="4"/>
                  </a:lnTo>
                  <a:lnTo>
                    <a:pt x="81" y="5"/>
                  </a:lnTo>
                  <a:lnTo>
                    <a:pt x="64" y="6"/>
                  </a:lnTo>
                  <a:lnTo>
                    <a:pt x="45" y="6"/>
                  </a:lnTo>
                  <a:lnTo>
                    <a:pt x="23" y="8"/>
                  </a:lnTo>
                  <a:lnTo>
                    <a:pt x="0" y="8"/>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7" name="Freeform 620"/>
            <p:cNvSpPr>
              <a:spLocks/>
            </p:cNvSpPr>
            <p:nvPr/>
          </p:nvSpPr>
          <p:spPr bwMode="auto">
            <a:xfrm>
              <a:off x="1027" y="3510"/>
              <a:ext cx="91"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8" name="Freeform 621"/>
            <p:cNvSpPr>
              <a:spLocks/>
            </p:cNvSpPr>
            <p:nvPr/>
          </p:nvSpPr>
          <p:spPr bwMode="auto">
            <a:xfrm>
              <a:off x="1027" y="3510"/>
              <a:ext cx="81"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49" name="Freeform 622"/>
            <p:cNvSpPr>
              <a:spLocks/>
            </p:cNvSpPr>
            <p:nvPr/>
          </p:nvSpPr>
          <p:spPr bwMode="auto">
            <a:xfrm>
              <a:off x="1027" y="3510"/>
              <a:ext cx="71" cy="5"/>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0" name="Freeform 623"/>
            <p:cNvSpPr>
              <a:spLocks/>
            </p:cNvSpPr>
            <p:nvPr/>
          </p:nvSpPr>
          <p:spPr bwMode="auto">
            <a:xfrm>
              <a:off x="1027" y="3510"/>
              <a:ext cx="58"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1" name="Freeform 624"/>
            <p:cNvSpPr>
              <a:spLocks/>
            </p:cNvSpPr>
            <p:nvPr/>
          </p:nvSpPr>
          <p:spPr bwMode="auto">
            <a:xfrm>
              <a:off x="1027" y="3510"/>
              <a:ext cx="46"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2" name="Freeform 625"/>
            <p:cNvSpPr>
              <a:spLocks/>
            </p:cNvSpPr>
            <p:nvPr/>
          </p:nvSpPr>
          <p:spPr bwMode="auto">
            <a:xfrm>
              <a:off x="1027" y="3510"/>
              <a:ext cx="32"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3" name="Freeform 626"/>
            <p:cNvSpPr>
              <a:spLocks/>
            </p:cNvSpPr>
            <p:nvPr/>
          </p:nvSpPr>
          <p:spPr bwMode="auto">
            <a:xfrm>
              <a:off x="1027" y="3510"/>
              <a:ext cx="17"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4" name="Freeform 627"/>
            <p:cNvSpPr>
              <a:spLocks/>
            </p:cNvSpPr>
            <p:nvPr/>
          </p:nvSpPr>
          <p:spPr bwMode="auto">
            <a:xfrm>
              <a:off x="1027" y="3510"/>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5" name="Freeform 628"/>
            <p:cNvSpPr>
              <a:spLocks/>
            </p:cNvSpPr>
            <p:nvPr/>
          </p:nvSpPr>
          <p:spPr bwMode="auto">
            <a:xfrm>
              <a:off x="1269" y="3483"/>
              <a:ext cx="42" cy="164"/>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56" name="Rectangle 629"/>
            <p:cNvSpPr>
              <a:spLocks noChangeArrowheads="1"/>
            </p:cNvSpPr>
            <p:nvPr/>
          </p:nvSpPr>
          <p:spPr bwMode="auto">
            <a:xfrm>
              <a:off x="933" y="3527"/>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7" name="Freeform 630"/>
            <p:cNvSpPr>
              <a:spLocks/>
            </p:cNvSpPr>
            <p:nvPr/>
          </p:nvSpPr>
          <p:spPr bwMode="auto">
            <a:xfrm>
              <a:off x="1038" y="3527"/>
              <a:ext cx="5" cy="96"/>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158" name="Rectangle 631"/>
            <p:cNvSpPr>
              <a:spLocks noChangeArrowheads="1"/>
            </p:cNvSpPr>
            <p:nvPr/>
          </p:nvSpPr>
          <p:spPr bwMode="auto">
            <a:xfrm>
              <a:off x="933" y="3623"/>
              <a:ext cx="336" cy="24"/>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59" name="Rectangle 632"/>
            <p:cNvSpPr>
              <a:spLocks noChangeArrowheads="1"/>
            </p:cNvSpPr>
            <p:nvPr/>
          </p:nvSpPr>
          <p:spPr bwMode="auto">
            <a:xfrm>
              <a:off x="1192" y="3556"/>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0" name="Freeform 633"/>
            <p:cNvSpPr>
              <a:spLocks noEditPoints="1"/>
            </p:cNvSpPr>
            <p:nvPr/>
          </p:nvSpPr>
          <p:spPr bwMode="auto">
            <a:xfrm>
              <a:off x="1054" y="3548"/>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1" name="Freeform 634"/>
            <p:cNvSpPr>
              <a:spLocks noEditPoints="1"/>
            </p:cNvSpPr>
            <p:nvPr/>
          </p:nvSpPr>
          <p:spPr bwMode="auto">
            <a:xfrm>
              <a:off x="943" y="3536"/>
              <a:ext cx="243" cy="37"/>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62" name="Freeform 635"/>
            <p:cNvSpPr>
              <a:spLocks noEditPoints="1"/>
            </p:cNvSpPr>
            <p:nvPr/>
          </p:nvSpPr>
          <p:spPr bwMode="auto">
            <a:xfrm>
              <a:off x="936" y="3532"/>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69 h 118"/>
                <a:gd name="T14" fmla="*/ 129 w 374"/>
                <a:gd name="T15" fmla="*/ 94 h 118"/>
                <a:gd name="T16" fmla="*/ 220 w 374"/>
                <a:gd name="T17" fmla="*/ 82 h 118"/>
                <a:gd name="T18" fmla="*/ 359 w 374"/>
                <a:gd name="T19" fmla="*/ 82 h 118"/>
                <a:gd name="T20" fmla="*/ 359 w 374"/>
                <a:gd name="T21" fmla="*/ 11 h 118"/>
                <a:gd name="T22" fmla="*/ 220 w 374"/>
                <a:gd name="T23" fmla="*/ 11 h 118"/>
                <a:gd name="T24" fmla="*/ 220 w 374"/>
                <a:gd name="T25" fmla="*/ 82 h 118"/>
                <a:gd name="T26" fmla="*/ 339 w 374"/>
                <a:gd name="T27" fmla="*/ 118 h 118"/>
                <a:gd name="T28" fmla="*/ 368 w 374"/>
                <a:gd name="T29" fmla="*/ 118 h 118"/>
                <a:gd name="T30" fmla="*/ 372 w 374"/>
                <a:gd name="T31" fmla="*/ 116 h 118"/>
                <a:gd name="T32" fmla="*/ 374 w 374"/>
                <a:gd name="T33" fmla="*/ 111 h 118"/>
                <a:gd name="T34" fmla="*/ 372 w 374"/>
                <a:gd name="T35" fmla="*/ 108 h 118"/>
                <a:gd name="T36" fmla="*/ 368 w 374"/>
                <a:gd name="T37" fmla="*/ 106 h 118"/>
                <a:gd name="T38" fmla="*/ 339 w 374"/>
                <a:gd name="T39" fmla="*/ 106 h 118"/>
                <a:gd name="T40" fmla="*/ 339 w 374"/>
                <a:gd name="T41" fmla="*/ 118 h 118"/>
                <a:gd name="T42" fmla="*/ 35 w 374"/>
                <a:gd name="T43" fmla="*/ 118 h 118"/>
                <a:gd name="T44" fmla="*/ 6 w 374"/>
                <a:gd name="T45" fmla="*/ 118 h 118"/>
                <a:gd name="T46" fmla="*/ 2 w 374"/>
                <a:gd name="T47" fmla="*/ 116 h 118"/>
                <a:gd name="T48" fmla="*/ 0 w 374"/>
                <a:gd name="T49" fmla="*/ 111 h 118"/>
                <a:gd name="T50" fmla="*/ 2 w 374"/>
                <a:gd name="T51" fmla="*/ 108 h 118"/>
                <a:gd name="T52" fmla="*/ 6 w 374"/>
                <a:gd name="T53" fmla="*/ 106 h 118"/>
                <a:gd name="T54" fmla="*/ 35 w 374"/>
                <a:gd name="T55" fmla="*/ 106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69"/>
                  </a:lnTo>
                  <a:lnTo>
                    <a:pt x="129" y="94"/>
                  </a:lnTo>
                  <a:close/>
                  <a:moveTo>
                    <a:pt x="220" y="82"/>
                  </a:moveTo>
                  <a:lnTo>
                    <a:pt x="359" y="82"/>
                  </a:lnTo>
                  <a:lnTo>
                    <a:pt x="359" y="11"/>
                  </a:lnTo>
                  <a:lnTo>
                    <a:pt x="220" y="11"/>
                  </a:lnTo>
                  <a:lnTo>
                    <a:pt x="220" y="82"/>
                  </a:lnTo>
                  <a:close/>
                  <a:moveTo>
                    <a:pt x="339" y="118"/>
                  </a:moveTo>
                  <a:lnTo>
                    <a:pt x="368" y="118"/>
                  </a:lnTo>
                  <a:lnTo>
                    <a:pt x="372" y="116"/>
                  </a:lnTo>
                  <a:lnTo>
                    <a:pt x="374"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163" name="Line 636"/>
            <p:cNvSpPr>
              <a:spLocks noChangeShapeType="1"/>
            </p:cNvSpPr>
            <p:nvPr/>
          </p:nvSpPr>
          <p:spPr bwMode="auto">
            <a:xfrm>
              <a:off x="1111" y="3532"/>
              <a:ext cx="1" cy="8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4" name="Line 637"/>
            <p:cNvSpPr>
              <a:spLocks noChangeShapeType="1"/>
            </p:cNvSpPr>
            <p:nvPr/>
          </p:nvSpPr>
          <p:spPr bwMode="auto">
            <a:xfrm flipH="1">
              <a:off x="1045" y="3560"/>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5" name="Line 638"/>
            <p:cNvSpPr>
              <a:spLocks noChangeShapeType="1"/>
            </p:cNvSpPr>
            <p:nvPr/>
          </p:nvSpPr>
          <p:spPr bwMode="auto">
            <a:xfrm flipH="1">
              <a:off x="1045" y="3589"/>
              <a:ext cx="66"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6" name="Line 639"/>
            <p:cNvSpPr>
              <a:spLocks noChangeShapeType="1"/>
            </p:cNvSpPr>
            <p:nvPr/>
          </p:nvSpPr>
          <p:spPr bwMode="auto">
            <a:xfrm>
              <a:off x="1214" y="3542"/>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7" name="Line 640"/>
            <p:cNvSpPr>
              <a:spLocks noChangeShapeType="1"/>
            </p:cNvSpPr>
            <p:nvPr/>
          </p:nvSpPr>
          <p:spPr bwMode="auto">
            <a:xfrm>
              <a:off x="1130" y="3567"/>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8" name="Line 641"/>
            <p:cNvSpPr>
              <a:spLocks noChangeShapeType="1"/>
            </p:cNvSpPr>
            <p:nvPr/>
          </p:nvSpPr>
          <p:spPr bwMode="auto">
            <a:xfrm flipV="1">
              <a:off x="1054" y="3527"/>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69" name="Line 642"/>
            <p:cNvSpPr>
              <a:spLocks noChangeShapeType="1"/>
            </p:cNvSpPr>
            <p:nvPr/>
          </p:nvSpPr>
          <p:spPr bwMode="auto">
            <a:xfrm flipV="1">
              <a:off x="1054" y="3618"/>
              <a:ext cx="1" cy="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0" name="Line 643"/>
            <p:cNvSpPr>
              <a:spLocks noChangeShapeType="1"/>
            </p:cNvSpPr>
            <p:nvPr/>
          </p:nvSpPr>
          <p:spPr bwMode="auto">
            <a:xfrm>
              <a:off x="1056" y="357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1" name="Line 644"/>
            <p:cNvSpPr>
              <a:spLocks noChangeShapeType="1"/>
            </p:cNvSpPr>
            <p:nvPr/>
          </p:nvSpPr>
          <p:spPr bwMode="auto">
            <a:xfrm>
              <a:off x="1056" y="3551"/>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2" name="Line 645"/>
            <p:cNvSpPr>
              <a:spLocks noChangeShapeType="1"/>
            </p:cNvSpPr>
            <p:nvPr/>
          </p:nvSpPr>
          <p:spPr bwMode="auto">
            <a:xfrm>
              <a:off x="1096" y="3551"/>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3" name="Line 646"/>
            <p:cNvSpPr>
              <a:spLocks noChangeShapeType="1"/>
            </p:cNvSpPr>
            <p:nvPr/>
          </p:nvSpPr>
          <p:spPr bwMode="auto">
            <a:xfrm>
              <a:off x="1146" y="3560"/>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74" name="Freeform 647"/>
            <p:cNvSpPr>
              <a:spLocks/>
            </p:cNvSpPr>
            <p:nvPr/>
          </p:nvSpPr>
          <p:spPr bwMode="auto">
            <a:xfrm>
              <a:off x="1227" y="3252"/>
              <a:ext cx="42" cy="258"/>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5" name="Freeform 648"/>
            <p:cNvSpPr>
              <a:spLocks/>
            </p:cNvSpPr>
            <p:nvPr/>
          </p:nvSpPr>
          <p:spPr bwMode="auto">
            <a:xfrm>
              <a:off x="976" y="3252"/>
              <a:ext cx="293" cy="44"/>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6" name="Rectangle 649"/>
            <p:cNvSpPr>
              <a:spLocks noChangeArrowheads="1"/>
            </p:cNvSpPr>
            <p:nvPr/>
          </p:nvSpPr>
          <p:spPr bwMode="auto">
            <a:xfrm>
              <a:off x="976" y="3296"/>
              <a:ext cx="251"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177" name="Rectangle 650"/>
            <p:cNvSpPr>
              <a:spLocks noChangeArrowheads="1"/>
            </p:cNvSpPr>
            <p:nvPr/>
          </p:nvSpPr>
          <p:spPr bwMode="auto">
            <a:xfrm>
              <a:off x="1202" y="3483"/>
              <a:ext cx="12" cy="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8" name="Freeform 651"/>
            <p:cNvSpPr>
              <a:spLocks/>
            </p:cNvSpPr>
            <p:nvPr/>
          </p:nvSpPr>
          <p:spPr bwMode="auto">
            <a:xfrm>
              <a:off x="1012" y="3328"/>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79" name="Freeform 652"/>
            <p:cNvSpPr>
              <a:spLocks/>
            </p:cNvSpPr>
            <p:nvPr/>
          </p:nvSpPr>
          <p:spPr bwMode="auto">
            <a:xfrm>
              <a:off x="1012" y="3328"/>
              <a:ext cx="174" cy="129"/>
            </a:xfrm>
            <a:custGeom>
              <a:avLst/>
              <a:gdLst>
                <a:gd name="T0" fmla="*/ 0 w 197"/>
                <a:gd name="T1" fmla="*/ 139 h 139"/>
                <a:gd name="T2" fmla="*/ 197 w 197"/>
                <a:gd name="T3" fmla="*/ 139 h 139"/>
                <a:gd name="T4" fmla="*/ 197 w 197"/>
                <a:gd name="T5" fmla="*/ 0 h 139"/>
                <a:gd name="T6" fmla="*/ 193 w 197"/>
                <a:gd name="T7" fmla="*/ 0 h 139"/>
                <a:gd name="T8" fmla="*/ 193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3" y="0"/>
                  </a:lnTo>
                  <a:lnTo>
                    <a:pt x="193" y="136"/>
                  </a:lnTo>
                  <a:lnTo>
                    <a:pt x="0" y="136"/>
                  </a:lnTo>
                  <a:lnTo>
                    <a:pt x="0" y="139"/>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0" name="Freeform 653"/>
            <p:cNvSpPr>
              <a:spLocks/>
            </p:cNvSpPr>
            <p:nvPr/>
          </p:nvSpPr>
          <p:spPr bwMode="auto">
            <a:xfrm>
              <a:off x="1012" y="3328"/>
              <a:ext cx="170" cy="126"/>
            </a:xfrm>
            <a:custGeom>
              <a:avLst/>
              <a:gdLst>
                <a:gd name="T0" fmla="*/ 0 w 193"/>
                <a:gd name="T1" fmla="*/ 136 h 136"/>
                <a:gd name="T2" fmla="*/ 193 w 193"/>
                <a:gd name="T3" fmla="*/ 136 h 136"/>
                <a:gd name="T4" fmla="*/ 193 w 193"/>
                <a:gd name="T5" fmla="*/ 0 h 136"/>
                <a:gd name="T6" fmla="*/ 190 w 193"/>
                <a:gd name="T7" fmla="*/ 0 h 136"/>
                <a:gd name="T8" fmla="*/ 190 w 193"/>
                <a:gd name="T9" fmla="*/ 134 h 136"/>
                <a:gd name="T10" fmla="*/ 0 w 193"/>
                <a:gd name="T11" fmla="*/ 134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4"/>
                  </a:lnTo>
                  <a:lnTo>
                    <a:pt x="0" y="134"/>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1" name="Freeform 654"/>
            <p:cNvSpPr>
              <a:spLocks/>
            </p:cNvSpPr>
            <p:nvPr/>
          </p:nvSpPr>
          <p:spPr bwMode="auto">
            <a:xfrm>
              <a:off x="1012" y="3328"/>
              <a:ext cx="168" cy="124"/>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2" name="Freeform 655"/>
            <p:cNvSpPr>
              <a:spLocks/>
            </p:cNvSpPr>
            <p:nvPr/>
          </p:nvSpPr>
          <p:spPr bwMode="auto">
            <a:xfrm>
              <a:off x="1012" y="3328"/>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3" name="Freeform 656"/>
            <p:cNvSpPr>
              <a:spLocks/>
            </p:cNvSpPr>
            <p:nvPr/>
          </p:nvSpPr>
          <p:spPr bwMode="auto">
            <a:xfrm>
              <a:off x="1012" y="3328"/>
              <a:ext cx="161" cy="119"/>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4" name="Freeform 657"/>
            <p:cNvSpPr>
              <a:spLocks/>
            </p:cNvSpPr>
            <p:nvPr/>
          </p:nvSpPr>
          <p:spPr bwMode="auto">
            <a:xfrm>
              <a:off x="1012" y="3328"/>
              <a:ext cx="157" cy="117"/>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5" name="Freeform 658"/>
            <p:cNvSpPr>
              <a:spLocks/>
            </p:cNvSpPr>
            <p:nvPr/>
          </p:nvSpPr>
          <p:spPr bwMode="auto">
            <a:xfrm>
              <a:off x="1012" y="3328"/>
              <a:ext cx="154" cy="114"/>
            </a:xfrm>
            <a:custGeom>
              <a:avLst/>
              <a:gdLst>
                <a:gd name="T0" fmla="*/ 0 w 174"/>
                <a:gd name="T1" fmla="*/ 123 h 123"/>
                <a:gd name="T2" fmla="*/ 174 w 174"/>
                <a:gd name="T3" fmla="*/ 123 h 123"/>
                <a:gd name="T4" fmla="*/ 174 w 174"/>
                <a:gd name="T5" fmla="*/ 0 h 123"/>
                <a:gd name="T6" fmla="*/ 171 w 174"/>
                <a:gd name="T7" fmla="*/ 0 h 123"/>
                <a:gd name="T8" fmla="*/ 171 w 174"/>
                <a:gd name="T9" fmla="*/ 120 h 123"/>
                <a:gd name="T10" fmla="*/ 0 w 174"/>
                <a:gd name="T11" fmla="*/ 120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20"/>
                  </a:lnTo>
                  <a:lnTo>
                    <a:pt x="0" y="120"/>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6" name="Freeform 659"/>
            <p:cNvSpPr>
              <a:spLocks/>
            </p:cNvSpPr>
            <p:nvPr/>
          </p:nvSpPr>
          <p:spPr bwMode="auto">
            <a:xfrm>
              <a:off x="1012" y="3328"/>
              <a:ext cx="151" cy="111"/>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7" name="Freeform 660"/>
            <p:cNvSpPr>
              <a:spLocks/>
            </p:cNvSpPr>
            <p:nvPr/>
          </p:nvSpPr>
          <p:spPr bwMode="auto">
            <a:xfrm>
              <a:off x="1012" y="3328"/>
              <a:ext cx="147" cy="108"/>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8" name="Freeform 661"/>
            <p:cNvSpPr>
              <a:spLocks/>
            </p:cNvSpPr>
            <p:nvPr/>
          </p:nvSpPr>
          <p:spPr bwMode="auto">
            <a:xfrm>
              <a:off x="1012" y="3328"/>
              <a:ext cx="143" cy="107"/>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89" name="Freeform 662"/>
            <p:cNvSpPr>
              <a:spLocks/>
            </p:cNvSpPr>
            <p:nvPr/>
          </p:nvSpPr>
          <p:spPr bwMode="auto">
            <a:xfrm>
              <a:off x="1012" y="3328"/>
              <a:ext cx="139" cy="103"/>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0" name="Freeform 663"/>
            <p:cNvSpPr>
              <a:spLocks/>
            </p:cNvSpPr>
            <p:nvPr/>
          </p:nvSpPr>
          <p:spPr bwMode="auto">
            <a:xfrm>
              <a:off x="1012" y="3328"/>
              <a:ext cx="135" cy="10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1" name="Freeform 664"/>
            <p:cNvSpPr>
              <a:spLocks/>
            </p:cNvSpPr>
            <p:nvPr/>
          </p:nvSpPr>
          <p:spPr bwMode="auto">
            <a:xfrm>
              <a:off x="1012" y="3328"/>
              <a:ext cx="131" cy="96"/>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2" name="Freeform 665"/>
            <p:cNvSpPr>
              <a:spLocks/>
            </p:cNvSpPr>
            <p:nvPr/>
          </p:nvSpPr>
          <p:spPr bwMode="auto">
            <a:xfrm>
              <a:off x="1012" y="3328"/>
              <a:ext cx="126" cy="94"/>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3" name="Freeform 666"/>
            <p:cNvSpPr>
              <a:spLocks/>
            </p:cNvSpPr>
            <p:nvPr/>
          </p:nvSpPr>
          <p:spPr bwMode="auto">
            <a:xfrm>
              <a:off x="1012" y="3328"/>
              <a:ext cx="122" cy="90"/>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4" name="Freeform 667"/>
            <p:cNvSpPr>
              <a:spLocks/>
            </p:cNvSpPr>
            <p:nvPr/>
          </p:nvSpPr>
          <p:spPr bwMode="auto">
            <a:xfrm>
              <a:off x="1012" y="3328"/>
              <a:ext cx="117" cy="86"/>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5" name="Freeform 668"/>
            <p:cNvSpPr>
              <a:spLocks/>
            </p:cNvSpPr>
            <p:nvPr/>
          </p:nvSpPr>
          <p:spPr bwMode="auto">
            <a:xfrm>
              <a:off x="1012" y="3328"/>
              <a:ext cx="111" cy="83"/>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6" name="Freeform 669"/>
            <p:cNvSpPr>
              <a:spLocks/>
            </p:cNvSpPr>
            <p:nvPr/>
          </p:nvSpPr>
          <p:spPr bwMode="auto">
            <a:xfrm>
              <a:off x="1012" y="3328"/>
              <a:ext cx="107" cy="79"/>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7" name="Freeform 670"/>
            <p:cNvSpPr>
              <a:spLocks/>
            </p:cNvSpPr>
            <p:nvPr/>
          </p:nvSpPr>
          <p:spPr bwMode="auto">
            <a:xfrm>
              <a:off x="1012" y="3328"/>
              <a:ext cx="101" cy="74"/>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8" name="Freeform 671"/>
            <p:cNvSpPr>
              <a:spLocks/>
            </p:cNvSpPr>
            <p:nvPr/>
          </p:nvSpPr>
          <p:spPr bwMode="auto">
            <a:xfrm>
              <a:off x="1012" y="3328"/>
              <a:ext cx="96" cy="71"/>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199" name="Freeform 672"/>
            <p:cNvSpPr>
              <a:spLocks/>
            </p:cNvSpPr>
            <p:nvPr/>
          </p:nvSpPr>
          <p:spPr bwMode="auto">
            <a:xfrm>
              <a:off x="1010" y="3327"/>
              <a:ext cx="91" cy="67"/>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0" name="Freeform 673"/>
            <p:cNvSpPr>
              <a:spLocks/>
            </p:cNvSpPr>
            <p:nvPr/>
          </p:nvSpPr>
          <p:spPr bwMode="auto">
            <a:xfrm>
              <a:off x="1010" y="3327"/>
              <a:ext cx="86" cy="62"/>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1" name="Freeform 674"/>
            <p:cNvSpPr>
              <a:spLocks/>
            </p:cNvSpPr>
            <p:nvPr/>
          </p:nvSpPr>
          <p:spPr bwMode="auto">
            <a:xfrm>
              <a:off x="1012" y="3328"/>
              <a:ext cx="77" cy="57"/>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2" name="Freeform 675"/>
            <p:cNvSpPr>
              <a:spLocks/>
            </p:cNvSpPr>
            <p:nvPr/>
          </p:nvSpPr>
          <p:spPr bwMode="auto">
            <a:xfrm>
              <a:off x="1012" y="3328"/>
              <a:ext cx="70" cy="52"/>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3" name="Freeform 676"/>
            <p:cNvSpPr>
              <a:spLocks/>
            </p:cNvSpPr>
            <p:nvPr/>
          </p:nvSpPr>
          <p:spPr bwMode="auto">
            <a:xfrm>
              <a:off x="1012" y="3328"/>
              <a:ext cx="63" cy="47"/>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4" name="Freeform 677"/>
            <p:cNvSpPr>
              <a:spLocks/>
            </p:cNvSpPr>
            <p:nvPr/>
          </p:nvSpPr>
          <p:spPr bwMode="auto">
            <a:xfrm>
              <a:off x="1012" y="3328"/>
              <a:ext cx="55" cy="41"/>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5" name="Freeform 678"/>
            <p:cNvSpPr>
              <a:spLocks/>
            </p:cNvSpPr>
            <p:nvPr/>
          </p:nvSpPr>
          <p:spPr bwMode="auto">
            <a:xfrm>
              <a:off x="1012" y="3328"/>
              <a:ext cx="47" cy="35"/>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6" name="Freeform 679"/>
            <p:cNvSpPr>
              <a:spLocks/>
            </p:cNvSpPr>
            <p:nvPr/>
          </p:nvSpPr>
          <p:spPr bwMode="auto">
            <a:xfrm>
              <a:off x="1012" y="3328"/>
              <a:ext cx="39" cy="29"/>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7" name="Freeform 680"/>
            <p:cNvSpPr>
              <a:spLocks/>
            </p:cNvSpPr>
            <p:nvPr/>
          </p:nvSpPr>
          <p:spPr bwMode="auto">
            <a:xfrm>
              <a:off x="1010" y="3327"/>
              <a:ext cx="32" cy="24"/>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8" name="Freeform 681"/>
            <p:cNvSpPr>
              <a:spLocks/>
            </p:cNvSpPr>
            <p:nvPr/>
          </p:nvSpPr>
          <p:spPr bwMode="auto">
            <a:xfrm>
              <a:off x="1010" y="3327"/>
              <a:ext cx="23" cy="17"/>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09" name="Freeform 682"/>
            <p:cNvSpPr>
              <a:spLocks/>
            </p:cNvSpPr>
            <p:nvPr/>
          </p:nvSpPr>
          <p:spPr bwMode="auto">
            <a:xfrm>
              <a:off x="1010" y="3327"/>
              <a:ext cx="13"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0" name="Freeform 683"/>
            <p:cNvSpPr>
              <a:spLocks/>
            </p:cNvSpPr>
            <p:nvPr/>
          </p:nvSpPr>
          <p:spPr bwMode="auto">
            <a:xfrm>
              <a:off x="1010" y="3327"/>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1" name="Freeform 684"/>
            <p:cNvSpPr>
              <a:spLocks/>
            </p:cNvSpPr>
            <p:nvPr/>
          </p:nvSpPr>
          <p:spPr bwMode="auto">
            <a:xfrm>
              <a:off x="1000" y="3317"/>
              <a:ext cx="203" cy="158"/>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2" name="Freeform 685"/>
            <p:cNvSpPr>
              <a:spLocks/>
            </p:cNvSpPr>
            <p:nvPr/>
          </p:nvSpPr>
          <p:spPr bwMode="auto">
            <a:xfrm>
              <a:off x="1003" y="3319"/>
              <a:ext cx="200" cy="156"/>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3" name="Freeform 686"/>
            <p:cNvSpPr>
              <a:spLocks/>
            </p:cNvSpPr>
            <p:nvPr/>
          </p:nvSpPr>
          <p:spPr bwMode="auto">
            <a:xfrm>
              <a:off x="1008" y="3323"/>
              <a:ext cx="195" cy="152"/>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4" name="Freeform 687"/>
            <p:cNvSpPr>
              <a:spLocks/>
            </p:cNvSpPr>
            <p:nvPr/>
          </p:nvSpPr>
          <p:spPr bwMode="auto">
            <a:xfrm>
              <a:off x="1012" y="3326"/>
              <a:ext cx="191" cy="149"/>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5" name="Freeform 688"/>
            <p:cNvSpPr>
              <a:spLocks/>
            </p:cNvSpPr>
            <p:nvPr/>
          </p:nvSpPr>
          <p:spPr bwMode="auto">
            <a:xfrm>
              <a:off x="1016" y="3330"/>
              <a:ext cx="187" cy="145"/>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6" name="Freeform 689"/>
            <p:cNvSpPr>
              <a:spLocks/>
            </p:cNvSpPr>
            <p:nvPr/>
          </p:nvSpPr>
          <p:spPr bwMode="auto">
            <a:xfrm>
              <a:off x="1021" y="3333"/>
              <a:ext cx="182" cy="142"/>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7" name="Freeform 690"/>
            <p:cNvSpPr>
              <a:spLocks/>
            </p:cNvSpPr>
            <p:nvPr/>
          </p:nvSpPr>
          <p:spPr bwMode="auto">
            <a:xfrm>
              <a:off x="1025" y="3337"/>
              <a:ext cx="178" cy="138"/>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8" name="Freeform 691"/>
            <p:cNvSpPr>
              <a:spLocks/>
            </p:cNvSpPr>
            <p:nvPr/>
          </p:nvSpPr>
          <p:spPr bwMode="auto">
            <a:xfrm>
              <a:off x="1030" y="3340"/>
              <a:ext cx="173" cy="135"/>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19" name="Freeform 692"/>
            <p:cNvSpPr>
              <a:spLocks/>
            </p:cNvSpPr>
            <p:nvPr/>
          </p:nvSpPr>
          <p:spPr bwMode="auto">
            <a:xfrm>
              <a:off x="1034" y="3344"/>
              <a:ext cx="169" cy="131"/>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0" name="Freeform 693"/>
            <p:cNvSpPr>
              <a:spLocks/>
            </p:cNvSpPr>
            <p:nvPr/>
          </p:nvSpPr>
          <p:spPr bwMode="auto">
            <a:xfrm>
              <a:off x="1038" y="3348"/>
              <a:ext cx="165" cy="127"/>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1" name="Freeform 694"/>
            <p:cNvSpPr>
              <a:spLocks/>
            </p:cNvSpPr>
            <p:nvPr/>
          </p:nvSpPr>
          <p:spPr bwMode="auto">
            <a:xfrm>
              <a:off x="1043" y="3351"/>
              <a:ext cx="160" cy="124"/>
            </a:xfrm>
            <a:custGeom>
              <a:avLst/>
              <a:gdLst>
                <a:gd name="T0" fmla="*/ 181 w 181"/>
                <a:gd name="T1" fmla="*/ 0 h 134"/>
                <a:gd name="T2" fmla="*/ 0 w 181"/>
                <a:gd name="T3" fmla="*/ 0 h 134"/>
                <a:gd name="T4" fmla="*/ 0 w 181"/>
                <a:gd name="T5" fmla="*/ 134 h 134"/>
                <a:gd name="T6" fmla="*/ 6 w 181"/>
                <a:gd name="T7" fmla="*/ 134 h 134"/>
                <a:gd name="T8" fmla="*/ 6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3"/>
                  </a:lnTo>
                  <a:lnTo>
                    <a:pt x="181" y="3"/>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2" name="Freeform 695"/>
            <p:cNvSpPr>
              <a:spLocks/>
            </p:cNvSpPr>
            <p:nvPr/>
          </p:nvSpPr>
          <p:spPr bwMode="auto">
            <a:xfrm>
              <a:off x="1048" y="3354"/>
              <a:ext cx="155" cy="121"/>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3" name="Freeform 696"/>
            <p:cNvSpPr>
              <a:spLocks/>
            </p:cNvSpPr>
            <p:nvPr/>
          </p:nvSpPr>
          <p:spPr bwMode="auto">
            <a:xfrm>
              <a:off x="1053" y="3358"/>
              <a:ext cx="150" cy="11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4" name="Freeform 697"/>
            <p:cNvSpPr>
              <a:spLocks/>
            </p:cNvSpPr>
            <p:nvPr/>
          </p:nvSpPr>
          <p:spPr bwMode="auto">
            <a:xfrm>
              <a:off x="1059" y="3363"/>
              <a:ext cx="144" cy="11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5" name="Freeform 698"/>
            <p:cNvSpPr>
              <a:spLocks/>
            </p:cNvSpPr>
            <p:nvPr/>
          </p:nvSpPr>
          <p:spPr bwMode="auto">
            <a:xfrm>
              <a:off x="1063" y="3366"/>
              <a:ext cx="140" cy="109"/>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6" name="Freeform 699"/>
            <p:cNvSpPr>
              <a:spLocks/>
            </p:cNvSpPr>
            <p:nvPr/>
          </p:nvSpPr>
          <p:spPr bwMode="auto">
            <a:xfrm>
              <a:off x="1068" y="3371"/>
              <a:ext cx="135" cy="104"/>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7" name="Freeform 700"/>
            <p:cNvSpPr>
              <a:spLocks/>
            </p:cNvSpPr>
            <p:nvPr/>
          </p:nvSpPr>
          <p:spPr bwMode="auto">
            <a:xfrm>
              <a:off x="1075" y="3375"/>
              <a:ext cx="128" cy="100"/>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8" name="Freeform 701"/>
            <p:cNvSpPr>
              <a:spLocks/>
            </p:cNvSpPr>
            <p:nvPr/>
          </p:nvSpPr>
          <p:spPr bwMode="auto">
            <a:xfrm>
              <a:off x="1081" y="3380"/>
              <a:ext cx="122" cy="95"/>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29" name="Freeform 702"/>
            <p:cNvSpPr>
              <a:spLocks/>
            </p:cNvSpPr>
            <p:nvPr/>
          </p:nvSpPr>
          <p:spPr bwMode="auto">
            <a:xfrm>
              <a:off x="1087" y="3385"/>
              <a:ext cx="116" cy="90"/>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0" name="Freeform 703"/>
            <p:cNvSpPr>
              <a:spLocks/>
            </p:cNvSpPr>
            <p:nvPr/>
          </p:nvSpPr>
          <p:spPr bwMode="auto">
            <a:xfrm>
              <a:off x="1093" y="3389"/>
              <a:ext cx="110" cy="86"/>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1" name="Freeform 704"/>
            <p:cNvSpPr>
              <a:spLocks/>
            </p:cNvSpPr>
            <p:nvPr/>
          </p:nvSpPr>
          <p:spPr bwMode="auto">
            <a:xfrm>
              <a:off x="1100" y="3396"/>
              <a:ext cx="103" cy="79"/>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2" name="Freeform 705"/>
            <p:cNvSpPr>
              <a:spLocks/>
            </p:cNvSpPr>
            <p:nvPr/>
          </p:nvSpPr>
          <p:spPr bwMode="auto">
            <a:xfrm>
              <a:off x="1108" y="3401"/>
              <a:ext cx="94" cy="73"/>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3" name="Freeform 706"/>
            <p:cNvSpPr>
              <a:spLocks/>
            </p:cNvSpPr>
            <p:nvPr/>
          </p:nvSpPr>
          <p:spPr bwMode="auto">
            <a:xfrm>
              <a:off x="1114" y="3407"/>
              <a:ext cx="89" cy="68"/>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4" name="Freeform 707"/>
            <p:cNvSpPr>
              <a:spLocks/>
            </p:cNvSpPr>
            <p:nvPr/>
          </p:nvSpPr>
          <p:spPr bwMode="auto">
            <a:xfrm>
              <a:off x="1122" y="3413"/>
              <a:ext cx="81" cy="62"/>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5" name="Freeform 708"/>
            <p:cNvSpPr>
              <a:spLocks/>
            </p:cNvSpPr>
            <p:nvPr/>
          </p:nvSpPr>
          <p:spPr bwMode="auto">
            <a:xfrm>
              <a:off x="1131" y="3419"/>
              <a:ext cx="72" cy="56"/>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6" name="Freeform 709"/>
            <p:cNvSpPr>
              <a:spLocks/>
            </p:cNvSpPr>
            <p:nvPr/>
          </p:nvSpPr>
          <p:spPr bwMode="auto">
            <a:xfrm>
              <a:off x="1140" y="3426"/>
              <a:ext cx="63" cy="49"/>
            </a:xfrm>
            <a:custGeom>
              <a:avLst/>
              <a:gdLst>
                <a:gd name="T0" fmla="*/ 71 w 71"/>
                <a:gd name="T1" fmla="*/ 0 h 53"/>
                <a:gd name="T2" fmla="*/ 0 w 71"/>
                <a:gd name="T3" fmla="*/ 0 h 53"/>
                <a:gd name="T4" fmla="*/ 0 w 71"/>
                <a:gd name="T5" fmla="*/ 53 h 53"/>
                <a:gd name="T6" fmla="*/ 10 w 71"/>
                <a:gd name="T7" fmla="*/ 52 h 53"/>
                <a:gd name="T8" fmla="*/ 10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7"/>
                  </a:lnTo>
                  <a:lnTo>
                    <a:pt x="70" y="7"/>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7" name="Freeform 710"/>
            <p:cNvSpPr>
              <a:spLocks/>
            </p:cNvSpPr>
            <p:nvPr/>
          </p:nvSpPr>
          <p:spPr bwMode="auto">
            <a:xfrm>
              <a:off x="1149" y="3433"/>
              <a:ext cx="53" cy="41"/>
            </a:xfrm>
            <a:custGeom>
              <a:avLst/>
              <a:gdLst>
                <a:gd name="T0" fmla="*/ 60 w 60"/>
                <a:gd name="T1" fmla="*/ 0 h 45"/>
                <a:gd name="T2" fmla="*/ 0 w 60"/>
                <a:gd name="T3" fmla="*/ 0 h 45"/>
                <a:gd name="T4" fmla="*/ 0 w 60"/>
                <a:gd name="T5" fmla="*/ 45 h 45"/>
                <a:gd name="T6" fmla="*/ 11 w 60"/>
                <a:gd name="T7" fmla="*/ 45 h 45"/>
                <a:gd name="T8" fmla="*/ 11 w 60"/>
                <a:gd name="T9" fmla="*/ 8 h 45"/>
                <a:gd name="T10" fmla="*/ 60 w 60"/>
                <a:gd name="T11" fmla="*/ 8 h 45"/>
                <a:gd name="T12" fmla="*/ 60 w 60"/>
                <a:gd name="T13" fmla="*/ 0 h 45"/>
                <a:gd name="T14" fmla="*/ 0 60000 65536"/>
                <a:gd name="T15" fmla="*/ 0 60000 65536"/>
                <a:gd name="T16" fmla="*/ 0 60000 65536"/>
                <a:gd name="T17" fmla="*/ 0 60000 65536"/>
                <a:gd name="T18" fmla="*/ 0 60000 65536"/>
                <a:gd name="T19" fmla="*/ 0 60000 65536"/>
                <a:gd name="T20" fmla="*/ 0 60000 65536"/>
                <a:gd name="T21" fmla="*/ 0 w 60"/>
                <a:gd name="T22" fmla="*/ 0 h 45"/>
                <a:gd name="T23" fmla="*/ 60 w 6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5">
                  <a:moveTo>
                    <a:pt x="60" y="0"/>
                  </a:moveTo>
                  <a:lnTo>
                    <a:pt x="0" y="0"/>
                  </a:lnTo>
                  <a:lnTo>
                    <a:pt x="0" y="45"/>
                  </a:lnTo>
                  <a:lnTo>
                    <a:pt x="11" y="45"/>
                  </a:lnTo>
                  <a:lnTo>
                    <a:pt x="11" y="8"/>
                  </a:lnTo>
                  <a:lnTo>
                    <a:pt x="60" y="8"/>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8" name="Freeform 711"/>
            <p:cNvSpPr>
              <a:spLocks/>
            </p:cNvSpPr>
            <p:nvPr/>
          </p:nvSpPr>
          <p:spPr bwMode="auto">
            <a:xfrm>
              <a:off x="1159" y="3440"/>
              <a:ext cx="43" cy="34"/>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39" name="Freeform 712"/>
            <p:cNvSpPr>
              <a:spLocks/>
            </p:cNvSpPr>
            <p:nvPr/>
          </p:nvSpPr>
          <p:spPr bwMode="auto">
            <a:xfrm>
              <a:off x="1168" y="3448"/>
              <a:ext cx="35" cy="27"/>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0" name="Freeform 713"/>
            <p:cNvSpPr>
              <a:spLocks/>
            </p:cNvSpPr>
            <p:nvPr/>
          </p:nvSpPr>
          <p:spPr bwMode="auto">
            <a:xfrm>
              <a:off x="1180" y="3457"/>
              <a:ext cx="23" cy="18"/>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1" name="Freeform 714"/>
            <p:cNvSpPr>
              <a:spLocks/>
            </p:cNvSpPr>
            <p:nvPr/>
          </p:nvSpPr>
          <p:spPr bwMode="auto">
            <a:xfrm>
              <a:off x="1190" y="3466"/>
              <a:ext cx="13" cy="9"/>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2" name="Line 715"/>
            <p:cNvSpPr>
              <a:spLocks noChangeShapeType="1"/>
            </p:cNvSpPr>
            <p:nvPr/>
          </p:nvSpPr>
          <p:spPr bwMode="auto">
            <a:xfrm>
              <a:off x="1044"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3" name="Line 716"/>
            <p:cNvSpPr>
              <a:spLocks noChangeShapeType="1"/>
            </p:cNvSpPr>
            <p:nvPr/>
          </p:nvSpPr>
          <p:spPr bwMode="auto">
            <a:xfrm>
              <a:off x="1013" y="3496"/>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4" name="Line 717"/>
            <p:cNvSpPr>
              <a:spLocks noChangeShapeType="1"/>
            </p:cNvSpPr>
            <p:nvPr/>
          </p:nvSpPr>
          <p:spPr bwMode="auto">
            <a:xfrm>
              <a:off x="976" y="3496"/>
              <a:ext cx="25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45" name="Rectangle 718"/>
            <p:cNvSpPr>
              <a:spLocks noChangeArrowheads="1"/>
            </p:cNvSpPr>
            <p:nvPr/>
          </p:nvSpPr>
          <p:spPr bwMode="auto">
            <a:xfrm>
              <a:off x="1167" y="3556"/>
              <a:ext cx="31" cy="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6" name="Rectangle 719"/>
            <p:cNvSpPr>
              <a:spLocks noChangeArrowheads="1"/>
            </p:cNvSpPr>
            <p:nvPr/>
          </p:nvSpPr>
          <p:spPr bwMode="auto">
            <a:xfrm>
              <a:off x="1167" y="3555"/>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7" name="Rectangle 720"/>
            <p:cNvSpPr>
              <a:spLocks noChangeArrowheads="1"/>
            </p:cNvSpPr>
            <p:nvPr/>
          </p:nvSpPr>
          <p:spPr bwMode="auto">
            <a:xfrm>
              <a:off x="1167" y="3554"/>
              <a:ext cx="31" cy="1"/>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8" name="Rectangle 721"/>
            <p:cNvSpPr>
              <a:spLocks noChangeArrowheads="1"/>
            </p:cNvSpPr>
            <p:nvPr/>
          </p:nvSpPr>
          <p:spPr bwMode="auto">
            <a:xfrm>
              <a:off x="1167" y="3553"/>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49" name="Rectangle 722"/>
            <p:cNvSpPr>
              <a:spLocks noChangeArrowheads="1"/>
            </p:cNvSpPr>
            <p:nvPr/>
          </p:nvSpPr>
          <p:spPr bwMode="auto">
            <a:xfrm>
              <a:off x="1167" y="3551"/>
              <a:ext cx="31" cy="2"/>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0" name="Rectangle 723"/>
            <p:cNvSpPr>
              <a:spLocks noChangeArrowheads="1"/>
            </p:cNvSpPr>
            <p:nvPr/>
          </p:nvSpPr>
          <p:spPr bwMode="auto">
            <a:xfrm>
              <a:off x="1167" y="3550"/>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1" name="Rectangle 724"/>
            <p:cNvSpPr>
              <a:spLocks noChangeArrowheads="1"/>
            </p:cNvSpPr>
            <p:nvPr/>
          </p:nvSpPr>
          <p:spPr bwMode="auto">
            <a:xfrm>
              <a:off x="1167" y="3549"/>
              <a:ext cx="31" cy="1"/>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2" name="Freeform 725"/>
            <p:cNvSpPr>
              <a:spLocks/>
            </p:cNvSpPr>
            <p:nvPr/>
          </p:nvSpPr>
          <p:spPr bwMode="auto">
            <a:xfrm>
              <a:off x="1166" y="3548"/>
              <a:ext cx="32" cy="1"/>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3" name="Rectangle 726"/>
            <p:cNvSpPr>
              <a:spLocks noChangeArrowheads="1"/>
            </p:cNvSpPr>
            <p:nvPr/>
          </p:nvSpPr>
          <p:spPr bwMode="auto">
            <a:xfrm>
              <a:off x="1166" y="3546"/>
              <a:ext cx="31" cy="2"/>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4" name="Freeform 727"/>
            <p:cNvSpPr>
              <a:spLocks/>
            </p:cNvSpPr>
            <p:nvPr/>
          </p:nvSpPr>
          <p:spPr bwMode="auto">
            <a:xfrm>
              <a:off x="1166" y="3545"/>
              <a:ext cx="32" cy="1"/>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5" name="Rectangle 728"/>
            <p:cNvSpPr>
              <a:spLocks noChangeArrowheads="1"/>
            </p:cNvSpPr>
            <p:nvPr/>
          </p:nvSpPr>
          <p:spPr bwMode="auto">
            <a:xfrm>
              <a:off x="1167" y="3545"/>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6" name="Rectangle 729"/>
            <p:cNvSpPr>
              <a:spLocks noChangeArrowheads="1"/>
            </p:cNvSpPr>
            <p:nvPr/>
          </p:nvSpPr>
          <p:spPr bwMode="auto">
            <a:xfrm>
              <a:off x="1138" y="3549"/>
              <a:ext cx="7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7" name="Freeform 730"/>
            <p:cNvSpPr>
              <a:spLocks noEditPoints="1"/>
            </p:cNvSpPr>
            <p:nvPr/>
          </p:nvSpPr>
          <p:spPr bwMode="auto">
            <a:xfrm>
              <a:off x="943" y="3537"/>
              <a:ext cx="41" cy="22"/>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8" name="Freeform 731"/>
            <p:cNvSpPr>
              <a:spLocks noEditPoints="1"/>
            </p:cNvSpPr>
            <p:nvPr/>
          </p:nvSpPr>
          <p:spPr bwMode="auto">
            <a:xfrm>
              <a:off x="945" y="3537"/>
              <a:ext cx="36" cy="22"/>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59" name="Freeform 732"/>
            <p:cNvSpPr>
              <a:spLocks noEditPoints="1"/>
            </p:cNvSpPr>
            <p:nvPr/>
          </p:nvSpPr>
          <p:spPr bwMode="auto">
            <a:xfrm>
              <a:off x="946" y="3537"/>
              <a:ext cx="34" cy="22"/>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0" name="Freeform 733"/>
            <p:cNvSpPr>
              <a:spLocks noEditPoints="1"/>
            </p:cNvSpPr>
            <p:nvPr/>
          </p:nvSpPr>
          <p:spPr bwMode="auto">
            <a:xfrm>
              <a:off x="947" y="3537"/>
              <a:ext cx="32" cy="22"/>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1" name="Freeform 734"/>
            <p:cNvSpPr>
              <a:spLocks noEditPoints="1"/>
            </p:cNvSpPr>
            <p:nvPr/>
          </p:nvSpPr>
          <p:spPr bwMode="auto">
            <a:xfrm>
              <a:off x="947" y="3537"/>
              <a:ext cx="31" cy="22"/>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2" name="Freeform 735"/>
            <p:cNvSpPr>
              <a:spLocks noEditPoints="1"/>
            </p:cNvSpPr>
            <p:nvPr/>
          </p:nvSpPr>
          <p:spPr bwMode="auto">
            <a:xfrm>
              <a:off x="949" y="3537"/>
              <a:ext cx="28" cy="22"/>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3" name="Freeform 736"/>
            <p:cNvSpPr>
              <a:spLocks noEditPoints="1"/>
            </p:cNvSpPr>
            <p:nvPr/>
          </p:nvSpPr>
          <p:spPr bwMode="auto">
            <a:xfrm>
              <a:off x="950" y="3537"/>
              <a:ext cx="26" cy="22"/>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4" name="Freeform 737"/>
            <p:cNvSpPr>
              <a:spLocks noEditPoints="1"/>
            </p:cNvSpPr>
            <p:nvPr/>
          </p:nvSpPr>
          <p:spPr bwMode="auto">
            <a:xfrm>
              <a:off x="951" y="3537"/>
              <a:ext cx="24" cy="22"/>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5" name="Freeform 738"/>
            <p:cNvSpPr>
              <a:spLocks noEditPoints="1"/>
            </p:cNvSpPr>
            <p:nvPr/>
          </p:nvSpPr>
          <p:spPr bwMode="auto">
            <a:xfrm>
              <a:off x="953" y="3537"/>
              <a:ext cx="21" cy="22"/>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6" name="Freeform 739"/>
            <p:cNvSpPr>
              <a:spLocks noEditPoints="1"/>
            </p:cNvSpPr>
            <p:nvPr/>
          </p:nvSpPr>
          <p:spPr bwMode="auto">
            <a:xfrm>
              <a:off x="954" y="3537"/>
              <a:ext cx="18" cy="22"/>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7" name="Freeform 740"/>
            <p:cNvSpPr>
              <a:spLocks noEditPoints="1"/>
            </p:cNvSpPr>
            <p:nvPr/>
          </p:nvSpPr>
          <p:spPr bwMode="auto">
            <a:xfrm>
              <a:off x="955" y="3537"/>
              <a:ext cx="16" cy="22"/>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8" name="Freeform 741"/>
            <p:cNvSpPr>
              <a:spLocks noEditPoints="1"/>
            </p:cNvSpPr>
            <p:nvPr/>
          </p:nvSpPr>
          <p:spPr bwMode="auto">
            <a:xfrm>
              <a:off x="955" y="3537"/>
              <a:ext cx="15" cy="22"/>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69" name="Freeform 742"/>
            <p:cNvSpPr>
              <a:spLocks noEditPoints="1"/>
            </p:cNvSpPr>
            <p:nvPr/>
          </p:nvSpPr>
          <p:spPr bwMode="auto">
            <a:xfrm>
              <a:off x="957" y="3536"/>
              <a:ext cx="13" cy="23"/>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0" name="Freeform 743"/>
            <p:cNvSpPr>
              <a:spLocks noEditPoints="1"/>
            </p:cNvSpPr>
            <p:nvPr/>
          </p:nvSpPr>
          <p:spPr bwMode="auto">
            <a:xfrm>
              <a:off x="958" y="3536"/>
              <a:ext cx="10" cy="23"/>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1" name="Freeform 744"/>
            <p:cNvSpPr>
              <a:spLocks noEditPoints="1"/>
            </p:cNvSpPr>
            <p:nvPr/>
          </p:nvSpPr>
          <p:spPr bwMode="auto">
            <a:xfrm>
              <a:off x="959" y="3536"/>
              <a:ext cx="8" cy="23"/>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2" name="Freeform 745"/>
            <p:cNvSpPr>
              <a:spLocks noEditPoints="1"/>
            </p:cNvSpPr>
            <p:nvPr/>
          </p:nvSpPr>
          <p:spPr bwMode="auto">
            <a:xfrm>
              <a:off x="960" y="3536"/>
              <a:ext cx="6" cy="23"/>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3" name="Freeform 746"/>
            <p:cNvSpPr>
              <a:spLocks noEditPoints="1"/>
            </p:cNvSpPr>
            <p:nvPr/>
          </p:nvSpPr>
          <p:spPr bwMode="auto">
            <a:xfrm>
              <a:off x="962" y="3537"/>
              <a:ext cx="2" cy="22"/>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4" name="Freeform 747"/>
            <p:cNvSpPr>
              <a:spLocks noEditPoints="1"/>
            </p:cNvSpPr>
            <p:nvPr/>
          </p:nvSpPr>
          <p:spPr bwMode="auto">
            <a:xfrm>
              <a:off x="962" y="3537"/>
              <a:ext cx="1" cy="22"/>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5" name="Freeform 748"/>
            <p:cNvSpPr>
              <a:spLocks/>
            </p:cNvSpPr>
            <p:nvPr/>
          </p:nvSpPr>
          <p:spPr bwMode="auto">
            <a:xfrm>
              <a:off x="933" y="3252"/>
              <a:ext cx="378" cy="395"/>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276" name="Rectangle 749"/>
            <p:cNvSpPr>
              <a:spLocks noChangeArrowheads="1"/>
            </p:cNvSpPr>
            <p:nvPr/>
          </p:nvSpPr>
          <p:spPr bwMode="auto">
            <a:xfrm>
              <a:off x="825" y="3666"/>
              <a:ext cx="6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a:solidFill>
                    <a:srgbClr val="000000"/>
                  </a:solidFill>
                  <a:latin typeface="Calibri" pitchFamily="34" charset="0"/>
                  <a:ea typeface="ＭＳ Ｐゴシック" pitchFamily="34" charset="-128"/>
                </a:rPr>
                <a:t>Sydney</a:t>
              </a:r>
              <a:endParaRPr lang="en-US">
                <a:latin typeface="Calibri" pitchFamily="34" charset="0"/>
                <a:ea typeface="ＭＳ Ｐゴシック" pitchFamily="34" charset="-128"/>
              </a:endParaRPr>
            </a:p>
          </p:txBody>
        </p:sp>
        <p:sp>
          <p:nvSpPr>
            <p:cNvPr id="748277" name="Freeform 750"/>
            <p:cNvSpPr>
              <a:spLocks/>
            </p:cNvSpPr>
            <p:nvPr/>
          </p:nvSpPr>
          <p:spPr bwMode="auto">
            <a:xfrm>
              <a:off x="1284" y="2077"/>
              <a:ext cx="52" cy="22"/>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8" name="Freeform 751"/>
            <p:cNvSpPr>
              <a:spLocks/>
            </p:cNvSpPr>
            <p:nvPr/>
          </p:nvSpPr>
          <p:spPr bwMode="auto">
            <a:xfrm>
              <a:off x="958" y="2080"/>
              <a:ext cx="84" cy="41"/>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79" name="Freeform 752"/>
            <p:cNvSpPr>
              <a:spLocks/>
            </p:cNvSpPr>
            <p:nvPr/>
          </p:nvSpPr>
          <p:spPr bwMode="auto">
            <a:xfrm>
              <a:off x="1000" y="2077"/>
              <a:ext cx="319" cy="44"/>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0" name="Freeform 753"/>
            <p:cNvSpPr>
              <a:spLocks/>
            </p:cNvSpPr>
            <p:nvPr/>
          </p:nvSpPr>
          <p:spPr bwMode="auto">
            <a:xfrm>
              <a:off x="1052" y="2106"/>
              <a:ext cx="189" cy="12"/>
            </a:xfrm>
            <a:custGeom>
              <a:avLst/>
              <a:gdLst>
                <a:gd name="T0" fmla="*/ 214 w 214"/>
                <a:gd name="T1" fmla="*/ 0 h 13"/>
                <a:gd name="T2" fmla="*/ 214 w 214"/>
                <a:gd name="T3" fmla="*/ 13 h 13"/>
                <a:gd name="T4" fmla="*/ 0 w 214"/>
                <a:gd name="T5" fmla="*/ 13 h 13"/>
                <a:gd name="T6" fmla="*/ 0 w 214"/>
                <a:gd name="T7" fmla="*/ 13 h 13"/>
                <a:gd name="T8" fmla="*/ 31 w 214"/>
                <a:gd name="T9" fmla="*/ 13 h 13"/>
                <a:gd name="T10" fmla="*/ 60 w 214"/>
                <a:gd name="T11" fmla="*/ 12 h 13"/>
                <a:gd name="T12" fmla="*/ 88 w 214"/>
                <a:gd name="T13" fmla="*/ 12 h 13"/>
                <a:gd name="T14" fmla="*/ 113 w 214"/>
                <a:gd name="T15" fmla="*/ 11 h 13"/>
                <a:gd name="T16" fmla="*/ 137 w 214"/>
                <a:gd name="T17" fmla="*/ 10 h 13"/>
                <a:gd name="T18" fmla="*/ 159 w 214"/>
                <a:gd name="T19" fmla="*/ 8 h 13"/>
                <a:gd name="T20" fmla="*/ 176 w 214"/>
                <a:gd name="T21" fmla="*/ 7 h 13"/>
                <a:gd name="T22" fmla="*/ 190 w 214"/>
                <a:gd name="T23" fmla="*/ 5 h 13"/>
                <a:gd name="T24" fmla="*/ 201 w 214"/>
                <a:gd name="T25" fmla="*/ 3 h 13"/>
                <a:gd name="T26" fmla="*/ 207 w 214"/>
                <a:gd name="T27" fmla="*/ 1 h 13"/>
                <a:gd name="T28" fmla="*/ 209 w 214"/>
                <a:gd name="T29" fmla="*/ 0 h 13"/>
                <a:gd name="T30" fmla="*/ 214 w 2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3"/>
                <a:gd name="T50" fmla="*/ 214 w 2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3">
                  <a:moveTo>
                    <a:pt x="214" y="0"/>
                  </a:moveTo>
                  <a:lnTo>
                    <a:pt x="214" y="13"/>
                  </a:lnTo>
                  <a:lnTo>
                    <a:pt x="0" y="13"/>
                  </a:ln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1" name="Freeform 754"/>
            <p:cNvSpPr>
              <a:spLocks/>
            </p:cNvSpPr>
            <p:nvPr/>
          </p:nvSpPr>
          <p:spPr bwMode="auto">
            <a:xfrm>
              <a:off x="1052" y="2106"/>
              <a:ext cx="184" cy="12"/>
            </a:xfrm>
            <a:custGeom>
              <a:avLst/>
              <a:gdLst>
                <a:gd name="T0" fmla="*/ 0 w 209"/>
                <a:gd name="T1" fmla="*/ 13 h 13"/>
                <a:gd name="T2" fmla="*/ 31 w 209"/>
                <a:gd name="T3" fmla="*/ 13 h 13"/>
                <a:gd name="T4" fmla="*/ 60 w 209"/>
                <a:gd name="T5" fmla="*/ 12 h 13"/>
                <a:gd name="T6" fmla="*/ 88 w 209"/>
                <a:gd name="T7" fmla="*/ 12 h 13"/>
                <a:gd name="T8" fmla="*/ 113 w 209"/>
                <a:gd name="T9" fmla="*/ 11 h 13"/>
                <a:gd name="T10" fmla="*/ 137 w 209"/>
                <a:gd name="T11" fmla="*/ 10 h 13"/>
                <a:gd name="T12" fmla="*/ 159 w 209"/>
                <a:gd name="T13" fmla="*/ 8 h 13"/>
                <a:gd name="T14" fmla="*/ 176 w 209"/>
                <a:gd name="T15" fmla="*/ 7 h 13"/>
                <a:gd name="T16" fmla="*/ 190 w 209"/>
                <a:gd name="T17" fmla="*/ 5 h 13"/>
                <a:gd name="T18" fmla="*/ 201 w 209"/>
                <a:gd name="T19" fmla="*/ 3 h 13"/>
                <a:gd name="T20" fmla="*/ 207 w 209"/>
                <a:gd name="T21" fmla="*/ 1 h 13"/>
                <a:gd name="T22" fmla="*/ 209 w 209"/>
                <a:gd name="T23" fmla="*/ 0 h 13"/>
                <a:gd name="T24" fmla="*/ 204 w 209"/>
                <a:gd name="T25" fmla="*/ 0 h 13"/>
                <a:gd name="T26" fmla="*/ 202 w 209"/>
                <a:gd name="T27" fmla="*/ 1 h 13"/>
                <a:gd name="T28" fmla="*/ 194 w 209"/>
                <a:gd name="T29" fmla="*/ 3 h 13"/>
                <a:gd name="T30" fmla="*/ 183 w 209"/>
                <a:gd name="T31" fmla="*/ 6 h 13"/>
                <a:gd name="T32" fmla="*/ 165 w 209"/>
                <a:gd name="T33" fmla="*/ 7 h 13"/>
                <a:gd name="T34" fmla="*/ 145 w 209"/>
                <a:gd name="T35" fmla="*/ 8 h 13"/>
                <a:gd name="T36" fmla="*/ 121 w 209"/>
                <a:gd name="T37" fmla="*/ 11 h 13"/>
                <a:gd name="T38" fmla="*/ 93 w 209"/>
                <a:gd name="T39" fmla="*/ 11 h 13"/>
                <a:gd name="T40" fmla="*/ 64 w 209"/>
                <a:gd name="T41" fmla="*/ 12 h 13"/>
                <a:gd name="T42" fmla="*/ 33 w 209"/>
                <a:gd name="T43" fmla="*/ 13 h 13"/>
                <a:gd name="T44" fmla="*/ 0 w 209"/>
                <a:gd name="T45" fmla="*/ 13 h 13"/>
                <a:gd name="T46" fmla="*/ 0 w 209"/>
                <a:gd name="T47" fmla="*/ 13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3"/>
                <a:gd name="T74" fmla="*/ 209 w 209"/>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3">
                  <a:moveTo>
                    <a:pt x="0" y="13"/>
                  </a:move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04" y="0"/>
                  </a:lnTo>
                  <a:lnTo>
                    <a:pt x="202" y="1"/>
                  </a:lnTo>
                  <a:lnTo>
                    <a:pt x="194" y="3"/>
                  </a:lnTo>
                  <a:lnTo>
                    <a:pt x="183" y="6"/>
                  </a:lnTo>
                  <a:lnTo>
                    <a:pt x="165" y="7"/>
                  </a:lnTo>
                  <a:lnTo>
                    <a:pt x="145" y="8"/>
                  </a:lnTo>
                  <a:lnTo>
                    <a:pt x="121" y="11"/>
                  </a:lnTo>
                  <a:lnTo>
                    <a:pt x="93" y="11"/>
                  </a:lnTo>
                  <a:lnTo>
                    <a:pt x="64" y="12"/>
                  </a:lnTo>
                  <a:lnTo>
                    <a:pt x="33" y="13"/>
                  </a:lnTo>
                  <a:lnTo>
                    <a:pt x="0" y="1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2" name="Freeform 755"/>
            <p:cNvSpPr>
              <a:spLocks/>
            </p:cNvSpPr>
            <p:nvPr/>
          </p:nvSpPr>
          <p:spPr bwMode="auto">
            <a:xfrm>
              <a:off x="1052" y="2106"/>
              <a:ext cx="180" cy="12"/>
            </a:xfrm>
            <a:custGeom>
              <a:avLst/>
              <a:gdLst>
                <a:gd name="T0" fmla="*/ 204 w 204"/>
                <a:gd name="T1" fmla="*/ 0 h 13"/>
                <a:gd name="T2" fmla="*/ 202 w 204"/>
                <a:gd name="T3" fmla="*/ 1 h 13"/>
                <a:gd name="T4" fmla="*/ 194 w 204"/>
                <a:gd name="T5" fmla="*/ 3 h 13"/>
                <a:gd name="T6" fmla="*/ 183 w 204"/>
                <a:gd name="T7" fmla="*/ 6 h 13"/>
                <a:gd name="T8" fmla="*/ 165 w 204"/>
                <a:gd name="T9" fmla="*/ 7 h 13"/>
                <a:gd name="T10" fmla="*/ 145 w 204"/>
                <a:gd name="T11" fmla="*/ 8 h 13"/>
                <a:gd name="T12" fmla="*/ 121 w 204"/>
                <a:gd name="T13" fmla="*/ 11 h 13"/>
                <a:gd name="T14" fmla="*/ 93 w 204"/>
                <a:gd name="T15" fmla="*/ 11 h 13"/>
                <a:gd name="T16" fmla="*/ 64 w 204"/>
                <a:gd name="T17" fmla="*/ 12 h 13"/>
                <a:gd name="T18" fmla="*/ 33 w 204"/>
                <a:gd name="T19" fmla="*/ 13 h 13"/>
                <a:gd name="T20" fmla="*/ 0 w 204"/>
                <a:gd name="T21" fmla="*/ 13 h 13"/>
                <a:gd name="T22" fmla="*/ 0 w 204"/>
                <a:gd name="T23" fmla="*/ 12 h 13"/>
                <a:gd name="T24" fmla="*/ 32 w 204"/>
                <a:gd name="T25" fmla="*/ 12 h 13"/>
                <a:gd name="T26" fmla="*/ 62 w 204"/>
                <a:gd name="T27" fmla="*/ 12 h 13"/>
                <a:gd name="T28" fmla="*/ 90 w 204"/>
                <a:gd name="T29" fmla="*/ 11 h 13"/>
                <a:gd name="T30" fmla="*/ 117 w 204"/>
                <a:gd name="T31" fmla="*/ 10 h 13"/>
                <a:gd name="T32" fmla="*/ 141 w 204"/>
                <a:gd name="T33" fmla="*/ 8 h 13"/>
                <a:gd name="T34" fmla="*/ 161 w 204"/>
                <a:gd name="T35" fmla="*/ 7 h 13"/>
                <a:gd name="T36" fmla="*/ 178 w 204"/>
                <a:gd name="T37" fmla="*/ 5 h 13"/>
                <a:gd name="T38" fmla="*/ 189 w 204"/>
                <a:gd name="T39" fmla="*/ 3 h 13"/>
                <a:gd name="T40" fmla="*/ 197 w 204"/>
                <a:gd name="T41" fmla="*/ 1 h 13"/>
                <a:gd name="T42" fmla="*/ 199 w 204"/>
                <a:gd name="T43" fmla="*/ 0 h 13"/>
                <a:gd name="T44" fmla="*/ 204 w 204"/>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3"/>
                <a:gd name="T71" fmla="*/ 204 w 204"/>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3">
                  <a:moveTo>
                    <a:pt x="204" y="0"/>
                  </a:moveTo>
                  <a:lnTo>
                    <a:pt x="202" y="1"/>
                  </a:lnTo>
                  <a:lnTo>
                    <a:pt x="194" y="3"/>
                  </a:lnTo>
                  <a:lnTo>
                    <a:pt x="183" y="6"/>
                  </a:lnTo>
                  <a:lnTo>
                    <a:pt x="165" y="7"/>
                  </a:lnTo>
                  <a:lnTo>
                    <a:pt x="145" y="8"/>
                  </a:lnTo>
                  <a:lnTo>
                    <a:pt x="121" y="11"/>
                  </a:lnTo>
                  <a:lnTo>
                    <a:pt x="93" y="11"/>
                  </a:lnTo>
                  <a:lnTo>
                    <a:pt x="64" y="12"/>
                  </a:lnTo>
                  <a:lnTo>
                    <a:pt x="33" y="13"/>
                  </a:lnTo>
                  <a:lnTo>
                    <a:pt x="0" y="13"/>
                  </a:lnTo>
                  <a:lnTo>
                    <a:pt x="0" y="12"/>
                  </a:lnTo>
                  <a:lnTo>
                    <a:pt x="32" y="12"/>
                  </a:lnTo>
                  <a:lnTo>
                    <a:pt x="62" y="12"/>
                  </a:lnTo>
                  <a:lnTo>
                    <a:pt x="90" y="11"/>
                  </a:lnTo>
                  <a:lnTo>
                    <a:pt x="117" y="10"/>
                  </a:lnTo>
                  <a:lnTo>
                    <a:pt x="141" y="8"/>
                  </a:lnTo>
                  <a:lnTo>
                    <a:pt x="161" y="7"/>
                  </a:lnTo>
                  <a:lnTo>
                    <a:pt x="178" y="5"/>
                  </a:lnTo>
                  <a:lnTo>
                    <a:pt x="189" y="3"/>
                  </a:lnTo>
                  <a:lnTo>
                    <a:pt x="197" y="1"/>
                  </a:lnTo>
                  <a:lnTo>
                    <a:pt x="199" y="0"/>
                  </a:lnTo>
                  <a:lnTo>
                    <a:pt x="204" y="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3" name="Freeform 756"/>
            <p:cNvSpPr>
              <a:spLocks/>
            </p:cNvSpPr>
            <p:nvPr/>
          </p:nvSpPr>
          <p:spPr bwMode="auto">
            <a:xfrm>
              <a:off x="1052" y="2106"/>
              <a:ext cx="175" cy="11"/>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8 h 12"/>
                <a:gd name="T12" fmla="*/ 161 w 199"/>
                <a:gd name="T13" fmla="*/ 7 h 12"/>
                <a:gd name="T14" fmla="*/ 178 w 199"/>
                <a:gd name="T15" fmla="*/ 5 h 12"/>
                <a:gd name="T16" fmla="*/ 189 w 199"/>
                <a:gd name="T17" fmla="*/ 3 h 12"/>
                <a:gd name="T18" fmla="*/ 197 w 199"/>
                <a:gd name="T19" fmla="*/ 1 h 12"/>
                <a:gd name="T20" fmla="*/ 199 w 199"/>
                <a:gd name="T21" fmla="*/ 0 h 12"/>
                <a:gd name="T22" fmla="*/ 193 w 199"/>
                <a:gd name="T23" fmla="*/ 0 h 12"/>
                <a:gd name="T24" fmla="*/ 190 w 199"/>
                <a:gd name="T25" fmla="*/ 1 h 12"/>
                <a:gd name="T26" fmla="*/ 184 w 199"/>
                <a:gd name="T27" fmla="*/ 3 h 12"/>
                <a:gd name="T28" fmla="*/ 173 w 199"/>
                <a:gd name="T29" fmla="*/ 5 h 12"/>
                <a:gd name="T30" fmla="*/ 156 w 199"/>
                <a:gd name="T31" fmla="*/ 7 h 12"/>
                <a:gd name="T32" fmla="*/ 137 w 199"/>
                <a:gd name="T33" fmla="*/ 8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8"/>
                  </a:lnTo>
                  <a:lnTo>
                    <a:pt x="161" y="7"/>
                  </a:lnTo>
                  <a:lnTo>
                    <a:pt x="178" y="5"/>
                  </a:lnTo>
                  <a:lnTo>
                    <a:pt x="189" y="3"/>
                  </a:lnTo>
                  <a:lnTo>
                    <a:pt x="197" y="1"/>
                  </a:lnTo>
                  <a:lnTo>
                    <a:pt x="199" y="0"/>
                  </a:lnTo>
                  <a:lnTo>
                    <a:pt x="193" y="0"/>
                  </a:lnTo>
                  <a:lnTo>
                    <a:pt x="190" y="1"/>
                  </a:lnTo>
                  <a:lnTo>
                    <a:pt x="184" y="3"/>
                  </a:lnTo>
                  <a:lnTo>
                    <a:pt x="173" y="5"/>
                  </a:lnTo>
                  <a:lnTo>
                    <a:pt x="156" y="7"/>
                  </a:lnTo>
                  <a:lnTo>
                    <a:pt x="137" y="8"/>
                  </a:lnTo>
                  <a:lnTo>
                    <a:pt x="114" y="10"/>
                  </a:lnTo>
                  <a:lnTo>
                    <a:pt x="88" y="11"/>
                  </a:lnTo>
                  <a:lnTo>
                    <a:pt x="60" y="12"/>
                  </a:lnTo>
                  <a:lnTo>
                    <a:pt x="31" y="12"/>
                  </a:lnTo>
                  <a:lnTo>
                    <a:pt x="0" y="1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4" name="Freeform 757"/>
            <p:cNvSpPr>
              <a:spLocks/>
            </p:cNvSpPr>
            <p:nvPr/>
          </p:nvSpPr>
          <p:spPr bwMode="auto">
            <a:xfrm>
              <a:off x="1052" y="2106"/>
              <a:ext cx="170" cy="11"/>
            </a:xfrm>
            <a:custGeom>
              <a:avLst/>
              <a:gdLst>
                <a:gd name="T0" fmla="*/ 193 w 193"/>
                <a:gd name="T1" fmla="*/ 0 h 12"/>
                <a:gd name="T2" fmla="*/ 190 w 193"/>
                <a:gd name="T3" fmla="*/ 1 h 12"/>
                <a:gd name="T4" fmla="*/ 184 w 193"/>
                <a:gd name="T5" fmla="*/ 3 h 12"/>
                <a:gd name="T6" fmla="*/ 173 w 193"/>
                <a:gd name="T7" fmla="*/ 5 h 12"/>
                <a:gd name="T8" fmla="*/ 156 w 193"/>
                <a:gd name="T9" fmla="*/ 7 h 12"/>
                <a:gd name="T10" fmla="*/ 137 w 193"/>
                <a:gd name="T11" fmla="*/ 8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8 h 12"/>
                <a:gd name="T34" fmla="*/ 151 w 193"/>
                <a:gd name="T35" fmla="*/ 7 h 12"/>
                <a:gd name="T36" fmla="*/ 166 w 193"/>
                <a:gd name="T37" fmla="*/ 5 h 12"/>
                <a:gd name="T38" fmla="*/ 178 w 193"/>
                <a:gd name="T39" fmla="*/ 3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3"/>
                  </a:lnTo>
                  <a:lnTo>
                    <a:pt x="173" y="5"/>
                  </a:lnTo>
                  <a:lnTo>
                    <a:pt x="156" y="7"/>
                  </a:lnTo>
                  <a:lnTo>
                    <a:pt x="137" y="8"/>
                  </a:lnTo>
                  <a:lnTo>
                    <a:pt x="114" y="10"/>
                  </a:lnTo>
                  <a:lnTo>
                    <a:pt x="88" y="11"/>
                  </a:lnTo>
                  <a:lnTo>
                    <a:pt x="60" y="12"/>
                  </a:lnTo>
                  <a:lnTo>
                    <a:pt x="31" y="12"/>
                  </a:lnTo>
                  <a:lnTo>
                    <a:pt x="0" y="12"/>
                  </a:lnTo>
                  <a:lnTo>
                    <a:pt x="30" y="12"/>
                  </a:lnTo>
                  <a:lnTo>
                    <a:pt x="59" y="11"/>
                  </a:lnTo>
                  <a:lnTo>
                    <a:pt x="85" y="11"/>
                  </a:lnTo>
                  <a:lnTo>
                    <a:pt x="111" y="10"/>
                  </a:lnTo>
                  <a:lnTo>
                    <a:pt x="132" y="8"/>
                  </a:lnTo>
                  <a:lnTo>
                    <a:pt x="151" y="7"/>
                  </a:lnTo>
                  <a:lnTo>
                    <a:pt x="166" y="5"/>
                  </a:lnTo>
                  <a:lnTo>
                    <a:pt x="178" y="3"/>
                  </a:lnTo>
                  <a:lnTo>
                    <a:pt x="185" y="1"/>
                  </a:lnTo>
                  <a:lnTo>
                    <a:pt x="187" y="0"/>
                  </a:lnTo>
                  <a:lnTo>
                    <a:pt x="19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5" name="Freeform 758"/>
            <p:cNvSpPr>
              <a:spLocks/>
            </p:cNvSpPr>
            <p:nvPr/>
          </p:nvSpPr>
          <p:spPr bwMode="auto">
            <a:xfrm>
              <a:off x="1052" y="2106"/>
              <a:ext cx="165" cy="11"/>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8 h 12"/>
                <a:gd name="T12" fmla="*/ 151 w 187"/>
                <a:gd name="T13" fmla="*/ 7 h 12"/>
                <a:gd name="T14" fmla="*/ 166 w 187"/>
                <a:gd name="T15" fmla="*/ 5 h 12"/>
                <a:gd name="T16" fmla="*/ 178 w 187"/>
                <a:gd name="T17" fmla="*/ 3 h 12"/>
                <a:gd name="T18" fmla="*/ 185 w 187"/>
                <a:gd name="T19" fmla="*/ 1 h 12"/>
                <a:gd name="T20" fmla="*/ 187 w 187"/>
                <a:gd name="T21" fmla="*/ 0 h 12"/>
                <a:gd name="T22" fmla="*/ 180 w 187"/>
                <a:gd name="T23" fmla="*/ 0 h 12"/>
                <a:gd name="T24" fmla="*/ 179 w 187"/>
                <a:gd name="T25" fmla="*/ 1 h 12"/>
                <a:gd name="T26" fmla="*/ 171 w 187"/>
                <a:gd name="T27" fmla="*/ 3 h 12"/>
                <a:gd name="T28" fmla="*/ 161 w 187"/>
                <a:gd name="T29" fmla="*/ 5 h 12"/>
                <a:gd name="T30" fmla="*/ 146 w 187"/>
                <a:gd name="T31" fmla="*/ 6 h 12"/>
                <a:gd name="T32" fmla="*/ 128 w 187"/>
                <a:gd name="T33" fmla="*/ 7 h 12"/>
                <a:gd name="T34" fmla="*/ 107 w 187"/>
                <a:gd name="T35" fmla="*/ 8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8"/>
                  </a:lnTo>
                  <a:lnTo>
                    <a:pt x="151" y="7"/>
                  </a:lnTo>
                  <a:lnTo>
                    <a:pt x="166" y="5"/>
                  </a:lnTo>
                  <a:lnTo>
                    <a:pt x="178" y="3"/>
                  </a:lnTo>
                  <a:lnTo>
                    <a:pt x="185" y="1"/>
                  </a:lnTo>
                  <a:lnTo>
                    <a:pt x="187" y="0"/>
                  </a:lnTo>
                  <a:lnTo>
                    <a:pt x="180" y="0"/>
                  </a:lnTo>
                  <a:lnTo>
                    <a:pt x="179" y="1"/>
                  </a:lnTo>
                  <a:lnTo>
                    <a:pt x="171" y="3"/>
                  </a:lnTo>
                  <a:lnTo>
                    <a:pt x="161" y="5"/>
                  </a:lnTo>
                  <a:lnTo>
                    <a:pt x="146" y="6"/>
                  </a:lnTo>
                  <a:lnTo>
                    <a:pt x="128" y="7"/>
                  </a:lnTo>
                  <a:lnTo>
                    <a:pt x="107" y="8"/>
                  </a:lnTo>
                  <a:lnTo>
                    <a:pt x="83" y="10"/>
                  </a:lnTo>
                  <a:lnTo>
                    <a:pt x="56" y="11"/>
                  </a:lnTo>
                  <a:lnTo>
                    <a:pt x="30" y="11"/>
                  </a:lnTo>
                  <a:lnTo>
                    <a:pt x="0" y="11"/>
                  </a:lnTo>
                  <a:lnTo>
                    <a:pt x="0" y="1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6" name="Freeform 759"/>
            <p:cNvSpPr>
              <a:spLocks/>
            </p:cNvSpPr>
            <p:nvPr/>
          </p:nvSpPr>
          <p:spPr bwMode="auto">
            <a:xfrm>
              <a:off x="1052" y="2106"/>
              <a:ext cx="159" cy="10"/>
            </a:xfrm>
            <a:custGeom>
              <a:avLst/>
              <a:gdLst>
                <a:gd name="T0" fmla="*/ 180 w 180"/>
                <a:gd name="T1" fmla="*/ 0 h 11"/>
                <a:gd name="T2" fmla="*/ 179 w 180"/>
                <a:gd name="T3" fmla="*/ 1 h 11"/>
                <a:gd name="T4" fmla="*/ 171 w 180"/>
                <a:gd name="T5" fmla="*/ 3 h 11"/>
                <a:gd name="T6" fmla="*/ 161 w 180"/>
                <a:gd name="T7" fmla="*/ 5 h 11"/>
                <a:gd name="T8" fmla="*/ 146 w 180"/>
                <a:gd name="T9" fmla="*/ 6 h 11"/>
                <a:gd name="T10" fmla="*/ 128 w 180"/>
                <a:gd name="T11" fmla="*/ 7 h 11"/>
                <a:gd name="T12" fmla="*/ 107 w 180"/>
                <a:gd name="T13" fmla="*/ 8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8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3"/>
                  </a:lnTo>
                  <a:lnTo>
                    <a:pt x="161" y="5"/>
                  </a:lnTo>
                  <a:lnTo>
                    <a:pt x="146" y="6"/>
                  </a:lnTo>
                  <a:lnTo>
                    <a:pt x="128" y="7"/>
                  </a:lnTo>
                  <a:lnTo>
                    <a:pt x="107" y="8"/>
                  </a:lnTo>
                  <a:lnTo>
                    <a:pt x="83" y="10"/>
                  </a:lnTo>
                  <a:lnTo>
                    <a:pt x="56" y="11"/>
                  </a:lnTo>
                  <a:lnTo>
                    <a:pt x="30" y="11"/>
                  </a:lnTo>
                  <a:lnTo>
                    <a:pt x="0" y="11"/>
                  </a:lnTo>
                  <a:lnTo>
                    <a:pt x="28" y="11"/>
                  </a:lnTo>
                  <a:lnTo>
                    <a:pt x="55" y="11"/>
                  </a:lnTo>
                  <a:lnTo>
                    <a:pt x="79" y="10"/>
                  </a:lnTo>
                  <a:lnTo>
                    <a:pt x="103" y="8"/>
                  </a:lnTo>
                  <a:lnTo>
                    <a:pt x="123" y="7"/>
                  </a:lnTo>
                  <a:lnTo>
                    <a:pt x="141" y="6"/>
                  </a:lnTo>
                  <a:lnTo>
                    <a:pt x="155" y="5"/>
                  </a:lnTo>
                  <a:lnTo>
                    <a:pt x="165" y="2"/>
                  </a:lnTo>
                  <a:lnTo>
                    <a:pt x="171" y="1"/>
                  </a:lnTo>
                  <a:lnTo>
                    <a:pt x="174" y="0"/>
                  </a:lnTo>
                  <a:lnTo>
                    <a:pt x="180"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7" name="Freeform 760"/>
            <p:cNvSpPr>
              <a:spLocks/>
            </p:cNvSpPr>
            <p:nvPr/>
          </p:nvSpPr>
          <p:spPr bwMode="auto">
            <a:xfrm>
              <a:off x="1052" y="2106"/>
              <a:ext cx="153" cy="10"/>
            </a:xfrm>
            <a:custGeom>
              <a:avLst/>
              <a:gdLst>
                <a:gd name="T0" fmla="*/ 0 w 174"/>
                <a:gd name="T1" fmla="*/ 11 h 11"/>
                <a:gd name="T2" fmla="*/ 28 w 174"/>
                <a:gd name="T3" fmla="*/ 11 h 11"/>
                <a:gd name="T4" fmla="*/ 55 w 174"/>
                <a:gd name="T5" fmla="*/ 11 h 11"/>
                <a:gd name="T6" fmla="*/ 79 w 174"/>
                <a:gd name="T7" fmla="*/ 10 h 11"/>
                <a:gd name="T8" fmla="*/ 103 w 174"/>
                <a:gd name="T9" fmla="*/ 8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3 h 11"/>
                <a:gd name="T28" fmla="*/ 145 w 174"/>
                <a:gd name="T29" fmla="*/ 5 h 11"/>
                <a:gd name="T30" fmla="*/ 128 w 174"/>
                <a:gd name="T31" fmla="*/ 6 h 11"/>
                <a:gd name="T32" fmla="*/ 108 w 174"/>
                <a:gd name="T33" fmla="*/ 7 h 11"/>
                <a:gd name="T34" fmla="*/ 84 w 174"/>
                <a:gd name="T35" fmla="*/ 8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8"/>
                  </a:lnTo>
                  <a:lnTo>
                    <a:pt x="123" y="7"/>
                  </a:lnTo>
                  <a:lnTo>
                    <a:pt x="141" y="6"/>
                  </a:lnTo>
                  <a:lnTo>
                    <a:pt x="155" y="5"/>
                  </a:lnTo>
                  <a:lnTo>
                    <a:pt x="165" y="2"/>
                  </a:lnTo>
                  <a:lnTo>
                    <a:pt x="171" y="1"/>
                  </a:lnTo>
                  <a:lnTo>
                    <a:pt x="174" y="0"/>
                  </a:lnTo>
                  <a:lnTo>
                    <a:pt x="166" y="0"/>
                  </a:lnTo>
                  <a:lnTo>
                    <a:pt x="164" y="1"/>
                  </a:lnTo>
                  <a:lnTo>
                    <a:pt x="156" y="3"/>
                  </a:lnTo>
                  <a:lnTo>
                    <a:pt x="145" y="5"/>
                  </a:lnTo>
                  <a:lnTo>
                    <a:pt x="128" y="6"/>
                  </a:lnTo>
                  <a:lnTo>
                    <a:pt x="108" y="7"/>
                  </a:lnTo>
                  <a:lnTo>
                    <a:pt x="84" y="8"/>
                  </a:lnTo>
                  <a:lnTo>
                    <a:pt x="57" y="10"/>
                  </a:lnTo>
                  <a:lnTo>
                    <a:pt x="30" y="10"/>
                  </a:lnTo>
                  <a:lnTo>
                    <a:pt x="0" y="11"/>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8" name="Freeform 761"/>
            <p:cNvSpPr>
              <a:spLocks/>
            </p:cNvSpPr>
            <p:nvPr/>
          </p:nvSpPr>
          <p:spPr bwMode="auto">
            <a:xfrm>
              <a:off x="1052" y="2106"/>
              <a:ext cx="146" cy="10"/>
            </a:xfrm>
            <a:custGeom>
              <a:avLst/>
              <a:gdLst>
                <a:gd name="T0" fmla="*/ 166 w 166"/>
                <a:gd name="T1" fmla="*/ 0 h 11"/>
                <a:gd name="T2" fmla="*/ 164 w 166"/>
                <a:gd name="T3" fmla="*/ 1 h 11"/>
                <a:gd name="T4" fmla="*/ 156 w 166"/>
                <a:gd name="T5" fmla="*/ 3 h 11"/>
                <a:gd name="T6" fmla="*/ 145 w 166"/>
                <a:gd name="T7" fmla="*/ 5 h 11"/>
                <a:gd name="T8" fmla="*/ 128 w 166"/>
                <a:gd name="T9" fmla="*/ 6 h 11"/>
                <a:gd name="T10" fmla="*/ 108 w 166"/>
                <a:gd name="T11" fmla="*/ 7 h 11"/>
                <a:gd name="T12" fmla="*/ 84 w 166"/>
                <a:gd name="T13" fmla="*/ 8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8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3"/>
                  </a:lnTo>
                  <a:lnTo>
                    <a:pt x="145" y="5"/>
                  </a:lnTo>
                  <a:lnTo>
                    <a:pt x="128" y="6"/>
                  </a:lnTo>
                  <a:lnTo>
                    <a:pt x="108" y="7"/>
                  </a:lnTo>
                  <a:lnTo>
                    <a:pt x="84" y="8"/>
                  </a:lnTo>
                  <a:lnTo>
                    <a:pt x="57" y="10"/>
                  </a:lnTo>
                  <a:lnTo>
                    <a:pt x="30" y="10"/>
                  </a:lnTo>
                  <a:lnTo>
                    <a:pt x="0" y="11"/>
                  </a:lnTo>
                  <a:lnTo>
                    <a:pt x="0" y="10"/>
                  </a:lnTo>
                  <a:lnTo>
                    <a:pt x="28" y="10"/>
                  </a:lnTo>
                  <a:lnTo>
                    <a:pt x="55" y="10"/>
                  </a:lnTo>
                  <a:lnTo>
                    <a:pt x="80" y="8"/>
                  </a:lnTo>
                  <a:lnTo>
                    <a:pt x="103" y="7"/>
                  </a:lnTo>
                  <a:lnTo>
                    <a:pt x="122" y="6"/>
                  </a:lnTo>
                  <a:lnTo>
                    <a:pt x="138" y="5"/>
                  </a:lnTo>
                  <a:lnTo>
                    <a:pt x="150" y="2"/>
                  </a:lnTo>
                  <a:lnTo>
                    <a:pt x="157" y="1"/>
                  </a:lnTo>
                  <a:lnTo>
                    <a:pt x="159"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89" name="Freeform 762"/>
            <p:cNvSpPr>
              <a:spLocks/>
            </p:cNvSpPr>
            <p:nvPr/>
          </p:nvSpPr>
          <p:spPr bwMode="auto">
            <a:xfrm>
              <a:off x="1052" y="2106"/>
              <a:ext cx="140" cy="9"/>
            </a:xfrm>
            <a:custGeom>
              <a:avLst/>
              <a:gdLst>
                <a:gd name="T0" fmla="*/ 0 w 159"/>
                <a:gd name="T1" fmla="*/ 10 h 10"/>
                <a:gd name="T2" fmla="*/ 28 w 159"/>
                <a:gd name="T3" fmla="*/ 10 h 10"/>
                <a:gd name="T4" fmla="*/ 55 w 159"/>
                <a:gd name="T5" fmla="*/ 10 h 10"/>
                <a:gd name="T6" fmla="*/ 80 w 159"/>
                <a:gd name="T7" fmla="*/ 8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8 h 10"/>
                <a:gd name="T34" fmla="*/ 52 w 159"/>
                <a:gd name="T35" fmla="*/ 8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8"/>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8"/>
                  </a:lnTo>
                  <a:lnTo>
                    <a:pt x="52" y="8"/>
                  </a:lnTo>
                  <a:lnTo>
                    <a:pt x="27" y="10"/>
                  </a:lnTo>
                  <a:lnTo>
                    <a:pt x="0"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0" name="Freeform 763"/>
            <p:cNvSpPr>
              <a:spLocks/>
            </p:cNvSpPr>
            <p:nvPr/>
          </p:nvSpPr>
          <p:spPr bwMode="auto">
            <a:xfrm>
              <a:off x="1052" y="2106"/>
              <a:ext cx="133" cy="9"/>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8 h 10"/>
                <a:gd name="T14" fmla="*/ 52 w 151"/>
                <a:gd name="T15" fmla="*/ 8 h 10"/>
                <a:gd name="T16" fmla="*/ 27 w 151"/>
                <a:gd name="T17" fmla="*/ 10 h 10"/>
                <a:gd name="T18" fmla="*/ 0 w 151"/>
                <a:gd name="T19" fmla="*/ 10 h 10"/>
                <a:gd name="T20" fmla="*/ 0 w 151"/>
                <a:gd name="T21" fmla="*/ 8 h 10"/>
                <a:gd name="T22" fmla="*/ 26 w 151"/>
                <a:gd name="T23" fmla="*/ 8 h 10"/>
                <a:gd name="T24" fmla="*/ 50 w 151"/>
                <a:gd name="T25" fmla="*/ 8 h 10"/>
                <a:gd name="T26" fmla="*/ 71 w 151"/>
                <a:gd name="T27" fmla="*/ 7 h 10"/>
                <a:gd name="T28" fmla="*/ 92 w 151"/>
                <a:gd name="T29" fmla="*/ 6 h 10"/>
                <a:gd name="T30" fmla="*/ 109 w 151"/>
                <a:gd name="T31" fmla="*/ 6 h 10"/>
                <a:gd name="T32" fmla="*/ 125 w 151"/>
                <a:gd name="T33" fmla="*/ 3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8"/>
                  </a:lnTo>
                  <a:lnTo>
                    <a:pt x="52" y="8"/>
                  </a:lnTo>
                  <a:lnTo>
                    <a:pt x="27" y="10"/>
                  </a:lnTo>
                  <a:lnTo>
                    <a:pt x="0" y="10"/>
                  </a:lnTo>
                  <a:lnTo>
                    <a:pt x="0" y="8"/>
                  </a:lnTo>
                  <a:lnTo>
                    <a:pt x="26" y="8"/>
                  </a:lnTo>
                  <a:lnTo>
                    <a:pt x="50" y="8"/>
                  </a:lnTo>
                  <a:lnTo>
                    <a:pt x="71" y="7"/>
                  </a:lnTo>
                  <a:lnTo>
                    <a:pt x="92" y="6"/>
                  </a:lnTo>
                  <a:lnTo>
                    <a:pt x="109" y="6"/>
                  </a:lnTo>
                  <a:lnTo>
                    <a:pt x="125" y="3"/>
                  </a:lnTo>
                  <a:lnTo>
                    <a:pt x="135" y="2"/>
                  </a:lnTo>
                  <a:lnTo>
                    <a:pt x="141" y="1"/>
                  </a:lnTo>
                  <a:lnTo>
                    <a:pt x="144" y="0"/>
                  </a:lnTo>
                  <a:lnTo>
                    <a:pt x="151" y="0"/>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1" name="Freeform 764"/>
            <p:cNvSpPr>
              <a:spLocks/>
            </p:cNvSpPr>
            <p:nvPr/>
          </p:nvSpPr>
          <p:spPr bwMode="auto">
            <a:xfrm>
              <a:off x="1052" y="2106"/>
              <a:ext cx="127" cy="7"/>
            </a:xfrm>
            <a:custGeom>
              <a:avLst/>
              <a:gdLst>
                <a:gd name="T0" fmla="*/ 0 w 144"/>
                <a:gd name="T1" fmla="*/ 8 h 8"/>
                <a:gd name="T2" fmla="*/ 26 w 144"/>
                <a:gd name="T3" fmla="*/ 8 h 8"/>
                <a:gd name="T4" fmla="*/ 50 w 144"/>
                <a:gd name="T5" fmla="*/ 8 h 8"/>
                <a:gd name="T6" fmla="*/ 71 w 144"/>
                <a:gd name="T7" fmla="*/ 7 h 8"/>
                <a:gd name="T8" fmla="*/ 92 w 144"/>
                <a:gd name="T9" fmla="*/ 6 h 8"/>
                <a:gd name="T10" fmla="*/ 109 w 144"/>
                <a:gd name="T11" fmla="*/ 6 h 8"/>
                <a:gd name="T12" fmla="*/ 125 w 144"/>
                <a:gd name="T13" fmla="*/ 3 h 8"/>
                <a:gd name="T14" fmla="*/ 135 w 144"/>
                <a:gd name="T15" fmla="*/ 2 h 8"/>
                <a:gd name="T16" fmla="*/ 141 w 144"/>
                <a:gd name="T17" fmla="*/ 1 h 8"/>
                <a:gd name="T18" fmla="*/ 144 w 144"/>
                <a:gd name="T19" fmla="*/ 0 h 8"/>
                <a:gd name="T20" fmla="*/ 133 w 144"/>
                <a:gd name="T21" fmla="*/ 0 h 8"/>
                <a:gd name="T22" fmla="*/ 132 w 144"/>
                <a:gd name="T23" fmla="*/ 1 h 8"/>
                <a:gd name="T24" fmla="*/ 126 w 144"/>
                <a:gd name="T25" fmla="*/ 2 h 8"/>
                <a:gd name="T26" fmla="*/ 116 w 144"/>
                <a:gd name="T27" fmla="*/ 3 h 8"/>
                <a:gd name="T28" fmla="*/ 103 w 144"/>
                <a:gd name="T29" fmla="*/ 5 h 8"/>
                <a:gd name="T30" fmla="*/ 87 w 144"/>
                <a:gd name="T31" fmla="*/ 6 h 8"/>
                <a:gd name="T32" fmla="*/ 68 w 144"/>
                <a:gd name="T33" fmla="*/ 7 h 8"/>
                <a:gd name="T34" fmla="*/ 46 w 144"/>
                <a:gd name="T35" fmla="*/ 7 h 8"/>
                <a:gd name="T36" fmla="*/ 24 w 144"/>
                <a:gd name="T37" fmla="*/ 8 h 8"/>
                <a:gd name="T38" fmla="*/ 0 w 144"/>
                <a:gd name="T39" fmla="*/ 8 h 8"/>
                <a:gd name="T40" fmla="*/ 0 w 144"/>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8"/>
                <a:gd name="T65" fmla="*/ 144 w 144"/>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8">
                  <a:moveTo>
                    <a:pt x="0" y="8"/>
                  </a:moveTo>
                  <a:lnTo>
                    <a:pt x="26" y="8"/>
                  </a:lnTo>
                  <a:lnTo>
                    <a:pt x="50" y="8"/>
                  </a:lnTo>
                  <a:lnTo>
                    <a:pt x="71" y="7"/>
                  </a:lnTo>
                  <a:lnTo>
                    <a:pt x="92" y="6"/>
                  </a:lnTo>
                  <a:lnTo>
                    <a:pt x="109" y="6"/>
                  </a:lnTo>
                  <a:lnTo>
                    <a:pt x="125" y="3"/>
                  </a:lnTo>
                  <a:lnTo>
                    <a:pt x="135" y="2"/>
                  </a:lnTo>
                  <a:lnTo>
                    <a:pt x="141" y="1"/>
                  </a:lnTo>
                  <a:lnTo>
                    <a:pt x="144" y="0"/>
                  </a:lnTo>
                  <a:lnTo>
                    <a:pt x="133" y="0"/>
                  </a:lnTo>
                  <a:lnTo>
                    <a:pt x="132" y="1"/>
                  </a:lnTo>
                  <a:lnTo>
                    <a:pt x="126" y="2"/>
                  </a:lnTo>
                  <a:lnTo>
                    <a:pt x="116" y="3"/>
                  </a:lnTo>
                  <a:lnTo>
                    <a:pt x="103" y="5"/>
                  </a:lnTo>
                  <a:lnTo>
                    <a:pt x="87" y="6"/>
                  </a:lnTo>
                  <a:lnTo>
                    <a:pt x="68" y="7"/>
                  </a:lnTo>
                  <a:lnTo>
                    <a:pt x="46" y="7"/>
                  </a:lnTo>
                  <a:lnTo>
                    <a:pt x="24" y="8"/>
                  </a:lnTo>
                  <a:lnTo>
                    <a:pt x="0" y="8"/>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2" name="Freeform 765"/>
            <p:cNvSpPr>
              <a:spLocks/>
            </p:cNvSpPr>
            <p:nvPr/>
          </p:nvSpPr>
          <p:spPr bwMode="auto">
            <a:xfrm>
              <a:off x="1052" y="2106"/>
              <a:ext cx="117" cy="7"/>
            </a:xfrm>
            <a:custGeom>
              <a:avLst/>
              <a:gdLst>
                <a:gd name="T0" fmla="*/ 133 w 133"/>
                <a:gd name="T1" fmla="*/ 0 h 8"/>
                <a:gd name="T2" fmla="*/ 132 w 133"/>
                <a:gd name="T3" fmla="*/ 1 h 8"/>
                <a:gd name="T4" fmla="*/ 126 w 133"/>
                <a:gd name="T5" fmla="*/ 2 h 8"/>
                <a:gd name="T6" fmla="*/ 116 w 133"/>
                <a:gd name="T7" fmla="*/ 3 h 8"/>
                <a:gd name="T8" fmla="*/ 103 w 133"/>
                <a:gd name="T9" fmla="*/ 5 h 8"/>
                <a:gd name="T10" fmla="*/ 87 w 133"/>
                <a:gd name="T11" fmla="*/ 6 h 8"/>
                <a:gd name="T12" fmla="*/ 68 w 133"/>
                <a:gd name="T13" fmla="*/ 7 h 8"/>
                <a:gd name="T14" fmla="*/ 46 w 133"/>
                <a:gd name="T15" fmla="*/ 7 h 8"/>
                <a:gd name="T16" fmla="*/ 24 w 133"/>
                <a:gd name="T17" fmla="*/ 8 h 8"/>
                <a:gd name="T18" fmla="*/ 0 w 133"/>
                <a:gd name="T19" fmla="*/ 8 h 8"/>
                <a:gd name="T20" fmla="*/ 0 w 133"/>
                <a:gd name="T21" fmla="*/ 7 h 8"/>
                <a:gd name="T22" fmla="*/ 24 w 133"/>
                <a:gd name="T23" fmla="*/ 7 h 8"/>
                <a:gd name="T24" fmla="*/ 49 w 133"/>
                <a:gd name="T25" fmla="*/ 7 h 8"/>
                <a:gd name="T26" fmla="*/ 70 w 133"/>
                <a:gd name="T27" fmla="*/ 6 h 8"/>
                <a:gd name="T28" fmla="*/ 88 w 133"/>
                <a:gd name="T29" fmla="*/ 5 h 8"/>
                <a:gd name="T30" fmla="*/ 104 w 133"/>
                <a:gd name="T31" fmla="*/ 3 h 8"/>
                <a:gd name="T32" fmla="*/ 116 w 133"/>
                <a:gd name="T33" fmla="*/ 2 h 8"/>
                <a:gd name="T34" fmla="*/ 122 w 133"/>
                <a:gd name="T35" fmla="*/ 1 h 8"/>
                <a:gd name="T36" fmla="*/ 125 w 133"/>
                <a:gd name="T37" fmla="*/ 0 h 8"/>
                <a:gd name="T38" fmla="*/ 133 w 133"/>
                <a:gd name="T39" fmla="*/ 0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8"/>
                <a:gd name="T62" fmla="*/ 133 w 133"/>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8">
                  <a:moveTo>
                    <a:pt x="133" y="0"/>
                  </a:moveTo>
                  <a:lnTo>
                    <a:pt x="132" y="1"/>
                  </a:lnTo>
                  <a:lnTo>
                    <a:pt x="126" y="2"/>
                  </a:lnTo>
                  <a:lnTo>
                    <a:pt x="116" y="3"/>
                  </a:lnTo>
                  <a:lnTo>
                    <a:pt x="103" y="5"/>
                  </a:lnTo>
                  <a:lnTo>
                    <a:pt x="87" y="6"/>
                  </a:lnTo>
                  <a:lnTo>
                    <a:pt x="68" y="7"/>
                  </a:lnTo>
                  <a:lnTo>
                    <a:pt x="46" y="7"/>
                  </a:lnTo>
                  <a:lnTo>
                    <a:pt x="24" y="8"/>
                  </a:lnTo>
                  <a:lnTo>
                    <a:pt x="0" y="8"/>
                  </a:lnTo>
                  <a:lnTo>
                    <a:pt x="0" y="7"/>
                  </a:lnTo>
                  <a:lnTo>
                    <a:pt x="24" y="7"/>
                  </a:lnTo>
                  <a:lnTo>
                    <a:pt x="49" y="7"/>
                  </a:lnTo>
                  <a:lnTo>
                    <a:pt x="70" y="6"/>
                  </a:lnTo>
                  <a:lnTo>
                    <a:pt x="88" y="5"/>
                  </a:lnTo>
                  <a:lnTo>
                    <a:pt x="104" y="3"/>
                  </a:lnTo>
                  <a:lnTo>
                    <a:pt x="116" y="2"/>
                  </a:lnTo>
                  <a:lnTo>
                    <a:pt x="122" y="1"/>
                  </a:lnTo>
                  <a:lnTo>
                    <a:pt x="125" y="0"/>
                  </a:lnTo>
                  <a:lnTo>
                    <a:pt x="133" y="0"/>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3" name="Freeform 766"/>
            <p:cNvSpPr>
              <a:spLocks/>
            </p:cNvSpPr>
            <p:nvPr/>
          </p:nvSpPr>
          <p:spPr bwMode="auto">
            <a:xfrm>
              <a:off x="1052" y="2106"/>
              <a:ext cx="110" cy="6"/>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3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3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3"/>
                  </a:lnTo>
                  <a:lnTo>
                    <a:pt x="116" y="2"/>
                  </a:lnTo>
                  <a:lnTo>
                    <a:pt x="122" y="1"/>
                  </a:lnTo>
                  <a:lnTo>
                    <a:pt x="125" y="0"/>
                  </a:lnTo>
                  <a:lnTo>
                    <a:pt x="114" y="0"/>
                  </a:lnTo>
                  <a:lnTo>
                    <a:pt x="112" y="1"/>
                  </a:lnTo>
                  <a:lnTo>
                    <a:pt x="106" y="2"/>
                  </a:lnTo>
                  <a:lnTo>
                    <a:pt x="95" y="3"/>
                  </a:lnTo>
                  <a:lnTo>
                    <a:pt x="81" y="5"/>
                  </a:lnTo>
                  <a:lnTo>
                    <a:pt x="64" y="6"/>
                  </a:lnTo>
                  <a:lnTo>
                    <a:pt x="45" y="6"/>
                  </a:lnTo>
                  <a:lnTo>
                    <a:pt x="23" y="7"/>
                  </a:lnTo>
                  <a:lnTo>
                    <a:pt x="0" y="7"/>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4" name="Freeform 767"/>
            <p:cNvSpPr>
              <a:spLocks/>
            </p:cNvSpPr>
            <p:nvPr/>
          </p:nvSpPr>
          <p:spPr bwMode="auto">
            <a:xfrm>
              <a:off x="1052" y="2106"/>
              <a:ext cx="100" cy="6"/>
            </a:xfrm>
            <a:custGeom>
              <a:avLst/>
              <a:gdLst>
                <a:gd name="T0" fmla="*/ 114 w 114"/>
                <a:gd name="T1" fmla="*/ 0 h 7"/>
                <a:gd name="T2" fmla="*/ 112 w 114"/>
                <a:gd name="T3" fmla="*/ 1 h 7"/>
                <a:gd name="T4" fmla="*/ 106 w 114"/>
                <a:gd name="T5" fmla="*/ 2 h 7"/>
                <a:gd name="T6" fmla="*/ 95 w 114"/>
                <a:gd name="T7" fmla="*/ 3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3 h 7"/>
                <a:gd name="T28" fmla="*/ 87 w 114"/>
                <a:gd name="T29" fmla="*/ 3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3"/>
                  </a:lnTo>
                  <a:lnTo>
                    <a:pt x="81" y="5"/>
                  </a:lnTo>
                  <a:lnTo>
                    <a:pt x="64" y="6"/>
                  </a:lnTo>
                  <a:lnTo>
                    <a:pt x="45" y="6"/>
                  </a:lnTo>
                  <a:lnTo>
                    <a:pt x="23" y="7"/>
                  </a:lnTo>
                  <a:lnTo>
                    <a:pt x="0" y="7"/>
                  </a:lnTo>
                  <a:lnTo>
                    <a:pt x="0" y="6"/>
                  </a:lnTo>
                  <a:lnTo>
                    <a:pt x="21" y="6"/>
                  </a:lnTo>
                  <a:lnTo>
                    <a:pt x="40" y="6"/>
                  </a:lnTo>
                  <a:lnTo>
                    <a:pt x="57" y="5"/>
                  </a:lnTo>
                  <a:lnTo>
                    <a:pt x="74" y="3"/>
                  </a:lnTo>
                  <a:lnTo>
                    <a:pt x="87" y="3"/>
                  </a:lnTo>
                  <a:lnTo>
                    <a:pt x="95" y="2"/>
                  </a:lnTo>
                  <a:lnTo>
                    <a:pt x="102" y="1"/>
                  </a:lnTo>
                  <a:lnTo>
                    <a:pt x="103" y="0"/>
                  </a:lnTo>
                  <a:lnTo>
                    <a:pt x="114"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5" name="Freeform 768"/>
            <p:cNvSpPr>
              <a:spLocks/>
            </p:cNvSpPr>
            <p:nvPr/>
          </p:nvSpPr>
          <p:spPr bwMode="auto">
            <a:xfrm>
              <a:off x="1052" y="2106"/>
              <a:ext cx="91" cy="5"/>
            </a:xfrm>
            <a:custGeom>
              <a:avLst/>
              <a:gdLst>
                <a:gd name="T0" fmla="*/ 0 w 103"/>
                <a:gd name="T1" fmla="*/ 6 h 6"/>
                <a:gd name="T2" fmla="*/ 21 w 103"/>
                <a:gd name="T3" fmla="*/ 6 h 6"/>
                <a:gd name="T4" fmla="*/ 40 w 103"/>
                <a:gd name="T5" fmla="*/ 6 h 6"/>
                <a:gd name="T6" fmla="*/ 57 w 103"/>
                <a:gd name="T7" fmla="*/ 5 h 6"/>
                <a:gd name="T8" fmla="*/ 74 w 103"/>
                <a:gd name="T9" fmla="*/ 3 h 6"/>
                <a:gd name="T10" fmla="*/ 87 w 103"/>
                <a:gd name="T11" fmla="*/ 3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3 h 6"/>
                <a:gd name="T26" fmla="*/ 57 w 103"/>
                <a:gd name="T27" fmla="*/ 3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3"/>
                  </a:lnTo>
                  <a:lnTo>
                    <a:pt x="87" y="3"/>
                  </a:lnTo>
                  <a:lnTo>
                    <a:pt x="95" y="2"/>
                  </a:lnTo>
                  <a:lnTo>
                    <a:pt x="102" y="1"/>
                  </a:lnTo>
                  <a:lnTo>
                    <a:pt x="103" y="0"/>
                  </a:lnTo>
                  <a:lnTo>
                    <a:pt x="92" y="0"/>
                  </a:lnTo>
                  <a:lnTo>
                    <a:pt x="90" y="1"/>
                  </a:lnTo>
                  <a:lnTo>
                    <a:pt x="83" y="2"/>
                  </a:lnTo>
                  <a:lnTo>
                    <a:pt x="73" y="3"/>
                  </a:lnTo>
                  <a:lnTo>
                    <a:pt x="57" y="3"/>
                  </a:lnTo>
                  <a:lnTo>
                    <a:pt x="41" y="5"/>
                  </a:lnTo>
                  <a:lnTo>
                    <a:pt x="21" y="5"/>
                  </a:lnTo>
                  <a:lnTo>
                    <a:pt x="0"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6" name="Freeform 769"/>
            <p:cNvSpPr>
              <a:spLocks/>
            </p:cNvSpPr>
            <p:nvPr/>
          </p:nvSpPr>
          <p:spPr bwMode="auto">
            <a:xfrm>
              <a:off x="1052" y="2106"/>
              <a:ext cx="81" cy="5"/>
            </a:xfrm>
            <a:custGeom>
              <a:avLst/>
              <a:gdLst>
                <a:gd name="T0" fmla="*/ 92 w 92"/>
                <a:gd name="T1" fmla="*/ 0 h 6"/>
                <a:gd name="T2" fmla="*/ 90 w 92"/>
                <a:gd name="T3" fmla="*/ 1 h 6"/>
                <a:gd name="T4" fmla="*/ 83 w 92"/>
                <a:gd name="T5" fmla="*/ 2 h 6"/>
                <a:gd name="T6" fmla="*/ 73 w 92"/>
                <a:gd name="T7" fmla="*/ 3 h 6"/>
                <a:gd name="T8" fmla="*/ 57 w 92"/>
                <a:gd name="T9" fmla="*/ 3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3 h 6"/>
                <a:gd name="T22" fmla="*/ 50 w 92"/>
                <a:gd name="T23" fmla="*/ 3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3"/>
                  </a:lnTo>
                  <a:lnTo>
                    <a:pt x="57" y="3"/>
                  </a:lnTo>
                  <a:lnTo>
                    <a:pt x="41" y="5"/>
                  </a:lnTo>
                  <a:lnTo>
                    <a:pt x="21" y="5"/>
                  </a:lnTo>
                  <a:lnTo>
                    <a:pt x="0" y="6"/>
                  </a:lnTo>
                  <a:lnTo>
                    <a:pt x="0" y="5"/>
                  </a:lnTo>
                  <a:lnTo>
                    <a:pt x="18" y="5"/>
                  </a:lnTo>
                  <a:lnTo>
                    <a:pt x="35" y="3"/>
                  </a:lnTo>
                  <a:lnTo>
                    <a:pt x="50" y="3"/>
                  </a:lnTo>
                  <a:lnTo>
                    <a:pt x="62" y="2"/>
                  </a:lnTo>
                  <a:lnTo>
                    <a:pt x="71" y="1"/>
                  </a:lnTo>
                  <a:lnTo>
                    <a:pt x="78" y="0"/>
                  </a:lnTo>
                  <a:lnTo>
                    <a:pt x="80" y="0"/>
                  </a:lnTo>
                  <a:lnTo>
                    <a:pt x="92"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7" name="Freeform 770"/>
            <p:cNvSpPr>
              <a:spLocks/>
            </p:cNvSpPr>
            <p:nvPr/>
          </p:nvSpPr>
          <p:spPr bwMode="auto">
            <a:xfrm>
              <a:off x="1052" y="2106"/>
              <a:ext cx="70" cy="4"/>
            </a:xfrm>
            <a:custGeom>
              <a:avLst/>
              <a:gdLst>
                <a:gd name="T0" fmla="*/ 0 w 80"/>
                <a:gd name="T1" fmla="*/ 5 h 5"/>
                <a:gd name="T2" fmla="*/ 18 w 80"/>
                <a:gd name="T3" fmla="*/ 5 h 5"/>
                <a:gd name="T4" fmla="*/ 35 w 80"/>
                <a:gd name="T5" fmla="*/ 3 h 5"/>
                <a:gd name="T6" fmla="*/ 50 w 80"/>
                <a:gd name="T7" fmla="*/ 3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3 h 5"/>
                <a:gd name="T26" fmla="*/ 18 w 80"/>
                <a:gd name="T27" fmla="*/ 3 h 5"/>
                <a:gd name="T28" fmla="*/ 0 w 80"/>
                <a:gd name="T29" fmla="*/ 3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3"/>
                  </a:lnTo>
                  <a:lnTo>
                    <a:pt x="50" y="3"/>
                  </a:lnTo>
                  <a:lnTo>
                    <a:pt x="62" y="2"/>
                  </a:lnTo>
                  <a:lnTo>
                    <a:pt x="71" y="1"/>
                  </a:lnTo>
                  <a:lnTo>
                    <a:pt x="78" y="0"/>
                  </a:lnTo>
                  <a:lnTo>
                    <a:pt x="80" y="0"/>
                  </a:lnTo>
                  <a:lnTo>
                    <a:pt x="66" y="0"/>
                  </a:lnTo>
                  <a:lnTo>
                    <a:pt x="64" y="0"/>
                  </a:lnTo>
                  <a:lnTo>
                    <a:pt x="57" y="1"/>
                  </a:lnTo>
                  <a:lnTo>
                    <a:pt x="47" y="2"/>
                  </a:lnTo>
                  <a:lnTo>
                    <a:pt x="33" y="3"/>
                  </a:lnTo>
                  <a:lnTo>
                    <a:pt x="18" y="3"/>
                  </a:lnTo>
                  <a:lnTo>
                    <a:pt x="0" y="3"/>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8" name="Freeform 771"/>
            <p:cNvSpPr>
              <a:spLocks/>
            </p:cNvSpPr>
            <p:nvPr/>
          </p:nvSpPr>
          <p:spPr bwMode="auto">
            <a:xfrm>
              <a:off x="1052" y="2106"/>
              <a:ext cx="58" cy="2"/>
            </a:xfrm>
            <a:custGeom>
              <a:avLst/>
              <a:gdLst>
                <a:gd name="T0" fmla="*/ 66 w 66"/>
                <a:gd name="T1" fmla="*/ 0 h 3"/>
                <a:gd name="T2" fmla="*/ 64 w 66"/>
                <a:gd name="T3" fmla="*/ 0 h 3"/>
                <a:gd name="T4" fmla="*/ 57 w 66"/>
                <a:gd name="T5" fmla="*/ 1 h 3"/>
                <a:gd name="T6" fmla="*/ 47 w 66"/>
                <a:gd name="T7" fmla="*/ 2 h 3"/>
                <a:gd name="T8" fmla="*/ 33 w 66"/>
                <a:gd name="T9" fmla="*/ 3 h 3"/>
                <a:gd name="T10" fmla="*/ 18 w 66"/>
                <a:gd name="T11" fmla="*/ 3 h 3"/>
                <a:gd name="T12" fmla="*/ 0 w 66"/>
                <a:gd name="T13" fmla="*/ 3 h 3"/>
                <a:gd name="T14" fmla="*/ 0 w 66"/>
                <a:gd name="T15" fmla="*/ 2 h 3"/>
                <a:gd name="T16" fmla="*/ 17 w 66"/>
                <a:gd name="T17" fmla="*/ 2 h 3"/>
                <a:gd name="T18" fmla="*/ 31 w 66"/>
                <a:gd name="T19" fmla="*/ 2 h 3"/>
                <a:gd name="T20" fmla="*/ 42 w 66"/>
                <a:gd name="T21" fmla="*/ 1 h 3"/>
                <a:gd name="T22" fmla="*/ 50 w 66"/>
                <a:gd name="T23" fmla="*/ 0 h 3"/>
                <a:gd name="T24" fmla="*/ 52 w 66"/>
                <a:gd name="T25" fmla="*/ 0 h 3"/>
                <a:gd name="T26" fmla="*/ 66 w 66"/>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3"/>
                <a:gd name="T44" fmla="*/ 66 w 66"/>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3">
                  <a:moveTo>
                    <a:pt x="66" y="0"/>
                  </a:moveTo>
                  <a:lnTo>
                    <a:pt x="64" y="0"/>
                  </a:lnTo>
                  <a:lnTo>
                    <a:pt x="57" y="1"/>
                  </a:lnTo>
                  <a:lnTo>
                    <a:pt x="47" y="2"/>
                  </a:lnTo>
                  <a:lnTo>
                    <a:pt x="33" y="3"/>
                  </a:lnTo>
                  <a:lnTo>
                    <a:pt x="18" y="3"/>
                  </a:lnTo>
                  <a:lnTo>
                    <a:pt x="0" y="3"/>
                  </a:lnTo>
                  <a:lnTo>
                    <a:pt x="0" y="2"/>
                  </a:lnTo>
                  <a:lnTo>
                    <a:pt x="17" y="2"/>
                  </a:lnTo>
                  <a:lnTo>
                    <a:pt x="31" y="2"/>
                  </a:lnTo>
                  <a:lnTo>
                    <a:pt x="42" y="1"/>
                  </a:lnTo>
                  <a:lnTo>
                    <a:pt x="50" y="0"/>
                  </a:lnTo>
                  <a:lnTo>
                    <a:pt x="52" y="0"/>
                  </a:lnTo>
                  <a:lnTo>
                    <a:pt x="66"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299" name="Freeform 772"/>
            <p:cNvSpPr>
              <a:spLocks/>
            </p:cNvSpPr>
            <p:nvPr/>
          </p:nvSpPr>
          <p:spPr bwMode="auto">
            <a:xfrm>
              <a:off x="1052" y="2106"/>
              <a:ext cx="46" cy="1"/>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0" name="Freeform 773"/>
            <p:cNvSpPr>
              <a:spLocks/>
            </p:cNvSpPr>
            <p:nvPr/>
          </p:nvSpPr>
          <p:spPr bwMode="auto">
            <a:xfrm>
              <a:off x="1052" y="2106"/>
              <a:ext cx="31" cy="0"/>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1" name="Freeform 774"/>
            <p:cNvSpPr>
              <a:spLocks/>
            </p:cNvSpPr>
            <p:nvPr/>
          </p:nvSpPr>
          <p:spPr bwMode="auto">
            <a:xfrm>
              <a:off x="1052" y="2106"/>
              <a:ext cx="16" cy="0"/>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2" name="Freeform 775"/>
            <p:cNvSpPr>
              <a:spLocks/>
            </p:cNvSpPr>
            <p:nvPr/>
          </p:nvSpPr>
          <p:spPr bwMode="auto">
            <a:xfrm>
              <a:off x="1052" y="2106"/>
              <a:ext cx="1" cy="0"/>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3" name="Freeform 776"/>
            <p:cNvSpPr>
              <a:spLocks/>
            </p:cNvSpPr>
            <p:nvPr/>
          </p:nvSpPr>
          <p:spPr bwMode="auto">
            <a:xfrm>
              <a:off x="1294" y="2077"/>
              <a:ext cx="42" cy="165"/>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4" name="Rectangle 777"/>
            <p:cNvSpPr>
              <a:spLocks noChangeArrowheads="1"/>
            </p:cNvSpPr>
            <p:nvPr/>
          </p:nvSpPr>
          <p:spPr bwMode="auto">
            <a:xfrm>
              <a:off x="958" y="2121"/>
              <a:ext cx="336" cy="96"/>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5" name="Freeform 778"/>
            <p:cNvSpPr>
              <a:spLocks/>
            </p:cNvSpPr>
            <p:nvPr/>
          </p:nvSpPr>
          <p:spPr bwMode="auto">
            <a:xfrm>
              <a:off x="1063" y="2121"/>
              <a:ext cx="4" cy="96"/>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306" name="Rectangle 779"/>
            <p:cNvSpPr>
              <a:spLocks noChangeArrowheads="1"/>
            </p:cNvSpPr>
            <p:nvPr/>
          </p:nvSpPr>
          <p:spPr bwMode="auto">
            <a:xfrm>
              <a:off x="958" y="2217"/>
              <a:ext cx="336" cy="25"/>
            </a:xfrm>
            <a:prstGeom prst="rect">
              <a:avLst/>
            </a:prstGeom>
            <a:solidFill>
              <a:srgbClr val="9A9A9A"/>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07" name="Rectangle 780"/>
            <p:cNvSpPr>
              <a:spLocks noChangeArrowheads="1"/>
            </p:cNvSpPr>
            <p:nvPr/>
          </p:nvSpPr>
          <p:spPr bwMode="auto">
            <a:xfrm>
              <a:off x="1217" y="2151"/>
              <a:ext cx="13"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08" name="Freeform 781"/>
            <p:cNvSpPr>
              <a:spLocks noEditPoints="1"/>
            </p:cNvSpPr>
            <p:nvPr/>
          </p:nvSpPr>
          <p:spPr bwMode="auto">
            <a:xfrm>
              <a:off x="1079" y="2142"/>
              <a:ext cx="55"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09" name="Freeform 782"/>
            <p:cNvSpPr>
              <a:spLocks noEditPoints="1"/>
            </p:cNvSpPr>
            <p:nvPr/>
          </p:nvSpPr>
          <p:spPr bwMode="auto">
            <a:xfrm>
              <a:off x="968" y="2130"/>
              <a:ext cx="243" cy="38"/>
            </a:xfrm>
            <a:custGeom>
              <a:avLst/>
              <a:gdLst>
                <a:gd name="T0" fmla="*/ 0 w 275"/>
                <a:gd name="T1" fmla="*/ 41 h 41"/>
                <a:gd name="T2" fmla="*/ 37 w 275"/>
                <a:gd name="T3" fmla="*/ 41 h 41"/>
                <a:gd name="T4" fmla="*/ 37 w 275"/>
                <a:gd name="T5" fmla="*/ 0 h 41"/>
                <a:gd name="T6" fmla="*/ 0 w 275"/>
                <a:gd name="T7" fmla="*/ 0 h 41"/>
                <a:gd name="T8" fmla="*/ 0 w 275"/>
                <a:gd name="T9" fmla="*/ 41 h 41"/>
                <a:gd name="T10" fmla="*/ 244 w 275"/>
                <a:gd name="T11" fmla="*/ 30 h 41"/>
                <a:gd name="T12" fmla="*/ 275 w 275"/>
                <a:gd name="T13" fmla="*/ 30 h 41"/>
                <a:gd name="T14" fmla="*/ 275 w 275"/>
                <a:gd name="T15" fmla="*/ 9 h 41"/>
                <a:gd name="T16" fmla="*/ 244 w 275"/>
                <a:gd name="T17" fmla="*/ 9 h 41"/>
                <a:gd name="T18" fmla="*/ 244 w 275"/>
                <a:gd name="T19" fmla="*/ 3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1"/>
                <a:gd name="T32" fmla="*/ 275 w 2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1">
                  <a:moveTo>
                    <a:pt x="0" y="41"/>
                  </a:moveTo>
                  <a:lnTo>
                    <a:pt x="37" y="41"/>
                  </a:lnTo>
                  <a:lnTo>
                    <a:pt x="37" y="0"/>
                  </a:lnTo>
                  <a:lnTo>
                    <a:pt x="0" y="0"/>
                  </a:lnTo>
                  <a:lnTo>
                    <a:pt x="0" y="41"/>
                  </a:lnTo>
                  <a:close/>
                  <a:moveTo>
                    <a:pt x="244" y="30"/>
                  </a:moveTo>
                  <a:lnTo>
                    <a:pt x="275" y="30"/>
                  </a:lnTo>
                  <a:lnTo>
                    <a:pt x="275" y="9"/>
                  </a:lnTo>
                  <a:lnTo>
                    <a:pt x="244" y="9"/>
                  </a:lnTo>
                  <a:lnTo>
                    <a:pt x="244"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10" name="Freeform 783"/>
            <p:cNvSpPr>
              <a:spLocks noEditPoints="1"/>
            </p:cNvSpPr>
            <p:nvPr/>
          </p:nvSpPr>
          <p:spPr bwMode="auto">
            <a:xfrm>
              <a:off x="961" y="2126"/>
              <a:ext cx="330" cy="109"/>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70 h 118"/>
                <a:gd name="T14" fmla="*/ 129 w 374"/>
                <a:gd name="T15" fmla="*/ 94 h 118"/>
                <a:gd name="T16" fmla="*/ 220 w 374"/>
                <a:gd name="T17" fmla="*/ 83 h 118"/>
                <a:gd name="T18" fmla="*/ 359 w 374"/>
                <a:gd name="T19" fmla="*/ 83 h 118"/>
                <a:gd name="T20" fmla="*/ 359 w 374"/>
                <a:gd name="T21" fmla="*/ 12 h 118"/>
                <a:gd name="T22" fmla="*/ 220 w 374"/>
                <a:gd name="T23" fmla="*/ 12 h 118"/>
                <a:gd name="T24" fmla="*/ 220 w 374"/>
                <a:gd name="T25" fmla="*/ 83 h 118"/>
                <a:gd name="T26" fmla="*/ 339 w 374"/>
                <a:gd name="T27" fmla="*/ 118 h 118"/>
                <a:gd name="T28" fmla="*/ 368 w 374"/>
                <a:gd name="T29" fmla="*/ 118 h 118"/>
                <a:gd name="T30" fmla="*/ 372 w 374"/>
                <a:gd name="T31" fmla="*/ 117 h 118"/>
                <a:gd name="T32" fmla="*/ 374 w 374"/>
                <a:gd name="T33" fmla="*/ 112 h 118"/>
                <a:gd name="T34" fmla="*/ 372 w 374"/>
                <a:gd name="T35" fmla="*/ 108 h 118"/>
                <a:gd name="T36" fmla="*/ 368 w 374"/>
                <a:gd name="T37" fmla="*/ 107 h 118"/>
                <a:gd name="T38" fmla="*/ 339 w 374"/>
                <a:gd name="T39" fmla="*/ 107 h 118"/>
                <a:gd name="T40" fmla="*/ 339 w 374"/>
                <a:gd name="T41" fmla="*/ 118 h 118"/>
                <a:gd name="T42" fmla="*/ 35 w 374"/>
                <a:gd name="T43" fmla="*/ 118 h 118"/>
                <a:gd name="T44" fmla="*/ 6 w 374"/>
                <a:gd name="T45" fmla="*/ 118 h 118"/>
                <a:gd name="T46" fmla="*/ 2 w 374"/>
                <a:gd name="T47" fmla="*/ 117 h 118"/>
                <a:gd name="T48" fmla="*/ 0 w 374"/>
                <a:gd name="T49" fmla="*/ 112 h 118"/>
                <a:gd name="T50" fmla="*/ 2 w 374"/>
                <a:gd name="T51" fmla="*/ 108 h 118"/>
                <a:gd name="T52" fmla="*/ 6 w 374"/>
                <a:gd name="T53" fmla="*/ 107 h 118"/>
                <a:gd name="T54" fmla="*/ 35 w 374"/>
                <a:gd name="T55" fmla="*/ 107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70"/>
                  </a:lnTo>
                  <a:lnTo>
                    <a:pt x="129" y="94"/>
                  </a:lnTo>
                  <a:close/>
                  <a:moveTo>
                    <a:pt x="220" y="83"/>
                  </a:moveTo>
                  <a:lnTo>
                    <a:pt x="359" y="83"/>
                  </a:lnTo>
                  <a:lnTo>
                    <a:pt x="359" y="12"/>
                  </a:lnTo>
                  <a:lnTo>
                    <a:pt x="220" y="12"/>
                  </a:lnTo>
                  <a:lnTo>
                    <a:pt x="220" y="83"/>
                  </a:lnTo>
                  <a:close/>
                  <a:moveTo>
                    <a:pt x="339" y="118"/>
                  </a:moveTo>
                  <a:lnTo>
                    <a:pt x="368" y="118"/>
                  </a:lnTo>
                  <a:lnTo>
                    <a:pt x="372" y="117"/>
                  </a:lnTo>
                  <a:lnTo>
                    <a:pt x="374" y="112"/>
                  </a:lnTo>
                  <a:lnTo>
                    <a:pt x="372" y="108"/>
                  </a:lnTo>
                  <a:lnTo>
                    <a:pt x="368" y="107"/>
                  </a:lnTo>
                  <a:lnTo>
                    <a:pt x="339" y="107"/>
                  </a:lnTo>
                  <a:lnTo>
                    <a:pt x="339" y="118"/>
                  </a:lnTo>
                  <a:close/>
                  <a:moveTo>
                    <a:pt x="35" y="118"/>
                  </a:moveTo>
                  <a:lnTo>
                    <a:pt x="6" y="118"/>
                  </a:lnTo>
                  <a:lnTo>
                    <a:pt x="2" y="117"/>
                  </a:lnTo>
                  <a:lnTo>
                    <a:pt x="0" y="112"/>
                  </a:lnTo>
                  <a:lnTo>
                    <a:pt x="2" y="108"/>
                  </a:lnTo>
                  <a:lnTo>
                    <a:pt x="6" y="107"/>
                  </a:lnTo>
                  <a:lnTo>
                    <a:pt x="35" y="107"/>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algn="l" defTabSz="457200"/>
              <a:endParaRPr lang="en-US">
                <a:latin typeface="Calibri" pitchFamily="34" charset="0"/>
                <a:ea typeface="ＭＳ Ｐゴシック" pitchFamily="34" charset="-128"/>
              </a:endParaRPr>
            </a:p>
          </p:txBody>
        </p:sp>
        <p:sp>
          <p:nvSpPr>
            <p:cNvPr id="748311" name="Line 784"/>
            <p:cNvSpPr>
              <a:spLocks noChangeShapeType="1"/>
            </p:cNvSpPr>
            <p:nvPr/>
          </p:nvSpPr>
          <p:spPr bwMode="auto">
            <a:xfrm>
              <a:off x="1135" y="2126"/>
              <a:ext cx="1" cy="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2" name="Line 785"/>
            <p:cNvSpPr>
              <a:spLocks noChangeShapeType="1"/>
            </p:cNvSpPr>
            <p:nvPr/>
          </p:nvSpPr>
          <p:spPr bwMode="auto">
            <a:xfrm flipH="1">
              <a:off x="1070" y="2155"/>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3" name="Line 786"/>
            <p:cNvSpPr>
              <a:spLocks noChangeShapeType="1"/>
            </p:cNvSpPr>
            <p:nvPr/>
          </p:nvSpPr>
          <p:spPr bwMode="auto">
            <a:xfrm flipH="1">
              <a:off x="1070" y="2183"/>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4" name="Line 787"/>
            <p:cNvSpPr>
              <a:spLocks noChangeShapeType="1"/>
            </p:cNvSpPr>
            <p:nvPr/>
          </p:nvSpPr>
          <p:spPr bwMode="auto">
            <a:xfrm>
              <a:off x="1239" y="2137"/>
              <a:ext cx="1" cy="2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5" name="Line 788"/>
            <p:cNvSpPr>
              <a:spLocks noChangeShapeType="1"/>
            </p:cNvSpPr>
            <p:nvPr/>
          </p:nvSpPr>
          <p:spPr bwMode="auto">
            <a:xfrm>
              <a:off x="1155" y="2161"/>
              <a:ext cx="12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6" name="Line 789"/>
            <p:cNvSpPr>
              <a:spLocks noChangeShapeType="1"/>
            </p:cNvSpPr>
            <p:nvPr/>
          </p:nvSpPr>
          <p:spPr bwMode="auto">
            <a:xfrm flipV="1">
              <a:off x="1079" y="2121"/>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7" name="Line 790"/>
            <p:cNvSpPr>
              <a:spLocks noChangeShapeType="1"/>
            </p:cNvSpPr>
            <p:nvPr/>
          </p:nvSpPr>
          <p:spPr bwMode="auto">
            <a:xfrm flipV="1">
              <a:off x="1079" y="2213"/>
              <a:ext cx="1" cy="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8" name="Line 791"/>
            <p:cNvSpPr>
              <a:spLocks noChangeShapeType="1"/>
            </p:cNvSpPr>
            <p:nvPr/>
          </p:nvSpPr>
          <p:spPr bwMode="auto">
            <a:xfrm>
              <a:off x="1081" y="2169"/>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19" name="Line 792"/>
            <p:cNvSpPr>
              <a:spLocks noChangeShapeType="1"/>
            </p:cNvSpPr>
            <p:nvPr/>
          </p:nvSpPr>
          <p:spPr bwMode="auto">
            <a:xfrm>
              <a:off x="1081" y="2146"/>
              <a:ext cx="4"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0" name="Line 793"/>
            <p:cNvSpPr>
              <a:spLocks noChangeShapeType="1"/>
            </p:cNvSpPr>
            <p:nvPr/>
          </p:nvSpPr>
          <p:spPr bwMode="auto">
            <a:xfrm>
              <a:off x="1120" y="2146"/>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1" name="Line 794"/>
            <p:cNvSpPr>
              <a:spLocks noChangeShapeType="1"/>
            </p:cNvSpPr>
            <p:nvPr/>
          </p:nvSpPr>
          <p:spPr bwMode="auto">
            <a:xfrm>
              <a:off x="1171" y="2155"/>
              <a:ext cx="5" cy="1"/>
            </a:xfrm>
            <a:prstGeom prst="line">
              <a:avLst/>
            </a:prstGeom>
            <a:noFill/>
            <a:ln w="4763">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22" name="Freeform 795"/>
            <p:cNvSpPr>
              <a:spLocks/>
            </p:cNvSpPr>
            <p:nvPr/>
          </p:nvSpPr>
          <p:spPr bwMode="auto">
            <a:xfrm>
              <a:off x="1252" y="1846"/>
              <a:ext cx="42" cy="260"/>
            </a:xfrm>
            <a:custGeom>
              <a:avLst/>
              <a:gdLst>
                <a:gd name="T0" fmla="*/ 0 w 47"/>
                <a:gd name="T1" fmla="*/ 281 h 281"/>
                <a:gd name="T2" fmla="*/ 36 w 47"/>
                <a:gd name="T3" fmla="*/ 244 h 281"/>
                <a:gd name="T4" fmla="*/ 36 w 47"/>
                <a:gd name="T5" fmla="*/ 179 h 281"/>
                <a:gd name="T6" fmla="*/ 47 w 47"/>
                <a:gd name="T7" fmla="*/ 144 h 281"/>
                <a:gd name="T8" fmla="*/ 47 w 47"/>
                <a:gd name="T9" fmla="*/ 0 h 281"/>
                <a:gd name="T10" fmla="*/ 0 w 47"/>
                <a:gd name="T11" fmla="*/ 49 h 281"/>
                <a:gd name="T12" fmla="*/ 0 w 47"/>
                <a:gd name="T13" fmla="*/ 281 h 281"/>
                <a:gd name="T14" fmla="*/ 0 60000 65536"/>
                <a:gd name="T15" fmla="*/ 0 60000 65536"/>
                <a:gd name="T16" fmla="*/ 0 60000 65536"/>
                <a:gd name="T17" fmla="*/ 0 60000 65536"/>
                <a:gd name="T18" fmla="*/ 0 60000 65536"/>
                <a:gd name="T19" fmla="*/ 0 60000 65536"/>
                <a:gd name="T20" fmla="*/ 0 60000 65536"/>
                <a:gd name="T21" fmla="*/ 0 w 47"/>
                <a:gd name="T22" fmla="*/ 0 h 281"/>
                <a:gd name="T23" fmla="*/ 47 w 47"/>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1">
                  <a:moveTo>
                    <a:pt x="0" y="281"/>
                  </a:moveTo>
                  <a:lnTo>
                    <a:pt x="36" y="244"/>
                  </a:lnTo>
                  <a:lnTo>
                    <a:pt x="36" y="179"/>
                  </a:lnTo>
                  <a:lnTo>
                    <a:pt x="47" y="144"/>
                  </a:lnTo>
                  <a:lnTo>
                    <a:pt x="47" y="0"/>
                  </a:lnTo>
                  <a:lnTo>
                    <a:pt x="0" y="49"/>
                  </a:lnTo>
                  <a:lnTo>
                    <a:pt x="0" y="28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3" name="Freeform 796"/>
            <p:cNvSpPr>
              <a:spLocks/>
            </p:cNvSpPr>
            <p:nvPr/>
          </p:nvSpPr>
          <p:spPr bwMode="auto">
            <a:xfrm>
              <a:off x="1000" y="1846"/>
              <a:ext cx="294" cy="45"/>
            </a:xfrm>
            <a:custGeom>
              <a:avLst/>
              <a:gdLst>
                <a:gd name="T0" fmla="*/ 332 w 332"/>
                <a:gd name="T1" fmla="*/ 0 h 49"/>
                <a:gd name="T2" fmla="*/ 47 w 332"/>
                <a:gd name="T3" fmla="*/ 0 h 49"/>
                <a:gd name="T4" fmla="*/ 0 w 332"/>
                <a:gd name="T5" fmla="*/ 49 h 49"/>
                <a:gd name="T6" fmla="*/ 285 w 332"/>
                <a:gd name="T7" fmla="*/ 49 h 49"/>
                <a:gd name="T8" fmla="*/ 332 w 332"/>
                <a:gd name="T9" fmla="*/ 0 h 49"/>
                <a:gd name="T10" fmla="*/ 0 60000 65536"/>
                <a:gd name="T11" fmla="*/ 0 60000 65536"/>
                <a:gd name="T12" fmla="*/ 0 60000 65536"/>
                <a:gd name="T13" fmla="*/ 0 60000 65536"/>
                <a:gd name="T14" fmla="*/ 0 60000 65536"/>
                <a:gd name="T15" fmla="*/ 0 w 332"/>
                <a:gd name="T16" fmla="*/ 0 h 49"/>
                <a:gd name="T17" fmla="*/ 332 w 332"/>
                <a:gd name="T18" fmla="*/ 49 h 49"/>
              </a:gdLst>
              <a:ahLst/>
              <a:cxnLst>
                <a:cxn ang="T10">
                  <a:pos x="T0" y="T1"/>
                </a:cxn>
                <a:cxn ang="T11">
                  <a:pos x="T2" y="T3"/>
                </a:cxn>
                <a:cxn ang="T12">
                  <a:pos x="T4" y="T5"/>
                </a:cxn>
                <a:cxn ang="T13">
                  <a:pos x="T6" y="T7"/>
                </a:cxn>
                <a:cxn ang="T14">
                  <a:pos x="T8" y="T9"/>
                </a:cxn>
              </a:cxnLst>
              <a:rect l="T15" t="T16" r="T17" b="T18"/>
              <a:pathLst>
                <a:path w="332" h="49">
                  <a:moveTo>
                    <a:pt x="332" y="0"/>
                  </a:moveTo>
                  <a:lnTo>
                    <a:pt x="47" y="0"/>
                  </a:lnTo>
                  <a:lnTo>
                    <a:pt x="0" y="49"/>
                  </a:lnTo>
                  <a:lnTo>
                    <a:pt x="285" y="49"/>
                  </a:lnTo>
                  <a:lnTo>
                    <a:pt x="33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4" name="Rectangle 797"/>
            <p:cNvSpPr>
              <a:spLocks noChangeArrowheads="1"/>
            </p:cNvSpPr>
            <p:nvPr/>
          </p:nvSpPr>
          <p:spPr bwMode="auto">
            <a:xfrm>
              <a:off x="1000" y="1891"/>
              <a:ext cx="252" cy="213"/>
            </a:xfrm>
            <a:prstGeom prst="rect">
              <a:avLst/>
            </a:prstGeom>
            <a:solidFill>
              <a:srgbClr val="C0C0C0"/>
            </a:solidFill>
            <a:ln w="4763">
              <a:solidFill>
                <a:srgbClr val="000000"/>
              </a:solidFill>
              <a:miter lim="800000"/>
              <a:headEnd/>
              <a:tailEnd/>
            </a:ln>
          </p:spPr>
          <p:txBody>
            <a:bodyPr/>
            <a:lstStyle/>
            <a:p>
              <a:pPr algn="l" defTabSz="457200"/>
              <a:endParaRPr lang="en-US">
                <a:latin typeface="Calibri" pitchFamily="34" charset="0"/>
                <a:ea typeface="ＭＳ Ｐゴシック" pitchFamily="34" charset="-128"/>
              </a:endParaRPr>
            </a:p>
          </p:txBody>
        </p:sp>
        <p:sp>
          <p:nvSpPr>
            <p:cNvPr id="748325" name="Rectangle 798"/>
            <p:cNvSpPr>
              <a:spLocks noChangeArrowheads="1"/>
            </p:cNvSpPr>
            <p:nvPr/>
          </p:nvSpPr>
          <p:spPr bwMode="auto">
            <a:xfrm>
              <a:off x="1226" y="2077"/>
              <a:ext cx="13" cy="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6" name="Freeform 799"/>
            <p:cNvSpPr>
              <a:spLocks/>
            </p:cNvSpPr>
            <p:nvPr/>
          </p:nvSpPr>
          <p:spPr bwMode="auto">
            <a:xfrm>
              <a:off x="1037" y="1924"/>
              <a:ext cx="178" cy="131"/>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7" name="Freeform 800"/>
            <p:cNvSpPr>
              <a:spLocks/>
            </p:cNvSpPr>
            <p:nvPr/>
          </p:nvSpPr>
          <p:spPr bwMode="auto">
            <a:xfrm>
              <a:off x="1037" y="1924"/>
              <a:ext cx="174" cy="127"/>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8" name="Freeform 801"/>
            <p:cNvSpPr>
              <a:spLocks/>
            </p:cNvSpPr>
            <p:nvPr/>
          </p:nvSpPr>
          <p:spPr bwMode="auto">
            <a:xfrm>
              <a:off x="1037" y="1924"/>
              <a:ext cx="170" cy="125"/>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29" name="Freeform 802"/>
            <p:cNvSpPr>
              <a:spLocks/>
            </p:cNvSpPr>
            <p:nvPr/>
          </p:nvSpPr>
          <p:spPr bwMode="auto">
            <a:xfrm>
              <a:off x="1037" y="1924"/>
              <a:ext cx="167" cy="122"/>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0" name="Freeform 803"/>
            <p:cNvSpPr>
              <a:spLocks/>
            </p:cNvSpPr>
            <p:nvPr/>
          </p:nvSpPr>
          <p:spPr bwMode="auto">
            <a:xfrm>
              <a:off x="1037" y="1924"/>
              <a:ext cx="164" cy="12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1" name="Freeform 804"/>
            <p:cNvSpPr>
              <a:spLocks/>
            </p:cNvSpPr>
            <p:nvPr/>
          </p:nvSpPr>
          <p:spPr bwMode="auto">
            <a:xfrm>
              <a:off x="1037" y="1924"/>
              <a:ext cx="160" cy="11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2" name="Freeform 805"/>
            <p:cNvSpPr>
              <a:spLocks/>
            </p:cNvSpPr>
            <p:nvPr/>
          </p:nvSpPr>
          <p:spPr bwMode="auto">
            <a:xfrm>
              <a:off x="1036" y="1924"/>
              <a:ext cx="158" cy="116"/>
            </a:xfrm>
            <a:custGeom>
              <a:avLst/>
              <a:gdLst>
                <a:gd name="T0" fmla="*/ 0 w 178"/>
                <a:gd name="T1" fmla="*/ 2147483647 h 126"/>
                <a:gd name="T2" fmla="*/ 2147483647 w 178"/>
                <a:gd name="T3" fmla="*/ 2147483647 h 126"/>
                <a:gd name="T4" fmla="*/ 2147483647 w 178"/>
                <a:gd name="T5" fmla="*/ 0 h 126"/>
                <a:gd name="T6" fmla="*/ 2147483647 w 178"/>
                <a:gd name="T7" fmla="*/ 0 h 126"/>
                <a:gd name="T8" fmla="*/ 2147483647 w 178"/>
                <a:gd name="T9" fmla="*/ 2147483647 h 126"/>
                <a:gd name="T10" fmla="*/ 0 w 178"/>
                <a:gd name="T11" fmla="*/ 2147483647 h 126"/>
                <a:gd name="T12" fmla="*/ 0 w 178"/>
                <a:gd name="T13" fmla="*/ 2147483647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3" name="Freeform 806"/>
            <p:cNvSpPr>
              <a:spLocks/>
            </p:cNvSpPr>
            <p:nvPr/>
          </p:nvSpPr>
          <p:spPr bwMode="auto">
            <a:xfrm>
              <a:off x="1036" y="1924"/>
              <a:ext cx="154" cy="113"/>
            </a:xfrm>
            <a:custGeom>
              <a:avLst/>
              <a:gdLst>
                <a:gd name="T0" fmla="*/ 0 w 174"/>
                <a:gd name="T1" fmla="*/ 2147483647 h 123"/>
                <a:gd name="T2" fmla="*/ 2147483647 w 174"/>
                <a:gd name="T3" fmla="*/ 2147483647 h 123"/>
                <a:gd name="T4" fmla="*/ 2147483647 w 174"/>
                <a:gd name="T5" fmla="*/ 0 h 123"/>
                <a:gd name="T6" fmla="*/ 2147483647 w 174"/>
                <a:gd name="T7" fmla="*/ 0 h 123"/>
                <a:gd name="T8" fmla="*/ 2147483647 w 174"/>
                <a:gd name="T9" fmla="*/ 2147483647 h 123"/>
                <a:gd name="T10" fmla="*/ 0 w 174"/>
                <a:gd name="T11" fmla="*/ 2147483647 h 123"/>
                <a:gd name="T12" fmla="*/ 0 w 174"/>
                <a:gd name="T13" fmla="*/ 2147483647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4" name="Freeform 807"/>
            <p:cNvSpPr>
              <a:spLocks/>
            </p:cNvSpPr>
            <p:nvPr/>
          </p:nvSpPr>
          <p:spPr bwMode="auto">
            <a:xfrm>
              <a:off x="1036" y="1924"/>
              <a:ext cx="151" cy="109"/>
            </a:xfrm>
            <a:custGeom>
              <a:avLst/>
              <a:gdLst>
                <a:gd name="T0" fmla="*/ 0 w 171"/>
                <a:gd name="T1" fmla="*/ 2147483647 h 119"/>
                <a:gd name="T2" fmla="*/ 2147483647 w 171"/>
                <a:gd name="T3" fmla="*/ 2147483647 h 119"/>
                <a:gd name="T4" fmla="*/ 2147483647 w 171"/>
                <a:gd name="T5" fmla="*/ 0 h 119"/>
                <a:gd name="T6" fmla="*/ 2147483647 w 171"/>
                <a:gd name="T7" fmla="*/ 0 h 119"/>
                <a:gd name="T8" fmla="*/ 2147483647 w 171"/>
                <a:gd name="T9" fmla="*/ 2147483647 h 119"/>
                <a:gd name="T10" fmla="*/ 0 w 171"/>
                <a:gd name="T11" fmla="*/ 2147483647 h 119"/>
                <a:gd name="T12" fmla="*/ 0 w 171"/>
                <a:gd name="T13" fmla="*/ 2147483647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5" name="Freeform 808"/>
            <p:cNvSpPr>
              <a:spLocks/>
            </p:cNvSpPr>
            <p:nvPr/>
          </p:nvSpPr>
          <p:spPr bwMode="auto">
            <a:xfrm>
              <a:off x="1036" y="1924"/>
              <a:ext cx="148" cy="108"/>
            </a:xfrm>
            <a:custGeom>
              <a:avLst/>
              <a:gdLst>
                <a:gd name="T0" fmla="*/ 0 w 167"/>
                <a:gd name="T1" fmla="*/ 2147483647 h 117"/>
                <a:gd name="T2" fmla="*/ 2147483647 w 167"/>
                <a:gd name="T3" fmla="*/ 2147483647 h 117"/>
                <a:gd name="T4" fmla="*/ 2147483647 w 167"/>
                <a:gd name="T5" fmla="*/ 0 h 117"/>
                <a:gd name="T6" fmla="*/ 2147483647 w 167"/>
                <a:gd name="T7" fmla="*/ 0 h 117"/>
                <a:gd name="T8" fmla="*/ 2147483647 w 167"/>
                <a:gd name="T9" fmla="*/ 2147483647 h 117"/>
                <a:gd name="T10" fmla="*/ 0 w 167"/>
                <a:gd name="T11" fmla="*/ 2147483647 h 117"/>
                <a:gd name="T12" fmla="*/ 0 w 167"/>
                <a:gd name="T13" fmla="*/ 214748364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6" name="Freeform 809"/>
            <p:cNvSpPr>
              <a:spLocks/>
            </p:cNvSpPr>
            <p:nvPr/>
          </p:nvSpPr>
          <p:spPr bwMode="auto">
            <a:xfrm>
              <a:off x="1036" y="1924"/>
              <a:ext cx="144" cy="105"/>
            </a:xfrm>
            <a:custGeom>
              <a:avLst/>
              <a:gdLst>
                <a:gd name="T0" fmla="*/ 0 w 162"/>
                <a:gd name="T1" fmla="*/ 2147483647 h 114"/>
                <a:gd name="T2" fmla="*/ 2147483647 w 162"/>
                <a:gd name="T3" fmla="*/ 2147483647 h 114"/>
                <a:gd name="T4" fmla="*/ 2147483647 w 162"/>
                <a:gd name="T5" fmla="*/ 0 h 114"/>
                <a:gd name="T6" fmla="*/ 2147483647 w 162"/>
                <a:gd name="T7" fmla="*/ 0 h 114"/>
                <a:gd name="T8" fmla="*/ 2147483647 w 162"/>
                <a:gd name="T9" fmla="*/ 2147483647 h 114"/>
                <a:gd name="T10" fmla="*/ 0 w 162"/>
                <a:gd name="T11" fmla="*/ 2147483647 h 114"/>
                <a:gd name="T12" fmla="*/ 0 w 162"/>
                <a:gd name="T13" fmla="*/ 2147483647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7" name="Freeform 810"/>
            <p:cNvSpPr>
              <a:spLocks/>
            </p:cNvSpPr>
            <p:nvPr/>
          </p:nvSpPr>
          <p:spPr bwMode="auto">
            <a:xfrm>
              <a:off x="1036" y="1924"/>
              <a:ext cx="140" cy="101"/>
            </a:xfrm>
            <a:custGeom>
              <a:avLst/>
              <a:gdLst>
                <a:gd name="T0" fmla="*/ 0 w 158"/>
                <a:gd name="T1" fmla="*/ 2147483647 h 110"/>
                <a:gd name="T2" fmla="*/ 2147483647 w 158"/>
                <a:gd name="T3" fmla="*/ 2147483647 h 110"/>
                <a:gd name="T4" fmla="*/ 2147483647 w 158"/>
                <a:gd name="T5" fmla="*/ 0 h 110"/>
                <a:gd name="T6" fmla="*/ 2147483647 w 158"/>
                <a:gd name="T7" fmla="*/ 0 h 110"/>
                <a:gd name="T8" fmla="*/ 2147483647 w 158"/>
                <a:gd name="T9" fmla="*/ 2147483647 h 110"/>
                <a:gd name="T10" fmla="*/ 0 w 158"/>
                <a:gd name="T11" fmla="*/ 2147483647 h 110"/>
                <a:gd name="T12" fmla="*/ 0 w 158"/>
                <a:gd name="T13" fmla="*/ 2147483647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8" name="Freeform 811"/>
            <p:cNvSpPr>
              <a:spLocks/>
            </p:cNvSpPr>
            <p:nvPr/>
          </p:nvSpPr>
          <p:spPr bwMode="auto">
            <a:xfrm>
              <a:off x="1036" y="1924"/>
              <a:ext cx="136" cy="99"/>
            </a:xfrm>
            <a:custGeom>
              <a:avLst/>
              <a:gdLst>
                <a:gd name="T0" fmla="*/ 0 w 153"/>
                <a:gd name="T1" fmla="*/ 2147483647 h 108"/>
                <a:gd name="T2" fmla="*/ 2147483647 w 153"/>
                <a:gd name="T3" fmla="*/ 2147483647 h 108"/>
                <a:gd name="T4" fmla="*/ 2147483647 w 153"/>
                <a:gd name="T5" fmla="*/ 0 h 108"/>
                <a:gd name="T6" fmla="*/ 2147483647 w 153"/>
                <a:gd name="T7" fmla="*/ 0 h 108"/>
                <a:gd name="T8" fmla="*/ 2147483647 w 153"/>
                <a:gd name="T9" fmla="*/ 2147483647 h 108"/>
                <a:gd name="T10" fmla="*/ 0 w 153"/>
                <a:gd name="T11" fmla="*/ 2147483647 h 108"/>
                <a:gd name="T12" fmla="*/ 0 w 153"/>
                <a:gd name="T13" fmla="*/ 2147483647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39" name="Freeform 812"/>
            <p:cNvSpPr>
              <a:spLocks/>
            </p:cNvSpPr>
            <p:nvPr/>
          </p:nvSpPr>
          <p:spPr bwMode="auto">
            <a:xfrm>
              <a:off x="1036" y="1924"/>
              <a:ext cx="131" cy="96"/>
            </a:xfrm>
            <a:custGeom>
              <a:avLst/>
              <a:gdLst>
                <a:gd name="T0" fmla="*/ 0 w 148"/>
                <a:gd name="T1" fmla="*/ 2147483647 h 104"/>
                <a:gd name="T2" fmla="*/ 2147483647 w 148"/>
                <a:gd name="T3" fmla="*/ 2147483647 h 104"/>
                <a:gd name="T4" fmla="*/ 2147483647 w 148"/>
                <a:gd name="T5" fmla="*/ 0 h 104"/>
                <a:gd name="T6" fmla="*/ 2147483647 w 148"/>
                <a:gd name="T7" fmla="*/ 0 h 104"/>
                <a:gd name="T8" fmla="*/ 2147483647 w 148"/>
                <a:gd name="T9" fmla="*/ 2147483647 h 104"/>
                <a:gd name="T10" fmla="*/ 0 w 148"/>
                <a:gd name="T11" fmla="*/ 2147483647 h 104"/>
                <a:gd name="T12" fmla="*/ 0 w 148"/>
                <a:gd name="T13" fmla="*/ 2147483647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0" name="Freeform 813"/>
            <p:cNvSpPr>
              <a:spLocks/>
            </p:cNvSpPr>
            <p:nvPr/>
          </p:nvSpPr>
          <p:spPr bwMode="auto">
            <a:xfrm>
              <a:off x="1036" y="1924"/>
              <a:ext cx="127" cy="92"/>
            </a:xfrm>
            <a:custGeom>
              <a:avLst/>
              <a:gdLst>
                <a:gd name="T0" fmla="*/ 0 w 143"/>
                <a:gd name="T1" fmla="*/ 2147483647 h 100"/>
                <a:gd name="T2" fmla="*/ 2147483647 w 143"/>
                <a:gd name="T3" fmla="*/ 2147483647 h 100"/>
                <a:gd name="T4" fmla="*/ 2147483647 w 143"/>
                <a:gd name="T5" fmla="*/ 0 h 100"/>
                <a:gd name="T6" fmla="*/ 2147483647 w 143"/>
                <a:gd name="T7" fmla="*/ 0 h 100"/>
                <a:gd name="T8" fmla="*/ 2147483647 w 143"/>
                <a:gd name="T9" fmla="*/ 2147483647 h 100"/>
                <a:gd name="T10" fmla="*/ 0 w 143"/>
                <a:gd name="T11" fmla="*/ 2147483647 h 100"/>
                <a:gd name="T12" fmla="*/ 0 w 143"/>
                <a:gd name="T13" fmla="*/ 2147483647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6"/>
                  </a:lnTo>
                  <a:lnTo>
                    <a:pt x="0" y="96"/>
                  </a:lnTo>
                  <a:lnTo>
                    <a:pt x="0" y="10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1" name="Freeform 814"/>
            <p:cNvSpPr>
              <a:spLocks/>
            </p:cNvSpPr>
            <p:nvPr/>
          </p:nvSpPr>
          <p:spPr bwMode="auto">
            <a:xfrm>
              <a:off x="1036" y="1924"/>
              <a:ext cx="122" cy="88"/>
            </a:xfrm>
            <a:custGeom>
              <a:avLst/>
              <a:gdLst>
                <a:gd name="T0" fmla="*/ 0 w 138"/>
                <a:gd name="T1" fmla="*/ 2147483647 h 96"/>
                <a:gd name="T2" fmla="*/ 2147483647 w 138"/>
                <a:gd name="T3" fmla="*/ 2147483647 h 96"/>
                <a:gd name="T4" fmla="*/ 2147483647 w 138"/>
                <a:gd name="T5" fmla="*/ 0 h 96"/>
                <a:gd name="T6" fmla="*/ 2147483647 w 138"/>
                <a:gd name="T7" fmla="*/ 0 h 96"/>
                <a:gd name="T8" fmla="*/ 2147483647 w 138"/>
                <a:gd name="T9" fmla="*/ 2147483647 h 96"/>
                <a:gd name="T10" fmla="*/ 0 w 138"/>
                <a:gd name="T11" fmla="*/ 2147483647 h 96"/>
                <a:gd name="T12" fmla="*/ 0 w 138"/>
                <a:gd name="T13" fmla="*/ 2147483647 h 96"/>
                <a:gd name="T14" fmla="*/ 0 60000 65536"/>
                <a:gd name="T15" fmla="*/ 0 60000 65536"/>
                <a:gd name="T16" fmla="*/ 0 60000 65536"/>
                <a:gd name="T17" fmla="*/ 0 60000 65536"/>
                <a:gd name="T18" fmla="*/ 0 60000 65536"/>
                <a:gd name="T19" fmla="*/ 0 60000 65536"/>
                <a:gd name="T20" fmla="*/ 0 60000 65536"/>
                <a:gd name="T21" fmla="*/ 0 w 138"/>
                <a:gd name="T22" fmla="*/ 0 h 96"/>
                <a:gd name="T23" fmla="*/ 138 w 13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6">
                  <a:moveTo>
                    <a:pt x="0" y="96"/>
                  </a:moveTo>
                  <a:lnTo>
                    <a:pt x="138" y="96"/>
                  </a:lnTo>
                  <a:lnTo>
                    <a:pt x="138" y="0"/>
                  </a:lnTo>
                  <a:lnTo>
                    <a:pt x="133" y="0"/>
                  </a:lnTo>
                  <a:lnTo>
                    <a:pt x="133" y="93"/>
                  </a:lnTo>
                  <a:lnTo>
                    <a:pt x="0" y="93"/>
                  </a:lnTo>
                  <a:lnTo>
                    <a:pt x="0" y="96"/>
                  </a:lnTo>
                  <a:close/>
                </a:path>
              </a:pathLst>
            </a:custGeom>
            <a:solidFill>
              <a:srgbClr val="C3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2" name="Freeform 815"/>
            <p:cNvSpPr>
              <a:spLocks/>
            </p:cNvSpPr>
            <p:nvPr/>
          </p:nvSpPr>
          <p:spPr bwMode="auto">
            <a:xfrm>
              <a:off x="1036" y="1924"/>
              <a:ext cx="118" cy="85"/>
            </a:xfrm>
            <a:custGeom>
              <a:avLst/>
              <a:gdLst>
                <a:gd name="T0" fmla="*/ 0 w 133"/>
                <a:gd name="T1" fmla="*/ 2147483647 h 93"/>
                <a:gd name="T2" fmla="*/ 2147483647 w 133"/>
                <a:gd name="T3" fmla="*/ 2147483647 h 93"/>
                <a:gd name="T4" fmla="*/ 2147483647 w 133"/>
                <a:gd name="T5" fmla="*/ 0 h 93"/>
                <a:gd name="T6" fmla="*/ 2147483647 w 133"/>
                <a:gd name="T7" fmla="*/ 0 h 93"/>
                <a:gd name="T8" fmla="*/ 2147483647 w 133"/>
                <a:gd name="T9" fmla="*/ 2147483647 h 93"/>
                <a:gd name="T10" fmla="*/ 0 w 133"/>
                <a:gd name="T11" fmla="*/ 2147483647 h 93"/>
                <a:gd name="T12" fmla="*/ 0 w 133"/>
                <a:gd name="T13" fmla="*/ 2147483647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3" name="Freeform 816"/>
            <p:cNvSpPr>
              <a:spLocks/>
            </p:cNvSpPr>
            <p:nvPr/>
          </p:nvSpPr>
          <p:spPr bwMode="auto">
            <a:xfrm>
              <a:off x="1036" y="1924"/>
              <a:ext cx="112" cy="82"/>
            </a:xfrm>
            <a:custGeom>
              <a:avLst/>
              <a:gdLst>
                <a:gd name="T0" fmla="*/ 0 w 126"/>
                <a:gd name="T1" fmla="*/ 2147483647 h 89"/>
                <a:gd name="T2" fmla="*/ 2147483647 w 126"/>
                <a:gd name="T3" fmla="*/ 2147483647 h 89"/>
                <a:gd name="T4" fmla="*/ 2147483647 w 126"/>
                <a:gd name="T5" fmla="*/ 0 h 89"/>
                <a:gd name="T6" fmla="*/ 2147483647 w 126"/>
                <a:gd name="T7" fmla="*/ 0 h 89"/>
                <a:gd name="T8" fmla="*/ 2147483647 w 126"/>
                <a:gd name="T9" fmla="*/ 2147483647 h 89"/>
                <a:gd name="T10" fmla="*/ 0 w 126"/>
                <a:gd name="T11" fmla="*/ 2147483647 h 89"/>
                <a:gd name="T12" fmla="*/ 0 w 126"/>
                <a:gd name="T13" fmla="*/ 2147483647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4" name="Freeform 817"/>
            <p:cNvSpPr>
              <a:spLocks/>
            </p:cNvSpPr>
            <p:nvPr/>
          </p:nvSpPr>
          <p:spPr bwMode="auto">
            <a:xfrm>
              <a:off x="1036" y="1924"/>
              <a:ext cx="107" cy="78"/>
            </a:xfrm>
            <a:custGeom>
              <a:avLst/>
              <a:gdLst>
                <a:gd name="T0" fmla="*/ 0 w 121"/>
                <a:gd name="T1" fmla="*/ 2147483647 h 85"/>
                <a:gd name="T2" fmla="*/ 2147483647 w 121"/>
                <a:gd name="T3" fmla="*/ 2147483647 h 85"/>
                <a:gd name="T4" fmla="*/ 2147483647 w 121"/>
                <a:gd name="T5" fmla="*/ 0 h 85"/>
                <a:gd name="T6" fmla="*/ 2147483647 w 121"/>
                <a:gd name="T7" fmla="*/ 0 h 85"/>
                <a:gd name="T8" fmla="*/ 2147483647 w 121"/>
                <a:gd name="T9" fmla="*/ 2147483647 h 85"/>
                <a:gd name="T10" fmla="*/ 0 w 121"/>
                <a:gd name="T11" fmla="*/ 2147483647 h 85"/>
                <a:gd name="T12" fmla="*/ 0 w 121"/>
                <a:gd name="T13" fmla="*/ 2147483647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5" name="Freeform 818"/>
            <p:cNvSpPr>
              <a:spLocks/>
            </p:cNvSpPr>
            <p:nvPr/>
          </p:nvSpPr>
          <p:spPr bwMode="auto">
            <a:xfrm>
              <a:off x="1036" y="1924"/>
              <a:ext cx="102" cy="73"/>
            </a:xfrm>
            <a:custGeom>
              <a:avLst/>
              <a:gdLst>
                <a:gd name="T0" fmla="*/ 0 w 115"/>
                <a:gd name="T1" fmla="*/ 2147483647 h 80"/>
                <a:gd name="T2" fmla="*/ 2147483647 w 115"/>
                <a:gd name="T3" fmla="*/ 2147483647 h 80"/>
                <a:gd name="T4" fmla="*/ 2147483647 w 115"/>
                <a:gd name="T5" fmla="*/ 0 h 80"/>
                <a:gd name="T6" fmla="*/ 2147483647 w 115"/>
                <a:gd name="T7" fmla="*/ 0 h 80"/>
                <a:gd name="T8" fmla="*/ 2147483647 w 115"/>
                <a:gd name="T9" fmla="*/ 2147483647 h 80"/>
                <a:gd name="T10" fmla="*/ 0 w 115"/>
                <a:gd name="T11" fmla="*/ 2147483647 h 80"/>
                <a:gd name="T12" fmla="*/ 0 w 115"/>
                <a:gd name="T13" fmla="*/ 2147483647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6" name="Freeform 819"/>
            <p:cNvSpPr>
              <a:spLocks/>
            </p:cNvSpPr>
            <p:nvPr/>
          </p:nvSpPr>
          <p:spPr bwMode="auto">
            <a:xfrm>
              <a:off x="1036" y="1924"/>
              <a:ext cx="97" cy="70"/>
            </a:xfrm>
            <a:custGeom>
              <a:avLst/>
              <a:gdLst>
                <a:gd name="T0" fmla="*/ 0 w 109"/>
                <a:gd name="T1" fmla="*/ 2147483647 h 76"/>
                <a:gd name="T2" fmla="*/ 2147483647 w 109"/>
                <a:gd name="T3" fmla="*/ 2147483647 h 76"/>
                <a:gd name="T4" fmla="*/ 2147483647 w 109"/>
                <a:gd name="T5" fmla="*/ 0 h 76"/>
                <a:gd name="T6" fmla="*/ 2147483647 w 109"/>
                <a:gd name="T7" fmla="*/ 0 h 76"/>
                <a:gd name="T8" fmla="*/ 2147483647 w 109"/>
                <a:gd name="T9" fmla="*/ 2147483647 h 76"/>
                <a:gd name="T10" fmla="*/ 0 w 109"/>
                <a:gd name="T11" fmla="*/ 2147483647 h 76"/>
                <a:gd name="T12" fmla="*/ 0 w 109"/>
                <a:gd name="T13" fmla="*/ 2147483647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7" name="Freeform 820"/>
            <p:cNvSpPr>
              <a:spLocks/>
            </p:cNvSpPr>
            <p:nvPr/>
          </p:nvSpPr>
          <p:spPr bwMode="auto">
            <a:xfrm>
              <a:off x="1035" y="1923"/>
              <a:ext cx="91" cy="66"/>
            </a:xfrm>
            <a:custGeom>
              <a:avLst/>
              <a:gdLst>
                <a:gd name="T0" fmla="*/ 2147483647 w 103"/>
                <a:gd name="T1" fmla="*/ 2147483647 h 72"/>
                <a:gd name="T2" fmla="*/ 2147483647 w 103"/>
                <a:gd name="T3" fmla="*/ 2147483647 h 72"/>
                <a:gd name="T4" fmla="*/ 2147483647 w 103"/>
                <a:gd name="T5" fmla="*/ 2147483647 h 72"/>
                <a:gd name="T6" fmla="*/ 2147483647 w 103"/>
                <a:gd name="T7" fmla="*/ 0 h 72"/>
                <a:gd name="T8" fmla="*/ 2147483647 w 103"/>
                <a:gd name="T9" fmla="*/ 2147483647 h 72"/>
                <a:gd name="T10" fmla="*/ 0 w 103"/>
                <a:gd name="T11" fmla="*/ 2147483647 h 72"/>
                <a:gd name="T12" fmla="*/ 2147483647 w 103"/>
                <a:gd name="T13" fmla="*/ 2147483647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8" name="Freeform 821"/>
            <p:cNvSpPr>
              <a:spLocks/>
            </p:cNvSpPr>
            <p:nvPr/>
          </p:nvSpPr>
          <p:spPr bwMode="auto">
            <a:xfrm>
              <a:off x="1035" y="1923"/>
              <a:ext cx="85" cy="62"/>
            </a:xfrm>
            <a:custGeom>
              <a:avLst/>
              <a:gdLst>
                <a:gd name="T0" fmla="*/ 0 w 97"/>
                <a:gd name="T1" fmla="*/ 2147483647 h 67"/>
                <a:gd name="T2" fmla="*/ 2147483647 w 97"/>
                <a:gd name="T3" fmla="*/ 2147483647 h 67"/>
                <a:gd name="T4" fmla="*/ 2147483647 w 97"/>
                <a:gd name="T5" fmla="*/ 0 h 67"/>
                <a:gd name="T6" fmla="*/ 2147483647 w 97"/>
                <a:gd name="T7" fmla="*/ 2147483647 h 67"/>
                <a:gd name="T8" fmla="*/ 2147483647 w 97"/>
                <a:gd name="T9" fmla="*/ 2147483647 h 67"/>
                <a:gd name="T10" fmla="*/ 2147483647 w 97"/>
                <a:gd name="T11" fmla="*/ 2147483647 h 67"/>
                <a:gd name="T12" fmla="*/ 0 w 97"/>
                <a:gd name="T13" fmla="*/ 214748364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49" name="Freeform 822"/>
            <p:cNvSpPr>
              <a:spLocks/>
            </p:cNvSpPr>
            <p:nvPr/>
          </p:nvSpPr>
          <p:spPr bwMode="auto">
            <a:xfrm>
              <a:off x="1036" y="1924"/>
              <a:ext cx="77" cy="56"/>
            </a:xfrm>
            <a:custGeom>
              <a:avLst/>
              <a:gdLst>
                <a:gd name="T0" fmla="*/ 0 w 87"/>
                <a:gd name="T1" fmla="*/ 2147483647 h 61"/>
                <a:gd name="T2" fmla="*/ 2147483647 w 87"/>
                <a:gd name="T3" fmla="*/ 2147483647 h 61"/>
                <a:gd name="T4" fmla="*/ 2147483647 w 87"/>
                <a:gd name="T5" fmla="*/ 0 h 61"/>
                <a:gd name="T6" fmla="*/ 2147483647 w 87"/>
                <a:gd name="T7" fmla="*/ 0 h 61"/>
                <a:gd name="T8" fmla="*/ 2147483647 w 87"/>
                <a:gd name="T9" fmla="*/ 2147483647 h 61"/>
                <a:gd name="T10" fmla="*/ 0 w 87"/>
                <a:gd name="T11" fmla="*/ 2147483647 h 61"/>
                <a:gd name="T12" fmla="*/ 0 w 87"/>
                <a:gd name="T13" fmla="*/ 2147483647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0" name="Freeform 823"/>
            <p:cNvSpPr>
              <a:spLocks/>
            </p:cNvSpPr>
            <p:nvPr/>
          </p:nvSpPr>
          <p:spPr bwMode="auto">
            <a:xfrm>
              <a:off x="1036" y="1924"/>
              <a:ext cx="70" cy="51"/>
            </a:xfrm>
            <a:custGeom>
              <a:avLst/>
              <a:gdLst>
                <a:gd name="T0" fmla="*/ 0 w 79"/>
                <a:gd name="T1" fmla="*/ 2147483647 h 56"/>
                <a:gd name="T2" fmla="*/ 2147483647 w 79"/>
                <a:gd name="T3" fmla="*/ 2147483647 h 56"/>
                <a:gd name="T4" fmla="*/ 2147483647 w 79"/>
                <a:gd name="T5" fmla="*/ 0 h 56"/>
                <a:gd name="T6" fmla="*/ 2147483647 w 79"/>
                <a:gd name="T7" fmla="*/ 0 h 56"/>
                <a:gd name="T8" fmla="*/ 2147483647 w 79"/>
                <a:gd name="T9" fmla="*/ 2147483647 h 56"/>
                <a:gd name="T10" fmla="*/ 0 w 79"/>
                <a:gd name="T11" fmla="*/ 2147483647 h 56"/>
                <a:gd name="T12" fmla="*/ 0 w 79"/>
                <a:gd name="T13" fmla="*/ 2147483647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49"/>
                  </a:lnTo>
                  <a:lnTo>
                    <a:pt x="0" y="49"/>
                  </a:lnTo>
                  <a:lnTo>
                    <a:pt x="0" y="56"/>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1" name="Freeform 824"/>
            <p:cNvSpPr>
              <a:spLocks/>
            </p:cNvSpPr>
            <p:nvPr/>
          </p:nvSpPr>
          <p:spPr bwMode="auto">
            <a:xfrm>
              <a:off x="1036" y="1924"/>
              <a:ext cx="63" cy="45"/>
            </a:xfrm>
            <a:custGeom>
              <a:avLst/>
              <a:gdLst>
                <a:gd name="T0" fmla="*/ 0 w 71"/>
                <a:gd name="T1" fmla="*/ 2147483647 h 49"/>
                <a:gd name="T2" fmla="*/ 2147483647 w 71"/>
                <a:gd name="T3" fmla="*/ 2147483647 h 49"/>
                <a:gd name="T4" fmla="*/ 2147483647 w 71"/>
                <a:gd name="T5" fmla="*/ 0 h 49"/>
                <a:gd name="T6" fmla="*/ 2147483647 w 71"/>
                <a:gd name="T7" fmla="*/ 0 h 49"/>
                <a:gd name="T8" fmla="*/ 2147483647 w 71"/>
                <a:gd name="T9" fmla="*/ 2147483647 h 49"/>
                <a:gd name="T10" fmla="*/ 0 w 71"/>
                <a:gd name="T11" fmla="*/ 2147483647 h 49"/>
                <a:gd name="T12" fmla="*/ 0 w 71"/>
                <a:gd name="T13" fmla="*/ 2147483647 h 49"/>
                <a:gd name="T14" fmla="*/ 0 60000 65536"/>
                <a:gd name="T15" fmla="*/ 0 60000 65536"/>
                <a:gd name="T16" fmla="*/ 0 60000 65536"/>
                <a:gd name="T17" fmla="*/ 0 60000 65536"/>
                <a:gd name="T18" fmla="*/ 0 60000 65536"/>
                <a:gd name="T19" fmla="*/ 0 60000 65536"/>
                <a:gd name="T20" fmla="*/ 0 60000 65536"/>
                <a:gd name="T21" fmla="*/ 0 w 71"/>
                <a:gd name="T22" fmla="*/ 0 h 49"/>
                <a:gd name="T23" fmla="*/ 71 w 7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9">
                  <a:moveTo>
                    <a:pt x="0" y="49"/>
                  </a:moveTo>
                  <a:lnTo>
                    <a:pt x="71" y="49"/>
                  </a:lnTo>
                  <a:lnTo>
                    <a:pt x="71" y="0"/>
                  </a:lnTo>
                  <a:lnTo>
                    <a:pt x="62" y="0"/>
                  </a:lnTo>
                  <a:lnTo>
                    <a:pt x="62" y="43"/>
                  </a:lnTo>
                  <a:lnTo>
                    <a:pt x="0" y="43"/>
                  </a:lnTo>
                  <a:lnTo>
                    <a:pt x="0" y="49"/>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2" name="Freeform 825"/>
            <p:cNvSpPr>
              <a:spLocks/>
            </p:cNvSpPr>
            <p:nvPr/>
          </p:nvSpPr>
          <p:spPr bwMode="auto">
            <a:xfrm>
              <a:off x="1036" y="1924"/>
              <a:ext cx="55" cy="39"/>
            </a:xfrm>
            <a:custGeom>
              <a:avLst/>
              <a:gdLst>
                <a:gd name="T0" fmla="*/ 0 w 62"/>
                <a:gd name="T1" fmla="*/ 2147483647 h 43"/>
                <a:gd name="T2" fmla="*/ 2147483647 w 62"/>
                <a:gd name="T3" fmla="*/ 2147483647 h 43"/>
                <a:gd name="T4" fmla="*/ 2147483647 w 62"/>
                <a:gd name="T5" fmla="*/ 0 h 43"/>
                <a:gd name="T6" fmla="*/ 2147483647 w 62"/>
                <a:gd name="T7" fmla="*/ 0 h 43"/>
                <a:gd name="T8" fmla="*/ 2147483647 w 62"/>
                <a:gd name="T9" fmla="*/ 2147483647 h 43"/>
                <a:gd name="T10" fmla="*/ 0 w 62"/>
                <a:gd name="T11" fmla="*/ 2147483647 h 43"/>
                <a:gd name="T12" fmla="*/ 0 w 62"/>
                <a:gd name="T13" fmla="*/ 2147483647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3" name="Freeform 826"/>
            <p:cNvSpPr>
              <a:spLocks/>
            </p:cNvSpPr>
            <p:nvPr/>
          </p:nvSpPr>
          <p:spPr bwMode="auto">
            <a:xfrm>
              <a:off x="1036" y="1924"/>
              <a:ext cx="47" cy="34"/>
            </a:xfrm>
            <a:custGeom>
              <a:avLst/>
              <a:gdLst>
                <a:gd name="T0" fmla="*/ 0 w 53"/>
                <a:gd name="T1" fmla="*/ 2147483647 h 37"/>
                <a:gd name="T2" fmla="*/ 2147483647 w 53"/>
                <a:gd name="T3" fmla="*/ 2147483647 h 37"/>
                <a:gd name="T4" fmla="*/ 2147483647 w 53"/>
                <a:gd name="T5" fmla="*/ 0 h 37"/>
                <a:gd name="T6" fmla="*/ 2147483647 w 53"/>
                <a:gd name="T7" fmla="*/ 0 h 37"/>
                <a:gd name="T8" fmla="*/ 2147483647 w 53"/>
                <a:gd name="T9" fmla="*/ 2147483647 h 37"/>
                <a:gd name="T10" fmla="*/ 0 w 53"/>
                <a:gd name="T11" fmla="*/ 2147483647 h 37"/>
                <a:gd name="T12" fmla="*/ 0 w 53"/>
                <a:gd name="T13" fmla="*/ 214748364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0"/>
                  </a:lnTo>
                  <a:lnTo>
                    <a:pt x="0" y="30"/>
                  </a:lnTo>
                  <a:lnTo>
                    <a:pt x="0" y="37"/>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4" name="Freeform 827"/>
            <p:cNvSpPr>
              <a:spLocks/>
            </p:cNvSpPr>
            <p:nvPr/>
          </p:nvSpPr>
          <p:spPr bwMode="auto">
            <a:xfrm>
              <a:off x="1036" y="1924"/>
              <a:ext cx="39" cy="27"/>
            </a:xfrm>
            <a:custGeom>
              <a:avLst/>
              <a:gdLst>
                <a:gd name="T0" fmla="*/ 0 w 44"/>
                <a:gd name="T1" fmla="*/ 2147483647 h 30"/>
                <a:gd name="T2" fmla="*/ 2147483647 w 44"/>
                <a:gd name="T3" fmla="*/ 2147483647 h 30"/>
                <a:gd name="T4" fmla="*/ 2147483647 w 44"/>
                <a:gd name="T5" fmla="*/ 0 h 30"/>
                <a:gd name="T6" fmla="*/ 2147483647 w 44"/>
                <a:gd name="T7" fmla="*/ 0 h 30"/>
                <a:gd name="T8" fmla="*/ 2147483647 w 44"/>
                <a:gd name="T9" fmla="*/ 2147483647 h 30"/>
                <a:gd name="T10" fmla="*/ 0 w 44"/>
                <a:gd name="T11" fmla="*/ 2147483647 h 30"/>
                <a:gd name="T12" fmla="*/ 0 w 44"/>
                <a:gd name="T13" fmla="*/ 2147483647 h 30"/>
                <a:gd name="T14" fmla="*/ 0 60000 65536"/>
                <a:gd name="T15" fmla="*/ 0 60000 65536"/>
                <a:gd name="T16" fmla="*/ 0 60000 65536"/>
                <a:gd name="T17" fmla="*/ 0 60000 65536"/>
                <a:gd name="T18" fmla="*/ 0 60000 65536"/>
                <a:gd name="T19" fmla="*/ 0 60000 65536"/>
                <a:gd name="T20" fmla="*/ 0 60000 65536"/>
                <a:gd name="T21" fmla="*/ 0 w 44"/>
                <a:gd name="T22" fmla="*/ 0 h 30"/>
                <a:gd name="T23" fmla="*/ 44 w 4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0">
                  <a:moveTo>
                    <a:pt x="0" y="30"/>
                  </a:moveTo>
                  <a:lnTo>
                    <a:pt x="44" y="30"/>
                  </a:lnTo>
                  <a:lnTo>
                    <a:pt x="44" y="0"/>
                  </a:lnTo>
                  <a:lnTo>
                    <a:pt x="34" y="0"/>
                  </a:lnTo>
                  <a:lnTo>
                    <a:pt x="34" y="24"/>
                  </a:lnTo>
                  <a:lnTo>
                    <a:pt x="0" y="24"/>
                  </a:lnTo>
                  <a:lnTo>
                    <a:pt x="0" y="3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5" name="Freeform 828"/>
            <p:cNvSpPr>
              <a:spLocks/>
            </p:cNvSpPr>
            <p:nvPr/>
          </p:nvSpPr>
          <p:spPr bwMode="auto">
            <a:xfrm>
              <a:off x="1035" y="1923"/>
              <a:ext cx="32" cy="23"/>
            </a:xfrm>
            <a:custGeom>
              <a:avLst/>
              <a:gdLst>
                <a:gd name="T0" fmla="*/ 2147483647 w 36"/>
                <a:gd name="T1" fmla="*/ 2147483647 h 25"/>
                <a:gd name="T2" fmla="*/ 2147483647 w 36"/>
                <a:gd name="T3" fmla="*/ 2147483647 h 25"/>
                <a:gd name="T4" fmla="*/ 2147483647 w 36"/>
                <a:gd name="T5" fmla="*/ 2147483647 h 25"/>
                <a:gd name="T6" fmla="*/ 2147483647 w 36"/>
                <a:gd name="T7" fmla="*/ 0 h 25"/>
                <a:gd name="T8" fmla="*/ 2147483647 w 36"/>
                <a:gd name="T9" fmla="*/ 2147483647 h 25"/>
                <a:gd name="T10" fmla="*/ 0 w 36"/>
                <a:gd name="T11" fmla="*/ 2147483647 h 25"/>
                <a:gd name="T12" fmla="*/ 2147483647 w 36"/>
                <a:gd name="T13" fmla="*/ 2147483647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7"/>
                  </a:lnTo>
                  <a:lnTo>
                    <a:pt x="0" y="17"/>
                  </a:lnTo>
                  <a:lnTo>
                    <a:pt x="2" y="25"/>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6" name="Freeform 829"/>
            <p:cNvSpPr>
              <a:spLocks/>
            </p:cNvSpPr>
            <p:nvPr/>
          </p:nvSpPr>
          <p:spPr bwMode="auto">
            <a:xfrm>
              <a:off x="1035" y="1923"/>
              <a:ext cx="23" cy="15"/>
            </a:xfrm>
            <a:custGeom>
              <a:avLst/>
              <a:gdLst>
                <a:gd name="T0" fmla="*/ 0 w 26"/>
                <a:gd name="T1" fmla="*/ 2147483647 h 17"/>
                <a:gd name="T2" fmla="*/ 2147483647 w 26"/>
                <a:gd name="T3" fmla="*/ 2147483647 h 17"/>
                <a:gd name="T4" fmla="*/ 2147483647 w 26"/>
                <a:gd name="T5" fmla="*/ 0 h 17"/>
                <a:gd name="T6" fmla="*/ 2147483647 w 26"/>
                <a:gd name="T7" fmla="*/ 2147483647 h 17"/>
                <a:gd name="T8" fmla="*/ 2147483647 w 26"/>
                <a:gd name="T9" fmla="*/ 2147483647 h 17"/>
                <a:gd name="T10" fmla="*/ 2147483647 w 26"/>
                <a:gd name="T11" fmla="*/ 2147483647 h 17"/>
                <a:gd name="T12" fmla="*/ 0 w 26"/>
                <a:gd name="T13" fmla="*/ 2147483647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0" y="17"/>
                  </a:moveTo>
                  <a:lnTo>
                    <a:pt x="26" y="17"/>
                  </a:lnTo>
                  <a:lnTo>
                    <a:pt x="26" y="0"/>
                  </a:lnTo>
                  <a:lnTo>
                    <a:pt x="14" y="1"/>
                  </a:lnTo>
                  <a:lnTo>
                    <a:pt x="14" y="10"/>
                  </a:lnTo>
                  <a:lnTo>
                    <a:pt x="2" y="10"/>
                  </a:lnTo>
                  <a:lnTo>
                    <a:pt x="0" y="17"/>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7" name="Freeform 830"/>
            <p:cNvSpPr>
              <a:spLocks/>
            </p:cNvSpPr>
            <p:nvPr/>
          </p:nvSpPr>
          <p:spPr bwMode="auto">
            <a:xfrm>
              <a:off x="1035" y="1923"/>
              <a:ext cx="12" cy="9"/>
            </a:xfrm>
            <a:custGeom>
              <a:avLst/>
              <a:gdLst>
                <a:gd name="T0" fmla="*/ 2147483647 w 14"/>
                <a:gd name="T1" fmla="*/ 2147483647 h 10"/>
                <a:gd name="T2" fmla="*/ 2147483647 w 14"/>
                <a:gd name="T3" fmla="*/ 2147483647 h 10"/>
                <a:gd name="T4" fmla="*/ 2147483647 w 14"/>
                <a:gd name="T5" fmla="*/ 2147483647 h 10"/>
                <a:gd name="T6" fmla="*/ 2147483647 w 14"/>
                <a:gd name="T7" fmla="*/ 0 h 10"/>
                <a:gd name="T8" fmla="*/ 2147483647 w 14"/>
                <a:gd name="T9" fmla="*/ 2147483647 h 10"/>
                <a:gd name="T10" fmla="*/ 0 w 14"/>
                <a:gd name="T11" fmla="*/ 2147483647 h 10"/>
                <a:gd name="T12" fmla="*/ 2147483647 w 14"/>
                <a:gd name="T13" fmla="*/ 2147483647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8" name="Freeform 831"/>
            <p:cNvSpPr>
              <a:spLocks/>
            </p:cNvSpPr>
            <p:nvPr/>
          </p:nvSpPr>
          <p:spPr bwMode="auto">
            <a:xfrm>
              <a:off x="1035" y="1923"/>
              <a:ext cx="1" cy="1"/>
            </a:xfrm>
            <a:custGeom>
              <a:avLst/>
              <a:gdLst>
                <a:gd name="T0" fmla="*/ 0 w 2"/>
                <a:gd name="T1" fmla="*/ 2147483647 h 1"/>
                <a:gd name="T2" fmla="*/ 2147483647 w 2"/>
                <a:gd name="T3" fmla="*/ 2147483647 h 1"/>
                <a:gd name="T4" fmla="*/ 2147483647 w 2"/>
                <a:gd name="T5" fmla="*/ 0 h 1"/>
                <a:gd name="T6" fmla="*/ 2147483647 w 2"/>
                <a:gd name="T7" fmla="*/ 2147483647 h 1"/>
                <a:gd name="T8" fmla="*/ 2147483647 w 2"/>
                <a:gd name="T9" fmla="*/ 2147483647 h 1"/>
                <a:gd name="T10" fmla="*/ 2147483647 w 2"/>
                <a:gd name="T11" fmla="*/ 2147483647 h 1"/>
                <a:gd name="T12" fmla="*/ 0 w 2"/>
                <a:gd name="T13" fmla="*/ 2147483647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59" name="Freeform 832"/>
            <p:cNvSpPr>
              <a:spLocks/>
            </p:cNvSpPr>
            <p:nvPr/>
          </p:nvSpPr>
          <p:spPr bwMode="auto">
            <a:xfrm>
              <a:off x="1024" y="1912"/>
              <a:ext cx="203" cy="158"/>
            </a:xfrm>
            <a:custGeom>
              <a:avLst/>
              <a:gdLst>
                <a:gd name="T0" fmla="*/ 2147483647 w 230"/>
                <a:gd name="T1" fmla="*/ 0 h 171"/>
                <a:gd name="T2" fmla="*/ 0 w 230"/>
                <a:gd name="T3" fmla="*/ 0 h 171"/>
                <a:gd name="T4" fmla="*/ 0 w 230"/>
                <a:gd name="T5" fmla="*/ 2147483647 h 171"/>
                <a:gd name="T6" fmla="*/ 2147483647 w 230"/>
                <a:gd name="T7" fmla="*/ 2147483647 h 171"/>
                <a:gd name="T8" fmla="*/ 2147483647 w 230"/>
                <a:gd name="T9" fmla="*/ 2147483647 h 171"/>
                <a:gd name="T10" fmla="*/ 2147483647 w 230"/>
                <a:gd name="T11" fmla="*/ 2147483647 h 171"/>
                <a:gd name="T12" fmla="*/ 2147483647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3"/>
                  </a:lnTo>
                  <a:lnTo>
                    <a:pt x="230" y="3"/>
                  </a:lnTo>
                  <a:lnTo>
                    <a:pt x="23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0" name="Freeform 833"/>
            <p:cNvSpPr>
              <a:spLocks/>
            </p:cNvSpPr>
            <p:nvPr/>
          </p:nvSpPr>
          <p:spPr bwMode="auto">
            <a:xfrm>
              <a:off x="1028" y="1914"/>
              <a:ext cx="199" cy="156"/>
            </a:xfrm>
            <a:custGeom>
              <a:avLst/>
              <a:gdLst>
                <a:gd name="T0" fmla="*/ 2147483647 w 226"/>
                <a:gd name="T1" fmla="*/ 0 h 168"/>
                <a:gd name="T2" fmla="*/ 0 w 226"/>
                <a:gd name="T3" fmla="*/ 0 h 168"/>
                <a:gd name="T4" fmla="*/ 0 w 226"/>
                <a:gd name="T5" fmla="*/ 2147483647 h 168"/>
                <a:gd name="T6" fmla="*/ 2147483647 w 226"/>
                <a:gd name="T7" fmla="*/ 2147483647 h 168"/>
                <a:gd name="T8" fmla="*/ 2147483647 w 226"/>
                <a:gd name="T9" fmla="*/ 2147483647 h 168"/>
                <a:gd name="T10" fmla="*/ 2147483647 w 226"/>
                <a:gd name="T11" fmla="*/ 2147483647 h 168"/>
                <a:gd name="T12" fmla="*/ 2147483647 w 226"/>
                <a:gd name="T13" fmla="*/ 0 h 168"/>
                <a:gd name="T14" fmla="*/ 0 60000 65536"/>
                <a:gd name="T15" fmla="*/ 0 60000 65536"/>
                <a:gd name="T16" fmla="*/ 0 60000 65536"/>
                <a:gd name="T17" fmla="*/ 0 60000 65536"/>
                <a:gd name="T18" fmla="*/ 0 60000 65536"/>
                <a:gd name="T19" fmla="*/ 0 60000 65536"/>
                <a:gd name="T20" fmla="*/ 0 60000 65536"/>
                <a:gd name="T21" fmla="*/ 0 w 226"/>
                <a:gd name="T22" fmla="*/ 0 h 168"/>
                <a:gd name="T23" fmla="*/ 226 w 22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8">
                  <a:moveTo>
                    <a:pt x="226" y="0"/>
                  </a:moveTo>
                  <a:lnTo>
                    <a:pt x="0" y="0"/>
                  </a:lnTo>
                  <a:lnTo>
                    <a:pt x="0" y="168"/>
                  </a:lnTo>
                  <a:lnTo>
                    <a:pt x="5" y="168"/>
                  </a:lnTo>
                  <a:lnTo>
                    <a:pt x="5" y="4"/>
                  </a:lnTo>
                  <a:lnTo>
                    <a:pt x="226" y="4"/>
                  </a:lnTo>
                  <a:lnTo>
                    <a:pt x="226" y="0"/>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1" name="Freeform 834"/>
            <p:cNvSpPr>
              <a:spLocks/>
            </p:cNvSpPr>
            <p:nvPr/>
          </p:nvSpPr>
          <p:spPr bwMode="auto">
            <a:xfrm>
              <a:off x="1032" y="1918"/>
              <a:ext cx="195" cy="152"/>
            </a:xfrm>
            <a:custGeom>
              <a:avLst/>
              <a:gdLst>
                <a:gd name="T0" fmla="*/ 2147483647 w 221"/>
                <a:gd name="T1" fmla="*/ 0 h 164"/>
                <a:gd name="T2" fmla="*/ 0 w 221"/>
                <a:gd name="T3" fmla="*/ 0 h 164"/>
                <a:gd name="T4" fmla="*/ 0 w 221"/>
                <a:gd name="T5" fmla="*/ 2147483647 h 164"/>
                <a:gd name="T6" fmla="*/ 2147483647 w 221"/>
                <a:gd name="T7" fmla="*/ 2147483647 h 164"/>
                <a:gd name="T8" fmla="*/ 2147483647 w 221"/>
                <a:gd name="T9" fmla="*/ 2147483647 h 164"/>
                <a:gd name="T10" fmla="*/ 2147483647 w 221"/>
                <a:gd name="T11" fmla="*/ 2147483647 h 164"/>
                <a:gd name="T12" fmla="*/ 2147483647 w 221"/>
                <a:gd name="T13" fmla="*/ 0 h 164"/>
                <a:gd name="T14" fmla="*/ 0 60000 65536"/>
                <a:gd name="T15" fmla="*/ 0 60000 65536"/>
                <a:gd name="T16" fmla="*/ 0 60000 65536"/>
                <a:gd name="T17" fmla="*/ 0 60000 65536"/>
                <a:gd name="T18" fmla="*/ 0 60000 65536"/>
                <a:gd name="T19" fmla="*/ 0 60000 65536"/>
                <a:gd name="T20" fmla="*/ 0 60000 65536"/>
                <a:gd name="T21" fmla="*/ 0 w 221"/>
                <a:gd name="T22" fmla="*/ 0 h 164"/>
                <a:gd name="T23" fmla="*/ 221 w 221"/>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4">
                  <a:moveTo>
                    <a:pt x="221" y="0"/>
                  </a:moveTo>
                  <a:lnTo>
                    <a:pt x="0" y="0"/>
                  </a:lnTo>
                  <a:lnTo>
                    <a:pt x="0" y="164"/>
                  </a:lnTo>
                  <a:lnTo>
                    <a:pt x="5" y="164"/>
                  </a:lnTo>
                  <a:lnTo>
                    <a:pt x="5" y="3"/>
                  </a:lnTo>
                  <a:lnTo>
                    <a:pt x="221" y="3"/>
                  </a:lnTo>
                  <a:lnTo>
                    <a:pt x="221"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2" name="Freeform 835"/>
            <p:cNvSpPr>
              <a:spLocks/>
            </p:cNvSpPr>
            <p:nvPr/>
          </p:nvSpPr>
          <p:spPr bwMode="auto">
            <a:xfrm>
              <a:off x="1036" y="1921"/>
              <a:ext cx="191" cy="149"/>
            </a:xfrm>
            <a:custGeom>
              <a:avLst/>
              <a:gdLst>
                <a:gd name="T0" fmla="*/ 2147483647 w 216"/>
                <a:gd name="T1" fmla="*/ 0 h 161"/>
                <a:gd name="T2" fmla="*/ 0 w 216"/>
                <a:gd name="T3" fmla="*/ 0 h 161"/>
                <a:gd name="T4" fmla="*/ 0 w 216"/>
                <a:gd name="T5" fmla="*/ 2147483647 h 161"/>
                <a:gd name="T6" fmla="*/ 2147483647 w 216"/>
                <a:gd name="T7" fmla="*/ 2147483647 h 161"/>
                <a:gd name="T8" fmla="*/ 2147483647 w 216"/>
                <a:gd name="T9" fmla="*/ 2147483647 h 161"/>
                <a:gd name="T10" fmla="*/ 2147483647 w 216"/>
                <a:gd name="T11" fmla="*/ 2147483647 h 161"/>
                <a:gd name="T12" fmla="*/ 2147483647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3" name="Freeform 836"/>
            <p:cNvSpPr>
              <a:spLocks/>
            </p:cNvSpPr>
            <p:nvPr/>
          </p:nvSpPr>
          <p:spPr bwMode="auto">
            <a:xfrm>
              <a:off x="1041" y="1925"/>
              <a:ext cx="186" cy="145"/>
            </a:xfrm>
            <a:custGeom>
              <a:avLst/>
              <a:gdLst>
                <a:gd name="T0" fmla="*/ 2147483647 w 211"/>
                <a:gd name="T1" fmla="*/ 0 h 157"/>
                <a:gd name="T2" fmla="*/ 0 w 211"/>
                <a:gd name="T3" fmla="*/ 0 h 157"/>
                <a:gd name="T4" fmla="*/ 0 w 211"/>
                <a:gd name="T5" fmla="*/ 2147483647 h 157"/>
                <a:gd name="T6" fmla="*/ 2147483647 w 211"/>
                <a:gd name="T7" fmla="*/ 2147483647 h 157"/>
                <a:gd name="T8" fmla="*/ 2147483647 w 211"/>
                <a:gd name="T9" fmla="*/ 2147483647 h 157"/>
                <a:gd name="T10" fmla="*/ 2147483647 w 211"/>
                <a:gd name="T11" fmla="*/ 2147483647 h 157"/>
                <a:gd name="T12" fmla="*/ 2147483647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4" name="Freeform 837"/>
            <p:cNvSpPr>
              <a:spLocks/>
            </p:cNvSpPr>
            <p:nvPr/>
          </p:nvSpPr>
          <p:spPr bwMode="auto">
            <a:xfrm>
              <a:off x="1045" y="1928"/>
              <a:ext cx="182" cy="142"/>
            </a:xfrm>
            <a:custGeom>
              <a:avLst/>
              <a:gdLst>
                <a:gd name="T0" fmla="*/ 2147483647 w 206"/>
                <a:gd name="T1" fmla="*/ 0 h 153"/>
                <a:gd name="T2" fmla="*/ 0 w 206"/>
                <a:gd name="T3" fmla="*/ 0 h 153"/>
                <a:gd name="T4" fmla="*/ 0 w 206"/>
                <a:gd name="T5" fmla="*/ 2147483647 h 153"/>
                <a:gd name="T6" fmla="*/ 2147483647 w 206"/>
                <a:gd name="T7" fmla="*/ 2147483647 h 153"/>
                <a:gd name="T8" fmla="*/ 2147483647 w 206"/>
                <a:gd name="T9" fmla="*/ 2147483647 h 153"/>
                <a:gd name="T10" fmla="*/ 2147483647 w 206"/>
                <a:gd name="T11" fmla="*/ 2147483647 h 153"/>
                <a:gd name="T12" fmla="*/ 2147483647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4"/>
                  </a:lnTo>
                  <a:lnTo>
                    <a:pt x="206" y="4"/>
                  </a:lnTo>
                  <a:lnTo>
                    <a:pt x="206"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5" name="Freeform 838"/>
            <p:cNvSpPr>
              <a:spLocks/>
            </p:cNvSpPr>
            <p:nvPr/>
          </p:nvSpPr>
          <p:spPr bwMode="auto">
            <a:xfrm>
              <a:off x="1050" y="1932"/>
              <a:ext cx="177" cy="138"/>
            </a:xfrm>
            <a:custGeom>
              <a:avLst/>
              <a:gdLst>
                <a:gd name="T0" fmla="*/ 2147483647 w 201"/>
                <a:gd name="T1" fmla="*/ 0 h 149"/>
                <a:gd name="T2" fmla="*/ 0 w 201"/>
                <a:gd name="T3" fmla="*/ 0 h 149"/>
                <a:gd name="T4" fmla="*/ 0 w 201"/>
                <a:gd name="T5" fmla="*/ 2147483647 h 149"/>
                <a:gd name="T6" fmla="*/ 2147483647 w 201"/>
                <a:gd name="T7" fmla="*/ 2147483647 h 149"/>
                <a:gd name="T8" fmla="*/ 2147483647 w 201"/>
                <a:gd name="T9" fmla="*/ 2147483647 h 149"/>
                <a:gd name="T10" fmla="*/ 2147483647 w 201"/>
                <a:gd name="T11" fmla="*/ 2147483647 h 149"/>
                <a:gd name="T12" fmla="*/ 2147483647 w 201"/>
                <a:gd name="T13" fmla="*/ 0 h 149"/>
                <a:gd name="T14" fmla="*/ 0 60000 65536"/>
                <a:gd name="T15" fmla="*/ 0 60000 65536"/>
                <a:gd name="T16" fmla="*/ 0 60000 65536"/>
                <a:gd name="T17" fmla="*/ 0 60000 65536"/>
                <a:gd name="T18" fmla="*/ 0 60000 65536"/>
                <a:gd name="T19" fmla="*/ 0 60000 65536"/>
                <a:gd name="T20" fmla="*/ 0 60000 65536"/>
                <a:gd name="T21" fmla="*/ 0 w 201"/>
                <a:gd name="T22" fmla="*/ 0 h 149"/>
                <a:gd name="T23" fmla="*/ 201 w 201"/>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49">
                  <a:moveTo>
                    <a:pt x="201" y="0"/>
                  </a:moveTo>
                  <a:lnTo>
                    <a:pt x="0" y="0"/>
                  </a:lnTo>
                  <a:lnTo>
                    <a:pt x="0" y="149"/>
                  </a:lnTo>
                  <a:lnTo>
                    <a:pt x="5" y="149"/>
                  </a:lnTo>
                  <a:lnTo>
                    <a:pt x="5" y="4"/>
                  </a:lnTo>
                  <a:lnTo>
                    <a:pt x="201" y="4"/>
                  </a:lnTo>
                  <a:lnTo>
                    <a:pt x="20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6" name="Freeform 839"/>
            <p:cNvSpPr>
              <a:spLocks/>
            </p:cNvSpPr>
            <p:nvPr/>
          </p:nvSpPr>
          <p:spPr bwMode="auto">
            <a:xfrm>
              <a:off x="1054" y="1936"/>
              <a:ext cx="173" cy="134"/>
            </a:xfrm>
            <a:custGeom>
              <a:avLst/>
              <a:gdLst>
                <a:gd name="T0" fmla="*/ 2147483647 w 196"/>
                <a:gd name="T1" fmla="*/ 0 h 145"/>
                <a:gd name="T2" fmla="*/ 0 w 196"/>
                <a:gd name="T3" fmla="*/ 0 h 145"/>
                <a:gd name="T4" fmla="*/ 0 w 196"/>
                <a:gd name="T5" fmla="*/ 2147483647 h 145"/>
                <a:gd name="T6" fmla="*/ 2147483647 w 196"/>
                <a:gd name="T7" fmla="*/ 2147483647 h 145"/>
                <a:gd name="T8" fmla="*/ 2147483647 w 196"/>
                <a:gd name="T9" fmla="*/ 2147483647 h 145"/>
                <a:gd name="T10" fmla="*/ 2147483647 w 196"/>
                <a:gd name="T11" fmla="*/ 2147483647 h 145"/>
                <a:gd name="T12" fmla="*/ 2147483647 w 196"/>
                <a:gd name="T13" fmla="*/ 0 h 145"/>
                <a:gd name="T14" fmla="*/ 0 60000 65536"/>
                <a:gd name="T15" fmla="*/ 0 60000 65536"/>
                <a:gd name="T16" fmla="*/ 0 60000 65536"/>
                <a:gd name="T17" fmla="*/ 0 60000 65536"/>
                <a:gd name="T18" fmla="*/ 0 60000 65536"/>
                <a:gd name="T19" fmla="*/ 0 60000 65536"/>
                <a:gd name="T20" fmla="*/ 0 60000 65536"/>
                <a:gd name="T21" fmla="*/ 0 w 196"/>
                <a:gd name="T22" fmla="*/ 0 h 145"/>
                <a:gd name="T23" fmla="*/ 196 w 19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5">
                  <a:moveTo>
                    <a:pt x="196" y="0"/>
                  </a:moveTo>
                  <a:lnTo>
                    <a:pt x="0" y="0"/>
                  </a:lnTo>
                  <a:lnTo>
                    <a:pt x="0" y="145"/>
                  </a:lnTo>
                  <a:lnTo>
                    <a:pt x="5" y="145"/>
                  </a:lnTo>
                  <a:lnTo>
                    <a:pt x="5" y="3"/>
                  </a:lnTo>
                  <a:lnTo>
                    <a:pt x="196" y="3"/>
                  </a:lnTo>
                  <a:lnTo>
                    <a:pt x="196" y="0"/>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7" name="Freeform 840"/>
            <p:cNvSpPr>
              <a:spLocks/>
            </p:cNvSpPr>
            <p:nvPr/>
          </p:nvSpPr>
          <p:spPr bwMode="auto">
            <a:xfrm>
              <a:off x="1059" y="1938"/>
              <a:ext cx="168" cy="132"/>
            </a:xfrm>
            <a:custGeom>
              <a:avLst/>
              <a:gdLst>
                <a:gd name="T0" fmla="*/ 2147483647 w 191"/>
                <a:gd name="T1" fmla="*/ 0 h 142"/>
                <a:gd name="T2" fmla="*/ 0 w 191"/>
                <a:gd name="T3" fmla="*/ 0 h 142"/>
                <a:gd name="T4" fmla="*/ 0 w 191"/>
                <a:gd name="T5" fmla="*/ 2147483647 h 142"/>
                <a:gd name="T6" fmla="*/ 2147483647 w 191"/>
                <a:gd name="T7" fmla="*/ 2147483647 h 142"/>
                <a:gd name="T8" fmla="*/ 2147483647 w 191"/>
                <a:gd name="T9" fmla="*/ 2147483647 h 142"/>
                <a:gd name="T10" fmla="*/ 2147483647 w 191"/>
                <a:gd name="T11" fmla="*/ 2147483647 h 142"/>
                <a:gd name="T12" fmla="*/ 2147483647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8" name="Freeform 841"/>
            <p:cNvSpPr>
              <a:spLocks/>
            </p:cNvSpPr>
            <p:nvPr/>
          </p:nvSpPr>
          <p:spPr bwMode="auto">
            <a:xfrm>
              <a:off x="1063" y="1942"/>
              <a:ext cx="164" cy="128"/>
            </a:xfrm>
            <a:custGeom>
              <a:avLst/>
              <a:gdLst>
                <a:gd name="T0" fmla="*/ 2147483647 w 186"/>
                <a:gd name="T1" fmla="*/ 0 h 138"/>
                <a:gd name="T2" fmla="*/ 0 w 186"/>
                <a:gd name="T3" fmla="*/ 0 h 138"/>
                <a:gd name="T4" fmla="*/ 0 w 186"/>
                <a:gd name="T5" fmla="*/ 2147483647 h 138"/>
                <a:gd name="T6" fmla="*/ 2147483647 w 186"/>
                <a:gd name="T7" fmla="*/ 2147483647 h 138"/>
                <a:gd name="T8" fmla="*/ 2147483647 w 186"/>
                <a:gd name="T9" fmla="*/ 2147483647 h 138"/>
                <a:gd name="T10" fmla="*/ 2147483647 w 186"/>
                <a:gd name="T11" fmla="*/ 2147483647 h 138"/>
                <a:gd name="T12" fmla="*/ 2147483647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69" name="Freeform 842"/>
            <p:cNvSpPr>
              <a:spLocks/>
            </p:cNvSpPr>
            <p:nvPr/>
          </p:nvSpPr>
          <p:spPr bwMode="auto">
            <a:xfrm>
              <a:off x="1067" y="1946"/>
              <a:ext cx="160" cy="124"/>
            </a:xfrm>
            <a:custGeom>
              <a:avLst/>
              <a:gdLst>
                <a:gd name="T0" fmla="*/ 2147483647 w 181"/>
                <a:gd name="T1" fmla="*/ 0 h 134"/>
                <a:gd name="T2" fmla="*/ 0 w 181"/>
                <a:gd name="T3" fmla="*/ 0 h 134"/>
                <a:gd name="T4" fmla="*/ 0 w 181"/>
                <a:gd name="T5" fmla="*/ 2147483647 h 134"/>
                <a:gd name="T6" fmla="*/ 2147483647 w 181"/>
                <a:gd name="T7" fmla="*/ 2147483647 h 134"/>
                <a:gd name="T8" fmla="*/ 2147483647 w 181"/>
                <a:gd name="T9" fmla="*/ 2147483647 h 134"/>
                <a:gd name="T10" fmla="*/ 2147483647 w 181"/>
                <a:gd name="T11" fmla="*/ 2147483647 h 134"/>
                <a:gd name="T12" fmla="*/ 2147483647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4"/>
                  </a:lnTo>
                  <a:lnTo>
                    <a:pt x="181" y="4"/>
                  </a:lnTo>
                  <a:lnTo>
                    <a:pt x="181"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0" name="Freeform 843"/>
            <p:cNvSpPr>
              <a:spLocks/>
            </p:cNvSpPr>
            <p:nvPr/>
          </p:nvSpPr>
          <p:spPr bwMode="auto">
            <a:xfrm>
              <a:off x="1073" y="1949"/>
              <a:ext cx="154" cy="121"/>
            </a:xfrm>
            <a:custGeom>
              <a:avLst/>
              <a:gdLst>
                <a:gd name="T0" fmla="*/ 2147483647 w 175"/>
                <a:gd name="T1" fmla="*/ 0 h 130"/>
                <a:gd name="T2" fmla="*/ 0 w 175"/>
                <a:gd name="T3" fmla="*/ 0 h 130"/>
                <a:gd name="T4" fmla="*/ 0 w 175"/>
                <a:gd name="T5" fmla="*/ 2147483647 h 130"/>
                <a:gd name="T6" fmla="*/ 2147483647 w 175"/>
                <a:gd name="T7" fmla="*/ 2147483647 h 130"/>
                <a:gd name="T8" fmla="*/ 2147483647 w 175"/>
                <a:gd name="T9" fmla="*/ 2147483647 h 130"/>
                <a:gd name="T10" fmla="*/ 2147483647 w 175"/>
                <a:gd name="T11" fmla="*/ 2147483647 h 130"/>
                <a:gd name="T12" fmla="*/ 2147483647 w 175"/>
                <a:gd name="T13" fmla="*/ 0 h 130"/>
                <a:gd name="T14" fmla="*/ 0 60000 65536"/>
                <a:gd name="T15" fmla="*/ 0 60000 65536"/>
                <a:gd name="T16" fmla="*/ 0 60000 65536"/>
                <a:gd name="T17" fmla="*/ 0 60000 65536"/>
                <a:gd name="T18" fmla="*/ 0 60000 65536"/>
                <a:gd name="T19" fmla="*/ 0 60000 65536"/>
                <a:gd name="T20" fmla="*/ 0 60000 65536"/>
                <a:gd name="T21" fmla="*/ 0 w 175"/>
                <a:gd name="T22" fmla="*/ 0 h 130"/>
                <a:gd name="T23" fmla="*/ 175 w 17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0">
                  <a:moveTo>
                    <a:pt x="175" y="0"/>
                  </a:moveTo>
                  <a:lnTo>
                    <a:pt x="0" y="0"/>
                  </a:lnTo>
                  <a:lnTo>
                    <a:pt x="0" y="130"/>
                  </a:lnTo>
                  <a:lnTo>
                    <a:pt x="6" y="130"/>
                  </a:lnTo>
                  <a:lnTo>
                    <a:pt x="6" y="4"/>
                  </a:lnTo>
                  <a:lnTo>
                    <a:pt x="175" y="4"/>
                  </a:lnTo>
                  <a:lnTo>
                    <a:pt x="175"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1" name="Freeform 844"/>
            <p:cNvSpPr>
              <a:spLocks/>
            </p:cNvSpPr>
            <p:nvPr/>
          </p:nvSpPr>
          <p:spPr bwMode="auto">
            <a:xfrm>
              <a:off x="1078" y="1953"/>
              <a:ext cx="149" cy="117"/>
            </a:xfrm>
            <a:custGeom>
              <a:avLst/>
              <a:gdLst>
                <a:gd name="T0" fmla="*/ 2147483647 w 169"/>
                <a:gd name="T1" fmla="*/ 0 h 126"/>
                <a:gd name="T2" fmla="*/ 0 w 169"/>
                <a:gd name="T3" fmla="*/ 0 h 126"/>
                <a:gd name="T4" fmla="*/ 0 w 169"/>
                <a:gd name="T5" fmla="*/ 2147483647 h 126"/>
                <a:gd name="T6" fmla="*/ 2147483647 w 169"/>
                <a:gd name="T7" fmla="*/ 2147483647 h 126"/>
                <a:gd name="T8" fmla="*/ 2147483647 w 169"/>
                <a:gd name="T9" fmla="*/ 2147483647 h 126"/>
                <a:gd name="T10" fmla="*/ 2147483647 w 169"/>
                <a:gd name="T11" fmla="*/ 2147483647 h 126"/>
                <a:gd name="T12" fmla="*/ 2147483647 w 169"/>
                <a:gd name="T13" fmla="*/ 0 h 126"/>
                <a:gd name="T14" fmla="*/ 0 60000 65536"/>
                <a:gd name="T15" fmla="*/ 0 60000 65536"/>
                <a:gd name="T16" fmla="*/ 0 60000 65536"/>
                <a:gd name="T17" fmla="*/ 0 60000 65536"/>
                <a:gd name="T18" fmla="*/ 0 60000 65536"/>
                <a:gd name="T19" fmla="*/ 0 60000 65536"/>
                <a:gd name="T20" fmla="*/ 0 60000 65536"/>
                <a:gd name="T21" fmla="*/ 0 w 169"/>
                <a:gd name="T22" fmla="*/ 0 h 126"/>
                <a:gd name="T23" fmla="*/ 169 w 169"/>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6">
                  <a:moveTo>
                    <a:pt x="169" y="0"/>
                  </a:moveTo>
                  <a:lnTo>
                    <a:pt x="0" y="0"/>
                  </a:lnTo>
                  <a:lnTo>
                    <a:pt x="0" y="126"/>
                  </a:lnTo>
                  <a:lnTo>
                    <a:pt x="6" y="126"/>
                  </a:lnTo>
                  <a:lnTo>
                    <a:pt x="6" y="5"/>
                  </a:lnTo>
                  <a:lnTo>
                    <a:pt x="169" y="5"/>
                  </a:lnTo>
                  <a:lnTo>
                    <a:pt x="169"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2" name="Freeform 845"/>
            <p:cNvSpPr>
              <a:spLocks/>
            </p:cNvSpPr>
            <p:nvPr/>
          </p:nvSpPr>
          <p:spPr bwMode="auto">
            <a:xfrm>
              <a:off x="1083" y="1958"/>
              <a:ext cx="144" cy="112"/>
            </a:xfrm>
            <a:custGeom>
              <a:avLst/>
              <a:gdLst>
                <a:gd name="T0" fmla="*/ 2147483647 w 163"/>
                <a:gd name="T1" fmla="*/ 0 h 121"/>
                <a:gd name="T2" fmla="*/ 0 w 163"/>
                <a:gd name="T3" fmla="*/ 0 h 121"/>
                <a:gd name="T4" fmla="*/ 0 w 163"/>
                <a:gd name="T5" fmla="*/ 2147483647 h 121"/>
                <a:gd name="T6" fmla="*/ 2147483647 w 163"/>
                <a:gd name="T7" fmla="*/ 2147483647 h 121"/>
                <a:gd name="T8" fmla="*/ 2147483647 w 163"/>
                <a:gd name="T9" fmla="*/ 2147483647 h 121"/>
                <a:gd name="T10" fmla="*/ 2147483647 w 163"/>
                <a:gd name="T11" fmla="*/ 2147483647 h 121"/>
                <a:gd name="T12" fmla="*/ 2147483647 w 163"/>
                <a:gd name="T13" fmla="*/ 0 h 121"/>
                <a:gd name="T14" fmla="*/ 0 60000 65536"/>
                <a:gd name="T15" fmla="*/ 0 60000 65536"/>
                <a:gd name="T16" fmla="*/ 0 60000 65536"/>
                <a:gd name="T17" fmla="*/ 0 60000 65536"/>
                <a:gd name="T18" fmla="*/ 0 60000 65536"/>
                <a:gd name="T19" fmla="*/ 0 60000 65536"/>
                <a:gd name="T20" fmla="*/ 0 60000 65536"/>
                <a:gd name="T21" fmla="*/ 0 w 163"/>
                <a:gd name="T22" fmla="*/ 0 h 121"/>
                <a:gd name="T23" fmla="*/ 163 w 16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1">
                  <a:moveTo>
                    <a:pt x="163" y="0"/>
                  </a:moveTo>
                  <a:lnTo>
                    <a:pt x="0" y="0"/>
                  </a:lnTo>
                  <a:lnTo>
                    <a:pt x="0" y="121"/>
                  </a:lnTo>
                  <a:lnTo>
                    <a:pt x="5" y="121"/>
                  </a:lnTo>
                  <a:lnTo>
                    <a:pt x="5" y="4"/>
                  </a:lnTo>
                  <a:lnTo>
                    <a:pt x="163" y="4"/>
                  </a:lnTo>
                  <a:lnTo>
                    <a:pt x="16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3" name="Freeform 846"/>
            <p:cNvSpPr>
              <a:spLocks/>
            </p:cNvSpPr>
            <p:nvPr/>
          </p:nvSpPr>
          <p:spPr bwMode="auto">
            <a:xfrm>
              <a:off x="1088" y="1961"/>
              <a:ext cx="139" cy="109"/>
            </a:xfrm>
            <a:custGeom>
              <a:avLst/>
              <a:gdLst>
                <a:gd name="T0" fmla="*/ 2147483647 w 158"/>
                <a:gd name="T1" fmla="*/ 0 h 117"/>
                <a:gd name="T2" fmla="*/ 0 w 158"/>
                <a:gd name="T3" fmla="*/ 0 h 117"/>
                <a:gd name="T4" fmla="*/ 0 w 158"/>
                <a:gd name="T5" fmla="*/ 2147483647 h 117"/>
                <a:gd name="T6" fmla="*/ 2147483647 w 158"/>
                <a:gd name="T7" fmla="*/ 2147483647 h 117"/>
                <a:gd name="T8" fmla="*/ 2147483647 w 158"/>
                <a:gd name="T9" fmla="*/ 2147483647 h 117"/>
                <a:gd name="T10" fmla="*/ 2147483647 w 158"/>
                <a:gd name="T11" fmla="*/ 2147483647 h 117"/>
                <a:gd name="T12" fmla="*/ 2147483647 w 158"/>
                <a:gd name="T13" fmla="*/ 0 h 117"/>
                <a:gd name="T14" fmla="*/ 0 60000 65536"/>
                <a:gd name="T15" fmla="*/ 0 60000 65536"/>
                <a:gd name="T16" fmla="*/ 0 60000 65536"/>
                <a:gd name="T17" fmla="*/ 0 60000 65536"/>
                <a:gd name="T18" fmla="*/ 0 60000 65536"/>
                <a:gd name="T19" fmla="*/ 0 60000 65536"/>
                <a:gd name="T20" fmla="*/ 0 60000 65536"/>
                <a:gd name="T21" fmla="*/ 0 w 158"/>
                <a:gd name="T22" fmla="*/ 0 h 117"/>
                <a:gd name="T23" fmla="*/ 158 w 15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7">
                  <a:moveTo>
                    <a:pt x="158" y="0"/>
                  </a:moveTo>
                  <a:lnTo>
                    <a:pt x="0" y="0"/>
                  </a:lnTo>
                  <a:lnTo>
                    <a:pt x="0" y="117"/>
                  </a:lnTo>
                  <a:lnTo>
                    <a:pt x="6" y="117"/>
                  </a:lnTo>
                  <a:lnTo>
                    <a:pt x="6" y="5"/>
                  </a:lnTo>
                  <a:lnTo>
                    <a:pt x="158" y="5"/>
                  </a:lnTo>
                  <a:lnTo>
                    <a:pt x="1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4" name="Freeform 847"/>
            <p:cNvSpPr>
              <a:spLocks/>
            </p:cNvSpPr>
            <p:nvPr/>
          </p:nvSpPr>
          <p:spPr bwMode="auto">
            <a:xfrm>
              <a:off x="1093" y="1966"/>
              <a:ext cx="134" cy="104"/>
            </a:xfrm>
            <a:custGeom>
              <a:avLst/>
              <a:gdLst>
                <a:gd name="T0" fmla="*/ 2147483647 w 152"/>
                <a:gd name="T1" fmla="*/ 0 h 112"/>
                <a:gd name="T2" fmla="*/ 0 w 152"/>
                <a:gd name="T3" fmla="*/ 0 h 112"/>
                <a:gd name="T4" fmla="*/ 0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0 h 112"/>
                <a:gd name="T14" fmla="*/ 0 60000 65536"/>
                <a:gd name="T15" fmla="*/ 0 60000 65536"/>
                <a:gd name="T16" fmla="*/ 0 60000 65536"/>
                <a:gd name="T17" fmla="*/ 0 60000 65536"/>
                <a:gd name="T18" fmla="*/ 0 60000 65536"/>
                <a:gd name="T19" fmla="*/ 0 60000 65536"/>
                <a:gd name="T20" fmla="*/ 0 60000 65536"/>
                <a:gd name="T21" fmla="*/ 0 w 152"/>
                <a:gd name="T22" fmla="*/ 0 h 112"/>
                <a:gd name="T23" fmla="*/ 152 w 15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2">
                  <a:moveTo>
                    <a:pt x="152" y="0"/>
                  </a:moveTo>
                  <a:lnTo>
                    <a:pt x="0" y="0"/>
                  </a:lnTo>
                  <a:lnTo>
                    <a:pt x="0" y="112"/>
                  </a:lnTo>
                  <a:lnTo>
                    <a:pt x="7" y="112"/>
                  </a:lnTo>
                  <a:lnTo>
                    <a:pt x="7" y="5"/>
                  </a:lnTo>
                  <a:lnTo>
                    <a:pt x="152" y="5"/>
                  </a:lnTo>
                  <a:lnTo>
                    <a:pt x="152"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5" name="Freeform 848"/>
            <p:cNvSpPr>
              <a:spLocks/>
            </p:cNvSpPr>
            <p:nvPr/>
          </p:nvSpPr>
          <p:spPr bwMode="auto">
            <a:xfrm>
              <a:off x="1099" y="1971"/>
              <a:ext cx="128" cy="99"/>
            </a:xfrm>
            <a:custGeom>
              <a:avLst/>
              <a:gdLst>
                <a:gd name="T0" fmla="*/ 2147483647 w 145"/>
                <a:gd name="T1" fmla="*/ 0 h 107"/>
                <a:gd name="T2" fmla="*/ 0 w 145"/>
                <a:gd name="T3" fmla="*/ 0 h 107"/>
                <a:gd name="T4" fmla="*/ 0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0 h 107"/>
                <a:gd name="T14" fmla="*/ 0 60000 65536"/>
                <a:gd name="T15" fmla="*/ 0 60000 65536"/>
                <a:gd name="T16" fmla="*/ 0 60000 65536"/>
                <a:gd name="T17" fmla="*/ 0 60000 65536"/>
                <a:gd name="T18" fmla="*/ 0 60000 65536"/>
                <a:gd name="T19" fmla="*/ 0 60000 65536"/>
                <a:gd name="T20" fmla="*/ 0 60000 65536"/>
                <a:gd name="T21" fmla="*/ 0 w 145"/>
                <a:gd name="T22" fmla="*/ 0 h 107"/>
                <a:gd name="T23" fmla="*/ 145 w 145"/>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7">
                  <a:moveTo>
                    <a:pt x="145" y="0"/>
                  </a:moveTo>
                  <a:lnTo>
                    <a:pt x="0" y="0"/>
                  </a:lnTo>
                  <a:lnTo>
                    <a:pt x="0" y="107"/>
                  </a:lnTo>
                  <a:lnTo>
                    <a:pt x="7" y="107"/>
                  </a:lnTo>
                  <a:lnTo>
                    <a:pt x="7" y="5"/>
                  </a:lnTo>
                  <a:lnTo>
                    <a:pt x="145" y="5"/>
                  </a:lnTo>
                  <a:lnTo>
                    <a:pt x="14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6" name="Freeform 849"/>
            <p:cNvSpPr>
              <a:spLocks/>
            </p:cNvSpPr>
            <p:nvPr/>
          </p:nvSpPr>
          <p:spPr bwMode="auto">
            <a:xfrm>
              <a:off x="1105" y="1975"/>
              <a:ext cx="122" cy="95"/>
            </a:xfrm>
            <a:custGeom>
              <a:avLst/>
              <a:gdLst>
                <a:gd name="T0" fmla="*/ 2147483647 w 138"/>
                <a:gd name="T1" fmla="*/ 0 h 102"/>
                <a:gd name="T2" fmla="*/ 0 w 138"/>
                <a:gd name="T3" fmla="*/ 0 h 102"/>
                <a:gd name="T4" fmla="*/ 0 w 138"/>
                <a:gd name="T5" fmla="*/ 2147483647 h 102"/>
                <a:gd name="T6" fmla="*/ 2147483647 w 138"/>
                <a:gd name="T7" fmla="*/ 2147483647 h 102"/>
                <a:gd name="T8" fmla="*/ 2147483647 w 138"/>
                <a:gd name="T9" fmla="*/ 2147483647 h 102"/>
                <a:gd name="T10" fmla="*/ 2147483647 w 138"/>
                <a:gd name="T11" fmla="*/ 2147483647 h 102"/>
                <a:gd name="T12" fmla="*/ 2147483647 w 138"/>
                <a:gd name="T13" fmla="*/ 0 h 102"/>
                <a:gd name="T14" fmla="*/ 0 60000 65536"/>
                <a:gd name="T15" fmla="*/ 0 60000 65536"/>
                <a:gd name="T16" fmla="*/ 0 60000 65536"/>
                <a:gd name="T17" fmla="*/ 0 60000 65536"/>
                <a:gd name="T18" fmla="*/ 0 60000 65536"/>
                <a:gd name="T19" fmla="*/ 0 60000 65536"/>
                <a:gd name="T20" fmla="*/ 0 60000 65536"/>
                <a:gd name="T21" fmla="*/ 0 w 138"/>
                <a:gd name="T22" fmla="*/ 0 h 102"/>
                <a:gd name="T23" fmla="*/ 138 w 13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2">
                  <a:moveTo>
                    <a:pt x="138" y="0"/>
                  </a:moveTo>
                  <a:lnTo>
                    <a:pt x="0" y="0"/>
                  </a:lnTo>
                  <a:lnTo>
                    <a:pt x="0" y="102"/>
                  </a:lnTo>
                  <a:lnTo>
                    <a:pt x="7" y="102"/>
                  </a:lnTo>
                  <a:lnTo>
                    <a:pt x="7" y="5"/>
                  </a:lnTo>
                  <a:lnTo>
                    <a:pt x="138" y="5"/>
                  </a:lnTo>
                  <a:lnTo>
                    <a:pt x="138"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7" name="Freeform 850"/>
            <p:cNvSpPr>
              <a:spLocks/>
            </p:cNvSpPr>
            <p:nvPr/>
          </p:nvSpPr>
          <p:spPr bwMode="auto">
            <a:xfrm>
              <a:off x="1112" y="1980"/>
              <a:ext cx="115" cy="90"/>
            </a:xfrm>
            <a:custGeom>
              <a:avLst/>
              <a:gdLst>
                <a:gd name="T0" fmla="*/ 2147483647 w 131"/>
                <a:gd name="T1" fmla="*/ 0 h 97"/>
                <a:gd name="T2" fmla="*/ 0 w 131"/>
                <a:gd name="T3" fmla="*/ 0 h 97"/>
                <a:gd name="T4" fmla="*/ 0 w 131"/>
                <a:gd name="T5" fmla="*/ 2147483647 h 97"/>
                <a:gd name="T6" fmla="*/ 2147483647 w 131"/>
                <a:gd name="T7" fmla="*/ 2147483647 h 97"/>
                <a:gd name="T8" fmla="*/ 2147483647 w 131"/>
                <a:gd name="T9" fmla="*/ 2147483647 h 97"/>
                <a:gd name="T10" fmla="*/ 2147483647 w 131"/>
                <a:gd name="T11" fmla="*/ 2147483647 h 97"/>
                <a:gd name="T12" fmla="*/ 2147483647 w 131"/>
                <a:gd name="T13" fmla="*/ 0 h 97"/>
                <a:gd name="T14" fmla="*/ 0 60000 65536"/>
                <a:gd name="T15" fmla="*/ 0 60000 65536"/>
                <a:gd name="T16" fmla="*/ 0 60000 65536"/>
                <a:gd name="T17" fmla="*/ 0 60000 65536"/>
                <a:gd name="T18" fmla="*/ 0 60000 65536"/>
                <a:gd name="T19" fmla="*/ 0 60000 65536"/>
                <a:gd name="T20" fmla="*/ 0 60000 65536"/>
                <a:gd name="T21" fmla="*/ 0 w 131"/>
                <a:gd name="T22" fmla="*/ 0 h 97"/>
                <a:gd name="T23" fmla="*/ 131 w 13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7">
                  <a:moveTo>
                    <a:pt x="131" y="0"/>
                  </a:moveTo>
                  <a:lnTo>
                    <a:pt x="0" y="0"/>
                  </a:lnTo>
                  <a:lnTo>
                    <a:pt x="0" y="97"/>
                  </a:lnTo>
                  <a:lnTo>
                    <a:pt x="7" y="97"/>
                  </a:lnTo>
                  <a:lnTo>
                    <a:pt x="7" y="5"/>
                  </a:lnTo>
                  <a:lnTo>
                    <a:pt x="131" y="5"/>
                  </a:lnTo>
                  <a:lnTo>
                    <a:pt x="13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8" name="Freeform 851"/>
            <p:cNvSpPr>
              <a:spLocks/>
            </p:cNvSpPr>
            <p:nvPr/>
          </p:nvSpPr>
          <p:spPr bwMode="auto">
            <a:xfrm>
              <a:off x="1118" y="1985"/>
              <a:ext cx="109" cy="85"/>
            </a:xfrm>
            <a:custGeom>
              <a:avLst/>
              <a:gdLst>
                <a:gd name="T0" fmla="*/ 2147483647 w 124"/>
                <a:gd name="T1" fmla="*/ 0 h 92"/>
                <a:gd name="T2" fmla="*/ 0 w 124"/>
                <a:gd name="T3" fmla="*/ 0 h 92"/>
                <a:gd name="T4" fmla="*/ 0 w 124"/>
                <a:gd name="T5" fmla="*/ 2147483647 h 92"/>
                <a:gd name="T6" fmla="*/ 2147483647 w 124"/>
                <a:gd name="T7" fmla="*/ 2147483647 h 92"/>
                <a:gd name="T8" fmla="*/ 2147483647 w 124"/>
                <a:gd name="T9" fmla="*/ 2147483647 h 92"/>
                <a:gd name="T10" fmla="*/ 2147483647 w 124"/>
                <a:gd name="T11" fmla="*/ 2147483647 h 92"/>
                <a:gd name="T12" fmla="*/ 2147483647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6"/>
                  </a:lnTo>
                  <a:lnTo>
                    <a:pt x="124" y="6"/>
                  </a:lnTo>
                  <a:lnTo>
                    <a:pt x="124"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79" name="Freeform 852"/>
            <p:cNvSpPr>
              <a:spLocks/>
            </p:cNvSpPr>
            <p:nvPr/>
          </p:nvSpPr>
          <p:spPr bwMode="auto">
            <a:xfrm>
              <a:off x="1125" y="1990"/>
              <a:ext cx="102" cy="80"/>
            </a:xfrm>
            <a:custGeom>
              <a:avLst/>
              <a:gdLst>
                <a:gd name="T0" fmla="*/ 2147483647 w 116"/>
                <a:gd name="T1" fmla="*/ 0 h 86"/>
                <a:gd name="T2" fmla="*/ 0 w 116"/>
                <a:gd name="T3" fmla="*/ 0 h 86"/>
                <a:gd name="T4" fmla="*/ 0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7"/>
                  </a:lnTo>
                  <a:lnTo>
                    <a:pt x="115" y="7"/>
                  </a:lnTo>
                  <a:lnTo>
                    <a:pt x="116"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0" name="Freeform 853"/>
            <p:cNvSpPr>
              <a:spLocks/>
            </p:cNvSpPr>
            <p:nvPr/>
          </p:nvSpPr>
          <p:spPr bwMode="auto">
            <a:xfrm>
              <a:off x="1133" y="1997"/>
              <a:ext cx="93" cy="72"/>
            </a:xfrm>
            <a:custGeom>
              <a:avLst/>
              <a:gdLst>
                <a:gd name="T0" fmla="*/ 2147483647 w 106"/>
                <a:gd name="T1" fmla="*/ 0 h 78"/>
                <a:gd name="T2" fmla="*/ 0 w 106"/>
                <a:gd name="T3" fmla="*/ 0 h 78"/>
                <a:gd name="T4" fmla="*/ 0 w 106"/>
                <a:gd name="T5" fmla="*/ 2147483647 h 78"/>
                <a:gd name="T6" fmla="*/ 2147483647 w 106"/>
                <a:gd name="T7" fmla="*/ 2147483647 h 78"/>
                <a:gd name="T8" fmla="*/ 2147483647 w 106"/>
                <a:gd name="T9" fmla="*/ 2147483647 h 78"/>
                <a:gd name="T10" fmla="*/ 2147483647 w 106"/>
                <a:gd name="T11" fmla="*/ 2147483647 h 78"/>
                <a:gd name="T12" fmla="*/ 2147483647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1" name="Freeform 854"/>
            <p:cNvSpPr>
              <a:spLocks/>
            </p:cNvSpPr>
            <p:nvPr/>
          </p:nvSpPr>
          <p:spPr bwMode="auto">
            <a:xfrm>
              <a:off x="1139" y="2002"/>
              <a:ext cx="88" cy="68"/>
            </a:xfrm>
            <a:custGeom>
              <a:avLst/>
              <a:gdLst>
                <a:gd name="T0" fmla="*/ 2147483647 w 100"/>
                <a:gd name="T1" fmla="*/ 0 h 73"/>
                <a:gd name="T2" fmla="*/ 0 w 100"/>
                <a:gd name="T3" fmla="*/ 0 h 73"/>
                <a:gd name="T4" fmla="*/ 0 w 100"/>
                <a:gd name="T5" fmla="*/ 2147483647 h 73"/>
                <a:gd name="T6" fmla="*/ 2147483647 w 100"/>
                <a:gd name="T7" fmla="*/ 2147483647 h 73"/>
                <a:gd name="T8" fmla="*/ 2147483647 w 100"/>
                <a:gd name="T9" fmla="*/ 2147483647 h 73"/>
                <a:gd name="T10" fmla="*/ 2147483647 w 100"/>
                <a:gd name="T11" fmla="*/ 2147483647 h 73"/>
                <a:gd name="T12" fmla="*/ 2147483647 w 100"/>
                <a:gd name="T13" fmla="*/ 0 h 73"/>
                <a:gd name="T14" fmla="*/ 0 60000 65536"/>
                <a:gd name="T15" fmla="*/ 0 60000 65536"/>
                <a:gd name="T16" fmla="*/ 0 60000 65536"/>
                <a:gd name="T17" fmla="*/ 0 60000 65536"/>
                <a:gd name="T18" fmla="*/ 0 60000 65536"/>
                <a:gd name="T19" fmla="*/ 0 60000 65536"/>
                <a:gd name="T20" fmla="*/ 0 60000 65536"/>
                <a:gd name="T21" fmla="*/ 0 w 100"/>
                <a:gd name="T22" fmla="*/ 0 h 73"/>
                <a:gd name="T23" fmla="*/ 100 w 100"/>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3">
                  <a:moveTo>
                    <a:pt x="99" y="0"/>
                  </a:moveTo>
                  <a:lnTo>
                    <a:pt x="0" y="0"/>
                  </a:lnTo>
                  <a:lnTo>
                    <a:pt x="0" y="72"/>
                  </a:lnTo>
                  <a:lnTo>
                    <a:pt x="9" y="73"/>
                  </a:lnTo>
                  <a:lnTo>
                    <a:pt x="9" y="6"/>
                  </a:lnTo>
                  <a:lnTo>
                    <a:pt x="100" y="6"/>
                  </a:lnTo>
                  <a:lnTo>
                    <a:pt x="9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2" name="Freeform 855"/>
            <p:cNvSpPr>
              <a:spLocks/>
            </p:cNvSpPr>
            <p:nvPr/>
          </p:nvSpPr>
          <p:spPr bwMode="auto">
            <a:xfrm>
              <a:off x="1147" y="2008"/>
              <a:ext cx="80" cy="62"/>
            </a:xfrm>
            <a:custGeom>
              <a:avLst/>
              <a:gdLst>
                <a:gd name="T0" fmla="*/ 2147483647 w 91"/>
                <a:gd name="T1" fmla="*/ 0 h 67"/>
                <a:gd name="T2" fmla="*/ 0 w 91"/>
                <a:gd name="T3" fmla="*/ 0 h 67"/>
                <a:gd name="T4" fmla="*/ 0 w 91"/>
                <a:gd name="T5" fmla="*/ 2147483647 h 67"/>
                <a:gd name="T6" fmla="*/ 2147483647 w 91"/>
                <a:gd name="T7" fmla="*/ 2147483647 h 67"/>
                <a:gd name="T8" fmla="*/ 2147483647 w 91"/>
                <a:gd name="T9" fmla="*/ 2147483647 h 67"/>
                <a:gd name="T10" fmla="*/ 2147483647 w 91"/>
                <a:gd name="T11" fmla="*/ 2147483647 h 67"/>
                <a:gd name="T12" fmla="*/ 2147483647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7"/>
                  </a:lnTo>
                  <a:lnTo>
                    <a:pt x="90" y="7"/>
                  </a:lnTo>
                  <a:lnTo>
                    <a:pt x="91"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3" name="Freeform 856"/>
            <p:cNvSpPr>
              <a:spLocks/>
            </p:cNvSpPr>
            <p:nvPr/>
          </p:nvSpPr>
          <p:spPr bwMode="auto">
            <a:xfrm>
              <a:off x="1156" y="2014"/>
              <a:ext cx="71" cy="56"/>
            </a:xfrm>
            <a:custGeom>
              <a:avLst/>
              <a:gdLst>
                <a:gd name="T0" fmla="*/ 2147483647 w 81"/>
                <a:gd name="T1" fmla="*/ 0 h 60"/>
                <a:gd name="T2" fmla="*/ 0 w 81"/>
                <a:gd name="T3" fmla="*/ 0 h 60"/>
                <a:gd name="T4" fmla="*/ 0 w 81"/>
                <a:gd name="T5" fmla="*/ 2147483647 h 60"/>
                <a:gd name="T6" fmla="*/ 2147483647 w 81"/>
                <a:gd name="T7" fmla="*/ 2147483647 h 60"/>
                <a:gd name="T8" fmla="*/ 2147483647 w 81"/>
                <a:gd name="T9" fmla="*/ 2147483647 h 60"/>
                <a:gd name="T10" fmla="*/ 2147483647 w 81"/>
                <a:gd name="T11" fmla="*/ 2147483647 h 60"/>
                <a:gd name="T12" fmla="*/ 2147483647 w 81"/>
                <a:gd name="T13" fmla="*/ 0 h 60"/>
                <a:gd name="T14" fmla="*/ 0 60000 65536"/>
                <a:gd name="T15" fmla="*/ 0 60000 65536"/>
                <a:gd name="T16" fmla="*/ 0 60000 65536"/>
                <a:gd name="T17" fmla="*/ 0 60000 65536"/>
                <a:gd name="T18" fmla="*/ 0 60000 65536"/>
                <a:gd name="T19" fmla="*/ 0 60000 65536"/>
                <a:gd name="T20" fmla="*/ 0 60000 65536"/>
                <a:gd name="T21" fmla="*/ 0 w 81"/>
                <a:gd name="T22" fmla="*/ 0 h 60"/>
                <a:gd name="T23" fmla="*/ 81 w 8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0">
                  <a:moveTo>
                    <a:pt x="80" y="0"/>
                  </a:moveTo>
                  <a:lnTo>
                    <a:pt x="0" y="0"/>
                  </a:lnTo>
                  <a:lnTo>
                    <a:pt x="0" y="59"/>
                  </a:lnTo>
                  <a:lnTo>
                    <a:pt x="10" y="60"/>
                  </a:lnTo>
                  <a:lnTo>
                    <a:pt x="10" y="7"/>
                  </a:lnTo>
                  <a:lnTo>
                    <a:pt x="81" y="7"/>
                  </a:lnTo>
                  <a:lnTo>
                    <a:pt x="8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4" name="Freeform 857"/>
            <p:cNvSpPr>
              <a:spLocks/>
            </p:cNvSpPr>
            <p:nvPr/>
          </p:nvSpPr>
          <p:spPr bwMode="auto">
            <a:xfrm>
              <a:off x="1165" y="2021"/>
              <a:ext cx="62" cy="49"/>
            </a:xfrm>
            <a:custGeom>
              <a:avLst/>
              <a:gdLst>
                <a:gd name="T0" fmla="*/ 2147483647 w 71"/>
                <a:gd name="T1" fmla="*/ 0 h 53"/>
                <a:gd name="T2" fmla="*/ 0 w 71"/>
                <a:gd name="T3" fmla="*/ 0 h 53"/>
                <a:gd name="T4" fmla="*/ 0 w 71"/>
                <a:gd name="T5" fmla="*/ 2147483647 h 53"/>
                <a:gd name="T6" fmla="*/ 2147483647 w 71"/>
                <a:gd name="T7" fmla="*/ 2147483647 h 53"/>
                <a:gd name="T8" fmla="*/ 2147483647 w 71"/>
                <a:gd name="T9" fmla="*/ 2147483647 h 53"/>
                <a:gd name="T10" fmla="*/ 2147483647 w 71"/>
                <a:gd name="T11" fmla="*/ 2147483647 h 53"/>
                <a:gd name="T12" fmla="*/ 2147483647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8"/>
                  </a:lnTo>
                  <a:lnTo>
                    <a:pt x="70" y="8"/>
                  </a:lnTo>
                  <a:lnTo>
                    <a:pt x="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5" name="Freeform 858"/>
            <p:cNvSpPr>
              <a:spLocks/>
            </p:cNvSpPr>
            <p:nvPr/>
          </p:nvSpPr>
          <p:spPr bwMode="auto">
            <a:xfrm>
              <a:off x="1173" y="2028"/>
              <a:ext cx="53" cy="41"/>
            </a:xfrm>
            <a:custGeom>
              <a:avLst/>
              <a:gdLst>
                <a:gd name="T0" fmla="*/ 2147483647 w 60"/>
                <a:gd name="T1" fmla="*/ 0 h 44"/>
                <a:gd name="T2" fmla="*/ 0 w 60"/>
                <a:gd name="T3" fmla="*/ 0 h 44"/>
                <a:gd name="T4" fmla="*/ 0 w 60"/>
                <a:gd name="T5" fmla="*/ 2147483647 h 44"/>
                <a:gd name="T6" fmla="*/ 2147483647 w 60"/>
                <a:gd name="T7" fmla="*/ 2147483647 h 44"/>
                <a:gd name="T8" fmla="*/ 2147483647 w 60"/>
                <a:gd name="T9" fmla="*/ 2147483647 h 44"/>
                <a:gd name="T10" fmla="*/ 2147483647 w 60"/>
                <a:gd name="T11" fmla="*/ 2147483647 h 44"/>
                <a:gd name="T12" fmla="*/ 2147483647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7"/>
                  </a:lnTo>
                  <a:lnTo>
                    <a:pt x="60" y="7"/>
                  </a:lnTo>
                  <a:lnTo>
                    <a:pt x="6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6" name="Freeform 859"/>
            <p:cNvSpPr>
              <a:spLocks/>
            </p:cNvSpPr>
            <p:nvPr/>
          </p:nvSpPr>
          <p:spPr bwMode="auto">
            <a:xfrm>
              <a:off x="1183" y="2034"/>
              <a:ext cx="43" cy="35"/>
            </a:xfrm>
            <a:custGeom>
              <a:avLst/>
              <a:gdLst>
                <a:gd name="T0" fmla="*/ 2147483647 w 49"/>
                <a:gd name="T1" fmla="*/ 0 h 37"/>
                <a:gd name="T2" fmla="*/ 0 w 49"/>
                <a:gd name="T3" fmla="*/ 0 h 37"/>
                <a:gd name="T4" fmla="*/ 0 w 49"/>
                <a:gd name="T5" fmla="*/ 2147483647 h 37"/>
                <a:gd name="T6" fmla="*/ 2147483647 w 49"/>
                <a:gd name="T7" fmla="*/ 2147483647 h 37"/>
                <a:gd name="T8" fmla="*/ 2147483647 w 49"/>
                <a:gd name="T9" fmla="*/ 2147483647 h 37"/>
                <a:gd name="T10" fmla="*/ 2147483647 w 49"/>
                <a:gd name="T11" fmla="*/ 2147483647 h 37"/>
                <a:gd name="T12" fmla="*/ 2147483647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7" name="Freeform 860"/>
            <p:cNvSpPr>
              <a:spLocks/>
            </p:cNvSpPr>
            <p:nvPr/>
          </p:nvSpPr>
          <p:spPr bwMode="auto">
            <a:xfrm>
              <a:off x="1193" y="2043"/>
              <a:ext cx="34" cy="27"/>
            </a:xfrm>
            <a:custGeom>
              <a:avLst/>
              <a:gdLst>
                <a:gd name="T0" fmla="*/ 2147483647 w 39"/>
                <a:gd name="T1" fmla="*/ 0 h 29"/>
                <a:gd name="T2" fmla="*/ 0 w 39"/>
                <a:gd name="T3" fmla="*/ 0 h 29"/>
                <a:gd name="T4" fmla="*/ 0 w 39"/>
                <a:gd name="T5" fmla="*/ 2147483647 h 29"/>
                <a:gd name="T6" fmla="*/ 2147483647 w 39"/>
                <a:gd name="T7" fmla="*/ 2147483647 h 29"/>
                <a:gd name="T8" fmla="*/ 2147483647 w 39"/>
                <a:gd name="T9" fmla="*/ 2147483647 h 29"/>
                <a:gd name="T10" fmla="*/ 2147483647 w 39"/>
                <a:gd name="T11" fmla="*/ 2147483647 h 29"/>
                <a:gd name="T12" fmla="*/ 2147483647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8" name="Freeform 861"/>
            <p:cNvSpPr>
              <a:spLocks/>
            </p:cNvSpPr>
            <p:nvPr/>
          </p:nvSpPr>
          <p:spPr bwMode="auto">
            <a:xfrm>
              <a:off x="1204" y="2051"/>
              <a:ext cx="23" cy="19"/>
            </a:xfrm>
            <a:custGeom>
              <a:avLst/>
              <a:gdLst>
                <a:gd name="T0" fmla="*/ 2147483647 w 26"/>
                <a:gd name="T1" fmla="*/ 0 h 20"/>
                <a:gd name="T2" fmla="*/ 0 w 26"/>
                <a:gd name="T3" fmla="*/ 0 h 20"/>
                <a:gd name="T4" fmla="*/ 0 w 26"/>
                <a:gd name="T5" fmla="*/ 2147483647 h 20"/>
                <a:gd name="T6" fmla="*/ 2147483647 w 26"/>
                <a:gd name="T7" fmla="*/ 2147483647 h 20"/>
                <a:gd name="T8" fmla="*/ 2147483647 w 26"/>
                <a:gd name="T9" fmla="*/ 2147483647 h 20"/>
                <a:gd name="T10" fmla="*/ 2147483647 w 26"/>
                <a:gd name="T11" fmla="*/ 2147483647 h 20"/>
                <a:gd name="T12" fmla="*/ 2147483647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89" name="Freeform 862"/>
            <p:cNvSpPr>
              <a:spLocks/>
            </p:cNvSpPr>
            <p:nvPr/>
          </p:nvSpPr>
          <p:spPr bwMode="auto">
            <a:xfrm>
              <a:off x="1215" y="2060"/>
              <a:ext cx="12" cy="10"/>
            </a:xfrm>
            <a:custGeom>
              <a:avLst/>
              <a:gdLst>
                <a:gd name="T0" fmla="*/ 2147483647 w 14"/>
                <a:gd name="T1" fmla="*/ 0 h 10"/>
                <a:gd name="T2" fmla="*/ 0 w 14"/>
                <a:gd name="T3" fmla="*/ 0 h 10"/>
                <a:gd name="T4" fmla="*/ 0 w 14"/>
                <a:gd name="T5" fmla="*/ 2147483647 h 10"/>
                <a:gd name="T6" fmla="*/ 2147483647 w 14"/>
                <a:gd name="T7" fmla="*/ 2147483647 h 10"/>
                <a:gd name="T8" fmla="*/ 2147483647 w 14"/>
                <a:gd name="T9" fmla="*/ 2147483647 h 10"/>
                <a:gd name="T10" fmla="*/ 2147483647 w 14"/>
                <a:gd name="T11" fmla="*/ 2147483647 h 10"/>
                <a:gd name="T12" fmla="*/ 2147483647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0" name="Line 863"/>
            <p:cNvSpPr>
              <a:spLocks noChangeShapeType="1"/>
            </p:cNvSpPr>
            <p:nvPr/>
          </p:nvSpPr>
          <p:spPr bwMode="auto">
            <a:xfrm>
              <a:off x="1068"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1" name="Line 864"/>
            <p:cNvSpPr>
              <a:spLocks noChangeShapeType="1"/>
            </p:cNvSpPr>
            <p:nvPr/>
          </p:nvSpPr>
          <p:spPr bwMode="auto">
            <a:xfrm>
              <a:off x="1037" y="2091"/>
              <a:ext cx="1"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2" name="Line 865"/>
            <p:cNvSpPr>
              <a:spLocks noChangeShapeType="1"/>
            </p:cNvSpPr>
            <p:nvPr/>
          </p:nvSpPr>
          <p:spPr bwMode="auto">
            <a:xfrm>
              <a:off x="1000" y="2091"/>
              <a:ext cx="2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93" name="Rectangle 866"/>
            <p:cNvSpPr>
              <a:spLocks noChangeArrowheads="1"/>
            </p:cNvSpPr>
            <p:nvPr/>
          </p:nvSpPr>
          <p:spPr bwMode="auto">
            <a:xfrm>
              <a:off x="1192" y="2151"/>
              <a:ext cx="31" cy="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4" name="Rectangle 867"/>
            <p:cNvSpPr>
              <a:spLocks noChangeArrowheads="1"/>
            </p:cNvSpPr>
            <p:nvPr/>
          </p:nvSpPr>
          <p:spPr bwMode="auto">
            <a:xfrm>
              <a:off x="1192" y="2150"/>
              <a:ext cx="31" cy="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5" name="Rectangle 868"/>
            <p:cNvSpPr>
              <a:spLocks noChangeArrowheads="1"/>
            </p:cNvSpPr>
            <p:nvPr/>
          </p:nvSpPr>
          <p:spPr bwMode="auto">
            <a:xfrm>
              <a:off x="1192" y="2148"/>
              <a:ext cx="31" cy="2"/>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6" name="Rectangle 869"/>
            <p:cNvSpPr>
              <a:spLocks noChangeArrowheads="1"/>
            </p:cNvSpPr>
            <p:nvPr/>
          </p:nvSpPr>
          <p:spPr bwMode="auto">
            <a:xfrm>
              <a:off x="1192" y="2147"/>
              <a:ext cx="31"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7" name="Rectangle 870"/>
            <p:cNvSpPr>
              <a:spLocks noChangeArrowheads="1"/>
            </p:cNvSpPr>
            <p:nvPr/>
          </p:nvSpPr>
          <p:spPr bwMode="auto">
            <a:xfrm>
              <a:off x="1192" y="2146"/>
              <a:ext cx="31"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8" name="Rectangle 871"/>
            <p:cNvSpPr>
              <a:spLocks noChangeArrowheads="1"/>
            </p:cNvSpPr>
            <p:nvPr/>
          </p:nvSpPr>
          <p:spPr bwMode="auto">
            <a:xfrm>
              <a:off x="1192" y="2145"/>
              <a:ext cx="31"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399" name="Rectangle 872"/>
            <p:cNvSpPr>
              <a:spLocks noChangeArrowheads="1"/>
            </p:cNvSpPr>
            <p:nvPr/>
          </p:nvSpPr>
          <p:spPr bwMode="auto">
            <a:xfrm>
              <a:off x="1192" y="2143"/>
              <a:ext cx="31" cy="2"/>
            </a:xfrm>
            <a:prstGeom prst="rect">
              <a:avLst/>
            </a:prstGeom>
            <a:solidFill>
              <a:srgbClr val="B6B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0" name="Freeform 873"/>
            <p:cNvSpPr>
              <a:spLocks/>
            </p:cNvSpPr>
            <p:nvPr/>
          </p:nvSpPr>
          <p:spPr bwMode="auto">
            <a:xfrm>
              <a:off x="1190" y="2142"/>
              <a:ext cx="33" cy="1"/>
            </a:xfrm>
            <a:custGeom>
              <a:avLst/>
              <a:gdLst>
                <a:gd name="T0" fmla="*/ 2147483647 w 37"/>
                <a:gd name="T1" fmla="*/ 2147483647 h 1"/>
                <a:gd name="T2" fmla="*/ 2147483647 w 37"/>
                <a:gd name="T3" fmla="*/ 2147483647 h 1"/>
                <a:gd name="T4" fmla="*/ 2147483647 w 37"/>
                <a:gd name="T5" fmla="*/ 0 h 1"/>
                <a:gd name="T6" fmla="*/ 0 w 37"/>
                <a:gd name="T7" fmla="*/ 0 h 1"/>
                <a:gd name="T8" fmla="*/ 2147483647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1" name="Rectangle 874"/>
            <p:cNvSpPr>
              <a:spLocks noChangeArrowheads="1"/>
            </p:cNvSpPr>
            <p:nvPr/>
          </p:nvSpPr>
          <p:spPr bwMode="auto">
            <a:xfrm>
              <a:off x="1190" y="2142"/>
              <a:ext cx="32" cy="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2" name="Freeform 875"/>
            <p:cNvSpPr>
              <a:spLocks/>
            </p:cNvSpPr>
            <p:nvPr/>
          </p:nvSpPr>
          <p:spPr bwMode="auto">
            <a:xfrm>
              <a:off x="1190" y="2141"/>
              <a:ext cx="33" cy="1"/>
            </a:xfrm>
            <a:custGeom>
              <a:avLst/>
              <a:gdLst>
                <a:gd name="T0" fmla="*/ 0 w 37"/>
                <a:gd name="T1" fmla="*/ 2147483647 h 1"/>
                <a:gd name="T2" fmla="*/ 2147483647 w 37"/>
                <a:gd name="T3" fmla="*/ 2147483647 h 1"/>
                <a:gd name="T4" fmla="*/ 2147483647 w 37"/>
                <a:gd name="T5" fmla="*/ 0 h 1"/>
                <a:gd name="T6" fmla="*/ 2147483647 w 37"/>
                <a:gd name="T7" fmla="*/ 0 h 1"/>
                <a:gd name="T8" fmla="*/ 0 w 37"/>
                <a:gd name="T9" fmla="*/ 2147483647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3" name="Rectangle 876"/>
            <p:cNvSpPr>
              <a:spLocks noChangeArrowheads="1"/>
            </p:cNvSpPr>
            <p:nvPr/>
          </p:nvSpPr>
          <p:spPr bwMode="auto">
            <a:xfrm>
              <a:off x="1192" y="2141"/>
              <a:ext cx="31" cy="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4" name="Rectangle 877"/>
            <p:cNvSpPr>
              <a:spLocks noChangeArrowheads="1"/>
            </p:cNvSpPr>
            <p:nvPr/>
          </p:nvSpPr>
          <p:spPr bwMode="auto">
            <a:xfrm>
              <a:off x="1163" y="2143"/>
              <a:ext cx="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5" name="Freeform 878"/>
            <p:cNvSpPr>
              <a:spLocks noEditPoints="1"/>
            </p:cNvSpPr>
            <p:nvPr/>
          </p:nvSpPr>
          <p:spPr bwMode="auto">
            <a:xfrm>
              <a:off x="968" y="2132"/>
              <a:ext cx="40" cy="22"/>
            </a:xfrm>
            <a:custGeom>
              <a:avLst/>
              <a:gdLst>
                <a:gd name="T0" fmla="*/ 0 w 46"/>
                <a:gd name="T1" fmla="*/ 2147483647 h 24"/>
                <a:gd name="T2" fmla="*/ 0 w 46"/>
                <a:gd name="T3" fmla="*/ 0 h 24"/>
                <a:gd name="T4" fmla="*/ 2147483647 w 46"/>
                <a:gd name="T5" fmla="*/ 0 h 24"/>
                <a:gd name="T6" fmla="*/ 2147483647 w 46"/>
                <a:gd name="T7" fmla="*/ 2147483647 h 24"/>
                <a:gd name="T8" fmla="*/ 0 w 46"/>
                <a:gd name="T9" fmla="*/ 2147483647 h 24"/>
                <a:gd name="T10" fmla="*/ 2147483647 w 46"/>
                <a:gd name="T11" fmla="*/ 0 h 24"/>
                <a:gd name="T12" fmla="*/ 2147483647 w 46"/>
                <a:gd name="T13" fmla="*/ 2147483647 h 24"/>
                <a:gd name="T14" fmla="*/ 2147483647 w 46"/>
                <a:gd name="T15" fmla="*/ 2147483647 h 24"/>
                <a:gd name="T16" fmla="*/ 2147483647 w 46"/>
                <a:gd name="T17" fmla="*/ 0 h 24"/>
                <a:gd name="T18" fmla="*/ 2147483647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6" name="Freeform 879"/>
            <p:cNvSpPr>
              <a:spLocks noEditPoints="1"/>
            </p:cNvSpPr>
            <p:nvPr/>
          </p:nvSpPr>
          <p:spPr bwMode="auto">
            <a:xfrm>
              <a:off x="969" y="2132"/>
              <a:ext cx="37" cy="22"/>
            </a:xfrm>
            <a:custGeom>
              <a:avLst/>
              <a:gdLst>
                <a:gd name="T0" fmla="*/ 0 w 41"/>
                <a:gd name="T1" fmla="*/ 2147483647 h 24"/>
                <a:gd name="T2" fmla="*/ 0 w 41"/>
                <a:gd name="T3" fmla="*/ 0 h 24"/>
                <a:gd name="T4" fmla="*/ 2147483647 w 41"/>
                <a:gd name="T5" fmla="*/ 0 h 24"/>
                <a:gd name="T6" fmla="*/ 2147483647 w 41"/>
                <a:gd name="T7" fmla="*/ 2147483647 h 24"/>
                <a:gd name="T8" fmla="*/ 0 w 41"/>
                <a:gd name="T9" fmla="*/ 2147483647 h 24"/>
                <a:gd name="T10" fmla="*/ 2147483647 w 41"/>
                <a:gd name="T11" fmla="*/ 0 h 24"/>
                <a:gd name="T12" fmla="*/ 2147483647 w 41"/>
                <a:gd name="T13" fmla="*/ 2147483647 h 24"/>
                <a:gd name="T14" fmla="*/ 2147483647 w 41"/>
                <a:gd name="T15" fmla="*/ 2147483647 h 24"/>
                <a:gd name="T16" fmla="*/ 2147483647 w 41"/>
                <a:gd name="T17" fmla="*/ 0 h 24"/>
                <a:gd name="T18" fmla="*/ 2147483647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7" name="Freeform 880"/>
            <p:cNvSpPr>
              <a:spLocks noEditPoints="1"/>
            </p:cNvSpPr>
            <p:nvPr/>
          </p:nvSpPr>
          <p:spPr bwMode="auto">
            <a:xfrm>
              <a:off x="970" y="2132"/>
              <a:ext cx="35" cy="22"/>
            </a:xfrm>
            <a:custGeom>
              <a:avLst/>
              <a:gdLst>
                <a:gd name="T0" fmla="*/ 0 w 39"/>
                <a:gd name="T1" fmla="*/ 2147483647 h 24"/>
                <a:gd name="T2" fmla="*/ 0 w 39"/>
                <a:gd name="T3" fmla="*/ 0 h 24"/>
                <a:gd name="T4" fmla="*/ 2147483647 w 39"/>
                <a:gd name="T5" fmla="*/ 0 h 24"/>
                <a:gd name="T6" fmla="*/ 2147483647 w 39"/>
                <a:gd name="T7" fmla="*/ 2147483647 h 24"/>
                <a:gd name="T8" fmla="*/ 0 w 39"/>
                <a:gd name="T9" fmla="*/ 2147483647 h 24"/>
                <a:gd name="T10" fmla="*/ 2147483647 w 39"/>
                <a:gd name="T11" fmla="*/ 0 h 24"/>
                <a:gd name="T12" fmla="*/ 2147483647 w 39"/>
                <a:gd name="T13" fmla="*/ 2147483647 h 24"/>
                <a:gd name="T14" fmla="*/ 2147483647 w 39"/>
                <a:gd name="T15" fmla="*/ 2147483647 h 24"/>
                <a:gd name="T16" fmla="*/ 2147483647 w 39"/>
                <a:gd name="T17" fmla="*/ 0 h 24"/>
                <a:gd name="T18" fmla="*/ 2147483647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8" name="Freeform 881"/>
            <p:cNvSpPr>
              <a:spLocks noEditPoints="1"/>
            </p:cNvSpPr>
            <p:nvPr/>
          </p:nvSpPr>
          <p:spPr bwMode="auto">
            <a:xfrm>
              <a:off x="971" y="2132"/>
              <a:ext cx="33" cy="22"/>
            </a:xfrm>
            <a:custGeom>
              <a:avLst/>
              <a:gdLst>
                <a:gd name="T0" fmla="*/ 0 w 37"/>
                <a:gd name="T1" fmla="*/ 2147483647 h 24"/>
                <a:gd name="T2" fmla="*/ 0 w 37"/>
                <a:gd name="T3" fmla="*/ 0 h 24"/>
                <a:gd name="T4" fmla="*/ 2147483647 w 37"/>
                <a:gd name="T5" fmla="*/ 0 h 24"/>
                <a:gd name="T6" fmla="*/ 2147483647 w 37"/>
                <a:gd name="T7" fmla="*/ 2147483647 h 24"/>
                <a:gd name="T8" fmla="*/ 0 w 37"/>
                <a:gd name="T9" fmla="*/ 2147483647 h 24"/>
                <a:gd name="T10" fmla="*/ 2147483647 w 37"/>
                <a:gd name="T11" fmla="*/ 0 h 24"/>
                <a:gd name="T12" fmla="*/ 2147483647 w 37"/>
                <a:gd name="T13" fmla="*/ 2147483647 h 24"/>
                <a:gd name="T14" fmla="*/ 2147483647 w 37"/>
                <a:gd name="T15" fmla="*/ 2147483647 h 24"/>
                <a:gd name="T16" fmla="*/ 2147483647 w 37"/>
                <a:gd name="T17" fmla="*/ 0 h 24"/>
                <a:gd name="T18" fmla="*/ 214748364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09" name="Freeform 882"/>
            <p:cNvSpPr>
              <a:spLocks noEditPoints="1"/>
            </p:cNvSpPr>
            <p:nvPr/>
          </p:nvSpPr>
          <p:spPr bwMode="auto">
            <a:xfrm>
              <a:off x="972" y="2132"/>
              <a:ext cx="31" cy="22"/>
            </a:xfrm>
            <a:custGeom>
              <a:avLst/>
              <a:gdLst>
                <a:gd name="T0" fmla="*/ 0 w 35"/>
                <a:gd name="T1" fmla="*/ 2147483647 h 24"/>
                <a:gd name="T2" fmla="*/ 0 w 35"/>
                <a:gd name="T3" fmla="*/ 0 h 24"/>
                <a:gd name="T4" fmla="*/ 2147483647 w 35"/>
                <a:gd name="T5" fmla="*/ 0 h 24"/>
                <a:gd name="T6" fmla="*/ 2147483647 w 35"/>
                <a:gd name="T7" fmla="*/ 2147483647 h 24"/>
                <a:gd name="T8" fmla="*/ 0 w 35"/>
                <a:gd name="T9" fmla="*/ 2147483647 h 24"/>
                <a:gd name="T10" fmla="*/ 2147483647 w 35"/>
                <a:gd name="T11" fmla="*/ 0 h 24"/>
                <a:gd name="T12" fmla="*/ 2147483647 w 35"/>
                <a:gd name="T13" fmla="*/ 2147483647 h 24"/>
                <a:gd name="T14" fmla="*/ 2147483647 w 35"/>
                <a:gd name="T15" fmla="*/ 2147483647 h 24"/>
                <a:gd name="T16" fmla="*/ 2147483647 w 35"/>
                <a:gd name="T17" fmla="*/ 0 h 24"/>
                <a:gd name="T18" fmla="*/ 2147483647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0" name="Freeform 883"/>
            <p:cNvSpPr>
              <a:spLocks noEditPoints="1"/>
            </p:cNvSpPr>
            <p:nvPr/>
          </p:nvSpPr>
          <p:spPr bwMode="auto">
            <a:xfrm>
              <a:off x="974" y="2132"/>
              <a:ext cx="27" cy="22"/>
            </a:xfrm>
            <a:custGeom>
              <a:avLst/>
              <a:gdLst>
                <a:gd name="T0" fmla="*/ 0 w 31"/>
                <a:gd name="T1" fmla="*/ 2147483647 h 24"/>
                <a:gd name="T2" fmla="*/ 0 w 31"/>
                <a:gd name="T3" fmla="*/ 0 h 24"/>
                <a:gd name="T4" fmla="*/ 2147483647 w 31"/>
                <a:gd name="T5" fmla="*/ 0 h 24"/>
                <a:gd name="T6" fmla="*/ 2147483647 w 31"/>
                <a:gd name="T7" fmla="*/ 2147483647 h 24"/>
                <a:gd name="T8" fmla="*/ 0 w 31"/>
                <a:gd name="T9" fmla="*/ 2147483647 h 24"/>
                <a:gd name="T10" fmla="*/ 2147483647 w 31"/>
                <a:gd name="T11" fmla="*/ 0 h 24"/>
                <a:gd name="T12" fmla="*/ 2147483647 w 31"/>
                <a:gd name="T13" fmla="*/ 2147483647 h 24"/>
                <a:gd name="T14" fmla="*/ 2147483647 w 31"/>
                <a:gd name="T15" fmla="*/ 2147483647 h 24"/>
                <a:gd name="T16" fmla="*/ 2147483647 w 31"/>
                <a:gd name="T17" fmla="*/ 0 h 24"/>
                <a:gd name="T18" fmla="*/ 2147483647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1" name="Freeform 884"/>
            <p:cNvSpPr>
              <a:spLocks noEditPoints="1"/>
            </p:cNvSpPr>
            <p:nvPr/>
          </p:nvSpPr>
          <p:spPr bwMode="auto">
            <a:xfrm>
              <a:off x="975" y="2132"/>
              <a:ext cx="25" cy="22"/>
            </a:xfrm>
            <a:custGeom>
              <a:avLst/>
              <a:gdLst>
                <a:gd name="T0" fmla="*/ 0 w 29"/>
                <a:gd name="T1" fmla="*/ 2147483647 h 24"/>
                <a:gd name="T2" fmla="*/ 0 w 29"/>
                <a:gd name="T3" fmla="*/ 0 h 24"/>
                <a:gd name="T4" fmla="*/ 2147483647 w 29"/>
                <a:gd name="T5" fmla="*/ 0 h 24"/>
                <a:gd name="T6" fmla="*/ 2147483647 w 29"/>
                <a:gd name="T7" fmla="*/ 2147483647 h 24"/>
                <a:gd name="T8" fmla="*/ 0 w 29"/>
                <a:gd name="T9" fmla="*/ 2147483647 h 24"/>
                <a:gd name="T10" fmla="*/ 2147483647 w 29"/>
                <a:gd name="T11" fmla="*/ 0 h 24"/>
                <a:gd name="T12" fmla="*/ 2147483647 w 29"/>
                <a:gd name="T13" fmla="*/ 2147483647 h 24"/>
                <a:gd name="T14" fmla="*/ 2147483647 w 29"/>
                <a:gd name="T15" fmla="*/ 2147483647 h 24"/>
                <a:gd name="T16" fmla="*/ 2147483647 w 29"/>
                <a:gd name="T17" fmla="*/ 0 h 24"/>
                <a:gd name="T18" fmla="*/ 214748364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2" name="Freeform 885"/>
            <p:cNvSpPr>
              <a:spLocks noEditPoints="1"/>
            </p:cNvSpPr>
            <p:nvPr/>
          </p:nvSpPr>
          <p:spPr bwMode="auto">
            <a:xfrm>
              <a:off x="976" y="2132"/>
              <a:ext cx="23" cy="22"/>
            </a:xfrm>
            <a:custGeom>
              <a:avLst/>
              <a:gdLst>
                <a:gd name="T0" fmla="*/ 0 w 27"/>
                <a:gd name="T1" fmla="*/ 2147483647 h 24"/>
                <a:gd name="T2" fmla="*/ 0 w 27"/>
                <a:gd name="T3" fmla="*/ 0 h 24"/>
                <a:gd name="T4" fmla="*/ 2147483647 w 27"/>
                <a:gd name="T5" fmla="*/ 0 h 24"/>
                <a:gd name="T6" fmla="*/ 2147483647 w 27"/>
                <a:gd name="T7" fmla="*/ 2147483647 h 24"/>
                <a:gd name="T8" fmla="*/ 0 w 27"/>
                <a:gd name="T9" fmla="*/ 2147483647 h 24"/>
                <a:gd name="T10" fmla="*/ 2147483647 w 27"/>
                <a:gd name="T11" fmla="*/ 0 h 24"/>
                <a:gd name="T12" fmla="*/ 2147483647 w 27"/>
                <a:gd name="T13" fmla="*/ 2147483647 h 24"/>
                <a:gd name="T14" fmla="*/ 2147483647 w 27"/>
                <a:gd name="T15" fmla="*/ 2147483647 h 24"/>
                <a:gd name="T16" fmla="*/ 2147483647 w 27"/>
                <a:gd name="T17" fmla="*/ 0 h 24"/>
                <a:gd name="T18" fmla="*/ 214748364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3" name="Freeform 886"/>
            <p:cNvSpPr>
              <a:spLocks noEditPoints="1"/>
            </p:cNvSpPr>
            <p:nvPr/>
          </p:nvSpPr>
          <p:spPr bwMode="auto">
            <a:xfrm>
              <a:off x="977" y="2132"/>
              <a:ext cx="22" cy="22"/>
            </a:xfrm>
            <a:custGeom>
              <a:avLst/>
              <a:gdLst>
                <a:gd name="T0" fmla="*/ 0 w 24"/>
                <a:gd name="T1" fmla="*/ 2147483647 h 24"/>
                <a:gd name="T2" fmla="*/ 0 w 24"/>
                <a:gd name="T3" fmla="*/ 0 h 24"/>
                <a:gd name="T4" fmla="*/ 2147483647 w 24"/>
                <a:gd name="T5" fmla="*/ 0 h 24"/>
                <a:gd name="T6" fmla="*/ 2147483647 w 24"/>
                <a:gd name="T7" fmla="*/ 2147483647 h 24"/>
                <a:gd name="T8" fmla="*/ 0 w 24"/>
                <a:gd name="T9" fmla="*/ 2147483647 h 24"/>
                <a:gd name="T10" fmla="*/ 2147483647 w 24"/>
                <a:gd name="T11" fmla="*/ 0 h 24"/>
                <a:gd name="T12" fmla="*/ 2147483647 w 24"/>
                <a:gd name="T13" fmla="*/ 2147483647 h 24"/>
                <a:gd name="T14" fmla="*/ 2147483647 w 24"/>
                <a:gd name="T15" fmla="*/ 2147483647 h 24"/>
                <a:gd name="T16" fmla="*/ 2147483647 w 24"/>
                <a:gd name="T17" fmla="*/ 0 h 24"/>
                <a:gd name="T18" fmla="*/ 2147483647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4" name="Freeform 887"/>
            <p:cNvSpPr>
              <a:spLocks noEditPoints="1"/>
            </p:cNvSpPr>
            <p:nvPr/>
          </p:nvSpPr>
          <p:spPr bwMode="auto">
            <a:xfrm>
              <a:off x="978" y="2132"/>
              <a:ext cx="19" cy="22"/>
            </a:xfrm>
            <a:custGeom>
              <a:avLst/>
              <a:gdLst>
                <a:gd name="T0" fmla="*/ 0 w 21"/>
                <a:gd name="T1" fmla="*/ 2147483647 h 24"/>
                <a:gd name="T2" fmla="*/ 0 w 21"/>
                <a:gd name="T3" fmla="*/ 0 h 24"/>
                <a:gd name="T4" fmla="*/ 2147483647 w 21"/>
                <a:gd name="T5" fmla="*/ 0 h 24"/>
                <a:gd name="T6" fmla="*/ 2147483647 w 21"/>
                <a:gd name="T7" fmla="*/ 2147483647 h 24"/>
                <a:gd name="T8" fmla="*/ 0 w 21"/>
                <a:gd name="T9" fmla="*/ 2147483647 h 24"/>
                <a:gd name="T10" fmla="*/ 2147483647 w 21"/>
                <a:gd name="T11" fmla="*/ 0 h 24"/>
                <a:gd name="T12" fmla="*/ 2147483647 w 21"/>
                <a:gd name="T13" fmla="*/ 2147483647 h 24"/>
                <a:gd name="T14" fmla="*/ 2147483647 w 21"/>
                <a:gd name="T15" fmla="*/ 2147483647 h 24"/>
                <a:gd name="T16" fmla="*/ 2147483647 w 21"/>
                <a:gd name="T17" fmla="*/ 0 h 24"/>
                <a:gd name="T18" fmla="*/ 2147483647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5" name="Freeform 888"/>
            <p:cNvSpPr>
              <a:spLocks noEditPoints="1"/>
            </p:cNvSpPr>
            <p:nvPr/>
          </p:nvSpPr>
          <p:spPr bwMode="auto">
            <a:xfrm>
              <a:off x="979" y="2132"/>
              <a:ext cx="17" cy="22"/>
            </a:xfrm>
            <a:custGeom>
              <a:avLst/>
              <a:gdLst>
                <a:gd name="T0" fmla="*/ 0 w 19"/>
                <a:gd name="T1" fmla="*/ 2147483647 h 24"/>
                <a:gd name="T2" fmla="*/ 0 w 19"/>
                <a:gd name="T3" fmla="*/ 0 h 24"/>
                <a:gd name="T4" fmla="*/ 2147483647 w 19"/>
                <a:gd name="T5" fmla="*/ 0 h 24"/>
                <a:gd name="T6" fmla="*/ 2147483647 w 19"/>
                <a:gd name="T7" fmla="*/ 2147483647 h 24"/>
                <a:gd name="T8" fmla="*/ 0 w 19"/>
                <a:gd name="T9" fmla="*/ 2147483647 h 24"/>
                <a:gd name="T10" fmla="*/ 2147483647 w 19"/>
                <a:gd name="T11" fmla="*/ 0 h 24"/>
                <a:gd name="T12" fmla="*/ 2147483647 w 19"/>
                <a:gd name="T13" fmla="*/ 2147483647 h 24"/>
                <a:gd name="T14" fmla="*/ 2147483647 w 19"/>
                <a:gd name="T15" fmla="*/ 2147483647 h 24"/>
                <a:gd name="T16" fmla="*/ 2147483647 w 19"/>
                <a:gd name="T17" fmla="*/ 0 h 24"/>
                <a:gd name="T18" fmla="*/ 2147483647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6" name="Freeform 889"/>
            <p:cNvSpPr>
              <a:spLocks noEditPoints="1"/>
            </p:cNvSpPr>
            <p:nvPr/>
          </p:nvSpPr>
          <p:spPr bwMode="auto">
            <a:xfrm>
              <a:off x="980" y="2132"/>
              <a:ext cx="15" cy="22"/>
            </a:xfrm>
            <a:custGeom>
              <a:avLst/>
              <a:gdLst>
                <a:gd name="T0" fmla="*/ 0 w 17"/>
                <a:gd name="T1" fmla="*/ 2147483647 h 24"/>
                <a:gd name="T2" fmla="*/ 0 w 17"/>
                <a:gd name="T3" fmla="*/ 0 h 24"/>
                <a:gd name="T4" fmla="*/ 2147483647 w 17"/>
                <a:gd name="T5" fmla="*/ 0 h 24"/>
                <a:gd name="T6" fmla="*/ 2147483647 w 17"/>
                <a:gd name="T7" fmla="*/ 2147483647 h 24"/>
                <a:gd name="T8" fmla="*/ 0 w 17"/>
                <a:gd name="T9" fmla="*/ 2147483647 h 24"/>
                <a:gd name="T10" fmla="*/ 2147483647 w 17"/>
                <a:gd name="T11" fmla="*/ 0 h 24"/>
                <a:gd name="T12" fmla="*/ 2147483647 w 17"/>
                <a:gd name="T13" fmla="*/ 2147483647 h 24"/>
                <a:gd name="T14" fmla="*/ 2147483647 w 17"/>
                <a:gd name="T15" fmla="*/ 2147483647 h 24"/>
                <a:gd name="T16" fmla="*/ 2147483647 w 17"/>
                <a:gd name="T17" fmla="*/ 0 h 24"/>
                <a:gd name="T18" fmla="*/ 214748364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7" name="Freeform 890"/>
            <p:cNvSpPr>
              <a:spLocks noEditPoints="1"/>
            </p:cNvSpPr>
            <p:nvPr/>
          </p:nvSpPr>
          <p:spPr bwMode="auto">
            <a:xfrm>
              <a:off x="982" y="2130"/>
              <a:ext cx="12" cy="24"/>
            </a:xfrm>
            <a:custGeom>
              <a:avLst/>
              <a:gdLst>
                <a:gd name="T0" fmla="*/ 0 w 14"/>
                <a:gd name="T1" fmla="*/ 2147483647 h 26"/>
                <a:gd name="T2" fmla="*/ 0 w 14"/>
                <a:gd name="T3" fmla="*/ 2147483647 h 26"/>
                <a:gd name="T4" fmla="*/ 2147483647 w 14"/>
                <a:gd name="T5" fmla="*/ 0 h 26"/>
                <a:gd name="T6" fmla="*/ 2147483647 w 14"/>
                <a:gd name="T7" fmla="*/ 2147483647 h 26"/>
                <a:gd name="T8" fmla="*/ 0 w 14"/>
                <a:gd name="T9" fmla="*/ 2147483647 h 26"/>
                <a:gd name="T10" fmla="*/ 2147483647 w 14"/>
                <a:gd name="T11" fmla="*/ 2147483647 h 26"/>
                <a:gd name="T12" fmla="*/ 2147483647 w 14"/>
                <a:gd name="T13" fmla="*/ 2147483647 h 26"/>
                <a:gd name="T14" fmla="*/ 2147483647 w 14"/>
                <a:gd name="T15" fmla="*/ 2147483647 h 26"/>
                <a:gd name="T16" fmla="*/ 2147483647 w 14"/>
                <a:gd name="T17" fmla="*/ 0 h 26"/>
                <a:gd name="T18" fmla="*/ 2147483647 w 14"/>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6"/>
                <a:gd name="T32" fmla="*/ 14 w 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6">
                  <a:moveTo>
                    <a:pt x="0" y="26"/>
                  </a:moveTo>
                  <a:lnTo>
                    <a:pt x="0" y="2"/>
                  </a:lnTo>
                  <a:lnTo>
                    <a:pt x="1" y="0"/>
                  </a:lnTo>
                  <a:lnTo>
                    <a:pt x="1" y="25"/>
                  </a:lnTo>
                  <a:lnTo>
                    <a:pt x="0" y="26"/>
                  </a:lnTo>
                  <a:close/>
                  <a:moveTo>
                    <a:pt x="14" y="2"/>
                  </a:moveTo>
                  <a:lnTo>
                    <a:pt x="14" y="26"/>
                  </a:lnTo>
                  <a:lnTo>
                    <a:pt x="12" y="25"/>
                  </a:lnTo>
                  <a:lnTo>
                    <a:pt x="12" y="0"/>
                  </a:lnTo>
                  <a:lnTo>
                    <a:pt x="14" y="2"/>
                  </a:lnTo>
                  <a:close/>
                </a:path>
              </a:pathLst>
            </a:custGeom>
            <a:solidFill>
              <a:srgbClr val="F41E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8" name="Freeform 891"/>
            <p:cNvSpPr>
              <a:spLocks noEditPoints="1"/>
            </p:cNvSpPr>
            <p:nvPr/>
          </p:nvSpPr>
          <p:spPr bwMode="auto">
            <a:xfrm>
              <a:off x="983" y="2130"/>
              <a:ext cx="9" cy="24"/>
            </a:xfrm>
            <a:custGeom>
              <a:avLst/>
              <a:gdLst>
                <a:gd name="T0" fmla="*/ 0 w 11"/>
                <a:gd name="T1" fmla="*/ 2147483647 h 26"/>
                <a:gd name="T2" fmla="*/ 0 w 11"/>
                <a:gd name="T3" fmla="*/ 0 h 26"/>
                <a:gd name="T4" fmla="*/ 2147483647 w 11"/>
                <a:gd name="T5" fmla="*/ 2147483647 h 26"/>
                <a:gd name="T6" fmla="*/ 2147483647 w 11"/>
                <a:gd name="T7" fmla="*/ 2147483647 h 26"/>
                <a:gd name="T8" fmla="*/ 0 w 11"/>
                <a:gd name="T9" fmla="*/ 2147483647 h 26"/>
                <a:gd name="T10" fmla="*/ 2147483647 w 11"/>
                <a:gd name="T11" fmla="*/ 0 h 26"/>
                <a:gd name="T12" fmla="*/ 2147483647 w 11"/>
                <a:gd name="T13" fmla="*/ 2147483647 h 26"/>
                <a:gd name="T14" fmla="*/ 2147483647 w 11"/>
                <a:gd name="T15" fmla="*/ 2147483647 h 26"/>
                <a:gd name="T16" fmla="*/ 2147483647 w 11"/>
                <a:gd name="T17" fmla="*/ 2147483647 h 26"/>
                <a:gd name="T18" fmla="*/ 2147483647 w 1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6"/>
                <a:gd name="T32" fmla="*/ 11 w 1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6">
                  <a:moveTo>
                    <a:pt x="0" y="25"/>
                  </a:moveTo>
                  <a:lnTo>
                    <a:pt x="0" y="0"/>
                  </a:lnTo>
                  <a:lnTo>
                    <a:pt x="1" y="2"/>
                  </a:lnTo>
                  <a:lnTo>
                    <a:pt x="1" y="26"/>
                  </a:lnTo>
                  <a:lnTo>
                    <a:pt x="0" y="25"/>
                  </a:lnTo>
                  <a:close/>
                  <a:moveTo>
                    <a:pt x="11" y="0"/>
                  </a:moveTo>
                  <a:lnTo>
                    <a:pt x="11" y="25"/>
                  </a:lnTo>
                  <a:lnTo>
                    <a:pt x="10" y="26"/>
                  </a:lnTo>
                  <a:lnTo>
                    <a:pt x="10" y="2"/>
                  </a:lnTo>
                  <a:lnTo>
                    <a:pt x="11" y="0"/>
                  </a:lnTo>
                  <a:close/>
                </a:path>
              </a:pathLst>
            </a:custGeom>
            <a:solidFill>
              <a:srgbClr val="F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19" name="Freeform 892"/>
            <p:cNvSpPr>
              <a:spLocks noEditPoints="1"/>
            </p:cNvSpPr>
            <p:nvPr/>
          </p:nvSpPr>
          <p:spPr bwMode="auto">
            <a:xfrm>
              <a:off x="984" y="2130"/>
              <a:ext cx="7" cy="24"/>
            </a:xfrm>
            <a:custGeom>
              <a:avLst/>
              <a:gdLst>
                <a:gd name="T0" fmla="*/ 0 w 9"/>
                <a:gd name="T1" fmla="*/ 2147483647 h 26"/>
                <a:gd name="T2" fmla="*/ 0 w 9"/>
                <a:gd name="T3" fmla="*/ 2147483647 h 26"/>
                <a:gd name="T4" fmla="*/ 2147483647 w 9"/>
                <a:gd name="T5" fmla="*/ 0 h 26"/>
                <a:gd name="T6" fmla="*/ 2147483647 w 9"/>
                <a:gd name="T7" fmla="*/ 2147483647 h 26"/>
                <a:gd name="T8" fmla="*/ 0 w 9"/>
                <a:gd name="T9" fmla="*/ 2147483647 h 26"/>
                <a:gd name="T10" fmla="*/ 2147483647 w 9"/>
                <a:gd name="T11" fmla="*/ 2147483647 h 26"/>
                <a:gd name="T12" fmla="*/ 2147483647 w 9"/>
                <a:gd name="T13" fmla="*/ 2147483647 h 26"/>
                <a:gd name="T14" fmla="*/ 2147483647 w 9"/>
                <a:gd name="T15" fmla="*/ 2147483647 h 26"/>
                <a:gd name="T16" fmla="*/ 2147483647 w 9"/>
                <a:gd name="T17" fmla="*/ 0 h 26"/>
                <a:gd name="T18" fmla="*/ 2147483647 w 9"/>
                <a:gd name="T19" fmla="*/ 214748364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6"/>
                <a:gd name="T32" fmla="*/ 9 w 9"/>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6">
                  <a:moveTo>
                    <a:pt x="0" y="26"/>
                  </a:moveTo>
                  <a:lnTo>
                    <a:pt x="0" y="2"/>
                  </a:lnTo>
                  <a:lnTo>
                    <a:pt x="1" y="0"/>
                  </a:lnTo>
                  <a:lnTo>
                    <a:pt x="1" y="25"/>
                  </a:lnTo>
                  <a:lnTo>
                    <a:pt x="0" y="26"/>
                  </a:lnTo>
                  <a:close/>
                  <a:moveTo>
                    <a:pt x="9" y="2"/>
                  </a:moveTo>
                  <a:lnTo>
                    <a:pt x="9" y="26"/>
                  </a:lnTo>
                  <a:lnTo>
                    <a:pt x="8" y="25"/>
                  </a:lnTo>
                  <a:lnTo>
                    <a:pt x="8" y="0"/>
                  </a:lnTo>
                  <a:lnTo>
                    <a:pt x="9" y="2"/>
                  </a:lnTo>
                  <a:close/>
                </a:path>
              </a:pathLst>
            </a:custGeom>
            <a:solidFill>
              <a:srgbClr val="F91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0" name="Freeform 893"/>
            <p:cNvSpPr>
              <a:spLocks noEditPoints="1"/>
            </p:cNvSpPr>
            <p:nvPr/>
          </p:nvSpPr>
          <p:spPr bwMode="auto">
            <a:xfrm>
              <a:off x="984" y="2130"/>
              <a:ext cx="7" cy="24"/>
            </a:xfrm>
            <a:custGeom>
              <a:avLst/>
              <a:gdLst>
                <a:gd name="T0" fmla="*/ 0 w 7"/>
                <a:gd name="T1" fmla="*/ 2147483647 h 26"/>
                <a:gd name="T2" fmla="*/ 0 w 7"/>
                <a:gd name="T3" fmla="*/ 0 h 26"/>
                <a:gd name="T4" fmla="*/ 2147483647 w 7"/>
                <a:gd name="T5" fmla="*/ 2147483647 h 26"/>
                <a:gd name="T6" fmla="*/ 2147483647 w 7"/>
                <a:gd name="T7" fmla="*/ 2147483647 h 26"/>
                <a:gd name="T8" fmla="*/ 0 w 7"/>
                <a:gd name="T9" fmla="*/ 2147483647 h 26"/>
                <a:gd name="T10" fmla="*/ 2147483647 w 7"/>
                <a:gd name="T11" fmla="*/ 0 h 26"/>
                <a:gd name="T12" fmla="*/ 2147483647 w 7"/>
                <a:gd name="T13" fmla="*/ 2147483647 h 26"/>
                <a:gd name="T14" fmla="*/ 2147483647 w 7"/>
                <a:gd name="T15" fmla="*/ 2147483647 h 26"/>
                <a:gd name="T16" fmla="*/ 2147483647 w 7"/>
                <a:gd name="T17" fmla="*/ 2147483647 h 26"/>
                <a:gd name="T18" fmla="*/ 2147483647 w 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6"/>
                <a:gd name="T32" fmla="*/ 7 w 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6">
                  <a:moveTo>
                    <a:pt x="0" y="25"/>
                  </a:moveTo>
                  <a:lnTo>
                    <a:pt x="0" y="0"/>
                  </a:lnTo>
                  <a:lnTo>
                    <a:pt x="2" y="2"/>
                  </a:lnTo>
                  <a:lnTo>
                    <a:pt x="2" y="26"/>
                  </a:lnTo>
                  <a:lnTo>
                    <a:pt x="0" y="25"/>
                  </a:lnTo>
                  <a:close/>
                  <a:moveTo>
                    <a:pt x="7" y="0"/>
                  </a:moveTo>
                  <a:lnTo>
                    <a:pt x="7" y="25"/>
                  </a:lnTo>
                  <a:lnTo>
                    <a:pt x="5" y="26"/>
                  </a:lnTo>
                  <a:lnTo>
                    <a:pt x="5" y="2"/>
                  </a:lnTo>
                  <a:lnTo>
                    <a:pt x="7" y="0"/>
                  </a:lnTo>
                  <a:close/>
                </a:path>
              </a:pathLst>
            </a:custGeom>
            <a:solidFill>
              <a:srgbClr val="FB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1" name="Freeform 894"/>
            <p:cNvSpPr>
              <a:spLocks noEditPoints="1"/>
            </p:cNvSpPr>
            <p:nvPr/>
          </p:nvSpPr>
          <p:spPr bwMode="auto">
            <a:xfrm>
              <a:off x="986" y="2132"/>
              <a:ext cx="3" cy="22"/>
            </a:xfrm>
            <a:custGeom>
              <a:avLst/>
              <a:gdLst>
                <a:gd name="T0" fmla="*/ 0 w 3"/>
                <a:gd name="T1" fmla="*/ 2147483647 h 24"/>
                <a:gd name="T2" fmla="*/ 0 w 3"/>
                <a:gd name="T3" fmla="*/ 0 h 24"/>
                <a:gd name="T4" fmla="*/ 2147483647 w 3"/>
                <a:gd name="T5" fmla="*/ 0 h 24"/>
                <a:gd name="T6" fmla="*/ 2147483647 w 3"/>
                <a:gd name="T7" fmla="*/ 2147483647 h 24"/>
                <a:gd name="T8" fmla="*/ 0 w 3"/>
                <a:gd name="T9" fmla="*/ 2147483647 h 24"/>
                <a:gd name="T10" fmla="*/ 2147483647 w 3"/>
                <a:gd name="T11" fmla="*/ 0 h 24"/>
                <a:gd name="T12" fmla="*/ 2147483647 w 3"/>
                <a:gd name="T13" fmla="*/ 2147483647 h 24"/>
                <a:gd name="T14" fmla="*/ 2147483647 w 3"/>
                <a:gd name="T15" fmla="*/ 2147483647 h 24"/>
                <a:gd name="T16" fmla="*/ 2147483647 w 3"/>
                <a:gd name="T17" fmla="*/ 0 h 24"/>
                <a:gd name="T18" fmla="*/ 2147483647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2" name="Freeform 895"/>
            <p:cNvSpPr>
              <a:spLocks noEditPoints="1"/>
            </p:cNvSpPr>
            <p:nvPr/>
          </p:nvSpPr>
          <p:spPr bwMode="auto">
            <a:xfrm>
              <a:off x="987" y="2132"/>
              <a:ext cx="1" cy="22"/>
            </a:xfrm>
            <a:custGeom>
              <a:avLst/>
              <a:gdLst>
                <a:gd name="T0" fmla="*/ 0 w 1"/>
                <a:gd name="T1" fmla="*/ 2147483647 h 24"/>
                <a:gd name="T2" fmla="*/ 0 w 1"/>
                <a:gd name="T3" fmla="*/ 0 h 24"/>
                <a:gd name="T4" fmla="*/ 2147483647 w 1"/>
                <a:gd name="T5" fmla="*/ 0 h 24"/>
                <a:gd name="T6" fmla="*/ 2147483647 w 1"/>
                <a:gd name="T7" fmla="*/ 2147483647 h 24"/>
                <a:gd name="T8" fmla="*/ 0 w 1"/>
                <a:gd name="T9" fmla="*/ 2147483647 h 24"/>
                <a:gd name="T10" fmla="*/ 2147483647 w 1"/>
                <a:gd name="T11" fmla="*/ 0 h 24"/>
                <a:gd name="T12" fmla="*/ 2147483647 w 1"/>
                <a:gd name="T13" fmla="*/ 2147483647 h 24"/>
                <a:gd name="T14" fmla="*/ 2147483647 w 1"/>
                <a:gd name="T15" fmla="*/ 2147483647 h 24"/>
                <a:gd name="T16" fmla="*/ 2147483647 w 1"/>
                <a:gd name="T17" fmla="*/ 0 h 24"/>
                <a:gd name="T18" fmla="*/ 2147483647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defTabSz="457200"/>
              <a:endParaRPr lang="en-US">
                <a:latin typeface="Calibri" pitchFamily="34" charset="0"/>
                <a:ea typeface="ＭＳ Ｐゴシック" pitchFamily="34" charset="-128"/>
              </a:endParaRPr>
            </a:p>
          </p:txBody>
        </p:sp>
        <p:sp>
          <p:nvSpPr>
            <p:cNvPr id="748423" name="Freeform 896"/>
            <p:cNvSpPr>
              <a:spLocks/>
            </p:cNvSpPr>
            <p:nvPr/>
          </p:nvSpPr>
          <p:spPr bwMode="auto">
            <a:xfrm>
              <a:off x="958" y="1846"/>
              <a:ext cx="378" cy="396"/>
            </a:xfrm>
            <a:custGeom>
              <a:avLst/>
              <a:gdLst>
                <a:gd name="T0" fmla="*/ 0 w 428"/>
                <a:gd name="T1" fmla="*/ 2147483647 h 429"/>
                <a:gd name="T2" fmla="*/ 0 w 428"/>
                <a:gd name="T3" fmla="*/ 2147483647 h 429"/>
                <a:gd name="T4" fmla="*/ 2147483647 w 428"/>
                <a:gd name="T5" fmla="*/ 2147483647 h 429"/>
                <a:gd name="T6" fmla="*/ 2147483647 w 428"/>
                <a:gd name="T7" fmla="*/ 2147483647 h 429"/>
                <a:gd name="T8" fmla="*/ 2147483647 w 428"/>
                <a:gd name="T9" fmla="*/ 2147483647 h 429"/>
                <a:gd name="T10" fmla="*/ 2147483647 w 428"/>
                <a:gd name="T11" fmla="*/ 0 h 429"/>
                <a:gd name="T12" fmla="*/ 2147483647 w 428"/>
                <a:gd name="T13" fmla="*/ 0 h 429"/>
                <a:gd name="T14" fmla="*/ 2147483647 w 428"/>
                <a:gd name="T15" fmla="*/ 2147483647 h 429"/>
                <a:gd name="T16" fmla="*/ 2147483647 w 428"/>
                <a:gd name="T17" fmla="*/ 2147483647 h 429"/>
                <a:gd name="T18" fmla="*/ 2147483647 w 428"/>
                <a:gd name="T19" fmla="*/ 2147483647 h 429"/>
                <a:gd name="T20" fmla="*/ 2147483647 w 428"/>
                <a:gd name="T21" fmla="*/ 2147483647 h 429"/>
                <a:gd name="T22" fmla="*/ 2147483647 w 428"/>
                <a:gd name="T23" fmla="*/ 2147483647 h 429"/>
                <a:gd name="T24" fmla="*/ 2147483647 w 428"/>
                <a:gd name="T25" fmla="*/ 2147483647 h 429"/>
                <a:gd name="T26" fmla="*/ 2147483647 w 428"/>
                <a:gd name="T27" fmla="*/ 2147483647 h 429"/>
                <a:gd name="T28" fmla="*/ 0 w 428"/>
                <a:gd name="T29" fmla="*/ 2147483647 h 4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9"/>
                <a:gd name="T47" fmla="*/ 428 w 428"/>
                <a:gd name="T48" fmla="*/ 429 h 4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9">
                  <a:moveTo>
                    <a:pt x="0" y="429"/>
                  </a:moveTo>
                  <a:lnTo>
                    <a:pt x="0" y="298"/>
                  </a:lnTo>
                  <a:lnTo>
                    <a:pt x="44" y="253"/>
                  </a:lnTo>
                  <a:lnTo>
                    <a:pt x="48" y="253"/>
                  </a:lnTo>
                  <a:lnTo>
                    <a:pt x="48" y="49"/>
                  </a:lnTo>
                  <a:lnTo>
                    <a:pt x="95" y="0"/>
                  </a:lnTo>
                  <a:lnTo>
                    <a:pt x="380" y="0"/>
                  </a:lnTo>
                  <a:lnTo>
                    <a:pt x="380" y="144"/>
                  </a:lnTo>
                  <a:lnTo>
                    <a:pt x="369" y="179"/>
                  </a:lnTo>
                  <a:lnTo>
                    <a:pt x="369" y="244"/>
                  </a:lnTo>
                  <a:lnTo>
                    <a:pt x="362" y="250"/>
                  </a:lnTo>
                  <a:lnTo>
                    <a:pt x="428" y="250"/>
                  </a:lnTo>
                  <a:lnTo>
                    <a:pt x="428" y="381"/>
                  </a:lnTo>
                  <a:lnTo>
                    <a:pt x="380" y="429"/>
                  </a:lnTo>
                  <a:lnTo>
                    <a:pt x="0" y="4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latin typeface="Calibri" pitchFamily="34" charset="0"/>
                <a:ea typeface="ＭＳ Ｐゴシック" pitchFamily="34" charset="-128"/>
              </a:endParaRPr>
            </a:p>
          </p:txBody>
        </p:sp>
        <p:sp>
          <p:nvSpPr>
            <p:cNvPr id="748424" name="Rectangle 897"/>
            <p:cNvSpPr>
              <a:spLocks noChangeArrowheads="1"/>
            </p:cNvSpPr>
            <p:nvPr/>
          </p:nvSpPr>
          <p:spPr bwMode="auto">
            <a:xfrm>
              <a:off x="912" y="2261"/>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457200"/>
              <a:r>
                <a:rPr lang="en-US" dirty="0" smtClean="0">
                  <a:solidFill>
                    <a:srgbClr val="000000"/>
                  </a:solidFill>
                  <a:latin typeface="Calibri" pitchFamily="34" charset="0"/>
                  <a:ea typeface="ＭＳ Ｐゴシック" pitchFamily="34" charset="-128"/>
                </a:rPr>
                <a:t>Paris</a:t>
              </a:r>
              <a:endParaRPr lang="en-US" dirty="0">
                <a:latin typeface="Calibri" pitchFamily="34" charset="0"/>
                <a:ea typeface="ＭＳ Ｐゴシック" pitchFamily="34" charset="-128"/>
              </a:endParaRPr>
            </a:p>
          </p:txBody>
        </p:sp>
        <p:sp>
          <p:nvSpPr>
            <p:cNvPr id="748425" name="Line 898"/>
            <p:cNvSpPr>
              <a:spLocks noChangeShapeType="1"/>
            </p:cNvSpPr>
            <p:nvPr/>
          </p:nvSpPr>
          <p:spPr bwMode="auto">
            <a:xfrm flipV="1">
              <a:off x="2981" y="2563"/>
              <a:ext cx="1175" cy="78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26" name="Text Box 900"/>
            <p:cNvSpPr txBox="1">
              <a:spLocks noChangeArrowheads="1"/>
            </p:cNvSpPr>
            <p:nvPr/>
          </p:nvSpPr>
          <p:spPr bwMode="auto">
            <a:xfrm>
              <a:off x="3221" y="2258"/>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128</a:t>
              </a:r>
            </a:p>
          </p:txBody>
        </p:sp>
        <p:sp>
          <p:nvSpPr>
            <p:cNvPr id="748427" name="Text Box 901"/>
            <p:cNvSpPr txBox="1">
              <a:spLocks noChangeArrowheads="1"/>
            </p:cNvSpPr>
            <p:nvPr/>
          </p:nvSpPr>
          <p:spPr bwMode="auto">
            <a:xfrm>
              <a:off x="3403" y="3017"/>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140</a:t>
              </a:r>
            </a:p>
          </p:txBody>
        </p:sp>
        <p:sp>
          <p:nvSpPr>
            <p:cNvPr id="748428" name="Text Box 902"/>
            <p:cNvSpPr txBox="1">
              <a:spLocks noChangeArrowheads="1"/>
            </p:cNvSpPr>
            <p:nvPr/>
          </p:nvSpPr>
          <p:spPr bwMode="auto">
            <a:xfrm>
              <a:off x="2730" y="2741"/>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181</a:t>
              </a:r>
            </a:p>
          </p:txBody>
        </p:sp>
        <p:sp>
          <p:nvSpPr>
            <p:cNvPr id="748429" name="Text Box 903"/>
            <p:cNvSpPr txBox="1">
              <a:spLocks noChangeArrowheads="1"/>
            </p:cNvSpPr>
            <p:nvPr/>
          </p:nvSpPr>
          <p:spPr bwMode="auto">
            <a:xfrm>
              <a:off x="1838" y="29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30</a:t>
              </a:r>
            </a:p>
          </p:txBody>
        </p:sp>
        <p:sp>
          <p:nvSpPr>
            <p:cNvPr id="748430" name="Text Box 904"/>
            <p:cNvSpPr txBox="1">
              <a:spLocks noChangeArrowheads="1"/>
            </p:cNvSpPr>
            <p:nvPr/>
          </p:nvSpPr>
          <p:spPr bwMode="auto">
            <a:xfrm>
              <a:off x="1141" y="271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16</a:t>
              </a:r>
            </a:p>
          </p:txBody>
        </p:sp>
        <p:sp>
          <p:nvSpPr>
            <p:cNvPr id="748431" name="Text Box 905"/>
            <p:cNvSpPr txBox="1">
              <a:spLocks noChangeArrowheads="1"/>
            </p:cNvSpPr>
            <p:nvPr/>
          </p:nvSpPr>
          <p:spPr bwMode="auto">
            <a:xfrm>
              <a:off x="1337" y="187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defRPr>
              </a:lvl1pPr>
              <a:lvl2pPr marL="37931725" indent="-37474525" defTabSz="45720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marL="457200" eaLnBrk="0" fontAlgn="base" hangingPunct="0">
                <a:spcBef>
                  <a:spcPct val="0"/>
                </a:spcBef>
                <a:spcAft>
                  <a:spcPct val="0"/>
                </a:spcAft>
                <a:defRPr>
                  <a:solidFill>
                    <a:schemeClr val="tx1"/>
                  </a:solidFill>
                  <a:latin typeface="Arial" charset="0"/>
                </a:defRPr>
              </a:lvl6pPr>
              <a:lvl7pPr marL="914400" eaLnBrk="0" fontAlgn="base" hangingPunct="0">
                <a:spcBef>
                  <a:spcPct val="0"/>
                </a:spcBef>
                <a:spcAft>
                  <a:spcPct val="0"/>
                </a:spcAft>
                <a:defRPr>
                  <a:solidFill>
                    <a:schemeClr val="tx1"/>
                  </a:solidFill>
                  <a:latin typeface="Arial" charset="0"/>
                </a:defRPr>
              </a:lvl7pPr>
              <a:lvl8pPr marL="1371600" eaLnBrk="0" fontAlgn="base" hangingPunct="0">
                <a:spcBef>
                  <a:spcPct val="0"/>
                </a:spcBef>
                <a:spcAft>
                  <a:spcPct val="0"/>
                </a:spcAft>
                <a:defRPr>
                  <a:solidFill>
                    <a:schemeClr val="tx1"/>
                  </a:solidFill>
                  <a:latin typeface="Arial" charset="0"/>
                </a:defRPr>
              </a:lvl8pPr>
              <a:lvl9pPr marL="1828800" eaLnBrk="0" fontAlgn="base" hangingPunct="0">
                <a:spcBef>
                  <a:spcPct val="0"/>
                </a:spcBef>
                <a:spcAft>
                  <a:spcPct val="0"/>
                </a:spcAft>
                <a:defRPr>
                  <a:solidFill>
                    <a:schemeClr val="tx1"/>
                  </a:solidFill>
                  <a:latin typeface="Arial" charset="0"/>
                </a:defRPr>
              </a:lvl9pPr>
            </a:lstStyle>
            <a:p>
              <a:pPr algn="l" eaLnBrk="1" hangingPunct="1"/>
              <a:r>
                <a:rPr lang="en-US">
                  <a:latin typeface="Calibri" pitchFamily="34" charset="0"/>
                  <a:ea typeface="ＭＳ Ｐゴシック" pitchFamily="34" charset="-128"/>
                </a:rPr>
                <a:t>56</a:t>
              </a:r>
            </a:p>
          </p:txBody>
        </p:sp>
      </p:grpSp>
      <p:pic>
        <p:nvPicPr>
          <p:cNvPr id="748434" name="Picture 914" descr="social-grap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1600200"/>
            <a:ext cx="2743200" cy="1208088"/>
          </a:xfrm>
          <a:prstGeom prst="rect">
            <a:avLst/>
          </a:prstGeom>
          <a:noFill/>
          <a:extLst>
            <a:ext uri="{909E8E84-426E-40DD-AFC4-6F175D3DCCD1}">
              <a14:hiddenFill xmlns:a14="http://schemas.microsoft.com/office/drawing/2010/main">
                <a:solidFill>
                  <a:srgbClr val="FFFFFF"/>
                </a:solidFill>
              </a14:hiddenFill>
            </a:ext>
          </a:extLst>
        </p:spPr>
      </p:pic>
      <p:pic>
        <p:nvPicPr>
          <p:cNvPr id="748435" name="Picture 915" descr="graph-kevin-ba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057400"/>
            <a:ext cx="25050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20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E26875C4-D59C-47A2-978F-9E59244ACACA}" type="slidenum">
              <a:rPr lang="en-US" altLang="zh-TW"/>
              <a:pPr/>
              <a:t>14</a:t>
            </a:fld>
            <a:endParaRPr lang="en-US" altLang="zh-TW"/>
          </a:p>
        </p:txBody>
      </p:sp>
      <p:sp>
        <p:nvSpPr>
          <p:cNvPr id="46083" name="Rectangle 3"/>
          <p:cNvSpPr>
            <a:spLocks noChangeArrowheads="1"/>
          </p:cNvSpPr>
          <p:nvPr/>
        </p:nvSpPr>
        <p:spPr bwMode="auto">
          <a:xfrm>
            <a:off x="923925" y="239713"/>
            <a:ext cx="82200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Definition</a:t>
            </a:r>
          </a:p>
        </p:txBody>
      </p:sp>
      <p:sp>
        <p:nvSpPr>
          <p:cNvPr id="46084" name="Rectangle 4"/>
          <p:cNvSpPr>
            <a:spLocks noChangeArrowheads="1"/>
          </p:cNvSpPr>
          <p:nvPr/>
        </p:nvSpPr>
        <p:spPr bwMode="auto">
          <a:xfrm>
            <a:off x="188259" y="1458913"/>
            <a:ext cx="8991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ea typeface="新細明體" charset="-120"/>
              </a:rPr>
              <a:t>A graph</a:t>
            </a:r>
            <a:r>
              <a:rPr lang="en-US" altLang="zh-TW" sz="3200" dirty="0">
                <a:solidFill>
                  <a:schemeClr val="tx1"/>
                </a:solidFill>
                <a:ea typeface="新細明體" charset="-120"/>
              </a:rPr>
              <a:t> G consists of two sets</a:t>
            </a:r>
          </a:p>
          <a:p>
            <a:pPr marL="742950" lvl="1" indent="-285750" algn="l">
              <a:spcBef>
                <a:spcPct val="20000"/>
              </a:spcBef>
              <a:buFontTx/>
              <a:buChar char="–"/>
            </a:pPr>
            <a:r>
              <a:rPr lang="en-US" altLang="zh-TW" sz="2800" dirty="0">
                <a:solidFill>
                  <a:schemeClr val="tx1"/>
                </a:solidFill>
                <a:ea typeface="新細明體" charset="-120"/>
              </a:rPr>
              <a:t>a finite, nonempty set of vertices V(G)</a:t>
            </a:r>
          </a:p>
          <a:p>
            <a:pPr marL="742950" lvl="1" indent="-285750" algn="l">
              <a:spcBef>
                <a:spcPct val="20000"/>
              </a:spcBef>
              <a:buFontTx/>
              <a:buChar char="–"/>
            </a:pPr>
            <a:r>
              <a:rPr lang="en-US" altLang="zh-TW" sz="2800" dirty="0">
                <a:solidFill>
                  <a:schemeClr val="tx1"/>
                </a:solidFill>
                <a:ea typeface="新細明體" charset="-120"/>
              </a:rPr>
              <a:t>a finite, possible empty set of edges E(G)</a:t>
            </a:r>
          </a:p>
          <a:p>
            <a:pPr marL="742950" lvl="1" indent="-285750" algn="l">
              <a:spcBef>
                <a:spcPct val="20000"/>
              </a:spcBef>
              <a:buFontTx/>
              <a:buChar char="–"/>
            </a:pPr>
            <a:r>
              <a:rPr lang="en-US" altLang="zh-TW" sz="2800" dirty="0">
                <a:solidFill>
                  <a:schemeClr val="tx1"/>
                </a:solidFill>
                <a:ea typeface="新細明體" charset="-120"/>
              </a:rPr>
              <a:t>G(V,E) represents a graph</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An </a:t>
            </a:r>
            <a:r>
              <a:rPr lang="en-US" altLang="zh-TW" sz="3200" dirty="0">
                <a:ea typeface="新細明體" charset="-120"/>
              </a:rPr>
              <a:t>undirected graph</a:t>
            </a:r>
            <a:r>
              <a:rPr lang="en-US" altLang="zh-TW" sz="3200" dirty="0">
                <a:solidFill>
                  <a:schemeClr val="tx1"/>
                </a:solidFill>
                <a:ea typeface="新細明體" charset="-120"/>
              </a:rPr>
              <a:t> is one in which the pair of vertices in a edge is unordered, (v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 = (v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 </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 </a:t>
            </a:r>
            <a:r>
              <a:rPr lang="en-US" altLang="zh-TW" sz="3200" dirty="0">
                <a:ea typeface="新細明體" charset="-120"/>
              </a:rPr>
              <a:t>directed </a:t>
            </a:r>
            <a:r>
              <a:rPr lang="en-US" altLang="zh-TW" sz="3200" dirty="0" smtClean="0">
                <a:ea typeface="新細明體" charset="-120"/>
              </a:rPr>
              <a:t>graph(digraph)</a:t>
            </a:r>
            <a:r>
              <a:rPr lang="en-US" altLang="zh-TW" sz="3200" dirty="0" smtClean="0">
                <a:solidFill>
                  <a:schemeClr val="tx1"/>
                </a:solidFill>
                <a:ea typeface="新細明體" charset="-120"/>
              </a:rPr>
              <a:t> </a:t>
            </a:r>
            <a:r>
              <a:rPr lang="en-US" altLang="zh-TW" sz="3200" dirty="0">
                <a:solidFill>
                  <a:schemeClr val="tx1"/>
                </a:solidFill>
                <a:ea typeface="新細明體" charset="-120"/>
              </a:rPr>
              <a:t>is one in which each edge is a directed pair of vertices, &lt;v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&gt; != &lt;v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&gt;</a:t>
            </a:r>
          </a:p>
        </p:txBody>
      </p:sp>
      <p:sp>
        <p:nvSpPr>
          <p:cNvPr id="46085" name="Line 5"/>
          <p:cNvSpPr>
            <a:spLocks noChangeShapeType="1"/>
          </p:cNvSpPr>
          <p:nvPr/>
        </p:nvSpPr>
        <p:spPr bwMode="auto">
          <a:xfrm>
            <a:off x="5468938" y="5978525"/>
            <a:ext cx="2170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Text Box 6"/>
          <p:cNvSpPr txBox="1">
            <a:spLocks noChangeArrowheads="1"/>
          </p:cNvSpPr>
          <p:nvPr/>
        </p:nvSpPr>
        <p:spPr bwMode="auto">
          <a:xfrm>
            <a:off x="5168900" y="557371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tail</a:t>
            </a:r>
          </a:p>
        </p:txBody>
      </p:sp>
      <p:sp>
        <p:nvSpPr>
          <p:cNvPr id="46089" name="Text Box 9"/>
          <p:cNvSpPr txBox="1">
            <a:spLocks noChangeArrowheads="1"/>
          </p:cNvSpPr>
          <p:nvPr/>
        </p:nvSpPr>
        <p:spPr bwMode="auto">
          <a:xfrm>
            <a:off x="7207250" y="5591175"/>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head</a:t>
            </a:r>
          </a:p>
        </p:txBody>
      </p:sp>
    </p:spTree>
    <p:extLst>
      <p:ext uri="{BB962C8B-B14F-4D97-AF65-F5344CB8AC3E}">
        <p14:creationId xmlns:p14="http://schemas.microsoft.com/office/powerpoint/2010/main" val="99768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81982C66-483C-45C8-95DC-A707C3227AAD}" type="slidenum">
              <a:rPr lang="en-US" altLang="zh-TW"/>
              <a:pPr/>
              <a:t>15</a:t>
            </a:fld>
            <a:endParaRPr lang="en-US" altLang="zh-TW"/>
          </a:p>
        </p:txBody>
      </p:sp>
      <p:sp>
        <p:nvSpPr>
          <p:cNvPr id="47107" name="Rectangle 1027"/>
          <p:cNvSpPr>
            <a:spLocks noChangeArrowheads="1"/>
          </p:cNvSpPr>
          <p:nvPr/>
        </p:nvSpPr>
        <p:spPr bwMode="auto">
          <a:xfrm>
            <a:off x="693738" y="0"/>
            <a:ext cx="84502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Examples for Graph</a:t>
            </a:r>
          </a:p>
        </p:txBody>
      </p:sp>
      <p:sp>
        <p:nvSpPr>
          <p:cNvPr id="47108" name="Oval 1028"/>
          <p:cNvSpPr>
            <a:spLocks noChangeArrowheads="1"/>
          </p:cNvSpPr>
          <p:nvPr/>
        </p:nvSpPr>
        <p:spPr bwMode="auto">
          <a:xfrm>
            <a:off x="1744663" y="1047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09" name="Oval 1029"/>
          <p:cNvSpPr>
            <a:spLocks noChangeArrowheads="1"/>
          </p:cNvSpPr>
          <p:nvPr/>
        </p:nvSpPr>
        <p:spPr bwMode="auto">
          <a:xfrm>
            <a:off x="10588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10" name="Oval 1030"/>
          <p:cNvSpPr>
            <a:spLocks noChangeArrowheads="1"/>
          </p:cNvSpPr>
          <p:nvPr/>
        </p:nvSpPr>
        <p:spPr bwMode="auto">
          <a:xfrm>
            <a:off x="24304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11" name="Oval 1031"/>
          <p:cNvSpPr>
            <a:spLocks noChangeArrowheads="1"/>
          </p:cNvSpPr>
          <p:nvPr/>
        </p:nvSpPr>
        <p:spPr bwMode="auto">
          <a:xfrm>
            <a:off x="1744663" y="2419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12" name="Line 1032"/>
          <p:cNvSpPr>
            <a:spLocks noChangeShapeType="1"/>
          </p:cNvSpPr>
          <p:nvPr/>
        </p:nvSpPr>
        <p:spPr bwMode="auto">
          <a:xfrm>
            <a:off x="1966913" y="14986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1033"/>
          <p:cNvSpPr>
            <a:spLocks noChangeShapeType="1"/>
          </p:cNvSpPr>
          <p:nvPr/>
        </p:nvSpPr>
        <p:spPr bwMode="auto">
          <a:xfrm>
            <a:off x="1509713" y="2032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34"/>
          <p:cNvSpPr>
            <a:spLocks noChangeShapeType="1"/>
          </p:cNvSpPr>
          <p:nvPr/>
        </p:nvSpPr>
        <p:spPr bwMode="auto">
          <a:xfrm flipH="1">
            <a:off x="1398588" y="142240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035"/>
          <p:cNvSpPr>
            <a:spLocks noChangeShapeType="1"/>
          </p:cNvSpPr>
          <p:nvPr/>
        </p:nvSpPr>
        <p:spPr bwMode="auto">
          <a:xfrm>
            <a:off x="2119313" y="142240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036"/>
          <p:cNvSpPr>
            <a:spLocks noChangeShapeType="1"/>
          </p:cNvSpPr>
          <p:nvPr/>
        </p:nvSpPr>
        <p:spPr bwMode="auto">
          <a:xfrm>
            <a:off x="1384300" y="223837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Line 1037"/>
          <p:cNvSpPr>
            <a:spLocks noChangeShapeType="1"/>
          </p:cNvSpPr>
          <p:nvPr/>
        </p:nvSpPr>
        <p:spPr bwMode="auto">
          <a:xfrm flipH="1">
            <a:off x="2173288" y="221138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038"/>
          <p:cNvSpPr>
            <a:spLocks noChangeArrowheads="1"/>
          </p:cNvSpPr>
          <p:nvPr/>
        </p:nvSpPr>
        <p:spPr bwMode="auto">
          <a:xfrm>
            <a:off x="8440738" y="10191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19" name="Oval 1039"/>
          <p:cNvSpPr>
            <a:spLocks noChangeArrowheads="1"/>
          </p:cNvSpPr>
          <p:nvPr/>
        </p:nvSpPr>
        <p:spPr bwMode="auto">
          <a:xfrm>
            <a:off x="8439150" y="21224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0" name="Oval 1040"/>
          <p:cNvSpPr>
            <a:spLocks noChangeArrowheads="1"/>
          </p:cNvSpPr>
          <p:nvPr/>
        </p:nvSpPr>
        <p:spPr bwMode="auto">
          <a:xfrm>
            <a:off x="8455025" y="31416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1" name="Line 1041"/>
          <p:cNvSpPr>
            <a:spLocks noChangeShapeType="1"/>
          </p:cNvSpPr>
          <p:nvPr/>
        </p:nvSpPr>
        <p:spPr bwMode="auto">
          <a:xfrm>
            <a:off x="8677275" y="25781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042"/>
          <p:cNvSpPr>
            <a:spLocks noChangeShapeType="1"/>
          </p:cNvSpPr>
          <p:nvPr/>
        </p:nvSpPr>
        <p:spPr bwMode="auto">
          <a:xfrm flipV="1">
            <a:off x="8855075" y="14081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Line 1043"/>
          <p:cNvSpPr>
            <a:spLocks noChangeShapeType="1"/>
          </p:cNvSpPr>
          <p:nvPr/>
        </p:nvSpPr>
        <p:spPr bwMode="auto">
          <a:xfrm>
            <a:off x="8486775" y="14351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Oval 1044"/>
          <p:cNvSpPr>
            <a:spLocks noChangeArrowheads="1"/>
          </p:cNvSpPr>
          <p:nvPr/>
        </p:nvSpPr>
        <p:spPr bwMode="auto">
          <a:xfrm>
            <a:off x="5191125" y="1092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25" name="Oval 1045"/>
          <p:cNvSpPr>
            <a:spLocks noChangeArrowheads="1"/>
          </p:cNvSpPr>
          <p:nvPr/>
        </p:nvSpPr>
        <p:spPr bwMode="auto">
          <a:xfrm>
            <a:off x="45053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6" name="Oval 1046"/>
          <p:cNvSpPr>
            <a:spLocks noChangeArrowheads="1"/>
          </p:cNvSpPr>
          <p:nvPr/>
        </p:nvSpPr>
        <p:spPr bwMode="auto">
          <a:xfrm>
            <a:off x="58769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7" name="Line 1047"/>
          <p:cNvSpPr>
            <a:spLocks noChangeShapeType="1"/>
          </p:cNvSpPr>
          <p:nvPr/>
        </p:nvSpPr>
        <p:spPr bwMode="auto">
          <a:xfrm flipH="1">
            <a:off x="4845050" y="1466850"/>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Line 1048"/>
          <p:cNvSpPr>
            <a:spLocks noChangeShapeType="1"/>
          </p:cNvSpPr>
          <p:nvPr/>
        </p:nvSpPr>
        <p:spPr bwMode="auto">
          <a:xfrm>
            <a:off x="5565775" y="14668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Oval 1049"/>
          <p:cNvSpPr>
            <a:spLocks noChangeArrowheads="1"/>
          </p:cNvSpPr>
          <p:nvPr/>
        </p:nvSpPr>
        <p:spPr bwMode="auto">
          <a:xfrm>
            <a:off x="4122738"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30" name="Oval 1050"/>
          <p:cNvSpPr>
            <a:spLocks noChangeArrowheads="1"/>
          </p:cNvSpPr>
          <p:nvPr/>
        </p:nvSpPr>
        <p:spPr bwMode="auto">
          <a:xfrm>
            <a:off x="4883150" y="27638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47131" name="Line 1051"/>
          <p:cNvSpPr>
            <a:spLocks noChangeShapeType="1"/>
          </p:cNvSpPr>
          <p:nvPr/>
        </p:nvSpPr>
        <p:spPr bwMode="auto">
          <a:xfrm flipH="1">
            <a:off x="4349750" y="2295525"/>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Line 1052"/>
          <p:cNvSpPr>
            <a:spLocks noChangeShapeType="1"/>
          </p:cNvSpPr>
          <p:nvPr/>
        </p:nvSpPr>
        <p:spPr bwMode="auto">
          <a:xfrm>
            <a:off x="4800600" y="2309813"/>
            <a:ext cx="298450" cy="458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Oval 1053"/>
          <p:cNvSpPr>
            <a:spLocks noChangeArrowheads="1"/>
          </p:cNvSpPr>
          <p:nvPr/>
        </p:nvSpPr>
        <p:spPr bwMode="auto">
          <a:xfrm>
            <a:off x="5527675" y="2752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47134" name="Oval 1054"/>
          <p:cNvSpPr>
            <a:spLocks noChangeArrowheads="1"/>
          </p:cNvSpPr>
          <p:nvPr/>
        </p:nvSpPr>
        <p:spPr bwMode="auto">
          <a:xfrm>
            <a:off x="6272213"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47135" name="Line 1055"/>
          <p:cNvSpPr>
            <a:spLocks noChangeShapeType="1"/>
          </p:cNvSpPr>
          <p:nvPr/>
        </p:nvSpPr>
        <p:spPr bwMode="auto">
          <a:xfrm flipH="1">
            <a:off x="5724525" y="2279650"/>
            <a:ext cx="273050" cy="4619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Line 1056"/>
          <p:cNvSpPr>
            <a:spLocks noChangeShapeType="1"/>
          </p:cNvSpPr>
          <p:nvPr/>
        </p:nvSpPr>
        <p:spPr bwMode="auto">
          <a:xfrm>
            <a:off x="6200775" y="2292350"/>
            <a:ext cx="273050" cy="449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1057"/>
          <p:cNvSpPr>
            <a:spLocks noChangeArrowheads="1"/>
          </p:cNvSpPr>
          <p:nvPr/>
        </p:nvSpPr>
        <p:spPr bwMode="auto">
          <a:xfrm>
            <a:off x="1671638" y="306387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47138" name="Rectangle 1058"/>
          <p:cNvSpPr>
            <a:spLocks noChangeArrowheads="1"/>
          </p:cNvSpPr>
          <p:nvPr/>
        </p:nvSpPr>
        <p:spPr bwMode="auto">
          <a:xfrm>
            <a:off x="5143500" y="332581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47139" name="Rectangle 1059"/>
          <p:cNvSpPr>
            <a:spLocks noChangeArrowheads="1"/>
          </p:cNvSpPr>
          <p:nvPr/>
        </p:nvSpPr>
        <p:spPr bwMode="auto">
          <a:xfrm>
            <a:off x="8491538" y="362426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3</a:t>
            </a:r>
          </a:p>
        </p:txBody>
      </p:sp>
      <p:sp>
        <p:nvSpPr>
          <p:cNvPr id="47140" name="Rectangle 1060"/>
          <p:cNvSpPr>
            <a:spLocks noChangeArrowheads="1"/>
          </p:cNvSpPr>
          <p:nvPr/>
        </p:nvSpPr>
        <p:spPr bwMode="auto">
          <a:xfrm>
            <a:off x="766610" y="4953000"/>
            <a:ext cx="789479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1</a:t>
            </a:r>
            <a:r>
              <a:rPr lang="en-US" altLang="zh-TW" sz="2400" dirty="0">
                <a:solidFill>
                  <a:schemeClr val="tx1"/>
                </a:solidFill>
                <a:ea typeface="新細明體" charset="-120"/>
              </a:rPr>
              <a:t>)={0,1,2,3}               E(G</a:t>
            </a:r>
            <a:r>
              <a:rPr lang="en-US" altLang="zh-TW" sz="1600" dirty="0">
                <a:solidFill>
                  <a:schemeClr val="tx1"/>
                </a:solidFill>
                <a:ea typeface="新細明體" charset="-120"/>
              </a:rPr>
              <a:t>1</a:t>
            </a:r>
            <a:r>
              <a:rPr lang="en-US" altLang="zh-TW" sz="2400" dirty="0">
                <a:solidFill>
                  <a:schemeClr val="tx1"/>
                </a:solidFill>
                <a:ea typeface="新細明體" charset="-120"/>
              </a:rPr>
              <a:t>)={(0,1),(0,2),(0,3),(1,2),(1,3),(2,3)}</a:t>
            </a:r>
          </a:p>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2</a:t>
            </a:r>
            <a:r>
              <a:rPr lang="en-US" altLang="zh-TW" sz="2400" dirty="0">
                <a:solidFill>
                  <a:schemeClr val="tx1"/>
                </a:solidFill>
                <a:ea typeface="新細明體" charset="-120"/>
              </a:rPr>
              <a:t>)={0,1,2,3,4,5,6}     </a:t>
            </a:r>
            <a:r>
              <a:rPr lang="en-US" altLang="zh-TW" sz="2400" dirty="0" smtClean="0">
                <a:solidFill>
                  <a:schemeClr val="tx1"/>
                </a:solidFill>
                <a:ea typeface="新細明體" charset="-120"/>
              </a:rPr>
              <a:t>E(G</a:t>
            </a:r>
            <a:r>
              <a:rPr lang="en-US" altLang="zh-TW" sz="1600" dirty="0" smtClean="0">
                <a:solidFill>
                  <a:schemeClr val="tx1"/>
                </a:solidFill>
                <a:ea typeface="新細明體" charset="-120"/>
              </a:rPr>
              <a:t>2</a:t>
            </a:r>
            <a:r>
              <a:rPr lang="en-US" altLang="zh-TW" sz="2400" dirty="0">
                <a:solidFill>
                  <a:schemeClr val="tx1"/>
                </a:solidFill>
                <a:ea typeface="新細明體" charset="-120"/>
              </a:rPr>
              <a:t>)={(0,1),(0,2),(1,3),(1,4),(2,5),(2,6)}</a:t>
            </a:r>
          </a:p>
          <a:p>
            <a:pPr algn="l" eaLnBrk="0" hangingPunct="0"/>
            <a:r>
              <a:rPr lang="en-US" altLang="zh-TW" sz="2400" dirty="0">
                <a:solidFill>
                  <a:schemeClr val="tx1"/>
                </a:solidFill>
                <a:ea typeface="新細明體" charset="-120"/>
              </a:rPr>
              <a:t>V(G</a:t>
            </a:r>
            <a:r>
              <a:rPr lang="en-US" altLang="zh-TW" sz="1600" dirty="0">
                <a:solidFill>
                  <a:schemeClr val="tx1"/>
                </a:solidFill>
                <a:ea typeface="新細明體" charset="-120"/>
              </a:rPr>
              <a:t>3</a:t>
            </a:r>
            <a:r>
              <a:rPr lang="en-US" altLang="zh-TW" sz="2400" dirty="0">
                <a:solidFill>
                  <a:schemeClr val="tx1"/>
                </a:solidFill>
                <a:ea typeface="新細明體" charset="-120"/>
              </a:rPr>
              <a:t>)={0,1,2}                  E(G</a:t>
            </a:r>
            <a:r>
              <a:rPr lang="en-US" altLang="zh-TW" sz="1600" dirty="0">
                <a:solidFill>
                  <a:schemeClr val="tx1"/>
                </a:solidFill>
                <a:ea typeface="新細明體" charset="-120"/>
              </a:rPr>
              <a:t>3</a:t>
            </a:r>
            <a:r>
              <a:rPr lang="en-US" altLang="zh-TW" sz="2400" dirty="0">
                <a:solidFill>
                  <a:schemeClr val="tx1"/>
                </a:solidFill>
                <a:ea typeface="新細明體" charset="-120"/>
              </a:rPr>
              <a:t>)={&lt;0,1&gt;,&lt;1,0&gt;,&lt;1,2&gt;}</a:t>
            </a:r>
          </a:p>
        </p:txBody>
      </p:sp>
      <p:sp>
        <p:nvSpPr>
          <p:cNvPr id="47142" name="Text Box 1062"/>
          <p:cNvSpPr txBox="1">
            <a:spLocks noChangeArrowheads="1"/>
          </p:cNvSpPr>
          <p:nvPr/>
        </p:nvSpPr>
        <p:spPr bwMode="auto">
          <a:xfrm>
            <a:off x="1000125" y="3581400"/>
            <a:ext cx="206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complete graph</a:t>
            </a:r>
          </a:p>
        </p:txBody>
      </p:sp>
      <p:sp>
        <p:nvSpPr>
          <p:cNvPr id="47143" name="Text Box 1063"/>
          <p:cNvSpPr txBox="1">
            <a:spLocks noChangeArrowheads="1"/>
          </p:cNvSpPr>
          <p:nvPr/>
        </p:nvSpPr>
        <p:spPr bwMode="auto">
          <a:xfrm>
            <a:off x="4100360" y="3727876"/>
            <a:ext cx="45364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smtClean="0">
                <a:ea typeface="新細明體" charset="-120"/>
              </a:rPr>
              <a:t>G</a:t>
            </a:r>
            <a:r>
              <a:rPr lang="en-US" altLang="zh-TW" sz="2400" baseline="-25000" dirty="0" smtClean="0">
                <a:ea typeface="新細明體" charset="-120"/>
              </a:rPr>
              <a:t>2</a:t>
            </a:r>
            <a:r>
              <a:rPr lang="en-US" altLang="zh-TW" sz="2400" dirty="0" smtClean="0">
                <a:ea typeface="新細明體" charset="-120"/>
              </a:rPr>
              <a:t>-incomplete graph</a:t>
            </a:r>
          </a:p>
          <a:p>
            <a:r>
              <a:rPr lang="en-US" altLang="zh-TW" sz="2400" dirty="0" smtClean="0">
                <a:ea typeface="新細明體" charset="-120"/>
              </a:rPr>
              <a:t>G</a:t>
            </a:r>
            <a:r>
              <a:rPr lang="en-US" altLang="zh-TW" sz="2400" baseline="-25000" dirty="0" smtClean="0">
                <a:ea typeface="新細明體" charset="-120"/>
              </a:rPr>
              <a:t>3</a:t>
            </a:r>
            <a:r>
              <a:rPr lang="en-US" altLang="zh-TW" sz="2400" dirty="0" smtClean="0">
                <a:ea typeface="新細明體" charset="-120"/>
              </a:rPr>
              <a:t>- Incomplete and directed Graph</a:t>
            </a:r>
            <a:endParaRPr lang="en-US" altLang="zh-TW" sz="2400" dirty="0">
              <a:ea typeface="新細明體" charset="-120"/>
            </a:endParaRPr>
          </a:p>
        </p:txBody>
      </p:sp>
    </p:spTree>
    <p:extLst>
      <p:ext uri="{BB962C8B-B14F-4D97-AF65-F5344CB8AC3E}">
        <p14:creationId xmlns:p14="http://schemas.microsoft.com/office/powerpoint/2010/main" val="3657535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A22B87-BB0F-48BA-A254-4E24359E8351}" type="slidenum">
              <a:rPr lang="en-US"/>
              <a:pPr/>
              <a:t>16</a:t>
            </a:fld>
            <a:endParaRPr lang="en-US"/>
          </a:p>
        </p:txBody>
      </p:sp>
      <p:sp>
        <p:nvSpPr>
          <p:cNvPr id="470018" name="Rectangle 2"/>
          <p:cNvSpPr>
            <a:spLocks noGrp="1" noChangeArrowheads="1"/>
          </p:cNvSpPr>
          <p:nvPr>
            <p:ph type="title"/>
          </p:nvPr>
        </p:nvSpPr>
        <p:spPr>
          <a:xfrm>
            <a:off x="228600" y="228600"/>
            <a:ext cx="8686800" cy="609600"/>
          </a:xfrm>
        </p:spPr>
        <p:txBody>
          <a:bodyPr>
            <a:normAutofit fontScale="90000"/>
          </a:bodyPr>
          <a:lstStyle/>
          <a:p>
            <a:r>
              <a:rPr lang="en-US" dirty="0">
                <a:cs typeface="Times New Roman" pitchFamily="18" charset="0"/>
              </a:rPr>
              <a:t>Graphs: History</a:t>
            </a:r>
            <a:r>
              <a:rPr lang="en-US" dirty="0"/>
              <a:t> </a:t>
            </a:r>
          </a:p>
        </p:txBody>
      </p:sp>
      <p:sp>
        <p:nvSpPr>
          <p:cNvPr id="470019" name="Rectangle 3"/>
          <p:cNvSpPr>
            <a:spLocks noGrp="1" noChangeArrowheads="1"/>
          </p:cNvSpPr>
          <p:nvPr>
            <p:ph type="body" idx="1"/>
          </p:nvPr>
        </p:nvSpPr>
        <p:spPr>
          <a:xfrm>
            <a:off x="228600" y="990600"/>
            <a:ext cx="8686800" cy="5257800"/>
          </a:xfrm>
        </p:spPr>
        <p:txBody>
          <a:bodyPr/>
          <a:lstStyle/>
          <a:p>
            <a:r>
              <a:rPr lang="en-US">
                <a:cs typeface="Times New Roman" pitchFamily="18" charset="0"/>
              </a:rPr>
              <a:t>Texts typically trace the origin of graph theory to the Königsberg Bridge Problem and its solution by Leonhard Euler (the book gives this solution a date of 1736). The book describes the problem and the history behind it. You may recall that Euler (pronounced “oiler”) was a brilliant mathematician and perhaps the most prolific of history, remaining productive into his 70’s or 80’s despite going blind.</a:t>
            </a:r>
            <a:r>
              <a:rPr lang="en-US"/>
              <a:t> </a:t>
            </a:r>
          </a:p>
        </p:txBody>
      </p:sp>
    </p:spTree>
    <p:extLst>
      <p:ext uri="{BB962C8B-B14F-4D97-AF65-F5344CB8AC3E}">
        <p14:creationId xmlns:p14="http://schemas.microsoft.com/office/powerpoint/2010/main" val="3452522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277DE3-CDA5-4326-B952-4747295E2B36}" type="slidenum">
              <a:rPr lang="en-US"/>
              <a:pPr/>
              <a:t>17</a:t>
            </a:fld>
            <a:endParaRPr lang="en-US"/>
          </a:p>
        </p:txBody>
      </p:sp>
      <p:sp>
        <p:nvSpPr>
          <p:cNvPr id="471042" name="Rectangle 2"/>
          <p:cNvSpPr>
            <a:spLocks noGrp="1" noChangeArrowheads="1"/>
          </p:cNvSpPr>
          <p:nvPr>
            <p:ph type="title"/>
          </p:nvPr>
        </p:nvSpPr>
        <p:spPr>
          <a:xfrm>
            <a:off x="228600" y="228600"/>
            <a:ext cx="8686800" cy="609600"/>
          </a:xfrm>
        </p:spPr>
        <p:txBody>
          <a:bodyPr>
            <a:normAutofit fontScale="90000"/>
          </a:bodyPr>
          <a:lstStyle/>
          <a:p>
            <a:r>
              <a:rPr lang="en-US" dirty="0">
                <a:cs typeface="Times New Roman" pitchFamily="18" charset="0"/>
              </a:rPr>
              <a:t>Graphs: Applications</a:t>
            </a:r>
            <a:r>
              <a:rPr lang="en-US" dirty="0"/>
              <a:t> </a:t>
            </a:r>
          </a:p>
        </p:txBody>
      </p:sp>
      <p:sp>
        <p:nvSpPr>
          <p:cNvPr id="471043" name="Rectangle 3"/>
          <p:cNvSpPr>
            <a:spLocks noGrp="1" noChangeArrowheads="1"/>
          </p:cNvSpPr>
          <p:nvPr>
            <p:ph type="body" idx="1"/>
          </p:nvPr>
        </p:nvSpPr>
        <p:spPr>
          <a:xfrm>
            <a:off x="228600" y="990600"/>
            <a:ext cx="8686800" cy="5257800"/>
          </a:xfrm>
        </p:spPr>
        <p:txBody>
          <a:bodyPr>
            <a:normAutofit fontScale="92500"/>
          </a:bodyPr>
          <a:lstStyle/>
          <a:p>
            <a:r>
              <a:rPr lang="en-US" sz="2400" dirty="0" smtClean="0">
                <a:cs typeface="Times New Roman" pitchFamily="18" charset="0"/>
              </a:rPr>
              <a:t>One application </a:t>
            </a:r>
            <a:r>
              <a:rPr lang="en-US" sz="2400" dirty="0">
                <a:cs typeface="Times New Roman" pitchFamily="18" charset="0"/>
              </a:rPr>
              <a:t>of graphs </a:t>
            </a:r>
            <a:r>
              <a:rPr lang="en-US" sz="2400" dirty="0" smtClean="0">
                <a:cs typeface="Times New Roman" pitchFamily="18" charset="0"/>
              </a:rPr>
              <a:t>is towards </a:t>
            </a:r>
            <a:r>
              <a:rPr lang="en-US" sz="2400" dirty="0">
                <a:cs typeface="Times New Roman" pitchFamily="18" charset="0"/>
              </a:rPr>
              <a:t>printed circuit and microchip design. </a:t>
            </a:r>
            <a:endParaRPr lang="en-US" sz="2400" dirty="0" smtClean="0">
              <a:cs typeface="Times New Roman" pitchFamily="18" charset="0"/>
            </a:endParaRPr>
          </a:p>
          <a:p>
            <a:r>
              <a:rPr lang="en-US" sz="2400" dirty="0" smtClean="0">
                <a:cs typeface="Times New Roman" pitchFamily="18" charset="0"/>
              </a:rPr>
              <a:t>Graphs </a:t>
            </a:r>
            <a:r>
              <a:rPr lang="en-US" sz="2400" dirty="0">
                <a:cs typeface="Times New Roman" pitchFamily="18" charset="0"/>
              </a:rPr>
              <a:t>seem an intuitively natural way to model many situations in the Creation (connections of wires/leads, logistics/transportation problems, pipelines between points with known capacities, family trees, organizational charts, among many more). </a:t>
            </a:r>
            <a:endParaRPr lang="en-US" sz="2400" dirty="0" smtClean="0">
              <a:cs typeface="Times New Roman" pitchFamily="18" charset="0"/>
            </a:endParaRPr>
          </a:p>
          <a:p>
            <a:r>
              <a:rPr lang="en-US" sz="2400" dirty="0" smtClean="0">
                <a:cs typeface="Times New Roman" pitchFamily="18" charset="0"/>
              </a:rPr>
              <a:t>This </a:t>
            </a:r>
            <a:r>
              <a:rPr lang="en-US" sz="2400" dirty="0">
                <a:cs typeface="Times New Roman" pitchFamily="18" charset="0"/>
              </a:rPr>
              <a:t>suggests why graph theory has grown so dramatically in the past century.</a:t>
            </a:r>
            <a:r>
              <a:rPr lang="en-US" sz="2400" dirty="0"/>
              <a:t> </a:t>
            </a:r>
            <a:endParaRPr lang="en-US" sz="2400" dirty="0" smtClean="0"/>
          </a:p>
          <a:p>
            <a:r>
              <a:rPr lang="en-US" dirty="0"/>
              <a:t>Examples </a:t>
            </a:r>
          </a:p>
          <a:p>
            <a:pPr lvl="2"/>
            <a:r>
              <a:rPr lang="en-US" dirty="0">
                <a:solidFill>
                  <a:srgbClr val="C00000"/>
                </a:solidFill>
              </a:rPr>
              <a:t>The internet</a:t>
            </a:r>
            <a:r>
              <a:rPr lang="en-US" dirty="0">
                <a:solidFill>
                  <a:schemeClr val="accent6"/>
                </a:solidFill>
              </a:rPr>
              <a:t>: </a:t>
            </a:r>
            <a:r>
              <a:rPr lang="en-US" dirty="0"/>
              <a:t>webpages are represented as nodes and the hyperlinks between those sites are represented as edges.</a:t>
            </a:r>
          </a:p>
          <a:p>
            <a:pPr lvl="2"/>
            <a:r>
              <a:rPr lang="en-US" dirty="0">
                <a:solidFill>
                  <a:srgbClr val="96A507"/>
                </a:solidFill>
              </a:rPr>
              <a:t>Social Networks: </a:t>
            </a:r>
            <a:r>
              <a:rPr lang="en-US" dirty="0"/>
              <a:t>each person is represented as a vertex, and the edges could represent the friendships between the individuals.</a:t>
            </a:r>
          </a:p>
          <a:p>
            <a:endParaRPr lang="en-US" sz="2400" dirty="0"/>
          </a:p>
        </p:txBody>
      </p:sp>
    </p:spTree>
    <p:extLst>
      <p:ext uri="{BB962C8B-B14F-4D97-AF65-F5344CB8AC3E}">
        <p14:creationId xmlns:p14="http://schemas.microsoft.com/office/powerpoint/2010/main" val="2961441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Some Graphs</a:t>
            </a:r>
          </a:p>
        </p:txBody>
      </p:sp>
      <p:sp>
        <p:nvSpPr>
          <p:cNvPr id="23554" name="Content Placeholder 2"/>
          <p:cNvSpPr>
            <a:spLocks noGrp="1"/>
          </p:cNvSpPr>
          <p:nvPr>
            <p:ph idx="1"/>
            <p:custDataLst>
              <p:tags r:id="rId2"/>
            </p:custDataLst>
          </p:nvPr>
        </p:nvSpPr>
        <p:spPr>
          <a:xfrm>
            <a:off x="533400" y="1295400"/>
            <a:ext cx="8229600" cy="4525963"/>
          </a:xfrm>
        </p:spPr>
        <p:txBody>
          <a:bodyPr>
            <a:noAutofit/>
          </a:bodyPr>
          <a:lstStyle/>
          <a:p>
            <a:pPr marL="0" indent="0">
              <a:buNone/>
            </a:pPr>
            <a:r>
              <a:rPr lang="en-US" sz="2600" dirty="0" smtClean="0"/>
              <a:t>For each example, what are the vertices and what are the edges?</a:t>
            </a:r>
          </a:p>
          <a:p>
            <a:pPr marL="0" indent="0">
              <a:buNone/>
            </a:pPr>
            <a:endParaRPr lang="en-US" sz="400" dirty="0" smtClean="0"/>
          </a:p>
          <a:p>
            <a:r>
              <a:rPr lang="en-US" sz="2400" dirty="0" smtClean="0"/>
              <a:t>Web pages with links</a:t>
            </a:r>
          </a:p>
          <a:p>
            <a:r>
              <a:rPr lang="en-US" sz="2400" dirty="0" smtClean="0"/>
              <a:t>Facebook friends</a:t>
            </a:r>
          </a:p>
          <a:p>
            <a:r>
              <a:rPr lang="en-US" sz="2400" dirty="0" smtClean="0"/>
              <a:t>"Input data" for the Kevin Bacon game</a:t>
            </a:r>
          </a:p>
          <a:p>
            <a:r>
              <a:rPr lang="en-US" sz="2400" dirty="0" smtClean="0"/>
              <a:t>Methods in a program that call each other</a:t>
            </a:r>
          </a:p>
          <a:p>
            <a:r>
              <a:rPr lang="en-US" sz="2400" dirty="0" smtClean="0"/>
              <a:t>Road maps</a:t>
            </a:r>
          </a:p>
          <a:p>
            <a:r>
              <a:rPr lang="en-US" sz="2400" dirty="0" smtClean="0"/>
              <a:t>Airline routes</a:t>
            </a:r>
          </a:p>
          <a:p>
            <a:r>
              <a:rPr lang="en-US" sz="2400" dirty="0" smtClean="0"/>
              <a:t>Family trees</a:t>
            </a:r>
          </a:p>
          <a:p>
            <a:r>
              <a:rPr lang="en-US" sz="2400" dirty="0" smtClean="0"/>
              <a:t>Course pre-requisites</a:t>
            </a:r>
          </a:p>
          <a:p>
            <a:pPr marL="0" indent="0">
              <a:buNone/>
            </a:pPr>
            <a:endParaRPr lang="en-US" sz="1100" dirty="0" smtClean="0"/>
          </a:p>
          <a:p>
            <a:pPr marL="0" indent="0">
              <a:buNone/>
            </a:pPr>
            <a:r>
              <a:rPr lang="en-US" sz="2600" dirty="0" smtClean="0"/>
              <a:t>Core algorithms that work across such domains is why we are CSE</a:t>
            </a:r>
          </a:p>
        </p:txBody>
      </p:sp>
      <p:sp>
        <p:nvSpPr>
          <p:cNvPr id="4" name="Slide Number Placeholder 3"/>
          <p:cNvSpPr>
            <a:spLocks noGrp="1"/>
          </p:cNvSpPr>
          <p:nvPr>
            <p:ph type="sldNum" sz="quarter" idx="12"/>
          </p:nvPr>
        </p:nvSpPr>
        <p:spPr/>
        <p:txBody>
          <a:bodyPr/>
          <a:lstStyle/>
          <a:p>
            <a:fld id="{2781ADA0-3BB4-460A-B7EB-C1A8DEAFE2E2}" type="slidenum">
              <a:rPr lang="en-US" smtClean="0"/>
              <a:pPr/>
              <a:t>18</a:t>
            </a:fld>
            <a:endParaRPr lang="en-US"/>
          </a:p>
        </p:txBody>
      </p:sp>
      <p:pic>
        <p:nvPicPr>
          <p:cNvPr id="5" name="Picture 4" descr="social-grap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37012"/>
            <a:ext cx="26289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3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Scratching the Surface</a:t>
            </a:r>
            <a:endParaRPr lang="en-US" dirty="0"/>
          </a:p>
        </p:txBody>
      </p:sp>
      <p:sp>
        <p:nvSpPr>
          <p:cNvPr id="3" name="Content Placeholder 2"/>
          <p:cNvSpPr>
            <a:spLocks noGrp="1"/>
          </p:cNvSpPr>
          <p:nvPr>
            <p:ph idx="1"/>
          </p:nvPr>
        </p:nvSpPr>
        <p:spPr>
          <a:xfrm>
            <a:off x="448235" y="1371600"/>
            <a:ext cx="8686800" cy="5486400"/>
          </a:xfrm>
        </p:spPr>
        <p:txBody>
          <a:bodyPr/>
          <a:lstStyle/>
          <a:p>
            <a:pPr marL="0" indent="0">
              <a:buNone/>
            </a:pPr>
            <a:r>
              <a:rPr lang="en-US" dirty="0" smtClean="0"/>
              <a:t>Graphs are a powerful representation and have been studied deeply</a:t>
            </a:r>
          </a:p>
          <a:p>
            <a:pPr marL="0" indent="0">
              <a:buNone/>
            </a:pPr>
            <a:endParaRPr lang="en-US" dirty="0"/>
          </a:p>
          <a:p>
            <a:pPr marL="0" indent="0">
              <a:buNone/>
            </a:pPr>
            <a:r>
              <a:rPr lang="en-US" dirty="0" smtClean="0"/>
              <a:t>Graph theory is a major branch of research in </a:t>
            </a:r>
            <a:r>
              <a:rPr lang="en-US" dirty="0" err="1" smtClean="0"/>
              <a:t>combinatorics</a:t>
            </a:r>
            <a:r>
              <a:rPr lang="en-US" dirty="0" smtClean="0"/>
              <a:t> and discrete mathematics</a:t>
            </a:r>
          </a:p>
          <a:p>
            <a:pPr marL="0" indent="0">
              <a:buNone/>
            </a:pPr>
            <a:endParaRPr lang="en-US" dirty="0"/>
          </a:p>
          <a:p>
            <a:pPr marL="0" indent="0">
              <a:buNone/>
            </a:pPr>
            <a:r>
              <a:rPr lang="en-US" dirty="0" smtClean="0"/>
              <a:t>Every branch of computer science involves graph theory to some extent</a:t>
            </a:r>
            <a:endParaRPr lang="en-US" dirty="0"/>
          </a:p>
        </p:txBody>
      </p:sp>
      <p:sp>
        <p:nvSpPr>
          <p:cNvPr id="6" name="Slide Number Placeholder 5"/>
          <p:cNvSpPr>
            <a:spLocks noGrp="1"/>
          </p:cNvSpPr>
          <p:nvPr>
            <p:ph type="sldNum" sz="quarter" idx="12"/>
          </p:nvPr>
        </p:nvSpPr>
        <p:spPr/>
        <p:txBody>
          <a:bodyPr/>
          <a:lstStyle/>
          <a:p>
            <a:fld id="{2781ADA0-3BB4-460A-B7EB-C1A8DEAFE2E2}" type="slidenum">
              <a:rPr lang="en-US" smtClean="0"/>
              <a:t>19</a:t>
            </a:fld>
            <a:endParaRPr lang="en-US"/>
          </a:p>
        </p:txBody>
      </p:sp>
    </p:spTree>
    <p:extLst>
      <p:ext uri="{BB962C8B-B14F-4D97-AF65-F5344CB8AC3E}">
        <p14:creationId xmlns:p14="http://schemas.microsoft.com/office/powerpoint/2010/main" val="192885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1"/>
          </p:nvPr>
        </p:nvSpPr>
        <p:spPr/>
        <p:txBody>
          <a:bodyPr/>
          <a:lstStyle/>
          <a:p>
            <a:fld id="{6ED719CE-05B0-43C1-8CD6-6458C57C2E48}" type="slidenum">
              <a:rPr lang="en-US"/>
              <a:pPr/>
              <a:t>2</a:t>
            </a:fld>
            <a:endParaRPr lang="en-US"/>
          </a:p>
        </p:txBody>
      </p:sp>
      <p:sp>
        <p:nvSpPr>
          <p:cNvPr id="10242" name="Rectangle 2"/>
          <p:cNvSpPr>
            <a:spLocks noGrp="1" noChangeArrowheads="1"/>
          </p:cNvSpPr>
          <p:nvPr>
            <p:ph type="title"/>
          </p:nvPr>
        </p:nvSpPr>
        <p:spPr>
          <a:xfrm>
            <a:off x="457200" y="274638"/>
            <a:ext cx="8229600" cy="663575"/>
          </a:xfrm>
        </p:spPr>
        <p:txBody>
          <a:bodyPr>
            <a:normAutofit fontScale="90000"/>
          </a:bodyPr>
          <a:lstStyle/>
          <a:p>
            <a:r>
              <a:rPr lang="en-US"/>
              <a:t>Konigsberg Bridge Problem</a:t>
            </a:r>
          </a:p>
        </p:txBody>
      </p:sp>
      <p:sp>
        <p:nvSpPr>
          <p:cNvPr id="10247" name="Rectangle 7"/>
          <p:cNvSpPr>
            <a:spLocks noChangeArrowheads="1"/>
          </p:cNvSpPr>
          <p:nvPr/>
        </p:nvSpPr>
        <p:spPr bwMode="auto">
          <a:xfrm>
            <a:off x="-1135063" y="153035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sz="1800" b="0">
              <a:solidFill>
                <a:schemeClr val="tx1"/>
              </a:solidFill>
              <a:latin typeface="Arial" charset="0"/>
            </a:endParaRPr>
          </a:p>
        </p:txBody>
      </p:sp>
      <p:sp>
        <p:nvSpPr>
          <p:cNvPr id="10249" name="Rectangle 9"/>
          <p:cNvSpPr>
            <a:spLocks noChangeArrowheads="1"/>
          </p:cNvSpPr>
          <p:nvPr/>
        </p:nvSpPr>
        <p:spPr bwMode="auto">
          <a:xfrm>
            <a:off x="-1135063" y="434975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sz="1800" b="0">
              <a:solidFill>
                <a:schemeClr val="tx1"/>
              </a:solidFill>
              <a:latin typeface="Arial" charset="0"/>
            </a:endParaRPr>
          </a:p>
        </p:txBody>
      </p:sp>
      <p:sp>
        <p:nvSpPr>
          <p:cNvPr id="10274" name="Text Box 34"/>
          <p:cNvSpPr txBox="1">
            <a:spLocks noChangeArrowheads="1"/>
          </p:cNvSpPr>
          <p:nvPr/>
        </p:nvSpPr>
        <p:spPr bwMode="auto">
          <a:xfrm>
            <a:off x="5667375" y="1619250"/>
            <a:ext cx="3705225"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ct val="50000"/>
              </a:spcBef>
            </a:pPr>
            <a:r>
              <a:rPr lang="en-US" sz="2400">
                <a:latin typeface="Garamond" pitchFamily="18" charset="0"/>
              </a:rPr>
              <a:t>Rules</a:t>
            </a:r>
            <a:endParaRPr lang="en-US" sz="2400">
              <a:solidFill>
                <a:schemeClr val="folHlink"/>
              </a:solidFill>
              <a:latin typeface="Garamond" pitchFamily="18" charset="0"/>
            </a:endParaRPr>
          </a:p>
          <a:p>
            <a:pPr>
              <a:spcBef>
                <a:spcPct val="50000"/>
              </a:spcBef>
            </a:pPr>
            <a:r>
              <a:rPr lang="en-US" sz="2400">
                <a:latin typeface="Garamond" pitchFamily="18" charset="0"/>
              </a:rPr>
              <a:t>1.</a:t>
            </a:r>
          </a:p>
          <a:p>
            <a:pPr>
              <a:spcBef>
                <a:spcPct val="50000"/>
              </a:spcBef>
            </a:pPr>
            <a:endParaRPr lang="en-US" sz="2400">
              <a:latin typeface="Garamond" pitchFamily="18" charset="0"/>
            </a:endParaRPr>
          </a:p>
          <a:p>
            <a:pPr>
              <a:spcBef>
                <a:spcPct val="50000"/>
              </a:spcBef>
            </a:pPr>
            <a:endParaRPr lang="en-US" sz="2400">
              <a:latin typeface="Garamond" pitchFamily="18" charset="0"/>
            </a:endParaRPr>
          </a:p>
          <a:p>
            <a:pPr>
              <a:spcBef>
                <a:spcPct val="50000"/>
              </a:spcBef>
            </a:pPr>
            <a:r>
              <a:rPr lang="en-US" sz="2400">
                <a:latin typeface="Garamond" pitchFamily="18" charset="0"/>
              </a:rPr>
              <a:t>2.</a:t>
            </a:r>
          </a:p>
          <a:p>
            <a:pPr>
              <a:spcBef>
                <a:spcPct val="50000"/>
              </a:spcBef>
            </a:pPr>
            <a:endParaRPr lang="en-US" sz="2400">
              <a:latin typeface="Garamond" pitchFamily="18" charset="0"/>
            </a:endParaRPr>
          </a:p>
        </p:txBody>
      </p:sp>
      <p:pic>
        <p:nvPicPr>
          <p:cNvPr id="10245" name="Picture 5" descr="http://www-groups.dcs.st-and.ac.uk/%7Ehistory/Diagrams/Konigsberg_colour.jpeg"/>
          <p:cNvPicPr>
            <a:picLocks noChangeAspect="1" noChangeArrowheads="1"/>
          </p:cNvPicPr>
          <p:nvPr/>
        </p:nvPicPr>
        <p:blipFill>
          <a:blip r:embed="rId5" r:link="rId6">
            <a:lum bright="24000" contrast="12000"/>
            <a:extLst>
              <a:ext uri="{28A0092B-C50C-407E-A947-70E740481C1C}">
                <a14:useLocalDpi xmlns:a14="http://schemas.microsoft.com/office/drawing/2010/main" val="0"/>
              </a:ext>
            </a:extLst>
          </a:blip>
          <a:srcRect/>
          <a:stretch>
            <a:fillRect/>
          </a:stretch>
        </p:blipFill>
        <p:spPr bwMode="auto">
          <a:xfrm>
            <a:off x="455613" y="1568450"/>
            <a:ext cx="4627562" cy="3775075"/>
          </a:xfrm>
          <a:prstGeom prst="rect">
            <a:avLst/>
          </a:prstGeom>
          <a:noFill/>
          <a:extLst>
            <a:ext uri="{909E8E84-426E-40DD-AFC4-6F175D3DCCD1}">
              <a14:hiddenFill xmlns:a14="http://schemas.microsoft.com/office/drawing/2010/main">
                <a:solidFill>
                  <a:srgbClr val="FFFFFF"/>
                </a:solidFill>
              </a14:hiddenFill>
            </a:ext>
          </a:extLst>
        </p:spPr>
      </p:pic>
      <p:sp>
        <p:nvSpPr>
          <p:cNvPr id="10248" name="Rectangle 8"/>
          <p:cNvSpPr>
            <a:spLocks noChangeArrowheads="1"/>
          </p:cNvSpPr>
          <p:nvPr/>
        </p:nvSpPr>
        <p:spPr bwMode="auto">
          <a:xfrm>
            <a:off x="3384550" y="13874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p14="http://schemas.microsoft.com/office/powerpoint/2010/main">
        <mc:Choice Requires="p14">
          <p:contentPart p14:bwMode="auto" r:id="rId7">
            <p14:nvContentPartPr>
              <p14:cNvPr id="10268" name="Ink 28"/>
              <p14:cNvContentPartPr>
                <a14:cpLocks xmlns:a14="http://schemas.microsoft.com/office/drawing/2010/main" noRot="1" noChangeAspect="1" noEditPoints="1" noChangeArrowheads="1" noChangeShapeType="1"/>
              </p14:cNvContentPartPr>
              <p14:nvPr/>
            </p14:nvContentPartPr>
            <p14:xfrm>
              <a:off x="5054600" y="4843463"/>
              <a:ext cx="6350" cy="4762"/>
            </p14:xfrm>
          </p:contentPart>
        </mc:Choice>
        <mc:Fallback xmlns="">
          <p:pic>
            <p:nvPicPr>
              <p:cNvPr id="10268" name="Ink 28"/>
              <p:cNvPicPr>
                <a:picLocks noRot="1" noChangeAspect="1" noEditPoints="1" noChangeArrowheads="1" noChangeShapeType="1"/>
              </p:cNvPicPr>
              <p:nvPr/>
            </p:nvPicPr>
            <p:blipFill>
              <a:blip r:embed="rId8"/>
              <a:stretch>
                <a:fillRect/>
              </a:stretch>
            </p:blipFill>
            <p:spPr>
              <a:xfrm>
                <a:off x="5048250" y="4836869"/>
                <a:ext cx="19050" cy="17949"/>
              </a:xfrm>
              <a:prstGeom prst="rect">
                <a:avLst/>
              </a:prstGeom>
            </p:spPr>
          </p:pic>
        </mc:Fallback>
      </mc:AlternateContent>
      <p:sp>
        <p:nvSpPr>
          <p:cNvPr id="10275" name="Text Box 35"/>
          <p:cNvSpPr txBox="1">
            <a:spLocks noChangeArrowheads="1"/>
          </p:cNvSpPr>
          <p:nvPr/>
        </p:nvSpPr>
        <p:spPr bwMode="auto">
          <a:xfrm>
            <a:off x="3384550" y="1662113"/>
            <a:ext cx="7985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A</a:t>
            </a:r>
          </a:p>
        </p:txBody>
      </p:sp>
      <p:sp>
        <p:nvSpPr>
          <p:cNvPr id="10277" name="Text Box 37"/>
          <p:cNvSpPr txBox="1">
            <a:spLocks noChangeArrowheads="1"/>
          </p:cNvSpPr>
          <p:nvPr/>
        </p:nvSpPr>
        <p:spPr bwMode="auto">
          <a:xfrm>
            <a:off x="4027488" y="3411538"/>
            <a:ext cx="7985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D</a:t>
            </a:r>
          </a:p>
        </p:txBody>
      </p:sp>
      <p:sp>
        <p:nvSpPr>
          <p:cNvPr id="10278" name="Text Box 38"/>
          <p:cNvSpPr txBox="1">
            <a:spLocks noChangeArrowheads="1"/>
          </p:cNvSpPr>
          <p:nvPr/>
        </p:nvSpPr>
        <p:spPr bwMode="auto">
          <a:xfrm>
            <a:off x="2416175" y="3090863"/>
            <a:ext cx="800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B</a:t>
            </a:r>
          </a:p>
        </p:txBody>
      </p:sp>
      <p:sp>
        <p:nvSpPr>
          <p:cNvPr id="10279" name="Text Box 39"/>
          <p:cNvSpPr txBox="1">
            <a:spLocks noChangeArrowheads="1"/>
          </p:cNvSpPr>
          <p:nvPr/>
        </p:nvSpPr>
        <p:spPr bwMode="auto">
          <a:xfrm>
            <a:off x="1400175" y="4414838"/>
            <a:ext cx="7985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5400"/>
              <a:t>C</a:t>
            </a:r>
          </a:p>
        </p:txBody>
      </p:sp>
      <p:sp>
        <p:nvSpPr>
          <p:cNvPr id="10306" name="Rectangle 66"/>
          <p:cNvSpPr>
            <a:spLocks noChangeArrowheads="1"/>
          </p:cNvSpPr>
          <p:nvPr/>
        </p:nvSpPr>
        <p:spPr bwMode="auto">
          <a:xfrm>
            <a:off x="2235200" y="298132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7" name="Rectangle 67"/>
          <p:cNvSpPr>
            <a:spLocks noChangeArrowheads="1"/>
          </p:cNvSpPr>
          <p:nvPr/>
        </p:nvSpPr>
        <p:spPr bwMode="auto">
          <a:xfrm>
            <a:off x="2854325" y="294322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8" name="Rectangle 68"/>
          <p:cNvSpPr>
            <a:spLocks noChangeArrowheads="1"/>
          </p:cNvSpPr>
          <p:nvPr/>
        </p:nvSpPr>
        <p:spPr bwMode="auto">
          <a:xfrm rot="-1279579">
            <a:off x="3787775" y="3028950"/>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9" name="Rectangle 69"/>
          <p:cNvSpPr>
            <a:spLocks noChangeArrowheads="1"/>
          </p:cNvSpPr>
          <p:nvPr/>
        </p:nvSpPr>
        <p:spPr bwMode="auto">
          <a:xfrm rot="1042590">
            <a:off x="1835150" y="3709988"/>
            <a:ext cx="150813"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0" name="Rectangle 70"/>
          <p:cNvSpPr>
            <a:spLocks noChangeArrowheads="1"/>
          </p:cNvSpPr>
          <p:nvPr/>
        </p:nvSpPr>
        <p:spPr bwMode="auto">
          <a:xfrm>
            <a:off x="2344738" y="372427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1" name="Rectangle 71"/>
          <p:cNvSpPr>
            <a:spLocks noChangeArrowheads="1"/>
          </p:cNvSpPr>
          <p:nvPr/>
        </p:nvSpPr>
        <p:spPr bwMode="auto">
          <a:xfrm>
            <a:off x="3787775" y="4371975"/>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2" name="Rectangle 72"/>
          <p:cNvSpPr>
            <a:spLocks noChangeArrowheads="1"/>
          </p:cNvSpPr>
          <p:nvPr/>
        </p:nvSpPr>
        <p:spPr bwMode="auto">
          <a:xfrm rot="-5400000">
            <a:off x="3611563" y="3386138"/>
            <a:ext cx="155575" cy="371475"/>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13" name="Brandenburg Concerto 5 Allegro.wav">
            <a:hlinkClick r:id="" action="ppaction://media"/>
          </p:cNvPr>
          <p:cNvPicPr>
            <a:picLocks noRot="1" noChangeAspect="1" noChangeArrowheads="1"/>
          </p:cNvPicPr>
          <p:nvPr>
            <a:audioFile r:link="rId2"/>
          </p:nvPr>
        </p:nvPicPr>
        <p:blipFill>
          <a:blip r:embed="rId9">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216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103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90000" numSld="6" showWhenStopped="0">
                <p:cTn id="7" fill="hold" display="0">
                  <p:stCondLst>
                    <p:cond delay="indefinite"/>
                  </p:stCondLst>
                  <p:endCondLst>
                    <p:cond evt="onPrev" delay="0">
                      <p:tgtEl>
                        <p:sldTgt/>
                      </p:tgtEl>
                    </p:cond>
                    <p:cond evt="onStopAudio" delay="0">
                      <p:tgtEl>
                        <p:sldTgt/>
                      </p:tgtEl>
                    </p:cond>
                  </p:endCondLst>
                </p:cTn>
                <p:tgtEl>
                  <p:spTgt spid="1031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 Terminology</a:t>
            </a:r>
            <a:endParaRPr lang="en-US" dirty="0"/>
          </a:p>
        </p:txBody>
      </p:sp>
      <p:sp>
        <p:nvSpPr>
          <p:cNvPr id="8" name="Text Placeholder 7"/>
          <p:cNvSpPr>
            <a:spLocks noGrp="1"/>
          </p:cNvSpPr>
          <p:nvPr>
            <p:ph type="body" idx="1"/>
          </p:nvPr>
        </p:nvSpPr>
        <p:spPr/>
        <p:txBody>
          <a:bodyPr>
            <a:normAutofit/>
          </a:bodyPr>
          <a:lstStyle/>
          <a:p>
            <a:r>
              <a:rPr lang="en-US" sz="2400" dirty="0">
                <a:solidFill>
                  <a:schemeClr val="tx1"/>
                </a:solidFill>
                <a:cs typeface="Courier New" pitchFamily="49" charset="0"/>
              </a:rPr>
              <a:t>To make </a:t>
            </a:r>
            <a:r>
              <a:rPr lang="en-US" sz="2400" dirty="0" smtClean="0">
                <a:solidFill>
                  <a:schemeClr val="tx1"/>
                </a:solidFill>
                <a:cs typeface="Courier New" pitchFamily="49" charset="0"/>
              </a:rPr>
              <a:t>formulating graphs </a:t>
            </a:r>
            <a:r>
              <a:rPr lang="en-US" sz="2400" dirty="0">
                <a:solidFill>
                  <a:schemeClr val="tx1"/>
                </a:solidFill>
                <a:cs typeface="Courier New" pitchFamily="49" charset="0"/>
              </a:rPr>
              <a:t>easy and standard, </a:t>
            </a:r>
            <a:r>
              <a:rPr lang="en-US" sz="2400" dirty="0" smtClean="0">
                <a:solidFill>
                  <a:schemeClr val="tx1"/>
                </a:solidFill>
                <a:cs typeface="Courier New" pitchFamily="49" charset="0"/>
              </a:rPr>
              <a:t>we </a:t>
            </a:r>
            <a:r>
              <a:rPr lang="en-US" sz="2400" dirty="0">
                <a:solidFill>
                  <a:schemeClr val="tx1"/>
                </a:solidFill>
                <a:cs typeface="Courier New" pitchFamily="49" charset="0"/>
              </a:rPr>
              <a:t>have a lot of </a:t>
            </a:r>
            <a:r>
              <a:rPr lang="en-US" sz="2400" i="1" dirty="0">
                <a:solidFill>
                  <a:schemeClr val="accent2"/>
                </a:solidFill>
                <a:cs typeface="Courier New" pitchFamily="49" charset="0"/>
              </a:rPr>
              <a:t>standard terminology</a:t>
            </a:r>
            <a:r>
              <a:rPr lang="en-US" sz="2400" dirty="0">
                <a:solidFill>
                  <a:schemeClr val="tx1"/>
                </a:solidFill>
                <a:cs typeface="Courier New" pitchFamily="49" charset="0"/>
              </a:rPr>
              <a:t> for </a:t>
            </a:r>
            <a:r>
              <a:rPr lang="en-US" sz="2400" dirty="0" smtClean="0">
                <a:solidFill>
                  <a:schemeClr val="tx1"/>
                </a:solidFill>
                <a:cs typeface="Courier New" pitchFamily="49" charset="0"/>
              </a:rPr>
              <a:t>graphs</a:t>
            </a:r>
            <a:endParaRPr lang="en-US" sz="2400" b="1" dirty="0">
              <a:solidFill>
                <a:schemeClr val="tx1"/>
              </a:solidFill>
              <a:latin typeface="Cambria Math" pitchFamily="18" charset="0"/>
              <a:cs typeface="Courier New" pitchFamily="49" charset="0"/>
            </a:endParaRPr>
          </a:p>
        </p:txBody>
      </p:sp>
      <p:sp>
        <p:nvSpPr>
          <p:cNvPr id="6" name="Slide Number Placeholder 5"/>
          <p:cNvSpPr>
            <a:spLocks noGrp="1"/>
          </p:cNvSpPr>
          <p:nvPr>
            <p:ph type="sldNum" sz="quarter" idx="12"/>
          </p:nvPr>
        </p:nvSpPr>
        <p:spPr/>
        <p:txBody>
          <a:bodyPr/>
          <a:lstStyle/>
          <a:p>
            <a:fld id="{2781ADA0-3BB4-460A-B7EB-C1A8DEAFE2E2}" type="slidenum">
              <a:rPr lang="en-US" smtClean="0"/>
              <a:t>20</a:t>
            </a:fld>
            <a:endParaRPr lang="en-US"/>
          </a:p>
        </p:txBody>
      </p:sp>
    </p:spTree>
    <p:extLst>
      <p:ext uri="{BB962C8B-B14F-4D97-AF65-F5344CB8AC3E}">
        <p14:creationId xmlns:p14="http://schemas.microsoft.com/office/powerpoint/2010/main" val="87014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Graphs</a:t>
            </a:r>
          </a:p>
        </p:txBody>
      </p:sp>
      <p:sp>
        <p:nvSpPr>
          <p:cNvPr id="3" name="Content Placeholder 4"/>
          <p:cNvSpPr txBox="1">
            <a:spLocks/>
          </p:cNvSpPr>
          <p:nvPr/>
        </p:nvSpPr>
        <p:spPr>
          <a:xfrm>
            <a:off x="167640" y="1630680"/>
            <a:ext cx="4343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FF0000"/>
                </a:solidFill>
              </a:rPr>
              <a:t>Complete Graph</a:t>
            </a:r>
          </a:p>
          <a:p>
            <a:pPr lvl="1"/>
            <a:r>
              <a:rPr lang="en-US" smtClean="0"/>
              <a:t>There is an </a:t>
            </a:r>
            <a:r>
              <a:rPr lang="en-US" smtClean="0">
                <a:solidFill>
                  <a:srgbClr val="00B050"/>
                </a:solidFill>
              </a:rPr>
              <a:t>edge</a:t>
            </a:r>
            <a:r>
              <a:rPr lang="en-US" smtClean="0"/>
              <a:t> for every </a:t>
            </a:r>
            <a:r>
              <a:rPr lang="en-US" smtClean="0">
                <a:solidFill>
                  <a:schemeClr val="accent6"/>
                </a:solidFill>
              </a:rPr>
              <a:t>two</a:t>
            </a:r>
            <a:r>
              <a:rPr lang="en-US" smtClean="0"/>
              <a:t> vertices</a:t>
            </a:r>
          </a:p>
          <a:p>
            <a:pPr lvl="1"/>
            <a:endParaRPr lang="en-US" smtClean="0"/>
          </a:p>
          <a:p>
            <a:endParaRPr lang="en-US" smtClean="0"/>
          </a:p>
          <a:p>
            <a:endParaRPr lang="en-US" smtClean="0"/>
          </a:p>
          <a:p>
            <a:r>
              <a:rPr lang="en-US" smtClean="0">
                <a:solidFill>
                  <a:srgbClr val="FF0000"/>
                </a:solidFill>
              </a:rPr>
              <a:t>Empty Graph</a:t>
            </a:r>
          </a:p>
          <a:p>
            <a:pPr lvl="1"/>
            <a:r>
              <a:rPr lang="en-US" smtClean="0"/>
              <a:t>There is </a:t>
            </a:r>
            <a:r>
              <a:rPr lang="en-US" smtClean="0">
                <a:solidFill>
                  <a:srgbClr val="00B050"/>
                </a:solidFill>
              </a:rPr>
              <a:t>no edges </a:t>
            </a:r>
            <a:r>
              <a:rPr lang="en-US" smtClean="0"/>
              <a:t>between vertices</a:t>
            </a:r>
          </a:p>
          <a:p>
            <a:pPr lvl="1"/>
            <a:endParaRPr lang="en-US" smtClean="0"/>
          </a:p>
          <a:p>
            <a:endParaRPr lang="en-US" dirty="0"/>
          </a:p>
        </p:txBody>
      </p:sp>
      <p:grpSp>
        <p:nvGrpSpPr>
          <p:cNvPr id="4" name="Canvas 1"/>
          <p:cNvGrpSpPr/>
          <p:nvPr/>
        </p:nvGrpSpPr>
        <p:grpSpPr>
          <a:xfrm>
            <a:off x="5270417" y="1811654"/>
            <a:ext cx="2827824" cy="2019285"/>
            <a:chOff x="0" y="0"/>
            <a:chExt cx="2517953" cy="1858821"/>
          </a:xfrm>
        </p:grpSpPr>
        <p:sp>
          <p:nvSpPr>
            <p:cNvPr id="5" name="Rectangle 4"/>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6"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33"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6"/>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34"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7"/>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35"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8"/>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36"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9"/>
                  <a:stretch>
                    <a:fillRect/>
                  </a:stretch>
                </a:blipFill>
                <a:ln w="0">
                  <a:noFill/>
                </a:ln>
                <a:effectLst/>
              </p:spPr>
              <p:txBody>
                <a:bodyPr/>
                <a:lstStyle/>
                <a:p>
                  <a:r>
                    <a:rPr lang="en-US">
                      <a:noFill/>
                    </a:rPr>
                    <a:t> </a:t>
                  </a:r>
                </a:p>
              </p:txBody>
            </p:sp>
          </mc:Fallback>
        </mc:AlternateContent>
        <p:sp>
          <p:nvSpPr>
            <p:cNvPr id="10" name="Oval 9"/>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2" name="Oval 11"/>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Oval 12"/>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14" name="Straight Connector 13"/>
            <p:cNvCxnSpPr>
              <a:stCxn id="11" idx="0"/>
            </p:cNvCxnSpPr>
            <p:nvPr/>
          </p:nvCxnSpPr>
          <p:spPr>
            <a:xfrm flipH="1" flipV="1">
              <a:off x="1688964" y="340790"/>
              <a:ext cx="368393" cy="70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10" idx="7"/>
            </p:cNvCxnSpPr>
            <p:nvPr/>
          </p:nvCxnSpPr>
          <p:spPr>
            <a:xfrm flipH="1">
              <a:off x="520390" y="255383"/>
              <a:ext cx="971761" cy="32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12" idx="1"/>
            </p:cNvCxnSpPr>
            <p:nvPr/>
          </p:nvCxnSpPr>
          <p:spPr>
            <a:xfrm>
              <a:off x="440456" y="730211"/>
              <a:ext cx="600805" cy="78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6"/>
              <a:endCxn id="11"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Canvas 1"/>
          <p:cNvGrpSpPr/>
          <p:nvPr/>
        </p:nvGrpSpPr>
        <p:grpSpPr>
          <a:xfrm>
            <a:off x="5181601" y="4113317"/>
            <a:ext cx="2821027" cy="1982683"/>
            <a:chOff x="0" y="0"/>
            <a:chExt cx="2517953" cy="1858821"/>
          </a:xfrm>
        </p:grpSpPr>
        <p:sp>
          <p:nvSpPr>
            <p:cNvPr id="21" name="Rectangle 20"/>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22"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10"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2"/>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11"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3"/>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12"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4"/>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13"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5"/>
                  <a:stretch>
                    <a:fillRect/>
                  </a:stretch>
                </a:blipFill>
                <a:ln w="0">
                  <a:noFill/>
                </a:ln>
                <a:effectLst/>
              </p:spPr>
              <p:txBody>
                <a:bodyPr/>
                <a:lstStyle/>
                <a:p>
                  <a:r>
                    <a:rPr lang="en-US">
                      <a:noFill/>
                    </a:rPr>
                    <a:t> </a:t>
                  </a:r>
                </a:p>
              </p:txBody>
            </p:sp>
          </mc:Fallback>
        </mc:AlternateContent>
        <p:sp>
          <p:nvSpPr>
            <p:cNvPr id="26" name="Oval 25"/>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8" name="Oval 27"/>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9" name="Oval 28"/>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grpSp>
    </p:spTree>
    <p:extLst>
      <p:ext uri="{BB962C8B-B14F-4D97-AF65-F5344CB8AC3E}">
        <p14:creationId xmlns:p14="http://schemas.microsoft.com/office/powerpoint/2010/main" val="1931750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Graphs</a:t>
            </a:r>
          </a:p>
        </p:txBody>
      </p:sp>
      <p:sp>
        <p:nvSpPr>
          <p:cNvPr id="3" name="Content Placeholder 4"/>
          <p:cNvSpPr txBox="1">
            <a:spLocks/>
          </p:cNvSpPr>
          <p:nvPr/>
        </p:nvSpPr>
        <p:spPr>
          <a:xfrm>
            <a:off x="152400" y="1219200"/>
            <a:ext cx="48006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FF0000"/>
                </a:solidFill>
              </a:rPr>
              <a:t>Line Graph</a:t>
            </a:r>
          </a:p>
          <a:p>
            <a:pPr lvl="1"/>
            <a:r>
              <a:rPr lang="en-US" dirty="0" smtClean="0"/>
              <a:t>Edges are in </a:t>
            </a:r>
            <a:r>
              <a:rPr lang="en-US" dirty="0" smtClean="0">
                <a:solidFill>
                  <a:srgbClr val="00B050"/>
                </a:solidFill>
              </a:rPr>
              <a:t>sequence</a:t>
            </a:r>
          </a:p>
          <a:p>
            <a:endParaRPr lang="en-US" dirty="0" smtClean="0"/>
          </a:p>
          <a:p>
            <a:endParaRPr lang="en-US" dirty="0" smtClean="0"/>
          </a:p>
          <a:p>
            <a:endParaRPr lang="en-US" dirty="0" smtClean="0"/>
          </a:p>
          <a:p>
            <a:r>
              <a:rPr lang="en-US" dirty="0" smtClean="0">
                <a:solidFill>
                  <a:srgbClr val="FF0000"/>
                </a:solidFill>
              </a:rPr>
              <a:t>Cyclic Graph</a:t>
            </a:r>
          </a:p>
          <a:p>
            <a:pPr lvl="1"/>
            <a:r>
              <a:rPr lang="en-US" dirty="0" smtClean="0"/>
              <a:t>Line graph that </a:t>
            </a:r>
            <a:r>
              <a:rPr lang="en-US" dirty="0" smtClean="0">
                <a:solidFill>
                  <a:srgbClr val="00B050"/>
                </a:solidFill>
              </a:rPr>
              <a:t>starts</a:t>
            </a:r>
            <a:r>
              <a:rPr lang="en-US" dirty="0" smtClean="0"/>
              <a:t> and </a:t>
            </a:r>
            <a:r>
              <a:rPr lang="en-US" dirty="0" smtClean="0">
                <a:solidFill>
                  <a:schemeClr val="accent6"/>
                </a:solidFill>
              </a:rPr>
              <a:t>ends</a:t>
            </a:r>
            <a:r>
              <a:rPr lang="en-US" dirty="0" smtClean="0"/>
              <a:t> at the </a:t>
            </a:r>
            <a:r>
              <a:rPr lang="en-US" dirty="0" smtClean="0">
                <a:solidFill>
                  <a:srgbClr val="96A507"/>
                </a:solidFill>
              </a:rPr>
              <a:t>same vertex</a:t>
            </a:r>
            <a:r>
              <a:rPr lang="en-US" dirty="0" smtClean="0"/>
              <a:t>.</a:t>
            </a:r>
          </a:p>
          <a:p>
            <a:pPr lvl="1"/>
            <a:endParaRPr lang="en-US" dirty="0" smtClean="0"/>
          </a:p>
          <a:p>
            <a:endParaRPr lang="en-US" dirty="0"/>
          </a:p>
        </p:txBody>
      </p:sp>
      <p:grpSp>
        <p:nvGrpSpPr>
          <p:cNvPr id="4" name="Canvas 1"/>
          <p:cNvGrpSpPr/>
          <p:nvPr/>
        </p:nvGrpSpPr>
        <p:grpSpPr>
          <a:xfrm>
            <a:off x="5181600" y="1524000"/>
            <a:ext cx="2805895" cy="2057400"/>
            <a:chOff x="0" y="0"/>
            <a:chExt cx="2517953" cy="1858821"/>
          </a:xfrm>
        </p:grpSpPr>
        <p:sp>
          <p:nvSpPr>
            <p:cNvPr id="5" name="Rectangle 4"/>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6"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a:effectLst/>
                    <a:latin typeface="Times New Roman"/>
                    <a:ea typeface="Times New Roman"/>
                  </a:endParaRPr>
                </a:p>
              </p:txBody>
            </p:sp>
          </mc:Choice>
          <mc:Fallback xmlns="">
            <p:sp>
              <p:nvSpPr>
                <p:cNvPr id="63"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6"/>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64"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7"/>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65"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8"/>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smtClean="0">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dirty="0">
                    <a:effectLst/>
                    <a:ea typeface="Calibri"/>
                    <a:cs typeface="Times New Roman"/>
                  </a:endParaRPr>
                </a:p>
              </p:txBody>
            </p:sp>
          </mc:Choice>
          <mc:Fallback xmlns="">
            <p:sp>
              <p:nvSpPr>
                <p:cNvPr id="66"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9"/>
                  <a:stretch>
                    <a:fillRect/>
                  </a:stretch>
                </a:blipFill>
                <a:ln w="0">
                  <a:noFill/>
                </a:ln>
                <a:effectLst/>
              </p:spPr>
              <p:txBody>
                <a:bodyPr/>
                <a:lstStyle/>
                <a:p>
                  <a:r>
                    <a:rPr lang="en-US">
                      <a:noFill/>
                    </a:rPr>
                    <a:t> </a:t>
                  </a:r>
                </a:p>
              </p:txBody>
            </p:sp>
          </mc:Fallback>
        </mc:AlternateContent>
        <p:sp>
          <p:nvSpPr>
            <p:cNvPr id="10" name="Oval 9"/>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2" name="Oval 11"/>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Oval 12"/>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14" name="Straight Connector 13"/>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Canvas 1"/>
          <p:cNvGrpSpPr/>
          <p:nvPr/>
        </p:nvGrpSpPr>
        <p:grpSpPr>
          <a:xfrm>
            <a:off x="5221730" y="4084779"/>
            <a:ext cx="2790826" cy="2011221"/>
            <a:chOff x="0" y="0"/>
            <a:chExt cx="2517953" cy="1858821"/>
          </a:xfrm>
        </p:grpSpPr>
        <p:sp>
          <p:nvSpPr>
            <p:cNvPr id="18" name="Rectangle 17"/>
            <p:cNvSpPr/>
            <p:nvPr/>
          </p:nvSpPr>
          <p:spPr>
            <a:xfrm>
              <a:off x="0" y="0"/>
              <a:ext cx="2516505" cy="1858645"/>
            </a:xfrm>
            <a:prstGeom prst="rect">
              <a:avLst/>
            </a:prstGeom>
          </p:spPr>
        </p:sp>
        <mc:AlternateContent xmlns:mc="http://schemas.openxmlformats.org/markup-compatibility/2006" xmlns:a14="http://schemas.microsoft.com/office/drawing/2010/main">
          <mc:Choice Requires="a14">
            <p:sp>
              <p:nvSpPr>
                <p:cNvPr id="19" name="Text Box 15"/>
                <p:cNvSpPr txBox="1"/>
                <p:nvPr/>
              </p:nvSpPr>
              <p:spPr>
                <a:xfrm>
                  <a:off x="1583457" y="36000"/>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4</m:t>
                            </m:r>
                          </m:sub>
                        </m:sSub>
                      </m:oMath>
                    </m:oMathPara>
                  </a14:m>
                  <a:endParaRPr lang="en-US" sz="1200" dirty="0">
                    <a:effectLst/>
                    <a:latin typeface="Times New Roman"/>
                    <a:ea typeface="Times New Roman"/>
                  </a:endParaRPr>
                </a:p>
              </p:txBody>
            </p:sp>
          </mc:Choice>
          <mc:Fallback xmlns="">
            <p:sp>
              <p:nvSpPr>
                <p:cNvPr id="49" name="Text Box 15"/>
                <p:cNvSpPr txBox="1">
                  <a:spLocks noRot="1" noChangeAspect="1" noMove="1" noResize="1" noEditPoints="1" noAdjustHandles="1" noChangeArrowheads="1" noChangeShapeType="1" noTextEdit="1"/>
                </p:cNvSpPr>
                <p:nvPr/>
              </p:nvSpPr>
              <p:spPr>
                <a:xfrm>
                  <a:off x="1583457" y="36000"/>
                  <a:ext cx="457200" cy="389255"/>
                </a:xfrm>
                <a:prstGeom prst="rect">
                  <a:avLst/>
                </a:prstGeom>
                <a:blipFill rotWithShape="1">
                  <a:blip r:embed="rId2"/>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15"/>
                <p:cNvSpPr txBox="1"/>
                <p:nvPr/>
              </p:nvSpPr>
              <p:spPr>
                <a:xfrm>
                  <a:off x="2060753" y="95622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2</m:t>
                            </m:r>
                          </m:sub>
                        </m:sSub>
                      </m:oMath>
                    </m:oMathPara>
                  </a14:m>
                  <a:endParaRPr lang="en-US" sz="1200">
                    <a:effectLst/>
                    <a:latin typeface="Times New Roman"/>
                    <a:ea typeface="Times New Roman"/>
                  </a:endParaRPr>
                </a:p>
              </p:txBody>
            </p:sp>
          </mc:Choice>
          <mc:Fallback xmlns="">
            <p:sp>
              <p:nvSpPr>
                <p:cNvPr id="50" name="Text Box 15"/>
                <p:cNvSpPr txBox="1">
                  <a:spLocks noRot="1" noChangeAspect="1" noMove="1" noResize="1" noEditPoints="1" noAdjustHandles="1" noChangeArrowheads="1" noChangeShapeType="1" noTextEdit="1"/>
                </p:cNvSpPr>
                <p:nvPr/>
              </p:nvSpPr>
              <p:spPr>
                <a:xfrm>
                  <a:off x="2060753" y="956226"/>
                  <a:ext cx="457200" cy="389255"/>
                </a:xfrm>
                <a:prstGeom prst="rect">
                  <a:avLst/>
                </a:prstGeom>
                <a:blipFill rotWithShape="1">
                  <a:blip r:embed="rId3"/>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 Box 15"/>
                <p:cNvSpPr txBox="1"/>
                <p:nvPr/>
              </p:nvSpPr>
              <p:spPr>
                <a:xfrm>
                  <a:off x="1109461" y="1469566"/>
                  <a:ext cx="457200" cy="3892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rPr>
                            </m:ctrlPr>
                          </m:sSubPr>
                          <m:e>
                            <m:r>
                              <a:rPr lang="en-US" sz="1100" i="1">
                                <a:effectLst/>
                                <a:latin typeface="Cambria Math"/>
                                <a:ea typeface="Calibri"/>
                              </a:rPr>
                              <m:t>𝑣</m:t>
                            </m:r>
                          </m:e>
                          <m:sub>
                            <m:r>
                              <a:rPr lang="en-US" sz="1100" i="1">
                                <a:effectLst/>
                                <a:latin typeface="Cambria Math"/>
                                <a:ea typeface="Calibri"/>
                              </a:rPr>
                              <m:t>3</m:t>
                            </m:r>
                          </m:sub>
                        </m:sSub>
                      </m:oMath>
                    </m:oMathPara>
                  </a14:m>
                  <a:endParaRPr lang="en-US" sz="1200">
                    <a:effectLst/>
                    <a:latin typeface="Times New Roman"/>
                    <a:ea typeface="Times New Roman"/>
                  </a:endParaRPr>
                </a:p>
              </p:txBody>
            </p:sp>
          </mc:Choice>
          <mc:Fallback xmlns="">
            <p:sp>
              <p:nvSpPr>
                <p:cNvPr id="51" name="Text Box 15"/>
                <p:cNvSpPr txBox="1">
                  <a:spLocks noRot="1" noChangeAspect="1" noMove="1" noResize="1" noEditPoints="1" noAdjustHandles="1" noChangeArrowheads="1" noChangeShapeType="1" noTextEdit="1"/>
                </p:cNvSpPr>
                <p:nvPr/>
              </p:nvSpPr>
              <p:spPr>
                <a:xfrm>
                  <a:off x="1109461" y="1469566"/>
                  <a:ext cx="457200" cy="389255"/>
                </a:xfrm>
                <a:prstGeom prst="rect">
                  <a:avLst/>
                </a:prstGeom>
                <a:blipFill rotWithShape="1">
                  <a:blip r:embed="rId4"/>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 Box 15"/>
                <p:cNvSpPr txBox="1"/>
                <p:nvPr/>
              </p:nvSpPr>
              <p:spPr>
                <a:xfrm>
                  <a:off x="36011" y="340790"/>
                  <a:ext cx="457200" cy="389421"/>
                </a:xfrm>
                <a:prstGeom prst="rect">
                  <a:avLst/>
                </a:prstGeom>
                <a:noFill/>
                <a:ln w="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a:ea typeface="Calibri"/>
                                <a:cs typeface="Times New Roman"/>
                              </a:rPr>
                            </m:ctrlPr>
                          </m:sSubPr>
                          <m:e>
                            <m:r>
                              <a:rPr lang="en-US" sz="1100" i="1">
                                <a:effectLst/>
                                <a:latin typeface="Cambria Math"/>
                                <a:ea typeface="Calibri"/>
                                <a:cs typeface="Times New Roman"/>
                              </a:rPr>
                              <m:t>𝑣</m:t>
                            </m:r>
                          </m:e>
                          <m:sub>
                            <m:r>
                              <a:rPr lang="en-US" sz="1100" i="1">
                                <a:effectLst/>
                                <a:latin typeface="Cambria Math"/>
                                <a:ea typeface="Calibri"/>
                                <a:cs typeface="Times New Roman"/>
                              </a:rPr>
                              <m:t>1</m:t>
                            </m:r>
                          </m:sub>
                        </m:sSub>
                      </m:oMath>
                    </m:oMathPara>
                  </a14:m>
                  <a:endParaRPr lang="en-US" sz="1100">
                    <a:effectLst/>
                    <a:ea typeface="Calibri"/>
                    <a:cs typeface="Times New Roman"/>
                  </a:endParaRPr>
                </a:p>
              </p:txBody>
            </p:sp>
          </mc:Choice>
          <mc:Fallback xmlns="">
            <p:sp>
              <p:nvSpPr>
                <p:cNvPr id="52" name="Text Box 15"/>
                <p:cNvSpPr txBox="1">
                  <a:spLocks noRot="1" noChangeAspect="1" noMove="1" noResize="1" noEditPoints="1" noAdjustHandles="1" noChangeArrowheads="1" noChangeShapeType="1" noTextEdit="1"/>
                </p:cNvSpPr>
                <p:nvPr/>
              </p:nvSpPr>
              <p:spPr>
                <a:xfrm>
                  <a:off x="36011" y="340790"/>
                  <a:ext cx="457200" cy="389421"/>
                </a:xfrm>
                <a:prstGeom prst="rect">
                  <a:avLst/>
                </a:prstGeom>
                <a:blipFill rotWithShape="1">
                  <a:blip r:embed="rId5"/>
                  <a:stretch>
                    <a:fillRect/>
                  </a:stretch>
                </a:blipFill>
                <a:ln w="0">
                  <a:noFill/>
                </a:ln>
                <a:effectLst/>
              </p:spPr>
              <p:txBody>
                <a:bodyPr/>
                <a:lstStyle/>
                <a:p>
                  <a:r>
                    <a:rPr lang="en-US">
                      <a:noFill/>
                    </a:rPr>
                    <a:t> </a:t>
                  </a:r>
                </a:p>
              </p:txBody>
            </p:sp>
          </mc:Fallback>
        </mc:AlternateContent>
        <p:sp>
          <p:nvSpPr>
            <p:cNvPr id="23" name="Oval 22"/>
            <p:cNvSpPr/>
            <p:nvPr/>
          </p:nvSpPr>
          <p:spPr>
            <a:xfrm>
              <a:off x="327412" y="559389"/>
              <a:ext cx="226088" cy="17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Oval 23"/>
            <p:cNvSpPr/>
            <p:nvPr/>
          </p:nvSpPr>
          <p:spPr>
            <a:xfrm>
              <a:off x="1944327" y="1045864"/>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5" name="Oval 24"/>
            <p:cNvSpPr/>
            <p:nvPr/>
          </p:nvSpPr>
          <p:spPr>
            <a:xfrm>
              <a:off x="1008155" y="1491340"/>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6" name="Oval 25"/>
            <p:cNvSpPr/>
            <p:nvPr/>
          </p:nvSpPr>
          <p:spPr>
            <a:xfrm>
              <a:off x="1492151" y="169975"/>
              <a:ext cx="226060" cy="170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cxnSp>
          <p:nvCxnSpPr>
            <p:cNvPr id="27" name="Straight Connector 26"/>
            <p:cNvCxnSpPr>
              <a:stCxn id="26" idx="2"/>
              <a:endCxn id="23" idx="7"/>
            </p:cNvCxnSpPr>
            <p:nvPr/>
          </p:nvCxnSpPr>
          <p:spPr>
            <a:xfrm flipH="1">
              <a:off x="520390" y="255383"/>
              <a:ext cx="971761" cy="32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165609" y="340763"/>
              <a:ext cx="437557" cy="1150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6"/>
              <a:endCxn id="24" idx="2"/>
            </p:cNvCxnSpPr>
            <p:nvPr/>
          </p:nvCxnSpPr>
          <p:spPr>
            <a:xfrm>
              <a:off x="553500" y="644800"/>
              <a:ext cx="1390827" cy="48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3"/>
            </p:cNvCxnSpPr>
            <p:nvPr/>
          </p:nvCxnSpPr>
          <p:spPr>
            <a:xfrm flipH="1">
              <a:off x="1233917" y="1191664"/>
              <a:ext cx="743516" cy="35578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91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custDataLst>
              <p:tags r:id="rId1"/>
            </p:custDataLst>
          </p:nvPr>
        </p:nvSpPr>
        <p:spPr/>
        <p:txBody>
          <a:bodyPr/>
          <a:lstStyle/>
          <a:p>
            <a:r>
              <a:rPr lang="en-US" smtClean="0"/>
              <a:t>Trees as Graphs</a:t>
            </a:r>
            <a:endParaRPr lang="en-US" dirty="0" smtClean="0"/>
          </a:p>
        </p:txBody>
      </p:sp>
      <p:sp>
        <p:nvSpPr>
          <p:cNvPr id="58370" name="Content Placeholder 2"/>
          <p:cNvSpPr>
            <a:spLocks noGrp="1"/>
          </p:cNvSpPr>
          <p:nvPr>
            <p:ph idx="1"/>
            <p:custDataLst>
              <p:tags r:id="rId2"/>
            </p:custDataLst>
          </p:nvPr>
        </p:nvSpPr>
        <p:spPr>
          <a:xfrm>
            <a:off x="457200" y="1219200"/>
            <a:ext cx="6553200" cy="5029200"/>
          </a:xfrm>
        </p:spPr>
        <p:txBody>
          <a:bodyPr>
            <a:noAutofit/>
          </a:bodyPr>
          <a:lstStyle/>
          <a:p>
            <a:pPr marL="0" indent="0">
              <a:buNone/>
            </a:pPr>
            <a:r>
              <a:rPr lang="en-US" dirty="0" smtClean="0"/>
              <a:t>When talking about graphs, we say a </a:t>
            </a:r>
            <a:r>
              <a:rPr lang="en-US" dirty="0" smtClean="0">
                <a:solidFill>
                  <a:schemeClr val="accent2"/>
                </a:solidFill>
              </a:rPr>
              <a:t>tree</a:t>
            </a:r>
            <a:r>
              <a:rPr lang="en-US" dirty="0" smtClean="0"/>
              <a:t> is a graph that is:</a:t>
            </a:r>
          </a:p>
          <a:p>
            <a:r>
              <a:rPr lang="en-US" dirty="0" smtClean="0"/>
              <a:t>undirected</a:t>
            </a:r>
          </a:p>
          <a:p>
            <a:r>
              <a:rPr lang="en-US" dirty="0" smtClean="0"/>
              <a:t>acyclic</a:t>
            </a:r>
          </a:p>
          <a:p>
            <a:r>
              <a:rPr lang="en-US" dirty="0" smtClean="0"/>
              <a:t>connected</a:t>
            </a:r>
          </a:p>
          <a:p>
            <a:endParaRPr lang="en-US" sz="1800" dirty="0" smtClean="0"/>
          </a:p>
          <a:p>
            <a:pPr marL="0" indent="0">
              <a:buNone/>
            </a:pPr>
            <a:r>
              <a:rPr lang="en-US" dirty="0"/>
              <a:t>A</a:t>
            </a:r>
            <a:r>
              <a:rPr lang="en-US" dirty="0" smtClean="0"/>
              <a:t>ll trees are graphs, but NOT all graphs are trees</a:t>
            </a:r>
          </a:p>
          <a:p>
            <a:pPr lvl="1"/>
            <a:endParaRPr lang="en-US" sz="1800" dirty="0" smtClean="0"/>
          </a:p>
          <a:p>
            <a:pPr marL="0" indent="0">
              <a:buNone/>
            </a:pPr>
            <a:r>
              <a:rPr lang="en-US" dirty="0" smtClean="0"/>
              <a:t>How does this relate to the trees we know and "love"?</a:t>
            </a:r>
          </a:p>
        </p:txBody>
      </p:sp>
      <p:sp>
        <p:nvSpPr>
          <p:cNvPr id="2" name="Date Placeholder 1"/>
          <p:cNvSpPr>
            <a:spLocks noGrp="1"/>
          </p:cNvSpPr>
          <p:nvPr>
            <p:ph type="dt" sz="half" idx="10"/>
          </p:nvPr>
        </p:nvSpPr>
        <p:spPr/>
        <p:txBody>
          <a:bodyPr/>
          <a:lstStyle/>
          <a:p>
            <a:r>
              <a:rPr lang="en-US" smtClean="0"/>
              <a:t>July 23, 2012</a:t>
            </a:r>
            <a:endParaRPr lang="en-US"/>
          </a:p>
        </p:txBody>
      </p:sp>
      <p:sp>
        <p:nvSpPr>
          <p:cNvPr id="4" name="Slide Number Placeholder 3"/>
          <p:cNvSpPr>
            <a:spLocks noGrp="1"/>
          </p:cNvSpPr>
          <p:nvPr>
            <p:ph type="sldNum" sz="quarter" idx="12"/>
          </p:nvPr>
        </p:nvSpPr>
        <p:spPr/>
        <p:txBody>
          <a:bodyPr/>
          <a:lstStyle/>
          <a:p>
            <a:fld id="{2781ADA0-3BB4-460A-B7EB-C1A8DEAFE2E2}" type="slidenum">
              <a:rPr lang="en-US" smtClean="0"/>
              <a:pPr/>
              <a:t>23</a:t>
            </a:fld>
            <a:endParaRPr lang="en-US"/>
          </a:p>
        </p:txBody>
      </p:sp>
      <p:grpSp>
        <p:nvGrpSpPr>
          <p:cNvPr id="58373" name="Group 19"/>
          <p:cNvGrpSpPr>
            <a:grpSpLocks/>
          </p:cNvGrpSpPr>
          <p:nvPr>
            <p:custDataLst>
              <p:tags r:id="rId3"/>
            </p:custDataLst>
          </p:nvPr>
        </p:nvGrpSpPr>
        <p:grpSpPr bwMode="auto">
          <a:xfrm>
            <a:off x="7315200" y="1375972"/>
            <a:ext cx="1524000" cy="3886200"/>
            <a:chOff x="3984" y="1008"/>
            <a:chExt cx="1104" cy="2928"/>
          </a:xfrm>
        </p:grpSpPr>
        <p:sp>
          <p:nvSpPr>
            <p:cNvPr id="58375" name="Oval 4"/>
            <p:cNvSpPr>
              <a:spLocks noChangeAspect="1" noChangeArrowheads="1"/>
            </p:cNvSpPr>
            <p:nvPr>
              <p:custDataLst>
                <p:tags r:id="rId4"/>
              </p:custDataLst>
            </p:nvPr>
          </p:nvSpPr>
          <p:spPr bwMode="auto">
            <a:xfrm>
              <a:off x="4416" y="2016"/>
              <a:ext cx="288" cy="288"/>
            </a:xfrm>
            <a:prstGeom prst="ellipse">
              <a:avLst/>
            </a:prstGeom>
            <a:noFill/>
            <a:ln w="38100">
              <a:solidFill>
                <a:schemeClr val="tx1"/>
              </a:solidFill>
              <a:round/>
              <a:headEnd/>
              <a:tailEnd/>
            </a:ln>
          </p:spPr>
          <p:txBody>
            <a:bodyPr wrap="none" anchor="ctr"/>
            <a:lstStyle/>
            <a:p>
              <a:pPr algn="ctr"/>
              <a:r>
                <a:rPr lang="en-US" sz="2000"/>
                <a:t>A</a:t>
              </a:r>
            </a:p>
          </p:txBody>
        </p:sp>
        <p:cxnSp>
          <p:nvCxnSpPr>
            <p:cNvPr id="58376" name="AutoShape 5"/>
            <p:cNvCxnSpPr>
              <a:cxnSpLocks noChangeShapeType="1"/>
              <a:stCxn id="58375" idx="0"/>
              <a:endCxn id="58378" idx="4"/>
            </p:cNvCxnSpPr>
            <p:nvPr>
              <p:custDataLst>
                <p:tags r:id="rId5"/>
              </p:custDataLst>
            </p:nvPr>
          </p:nvCxnSpPr>
          <p:spPr bwMode="auto">
            <a:xfrm flipV="1">
              <a:off x="4560" y="1740"/>
              <a:ext cx="0" cy="264"/>
            </a:xfrm>
            <a:prstGeom prst="straightConnector1">
              <a:avLst/>
            </a:prstGeom>
            <a:noFill/>
            <a:ln w="9525">
              <a:solidFill>
                <a:schemeClr val="tx1"/>
              </a:solidFill>
              <a:round/>
              <a:headEnd/>
              <a:tailEnd/>
            </a:ln>
          </p:spPr>
        </p:cxnSp>
        <p:cxnSp>
          <p:nvCxnSpPr>
            <p:cNvPr id="58377" name="AutoShape 6"/>
            <p:cNvCxnSpPr>
              <a:cxnSpLocks noChangeShapeType="1"/>
              <a:stCxn id="58375" idx="4"/>
              <a:endCxn id="58383" idx="0"/>
            </p:cNvCxnSpPr>
            <p:nvPr>
              <p:custDataLst>
                <p:tags r:id="rId6"/>
              </p:custDataLst>
            </p:nvPr>
          </p:nvCxnSpPr>
          <p:spPr bwMode="auto">
            <a:xfrm>
              <a:off x="4560" y="2316"/>
              <a:ext cx="2" cy="264"/>
            </a:xfrm>
            <a:prstGeom prst="straightConnector1">
              <a:avLst/>
            </a:prstGeom>
            <a:noFill/>
            <a:ln w="9525">
              <a:solidFill>
                <a:schemeClr val="tx1"/>
              </a:solidFill>
              <a:round/>
              <a:headEnd/>
              <a:tailEnd/>
            </a:ln>
          </p:spPr>
        </p:cxnSp>
        <p:sp>
          <p:nvSpPr>
            <p:cNvPr id="58378" name="Oval 7"/>
            <p:cNvSpPr>
              <a:spLocks noChangeAspect="1" noChangeArrowheads="1"/>
            </p:cNvSpPr>
            <p:nvPr>
              <p:custDataLst>
                <p:tags r:id="rId7"/>
              </p:custDataLst>
            </p:nvPr>
          </p:nvSpPr>
          <p:spPr bwMode="auto">
            <a:xfrm>
              <a:off x="4416" y="1440"/>
              <a:ext cx="288" cy="288"/>
            </a:xfrm>
            <a:prstGeom prst="ellipse">
              <a:avLst/>
            </a:prstGeom>
            <a:noFill/>
            <a:ln w="38100">
              <a:solidFill>
                <a:schemeClr val="tx1"/>
              </a:solidFill>
              <a:round/>
              <a:headEnd/>
              <a:tailEnd/>
            </a:ln>
          </p:spPr>
          <p:txBody>
            <a:bodyPr wrap="none" anchor="ctr"/>
            <a:lstStyle/>
            <a:p>
              <a:pPr algn="ctr"/>
              <a:r>
                <a:rPr lang="en-US" sz="2000"/>
                <a:t>B</a:t>
              </a:r>
            </a:p>
          </p:txBody>
        </p:sp>
        <p:sp>
          <p:nvSpPr>
            <p:cNvPr id="58379" name="Oval 8"/>
            <p:cNvSpPr>
              <a:spLocks noChangeAspect="1" noChangeArrowheads="1"/>
            </p:cNvSpPr>
            <p:nvPr>
              <p:custDataLst>
                <p:tags r:id="rId8"/>
              </p:custDataLst>
            </p:nvPr>
          </p:nvSpPr>
          <p:spPr bwMode="auto">
            <a:xfrm>
              <a:off x="3984" y="1008"/>
              <a:ext cx="288" cy="288"/>
            </a:xfrm>
            <a:prstGeom prst="ellipse">
              <a:avLst/>
            </a:prstGeom>
            <a:noFill/>
            <a:ln w="38100">
              <a:solidFill>
                <a:schemeClr val="tx1"/>
              </a:solidFill>
              <a:round/>
              <a:headEnd/>
              <a:tailEnd/>
            </a:ln>
          </p:spPr>
          <p:txBody>
            <a:bodyPr wrap="none" anchor="ctr"/>
            <a:lstStyle/>
            <a:p>
              <a:pPr algn="ctr"/>
              <a:r>
                <a:rPr lang="en-US" sz="2000"/>
                <a:t>D</a:t>
              </a:r>
            </a:p>
          </p:txBody>
        </p:sp>
        <p:sp>
          <p:nvSpPr>
            <p:cNvPr id="58380" name="Oval 9"/>
            <p:cNvSpPr>
              <a:spLocks noChangeAspect="1" noChangeArrowheads="1"/>
            </p:cNvSpPr>
            <p:nvPr>
              <p:custDataLst>
                <p:tags r:id="rId9"/>
              </p:custDataLst>
            </p:nvPr>
          </p:nvSpPr>
          <p:spPr bwMode="auto">
            <a:xfrm>
              <a:off x="4800" y="1008"/>
              <a:ext cx="288" cy="288"/>
            </a:xfrm>
            <a:prstGeom prst="ellipse">
              <a:avLst/>
            </a:prstGeom>
            <a:noFill/>
            <a:ln w="38100">
              <a:solidFill>
                <a:schemeClr val="tx1"/>
              </a:solidFill>
              <a:round/>
              <a:headEnd/>
              <a:tailEnd/>
            </a:ln>
          </p:spPr>
          <p:txBody>
            <a:bodyPr wrap="none" anchor="ctr"/>
            <a:lstStyle/>
            <a:p>
              <a:pPr algn="ctr"/>
              <a:r>
                <a:rPr lang="en-US" sz="2000"/>
                <a:t>E</a:t>
              </a:r>
            </a:p>
          </p:txBody>
        </p:sp>
        <p:cxnSp>
          <p:nvCxnSpPr>
            <p:cNvPr id="58381" name="AutoShape 10"/>
            <p:cNvCxnSpPr>
              <a:cxnSpLocks noChangeShapeType="1"/>
              <a:stCxn id="58378" idx="7"/>
              <a:endCxn id="58380" idx="3"/>
            </p:cNvCxnSpPr>
            <p:nvPr>
              <p:custDataLst>
                <p:tags r:id="rId10"/>
              </p:custDataLst>
            </p:nvPr>
          </p:nvCxnSpPr>
          <p:spPr bwMode="auto">
            <a:xfrm flipV="1">
              <a:off x="4662" y="1266"/>
              <a:ext cx="180" cy="204"/>
            </a:xfrm>
            <a:prstGeom prst="straightConnector1">
              <a:avLst/>
            </a:prstGeom>
            <a:noFill/>
            <a:ln w="19050">
              <a:solidFill>
                <a:schemeClr val="tx1"/>
              </a:solidFill>
              <a:round/>
              <a:headEnd/>
              <a:tailEnd/>
            </a:ln>
          </p:spPr>
        </p:cxnSp>
        <p:cxnSp>
          <p:nvCxnSpPr>
            <p:cNvPr id="58382" name="AutoShape 11"/>
            <p:cNvCxnSpPr>
              <a:cxnSpLocks noChangeShapeType="1"/>
              <a:stCxn id="58378" idx="1"/>
              <a:endCxn id="58379" idx="5"/>
            </p:cNvCxnSpPr>
            <p:nvPr>
              <p:custDataLst>
                <p:tags r:id="rId11"/>
              </p:custDataLst>
            </p:nvPr>
          </p:nvCxnSpPr>
          <p:spPr bwMode="auto">
            <a:xfrm flipH="1" flipV="1">
              <a:off x="4230" y="1266"/>
              <a:ext cx="228" cy="204"/>
            </a:xfrm>
            <a:prstGeom prst="straightConnector1">
              <a:avLst/>
            </a:prstGeom>
            <a:noFill/>
            <a:ln w="19050">
              <a:solidFill>
                <a:schemeClr val="tx1"/>
              </a:solidFill>
              <a:round/>
              <a:headEnd/>
              <a:tailEnd/>
            </a:ln>
          </p:spPr>
        </p:cxnSp>
        <p:sp>
          <p:nvSpPr>
            <p:cNvPr id="58383" name="Oval 12"/>
            <p:cNvSpPr>
              <a:spLocks noChangeAspect="1" noChangeArrowheads="1"/>
            </p:cNvSpPr>
            <p:nvPr>
              <p:custDataLst>
                <p:tags r:id="rId12"/>
              </p:custDataLst>
            </p:nvPr>
          </p:nvSpPr>
          <p:spPr bwMode="auto">
            <a:xfrm>
              <a:off x="4418" y="2592"/>
              <a:ext cx="288" cy="288"/>
            </a:xfrm>
            <a:prstGeom prst="ellipse">
              <a:avLst/>
            </a:prstGeom>
            <a:noFill/>
            <a:ln w="38100">
              <a:solidFill>
                <a:schemeClr val="tx1"/>
              </a:solidFill>
              <a:round/>
              <a:headEnd/>
              <a:tailEnd/>
            </a:ln>
          </p:spPr>
          <p:txBody>
            <a:bodyPr wrap="none" anchor="ctr"/>
            <a:lstStyle/>
            <a:p>
              <a:pPr algn="ctr"/>
              <a:r>
                <a:rPr lang="en-US" sz="2000"/>
                <a:t>C</a:t>
              </a:r>
            </a:p>
          </p:txBody>
        </p:sp>
        <p:sp>
          <p:nvSpPr>
            <p:cNvPr id="58384" name="Oval 13"/>
            <p:cNvSpPr>
              <a:spLocks noChangeAspect="1" noChangeArrowheads="1"/>
            </p:cNvSpPr>
            <p:nvPr>
              <p:custDataLst>
                <p:tags r:id="rId13"/>
              </p:custDataLst>
            </p:nvPr>
          </p:nvSpPr>
          <p:spPr bwMode="auto">
            <a:xfrm>
              <a:off x="4418" y="3120"/>
              <a:ext cx="288" cy="288"/>
            </a:xfrm>
            <a:prstGeom prst="ellipse">
              <a:avLst/>
            </a:prstGeom>
            <a:noFill/>
            <a:ln w="38100">
              <a:solidFill>
                <a:schemeClr val="tx1"/>
              </a:solidFill>
              <a:round/>
              <a:headEnd/>
              <a:tailEnd/>
            </a:ln>
          </p:spPr>
          <p:txBody>
            <a:bodyPr wrap="none" anchor="ctr"/>
            <a:lstStyle/>
            <a:p>
              <a:pPr algn="ctr"/>
              <a:r>
                <a:rPr lang="en-US" sz="2000"/>
                <a:t>F</a:t>
              </a:r>
            </a:p>
          </p:txBody>
        </p:sp>
        <p:cxnSp>
          <p:nvCxnSpPr>
            <p:cNvPr id="58385" name="AutoShape 14"/>
            <p:cNvCxnSpPr>
              <a:cxnSpLocks noChangeShapeType="1"/>
              <a:stCxn id="58383" idx="4"/>
              <a:endCxn id="58384" idx="0"/>
            </p:cNvCxnSpPr>
            <p:nvPr>
              <p:custDataLst>
                <p:tags r:id="rId14"/>
              </p:custDataLst>
            </p:nvPr>
          </p:nvCxnSpPr>
          <p:spPr bwMode="auto">
            <a:xfrm>
              <a:off x="4562" y="2892"/>
              <a:ext cx="0" cy="216"/>
            </a:xfrm>
            <a:prstGeom prst="straightConnector1">
              <a:avLst/>
            </a:prstGeom>
            <a:noFill/>
            <a:ln w="9525">
              <a:solidFill>
                <a:schemeClr val="tx1"/>
              </a:solidFill>
              <a:round/>
              <a:headEnd/>
              <a:tailEnd/>
            </a:ln>
          </p:spPr>
        </p:cxnSp>
        <p:cxnSp>
          <p:nvCxnSpPr>
            <p:cNvPr id="58386" name="AutoShape 15"/>
            <p:cNvCxnSpPr>
              <a:cxnSpLocks noChangeShapeType="1"/>
              <a:stCxn id="58384" idx="3"/>
              <a:endCxn id="58389" idx="0"/>
            </p:cNvCxnSpPr>
            <p:nvPr>
              <p:custDataLst>
                <p:tags r:id="rId15"/>
              </p:custDataLst>
            </p:nvPr>
          </p:nvCxnSpPr>
          <p:spPr bwMode="auto">
            <a:xfrm flipH="1">
              <a:off x="4201" y="3378"/>
              <a:ext cx="259" cy="258"/>
            </a:xfrm>
            <a:prstGeom prst="straightConnector1">
              <a:avLst/>
            </a:prstGeom>
            <a:noFill/>
            <a:ln w="9525">
              <a:solidFill>
                <a:schemeClr val="tx1"/>
              </a:solidFill>
              <a:round/>
              <a:headEnd/>
              <a:tailEnd/>
            </a:ln>
          </p:spPr>
        </p:cxnSp>
        <p:sp>
          <p:nvSpPr>
            <p:cNvPr id="58387" name="Oval 16"/>
            <p:cNvSpPr>
              <a:spLocks noChangeAspect="1" noChangeArrowheads="1"/>
            </p:cNvSpPr>
            <p:nvPr>
              <p:custDataLst>
                <p:tags r:id="rId16"/>
              </p:custDataLst>
            </p:nvPr>
          </p:nvSpPr>
          <p:spPr bwMode="auto">
            <a:xfrm>
              <a:off x="4779" y="3648"/>
              <a:ext cx="288" cy="288"/>
            </a:xfrm>
            <a:prstGeom prst="ellipse">
              <a:avLst/>
            </a:prstGeom>
            <a:noFill/>
            <a:ln w="38100">
              <a:solidFill>
                <a:schemeClr val="tx1"/>
              </a:solidFill>
              <a:round/>
              <a:headEnd/>
              <a:tailEnd/>
            </a:ln>
          </p:spPr>
          <p:txBody>
            <a:bodyPr wrap="none" anchor="ctr"/>
            <a:lstStyle/>
            <a:p>
              <a:pPr algn="ctr"/>
              <a:r>
                <a:rPr lang="en-US" sz="2000"/>
                <a:t>H</a:t>
              </a:r>
            </a:p>
          </p:txBody>
        </p:sp>
        <p:cxnSp>
          <p:nvCxnSpPr>
            <p:cNvPr id="58388" name="AutoShape 17"/>
            <p:cNvCxnSpPr>
              <a:cxnSpLocks noChangeShapeType="1"/>
              <a:stCxn id="58384" idx="5"/>
              <a:endCxn id="58387" idx="0"/>
            </p:cNvCxnSpPr>
            <p:nvPr>
              <p:custDataLst>
                <p:tags r:id="rId17"/>
              </p:custDataLst>
            </p:nvPr>
          </p:nvCxnSpPr>
          <p:spPr bwMode="auto">
            <a:xfrm>
              <a:off x="4664" y="3378"/>
              <a:ext cx="259" cy="258"/>
            </a:xfrm>
            <a:prstGeom prst="straightConnector1">
              <a:avLst/>
            </a:prstGeom>
            <a:noFill/>
            <a:ln w="9525">
              <a:solidFill>
                <a:schemeClr val="tx1"/>
              </a:solidFill>
              <a:round/>
              <a:headEnd/>
              <a:tailEnd/>
            </a:ln>
          </p:spPr>
        </p:cxnSp>
        <p:sp>
          <p:nvSpPr>
            <p:cNvPr id="58389" name="Oval 18"/>
            <p:cNvSpPr>
              <a:spLocks noChangeAspect="1" noChangeArrowheads="1"/>
            </p:cNvSpPr>
            <p:nvPr>
              <p:custDataLst>
                <p:tags r:id="rId18"/>
              </p:custDataLst>
            </p:nvPr>
          </p:nvSpPr>
          <p:spPr bwMode="auto">
            <a:xfrm>
              <a:off x="4057" y="3648"/>
              <a:ext cx="288" cy="288"/>
            </a:xfrm>
            <a:prstGeom prst="ellipse">
              <a:avLst/>
            </a:prstGeom>
            <a:noFill/>
            <a:ln w="38100">
              <a:solidFill>
                <a:schemeClr val="tx1"/>
              </a:solidFill>
              <a:round/>
              <a:headEnd/>
              <a:tailEnd/>
            </a:ln>
          </p:spPr>
          <p:txBody>
            <a:bodyPr wrap="none" anchor="ctr"/>
            <a:lstStyle/>
            <a:p>
              <a:pPr algn="ctr"/>
              <a:r>
                <a:rPr lang="en-US" sz="2000"/>
                <a:t>G</a:t>
              </a:r>
            </a:p>
          </p:txBody>
        </p:sp>
      </p:grpSp>
    </p:spTree>
    <p:extLst>
      <p:ext uri="{BB962C8B-B14F-4D97-AF65-F5344CB8AC3E}">
        <p14:creationId xmlns:p14="http://schemas.microsoft.com/office/powerpoint/2010/main" val="2436669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092A2CE0-34D7-4CCD-B1F3-8F357456505C}" type="slidenum">
              <a:rPr lang="en-US" altLang="zh-TW"/>
              <a:pPr/>
              <a:t>24</a:t>
            </a:fld>
            <a:endParaRPr lang="en-US" altLang="zh-TW"/>
          </a:p>
        </p:txBody>
      </p:sp>
      <p:sp>
        <p:nvSpPr>
          <p:cNvPr id="54274" name="Rectangle 2"/>
          <p:cNvSpPr>
            <a:spLocks noChangeArrowheads="1"/>
          </p:cNvSpPr>
          <p:nvPr/>
        </p:nvSpPr>
        <p:spPr bwMode="auto">
          <a:xfrm>
            <a:off x="974725" y="414338"/>
            <a:ext cx="816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pitchFamily="18" charset="-120"/>
              </a:rPr>
              <a:t>Degree</a:t>
            </a:r>
          </a:p>
        </p:txBody>
      </p:sp>
      <p:sp>
        <p:nvSpPr>
          <p:cNvPr id="54275" name="Rectangle 3"/>
          <p:cNvSpPr>
            <a:spLocks noChangeArrowheads="1"/>
          </p:cNvSpPr>
          <p:nvPr/>
        </p:nvSpPr>
        <p:spPr bwMode="auto">
          <a:xfrm>
            <a:off x="974725" y="1704975"/>
            <a:ext cx="81692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t>
            </a:r>
            <a:r>
              <a:rPr lang="en-US" altLang="zh-TW" sz="3200" dirty="0">
                <a:ea typeface="新細明體" pitchFamily="18" charset="-120"/>
              </a:rPr>
              <a:t>degree</a:t>
            </a:r>
            <a:r>
              <a:rPr lang="en-US" altLang="zh-TW" sz="3200" dirty="0">
                <a:solidFill>
                  <a:schemeClr val="tx1"/>
                </a:solidFill>
                <a:ea typeface="新細明體" pitchFamily="18" charset="-120"/>
              </a:rPr>
              <a:t> of a vertex is the number of edges incident to that vertex</a:t>
            </a:r>
          </a:p>
          <a:p>
            <a:pPr marL="342900" indent="-342900" algn="l">
              <a:lnSpc>
                <a:spcPct val="90000"/>
              </a:lnSpc>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For directed graph, </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the </a:t>
            </a:r>
            <a:r>
              <a:rPr lang="en-US" altLang="zh-TW" sz="2800" dirty="0">
                <a:ea typeface="新細明體" pitchFamily="18" charset="-120"/>
              </a:rPr>
              <a:t>in-degree</a:t>
            </a:r>
            <a:r>
              <a:rPr lang="en-US" altLang="zh-TW" sz="2800" dirty="0">
                <a:solidFill>
                  <a:schemeClr val="tx1"/>
                </a:solidFill>
                <a:ea typeface="新細明體" pitchFamily="18" charset="-120"/>
              </a:rPr>
              <a:t> of a vertex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is the number of edges</a:t>
            </a:r>
            <a:br>
              <a:rPr lang="en-US" altLang="zh-TW" sz="2800" dirty="0">
                <a:solidFill>
                  <a:schemeClr val="tx1"/>
                </a:solidFill>
                <a:ea typeface="新細明體" pitchFamily="18" charset="-120"/>
              </a:rPr>
            </a:br>
            <a:r>
              <a:rPr lang="en-US" altLang="zh-TW" sz="2800" dirty="0">
                <a:solidFill>
                  <a:schemeClr val="tx1"/>
                </a:solidFill>
                <a:ea typeface="新細明體" pitchFamily="18" charset="-120"/>
              </a:rPr>
              <a:t>that have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as the head</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the </a:t>
            </a:r>
            <a:r>
              <a:rPr lang="en-US" altLang="zh-TW" sz="2800" dirty="0">
                <a:ea typeface="新細明體" pitchFamily="18" charset="-120"/>
              </a:rPr>
              <a:t>out-degree</a:t>
            </a:r>
            <a:r>
              <a:rPr lang="en-US" altLang="zh-TW" sz="2800" dirty="0">
                <a:solidFill>
                  <a:schemeClr val="tx1"/>
                </a:solidFill>
                <a:ea typeface="新細明體" pitchFamily="18" charset="-120"/>
              </a:rPr>
              <a:t> of a vertex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is the number of edges</a:t>
            </a:r>
            <a:br>
              <a:rPr lang="en-US" altLang="zh-TW" sz="2800" dirty="0">
                <a:solidFill>
                  <a:schemeClr val="tx1"/>
                </a:solidFill>
                <a:ea typeface="新細明體" pitchFamily="18" charset="-120"/>
              </a:rPr>
            </a:br>
            <a:r>
              <a:rPr lang="en-US" altLang="zh-TW" sz="2800" dirty="0">
                <a:solidFill>
                  <a:schemeClr val="tx1"/>
                </a:solidFill>
                <a:ea typeface="新細明體" pitchFamily="18" charset="-120"/>
              </a:rPr>
              <a:t>that have </a:t>
            </a:r>
            <a:r>
              <a:rPr lang="en-US" altLang="zh-TW" sz="2800" i="1" dirty="0">
                <a:solidFill>
                  <a:schemeClr val="tx1"/>
                </a:solidFill>
                <a:ea typeface="新細明體" pitchFamily="18" charset="-120"/>
              </a:rPr>
              <a:t>v</a:t>
            </a:r>
            <a:r>
              <a:rPr lang="en-US" altLang="zh-TW" sz="2800" dirty="0">
                <a:solidFill>
                  <a:schemeClr val="tx1"/>
                </a:solidFill>
                <a:ea typeface="新細明體" pitchFamily="18" charset="-120"/>
              </a:rPr>
              <a:t> as the tail</a:t>
            </a:r>
          </a:p>
          <a:p>
            <a:pPr marL="742950" lvl="1" indent="-285750" algn="l">
              <a:lnSpc>
                <a:spcPct val="80000"/>
              </a:lnSpc>
              <a:spcBef>
                <a:spcPct val="20000"/>
              </a:spcBef>
              <a:buFontTx/>
              <a:buChar char="–"/>
            </a:pPr>
            <a:r>
              <a:rPr lang="en-US" altLang="zh-TW" sz="2800" dirty="0">
                <a:solidFill>
                  <a:schemeClr val="tx1"/>
                </a:solidFill>
                <a:ea typeface="新細明體" pitchFamily="18" charset="-120"/>
              </a:rPr>
              <a:t>if </a:t>
            </a:r>
            <a:r>
              <a:rPr lang="en-US" altLang="zh-TW" sz="2800" i="1" dirty="0">
                <a:solidFill>
                  <a:schemeClr val="tx1"/>
                </a:solidFill>
                <a:ea typeface="新細明體" pitchFamily="18" charset="-120"/>
              </a:rPr>
              <a:t>d</a:t>
            </a:r>
            <a:r>
              <a:rPr lang="en-US" altLang="zh-TW" i="1" dirty="0">
                <a:solidFill>
                  <a:schemeClr val="tx1"/>
                </a:solidFill>
                <a:ea typeface="新細明體" pitchFamily="18" charset="-120"/>
              </a:rPr>
              <a:t>i</a:t>
            </a:r>
            <a:r>
              <a:rPr lang="en-US" altLang="zh-TW" sz="2800" dirty="0">
                <a:solidFill>
                  <a:schemeClr val="tx1"/>
                </a:solidFill>
                <a:ea typeface="新細明體" pitchFamily="18" charset="-120"/>
              </a:rPr>
              <a:t> is the degree of a vertex </a:t>
            </a:r>
            <a:r>
              <a:rPr lang="en-US" altLang="zh-TW" sz="2800" i="1" dirty="0">
                <a:solidFill>
                  <a:schemeClr val="tx1"/>
                </a:solidFill>
                <a:ea typeface="新細明體" pitchFamily="18" charset="-120"/>
              </a:rPr>
              <a:t>i</a:t>
            </a:r>
            <a:r>
              <a:rPr lang="en-US" altLang="zh-TW" sz="2800" dirty="0">
                <a:solidFill>
                  <a:schemeClr val="tx1"/>
                </a:solidFill>
                <a:ea typeface="新細明體" pitchFamily="18" charset="-120"/>
              </a:rPr>
              <a:t> in a graph </a:t>
            </a:r>
            <a:r>
              <a:rPr lang="en-US" altLang="zh-TW" sz="2800" i="1" dirty="0">
                <a:solidFill>
                  <a:schemeClr val="tx1"/>
                </a:solidFill>
                <a:ea typeface="新細明體" pitchFamily="18" charset="-120"/>
              </a:rPr>
              <a:t>G</a:t>
            </a:r>
            <a:r>
              <a:rPr lang="en-US" altLang="zh-TW" sz="2800" dirty="0">
                <a:solidFill>
                  <a:schemeClr val="tx1"/>
                </a:solidFill>
                <a:ea typeface="新細明體" pitchFamily="18" charset="-120"/>
              </a:rPr>
              <a:t> with </a:t>
            </a:r>
            <a:r>
              <a:rPr lang="en-US" altLang="zh-TW" sz="2800" i="1" dirty="0">
                <a:solidFill>
                  <a:schemeClr val="tx1"/>
                </a:solidFill>
                <a:ea typeface="新細明體" pitchFamily="18" charset="-120"/>
              </a:rPr>
              <a:t>n</a:t>
            </a:r>
            <a:r>
              <a:rPr lang="en-US" altLang="zh-TW" sz="2800" dirty="0">
                <a:solidFill>
                  <a:schemeClr val="tx1"/>
                </a:solidFill>
                <a:ea typeface="新細明體" pitchFamily="18" charset="-120"/>
              </a:rPr>
              <a:t> vertices and </a:t>
            </a:r>
            <a:r>
              <a:rPr lang="en-US" altLang="zh-TW" sz="2800" i="1" dirty="0">
                <a:solidFill>
                  <a:schemeClr val="tx1"/>
                </a:solidFill>
                <a:ea typeface="新細明體" pitchFamily="18" charset="-120"/>
              </a:rPr>
              <a:t>e</a:t>
            </a:r>
            <a:r>
              <a:rPr lang="en-US" altLang="zh-TW" sz="2800" dirty="0">
                <a:solidFill>
                  <a:schemeClr val="tx1"/>
                </a:solidFill>
                <a:ea typeface="新細明體" pitchFamily="18" charset="-120"/>
              </a:rPr>
              <a:t> edges, the number of edges is</a:t>
            </a:r>
          </a:p>
        </p:txBody>
      </p:sp>
      <p:graphicFrame>
        <p:nvGraphicFramePr>
          <p:cNvPr id="54276" name="Object 4"/>
          <p:cNvGraphicFramePr>
            <a:graphicFrameLocks/>
          </p:cNvGraphicFramePr>
          <p:nvPr>
            <p:extLst>
              <p:ext uri="{D42A27DB-BD31-4B8C-83A1-F6EECF244321}">
                <p14:modId xmlns:p14="http://schemas.microsoft.com/office/powerpoint/2010/main" val="463057765"/>
              </p:ext>
            </p:extLst>
          </p:nvPr>
        </p:nvGraphicFramePr>
        <p:xfrm>
          <a:off x="1676400" y="5601494"/>
          <a:ext cx="2446337" cy="1004887"/>
        </p:xfrm>
        <a:graphic>
          <a:graphicData uri="http://schemas.openxmlformats.org/presentationml/2006/ole">
            <mc:AlternateContent xmlns:mc="http://schemas.openxmlformats.org/markup-compatibility/2006">
              <mc:Choice xmlns:v="urn:schemas-microsoft-com:vml" Requires="v">
                <p:oleObj spid="_x0000_s15484" name="方程式" r:id="rId3" imgW="736560" imgH="368280" progId="Equation.2">
                  <p:embed/>
                </p:oleObj>
              </mc:Choice>
              <mc:Fallback>
                <p:oleObj name="方程式" r:id="rId3" imgW="736560" imgH="36828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601494"/>
                        <a:ext cx="24463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1757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fld id="{7C0D8635-E325-4708-882B-50EB7198221D}" type="slidenum">
              <a:rPr lang="en-US" altLang="zh-TW"/>
              <a:pPr/>
              <a:t>25</a:t>
            </a:fld>
            <a:endParaRPr lang="en-US" altLang="zh-TW"/>
          </a:p>
        </p:txBody>
      </p:sp>
      <p:sp>
        <p:nvSpPr>
          <p:cNvPr id="55298" name="Text Box 1026"/>
          <p:cNvSpPr txBox="1">
            <a:spLocks noChangeArrowheads="1"/>
          </p:cNvSpPr>
          <p:nvPr/>
        </p:nvSpPr>
        <p:spPr bwMode="auto">
          <a:xfrm>
            <a:off x="1423988" y="0"/>
            <a:ext cx="223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undirected graph</a:t>
            </a:r>
          </a:p>
        </p:txBody>
      </p:sp>
      <p:sp>
        <p:nvSpPr>
          <p:cNvPr id="55299" name="Text Box 1027"/>
          <p:cNvSpPr txBox="1">
            <a:spLocks noChangeArrowheads="1"/>
          </p:cNvSpPr>
          <p:nvPr/>
        </p:nvSpPr>
        <p:spPr bwMode="auto">
          <a:xfrm>
            <a:off x="1441450" y="563563"/>
            <a:ext cx="99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degree</a:t>
            </a:r>
          </a:p>
        </p:txBody>
      </p:sp>
      <p:sp>
        <p:nvSpPr>
          <p:cNvPr id="55310" name="Oval 1038"/>
          <p:cNvSpPr>
            <a:spLocks noChangeArrowheads="1"/>
          </p:cNvSpPr>
          <p:nvPr/>
        </p:nvSpPr>
        <p:spPr bwMode="auto">
          <a:xfrm>
            <a:off x="6159500" y="827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11" name="Oval 1039"/>
          <p:cNvSpPr>
            <a:spLocks noChangeArrowheads="1"/>
          </p:cNvSpPr>
          <p:nvPr/>
        </p:nvSpPr>
        <p:spPr bwMode="auto">
          <a:xfrm>
            <a:off x="54737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12" name="Oval 1040"/>
          <p:cNvSpPr>
            <a:spLocks noChangeArrowheads="1"/>
          </p:cNvSpPr>
          <p:nvPr/>
        </p:nvSpPr>
        <p:spPr bwMode="auto">
          <a:xfrm>
            <a:off x="68453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13" name="Line 1041"/>
          <p:cNvSpPr>
            <a:spLocks noChangeShapeType="1"/>
          </p:cNvSpPr>
          <p:nvPr/>
        </p:nvSpPr>
        <p:spPr bwMode="auto">
          <a:xfrm flipH="1">
            <a:off x="5813425" y="1201738"/>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4" name="Line 1042"/>
          <p:cNvSpPr>
            <a:spLocks noChangeShapeType="1"/>
          </p:cNvSpPr>
          <p:nvPr/>
        </p:nvSpPr>
        <p:spPr bwMode="auto">
          <a:xfrm>
            <a:off x="6534150" y="1201738"/>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5" name="Oval 1043"/>
          <p:cNvSpPr>
            <a:spLocks noChangeArrowheads="1"/>
          </p:cNvSpPr>
          <p:nvPr/>
        </p:nvSpPr>
        <p:spPr bwMode="auto">
          <a:xfrm>
            <a:off x="5091113"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3</a:t>
            </a:r>
          </a:p>
        </p:txBody>
      </p:sp>
      <p:sp>
        <p:nvSpPr>
          <p:cNvPr id="55316" name="Oval 1044"/>
          <p:cNvSpPr>
            <a:spLocks noChangeArrowheads="1"/>
          </p:cNvSpPr>
          <p:nvPr/>
        </p:nvSpPr>
        <p:spPr bwMode="auto">
          <a:xfrm>
            <a:off x="5851525" y="2498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4</a:t>
            </a:r>
          </a:p>
        </p:txBody>
      </p:sp>
      <p:sp>
        <p:nvSpPr>
          <p:cNvPr id="55317" name="Line 1045"/>
          <p:cNvSpPr>
            <a:spLocks noChangeShapeType="1"/>
          </p:cNvSpPr>
          <p:nvPr/>
        </p:nvSpPr>
        <p:spPr bwMode="auto">
          <a:xfrm flipH="1">
            <a:off x="5318125" y="2030413"/>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1046"/>
          <p:cNvSpPr>
            <a:spLocks noChangeShapeType="1"/>
          </p:cNvSpPr>
          <p:nvPr/>
        </p:nvSpPr>
        <p:spPr bwMode="auto">
          <a:xfrm>
            <a:off x="5768975" y="2044700"/>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Oval 1047"/>
          <p:cNvSpPr>
            <a:spLocks noChangeArrowheads="1"/>
          </p:cNvSpPr>
          <p:nvPr/>
        </p:nvSpPr>
        <p:spPr bwMode="auto">
          <a:xfrm>
            <a:off x="6496050" y="24876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5</a:t>
            </a:r>
          </a:p>
        </p:txBody>
      </p:sp>
      <p:sp>
        <p:nvSpPr>
          <p:cNvPr id="55320" name="Oval 1048"/>
          <p:cNvSpPr>
            <a:spLocks noChangeArrowheads="1"/>
          </p:cNvSpPr>
          <p:nvPr/>
        </p:nvSpPr>
        <p:spPr bwMode="auto">
          <a:xfrm>
            <a:off x="7240588"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6</a:t>
            </a:r>
          </a:p>
        </p:txBody>
      </p:sp>
      <p:sp>
        <p:nvSpPr>
          <p:cNvPr id="55321" name="Line 1049"/>
          <p:cNvSpPr>
            <a:spLocks noChangeShapeType="1"/>
          </p:cNvSpPr>
          <p:nvPr/>
        </p:nvSpPr>
        <p:spPr bwMode="auto">
          <a:xfrm flipH="1">
            <a:off x="6692900" y="2014538"/>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1050"/>
          <p:cNvSpPr>
            <a:spLocks noChangeShapeType="1"/>
          </p:cNvSpPr>
          <p:nvPr/>
        </p:nvSpPr>
        <p:spPr bwMode="auto">
          <a:xfrm>
            <a:off x="7169150" y="2027238"/>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Rectangle 1051"/>
          <p:cNvSpPr>
            <a:spLocks noChangeArrowheads="1"/>
          </p:cNvSpPr>
          <p:nvPr/>
        </p:nvSpPr>
        <p:spPr bwMode="auto">
          <a:xfrm>
            <a:off x="2587625" y="301783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1</a:t>
            </a:r>
          </a:p>
        </p:txBody>
      </p:sp>
      <p:sp>
        <p:nvSpPr>
          <p:cNvPr id="55324" name="Rectangle 1052"/>
          <p:cNvSpPr>
            <a:spLocks noChangeArrowheads="1"/>
          </p:cNvSpPr>
          <p:nvPr/>
        </p:nvSpPr>
        <p:spPr bwMode="auto">
          <a:xfrm>
            <a:off x="6111875" y="3060700"/>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2</a:t>
            </a:r>
          </a:p>
        </p:txBody>
      </p:sp>
      <p:sp>
        <p:nvSpPr>
          <p:cNvPr id="55326" name="Text Box 1054"/>
          <p:cNvSpPr txBox="1">
            <a:spLocks noChangeArrowheads="1"/>
          </p:cNvSpPr>
          <p:nvPr/>
        </p:nvSpPr>
        <p:spPr bwMode="auto">
          <a:xfrm>
            <a:off x="2689225" y="83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0" name="Text Box 1058"/>
          <p:cNvSpPr txBox="1">
            <a:spLocks noChangeArrowheads="1"/>
          </p:cNvSpPr>
          <p:nvPr/>
        </p:nvSpPr>
        <p:spPr bwMode="auto">
          <a:xfrm>
            <a:off x="6234113" y="1358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2</a:t>
            </a:r>
          </a:p>
        </p:txBody>
      </p:sp>
      <p:sp>
        <p:nvSpPr>
          <p:cNvPr id="55331" name="Text Box 1059"/>
          <p:cNvSpPr txBox="1">
            <a:spLocks noChangeArrowheads="1"/>
          </p:cNvSpPr>
          <p:nvPr/>
        </p:nvSpPr>
        <p:spPr bwMode="auto">
          <a:xfrm>
            <a:off x="5510213"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2" name="Text Box 1060"/>
          <p:cNvSpPr txBox="1">
            <a:spLocks noChangeArrowheads="1"/>
          </p:cNvSpPr>
          <p:nvPr/>
        </p:nvSpPr>
        <p:spPr bwMode="auto">
          <a:xfrm>
            <a:off x="6886575"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33" name="Text Box 1061"/>
          <p:cNvSpPr txBox="1">
            <a:spLocks noChangeArrowheads="1"/>
          </p:cNvSpPr>
          <p:nvPr/>
        </p:nvSpPr>
        <p:spPr bwMode="auto">
          <a:xfrm>
            <a:off x="5122863" y="29987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4" name="Text Box 1062"/>
          <p:cNvSpPr txBox="1">
            <a:spLocks noChangeArrowheads="1"/>
          </p:cNvSpPr>
          <p:nvPr/>
        </p:nvSpPr>
        <p:spPr bwMode="auto">
          <a:xfrm>
            <a:off x="5864225" y="3051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5" name="Text Box 1063"/>
          <p:cNvSpPr txBox="1">
            <a:spLocks noChangeArrowheads="1"/>
          </p:cNvSpPr>
          <p:nvPr/>
        </p:nvSpPr>
        <p:spPr bwMode="auto">
          <a:xfrm>
            <a:off x="6569075" y="3033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6" name="Text Box 1064"/>
          <p:cNvSpPr txBox="1">
            <a:spLocks noChangeArrowheads="1"/>
          </p:cNvSpPr>
          <p:nvPr/>
        </p:nvSpPr>
        <p:spPr bwMode="auto">
          <a:xfrm>
            <a:off x="7362825" y="3086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1</a:t>
            </a:r>
          </a:p>
        </p:txBody>
      </p:sp>
      <p:sp>
        <p:nvSpPr>
          <p:cNvPr id="55337" name="Rectangle 1065"/>
          <p:cNvSpPr>
            <a:spLocks noChangeArrowheads="1"/>
          </p:cNvSpPr>
          <p:nvPr/>
        </p:nvSpPr>
        <p:spPr bwMode="auto">
          <a:xfrm>
            <a:off x="1400175" y="3854450"/>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pitchFamily="18" charset="-120"/>
              </a:rPr>
              <a:t>directed graph</a:t>
            </a:r>
          </a:p>
        </p:txBody>
      </p:sp>
      <p:sp>
        <p:nvSpPr>
          <p:cNvPr id="55338" name="Rectangle 1066"/>
          <p:cNvSpPr>
            <a:spLocks noChangeArrowheads="1"/>
          </p:cNvSpPr>
          <p:nvPr/>
        </p:nvSpPr>
        <p:spPr bwMode="auto">
          <a:xfrm>
            <a:off x="1411288" y="4252913"/>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pitchFamily="18" charset="-120"/>
              </a:rPr>
              <a:t>in-degree</a:t>
            </a:r>
          </a:p>
          <a:p>
            <a:pPr algn="l"/>
            <a:r>
              <a:rPr lang="en-US" altLang="zh-TW" sz="2400">
                <a:solidFill>
                  <a:schemeClr val="tx2"/>
                </a:solidFill>
                <a:ea typeface="新細明體" pitchFamily="18" charset="-120"/>
              </a:rPr>
              <a:t>out-degree</a:t>
            </a:r>
          </a:p>
        </p:txBody>
      </p:sp>
      <p:sp>
        <p:nvSpPr>
          <p:cNvPr id="55339" name="Oval 1067"/>
          <p:cNvSpPr>
            <a:spLocks noChangeArrowheads="1"/>
          </p:cNvSpPr>
          <p:nvPr/>
        </p:nvSpPr>
        <p:spPr bwMode="auto">
          <a:xfrm>
            <a:off x="3908425" y="34702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40" name="Oval 1068"/>
          <p:cNvSpPr>
            <a:spLocks noChangeArrowheads="1"/>
          </p:cNvSpPr>
          <p:nvPr/>
        </p:nvSpPr>
        <p:spPr bwMode="auto">
          <a:xfrm>
            <a:off x="3906838" y="45735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41" name="Oval 1069"/>
          <p:cNvSpPr>
            <a:spLocks noChangeArrowheads="1"/>
          </p:cNvSpPr>
          <p:nvPr/>
        </p:nvSpPr>
        <p:spPr bwMode="auto">
          <a:xfrm>
            <a:off x="3922713" y="55927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42" name="Line 1070"/>
          <p:cNvSpPr>
            <a:spLocks noChangeShapeType="1"/>
          </p:cNvSpPr>
          <p:nvPr/>
        </p:nvSpPr>
        <p:spPr bwMode="auto">
          <a:xfrm>
            <a:off x="4144963" y="50292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1071"/>
          <p:cNvSpPr>
            <a:spLocks noChangeShapeType="1"/>
          </p:cNvSpPr>
          <p:nvPr/>
        </p:nvSpPr>
        <p:spPr bwMode="auto">
          <a:xfrm flipV="1">
            <a:off x="4322763" y="38592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1072"/>
          <p:cNvSpPr>
            <a:spLocks noChangeShapeType="1"/>
          </p:cNvSpPr>
          <p:nvPr/>
        </p:nvSpPr>
        <p:spPr bwMode="auto">
          <a:xfrm>
            <a:off x="3954463" y="38862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Rectangle 1073"/>
          <p:cNvSpPr>
            <a:spLocks noChangeArrowheads="1"/>
          </p:cNvSpPr>
          <p:nvPr/>
        </p:nvSpPr>
        <p:spPr bwMode="auto">
          <a:xfrm>
            <a:off x="3800475" y="61102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800">
                <a:solidFill>
                  <a:schemeClr val="tx1"/>
                </a:solidFill>
                <a:ea typeface="新細明體" pitchFamily="18" charset="-120"/>
              </a:rPr>
              <a:t>3</a:t>
            </a:r>
          </a:p>
        </p:txBody>
      </p:sp>
      <p:sp>
        <p:nvSpPr>
          <p:cNvPr id="55346" name="Text Box 1074"/>
          <p:cNvSpPr txBox="1">
            <a:spLocks noChangeArrowheads="1"/>
          </p:cNvSpPr>
          <p:nvPr/>
        </p:nvSpPr>
        <p:spPr bwMode="auto">
          <a:xfrm>
            <a:off x="4652963" y="34925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in:1, out: 1</a:t>
            </a:r>
          </a:p>
        </p:txBody>
      </p:sp>
      <p:sp>
        <p:nvSpPr>
          <p:cNvPr id="55347" name="Text Box 1075"/>
          <p:cNvSpPr txBox="1">
            <a:spLocks noChangeArrowheads="1"/>
          </p:cNvSpPr>
          <p:nvPr/>
        </p:nvSpPr>
        <p:spPr bwMode="auto">
          <a:xfrm>
            <a:off x="4670425" y="4568825"/>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 1, out: 2</a:t>
            </a:r>
          </a:p>
        </p:txBody>
      </p:sp>
      <p:sp>
        <p:nvSpPr>
          <p:cNvPr id="55348" name="Text Box 1076"/>
          <p:cNvSpPr txBox="1">
            <a:spLocks noChangeArrowheads="1"/>
          </p:cNvSpPr>
          <p:nvPr/>
        </p:nvSpPr>
        <p:spPr bwMode="auto">
          <a:xfrm>
            <a:off x="4705350" y="5573713"/>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in: 1, out: 0</a:t>
            </a:r>
          </a:p>
        </p:txBody>
      </p:sp>
      <p:sp>
        <p:nvSpPr>
          <p:cNvPr id="55349" name="Oval 1077"/>
          <p:cNvSpPr>
            <a:spLocks noChangeArrowheads="1"/>
          </p:cNvSpPr>
          <p:nvPr/>
        </p:nvSpPr>
        <p:spPr bwMode="auto">
          <a:xfrm>
            <a:off x="2608263" y="1295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0</a:t>
            </a:r>
          </a:p>
        </p:txBody>
      </p:sp>
      <p:sp>
        <p:nvSpPr>
          <p:cNvPr id="55350" name="Oval 1078"/>
          <p:cNvSpPr>
            <a:spLocks noChangeArrowheads="1"/>
          </p:cNvSpPr>
          <p:nvPr/>
        </p:nvSpPr>
        <p:spPr bwMode="auto">
          <a:xfrm>
            <a:off x="19224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1</a:t>
            </a:r>
          </a:p>
        </p:txBody>
      </p:sp>
      <p:sp>
        <p:nvSpPr>
          <p:cNvPr id="55351" name="Oval 1079"/>
          <p:cNvSpPr>
            <a:spLocks noChangeArrowheads="1"/>
          </p:cNvSpPr>
          <p:nvPr/>
        </p:nvSpPr>
        <p:spPr bwMode="auto">
          <a:xfrm>
            <a:off x="32940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2</a:t>
            </a:r>
          </a:p>
        </p:txBody>
      </p:sp>
      <p:sp>
        <p:nvSpPr>
          <p:cNvPr id="55352" name="Oval 1080"/>
          <p:cNvSpPr>
            <a:spLocks noChangeArrowheads="1"/>
          </p:cNvSpPr>
          <p:nvPr/>
        </p:nvSpPr>
        <p:spPr bwMode="auto">
          <a:xfrm>
            <a:off x="2608263" y="26670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pitchFamily="18" charset="-120"/>
              </a:rPr>
              <a:t>3</a:t>
            </a:r>
          </a:p>
        </p:txBody>
      </p:sp>
      <p:sp>
        <p:nvSpPr>
          <p:cNvPr id="55353" name="Line 1081"/>
          <p:cNvSpPr>
            <a:spLocks noChangeShapeType="1"/>
          </p:cNvSpPr>
          <p:nvPr/>
        </p:nvSpPr>
        <p:spPr bwMode="auto">
          <a:xfrm>
            <a:off x="2830513" y="174625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4" name="Line 1082"/>
          <p:cNvSpPr>
            <a:spLocks noChangeShapeType="1"/>
          </p:cNvSpPr>
          <p:nvPr/>
        </p:nvSpPr>
        <p:spPr bwMode="auto">
          <a:xfrm>
            <a:off x="2373313" y="227965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5" name="Line 1083"/>
          <p:cNvSpPr>
            <a:spLocks noChangeShapeType="1"/>
          </p:cNvSpPr>
          <p:nvPr/>
        </p:nvSpPr>
        <p:spPr bwMode="auto">
          <a:xfrm flipH="1">
            <a:off x="2262188" y="167005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6" name="Line 1084"/>
          <p:cNvSpPr>
            <a:spLocks noChangeShapeType="1"/>
          </p:cNvSpPr>
          <p:nvPr/>
        </p:nvSpPr>
        <p:spPr bwMode="auto">
          <a:xfrm>
            <a:off x="2982913" y="16700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7" name="Line 1085"/>
          <p:cNvSpPr>
            <a:spLocks noChangeShapeType="1"/>
          </p:cNvSpPr>
          <p:nvPr/>
        </p:nvSpPr>
        <p:spPr bwMode="auto">
          <a:xfrm>
            <a:off x="2247900" y="248602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8" name="Line 1086"/>
          <p:cNvSpPr>
            <a:spLocks noChangeShapeType="1"/>
          </p:cNvSpPr>
          <p:nvPr/>
        </p:nvSpPr>
        <p:spPr bwMode="auto">
          <a:xfrm flipH="1">
            <a:off x="3036888" y="245903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Text Box 1088"/>
          <p:cNvSpPr txBox="1">
            <a:spLocks noChangeArrowheads="1"/>
          </p:cNvSpPr>
          <p:nvPr/>
        </p:nvSpPr>
        <p:spPr bwMode="auto">
          <a:xfrm>
            <a:off x="3659188" y="2135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61" name="Text Box 1089"/>
          <p:cNvSpPr txBox="1">
            <a:spLocks noChangeArrowheads="1"/>
          </p:cNvSpPr>
          <p:nvPr/>
        </p:nvSpPr>
        <p:spPr bwMode="auto">
          <a:xfrm>
            <a:off x="1593850" y="2081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
        <p:nvSpPr>
          <p:cNvPr id="55362" name="Text Box 1090"/>
          <p:cNvSpPr txBox="1">
            <a:spLocks noChangeArrowheads="1"/>
          </p:cNvSpPr>
          <p:nvPr/>
        </p:nvSpPr>
        <p:spPr bwMode="auto">
          <a:xfrm>
            <a:off x="2954338" y="2911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3</a:t>
            </a:r>
          </a:p>
        </p:txBody>
      </p:sp>
    </p:spTree>
    <p:extLst>
      <p:ext uri="{BB962C8B-B14F-4D97-AF65-F5344CB8AC3E}">
        <p14:creationId xmlns:p14="http://schemas.microsoft.com/office/powerpoint/2010/main" val="25494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9D94916-DA4B-4EA8-9744-A0D04A31C385}" type="slidenum">
              <a:rPr lang="en-US"/>
              <a:pPr/>
              <a:t>26</a:t>
            </a:fld>
            <a:endParaRPr lang="en-US"/>
          </a:p>
        </p:txBody>
      </p:sp>
      <p:sp>
        <p:nvSpPr>
          <p:cNvPr id="334850" name="TPQuestion"/>
          <p:cNvSpPr>
            <a:spLocks noGrp="1" noChangeArrowheads="1"/>
          </p:cNvSpPr>
          <p:nvPr>
            <p:ph type="title"/>
          </p:nvPr>
        </p:nvSpPr>
        <p:spPr>
          <a:xfrm>
            <a:off x="457200" y="0"/>
            <a:ext cx="3200400" cy="1143000"/>
          </a:xfrm>
        </p:spPr>
        <p:txBody>
          <a:bodyPr>
            <a:normAutofit fontScale="90000"/>
          </a:bodyPr>
          <a:lstStyle/>
          <a:p>
            <a:pPr algn="l"/>
            <a:r>
              <a:rPr lang="en-US"/>
              <a:t>This graph has</a:t>
            </a:r>
          </a:p>
        </p:txBody>
      </p:sp>
      <p:grpSp>
        <p:nvGrpSpPr>
          <p:cNvPr id="334854" name="Group 6"/>
          <p:cNvGrpSpPr>
            <a:grpSpLocks/>
          </p:cNvGrpSpPr>
          <p:nvPr/>
        </p:nvGrpSpPr>
        <p:grpSpPr bwMode="auto">
          <a:xfrm>
            <a:off x="6344909" y="703097"/>
            <a:ext cx="1695450" cy="1828800"/>
            <a:chOff x="1602" y="2034"/>
            <a:chExt cx="696" cy="978"/>
          </a:xfrm>
        </p:grpSpPr>
        <p:sp>
          <p:nvSpPr>
            <p:cNvPr id="334855" name="Oval 7"/>
            <p:cNvSpPr>
              <a:spLocks noChangeArrowheads="1"/>
            </p:cNvSpPr>
            <p:nvPr/>
          </p:nvSpPr>
          <p:spPr bwMode="auto">
            <a:xfrm>
              <a:off x="1908" y="203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6" name="Oval 8"/>
            <p:cNvSpPr>
              <a:spLocks noChangeArrowheads="1"/>
            </p:cNvSpPr>
            <p:nvPr/>
          </p:nvSpPr>
          <p:spPr bwMode="auto">
            <a:xfrm>
              <a:off x="1602" y="245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7" name="Oval 9"/>
            <p:cNvSpPr>
              <a:spLocks noChangeArrowheads="1"/>
            </p:cNvSpPr>
            <p:nvPr/>
          </p:nvSpPr>
          <p:spPr bwMode="auto">
            <a:xfrm>
              <a:off x="2202" y="2460"/>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8" name="Oval 10"/>
            <p:cNvSpPr>
              <a:spLocks noChangeArrowheads="1"/>
            </p:cNvSpPr>
            <p:nvPr/>
          </p:nvSpPr>
          <p:spPr bwMode="auto">
            <a:xfrm>
              <a:off x="1920" y="2916"/>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59" name="Line 11"/>
            <p:cNvSpPr>
              <a:spLocks noChangeShapeType="1"/>
            </p:cNvSpPr>
            <p:nvPr/>
          </p:nvSpPr>
          <p:spPr bwMode="auto">
            <a:xfrm flipH="1" flipV="1">
              <a:off x="1944" y="2076"/>
              <a:ext cx="300" cy="42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0" name="Line 12"/>
            <p:cNvSpPr>
              <a:spLocks noChangeShapeType="1"/>
            </p:cNvSpPr>
            <p:nvPr/>
          </p:nvSpPr>
          <p:spPr bwMode="auto">
            <a:xfrm flipH="1">
              <a:off x="1974" y="2496"/>
              <a:ext cx="264" cy="4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1" name="Line 13"/>
            <p:cNvSpPr>
              <a:spLocks noChangeShapeType="1"/>
            </p:cNvSpPr>
            <p:nvPr/>
          </p:nvSpPr>
          <p:spPr bwMode="auto">
            <a:xfrm flipH="1">
              <a:off x="1638" y="2070"/>
              <a:ext cx="324" cy="43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2" name="Line 14"/>
            <p:cNvSpPr>
              <a:spLocks noChangeShapeType="1"/>
            </p:cNvSpPr>
            <p:nvPr/>
          </p:nvSpPr>
          <p:spPr bwMode="auto">
            <a:xfrm>
              <a:off x="1644" y="2514"/>
              <a:ext cx="324" cy="4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3" name="Line 15"/>
            <p:cNvSpPr>
              <a:spLocks noChangeShapeType="1"/>
            </p:cNvSpPr>
            <p:nvPr/>
          </p:nvSpPr>
          <p:spPr bwMode="auto">
            <a:xfrm flipH="1" flipV="1">
              <a:off x="1950" y="2088"/>
              <a:ext cx="24" cy="87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64" name="Line 16"/>
            <p:cNvSpPr>
              <a:spLocks noChangeShapeType="1"/>
            </p:cNvSpPr>
            <p:nvPr/>
          </p:nvSpPr>
          <p:spPr bwMode="auto">
            <a:xfrm flipH="1" flipV="1">
              <a:off x="1650" y="2502"/>
              <a:ext cx="600" cy="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4866" name="ResponseCounter" hidden="1"/>
          <p:cNvGrpSpPr>
            <a:grpSpLocks/>
          </p:cNvGrpSpPr>
          <p:nvPr>
            <p:custDataLst>
              <p:tags r:id="rId3"/>
            </p:custDataLst>
          </p:nvPr>
        </p:nvGrpSpPr>
        <p:grpSpPr bwMode="auto">
          <a:xfrm>
            <a:off x="552450" y="5524500"/>
            <a:ext cx="952500" cy="952500"/>
            <a:chOff x="160" y="3360"/>
            <a:chExt cx="600" cy="600"/>
          </a:xfrm>
        </p:grpSpPr>
        <p:sp>
          <p:nvSpPr>
            <p:cNvPr id="334867"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868"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graphicFrame>
        <p:nvGraphicFramePr>
          <p:cNvPr id="334869" name="TPChart"/>
          <p:cNvGraphicFramePr>
            <a:graphicFrameLocks/>
          </p:cNvGraphicFramePr>
          <p:nvPr>
            <p:custDataLst>
              <p:tags r:id="rId4"/>
            </p:custDataLst>
            <p:extLst>
              <p:ext uri="{D42A27DB-BD31-4B8C-83A1-F6EECF244321}">
                <p14:modId xmlns:p14="http://schemas.microsoft.com/office/powerpoint/2010/main" val="790475618"/>
              </p:ext>
            </p:extLst>
          </p:nvPr>
        </p:nvGraphicFramePr>
        <p:xfrm>
          <a:off x="2292350" y="3852863"/>
          <a:ext cx="5772150" cy="2106612"/>
        </p:xfrm>
        <a:graphic>
          <a:graphicData uri="http://schemas.openxmlformats.org/presentationml/2006/ole">
            <mc:AlternateContent xmlns:mc="http://schemas.openxmlformats.org/markup-compatibility/2006">
              <mc:Choice xmlns:v="urn:schemas-microsoft-com:vml" Requires="v">
                <p:oleObj spid="_x0000_s23599" name="Chart" r:id="rId8" imgW="7658051" imgH="4495677" progId="MSGraph.Chart.8">
                  <p:embed followColorScheme="full"/>
                </p:oleObj>
              </mc:Choice>
              <mc:Fallback>
                <p:oleObj name="Chart" r:id="rId8" imgW="7658051" imgH="4495677" progId="MSGraph.Chart.8">
                  <p:embed followColorScheme="full"/>
                  <p:pic>
                    <p:nvPicPr>
                      <p:cNvPr id="0" name=""/>
                      <p:cNvPicPr>
                        <a:picLocks noChangeArrowheads="1"/>
                      </p:cNvPicPr>
                      <p:nvPr/>
                    </p:nvPicPr>
                    <p:blipFill>
                      <a:blip r:embed="rId9"/>
                      <a:srcRect/>
                      <a:stretch>
                        <a:fillRect/>
                      </a:stretch>
                    </p:blipFill>
                    <p:spPr bwMode="auto">
                      <a:xfrm>
                        <a:off x="2292350" y="3852863"/>
                        <a:ext cx="5772150" cy="210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1" name="TPAnswers"/>
          <p:cNvSpPr>
            <a:spLocks noGrp="1" noChangeArrowheads="1"/>
          </p:cNvSpPr>
          <p:nvPr>
            <p:ph type="body" idx="1"/>
            <p:custDataLst>
              <p:tags r:id="rId5"/>
            </p:custDataLst>
          </p:nvPr>
        </p:nvSpPr>
        <p:spPr>
          <a:xfrm>
            <a:off x="454025" y="1143000"/>
            <a:ext cx="6183313" cy="2246313"/>
          </a:xfrm>
        </p:spPr>
        <p:txBody>
          <a:bodyPr tIns="127000" bIns="127000"/>
          <a:lstStyle/>
          <a:p>
            <a:pPr marL="457200" indent="-457200">
              <a:spcBef>
                <a:spcPct val="50000"/>
              </a:spcBef>
              <a:buClr>
                <a:schemeClr val="bg1"/>
              </a:buClr>
              <a:buSzPct val="101000"/>
              <a:buFontTx/>
              <a:buAutoNum type="arabicPeriod"/>
            </a:pPr>
            <a:r>
              <a:rPr lang="en-US" sz="2200"/>
              <a:t>6 edges, 4 vertices (exactly 2 of which are odd)</a:t>
            </a:r>
          </a:p>
          <a:p>
            <a:pPr marL="457200" indent="-457200">
              <a:spcBef>
                <a:spcPct val="50000"/>
              </a:spcBef>
              <a:buClr>
                <a:schemeClr val="bg1"/>
              </a:buClr>
              <a:buSzPct val="101000"/>
              <a:buFontTx/>
              <a:buAutoNum type="arabicPeriod"/>
            </a:pPr>
            <a:r>
              <a:rPr lang="en-US" sz="2200"/>
              <a:t>4 edges, 6 vertices (all of which are odd)</a:t>
            </a:r>
          </a:p>
          <a:p>
            <a:pPr marL="457200" indent="-457200">
              <a:spcBef>
                <a:spcPct val="50000"/>
              </a:spcBef>
              <a:buClr>
                <a:schemeClr val="bg1"/>
              </a:buClr>
              <a:buSzPct val="101000"/>
              <a:buFontTx/>
              <a:buAutoNum type="arabicPeriod"/>
            </a:pPr>
            <a:r>
              <a:rPr lang="en-US" sz="2200"/>
              <a:t>6 edges, 4 vertices (all of which are odd)</a:t>
            </a:r>
          </a:p>
          <a:p>
            <a:pPr marL="457200" indent="-457200">
              <a:spcBef>
                <a:spcPct val="50000"/>
              </a:spcBef>
              <a:buClr>
                <a:schemeClr val="bg1"/>
              </a:buClr>
              <a:buSzPct val="101000"/>
              <a:buFontTx/>
              <a:buAutoNum type="arabicPeriod"/>
            </a:pPr>
            <a:r>
              <a:rPr lang="en-US" sz="2200"/>
              <a:t>4 edges, 4 vertices (exactly 2 of which are odd)</a:t>
            </a:r>
          </a:p>
        </p:txBody>
      </p:sp>
      <p:grpSp>
        <p:nvGrpSpPr>
          <p:cNvPr id="21" name="Group 6"/>
          <p:cNvGrpSpPr>
            <a:grpSpLocks/>
          </p:cNvGrpSpPr>
          <p:nvPr/>
        </p:nvGrpSpPr>
        <p:grpSpPr bwMode="auto">
          <a:xfrm>
            <a:off x="7359650" y="457200"/>
            <a:ext cx="1695450" cy="1828800"/>
            <a:chOff x="1602" y="2034"/>
            <a:chExt cx="696" cy="978"/>
          </a:xfrm>
        </p:grpSpPr>
        <p:sp>
          <p:nvSpPr>
            <p:cNvPr id="22" name="Oval 7"/>
            <p:cNvSpPr>
              <a:spLocks noChangeArrowheads="1"/>
            </p:cNvSpPr>
            <p:nvPr/>
          </p:nvSpPr>
          <p:spPr bwMode="auto">
            <a:xfrm>
              <a:off x="1908" y="203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
            <p:cNvSpPr>
              <a:spLocks noChangeArrowheads="1"/>
            </p:cNvSpPr>
            <p:nvPr/>
          </p:nvSpPr>
          <p:spPr bwMode="auto">
            <a:xfrm>
              <a:off x="1602" y="2454"/>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9"/>
            <p:cNvSpPr>
              <a:spLocks noChangeArrowheads="1"/>
            </p:cNvSpPr>
            <p:nvPr/>
          </p:nvSpPr>
          <p:spPr bwMode="auto">
            <a:xfrm>
              <a:off x="2202" y="2460"/>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10"/>
            <p:cNvSpPr>
              <a:spLocks noChangeArrowheads="1"/>
            </p:cNvSpPr>
            <p:nvPr/>
          </p:nvSpPr>
          <p:spPr bwMode="auto">
            <a:xfrm>
              <a:off x="1920" y="2916"/>
              <a:ext cx="96" cy="96"/>
            </a:xfrm>
            <a:prstGeom prst="ellipse">
              <a:avLst/>
            </a:prstGeom>
            <a:solidFill>
              <a:schemeClr val="bg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1"/>
            <p:cNvSpPr>
              <a:spLocks noChangeShapeType="1"/>
            </p:cNvSpPr>
            <p:nvPr/>
          </p:nvSpPr>
          <p:spPr bwMode="auto">
            <a:xfrm flipH="1" flipV="1">
              <a:off x="1944" y="2076"/>
              <a:ext cx="300" cy="42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2"/>
            <p:cNvSpPr>
              <a:spLocks noChangeShapeType="1"/>
            </p:cNvSpPr>
            <p:nvPr/>
          </p:nvSpPr>
          <p:spPr bwMode="auto">
            <a:xfrm flipH="1">
              <a:off x="1974" y="2496"/>
              <a:ext cx="264" cy="4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3"/>
            <p:cNvSpPr>
              <a:spLocks noChangeShapeType="1"/>
            </p:cNvSpPr>
            <p:nvPr/>
          </p:nvSpPr>
          <p:spPr bwMode="auto">
            <a:xfrm flipH="1">
              <a:off x="1638" y="2070"/>
              <a:ext cx="324" cy="43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4"/>
            <p:cNvSpPr>
              <a:spLocks noChangeShapeType="1"/>
            </p:cNvSpPr>
            <p:nvPr/>
          </p:nvSpPr>
          <p:spPr bwMode="auto">
            <a:xfrm>
              <a:off x="1644" y="2514"/>
              <a:ext cx="324" cy="44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5"/>
            <p:cNvSpPr>
              <a:spLocks noChangeShapeType="1"/>
            </p:cNvSpPr>
            <p:nvPr/>
          </p:nvSpPr>
          <p:spPr bwMode="auto">
            <a:xfrm flipH="1" flipV="1">
              <a:off x="1950" y="2088"/>
              <a:ext cx="24" cy="87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6"/>
            <p:cNvSpPr>
              <a:spLocks noChangeShapeType="1"/>
            </p:cNvSpPr>
            <p:nvPr/>
          </p:nvSpPr>
          <p:spPr bwMode="auto">
            <a:xfrm flipH="1" flipV="1">
              <a:off x="1650" y="2502"/>
              <a:ext cx="600" cy="6"/>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355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893" y="3733800"/>
            <a:ext cx="2686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314594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48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A2C64DC-67A9-4B41-9424-3D1CB1981779}" type="slidenum">
              <a:rPr lang="en-US"/>
              <a:pPr/>
              <a:t>27</a:t>
            </a:fld>
            <a:endParaRPr lang="en-US"/>
          </a:p>
        </p:txBody>
      </p:sp>
      <p:sp>
        <p:nvSpPr>
          <p:cNvPr id="300034" name="Rectangle 2"/>
          <p:cNvSpPr>
            <a:spLocks noGrp="1" noChangeArrowheads="1"/>
          </p:cNvSpPr>
          <p:nvPr>
            <p:ph type="title"/>
          </p:nvPr>
        </p:nvSpPr>
        <p:spPr/>
        <p:txBody>
          <a:bodyPr/>
          <a:lstStyle/>
          <a:p>
            <a:r>
              <a:rPr lang="en-US"/>
              <a:t>Draw a graph with</a:t>
            </a:r>
          </a:p>
        </p:txBody>
      </p:sp>
      <p:sp>
        <p:nvSpPr>
          <p:cNvPr id="300035" name="Rectangle 3"/>
          <p:cNvSpPr>
            <a:spLocks noGrp="1" noChangeArrowheads="1"/>
          </p:cNvSpPr>
          <p:nvPr>
            <p:ph type="body" idx="1"/>
          </p:nvPr>
        </p:nvSpPr>
        <p:spPr/>
        <p:txBody>
          <a:bodyPr/>
          <a:lstStyle/>
          <a:p>
            <a:pPr marL="457200" indent="-457200">
              <a:buFontTx/>
              <a:buAutoNum type="alphaUcPeriod"/>
            </a:pPr>
            <a:r>
              <a:rPr lang="en-US" dirty="0"/>
              <a:t>   4 vertices (all odd) and 5 edges </a:t>
            </a:r>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endParaRPr lang="en-US" dirty="0"/>
          </a:p>
          <a:p>
            <a:pPr marL="457200" indent="-457200">
              <a:buFontTx/>
              <a:buAutoNum type="alphaUcPeriod"/>
            </a:pPr>
            <a:r>
              <a:rPr lang="en-US" dirty="0"/>
              <a:t>   4 vertices (all odd) and 3 edges (no loops)</a:t>
            </a:r>
          </a:p>
          <a:p>
            <a:pPr marL="457200" indent="-457200">
              <a:buFontTx/>
              <a:buAutoNum type="alphaUcPeriod"/>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28458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Examples Again</a:t>
            </a:r>
          </a:p>
        </p:txBody>
      </p:sp>
      <p:sp>
        <p:nvSpPr>
          <p:cNvPr id="23554" name="Content Placeholder 2"/>
          <p:cNvSpPr>
            <a:spLocks noGrp="1"/>
          </p:cNvSpPr>
          <p:nvPr>
            <p:ph idx="1"/>
            <p:custDataLst>
              <p:tags r:id="rId2"/>
            </p:custDataLst>
          </p:nvPr>
        </p:nvSpPr>
        <p:spPr>
          <a:xfrm>
            <a:off x="457200" y="1295400"/>
            <a:ext cx="8229600" cy="4525963"/>
          </a:xfrm>
        </p:spPr>
        <p:txBody>
          <a:bodyPr>
            <a:noAutofit/>
          </a:bodyPr>
          <a:lstStyle/>
          <a:p>
            <a:pPr marL="0" indent="0">
              <a:buNone/>
            </a:pPr>
            <a:r>
              <a:rPr lang="en-US" sz="2600" dirty="0" smtClean="0"/>
              <a:t>Which would use </a:t>
            </a:r>
            <a:r>
              <a:rPr lang="en-US" sz="2600" dirty="0" smtClean="0">
                <a:solidFill>
                  <a:schemeClr val="tx2">
                    <a:lumMod val="50000"/>
                    <a:lumOff val="50000"/>
                  </a:schemeClr>
                </a:solidFill>
              </a:rPr>
              <a:t>directed edges</a:t>
            </a:r>
            <a:r>
              <a:rPr lang="en-US" sz="2600" dirty="0" smtClean="0"/>
              <a:t>? </a:t>
            </a:r>
          </a:p>
          <a:p>
            <a:pPr marL="0" indent="0">
              <a:buNone/>
            </a:pPr>
            <a:r>
              <a:rPr lang="en-US" sz="2600" dirty="0" smtClean="0"/>
              <a:t>Which would have </a:t>
            </a:r>
            <a:r>
              <a:rPr lang="en-US" sz="2600" dirty="0" smtClean="0">
                <a:solidFill>
                  <a:schemeClr val="tx2">
                    <a:lumMod val="50000"/>
                    <a:lumOff val="50000"/>
                  </a:schemeClr>
                </a:solidFill>
              </a:rPr>
              <a:t>self-edges</a:t>
            </a:r>
            <a:r>
              <a:rPr lang="en-US" sz="2600" dirty="0" smtClean="0"/>
              <a:t>? </a:t>
            </a:r>
          </a:p>
          <a:p>
            <a:pPr marL="0" indent="0">
              <a:buNone/>
            </a:pPr>
            <a:r>
              <a:rPr lang="en-US" sz="2600" dirty="0" smtClean="0"/>
              <a:t>Which could have </a:t>
            </a:r>
            <a:r>
              <a:rPr lang="en-US" sz="2600" dirty="0" smtClean="0">
                <a:solidFill>
                  <a:schemeClr val="tx2">
                    <a:lumMod val="50000"/>
                    <a:lumOff val="50000"/>
                  </a:schemeClr>
                </a:solidFill>
              </a:rPr>
              <a:t>0-degree nodes</a:t>
            </a:r>
            <a:r>
              <a:rPr lang="en-US" sz="2600" dirty="0" smtClean="0"/>
              <a:t>?</a:t>
            </a:r>
          </a:p>
          <a:p>
            <a:pPr marL="0" indent="0">
              <a:buNone/>
            </a:pPr>
            <a:endParaRPr lang="en-US" sz="1050" dirty="0" smtClean="0"/>
          </a:p>
          <a:p>
            <a:r>
              <a:rPr lang="en-US" sz="2600" dirty="0" smtClean="0"/>
              <a:t>Web pages with links</a:t>
            </a:r>
          </a:p>
          <a:p>
            <a:r>
              <a:rPr lang="en-US" sz="2600" dirty="0" smtClean="0"/>
              <a:t>Facebook friends</a:t>
            </a:r>
          </a:p>
          <a:p>
            <a:r>
              <a:rPr lang="en-US" sz="2600" dirty="0" smtClean="0"/>
              <a:t>"Input data" for the Kevin Bacon game</a:t>
            </a:r>
          </a:p>
          <a:p>
            <a:r>
              <a:rPr lang="en-US" sz="2600" dirty="0" smtClean="0"/>
              <a:t>Methods in a program that call each other</a:t>
            </a:r>
          </a:p>
          <a:p>
            <a:r>
              <a:rPr lang="en-US" sz="2600" dirty="0" smtClean="0"/>
              <a:t>Road maps</a:t>
            </a:r>
          </a:p>
          <a:p>
            <a:r>
              <a:rPr lang="en-US" sz="2600" dirty="0" smtClean="0"/>
              <a:t>Airline routes</a:t>
            </a:r>
          </a:p>
          <a:p>
            <a:r>
              <a:rPr lang="en-US" sz="2600" dirty="0" smtClean="0"/>
              <a:t>Family trees</a:t>
            </a:r>
          </a:p>
          <a:p>
            <a:r>
              <a:rPr lang="en-US" sz="2600" dirty="0" smtClean="0"/>
              <a:t>Course pre-requisites</a:t>
            </a:r>
          </a:p>
        </p:txBody>
      </p:sp>
      <p:sp>
        <p:nvSpPr>
          <p:cNvPr id="4" name="Slide Number Placeholder 3"/>
          <p:cNvSpPr>
            <a:spLocks noGrp="1"/>
          </p:cNvSpPr>
          <p:nvPr>
            <p:ph type="sldNum" sz="quarter" idx="12"/>
          </p:nvPr>
        </p:nvSpPr>
        <p:spPr/>
        <p:txBody>
          <a:bodyPr/>
          <a:lstStyle/>
          <a:p>
            <a:fld id="{2781ADA0-3BB4-460A-B7EB-C1A8DEAFE2E2}" type="slidenum">
              <a:rPr lang="en-US" smtClean="0"/>
              <a:pPr/>
              <a:t>28</a:t>
            </a:fld>
            <a:endParaRPr lang="en-US"/>
          </a:p>
        </p:txBody>
      </p:sp>
    </p:spTree>
    <p:extLst>
      <p:ext uri="{BB962C8B-B14F-4D97-AF65-F5344CB8AC3E}">
        <p14:creationId xmlns:p14="http://schemas.microsoft.com/office/powerpoint/2010/main" val="354130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custDataLst>
              <p:tags r:id="rId1"/>
            </p:custDataLst>
          </p:nvPr>
        </p:nvSpPr>
        <p:spPr>
          <a:xfrm>
            <a:off x="417513" y="0"/>
            <a:ext cx="8229600" cy="1143000"/>
          </a:xfrm>
        </p:spPr>
        <p:txBody>
          <a:bodyPr/>
          <a:lstStyle/>
          <a:p>
            <a:r>
              <a:rPr lang="en-US" dirty="0" smtClean="0"/>
              <a:t>Weighted Graphs</a:t>
            </a:r>
          </a:p>
        </p:txBody>
      </p:sp>
      <p:sp>
        <p:nvSpPr>
          <p:cNvPr id="37890" name="Content Placeholder 2"/>
          <p:cNvSpPr>
            <a:spLocks noGrp="1"/>
          </p:cNvSpPr>
          <p:nvPr>
            <p:ph idx="1"/>
            <p:custDataLst>
              <p:tags r:id="rId2"/>
            </p:custDataLst>
          </p:nvPr>
        </p:nvSpPr>
        <p:spPr>
          <a:xfrm>
            <a:off x="457200" y="990600"/>
            <a:ext cx="8229600" cy="5715000"/>
          </a:xfrm>
        </p:spPr>
        <p:txBody>
          <a:bodyPr>
            <a:normAutofit/>
          </a:bodyPr>
          <a:lstStyle/>
          <a:p>
            <a:pPr marL="0" indent="0">
              <a:buNone/>
            </a:pPr>
            <a:r>
              <a:rPr lang="en-US" sz="2400" dirty="0" smtClean="0"/>
              <a:t>In a weighted graph, each edge has a </a:t>
            </a:r>
            <a:r>
              <a:rPr lang="en-US" sz="2400" dirty="0" smtClean="0">
                <a:solidFill>
                  <a:schemeClr val="accent2"/>
                </a:solidFill>
              </a:rPr>
              <a:t>weight</a:t>
            </a:r>
            <a:r>
              <a:rPr lang="en-US" sz="2400" dirty="0" smtClean="0"/>
              <a:t> or </a:t>
            </a:r>
            <a:r>
              <a:rPr lang="en-US" sz="2400" dirty="0" smtClean="0">
                <a:solidFill>
                  <a:schemeClr val="accent2"/>
                </a:solidFill>
              </a:rPr>
              <a:t>cost</a:t>
            </a:r>
          </a:p>
          <a:p>
            <a:r>
              <a:rPr lang="en-US" sz="2400" dirty="0" smtClean="0"/>
              <a:t>Typically numeric (</a:t>
            </a:r>
            <a:r>
              <a:rPr lang="en-US" sz="2400" dirty="0" err="1" smtClean="0"/>
              <a:t>ints</a:t>
            </a:r>
            <a:r>
              <a:rPr lang="en-US" sz="2400" dirty="0" smtClean="0"/>
              <a:t>, decimals, doubles, etc.)</a:t>
            </a:r>
          </a:p>
          <a:p>
            <a:r>
              <a:rPr lang="en-US" sz="2400" dirty="0" smtClean="0"/>
              <a:t>Orthogonal to whether graph is directed</a:t>
            </a:r>
          </a:p>
          <a:p>
            <a:r>
              <a:rPr lang="en-US" sz="2400" dirty="0" smtClean="0"/>
              <a:t>Some graphs allow negative weights; many do not</a:t>
            </a:r>
          </a:p>
          <a:p>
            <a:endParaRPr lang="en-US" sz="24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pPr/>
              <a:t>29</a:t>
            </a:fld>
            <a:endParaRPr lang="en-US"/>
          </a:p>
        </p:txBody>
      </p:sp>
      <p:sp>
        <p:nvSpPr>
          <p:cNvPr id="7" name="Oval 3"/>
          <p:cNvSpPr>
            <a:spLocks noChangeAspect="1" noChangeArrowheads="1"/>
          </p:cNvSpPr>
          <p:nvPr>
            <p:custDataLst>
              <p:tags r:id="rId3"/>
            </p:custDataLst>
          </p:nvPr>
        </p:nvSpPr>
        <p:spPr bwMode="auto">
          <a:xfrm>
            <a:off x="5737225" y="4743450"/>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8" name="Oval 4"/>
          <p:cNvSpPr>
            <a:spLocks noChangeAspect="1" noChangeArrowheads="1"/>
          </p:cNvSpPr>
          <p:nvPr>
            <p:custDataLst>
              <p:tags r:id="rId4"/>
            </p:custDataLst>
          </p:nvPr>
        </p:nvSpPr>
        <p:spPr bwMode="auto">
          <a:xfrm>
            <a:off x="5508625" y="3890962"/>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9" name="Oval 5"/>
          <p:cNvSpPr>
            <a:spLocks noChangeAspect="1" noChangeArrowheads="1"/>
          </p:cNvSpPr>
          <p:nvPr>
            <p:custDataLst>
              <p:tags r:id="rId5"/>
            </p:custDataLst>
          </p:nvPr>
        </p:nvSpPr>
        <p:spPr bwMode="auto">
          <a:xfrm>
            <a:off x="5584825" y="3049587"/>
            <a:ext cx="381000" cy="381000"/>
          </a:xfrm>
          <a:prstGeom prst="ellipse">
            <a:avLst/>
          </a:prstGeom>
          <a:solidFill>
            <a:schemeClr val="bg1"/>
          </a:solidFill>
          <a:ln w="28575">
            <a:solidFill>
              <a:schemeClr val="tx1"/>
            </a:solidFill>
            <a:round/>
            <a:headEnd/>
            <a:tailEnd/>
          </a:ln>
          <a:effectLst/>
        </p:spPr>
        <p:txBody>
          <a:bodyPr wrap="none" anchor="ctr"/>
          <a:lstStyle/>
          <a:p>
            <a:pPr algn="ctr">
              <a:defRPr/>
            </a:pPr>
            <a:endParaRPr lang="en-US" sz="2000" b="0">
              <a:latin typeface="+mj-lt"/>
            </a:endParaRPr>
          </a:p>
        </p:txBody>
      </p:sp>
      <p:sp>
        <p:nvSpPr>
          <p:cNvPr id="10" name="Oval 6"/>
          <p:cNvSpPr>
            <a:spLocks noChangeAspect="1" noChangeArrowheads="1"/>
          </p:cNvSpPr>
          <p:nvPr>
            <p:custDataLst>
              <p:tags r:id="rId6"/>
            </p:custDataLst>
          </p:nvPr>
        </p:nvSpPr>
        <p:spPr bwMode="auto">
          <a:xfrm>
            <a:off x="4060825" y="4673600"/>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11" name="Oval 7"/>
          <p:cNvSpPr>
            <a:spLocks noChangeAspect="1" noChangeArrowheads="1"/>
          </p:cNvSpPr>
          <p:nvPr>
            <p:custDataLst>
              <p:tags r:id="rId7"/>
            </p:custDataLst>
          </p:nvPr>
        </p:nvSpPr>
        <p:spPr bwMode="auto">
          <a:xfrm>
            <a:off x="4137025" y="3806825"/>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sp>
        <p:nvSpPr>
          <p:cNvPr id="12" name="Oval 8"/>
          <p:cNvSpPr>
            <a:spLocks noChangeAspect="1" noChangeArrowheads="1"/>
          </p:cNvSpPr>
          <p:nvPr>
            <p:custDataLst>
              <p:tags r:id="rId8"/>
            </p:custDataLst>
          </p:nvPr>
        </p:nvSpPr>
        <p:spPr bwMode="auto">
          <a:xfrm>
            <a:off x="4518025" y="2724150"/>
            <a:ext cx="381000" cy="381000"/>
          </a:xfrm>
          <a:prstGeom prst="ellipse">
            <a:avLst/>
          </a:prstGeom>
          <a:solidFill>
            <a:schemeClr val="bg1"/>
          </a:solidFill>
          <a:ln w="28575">
            <a:solidFill>
              <a:schemeClr val="tx1"/>
            </a:solidFill>
            <a:round/>
            <a:headEnd/>
            <a:tailEnd/>
          </a:ln>
          <a:effectLst/>
        </p:spPr>
        <p:txBody>
          <a:bodyPr wrap="none" anchor="ctr"/>
          <a:lstStyle/>
          <a:p>
            <a:pPr algn="ctr">
              <a:defRPr/>
            </a:pPr>
            <a:endParaRPr lang="en-US" sz="2000" b="0">
              <a:latin typeface="+mj-lt"/>
            </a:endParaRPr>
          </a:p>
        </p:txBody>
      </p:sp>
      <p:sp>
        <p:nvSpPr>
          <p:cNvPr id="13" name="Oval 9"/>
          <p:cNvSpPr>
            <a:spLocks noChangeAspect="1" noChangeArrowheads="1"/>
          </p:cNvSpPr>
          <p:nvPr>
            <p:custDataLst>
              <p:tags r:id="rId9"/>
            </p:custDataLst>
          </p:nvPr>
        </p:nvSpPr>
        <p:spPr bwMode="auto">
          <a:xfrm>
            <a:off x="3070225" y="5748337"/>
            <a:ext cx="381000" cy="381000"/>
          </a:xfrm>
          <a:prstGeom prst="ellipse">
            <a:avLst/>
          </a:prstGeom>
          <a:solidFill>
            <a:schemeClr val="bg1"/>
          </a:solidFill>
          <a:ln w="28575">
            <a:solidFill>
              <a:schemeClr val="tx1"/>
            </a:solidFill>
            <a:round/>
            <a:headEnd/>
            <a:tailEnd/>
          </a:ln>
          <a:effectLst/>
        </p:spPr>
        <p:txBody>
          <a:bodyPr wrap="none" anchor="ctr"/>
          <a:lstStyle/>
          <a:p>
            <a:pPr>
              <a:defRPr/>
            </a:pPr>
            <a:endParaRPr lang="en-US" sz="2000" b="0">
              <a:latin typeface="+mj-lt"/>
            </a:endParaRPr>
          </a:p>
        </p:txBody>
      </p:sp>
      <p:cxnSp>
        <p:nvCxnSpPr>
          <p:cNvPr id="37900" name="AutoShape 10"/>
          <p:cNvCxnSpPr>
            <a:cxnSpLocks noChangeShapeType="1"/>
            <a:stCxn id="9" idx="2"/>
            <a:endCxn id="12" idx="6"/>
          </p:cNvCxnSpPr>
          <p:nvPr>
            <p:custDataLst>
              <p:tags r:id="rId10"/>
            </p:custDataLst>
          </p:nvPr>
        </p:nvCxnSpPr>
        <p:spPr bwMode="auto">
          <a:xfrm flipH="1" flipV="1">
            <a:off x="4913313" y="2914650"/>
            <a:ext cx="657225" cy="325437"/>
          </a:xfrm>
          <a:prstGeom prst="straightConnector1">
            <a:avLst/>
          </a:prstGeom>
          <a:noFill/>
          <a:ln w="9525">
            <a:solidFill>
              <a:schemeClr val="tx1"/>
            </a:solidFill>
            <a:round/>
            <a:headEnd/>
            <a:tailEnd/>
          </a:ln>
        </p:spPr>
      </p:cxnSp>
      <p:cxnSp>
        <p:nvCxnSpPr>
          <p:cNvPr id="37901" name="AutoShape 11"/>
          <p:cNvCxnSpPr>
            <a:cxnSpLocks noChangeShapeType="1"/>
            <a:stCxn id="8" idx="2"/>
            <a:endCxn id="11" idx="6"/>
          </p:cNvCxnSpPr>
          <p:nvPr>
            <p:custDataLst>
              <p:tags r:id="rId11"/>
            </p:custDataLst>
          </p:nvPr>
        </p:nvCxnSpPr>
        <p:spPr bwMode="auto">
          <a:xfrm flipH="1" flipV="1">
            <a:off x="4532313" y="3997325"/>
            <a:ext cx="962025" cy="84137"/>
          </a:xfrm>
          <a:prstGeom prst="straightConnector1">
            <a:avLst/>
          </a:prstGeom>
          <a:noFill/>
          <a:ln w="9525">
            <a:solidFill>
              <a:schemeClr val="tx1"/>
            </a:solidFill>
            <a:round/>
            <a:headEnd/>
            <a:tailEnd/>
          </a:ln>
        </p:spPr>
      </p:cxnSp>
      <p:cxnSp>
        <p:nvCxnSpPr>
          <p:cNvPr id="37902" name="AutoShape 12"/>
          <p:cNvCxnSpPr>
            <a:cxnSpLocks noChangeShapeType="1"/>
            <a:stCxn id="7" idx="2"/>
            <a:endCxn id="10" idx="6"/>
          </p:cNvCxnSpPr>
          <p:nvPr>
            <p:custDataLst>
              <p:tags r:id="rId12"/>
            </p:custDataLst>
          </p:nvPr>
        </p:nvCxnSpPr>
        <p:spPr bwMode="auto">
          <a:xfrm flipH="1" flipV="1">
            <a:off x="4456113" y="4864100"/>
            <a:ext cx="1266825" cy="69850"/>
          </a:xfrm>
          <a:prstGeom prst="straightConnector1">
            <a:avLst/>
          </a:prstGeom>
          <a:noFill/>
          <a:ln w="9525">
            <a:solidFill>
              <a:schemeClr val="tx1"/>
            </a:solidFill>
            <a:round/>
            <a:headEnd/>
            <a:tailEnd/>
          </a:ln>
        </p:spPr>
      </p:cxnSp>
      <p:cxnSp>
        <p:nvCxnSpPr>
          <p:cNvPr id="37903" name="AutoShape 13"/>
          <p:cNvCxnSpPr>
            <a:cxnSpLocks noChangeShapeType="1"/>
            <a:stCxn id="7" idx="2"/>
            <a:endCxn id="13" idx="6"/>
          </p:cNvCxnSpPr>
          <p:nvPr>
            <p:custDataLst>
              <p:tags r:id="rId13"/>
            </p:custDataLst>
          </p:nvPr>
        </p:nvCxnSpPr>
        <p:spPr bwMode="auto">
          <a:xfrm flipH="1">
            <a:off x="3465513" y="4933950"/>
            <a:ext cx="2257425" cy="1004887"/>
          </a:xfrm>
          <a:prstGeom prst="straightConnector1">
            <a:avLst/>
          </a:prstGeom>
          <a:noFill/>
          <a:ln w="9525">
            <a:solidFill>
              <a:schemeClr val="tx1"/>
            </a:solidFill>
            <a:round/>
            <a:headEnd/>
            <a:tailEnd/>
          </a:ln>
        </p:spPr>
      </p:cxnSp>
      <p:sp>
        <p:nvSpPr>
          <p:cNvPr id="18" name="Text Box 14"/>
          <p:cNvSpPr txBox="1">
            <a:spLocks noChangeArrowheads="1"/>
          </p:cNvSpPr>
          <p:nvPr>
            <p:custDataLst>
              <p:tags r:id="rId14"/>
            </p:custDataLst>
          </p:nvPr>
        </p:nvSpPr>
        <p:spPr bwMode="auto">
          <a:xfrm>
            <a:off x="5051425" y="2667000"/>
            <a:ext cx="469900" cy="400050"/>
          </a:xfrm>
          <a:prstGeom prst="rect">
            <a:avLst/>
          </a:prstGeom>
          <a:noFill/>
          <a:ln w="9525">
            <a:noFill/>
            <a:miter lim="800000"/>
            <a:headEnd/>
            <a:tailEnd/>
          </a:ln>
          <a:effectLst/>
        </p:spPr>
        <p:txBody>
          <a:bodyPr wrap="none">
            <a:spAutoFit/>
          </a:bodyPr>
          <a:lstStyle/>
          <a:p>
            <a:pPr>
              <a:defRPr/>
            </a:pPr>
            <a:r>
              <a:rPr lang="en-US" sz="2000" b="0">
                <a:latin typeface="+mj-lt"/>
              </a:rPr>
              <a:t>20</a:t>
            </a:r>
          </a:p>
        </p:txBody>
      </p:sp>
      <p:sp>
        <p:nvSpPr>
          <p:cNvPr id="19" name="Text Box 15"/>
          <p:cNvSpPr txBox="1">
            <a:spLocks noChangeArrowheads="1"/>
          </p:cNvSpPr>
          <p:nvPr>
            <p:custDataLst>
              <p:tags r:id="rId15"/>
            </p:custDataLst>
          </p:nvPr>
        </p:nvSpPr>
        <p:spPr bwMode="auto">
          <a:xfrm>
            <a:off x="4918075" y="3733800"/>
            <a:ext cx="469900" cy="400050"/>
          </a:xfrm>
          <a:prstGeom prst="rect">
            <a:avLst/>
          </a:prstGeom>
          <a:noFill/>
          <a:ln w="9525">
            <a:noFill/>
            <a:miter lim="800000"/>
            <a:headEnd/>
            <a:tailEnd/>
          </a:ln>
          <a:effectLst/>
        </p:spPr>
        <p:txBody>
          <a:bodyPr wrap="none">
            <a:spAutoFit/>
          </a:bodyPr>
          <a:lstStyle/>
          <a:p>
            <a:pPr>
              <a:defRPr/>
            </a:pPr>
            <a:r>
              <a:rPr lang="en-US" sz="2000" b="0">
                <a:latin typeface="+mj-lt"/>
              </a:rPr>
              <a:t>30</a:t>
            </a:r>
          </a:p>
        </p:txBody>
      </p:sp>
      <p:sp>
        <p:nvSpPr>
          <p:cNvPr id="20" name="Text Box 16"/>
          <p:cNvSpPr txBox="1">
            <a:spLocks noChangeArrowheads="1"/>
          </p:cNvSpPr>
          <p:nvPr>
            <p:custDataLst>
              <p:tags r:id="rId16"/>
            </p:custDataLst>
          </p:nvPr>
        </p:nvSpPr>
        <p:spPr bwMode="auto">
          <a:xfrm>
            <a:off x="4918075" y="4572000"/>
            <a:ext cx="469900" cy="400050"/>
          </a:xfrm>
          <a:prstGeom prst="rect">
            <a:avLst/>
          </a:prstGeom>
          <a:noFill/>
          <a:ln w="9525">
            <a:noFill/>
            <a:miter lim="800000"/>
            <a:headEnd/>
            <a:tailEnd/>
          </a:ln>
          <a:effectLst/>
        </p:spPr>
        <p:txBody>
          <a:bodyPr wrap="none">
            <a:spAutoFit/>
          </a:bodyPr>
          <a:lstStyle/>
          <a:p>
            <a:pPr>
              <a:defRPr/>
            </a:pPr>
            <a:r>
              <a:rPr lang="en-US" sz="2000" b="0">
                <a:latin typeface="+mj-lt"/>
              </a:rPr>
              <a:t>35</a:t>
            </a:r>
          </a:p>
        </p:txBody>
      </p:sp>
      <p:sp>
        <p:nvSpPr>
          <p:cNvPr id="21" name="Text Box 17"/>
          <p:cNvSpPr txBox="1">
            <a:spLocks noChangeArrowheads="1"/>
          </p:cNvSpPr>
          <p:nvPr>
            <p:custDataLst>
              <p:tags r:id="rId17"/>
            </p:custDataLst>
          </p:nvPr>
        </p:nvSpPr>
        <p:spPr bwMode="auto">
          <a:xfrm>
            <a:off x="3984625" y="5257800"/>
            <a:ext cx="469900" cy="400050"/>
          </a:xfrm>
          <a:prstGeom prst="rect">
            <a:avLst/>
          </a:prstGeom>
          <a:noFill/>
          <a:ln w="9525">
            <a:noFill/>
            <a:miter lim="800000"/>
            <a:headEnd/>
            <a:tailEnd/>
          </a:ln>
          <a:effectLst/>
        </p:spPr>
        <p:txBody>
          <a:bodyPr wrap="none">
            <a:spAutoFit/>
          </a:bodyPr>
          <a:lstStyle/>
          <a:p>
            <a:pPr>
              <a:defRPr/>
            </a:pPr>
            <a:r>
              <a:rPr lang="en-US" sz="2000" b="0">
                <a:latin typeface="+mj-lt"/>
              </a:rPr>
              <a:t>60</a:t>
            </a:r>
          </a:p>
        </p:txBody>
      </p:sp>
      <p:sp>
        <p:nvSpPr>
          <p:cNvPr id="22" name="Text Box 18"/>
          <p:cNvSpPr txBox="1">
            <a:spLocks noChangeArrowheads="1"/>
          </p:cNvSpPr>
          <p:nvPr>
            <p:custDataLst>
              <p:tags r:id="rId18"/>
            </p:custDataLst>
          </p:nvPr>
        </p:nvSpPr>
        <p:spPr bwMode="auto">
          <a:xfrm>
            <a:off x="6026150" y="3009900"/>
            <a:ext cx="1139825"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Mukilteo</a:t>
            </a:r>
          </a:p>
        </p:txBody>
      </p:sp>
      <p:sp>
        <p:nvSpPr>
          <p:cNvPr id="23" name="Text Box 19"/>
          <p:cNvSpPr txBox="1">
            <a:spLocks noChangeArrowheads="1"/>
          </p:cNvSpPr>
          <p:nvPr>
            <p:custDataLst>
              <p:tags r:id="rId19"/>
            </p:custDataLst>
          </p:nvPr>
        </p:nvSpPr>
        <p:spPr bwMode="auto">
          <a:xfrm>
            <a:off x="5910263" y="3851275"/>
            <a:ext cx="1268412" cy="400050"/>
          </a:xfrm>
          <a:prstGeom prst="rect">
            <a:avLst/>
          </a:prstGeom>
          <a:noFill/>
          <a:ln w="9525">
            <a:noFill/>
            <a:miter lim="800000"/>
            <a:headEnd/>
            <a:tailEnd/>
          </a:ln>
          <a:effectLst/>
        </p:spPr>
        <p:txBody>
          <a:bodyPr wrap="none">
            <a:spAutoFit/>
          </a:bodyPr>
          <a:lstStyle/>
          <a:p>
            <a:pPr>
              <a:defRPr/>
            </a:pPr>
            <a:r>
              <a:rPr lang="en-US" sz="2000" b="0" i="1" dirty="0">
                <a:solidFill>
                  <a:srgbClr val="0000FF"/>
                </a:solidFill>
                <a:latin typeface="+mj-lt"/>
              </a:rPr>
              <a:t>Edmonds</a:t>
            </a:r>
          </a:p>
        </p:txBody>
      </p:sp>
      <p:sp>
        <p:nvSpPr>
          <p:cNvPr id="24" name="Text Box 20"/>
          <p:cNvSpPr txBox="1">
            <a:spLocks noChangeArrowheads="1"/>
          </p:cNvSpPr>
          <p:nvPr>
            <p:custDataLst>
              <p:tags r:id="rId20"/>
            </p:custDataLst>
          </p:nvPr>
        </p:nvSpPr>
        <p:spPr bwMode="auto">
          <a:xfrm>
            <a:off x="6194425" y="4741862"/>
            <a:ext cx="982663"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Seattle</a:t>
            </a:r>
          </a:p>
        </p:txBody>
      </p:sp>
      <p:sp>
        <p:nvSpPr>
          <p:cNvPr id="25" name="Text Box 21"/>
          <p:cNvSpPr txBox="1">
            <a:spLocks noChangeArrowheads="1"/>
          </p:cNvSpPr>
          <p:nvPr>
            <p:custDataLst>
              <p:tags r:id="rId21"/>
            </p:custDataLst>
          </p:nvPr>
        </p:nvSpPr>
        <p:spPr bwMode="auto">
          <a:xfrm>
            <a:off x="1546225" y="5708650"/>
            <a:ext cx="1379538"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Bremerton</a:t>
            </a:r>
          </a:p>
        </p:txBody>
      </p:sp>
      <p:sp>
        <p:nvSpPr>
          <p:cNvPr id="26" name="Text Box 22"/>
          <p:cNvSpPr txBox="1">
            <a:spLocks noChangeArrowheads="1"/>
          </p:cNvSpPr>
          <p:nvPr>
            <p:custDataLst>
              <p:tags r:id="rId22"/>
            </p:custDataLst>
          </p:nvPr>
        </p:nvSpPr>
        <p:spPr bwMode="auto">
          <a:xfrm>
            <a:off x="2460625" y="4633912"/>
            <a:ext cx="1412875"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Bainbridge</a:t>
            </a:r>
          </a:p>
        </p:txBody>
      </p:sp>
      <p:sp>
        <p:nvSpPr>
          <p:cNvPr id="27" name="Text Box 23"/>
          <p:cNvSpPr txBox="1">
            <a:spLocks noChangeArrowheads="1"/>
          </p:cNvSpPr>
          <p:nvPr>
            <p:custDataLst>
              <p:tags r:id="rId23"/>
            </p:custDataLst>
          </p:nvPr>
        </p:nvSpPr>
        <p:spPr bwMode="auto">
          <a:xfrm>
            <a:off x="2776538" y="3767137"/>
            <a:ext cx="1182687" cy="400050"/>
          </a:xfrm>
          <a:prstGeom prst="rect">
            <a:avLst/>
          </a:prstGeom>
          <a:noFill/>
          <a:ln w="9525">
            <a:noFill/>
            <a:miter lim="800000"/>
            <a:headEnd/>
            <a:tailEnd/>
          </a:ln>
          <a:effectLst/>
        </p:spPr>
        <p:txBody>
          <a:bodyPr wrap="none">
            <a:spAutoFit/>
          </a:bodyPr>
          <a:lstStyle/>
          <a:p>
            <a:pPr>
              <a:defRPr/>
            </a:pPr>
            <a:r>
              <a:rPr lang="en-US" sz="2000" b="0" i="1">
                <a:solidFill>
                  <a:srgbClr val="0000FF"/>
                </a:solidFill>
                <a:latin typeface="+mj-lt"/>
              </a:rPr>
              <a:t>Kingston</a:t>
            </a:r>
          </a:p>
        </p:txBody>
      </p:sp>
      <p:sp>
        <p:nvSpPr>
          <p:cNvPr id="28" name="Text Box 24"/>
          <p:cNvSpPr txBox="1">
            <a:spLocks noChangeArrowheads="1"/>
          </p:cNvSpPr>
          <p:nvPr>
            <p:custDataLst>
              <p:tags r:id="rId24"/>
            </p:custDataLst>
          </p:nvPr>
        </p:nvSpPr>
        <p:spPr bwMode="auto">
          <a:xfrm>
            <a:off x="3344863" y="2684462"/>
            <a:ext cx="984250" cy="400050"/>
          </a:xfrm>
          <a:prstGeom prst="rect">
            <a:avLst/>
          </a:prstGeom>
          <a:noFill/>
          <a:ln w="9525">
            <a:noFill/>
            <a:miter lim="800000"/>
            <a:headEnd/>
            <a:tailEnd/>
          </a:ln>
          <a:effectLst/>
        </p:spPr>
        <p:txBody>
          <a:bodyPr wrap="none">
            <a:spAutoFit/>
          </a:bodyPr>
          <a:lstStyle/>
          <a:p>
            <a:pPr>
              <a:defRPr/>
            </a:pPr>
            <a:r>
              <a:rPr lang="en-US" sz="2000" b="0" i="1" dirty="0">
                <a:solidFill>
                  <a:srgbClr val="0000FF"/>
                </a:solidFill>
                <a:latin typeface="+mj-lt"/>
              </a:rPr>
              <a:t>Clinton</a:t>
            </a:r>
          </a:p>
        </p:txBody>
      </p:sp>
    </p:spTree>
    <p:extLst>
      <p:ext uri="{BB962C8B-B14F-4D97-AF65-F5344CB8AC3E}">
        <p14:creationId xmlns:p14="http://schemas.microsoft.com/office/powerpoint/2010/main" val="356330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2800" dirty="0"/>
              <a:t>The Seven Bridges of </a:t>
            </a:r>
            <a:r>
              <a:rPr lang="en-US" sz="2800" dirty="0" err="1"/>
              <a:t>Königsberg</a:t>
            </a:r>
            <a:r>
              <a:rPr lang="en-US" sz="2800" dirty="0"/>
              <a:t>, Germany</a:t>
            </a:r>
          </a:p>
        </p:txBody>
      </p:sp>
      <p:sp>
        <p:nvSpPr>
          <p:cNvPr id="71683" name="Rectangle 3"/>
          <p:cNvSpPr>
            <a:spLocks noGrp="1" noChangeArrowheads="1"/>
          </p:cNvSpPr>
          <p:nvPr>
            <p:ph type="body" idx="1"/>
          </p:nvPr>
        </p:nvSpPr>
        <p:spPr>
          <a:xfrm>
            <a:off x="914400" y="1981200"/>
            <a:ext cx="8001000" cy="1981200"/>
          </a:xfrm>
        </p:spPr>
        <p:txBody>
          <a:bodyPr/>
          <a:lstStyle/>
          <a:p>
            <a:pPr algn="just">
              <a:lnSpc>
                <a:spcPct val="80000"/>
              </a:lnSpc>
            </a:pPr>
            <a:r>
              <a:rPr lang="en-US" sz="2400"/>
              <a:t>The residents of Königsberg, Germany, wondered if it was possible to take a walking tour of the town that crossed each of the seven bridges over the Presel river exactly once. Is it possible to start at some node and take a walk that uses each edge exactly once, and ends at the starting node?</a:t>
            </a:r>
          </a:p>
          <a:p>
            <a:pPr algn="just">
              <a:lnSpc>
                <a:spcPct val="80000"/>
              </a:lnSpc>
            </a:pPr>
            <a:endParaRPr lang="en-US" sz="2400"/>
          </a:p>
        </p:txBody>
      </p:sp>
      <p:grpSp>
        <p:nvGrpSpPr>
          <p:cNvPr id="71684" name="Group 4"/>
          <p:cNvGrpSpPr>
            <a:grpSpLocks/>
          </p:cNvGrpSpPr>
          <p:nvPr/>
        </p:nvGrpSpPr>
        <p:grpSpPr bwMode="auto">
          <a:xfrm>
            <a:off x="1981200" y="3733800"/>
            <a:ext cx="5137150" cy="2462213"/>
            <a:chOff x="1235" y="280"/>
            <a:chExt cx="3236" cy="1551"/>
          </a:xfrm>
        </p:grpSpPr>
        <p:pic>
          <p:nvPicPr>
            <p:cNvPr id="71685" name="Picture 5" descr="04"/>
            <p:cNvPicPr>
              <a:picLocks noChangeAspect="1" noChangeArrowheads="1"/>
            </p:cNvPicPr>
            <p:nvPr/>
          </p:nvPicPr>
          <p:blipFill>
            <a:blip r:embed="rId2">
              <a:extLst>
                <a:ext uri="{28A0092B-C50C-407E-A947-70E740481C1C}">
                  <a14:useLocalDpi xmlns:a14="http://schemas.microsoft.com/office/drawing/2010/main" val="0"/>
                </a:ext>
              </a:extLst>
            </a:blip>
            <a:srcRect l="1999" b="67824"/>
            <a:stretch>
              <a:fillRect/>
            </a:stretch>
          </p:blipFill>
          <p:spPr bwMode="auto">
            <a:xfrm>
              <a:off x="1235" y="280"/>
              <a:ext cx="3234" cy="1390"/>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04"/>
            <p:cNvPicPr>
              <a:picLocks noChangeAspect="1" noChangeArrowheads="1"/>
            </p:cNvPicPr>
            <p:nvPr/>
          </p:nvPicPr>
          <p:blipFill>
            <a:blip r:embed="rId2">
              <a:extLst>
                <a:ext uri="{28A0092B-C50C-407E-A947-70E740481C1C}">
                  <a14:useLocalDpi xmlns:a14="http://schemas.microsoft.com/office/drawing/2010/main" val="0"/>
                </a:ext>
              </a:extLst>
            </a:blip>
            <a:srcRect l="1999" b="92639"/>
            <a:stretch>
              <a:fillRect/>
            </a:stretch>
          </p:blipFill>
          <p:spPr bwMode="auto">
            <a:xfrm>
              <a:off x="1237" y="1513"/>
              <a:ext cx="3234" cy="3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9060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custDataLst>
              <p:tags r:id="rId1"/>
            </p:custDataLst>
          </p:nvPr>
        </p:nvSpPr>
        <p:spPr/>
        <p:txBody>
          <a:bodyPr/>
          <a:lstStyle/>
          <a:p>
            <a:r>
              <a:rPr lang="en-US" dirty="0" smtClean="0"/>
              <a:t>Examples Again</a:t>
            </a:r>
          </a:p>
        </p:txBody>
      </p:sp>
      <p:sp>
        <p:nvSpPr>
          <p:cNvPr id="23554" name="Content Placeholder 2"/>
          <p:cNvSpPr>
            <a:spLocks noGrp="1"/>
          </p:cNvSpPr>
          <p:nvPr>
            <p:ph idx="1"/>
            <p:custDataLst>
              <p:tags r:id="rId2"/>
            </p:custDataLst>
          </p:nvPr>
        </p:nvSpPr>
        <p:spPr/>
        <p:txBody>
          <a:bodyPr>
            <a:noAutofit/>
          </a:bodyPr>
          <a:lstStyle/>
          <a:p>
            <a:pPr marL="0" indent="0">
              <a:buNone/>
            </a:pPr>
            <a:r>
              <a:rPr lang="en-US" sz="2600" dirty="0" smtClean="0"/>
              <a:t>Which would use </a:t>
            </a:r>
            <a:r>
              <a:rPr lang="en-US" sz="2600" dirty="0" smtClean="0">
                <a:solidFill>
                  <a:schemeClr val="tx2">
                    <a:lumMod val="50000"/>
                    <a:lumOff val="50000"/>
                  </a:schemeClr>
                </a:solidFill>
              </a:rPr>
              <a:t>directed edges</a:t>
            </a:r>
            <a:r>
              <a:rPr lang="en-US" sz="2600" dirty="0" smtClean="0"/>
              <a:t>? </a:t>
            </a:r>
          </a:p>
          <a:p>
            <a:pPr marL="0" indent="0">
              <a:buNone/>
            </a:pPr>
            <a:r>
              <a:rPr lang="en-US" sz="2600" dirty="0" smtClean="0"/>
              <a:t>Which would have </a:t>
            </a:r>
            <a:r>
              <a:rPr lang="en-US" sz="2600" dirty="0" smtClean="0">
                <a:solidFill>
                  <a:schemeClr val="tx2">
                    <a:lumMod val="50000"/>
                    <a:lumOff val="50000"/>
                  </a:schemeClr>
                </a:solidFill>
              </a:rPr>
              <a:t>self-edges</a:t>
            </a:r>
            <a:r>
              <a:rPr lang="en-US" sz="2600" dirty="0" smtClean="0"/>
              <a:t>? </a:t>
            </a:r>
          </a:p>
          <a:p>
            <a:pPr marL="0" indent="0">
              <a:buNone/>
            </a:pPr>
            <a:r>
              <a:rPr lang="en-US" sz="2600" dirty="0" smtClean="0"/>
              <a:t>Which could have </a:t>
            </a:r>
            <a:r>
              <a:rPr lang="en-US" sz="2600" dirty="0" smtClean="0">
                <a:solidFill>
                  <a:schemeClr val="tx2">
                    <a:lumMod val="50000"/>
                    <a:lumOff val="50000"/>
                  </a:schemeClr>
                </a:solidFill>
              </a:rPr>
              <a:t>0-degree nodes</a:t>
            </a:r>
            <a:r>
              <a:rPr lang="en-US" sz="2600" dirty="0" smtClean="0"/>
              <a:t>?</a:t>
            </a:r>
          </a:p>
          <a:p>
            <a:pPr marL="0" indent="0">
              <a:buNone/>
            </a:pPr>
            <a:endParaRPr lang="en-US" sz="1050" dirty="0" smtClean="0"/>
          </a:p>
          <a:p>
            <a:r>
              <a:rPr lang="en-US" sz="2600" dirty="0" smtClean="0"/>
              <a:t>Web pages with links</a:t>
            </a:r>
          </a:p>
          <a:p>
            <a:r>
              <a:rPr lang="en-US" sz="2600" dirty="0" smtClean="0"/>
              <a:t>Facebook friends</a:t>
            </a:r>
          </a:p>
          <a:p>
            <a:r>
              <a:rPr lang="en-US" sz="2600" dirty="0" smtClean="0"/>
              <a:t>"Input data" for the Kevin Bacon game</a:t>
            </a:r>
          </a:p>
          <a:p>
            <a:r>
              <a:rPr lang="en-US" sz="2600" dirty="0" smtClean="0"/>
              <a:t>Methods in a program that call each other</a:t>
            </a:r>
          </a:p>
          <a:p>
            <a:r>
              <a:rPr lang="en-US" sz="2600" dirty="0" smtClean="0"/>
              <a:t>Road maps</a:t>
            </a:r>
          </a:p>
          <a:p>
            <a:r>
              <a:rPr lang="en-US" sz="2600" dirty="0" smtClean="0"/>
              <a:t>Airline routes</a:t>
            </a:r>
          </a:p>
          <a:p>
            <a:r>
              <a:rPr lang="en-US" sz="2600" dirty="0" smtClean="0"/>
              <a:t>Family trees</a:t>
            </a:r>
          </a:p>
          <a:p>
            <a:r>
              <a:rPr lang="en-US" sz="2600" dirty="0" smtClean="0"/>
              <a:t>Course pre-requisites</a:t>
            </a:r>
          </a:p>
        </p:txBody>
      </p:sp>
      <p:sp>
        <p:nvSpPr>
          <p:cNvPr id="4" name="Slide Number Placeholder 3"/>
          <p:cNvSpPr>
            <a:spLocks noGrp="1"/>
          </p:cNvSpPr>
          <p:nvPr>
            <p:ph type="sldNum" sz="quarter" idx="12"/>
          </p:nvPr>
        </p:nvSpPr>
        <p:spPr/>
        <p:txBody>
          <a:bodyPr/>
          <a:lstStyle/>
          <a:p>
            <a:fld id="{2781ADA0-3BB4-460A-B7EB-C1A8DEAFE2E2}" type="slidenum">
              <a:rPr lang="en-US" smtClean="0"/>
              <a:pPr/>
              <a:t>30</a:t>
            </a:fld>
            <a:endParaRPr lang="en-US"/>
          </a:p>
        </p:txBody>
      </p:sp>
    </p:spTree>
    <p:extLst>
      <p:ext uri="{BB962C8B-B14F-4D97-AF65-F5344CB8AC3E}">
        <p14:creationId xmlns:p14="http://schemas.microsoft.com/office/powerpoint/2010/main" val="354130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3AC9859-4E6C-47BB-84DF-9B64B44513B9}" type="slidenum">
              <a:rPr lang="en-US" altLang="zh-TW"/>
              <a:pPr/>
              <a:t>31</a:t>
            </a:fld>
            <a:endParaRPr lang="en-US" altLang="zh-TW"/>
          </a:p>
        </p:txBody>
      </p:sp>
      <p:sp>
        <p:nvSpPr>
          <p:cNvPr id="50179" name="Rectangle 1027"/>
          <p:cNvSpPr>
            <a:spLocks noChangeArrowheads="1"/>
          </p:cNvSpPr>
          <p:nvPr/>
        </p:nvSpPr>
        <p:spPr bwMode="auto">
          <a:xfrm>
            <a:off x="804863" y="1539875"/>
            <a:ext cx="83391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A </a:t>
            </a:r>
            <a:r>
              <a:rPr lang="en-US" altLang="zh-TW" sz="3200">
                <a:ea typeface="新細明體" charset="-120"/>
              </a:rPr>
              <a:t>subgraph</a:t>
            </a:r>
            <a:r>
              <a:rPr lang="en-US" altLang="zh-TW" sz="3200">
                <a:solidFill>
                  <a:schemeClr val="tx1"/>
                </a:solidFill>
                <a:ea typeface="新細明體" charset="-120"/>
              </a:rPr>
              <a:t> of G is a graph G’ such that V(G’) </a:t>
            </a:r>
            <a:br>
              <a:rPr lang="en-US" altLang="zh-TW" sz="3200">
                <a:solidFill>
                  <a:schemeClr val="tx1"/>
                </a:solidFill>
                <a:ea typeface="新細明體" charset="-120"/>
              </a:rPr>
            </a:br>
            <a:r>
              <a:rPr lang="en-US" altLang="zh-TW" sz="3200">
                <a:solidFill>
                  <a:schemeClr val="tx1"/>
                </a:solidFill>
                <a:ea typeface="新細明體" charset="-120"/>
              </a:rPr>
              <a:t>is a subset of V(G) and E(G’) is a subset of E(G)</a:t>
            </a:r>
          </a:p>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A </a:t>
            </a:r>
            <a:r>
              <a:rPr lang="en-US" altLang="zh-TW" sz="3200">
                <a:ea typeface="新細明體" charset="-120"/>
              </a:rPr>
              <a:t>path</a:t>
            </a:r>
            <a:r>
              <a:rPr lang="en-US" altLang="zh-TW" sz="3200">
                <a:solidFill>
                  <a:schemeClr val="tx1"/>
                </a:solidFill>
                <a:ea typeface="新細明體" charset="-120"/>
              </a:rPr>
              <a:t> from vertex v</a:t>
            </a:r>
            <a:r>
              <a:rPr lang="en-US" altLang="zh-TW" sz="1800">
                <a:solidFill>
                  <a:schemeClr val="tx1"/>
                </a:solidFill>
                <a:ea typeface="新細明體" charset="-120"/>
              </a:rPr>
              <a:t>p</a:t>
            </a:r>
            <a:r>
              <a:rPr lang="en-US" altLang="zh-TW" sz="3200">
                <a:solidFill>
                  <a:schemeClr val="tx1"/>
                </a:solidFill>
                <a:ea typeface="新細明體" charset="-120"/>
              </a:rPr>
              <a:t> to vertex v</a:t>
            </a:r>
            <a:r>
              <a:rPr lang="en-US" altLang="zh-TW" sz="1800">
                <a:solidFill>
                  <a:schemeClr val="tx1"/>
                </a:solidFill>
                <a:ea typeface="新細明體" charset="-120"/>
              </a:rPr>
              <a:t>q</a:t>
            </a:r>
            <a:r>
              <a:rPr lang="en-US" altLang="zh-TW" sz="3200">
                <a:solidFill>
                  <a:schemeClr val="tx1"/>
                </a:solidFill>
                <a:ea typeface="新細明體" charset="-120"/>
              </a:rPr>
              <a:t> in a graph G, </a:t>
            </a:r>
            <a:br>
              <a:rPr lang="en-US" altLang="zh-TW" sz="3200">
                <a:solidFill>
                  <a:schemeClr val="tx1"/>
                </a:solidFill>
                <a:ea typeface="新細明體" charset="-120"/>
              </a:rPr>
            </a:br>
            <a:r>
              <a:rPr lang="en-US" altLang="zh-TW" sz="3200">
                <a:solidFill>
                  <a:schemeClr val="tx1"/>
                </a:solidFill>
                <a:ea typeface="新細明體" charset="-120"/>
              </a:rPr>
              <a:t>is a sequence of vertices, v</a:t>
            </a:r>
            <a:r>
              <a:rPr lang="en-US" altLang="zh-TW" sz="1800">
                <a:solidFill>
                  <a:schemeClr val="tx1"/>
                </a:solidFill>
                <a:ea typeface="新細明體" charset="-120"/>
              </a:rPr>
              <a:t>p</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2</a:t>
            </a:r>
            <a:r>
              <a:rPr lang="en-US" altLang="zh-TW" sz="3200">
                <a:solidFill>
                  <a:schemeClr val="tx1"/>
                </a:solidFill>
                <a:ea typeface="新細明體" charset="-120"/>
              </a:rPr>
              <a:t>, ..., v</a:t>
            </a:r>
            <a:r>
              <a:rPr lang="en-US" altLang="zh-TW" sz="1800">
                <a:solidFill>
                  <a:schemeClr val="tx1"/>
                </a:solidFill>
                <a:ea typeface="新細明體" charset="-120"/>
              </a:rPr>
              <a:t>i</a:t>
            </a:r>
            <a:r>
              <a:rPr lang="en-US" altLang="zh-TW" sz="1400">
                <a:solidFill>
                  <a:schemeClr val="tx1"/>
                </a:solidFill>
                <a:ea typeface="新細明體" charset="-120"/>
              </a:rPr>
              <a:t>n</a:t>
            </a:r>
            <a:r>
              <a:rPr lang="en-US" altLang="zh-TW" sz="3200">
                <a:solidFill>
                  <a:schemeClr val="tx1"/>
                </a:solidFill>
                <a:ea typeface="新細明體" charset="-120"/>
              </a:rPr>
              <a:t>, v</a:t>
            </a:r>
            <a:r>
              <a:rPr lang="en-US" altLang="zh-TW" sz="1800">
                <a:solidFill>
                  <a:schemeClr val="tx1"/>
                </a:solidFill>
                <a:ea typeface="新細明體" charset="-120"/>
              </a:rPr>
              <a:t>q</a:t>
            </a:r>
            <a:r>
              <a:rPr lang="en-US" altLang="zh-TW" sz="3200">
                <a:solidFill>
                  <a:schemeClr val="tx1"/>
                </a:solidFill>
                <a:ea typeface="新細明體" charset="-120"/>
              </a:rPr>
              <a:t>, </a:t>
            </a:r>
            <a:br>
              <a:rPr lang="en-US" altLang="zh-TW" sz="3200">
                <a:solidFill>
                  <a:schemeClr val="tx1"/>
                </a:solidFill>
                <a:ea typeface="新細明體" charset="-120"/>
              </a:rPr>
            </a:br>
            <a:r>
              <a:rPr lang="en-US" altLang="zh-TW" sz="3200">
                <a:solidFill>
                  <a:schemeClr val="tx1"/>
                </a:solidFill>
                <a:ea typeface="新細明體" charset="-120"/>
              </a:rPr>
              <a:t>such that (v</a:t>
            </a:r>
            <a:r>
              <a:rPr lang="en-US" altLang="zh-TW" sz="1800">
                <a:solidFill>
                  <a:schemeClr val="tx1"/>
                </a:solidFill>
                <a:ea typeface="新細明體" charset="-120"/>
              </a:rPr>
              <a:t>p</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1</a:t>
            </a:r>
            <a:r>
              <a:rPr lang="en-US" altLang="zh-TW" sz="3200">
                <a:solidFill>
                  <a:schemeClr val="tx1"/>
                </a:solidFill>
                <a:ea typeface="新細明體" charset="-120"/>
              </a:rPr>
              <a:t>, v</a:t>
            </a:r>
            <a:r>
              <a:rPr lang="en-US" altLang="zh-TW" sz="1800">
                <a:solidFill>
                  <a:schemeClr val="tx1"/>
                </a:solidFill>
                <a:ea typeface="新細明體" charset="-120"/>
              </a:rPr>
              <a:t>i</a:t>
            </a:r>
            <a:r>
              <a:rPr lang="en-US" altLang="zh-TW" sz="1400">
                <a:solidFill>
                  <a:schemeClr val="tx1"/>
                </a:solidFill>
                <a:ea typeface="新細明體" charset="-120"/>
              </a:rPr>
              <a:t>2</a:t>
            </a:r>
            <a:r>
              <a:rPr lang="en-US" altLang="zh-TW" sz="3200">
                <a:solidFill>
                  <a:schemeClr val="tx1"/>
                </a:solidFill>
                <a:ea typeface="新細明體" charset="-120"/>
              </a:rPr>
              <a:t>), ..., (v</a:t>
            </a:r>
            <a:r>
              <a:rPr lang="en-US" altLang="zh-TW" sz="1800">
                <a:solidFill>
                  <a:schemeClr val="tx1"/>
                </a:solidFill>
                <a:ea typeface="新細明體" charset="-120"/>
              </a:rPr>
              <a:t>i</a:t>
            </a:r>
            <a:r>
              <a:rPr lang="en-US" altLang="zh-TW" sz="1400">
                <a:solidFill>
                  <a:schemeClr val="tx1"/>
                </a:solidFill>
                <a:ea typeface="新細明體" charset="-120"/>
              </a:rPr>
              <a:t>n</a:t>
            </a:r>
            <a:r>
              <a:rPr lang="en-US" altLang="zh-TW" sz="3200">
                <a:solidFill>
                  <a:schemeClr val="tx1"/>
                </a:solidFill>
                <a:ea typeface="新細明體" charset="-120"/>
              </a:rPr>
              <a:t>, v</a:t>
            </a:r>
            <a:r>
              <a:rPr lang="en-US" altLang="zh-TW" sz="1800">
                <a:solidFill>
                  <a:schemeClr val="tx1"/>
                </a:solidFill>
                <a:ea typeface="新細明體" charset="-120"/>
              </a:rPr>
              <a:t>q</a:t>
            </a:r>
            <a:r>
              <a:rPr lang="en-US" altLang="zh-TW" sz="3200">
                <a:solidFill>
                  <a:schemeClr val="tx1"/>
                </a:solidFill>
                <a:ea typeface="新細明體" charset="-120"/>
              </a:rPr>
              <a:t>) are edges </a:t>
            </a:r>
            <a:br>
              <a:rPr lang="en-US" altLang="zh-TW" sz="3200">
                <a:solidFill>
                  <a:schemeClr val="tx1"/>
                </a:solidFill>
                <a:ea typeface="新細明體" charset="-120"/>
              </a:rPr>
            </a:br>
            <a:r>
              <a:rPr lang="en-US" altLang="zh-TW" sz="3200">
                <a:solidFill>
                  <a:schemeClr val="tx1"/>
                </a:solidFill>
                <a:ea typeface="新細明體" charset="-120"/>
              </a:rPr>
              <a:t>in an undirected graph</a:t>
            </a:r>
          </a:p>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The </a:t>
            </a:r>
            <a:r>
              <a:rPr lang="en-US" altLang="zh-TW" sz="3200">
                <a:ea typeface="新細明體" charset="-120"/>
              </a:rPr>
              <a:t>length of a path</a:t>
            </a:r>
            <a:r>
              <a:rPr lang="en-US" altLang="zh-TW" sz="3200">
                <a:solidFill>
                  <a:schemeClr val="tx1"/>
                </a:solidFill>
                <a:ea typeface="新細明體" charset="-120"/>
              </a:rPr>
              <a:t> is the number of edges on it</a:t>
            </a:r>
          </a:p>
        </p:txBody>
      </p:sp>
      <p:sp>
        <p:nvSpPr>
          <p:cNvPr id="50180" name="Rectangle 1028"/>
          <p:cNvSpPr>
            <a:spLocks noGrp="1" noChangeArrowheads="1"/>
          </p:cNvSpPr>
          <p:nvPr>
            <p:ph type="title" idx="4294967295"/>
          </p:nvPr>
        </p:nvSpPr>
        <p:spPr/>
        <p:txBody>
          <a:bodyPr/>
          <a:lstStyle/>
          <a:p>
            <a:pPr algn="ctr"/>
            <a:r>
              <a:rPr lang="en-US" altLang="zh-TW"/>
              <a:t>Subgraph and Path</a:t>
            </a:r>
          </a:p>
        </p:txBody>
      </p:sp>
    </p:spTree>
    <p:extLst>
      <p:ext uri="{BB962C8B-B14F-4D97-AF65-F5344CB8AC3E}">
        <p14:creationId xmlns:p14="http://schemas.microsoft.com/office/powerpoint/2010/main" val="414905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3B8E66A6-F44C-4BBF-833F-9FE21B48B31D}" type="slidenum">
              <a:rPr lang="en-US" altLang="zh-TW"/>
              <a:pPr/>
              <a:t>32</a:t>
            </a:fld>
            <a:endParaRPr lang="en-US" altLang="zh-TW"/>
          </a:p>
        </p:txBody>
      </p:sp>
      <p:grpSp>
        <p:nvGrpSpPr>
          <p:cNvPr id="5174" name="Group 54"/>
          <p:cNvGrpSpPr>
            <a:grpSpLocks/>
          </p:cNvGrpSpPr>
          <p:nvPr/>
        </p:nvGrpSpPr>
        <p:grpSpPr bwMode="auto">
          <a:xfrm>
            <a:off x="2651125" y="609600"/>
            <a:ext cx="6286500" cy="1981200"/>
            <a:chOff x="828" y="564"/>
            <a:chExt cx="3960" cy="1248"/>
          </a:xfrm>
        </p:grpSpPr>
        <p:sp>
          <p:nvSpPr>
            <p:cNvPr id="5123" name="Oval 3"/>
            <p:cNvSpPr>
              <a:spLocks noChangeArrowheads="1"/>
            </p:cNvSpPr>
            <p:nvPr/>
          </p:nvSpPr>
          <p:spPr bwMode="auto">
            <a:xfrm>
              <a:off x="828" y="56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grpSp>
          <p:nvGrpSpPr>
            <p:cNvPr id="5130" name="Group 10"/>
            <p:cNvGrpSpPr>
              <a:grpSpLocks/>
            </p:cNvGrpSpPr>
            <p:nvPr/>
          </p:nvGrpSpPr>
          <p:grpSpPr bwMode="auto">
            <a:xfrm>
              <a:off x="1422" y="564"/>
              <a:ext cx="941" cy="816"/>
              <a:chOff x="1008" y="720"/>
              <a:chExt cx="912" cy="816"/>
            </a:xfrm>
          </p:grpSpPr>
          <p:sp>
            <p:nvSpPr>
              <p:cNvPr id="5125" name="Oval 5"/>
              <p:cNvSpPr>
                <a:spLocks noChangeArrowheads="1"/>
              </p:cNvSpPr>
              <p:nvPr/>
            </p:nvSpPr>
            <p:spPr bwMode="auto">
              <a:xfrm>
                <a:off x="1296" y="72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26" name="Oval 6"/>
              <p:cNvSpPr>
                <a:spLocks noChangeArrowheads="1"/>
              </p:cNvSpPr>
              <p:nvPr/>
            </p:nvSpPr>
            <p:spPr bwMode="auto">
              <a:xfrm>
                <a:off x="1008" y="120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27" name="Oval 7"/>
              <p:cNvSpPr>
                <a:spLocks noChangeArrowheads="1"/>
              </p:cNvSpPr>
              <p:nvPr/>
            </p:nvSpPr>
            <p:spPr bwMode="auto">
              <a:xfrm>
                <a:off x="1584" y="1200"/>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28" name="Line 8"/>
              <p:cNvSpPr>
                <a:spLocks noChangeShapeType="1"/>
              </p:cNvSpPr>
              <p:nvPr/>
            </p:nvSpPr>
            <p:spPr bwMode="auto">
              <a:xfrm flipH="1">
                <a:off x="1200" y="1008"/>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auto">
              <a:xfrm>
                <a:off x="1584" y="1008"/>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32" name="Oval 12"/>
            <p:cNvSpPr>
              <a:spLocks noChangeArrowheads="1"/>
            </p:cNvSpPr>
            <p:nvPr/>
          </p:nvSpPr>
          <p:spPr bwMode="auto">
            <a:xfrm>
              <a:off x="2858"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3</a:t>
              </a:r>
            </a:p>
          </p:txBody>
        </p:sp>
        <p:sp>
          <p:nvSpPr>
            <p:cNvPr id="5133" name="Oval 13"/>
            <p:cNvSpPr>
              <a:spLocks noChangeArrowheads="1"/>
            </p:cNvSpPr>
            <p:nvPr/>
          </p:nvSpPr>
          <p:spPr bwMode="auto">
            <a:xfrm>
              <a:off x="2561"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34" name="Oval 14"/>
            <p:cNvSpPr>
              <a:spLocks noChangeArrowheads="1"/>
            </p:cNvSpPr>
            <p:nvPr/>
          </p:nvSpPr>
          <p:spPr bwMode="auto">
            <a:xfrm>
              <a:off x="3155"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35" name="Line 15"/>
            <p:cNvSpPr>
              <a:spLocks noChangeShapeType="1"/>
            </p:cNvSpPr>
            <p:nvPr/>
          </p:nvSpPr>
          <p:spPr bwMode="auto">
            <a:xfrm flipH="1" flipV="1">
              <a:off x="2759" y="900"/>
              <a:ext cx="1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auto">
            <a:xfrm flipV="1">
              <a:off x="3155" y="900"/>
              <a:ext cx="9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Oval 18"/>
            <p:cNvSpPr>
              <a:spLocks noChangeArrowheads="1"/>
            </p:cNvSpPr>
            <p:nvPr/>
          </p:nvSpPr>
          <p:spPr bwMode="auto">
            <a:xfrm>
              <a:off x="4145" y="56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39" name="Oval 19"/>
            <p:cNvSpPr>
              <a:spLocks noChangeArrowheads="1"/>
            </p:cNvSpPr>
            <p:nvPr/>
          </p:nvSpPr>
          <p:spPr bwMode="auto">
            <a:xfrm>
              <a:off x="3848"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40" name="Oval 20"/>
            <p:cNvSpPr>
              <a:spLocks noChangeArrowheads="1"/>
            </p:cNvSpPr>
            <p:nvPr/>
          </p:nvSpPr>
          <p:spPr bwMode="auto">
            <a:xfrm>
              <a:off x="4442" y="1044"/>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sp>
          <p:nvSpPr>
            <p:cNvPr id="5143" name="Oval 23"/>
            <p:cNvSpPr>
              <a:spLocks noChangeArrowheads="1"/>
            </p:cNvSpPr>
            <p:nvPr/>
          </p:nvSpPr>
          <p:spPr bwMode="auto">
            <a:xfrm>
              <a:off x="4145" y="1476"/>
              <a:ext cx="34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3</a:t>
              </a:r>
            </a:p>
          </p:txBody>
        </p:sp>
        <p:sp>
          <p:nvSpPr>
            <p:cNvPr id="5144" name="Line 24"/>
            <p:cNvSpPr>
              <a:spLocks noChangeShapeType="1"/>
            </p:cNvSpPr>
            <p:nvPr/>
          </p:nvSpPr>
          <p:spPr bwMode="auto">
            <a:xfrm>
              <a:off x="4194" y="1188"/>
              <a:ext cx="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auto">
            <a:xfrm>
              <a:off x="4305" y="9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auto">
            <a:xfrm flipH="1">
              <a:off x="4454" y="1368"/>
              <a:ext cx="99"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8" name="Text Box 28"/>
          <p:cNvSpPr txBox="1">
            <a:spLocks noChangeArrowheads="1"/>
          </p:cNvSpPr>
          <p:nvPr/>
        </p:nvSpPr>
        <p:spPr bwMode="auto">
          <a:xfrm>
            <a:off x="2551113" y="2479675"/>
            <a:ext cx="599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400">
                <a:solidFill>
                  <a:schemeClr val="tx1"/>
                </a:solidFill>
                <a:ea typeface="新細明體" charset="-120"/>
              </a:rPr>
              <a:t> </a:t>
            </a:r>
            <a:r>
              <a:rPr lang="en-US" altLang="zh-TW">
                <a:solidFill>
                  <a:schemeClr val="tx1"/>
                </a:solidFill>
                <a:ea typeface="新細明體" charset="-120"/>
              </a:rPr>
              <a:t>(i)                    (ii)                       (iii)                           (iv)</a:t>
            </a:r>
          </a:p>
          <a:p>
            <a:pPr algn="l"/>
            <a:r>
              <a:rPr lang="en-US" altLang="zh-TW">
                <a:solidFill>
                  <a:schemeClr val="tx1"/>
                </a:solidFill>
                <a:ea typeface="新細明體" charset="-120"/>
              </a:rPr>
              <a:t>                       (a) Some of the subgraph of G</a:t>
            </a:r>
            <a:r>
              <a:rPr lang="en-US" altLang="zh-TW" baseline="-25000">
                <a:solidFill>
                  <a:schemeClr val="tx1"/>
                </a:solidFill>
                <a:ea typeface="新細明體" charset="-120"/>
              </a:rPr>
              <a:t>1</a:t>
            </a:r>
            <a:r>
              <a:rPr lang="en-US" altLang="zh-TW">
                <a:solidFill>
                  <a:schemeClr val="tx1"/>
                </a:solidFill>
                <a:ea typeface="新細明體" charset="-120"/>
              </a:rPr>
              <a:t>   </a:t>
            </a:r>
          </a:p>
        </p:txBody>
      </p:sp>
      <p:grpSp>
        <p:nvGrpSpPr>
          <p:cNvPr id="5172" name="Group 52"/>
          <p:cNvGrpSpPr>
            <a:grpSpLocks/>
          </p:cNvGrpSpPr>
          <p:nvPr/>
        </p:nvGrpSpPr>
        <p:grpSpPr bwMode="auto">
          <a:xfrm>
            <a:off x="2822575" y="3238500"/>
            <a:ext cx="5981700" cy="2247900"/>
            <a:chOff x="924" y="2400"/>
            <a:chExt cx="3768" cy="1416"/>
          </a:xfrm>
        </p:grpSpPr>
        <p:sp>
          <p:nvSpPr>
            <p:cNvPr id="5149" name="Oval 29"/>
            <p:cNvSpPr>
              <a:spLocks noChangeArrowheads="1"/>
            </p:cNvSpPr>
            <p:nvPr/>
          </p:nvSpPr>
          <p:spPr bwMode="auto">
            <a:xfrm>
              <a:off x="924" y="2448"/>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grpSp>
          <p:nvGrpSpPr>
            <p:cNvPr id="5160" name="Group 40"/>
            <p:cNvGrpSpPr>
              <a:grpSpLocks/>
            </p:cNvGrpSpPr>
            <p:nvPr/>
          </p:nvGrpSpPr>
          <p:grpSpPr bwMode="auto">
            <a:xfrm>
              <a:off x="1848" y="2436"/>
              <a:ext cx="347" cy="864"/>
              <a:chOff x="1692" y="2568"/>
              <a:chExt cx="347" cy="864"/>
            </a:xfrm>
          </p:grpSpPr>
          <p:sp>
            <p:nvSpPr>
              <p:cNvPr id="5150" name="Oval 30"/>
              <p:cNvSpPr>
                <a:spLocks noChangeArrowheads="1"/>
              </p:cNvSpPr>
              <p:nvPr/>
            </p:nvSpPr>
            <p:spPr bwMode="auto">
              <a:xfrm>
                <a:off x="1692" y="2568"/>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1" name="Oval 31"/>
              <p:cNvSpPr>
                <a:spLocks noChangeArrowheads="1"/>
              </p:cNvSpPr>
              <p:nvPr/>
            </p:nvSpPr>
            <p:spPr bwMode="auto">
              <a:xfrm>
                <a:off x="1692" y="3096"/>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grpSp>
        <p:grpSp>
          <p:nvGrpSpPr>
            <p:cNvPr id="5155" name="Group 35"/>
            <p:cNvGrpSpPr>
              <a:grpSpLocks/>
            </p:cNvGrpSpPr>
            <p:nvPr/>
          </p:nvGrpSpPr>
          <p:grpSpPr bwMode="auto">
            <a:xfrm>
              <a:off x="2952" y="2400"/>
              <a:ext cx="347" cy="1416"/>
              <a:chOff x="2940" y="2544"/>
              <a:chExt cx="347" cy="1416"/>
            </a:xfrm>
          </p:grpSpPr>
          <p:sp>
            <p:nvSpPr>
              <p:cNvPr id="5152" name="Oval 32"/>
              <p:cNvSpPr>
                <a:spLocks noChangeArrowheads="1"/>
              </p:cNvSpPr>
              <p:nvPr/>
            </p:nvSpPr>
            <p:spPr bwMode="auto">
              <a:xfrm>
                <a:off x="2940" y="254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3" name="Oval 33"/>
              <p:cNvSpPr>
                <a:spLocks noChangeArrowheads="1"/>
              </p:cNvSpPr>
              <p:nvPr/>
            </p:nvSpPr>
            <p:spPr bwMode="auto">
              <a:xfrm>
                <a:off x="2940" y="3072"/>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54" name="Oval 34"/>
              <p:cNvSpPr>
                <a:spLocks noChangeArrowheads="1"/>
              </p:cNvSpPr>
              <p:nvPr/>
            </p:nvSpPr>
            <p:spPr bwMode="auto">
              <a:xfrm>
                <a:off x="2940" y="362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grpSp>
        <p:grpSp>
          <p:nvGrpSpPr>
            <p:cNvPr id="5156" name="Group 36"/>
            <p:cNvGrpSpPr>
              <a:grpSpLocks/>
            </p:cNvGrpSpPr>
            <p:nvPr/>
          </p:nvGrpSpPr>
          <p:grpSpPr bwMode="auto">
            <a:xfrm>
              <a:off x="4176" y="2400"/>
              <a:ext cx="347" cy="1416"/>
              <a:chOff x="2940" y="2544"/>
              <a:chExt cx="347" cy="1416"/>
            </a:xfrm>
          </p:grpSpPr>
          <p:sp>
            <p:nvSpPr>
              <p:cNvPr id="5157" name="Oval 37"/>
              <p:cNvSpPr>
                <a:spLocks noChangeArrowheads="1"/>
              </p:cNvSpPr>
              <p:nvPr/>
            </p:nvSpPr>
            <p:spPr bwMode="auto">
              <a:xfrm>
                <a:off x="2940" y="254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0</a:t>
                </a:r>
              </a:p>
            </p:txBody>
          </p:sp>
          <p:sp>
            <p:nvSpPr>
              <p:cNvPr id="5158" name="Oval 38"/>
              <p:cNvSpPr>
                <a:spLocks noChangeArrowheads="1"/>
              </p:cNvSpPr>
              <p:nvPr/>
            </p:nvSpPr>
            <p:spPr bwMode="auto">
              <a:xfrm>
                <a:off x="2940" y="3072"/>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1</a:t>
                </a:r>
              </a:p>
            </p:txBody>
          </p:sp>
          <p:sp>
            <p:nvSpPr>
              <p:cNvPr id="5159" name="Oval 39"/>
              <p:cNvSpPr>
                <a:spLocks noChangeArrowheads="1"/>
              </p:cNvSpPr>
              <p:nvPr/>
            </p:nvSpPr>
            <p:spPr bwMode="auto">
              <a:xfrm>
                <a:off x="2940" y="3624"/>
                <a:ext cx="347"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1"/>
                    </a:solidFill>
                    <a:ea typeface="新細明體" charset="-120"/>
                  </a:rPr>
                  <a:t>2</a:t>
                </a:r>
              </a:p>
            </p:txBody>
          </p:sp>
        </p:grpSp>
        <p:sp>
          <p:nvSpPr>
            <p:cNvPr id="5164" name="Line 44"/>
            <p:cNvSpPr>
              <a:spLocks noChangeShapeType="1"/>
            </p:cNvSpPr>
            <p:nvPr/>
          </p:nvSpPr>
          <p:spPr bwMode="auto">
            <a:xfrm>
              <a:off x="2016" y="277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auto">
            <a:xfrm>
              <a:off x="3132" y="273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auto">
            <a:xfrm>
              <a:off x="3132" y="3264"/>
              <a:ext cx="0" cy="2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Freeform 50"/>
            <p:cNvSpPr>
              <a:spLocks/>
            </p:cNvSpPr>
            <p:nvPr/>
          </p:nvSpPr>
          <p:spPr bwMode="auto">
            <a:xfrm>
              <a:off x="4016" y="2664"/>
              <a:ext cx="184" cy="360"/>
            </a:xfrm>
            <a:custGeom>
              <a:avLst/>
              <a:gdLst>
                <a:gd name="T0" fmla="*/ 124 w 124"/>
                <a:gd name="T1" fmla="*/ 0 h 432"/>
                <a:gd name="T2" fmla="*/ 28 w 124"/>
                <a:gd name="T3" fmla="*/ 120 h 432"/>
                <a:gd name="T4" fmla="*/ 16 w 124"/>
                <a:gd name="T5" fmla="*/ 288 h 432"/>
                <a:gd name="T6" fmla="*/ 124 w 124"/>
                <a:gd name="T7" fmla="*/ 432 h 432"/>
              </a:gdLst>
              <a:ahLst/>
              <a:cxnLst>
                <a:cxn ang="0">
                  <a:pos x="T0" y="T1"/>
                </a:cxn>
                <a:cxn ang="0">
                  <a:pos x="T2" y="T3"/>
                </a:cxn>
                <a:cxn ang="0">
                  <a:pos x="T4" y="T5"/>
                </a:cxn>
                <a:cxn ang="0">
                  <a:pos x="T6" y="T7"/>
                </a:cxn>
              </a:cxnLst>
              <a:rect l="0" t="0" r="r" b="b"/>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Freeform 51"/>
            <p:cNvSpPr>
              <a:spLocks/>
            </p:cNvSpPr>
            <p:nvPr/>
          </p:nvSpPr>
          <p:spPr bwMode="auto">
            <a:xfrm flipH="1">
              <a:off x="4508" y="2664"/>
              <a:ext cx="184" cy="360"/>
            </a:xfrm>
            <a:custGeom>
              <a:avLst/>
              <a:gdLst>
                <a:gd name="T0" fmla="*/ 124 w 124"/>
                <a:gd name="T1" fmla="*/ 0 h 432"/>
                <a:gd name="T2" fmla="*/ 28 w 124"/>
                <a:gd name="T3" fmla="*/ 120 h 432"/>
                <a:gd name="T4" fmla="*/ 16 w 124"/>
                <a:gd name="T5" fmla="*/ 288 h 432"/>
                <a:gd name="T6" fmla="*/ 124 w 124"/>
                <a:gd name="T7" fmla="*/ 432 h 432"/>
              </a:gdLst>
              <a:ahLst/>
              <a:cxnLst>
                <a:cxn ang="0">
                  <a:pos x="T0" y="T1"/>
                </a:cxn>
                <a:cxn ang="0">
                  <a:pos x="T2" y="T3"/>
                </a:cxn>
                <a:cxn ang="0">
                  <a:pos x="T4" y="T5"/>
                </a:cxn>
                <a:cxn ang="0">
                  <a:pos x="T6" y="T7"/>
                </a:cxn>
              </a:cxnLst>
              <a:rect l="0" t="0" r="r" b="b"/>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3" name="Rectangle 53"/>
          <p:cNvSpPr>
            <a:spLocks noChangeArrowheads="1"/>
          </p:cNvSpPr>
          <p:nvPr/>
        </p:nvSpPr>
        <p:spPr bwMode="auto">
          <a:xfrm>
            <a:off x="2797175" y="5478463"/>
            <a:ext cx="591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a:solidFill>
                  <a:schemeClr val="tx1"/>
                </a:solidFill>
                <a:ea typeface="新細明體" charset="-120"/>
              </a:rPr>
              <a:t>(i)                    (ii)                       (iii)                           (iv)</a:t>
            </a:r>
          </a:p>
          <a:p>
            <a:r>
              <a:rPr lang="en-US" altLang="zh-TW">
                <a:solidFill>
                  <a:schemeClr val="tx1"/>
                </a:solidFill>
                <a:ea typeface="新細明體" charset="-120"/>
              </a:rPr>
              <a:t>                       (b) Some of the subgraph of G</a:t>
            </a:r>
            <a:r>
              <a:rPr lang="en-US" altLang="zh-TW" baseline="-25000">
                <a:solidFill>
                  <a:schemeClr val="tx1"/>
                </a:solidFill>
                <a:ea typeface="新細明體" charset="-120"/>
              </a:rPr>
              <a:t>3</a:t>
            </a:r>
            <a:r>
              <a:rPr lang="en-US" altLang="zh-TW">
                <a:solidFill>
                  <a:schemeClr val="tx1"/>
                </a:solidFill>
                <a:ea typeface="新細明體" charset="-120"/>
              </a:rPr>
              <a:t>   </a:t>
            </a:r>
          </a:p>
        </p:txBody>
      </p:sp>
      <p:sp>
        <p:nvSpPr>
          <p:cNvPr id="5177" name="Oval 57"/>
          <p:cNvSpPr>
            <a:spLocks noChangeArrowheads="1"/>
          </p:cNvSpPr>
          <p:nvPr/>
        </p:nvSpPr>
        <p:spPr bwMode="auto">
          <a:xfrm>
            <a:off x="1427163" y="501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5178" name="Oval 58"/>
          <p:cNvSpPr>
            <a:spLocks noChangeArrowheads="1"/>
          </p:cNvSpPr>
          <p:nvPr/>
        </p:nvSpPr>
        <p:spPr bwMode="auto">
          <a:xfrm>
            <a:off x="7413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5179" name="Oval 59"/>
          <p:cNvSpPr>
            <a:spLocks noChangeArrowheads="1"/>
          </p:cNvSpPr>
          <p:nvPr/>
        </p:nvSpPr>
        <p:spPr bwMode="auto">
          <a:xfrm>
            <a:off x="21129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5180" name="Oval 60"/>
          <p:cNvSpPr>
            <a:spLocks noChangeArrowheads="1"/>
          </p:cNvSpPr>
          <p:nvPr/>
        </p:nvSpPr>
        <p:spPr bwMode="auto">
          <a:xfrm>
            <a:off x="1427163" y="18732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3</a:t>
            </a:r>
          </a:p>
        </p:txBody>
      </p:sp>
      <p:sp>
        <p:nvSpPr>
          <p:cNvPr id="5181" name="Line 61"/>
          <p:cNvSpPr>
            <a:spLocks noChangeShapeType="1"/>
          </p:cNvSpPr>
          <p:nvPr/>
        </p:nvSpPr>
        <p:spPr bwMode="auto">
          <a:xfrm>
            <a:off x="1649413" y="95250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Line 62"/>
          <p:cNvSpPr>
            <a:spLocks noChangeShapeType="1"/>
          </p:cNvSpPr>
          <p:nvPr/>
        </p:nvSpPr>
        <p:spPr bwMode="auto">
          <a:xfrm>
            <a:off x="1192213" y="148590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3" name="Line 63"/>
          <p:cNvSpPr>
            <a:spLocks noChangeShapeType="1"/>
          </p:cNvSpPr>
          <p:nvPr/>
        </p:nvSpPr>
        <p:spPr bwMode="auto">
          <a:xfrm flipH="1">
            <a:off x="1081088" y="87630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4" name="Line 64"/>
          <p:cNvSpPr>
            <a:spLocks noChangeShapeType="1"/>
          </p:cNvSpPr>
          <p:nvPr/>
        </p:nvSpPr>
        <p:spPr bwMode="auto">
          <a:xfrm>
            <a:off x="1801813" y="87630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auto">
          <a:xfrm>
            <a:off x="1066800" y="169227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Line 66"/>
          <p:cNvSpPr>
            <a:spLocks noChangeShapeType="1"/>
          </p:cNvSpPr>
          <p:nvPr/>
        </p:nvSpPr>
        <p:spPr bwMode="auto">
          <a:xfrm flipH="1">
            <a:off x="1855788" y="166528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7" name="Rectangle 67"/>
          <p:cNvSpPr>
            <a:spLocks noChangeArrowheads="1"/>
          </p:cNvSpPr>
          <p:nvPr/>
        </p:nvSpPr>
        <p:spPr bwMode="auto">
          <a:xfrm>
            <a:off x="1354138" y="251777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2"/>
                </a:solidFill>
                <a:ea typeface="新細明體" charset="-120"/>
              </a:rPr>
              <a:t>G</a:t>
            </a:r>
            <a:r>
              <a:rPr lang="en-US" altLang="zh-TW" sz="1800">
                <a:solidFill>
                  <a:schemeClr val="tx2"/>
                </a:solidFill>
                <a:ea typeface="新細明體" charset="-120"/>
              </a:rPr>
              <a:t>1</a:t>
            </a:r>
          </a:p>
        </p:txBody>
      </p:sp>
      <p:sp>
        <p:nvSpPr>
          <p:cNvPr id="5188" name="Oval 68"/>
          <p:cNvSpPr>
            <a:spLocks noChangeArrowheads="1"/>
          </p:cNvSpPr>
          <p:nvPr/>
        </p:nvSpPr>
        <p:spPr bwMode="auto">
          <a:xfrm>
            <a:off x="1419225" y="348773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5189" name="Oval 69"/>
          <p:cNvSpPr>
            <a:spLocks noChangeArrowheads="1"/>
          </p:cNvSpPr>
          <p:nvPr/>
        </p:nvSpPr>
        <p:spPr bwMode="auto">
          <a:xfrm>
            <a:off x="1417638" y="45910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5190" name="Oval 70"/>
          <p:cNvSpPr>
            <a:spLocks noChangeArrowheads="1"/>
          </p:cNvSpPr>
          <p:nvPr/>
        </p:nvSpPr>
        <p:spPr bwMode="auto">
          <a:xfrm>
            <a:off x="1433513" y="56102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5191" name="Line 71"/>
          <p:cNvSpPr>
            <a:spLocks noChangeShapeType="1"/>
          </p:cNvSpPr>
          <p:nvPr/>
        </p:nvSpPr>
        <p:spPr bwMode="auto">
          <a:xfrm>
            <a:off x="1655763" y="5046663"/>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2" name="Line 72"/>
          <p:cNvSpPr>
            <a:spLocks noChangeShapeType="1"/>
          </p:cNvSpPr>
          <p:nvPr/>
        </p:nvSpPr>
        <p:spPr bwMode="auto">
          <a:xfrm flipV="1">
            <a:off x="1833563" y="3876675"/>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3" name="Line 73"/>
          <p:cNvSpPr>
            <a:spLocks noChangeShapeType="1"/>
          </p:cNvSpPr>
          <p:nvPr/>
        </p:nvSpPr>
        <p:spPr bwMode="auto">
          <a:xfrm>
            <a:off x="1465263" y="3903663"/>
            <a:ext cx="0" cy="735012"/>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4" name="Rectangle 74"/>
          <p:cNvSpPr>
            <a:spLocks noChangeArrowheads="1"/>
          </p:cNvSpPr>
          <p:nvPr/>
        </p:nvSpPr>
        <p:spPr bwMode="auto">
          <a:xfrm>
            <a:off x="1330325" y="6329363"/>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2"/>
                </a:solidFill>
                <a:ea typeface="新細明體" charset="-120"/>
              </a:rPr>
              <a:t>G</a:t>
            </a:r>
            <a:r>
              <a:rPr lang="en-US" altLang="zh-TW" sz="1800">
                <a:solidFill>
                  <a:schemeClr val="tx2"/>
                </a:solidFill>
                <a:ea typeface="新細明體" charset="-120"/>
              </a:rPr>
              <a:t>3</a:t>
            </a:r>
          </a:p>
        </p:txBody>
      </p:sp>
      <p:sp>
        <p:nvSpPr>
          <p:cNvPr id="5195" name="Rectangle 75"/>
          <p:cNvSpPr>
            <a:spLocks noGrp="1" noChangeArrowheads="1"/>
          </p:cNvSpPr>
          <p:nvPr>
            <p:ph type="title" idx="4294967295"/>
          </p:nvPr>
        </p:nvSpPr>
        <p:spPr>
          <a:xfrm>
            <a:off x="1614488" y="0"/>
            <a:ext cx="7772400" cy="685800"/>
          </a:xfrm>
        </p:spPr>
        <p:txBody>
          <a:bodyPr>
            <a:normAutofit fontScale="90000"/>
          </a:bodyPr>
          <a:lstStyle/>
          <a:p>
            <a:r>
              <a:rPr lang="en-US" altLang="zh-TW" sz="2400" b="1" dirty="0">
                <a:solidFill>
                  <a:schemeClr val="tx1"/>
                </a:solidFill>
              </a:rPr>
              <a:t>Figure 6.4:</a:t>
            </a:r>
            <a:r>
              <a:rPr lang="en-US" altLang="zh-TW" sz="2400" dirty="0">
                <a:solidFill>
                  <a:schemeClr val="tx1"/>
                </a:solidFill>
              </a:rPr>
              <a:t> </a:t>
            </a:r>
            <a:r>
              <a:rPr lang="en-US" altLang="zh-TW" sz="2400" dirty="0" err="1">
                <a:solidFill>
                  <a:schemeClr val="tx1"/>
                </a:solidFill>
              </a:rPr>
              <a:t>subgraphs</a:t>
            </a:r>
            <a:r>
              <a:rPr lang="en-US" altLang="zh-TW" sz="2400" dirty="0">
                <a:solidFill>
                  <a:schemeClr val="tx1"/>
                </a:solidFill>
              </a:rPr>
              <a:t> of G</a:t>
            </a:r>
            <a:r>
              <a:rPr lang="en-US" altLang="zh-TW" sz="2400" baseline="-25000" dirty="0">
                <a:solidFill>
                  <a:schemeClr val="tx1"/>
                </a:solidFill>
              </a:rPr>
              <a:t>1 </a:t>
            </a:r>
            <a:r>
              <a:rPr lang="en-US" altLang="zh-TW" sz="2400" dirty="0">
                <a:solidFill>
                  <a:schemeClr val="tx1"/>
                </a:solidFill>
              </a:rPr>
              <a:t>and G</a:t>
            </a:r>
            <a:r>
              <a:rPr lang="en-US" altLang="zh-TW" sz="2400" baseline="-25000" dirty="0">
                <a:solidFill>
                  <a:schemeClr val="tx1"/>
                </a:solidFill>
              </a:rPr>
              <a:t>3  </a:t>
            </a:r>
            <a:r>
              <a:rPr lang="en-US" altLang="zh-TW" sz="2400" b="1" dirty="0">
                <a:solidFill>
                  <a:schemeClr val="tx1"/>
                </a:solidFill>
              </a:rPr>
              <a:t/>
            </a:r>
            <a:br>
              <a:rPr lang="en-US" altLang="zh-TW" sz="2400" b="1" dirty="0">
                <a:solidFill>
                  <a:schemeClr val="tx1"/>
                </a:solidFill>
              </a:rPr>
            </a:br>
            <a:endParaRPr lang="en-US" altLang="zh-TW" sz="2400" b="1" dirty="0">
              <a:solidFill>
                <a:schemeClr val="tx1"/>
              </a:solidFill>
            </a:endParaRPr>
          </a:p>
        </p:txBody>
      </p:sp>
    </p:spTree>
    <p:extLst>
      <p:ext uri="{BB962C8B-B14F-4D97-AF65-F5344CB8AC3E}">
        <p14:creationId xmlns:p14="http://schemas.microsoft.com/office/powerpoint/2010/main" val="3372725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65358EC-3670-4DAB-B38F-E77B3677EBCE}" type="slidenum">
              <a:rPr lang="en-US" altLang="zh-TW"/>
              <a:pPr/>
              <a:t>33</a:t>
            </a:fld>
            <a:endParaRPr lang="en-US" altLang="zh-TW"/>
          </a:p>
        </p:txBody>
      </p:sp>
      <p:sp>
        <p:nvSpPr>
          <p:cNvPr id="51203" name="Rectangle 3"/>
          <p:cNvSpPr>
            <a:spLocks noChangeArrowheads="1"/>
          </p:cNvSpPr>
          <p:nvPr/>
        </p:nvSpPr>
        <p:spPr bwMode="auto">
          <a:xfrm>
            <a:off x="457200" y="1381125"/>
            <a:ext cx="9334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 </a:t>
            </a:r>
            <a:r>
              <a:rPr lang="en-US" altLang="zh-TW" sz="2800" dirty="0">
                <a:ea typeface="新細明體" charset="-120"/>
              </a:rPr>
              <a:t>simple path</a:t>
            </a:r>
            <a:r>
              <a:rPr lang="en-US" altLang="zh-TW" sz="2800" dirty="0">
                <a:solidFill>
                  <a:schemeClr val="tx1"/>
                </a:solidFill>
                <a:ea typeface="新細明體" charset="-120"/>
              </a:rPr>
              <a:t> is a path in which all vertices, </a:t>
            </a:r>
            <a:br>
              <a:rPr lang="en-US" altLang="zh-TW" sz="2800" dirty="0">
                <a:solidFill>
                  <a:schemeClr val="tx1"/>
                </a:solidFill>
                <a:ea typeface="新細明體" charset="-120"/>
              </a:rPr>
            </a:br>
            <a:r>
              <a:rPr lang="en-US" altLang="zh-TW" sz="2800" dirty="0">
                <a:solidFill>
                  <a:schemeClr val="tx1"/>
                </a:solidFill>
                <a:ea typeface="新細明體" charset="-120"/>
              </a:rPr>
              <a:t>except possibly the first and the last, are distinct</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 </a:t>
            </a:r>
            <a:r>
              <a:rPr lang="en-US" altLang="zh-TW" sz="2800" dirty="0">
                <a:ea typeface="新細明體" charset="-120"/>
              </a:rPr>
              <a:t>cycle</a:t>
            </a:r>
            <a:r>
              <a:rPr lang="en-US" altLang="zh-TW" sz="2800" dirty="0">
                <a:solidFill>
                  <a:schemeClr val="tx1"/>
                </a:solidFill>
                <a:ea typeface="新細明體" charset="-120"/>
              </a:rPr>
              <a:t> is a simple path in which the first and </a:t>
            </a:r>
            <a:br>
              <a:rPr lang="en-US" altLang="zh-TW" sz="2800" dirty="0">
                <a:solidFill>
                  <a:schemeClr val="tx1"/>
                </a:solidFill>
                <a:ea typeface="新細明體" charset="-120"/>
              </a:rPr>
            </a:br>
            <a:r>
              <a:rPr lang="en-US" altLang="zh-TW" sz="2800" dirty="0">
                <a:solidFill>
                  <a:schemeClr val="tx1"/>
                </a:solidFill>
                <a:ea typeface="新細明體" charset="-120"/>
              </a:rPr>
              <a:t>the last vertices are the same</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In an undirected graph G, two </a:t>
            </a:r>
            <a:r>
              <a:rPr lang="en-US" altLang="zh-TW" sz="2800" dirty="0">
                <a:solidFill>
                  <a:schemeClr val="accent2"/>
                </a:solidFill>
                <a:ea typeface="新細明體" charset="-120"/>
              </a:rPr>
              <a:t>vertices</a:t>
            </a:r>
            <a:r>
              <a:rPr lang="en-US" altLang="zh-TW" sz="2800" dirty="0">
                <a:solidFill>
                  <a:schemeClr val="tx1"/>
                </a:solidFill>
                <a:ea typeface="新細明體" charset="-120"/>
              </a:rPr>
              <a:t>, v0 and v1, are </a:t>
            </a:r>
            <a:r>
              <a:rPr lang="en-US" altLang="zh-TW" sz="2800" dirty="0">
                <a:ea typeface="新細明體" charset="-120"/>
              </a:rPr>
              <a:t>connected</a:t>
            </a:r>
            <a:r>
              <a:rPr lang="en-US" altLang="zh-TW" sz="2800" dirty="0">
                <a:solidFill>
                  <a:schemeClr val="tx1"/>
                </a:solidFill>
                <a:ea typeface="新細明體" charset="-120"/>
              </a:rPr>
              <a:t> if there is a path in G from v0 to v1</a:t>
            </a:r>
          </a:p>
          <a:p>
            <a:pPr marL="342900" indent="-342900" algn="l">
              <a:spcBef>
                <a:spcPct val="20000"/>
              </a:spcBef>
              <a:buClr>
                <a:schemeClr val="accent1"/>
              </a:buClr>
              <a:buSzPct val="70000"/>
              <a:buFont typeface="Monotype Sorts" pitchFamily="2" charset="2"/>
              <a:buChar char="n"/>
            </a:pPr>
            <a:r>
              <a:rPr lang="en-US" altLang="zh-TW" sz="2800" dirty="0">
                <a:solidFill>
                  <a:schemeClr val="tx1"/>
                </a:solidFill>
                <a:ea typeface="新細明體" charset="-120"/>
              </a:rPr>
              <a:t>An undirected </a:t>
            </a:r>
            <a:r>
              <a:rPr lang="en-US" altLang="zh-TW" sz="2800" dirty="0">
                <a:solidFill>
                  <a:schemeClr val="accent2"/>
                </a:solidFill>
                <a:ea typeface="新細明體" charset="-120"/>
              </a:rPr>
              <a:t>graph</a:t>
            </a:r>
            <a:r>
              <a:rPr lang="en-US" altLang="zh-TW" sz="2800" dirty="0">
                <a:solidFill>
                  <a:schemeClr val="tx1"/>
                </a:solidFill>
                <a:ea typeface="新細明體" charset="-120"/>
              </a:rPr>
              <a:t> is </a:t>
            </a:r>
            <a:r>
              <a:rPr lang="en-US" altLang="zh-TW" sz="2800" dirty="0">
                <a:ea typeface="新細明體" charset="-120"/>
              </a:rPr>
              <a:t>connected</a:t>
            </a:r>
            <a:r>
              <a:rPr lang="en-US" altLang="zh-TW" sz="2800" dirty="0">
                <a:solidFill>
                  <a:schemeClr val="tx1"/>
                </a:solidFill>
                <a:ea typeface="新細明體" charset="-120"/>
              </a:rPr>
              <a:t> if, for every </a:t>
            </a:r>
            <a:br>
              <a:rPr lang="en-US" altLang="zh-TW" sz="2800" dirty="0">
                <a:solidFill>
                  <a:schemeClr val="tx1"/>
                </a:solidFill>
                <a:ea typeface="新細明體" charset="-120"/>
              </a:rPr>
            </a:br>
            <a:r>
              <a:rPr lang="en-US" altLang="zh-TW" sz="2800" dirty="0">
                <a:solidFill>
                  <a:schemeClr val="tx1"/>
                </a:solidFill>
                <a:ea typeface="新細明體" charset="-120"/>
              </a:rPr>
              <a:t>pair of distinct vertices vi, </a:t>
            </a:r>
            <a:r>
              <a:rPr lang="en-US" altLang="zh-TW" sz="2800" dirty="0" err="1">
                <a:solidFill>
                  <a:schemeClr val="tx1"/>
                </a:solidFill>
                <a:ea typeface="新細明體" charset="-120"/>
              </a:rPr>
              <a:t>vj</a:t>
            </a:r>
            <a:r>
              <a:rPr lang="en-US" altLang="zh-TW" sz="2800" dirty="0">
                <a:solidFill>
                  <a:schemeClr val="tx1"/>
                </a:solidFill>
                <a:ea typeface="新細明體" charset="-120"/>
              </a:rPr>
              <a:t>, there is a path </a:t>
            </a:r>
            <a:br>
              <a:rPr lang="en-US" altLang="zh-TW" sz="2800" dirty="0">
                <a:solidFill>
                  <a:schemeClr val="tx1"/>
                </a:solidFill>
                <a:ea typeface="新細明體" charset="-120"/>
              </a:rPr>
            </a:br>
            <a:r>
              <a:rPr lang="en-US" altLang="zh-TW" sz="2800" dirty="0">
                <a:solidFill>
                  <a:schemeClr val="tx1"/>
                </a:solidFill>
                <a:ea typeface="新細明體" charset="-120"/>
              </a:rPr>
              <a:t>from vi to </a:t>
            </a:r>
            <a:r>
              <a:rPr lang="en-US" altLang="zh-TW" sz="2800" dirty="0" err="1">
                <a:solidFill>
                  <a:schemeClr val="tx1"/>
                </a:solidFill>
                <a:ea typeface="新細明體" charset="-120"/>
              </a:rPr>
              <a:t>vj</a:t>
            </a:r>
            <a:endParaRPr lang="en-US" altLang="zh-TW" sz="2800" dirty="0">
              <a:solidFill>
                <a:schemeClr val="tx1"/>
              </a:solidFill>
              <a:ea typeface="新細明體" charset="-120"/>
            </a:endParaRPr>
          </a:p>
        </p:txBody>
      </p:sp>
      <p:sp>
        <p:nvSpPr>
          <p:cNvPr id="51204" name="Rectangle 4"/>
          <p:cNvSpPr>
            <a:spLocks noGrp="1" noChangeArrowheads="1"/>
          </p:cNvSpPr>
          <p:nvPr>
            <p:ph type="title" idx="4294967295"/>
          </p:nvPr>
        </p:nvSpPr>
        <p:spPr/>
        <p:txBody>
          <a:bodyPr/>
          <a:lstStyle/>
          <a:p>
            <a:pPr algn="ctr"/>
            <a:r>
              <a:rPr lang="en-US" altLang="zh-TW"/>
              <a:t>Simple Path and Style</a:t>
            </a:r>
          </a:p>
        </p:txBody>
      </p:sp>
    </p:spTree>
    <p:extLst>
      <p:ext uri="{BB962C8B-B14F-4D97-AF65-F5344CB8AC3E}">
        <p14:creationId xmlns:p14="http://schemas.microsoft.com/office/powerpoint/2010/main" val="4057668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fld id="{BADC9FE7-7021-4388-996C-F7299F568E26}" type="slidenum">
              <a:rPr lang="en-US" altLang="zh-TW"/>
              <a:pPr/>
              <a:t>34</a:t>
            </a:fld>
            <a:endParaRPr lang="en-US" altLang="zh-TW"/>
          </a:p>
        </p:txBody>
      </p:sp>
      <p:sp>
        <p:nvSpPr>
          <p:cNvPr id="52226" name="Oval 1026"/>
          <p:cNvSpPr>
            <a:spLocks noChangeArrowheads="1"/>
          </p:cNvSpPr>
          <p:nvPr/>
        </p:nvSpPr>
        <p:spPr bwMode="auto">
          <a:xfrm>
            <a:off x="2732088" y="1858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52227" name="Oval 1027"/>
          <p:cNvSpPr>
            <a:spLocks noChangeArrowheads="1"/>
          </p:cNvSpPr>
          <p:nvPr/>
        </p:nvSpPr>
        <p:spPr bwMode="auto">
          <a:xfrm>
            <a:off x="20462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52228" name="Oval 1028"/>
          <p:cNvSpPr>
            <a:spLocks noChangeArrowheads="1"/>
          </p:cNvSpPr>
          <p:nvPr/>
        </p:nvSpPr>
        <p:spPr bwMode="auto">
          <a:xfrm>
            <a:off x="34178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52229" name="Oval 1029"/>
          <p:cNvSpPr>
            <a:spLocks noChangeArrowheads="1"/>
          </p:cNvSpPr>
          <p:nvPr/>
        </p:nvSpPr>
        <p:spPr bwMode="auto">
          <a:xfrm>
            <a:off x="2732088" y="32305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52230" name="Line 1030"/>
          <p:cNvSpPr>
            <a:spLocks noChangeShapeType="1"/>
          </p:cNvSpPr>
          <p:nvPr/>
        </p:nvSpPr>
        <p:spPr bwMode="auto">
          <a:xfrm>
            <a:off x="2954338" y="230981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Line 1031"/>
          <p:cNvSpPr>
            <a:spLocks noChangeShapeType="1"/>
          </p:cNvSpPr>
          <p:nvPr/>
        </p:nvSpPr>
        <p:spPr bwMode="auto">
          <a:xfrm>
            <a:off x="2497138" y="2843213"/>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2" name="Line 1032"/>
          <p:cNvSpPr>
            <a:spLocks noChangeShapeType="1"/>
          </p:cNvSpPr>
          <p:nvPr/>
        </p:nvSpPr>
        <p:spPr bwMode="auto">
          <a:xfrm flipH="1">
            <a:off x="2386013" y="2233613"/>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Line 1033"/>
          <p:cNvSpPr>
            <a:spLocks noChangeShapeType="1"/>
          </p:cNvSpPr>
          <p:nvPr/>
        </p:nvSpPr>
        <p:spPr bwMode="auto">
          <a:xfrm>
            <a:off x="3106738" y="223361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034"/>
          <p:cNvSpPr>
            <a:spLocks noChangeShapeType="1"/>
          </p:cNvSpPr>
          <p:nvPr/>
        </p:nvSpPr>
        <p:spPr bwMode="auto">
          <a:xfrm>
            <a:off x="2371725" y="3049588"/>
            <a:ext cx="354013" cy="3127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035"/>
          <p:cNvSpPr>
            <a:spLocks noChangeShapeType="1"/>
          </p:cNvSpPr>
          <p:nvPr/>
        </p:nvSpPr>
        <p:spPr bwMode="auto">
          <a:xfrm flipH="1">
            <a:off x="3160713" y="3022600"/>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1036"/>
          <p:cNvSpPr>
            <a:spLocks noChangeArrowheads="1"/>
          </p:cNvSpPr>
          <p:nvPr/>
        </p:nvSpPr>
        <p:spPr bwMode="auto">
          <a:xfrm>
            <a:off x="6178550" y="1903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52237" name="Oval 1037"/>
          <p:cNvSpPr>
            <a:spLocks noChangeArrowheads="1"/>
          </p:cNvSpPr>
          <p:nvPr/>
        </p:nvSpPr>
        <p:spPr bwMode="auto">
          <a:xfrm>
            <a:off x="54927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52238" name="Oval 1038"/>
          <p:cNvSpPr>
            <a:spLocks noChangeArrowheads="1"/>
          </p:cNvSpPr>
          <p:nvPr/>
        </p:nvSpPr>
        <p:spPr bwMode="auto">
          <a:xfrm>
            <a:off x="68643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52239" name="Line 1039"/>
          <p:cNvSpPr>
            <a:spLocks noChangeShapeType="1"/>
          </p:cNvSpPr>
          <p:nvPr/>
        </p:nvSpPr>
        <p:spPr bwMode="auto">
          <a:xfrm flipH="1">
            <a:off x="5832475" y="2278063"/>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Line 1040"/>
          <p:cNvSpPr>
            <a:spLocks noChangeShapeType="1"/>
          </p:cNvSpPr>
          <p:nvPr/>
        </p:nvSpPr>
        <p:spPr bwMode="auto">
          <a:xfrm>
            <a:off x="6553200" y="227806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Oval 1041"/>
          <p:cNvSpPr>
            <a:spLocks noChangeArrowheads="1"/>
          </p:cNvSpPr>
          <p:nvPr/>
        </p:nvSpPr>
        <p:spPr bwMode="auto">
          <a:xfrm>
            <a:off x="5110163"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52242" name="Oval 1042"/>
          <p:cNvSpPr>
            <a:spLocks noChangeArrowheads="1"/>
          </p:cNvSpPr>
          <p:nvPr/>
        </p:nvSpPr>
        <p:spPr bwMode="auto">
          <a:xfrm>
            <a:off x="5870575" y="35750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52243" name="Line 1043"/>
          <p:cNvSpPr>
            <a:spLocks noChangeShapeType="1"/>
          </p:cNvSpPr>
          <p:nvPr/>
        </p:nvSpPr>
        <p:spPr bwMode="auto">
          <a:xfrm flipH="1">
            <a:off x="5337175" y="3106738"/>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Line 1044"/>
          <p:cNvSpPr>
            <a:spLocks noChangeShapeType="1"/>
          </p:cNvSpPr>
          <p:nvPr/>
        </p:nvSpPr>
        <p:spPr bwMode="auto">
          <a:xfrm>
            <a:off x="5788025" y="3121025"/>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1045"/>
          <p:cNvSpPr>
            <a:spLocks noChangeArrowheads="1"/>
          </p:cNvSpPr>
          <p:nvPr/>
        </p:nvSpPr>
        <p:spPr bwMode="auto">
          <a:xfrm>
            <a:off x="6515100" y="35639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52246" name="Oval 1046"/>
          <p:cNvSpPr>
            <a:spLocks noChangeArrowheads="1"/>
          </p:cNvSpPr>
          <p:nvPr/>
        </p:nvSpPr>
        <p:spPr bwMode="auto">
          <a:xfrm>
            <a:off x="7259638"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52247" name="Line 1047"/>
          <p:cNvSpPr>
            <a:spLocks noChangeShapeType="1"/>
          </p:cNvSpPr>
          <p:nvPr/>
        </p:nvSpPr>
        <p:spPr bwMode="auto">
          <a:xfrm flipH="1">
            <a:off x="6711950" y="3090863"/>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1048"/>
          <p:cNvSpPr>
            <a:spLocks noChangeShapeType="1"/>
          </p:cNvSpPr>
          <p:nvPr/>
        </p:nvSpPr>
        <p:spPr bwMode="auto">
          <a:xfrm>
            <a:off x="7188200" y="3103563"/>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Rectangle 1049"/>
          <p:cNvSpPr>
            <a:spLocks noChangeArrowheads="1"/>
          </p:cNvSpPr>
          <p:nvPr/>
        </p:nvSpPr>
        <p:spPr bwMode="auto">
          <a:xfrm>
            <a:off x="2659063" y="38750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52250" name="Rectangle 1050"/>
          <p:cNvSpPr>
            <a:spLocks noChangeArrowheads="1"/>
          </p:cNvSpPr>
          <p:nvPr/>
        </p:nvSpPr>
        <p:spPr bwMode="auto">
          <a:xfrm>
            <a:off x="6130925" y="413702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52251" name="Text Box 1051"/>
          <p:cNvSpPr txBox="1">
            <a:spLocks noChangeArrowheads="1"/>
          </p:cNvSpPr>
          <p:nvPr/>
        </p:nvSpPr>
        <p:spPr bwMode="auto">
          <a:xfrm>
            <a:off x="4094163" y="1093788"/>
            <a:ext cx="1417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connected</a:t>
            </a:r>
          </a:p>
        </p:txBody>
      </p:sp>
      <p:sp>
        <p:nvSpPr>
          <p:cNvPr id="52252" name="Text Box 1052"/>
          <p:cNvSpPr txBox="1">
            <a:spLocks noChangeArrowheads="1"/>
          </p:cNvSpPr>
          <p:nvPr/>
        </p:nvSpPr>
        <p:spPr bwMode="auto">
          <a:xfrm>
            <a:off x="5172075" y="4762500"/>
            <a:ext cx="254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tree (acyclic graph)</a:t>
            </a:r>
          </a:p>
        </p:txBody>
      </p:sp>
    </p:spTree>
    <p:extLst>
      <p:ext uri="{BB962C8B-B14F-4D97-AF65-F5344CB8AC3E}">
        <p14:creationId xmlns:p14="http://schemas.microsoft.com/office/powerpoint/2010/main" val="941256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5094652-7D48-4421-98D4-15F4032E4E49}" type="slidenum">
              <a:rPr lang="en-US" altLang="zh-TW"/>
              <a:pPr/>
              <a:t>35</a:t>
            </a:fld>
            <a:endParaRPr lang="en-US" altLang="zh-TW"/>
          </a:p>
        </p:txBody>
      </p:sp>
      <p:sp>
        <p:nvSpPr>
          <p:cNvPr id="56322" name="Rectangle 2"/>
          <p:cNvSpPr>
            <a:spLocks noChangeArrowheads="1"/>
          </p:cNvSpPr>
          <p:nvPr/>
        </p:nvSpPr>
        <p:spPr bwMode="auto">
          <a:xfrm>
            <a:off x="1246188" y="0"/>
            <a:ext cx="7897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pitchFamily="18" charset="-120"/>
              </a:rPr>
              <a:t>ADT for Graph</a:t>
            </a:r>
          </a:p>
        </p:txBody>
      </p:sp>
      <p:sp>
        <p:nvSpPr>
          <p:cNvPr id="56323" name="Rectangle 3"/>
          <p:cNvSpPr>
            <a:spLocks noChangeArrowheads="1"/>
          </p:cNvSpPr>
          <p:nvPr/>
        </p:nvSpPr>
        <p:spPr bwMode="auto">
          <a:xfrm>
            <a:off x="987425" y="1054100"/>
            <a:ext cx="8156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structure Graph is </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objects: a nonempty set of vertices and a set of undirected edges, where each </a:t>
            </a:r>
            <a:br>
              <a:rPr lang="en-US" altLang="zh-TW">
                <a:solidFill>
                  <a:schemeClr val="tx1"/>
                </a:solidFill>
                <a:ea typeface="新細明體" pitchFamily="18" charset="-120"/>
              </a:rPr>
            </a:br>
            <a:r>
              <a:rPr lang="en-US" altLang="zh-TW">
                <a:solidFill>
                  <a:schemeClr val="tx1"/>
                </a:solidFill>
                <a:ea typeface="新細明體" pitchFamily="18" charset="-120"/>
              </a:rPr>
              <a:t>edge is a pair of vertices</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functions: for all </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Graph</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v</a:t>
            </a:r>
            <a:r>
              <a:rPr lang="en-US" altLang="zh-TW">
                <a:solidFill>
                  <a:schemeClr val="tx1"/>
                </a:solidFill>
                <a:ea typeface="新細明體" pitchFamily="18" charset="-120"/>
                <a:sym typeface="Symbol" pitchFamily="18" charset="2"/>
              </a:rPr>
              <a:t>, </a:t>
            </a:r>
            <a:r>
              <a:rPr lang="en-US" altLang="zh-TW" i="1">
                <a:solidFill>
                  <a:schemeClr val="tx1"/>
                </a:solidFill>
                <a:ea typeface="新細明體" pitchFamily="18" charset="-120"/>
                <a:sym typeface="Symbol" pitchFamily="18" charset="2"/>
              </a:rPr>
              <a:t>v</a:t>
            </a:r>
            <a:r>
              <a:rPr lang="en-US" altLang="zh-TW" baseline="-25000">
                <a:solidFill>
                  <a:schemeClr val="tx1"/>
                </a:solidFill>
                <a:ea typeface="新細明體" pitchFamily="18" charset="-120"/>
                <a:sym typeface="Symbol" pitchFamily="18" charset="2"/>
              </a:rPr>
              <a:t>1</a:t>
            </a:r>
            <a:r>
              <a:rPr lang="en-US" altLang="zh-TW">
                <a:solidFill>
                  <a:schemeClr val="tx1"/>
                </a:solidFill>
                <a:ea typeface="新細明體" pitchFamily="18" charset="-120"/>
                <a:sym typeface="Symbol" pitchFamily="18" charset="2"/>
              </a:rPr>
              <a:t> and </a:t>
            </a:r>
            <a:r>
              <a:rPr lang="en-US" altLang="zh-TW" i="1">
                <a:solidFill>
                  <a:schemeClr val="tx1"/>
                </a:solidFill>
                <a:ea typeface="新細明體" pitchFamily="18" charset="-120"/>
                <a:sym typeface="Symbol" pitchFamily="18" charset="2"/>
              </a:rPr>
              <a:t>v</a:t>
            </a:r>
            <a:r>
              <a:rPr lang="en-US" altLang="zh-TW" baseline="-25000">
                <a:solidFill>
                  <a:schemeClr val="tx1"/>
                </a:solidFill>
                <a:ea typeface="新細明體" pitchFamily="18" charset="-120"/>
                <a:sym typeface="Symbol" pitchFamily="18" charset="2"/>
              </a:rPr>
              <a:t>2</a:t>
            </a:r>
            <a:r>
              <a:rPr lang="en-US" altLang="zh-TW">
                <a:solidFill>
                  <a:schemeClr val="tx1"/>
                </a:solidFill>
                <a:ea typeface="新細明體" pitchFamily="18" charset="-120"/>
                <a:sym typeface="Symbol" pitchFamily="18" charset="2"/>
              </a:rPr>
              <a:t>  </a:t>
            </a:r>
            <a:r>
              <a:rPr lang="en-US" altLang="zh-TW" i="1">
                <a:solidFill>
                  <a:schemeClr val="tx1"/>
                </a:solidFill>
                <a:ea typeface="新細明體" pitchFamily="18" charset="-120"/>
                <a:sym typeface="Symbol" pitchFamily="18" charset="2"/>
              </a:rPr>
              <a:t>Vertices</a:t>
            </a:r>
            <a:endParaRPr lang="en-US" altLang="zh-TW">
              <a:solidFill>
                <a:schemeClr val="tx1"/>
              </a:solidFill>
              <a:ea typeface="新細明體" pitchFamily="18" charset="-120"/>
            </a:endParaRP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Create()::=return an empty graph</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InsertVertex(</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a:solidFill>
                  <a:schemeClr val="tx1"/>
                </a:solidFill>
                <a:ea typeface="新細明體" pitchFamily="18" charset="-120"/>
              </a:rPr>
              <a:t>)::= return a graph with </a:t>
            </a:r>
            <a:r>
              <a:rPr lang="en-US" altLang="zh-TW" i="1">
                <a:solidFill>
                  <a:schemeClr val="tx1"/>
                </a:solidFill>
                <a:ea typeface="新細明體" pitchFamily="18" charset="-120"/>
              </a:rPr>
              <a:t>v</a:t>
            </a:r>
            <a:r>
              <a:rPr lang="en-US" altLang="zh-TW">
                <a:solidFill>
                  <a:schemeClr val="tx1"/>
                </a:solidFill>
                <a:ea typeface="新細明體" pitchFamily="18" charset="-120"/>
              </a:rPr>
              <a:t> inserted. </a:t>
            </a:r>
            <a:r>
              <a:rPr lang="en-US" altLang="zh-TW" i="1">
                <a:solidFill>
                  <a:schemeClr val="tx1"/>
                </a:solidFill>
                <a:ea typeface="新細明體" pitchFamily="18" charset="-120"/>
              </a:rPr>
              <a:t>v</a:t>
            </a:r>
            <a:r>
              <a:rPr lang="en-US" altLang="zh-TW">
                <a:solidFill>
                  <a:schemeClr val="tx1"/>
                </a:solidFill>
                <a:ea typeface="新細明體" pitchFamily="18" charset="-120"/>
              </a:rPr>
              <a:t> has no </a:t>
            </a:r>
            <a:br>
              <a:rPr lang="en-US" altLang="zh-TW">
                <a:solidFill>
                  <a:schemeClr val="tx1"/>
                </a:solidFill>
                <a:ea typeface="新細明體" pitchFamily="18" charset="-120"/>
              </a:rPr>
            </a:br>
            <a:r>
              <a:rPr lang="en-US" altLang="zh-TW">
                <a:solidFill>
                  <a:schemeClr val="tx1"/>
                </a:solidFill>
                <a:ea typeface="新細明體" pitchFamily="18" charset="-120"/>
              </a:rPr>
              <a:t>                                                   incident edge.</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InsertEdge(</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 return a graph with new edge </a:t>
            </a:r>
            <a:br>
              <a:rPr lang="en-US" altLang="zh-TW">
                <a:solidFill>
                  <a:schemeClr val="tx1"/>
                </a:solidFill>
                <a:ea typeface="新細明體" pitchFamily="18" charset="-120"/>
              </a:rPr>
            </a:br>
            <a:r>
              <a:rPr lang="en-US" altLang="zh-TW">
                <a:solidFill>
                  <a:schemeClr val="tx1"/>
                </a:solidFill>
                <a:ea typeface="新細明體" pitchFamily="18" charset="-120"/>
              </a:rPr>
              <a:t>                                                      between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and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endParaRPr lang="en-US" altLang="zh-TW">
              <a:solidFill>
                <a:schemeClr val="tx1"/>
              </a:solidFill>
              <a:ea typeface="新細明體" pitchFamily="18" charset="-120"/>
            </a:endParaRP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DeleteVertex(</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a:solidFill>
                  <a:schemeClr val="tx1"/>
                </a:solidFill>
                <a:ea typeface="新細明體" pitchFamily="18" charset="-120"/>
              </a:rPr>
              <a:t>)::= return a graph in which </a:t>
            </a:r>
            <a:r>
              <a:rPr lang="en-US" altLang="zh-TW" i="1">
                <a:solidFill>
                  <a:schemeClr val="tx1"/>
                </a:solidFill>
                <a:ea typeface="新細明體" pitchFamily="18" charset="-120"/>
              </a:rPr>
              <a:t>v</a:t>
            </a:r>
            <a:r>
              <a:rPr lang="en-US" altLang="zh-TW">
                <a:solidFill>
                  <a:schemeClr val="tx1"/>
                </a:solidFill>
                <a:ea typeface="新細明體" pitchFamily="18" charset="-120"/>
              </a:rPr>
              <a:t> and all edges </a:t>
            </a:r>
            <a:br>
              <a:rPr lang="en-US" altLang="zh-TW">
                <a:solidFill>
                  <a:schemeClr val="tx1"/>
                </a:solidFill>
                <a:ea typeface="新細明體" pitchFamily="18" charset="-120"/>
              </a:rPr>
            </a:br>
            <a:r>
              <a:rPr lang="en-US" altLang="zh-TW">
                <a:solidFill>
                  <a:schemeClr val="tx1"/>
                </a:solidFill>
                <a:ea typeface="新細明體" pitchFamily="18" charset="-120"/>
              </a:rPr>
              <a:t>                                                     incident to it are removed</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Graph</a:t>
            </a:r>
            <a:r>
              <a:rPr lang="en-US" altLang="zh-TW">
                <a:solidFill>
                  <a:schemeClr val="tx1"/>
                </a:solidFill>
                <a:ea typeface="新細明體" pitchFamily="18" charset="-120"/>
              </a:rPr>
              <a:t> DeleteEdge(</a:t>
            </a:r>
            <a:r>
              <a:rPr lang="en-US" altLang="zh-TW" i="1">
                <a:solidFill>
                  <a:schemeClr val="tx1"/>
                </a:solidFill>
                <a:ea typeface="新細明體" pitchFamily="18" charset="-120"/>
              </a:rPr>
              <a:t>graph</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)::=return a graph in which the edge (</a:t>
            </a:r>
            <a:r>
              <a:rPr lang="en-US" altLang="zh-TW" i="1">
                <a:solidFill>
                  <a:schemeClr val="tx1"/>
                </a:solidFill>
                <a:ea typeface="新細明體" pitchFamily="18" charset="-120"/>
              </a:rPr>
              <a:t>v</a:t>
            </a:r>
            <a:r>
              <a:rPr lang="en-US" altLang="zh-TW" sz="1400" i="1">
                <a:solidFill>
                  <a:schemeClr val="tx1"/>
                </a:solidFill>
                <a:ea typeface="新細明體" pitchFamily="18" charset="-120"/>
              </a:rPr>
              <a:t>1</a:t>
            </a:r>
            <a:r>
              <a:rPr lang="en-US" altLang="zh-TW">
                <a:solidFill>
                  <a:schemeClr val="tx1"/>
                </a:solidFill>
                <a:ea typeface="新細明體" pitchFamily="18" charset="-120"/>
              </a:rPr>
              <a:t>, </a:t>
            </a:r>
            <a:r>
              <a:rPr lang="en-US" altLang="zh-TW" i="1">
                <a:solidFill>
                  <a:schemeClr val="tx1"/>
                </a:solidFill>
                <a:ea typeface="新細明體" pitchFamily="18" charset="-120"/>
              </a:rPr>
              <a:t>v</a:t>
            </a:r>
            <a:r>
              <a:rPr lang="en-US" altLang="zh-TW" sz="1400" i="1">
                <a:solidFill>
                  <a:schemeClr val="tx1"/>
                </a:solidFill>
                <a:ea typeface="新細明體" pitchFamily="18" charset="-120"/>
              </a:rPr>
              <a:t>2</a:t>
            </a:r>
            <a:r>
              <a:rPr lang="en-US" altLang="zh-TW">
                <a:solidFill>
                  <a:schemeClr val="tx1"/>
                </a:solidFill>
                <a:ea typeface="新細明體" pitchFamily="18" charset="-120"/>
              </a:rPr>
              <a:t>) </a:t>
            </a:r>
            <a:br>
              <a:rPr lang="en-US" altLang="zh-TW">
                <a:solidFill>
                  <a:schemeClr val="tx1"/>
                </a:solidFill>
                <a:ea typeface="新細明體" pitchFamily="18" charset="-120"/>
              </a:rPr>
            </a:br>
            <a:r>
              <a:rPr lang="en-US" altLang="zh-TW">
                <a:solidFill>
                  <a:schemeClr val="tx1"/>
                </a:solidFill>
                <a:ea typeface="新細明體" pitchFamily="18" charset="-120"/>
              </a:rPr>
              <a:t>                                                        is removed</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Boolean</a:t>
            </a:r>
            <a:r>
              <a:rPr lang="en-US" altLang="zh-TW">
                <a:solidFill>
                  <a:schemeClr val="tx1"/>
                </a:solidFill>
                <a:ea typeface="新細明體" pitchFamily="18" charset="-120"/>
              </a:rPr>
              <a:t> IsEmpty(</a:t>
            </a:r>
            <a:r>
              <a:rPr lang="en-US" altLang="zh-TW" i="1">
                <a:solidFill>
                  <a:schemeClr val="tx1"/>
                </a:solidFill>
                <a:ea typeface="新細明體" pitchFamily="18" charset="-120"/>
              </a:rPr>
              <a:t>graph</a:t>
            </a:r>
            <a:r>
              <a:rPr lang="en-US" altLang="zh-TW">
                <a:solidFill>
                  <a:schemeClr val="tx1"/>
                </a:solidFill>
                <a:ea typeface="新細明體" pitchFamily="18" charset="-120"/>
              </a:rPr>
              <a:t>)::= if (</a:t>
            </a:r>
            <a:r>
              <a:rPr lang="en-US" altLang="zh-TW" i="1">
                <a:solidFill>
                  <a:schemeClr val="tx1"/>
                </a:solidFill>
                <a:ea typeface="新細明體" pitchFamily="18" charset="-120"/>
              </a:rPr>
              <a:t>graph</a:t>
            </a:r>
            <a:r>
              <a:rPr lang="en-US" altLang="zh-TW">
                <a:solidFill>
                  <a:schemeClr val="tx1"/>
                </a:solidFill>
                <a:ea typeface="新細明體" pitchFamily="18" charset="-120"/>
              </a:rPr>
              <a:t>==</a:t>
            </a:r>
            <a:r>
              <a:rPr lang="en-US" altLang="zh-TW" i="1">
                <a:solidFill>
                  <a:schemeClr val="tx1"/>
                </a:solidFill>
                <a:ea typeface="新細明體" pitchFamily="18" charset="-120"/>
              </a:rPr>
              <a:t>empty graph</a:t>
            </a:r>
            <a:r>
              <a:rPr lang="en-US" altLang="zh-TW">
                <a:solidFill>
                  <a:schemeClr val="tx1"/>
                </a:solidFill>
                <a:ea typeface="新細明體" pitchFamily="18" charset="-120"/>
              </a:rPr>
              <a:t>) return TRUE </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else return FALSE</a:t>
            </a:r>
          </a:p>
          <a:p>
            <a:pPr marL="342900" indent="-342900" algn="l">
              <a:lnSpc>
                <a:spcPct val="90000"/>
              </a:lnSpc>
              <a:spcBef>
                <a:spcPct val="20000"/>
              </a:spcBef>
              <a:buClr>
                <a:schemeClr val="accent1"/>
              </a:buClr>
              <a:buSzPct val="70000"/>
              <a:buFont typeface="Monotype Sorts" pitchFamily="2" charset="2"/>
              <a:buNone/>
            </a:pPr>
            <a:r>
              <a:rPr lang="en-US" altLang="zh-TW">
                <a:solidFill>
                  <a:schemeClr val="tx1"/>
                </a:solidFill>
                <a:ea typeface="新細明體" pitchFamily="18" charset="-120"/>
              </a:rPr>
              <a:t>    </a:t>
            </a:r>
            <a:r>
              <a:rPr lang="en-US" altLang="zh-TW" i="1">
                <a:solidFill>
                  <a:schemeClr val="tx1"/>
                </a:solidFill>
                <a:ea typeface="新細明體" pitchFamily="18" charset="-120"/>
              </a:rPr>
              <a:t>List</a:t>
            </a:r>
            <a:r>
              <a:rPr lang="en-US" altLang="zh-TW">
                <a:solidFill>
                  <a:schemeClr val="tx1"/>
                </a:solidFill>
                <a:ea typeface="新細明體" pitchFamily="18" charset="-120"/>
              </a:rPr>
              <a:t> Adjacent(</a:t>
            </a:r>
            <a:r>
              <a:rPr lang="en-US" altLang="zh-TW" i="1">
                <a:solidFill>
                  <a:schemeClr val="tx1"/>
                </a:solidFill>
                <a:ea typeface="新細明體" pitchFamily="18" charset="-120"/>
              </a:rPr>
              <a:t>graph</a:t>
            </a:r>
            <a:r>
              <a:rPr lang="en-US" altLang="zh-TW">
                <a:solidFill>
                  <a:schemeClr val="tx1"/>
                </a:solidFill>
                <a:ea typeface="新細明體" pitchFamily="18" charset="-120"/>
              </a:rPr>
              <a:t>,</a:t>
            </a:r>
            <a:r>
              <a:rPr lang="en-US" altLang="zh-TW" i="1">
                <a:solidFill>
                  <a:schemeClr val="tx1"/>
                </a:solidFill>
                <a:ea typeface="新細明體" pitchFamily="18" charset="-120"/>
              </a:rPr>
              <a:t>v</a:t>
            </a:r>
            <a:r>
              <a:rPr lang="en-US" altLang="zh-TW">
                <a:solidFill>
                  <a:schemeClr val="tx1"/>
                </a:solidFill>
                <a:ea typeface="新細明體" pitchFamily="18" charset="-120"/>
              </a:rPr>
              <a:t>)::= return a list of all vertices that are adjacent to </a:t>
            </a:r>
            <a:r>
              <a:rPr lang="en-US" altLang="zh-TW" i="1">
                <a:solidFill>
                  <a:schemeClr val="tx1"/>
                </a:solidFill>
                <a:ea typeface="新細明體" pitchFamily="18" charset="-120"/>
              </a:rPr>
              <a:t>v</a:t>
            </a:r>
          </a:p>
        </p:txBody>
      </p:sp>
    </p:spTree>
    <p:extLst>
      <p:ext uri="{BB962C8B-B14F-4D97-AF65-F5344CB8AC3E}">
        <p14:creationId xmlns:p14="http://schemas.microsoft.com/office/powerpoint/2010/main" val="2187179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dirty="0" smtClean="0">
                <a:solidFill>
                  <a:schemeClr val="tx2"/>
                </a:solidFill>
                <a:ea typeface="新細明體" pitchFamily="18" charset="-120"/>
              </a:rPr>
              <a:t>Graph Representations</a:t>
            </a:r>
            <a:endParaRPr lang="en-US" altLang="zh-TW" dirty="0">
              <a:solidFill>
                <a:schemeClr val="tx2"/>
              </a:solidFill>
              <a:ea typeface="新細明體" pitchFamily="18" charset="-120"/>
            </a:endParaRPr>
          </a:p>
        </p:txBody>
      </p:sp>
      <p:sp>
        <p:nvSpPr>
          <p:cNvPr id="32771" name="Rectangle 3"/>
          <p:cNvSpPr>
            <a:spLocks noGrp="1" noChangeArrowheads="1"/>
          </p:cNvSpPr>
          <p:nvPr>
            <p:ph type="body" idx="1"/>
          </p:nvPr>
        </p:nvSpPr>
        <p:spPr>
          <a:xfrm>
            <a:off x="914400" y="1981200"/>
            <a:ext cx="7772400" cy="4114800"/>
          </a:xfrm>
        </p:spPr>
        <p:txBody>
          <a:bodyPr/>
          <a:lstStyle/>
          <a:p>
            <a:pPr algn="just"/>
            <a:r>
              <a:rPr lang="en-US" sz="2000" b="1" dirty="0"/>
              <a:t>Incidence (Matrix):</a:t>
            </a:r>
            <a:r>
              <a:rPr lang="en-US" sz="2000" dirty="0"/>
              <a:t> Most useful when information about edges is more desirable than information about vertices.</a:t>
            </a:r>
          </a:p>
          <a:p>
            <a:pPr algn="just">
              <a:buFont typeface="Wingdings" pitchFamily="2" charset="2"/>
              <a:buNone/>
            </a:pPr>
            <a:endParaRPr lang="en-US" sz="2000" dirty="0"/>
          </a:p>
          <a:p>
            <a:pPr algn="just"/>
            <a:r>
              <a:rPr lang="en-US" sz="2000" b="1" dirty="0"/>
              <a:t>Adjacency (Matrix/List):</a:t>
            </a:r>
            <a:r>
              <a:rPr lang="en-US" sz="2000" dirty="0"/>
              <a:t> Most useful when information about the vertices is more desirable than information about the edges. These two representations are also most popular since information about the vertices is often more desirable than edges in most </a:t>
            </a:r>
            <a:r>
              <a:rPr lang="en-US" sz="2000" dirty="0" smtClean="0"/>
              <a:t>applications</a:t>
            </a:r>
          </a:p>
          <a:p>
            <a:pPr algn="just"/>
            <a:r>
              <a:rPr lang="en-US" altLang="zh-TW" sz="2000" b="1" dirty="0">
                <a:ea typeface="新細明體" pitchFamily="18" charset="-120"/>
              </a:rPr>
              <a:t>Adjacency </a:t>
            </a:r>
            <a:r>
              <a:rPr lang="en-US" altLang="zh-TW" sz="2000" b="1" dirty="0" err="1">
                <a:ea typeface="新細明體" pitchFamily="18" charset="-120"/>
              </a:rPr>
              <a:t>Multilists</a:t>
            </a:r>
            <a:endParaRPr lang="en-US" altLang="zh-TW" sz="2000" b="1" dirty="0">
              <a:ea typeface="新細明體" pitchFamily="18" charset="-120"/>
            </a:endParaRPr>
          </a:p>
          <a:p>
            <a:pPr algn="just"/>
            <a:endParaRPr lang="en-US" sz="2000" dirty="0"/>
          </a:p>
        </p:txBody>
      </p:sp>
    </p:spTree>
    <p:extLst>
      <p:ext uri="{BB962C8B-B14F-4D97-AF65-F5344CB8AC3E}">
        <p14:creationId xmlns:p14="http://schemas.microsoft.com/office/powerpoint/2010/main" val="829853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41089ED-4696-4C2B-B4D5-43FC05BE92B2}" type="slidenum">
              <a:rPr lang="en-US" altLang="zh-TW"/>
              <a:pPr/>
              <a:t>37</a:t>
            </a:fld>
            <a:endParaRPr lang="en-US" altLang="zh-TW"/>
          </a:p>
        </p:txBody>
      </p:sp>
      <p:sp>
        <p:nvSpPr>
          <p:cNvPr id="58370" name="Rectangle 1026"/>
          <p:cNvSpPr>
            <a:spLocks noChangeArrowheads="1"/>
          </p:cNvSpPr>
          <p:nvPr/>
        </p:nvSpPr>
        <p:spPr bwMode="auto">
          <a:xfrm>
            <a:off x="992188" y="555625"/>
            <a:ext cx="8151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dirty="0">
                <a:solidFill>
                  <a:schemeClr val="tx2"/>
                </a:solidFill>
                <a:ea typeface="新細明體" pitchFamily="18" charset="-120"/>
              </a:rPr>
              <a:t>Adjacency Matrix</a:t>
            </a:r>
          </a:p>
        </p:txBody>
      </p:sp>
      <p:sp>
        <p:nvSpPr>
          <p:cNvPr id="58371" name="Rectangle 1027"/>
          <p:cNvSpPr>
            <a:spLocks noChangeArrowheads="1"/>
          </p:cNvSpPr>
          <p:nvPr/>
        </p:nvSpPr>
        <p:spPr bwMode="auto">
          <a:xfrm>
            <a:off x="304800" y="1918970"/>
            <a:ext cx="89916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Let G=(V,E) be a graph with n vertices.</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t>
            </a:r>
            <a:r>
              <a:rPr lang="en-US" altLang="zh-TW" sz="3200" dirty="0">
                <a:ea typeface="新細明體" pitchFamily="18" charset="-120"/>
              </a:rPr>
              <a:t>adjacency matrix</a:t>
            </a:r>
            <a:r>
              <a:rPr lang="en-US" altLang="zh-TW" sz="3200" dirty="0">
                <a:solidFill>
                  <a:schemeClr val="tx1"/>
                </a:solidFill>
                <a:ea typeface="新細明體" pitchFamily="18" charset="-120"/>
              </a:rPr>
              <a:t> of G is a two-dimensional </a:t>
            </a:r>
            <a:br>
              <a:rPr lang="en-US" altLang="zh-TW" sz="3200" dirty="0">
                <a:solidFill>
                  <a:schemeClr val="tx1"/>
                </a:solidFill>
                <a:ea typeface="新細明體" pitchFamily="18" charset="-120"/>
              </a:rPr>
            </a:br>
            <a:r>
              <a:rPr lang="en-US" altLang="zh-TW" sz="3200" dirty="0">
                <a:solidFill>
                  <a:schemeClr val="tx1"/>
                </a:solidFill>
                <a:ea typeface="新細明體" pitchFamily="18" charset="-120"/>
              </a:rPr>
              <a:t>n by n array, say </a:t>
            </a:r>
            <a:r>
              <a:rPr lang="en-US" altLang="zh-TW" sz="3200" i="1" dirty="0" err="1">
                <a:solidFill>
                  <a:schemeClr val="tx1"/>
                </a:solidFill>
                <a:ea typeface="新細明體" pitchFamily="18" charset="-120"/>
              </a:rPr>
              <a:t>adj_mat</a:t>
            </a:r>
            <a:endParaRPr lang="en-US" altLang="zh-TW" sz="3200" i="1" dirty="0">
              <a:solidFill>
                <a:schemeClr val="tx1"/>
              </a:solidFill>
              <a:ea typeface="新細明體" pitchFamily="18" charset="-120"/>
            </a:endParaRP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If the edge (v</a:t>
            </a:r>
            <a:r>
              <a:rPr lang="en-US" altLang="zh-TW" sz="1800" dirty="0">
                <a:solidFill>
                  <a:schemeClr val="tx1"/>
                </a:solidFill>
                <a:ea typeface="新細明體" pitchFamily="18" charset="-120"/>
              </a:rPr>
              <a:t>i</a:t>
            </a:r>
            <a:r>
              <a:rPr lang="en-US" altLang="zh-TW" sz="3200" dirty="0">
                <a:solidFill>
                  <a:schemeClr val="tx1"/>
                </a:solidFill>
                <a:ea typeface="新細明體" pitchFamily="18" charset="-120"/>
              </a:rPr>
              <a:t>, </a:t>
            </a:r>
            <a:r>
              <a:rPr lang="en-US" altLang="zh-TW" sz="3200" dirty="0" err="1">
                <a:solidFill>
                  <a:schemeClr val="tx1"/>
                </a:solidFill>
                <a:ea typeface="新細明體" pitchFamily="18" charset="-120"/>
              </a:rPr>
              <a:t>v</a:t>
            </a:r>
            <a:r>
              <a:rPr lang="en-US" altLang="zh-TW" sz="1800" dirty="0" err="1">
                <a:solidFill>
                  <a:schemeClr val="tx1"/>
                </a:solidFill>
                <a:ea typeface="新細明體" pitchFamily="18" charset="-120"/>
              </a:rPr>
              <a:t>j</a:t>
            </a:r>
            <a:r>
              <a:rPr lang="en-US" altLang="zh-TW" sz="3200" dirty="0">
                <a:solidFill>
                  <a:schemeClr val="tx1"/>
                </a:solidFill>
                <a:ea typeface="新細明體" pitchFamily="18" charset="-120"/>
              </a:rPr>
              <a:t>) is in E(G), </a:t>
            </a:r>
            <a:r>
              <a:rPr lang="en-US" altLang="zh-TW" sz="3200" dirty="0" err="1">
                <a:solidFill>
                  <a:schemeClr val="tx1"/>
                </a:solidFill>
                <a:ea typeface="新細明體" pitchFamily="18" charset="-120"/>
              </a:rPr>
              <a:t>adj_mat</a:t>
            </a:r>
            <a:r>
              <a:rPr lang="en-US" altLang="zh-TW" sz="3200" dirty="0">
                <a:solidFill>
                  <a:schemeClr val="tx1"/>
                </a:solidFill>
                <a:ea typeface="新細明體" pitchFamily="18" charset="-120"/>
              </a:rPr>
              <a:t>[i][j]=1</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If there is no such edge in E(G), </a:t>
            </a:r>
            <a:r>
              <a:rPr lang="en-US" altLang="zh-TW" sz="3200" dirty="0" err="1">
                <a:solidFill>
                  <a:schemeClr val="tx1"/>
                </a:solidFill>
                <a:ea typeface="新細明體" pitchFamily="18" charset="-120"/>
              </a:rPr>
              <a:t>adj_mat</a:t>
            </a:r>
            <a:r>
              <a:rPr lang="en-US" altLang="zh-TW" sz="3200" dirty="0">
                <a:solidFill>
                  <a:schemeClr val="tx1"/>
                </a:solidFill>
                <a:ea typeface="新細明體" pitchFamily="18" charset="-120"/>
              </a:rPr>
              <a:t>[i][j]=0</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pitchFamily="18" charset="-120"/>
              </a:rPr>
              <a:t>The adjacency matrix for an undirected graph is symmetric; the adjacency matrix for a digraph </a:t>
            </a:r>
            <a:br>
              <a:rPr lang="en-US" altLang="zh-TW" sz="3200" dirty="0">
                <a:solidFill>
                  <a:schemeClr val="tx1"/>
                </a:solidFill>
                <a:ea typeface="新細明體" pitchFamily="18" charset="-120"/>
              </a:rPr>
            </a:br>
            <a:r>
              <a:rPr lang="en-US" altLang="zh-TW" sz="3200" dirty="0">
                <a:solidFill>
                  <a:schemeClr val="tx1"/>
                </a:solidFill>
                <a:ea typeface="新細明體" pitchFamily="18" charset="-120"/>
              </a:rPr>
              <a:t>need not be symmetric </a:t>
            </a:r>
          </a:p>
        </p:txBody>
      </p:sp>
    </p:spTree>
    <p:extLst>
      <p:ext uri="{BB962C8B-B14F-4D97-AF65-F5344CB8AC3E}">
        <p14:creationId xmlns:p14="http://schemas.microsoft.com/office/powerpoint/2010/main" val="4223773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Representation- Adjacency Matrix</a:t>
            </a:r>
          </a:p>
        </p:txBody>
      </p:sp>
      <p:sp>
        <p:nvSpPr>
          <p:cNvPr id="35843" name="Rectangle 3"/>
          <p:cNvSpPr>
            <a:spLocks noGrp="1" noChangeArrowheads="1"/>
          </p:cNvSpPr>
          <p:nvPr>
            <p:ph type="body" sz="half" idx="1"/>
          </p:nvPr>
        </p:nvSpPr>
        <p:spPr>
          <a:xfrm>
            <a:off x="457200" y="1295400"/>
            <a:ext cx="8153400" cy="5410199"/>
          </a:xfrm>
        </p:spPr>
        <p:txBody>
          <a:bodyPr>
            <a:noAutofit/>
          </a:bodyPr>
          <a:lstStyle/>
          <a:p>
            <a:pPr algn="just">
              <a:lnSpc>
                <a:spcPct val="80000"/>
              </a:lnSpc>
              <a:buSzTx/>
              <a:buFont typeface="Symbol" pitchFamily="18" charset="2"/>
              <a:buChar char=""/>
            </a:pPr>
            <a:r>
              <a:rPr lang="en-US" sz="2000" dirty="0"/>
              <a:t>There is an N x N matrix, where |V| = N , the </a:t>
            </a:r>
            <a:r>
              <a:rPr lang="en-US" sz="2000" dirty="0" err="1"/>
              <a:t>Adjacenct</a:t>
            </a:r>
            <a:r>
              <a:rPr lang="en-US" sz="2000" dirty="0"/>
              <a:t> Matrix (</a:t>
            </a:r>
            <a:r>
              <a:rPr lang="en-US" sz="2000" dirty="0" err="1"/>
              <a:t>NxN</a:t>
            </a:r>
            <a:r>
              <a:rPr lang="en-US" sz="2000" dirty="0"/>
              <a:t>) A = [</a:t>
            </a:r>
            <a:r>
              <a:rPr lang="en-US" sz="2000" dirty="0" err="1"/>
              <a:t>a</a:t>
            </a:r>
            <a:r>
              <a:rPr lang="en-US" sz="2000" baseline="-25000" dirty="0" err="1"/>
              <a:t>ij</a:t>
            </a:r>
            <a:r>
              <a:rPr lang="en-US" sz="2000" dirty="0"/>
              <a:t>]</a:t>
            </a:r>
          </a:p>
          <a:p>
            <a:pPr algn="just">
              <a:lnSpc>
                <a:spcPct val="80000"/>
              </a:lnSpc>
              <a:buSzTx/>
              <a:buFont typeface="Symbol" pitchFamily="18" charset="2"/>
              <a:buChar char=""/>
            </a:pPr>
            <a:endParaRPr lang="en-US" sz="2000" dirty="0"/>
          </a:p>
          <a:p>
            <a:pPr algn="just">
              <a:lnSpc>
                <a:spcPct val="80000"/>
              </a:lnSpc>
              <a:buSzTx/>
              <a:buFont typeface="Symbol" pitchFamily="18" charset="2"/>
              <a:buNone/>
            </a:pPr>
            <a:r>
              <a:rPr lang="en-US" sz="2000" dirty="0"/>
              <a:t>	 </a:t>
            </a:r>
            <a:r>
              <a:rPr lang="en-US" sz="2000" b="1" dirty="0"/>
              <a:t>For undirected graph</a:t>
            </a:r>
          </a:p>
          <a:p>
            <a:pPr algn="just">
              <a:lnSpc>
                <a:spcPct val="80000"/>
              </a:lnSpc>
              <a:buSzTx/>
              <a:buFont typeface="Symbol" pitchFamily="18" charset="2"/>
              <a:buChar char=""/>
            </a:pPr>
            <a:endParaRPr lang="en-US" sz="2000" b="1" dirty="0"/>
          </a:p>
          <a:p>
            <a:pPr algn="just">
              <a:lnSpc>
                <a:spcPct val="80000"/>
              </a:lnSpc>
              <a:buSzTx/>
              <a:buFont typeface="Symbol" pitchFamily="18" charset="2"/>
              <a:buChar char=""/>
            </a:pPr>
            <a:endParaRPr lang="en-US" sz="2000" b="1"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r>
              <a:rPr lang="en-US" sz="2000" dirty="0"/>
              <a:t> </a:t>
            </a:r>
            <a:r>
              <a:rPr lang="en-US" sz="2000" b="1" dirty="0"/>
              <a:t>For directed graph</a:t>
            </a:r>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gn="just">
              <a:lnSpc>
                <a:spcPct val="80000"/>
              </a:lnSpc>
              <a:buFont typeface="Symbol" pitchFamily="18" charset="2"/>
              <a:buChar char=""/>
            </a:pPr>
            <a:endParaRPr lang="en-US" sz="2000" dirty="0" smtClean="0"/>
          </a:p>
          <a:p>
            <a:pPr algn="just">
              <a:lnSpc>
                <a:spcPct val="80000"/>
              </a:lnSpc>
              <a:buFont typeface="Symbol" pitchFamily="18" charset="2"/>
              <a:buChar char=""/>
            </a:pPr>
            <a:r>
              <a:rPr lang="en-US" sz="2000" dirty="0" smtClean="0"/>
              <a:t>This </a:t>
            </a:r>
            <a:r>
              <a:rPr lang="en-US" sz="2000" dirty="0"/>
              <a:t>makes it easier to find </a:t>
            </a:r>
            <a:r>
              <a:rPr lang="en-US" sz="2000" dirty="0" err="1"/>
              <a:t>subgraphs</a:t>
            </a:r>
            <a:r>
              <a:rPr lang="en-US" sz="2000" dirty="0"/>
              <a:t>, and to reverse graphs if needed</a:t>
            </a:r>
            <a:r>
              <a:rPr lang="en-US" sz="2000" dirty="0" smtClean="0"/>
              <a:t>. </a:t>
            </a:r>
            <a:r>
              <a:rPr lang="en-US" altLang="zh-TW" sz="2000" dirty="0">
                <a:ea typeface="新細明體" pitchFamily="18" charset="-120"/>
              </a:rPr>
              <a:t>The adjacency matrix for an undirected graph is symmetric; the adjacency </a:t>
            </a:r>
            <a:r>
              <a:rPr lang="en-US" altLang="zh-TW" sz="2000" dirty="0" smtClean="0">
                <a:ea typeface="新細明體" pitchFamily="18" charset="-120"/>
              </a:rPr>
              <a:t>matrix for a digraph need not be symmetric. </a:t>
            </a:r>
            <a:endParaRPr lang="en-US" altLang="zh-TW" sz="2000" dirty="0">
              <a:ea typeface="新細明體" pitchFamily="18" charset="-120"/>
            </a:endParaRPr>
          </a:p>
          <a:p>
            <a:pPr algn="just">
              <a:lnSpc>
                <a:spcPct val="80000"/>
              </a:lnSpc>
              <a:buSzTx/>
              <a:buFont typeface="Symbol" pitchFamily="18" charset="2"/>
              <a:buChar char=""/>
            </a:pPr>
            <a:endParaRPr lang="en-US" sz="2000" dirty="0"/>
          </a:p>
          <a:p>
            <a:pPr algn="just">
              <a:lnSpc>
                <a:spcPct val="80000"/>
              </a:lnSpc>
              <a:buSzTx/>
              <a:buFont typeface="Symbol" pitchFamily="18" charset="2"/>
              <a:buChar char=""/>
            </a:pPr>
            <a:endParaRPr lang="en-US" sz="2000" dirty="0"/>
          </a:p>
          <a:p>
            <a:pPr>
              <a:lnSpc>
                <a:spcPct val="80000"/>
              </a:lnSpc>
              <a:buFont typeface="Wingdings" pitchFamily="2" charset="2"/>
              <a:buNone/>
            </a:pPr>
            <a:endParaRPr lang="en-US" sz="2000" dirty="0"/>
          </a:p>
        </p:txBody>
      </p:sp>
      <p:graphicFrame>
        <p:nvGraphicFramePr>
          <p:cNvPr id="35844" name="Object 4"/>
          <p:cNvGraphicFramePr>
            <a:graphicFrameLocks noGrp="1" noChangeAspect="1"/>
          </p:cNvGraphicFramePr>
          <p:nvPr>
            <p:ph sz="quarter" idx="2"/>
            <p:extLst>
              <p:ext uri="{D42A27DB-BD31-4B8C-83A1-F6EECF244321}">
                <p14:modId xmlns:p14="http://schemas.microsoft.com/office/powerpoint/2010/main" val="4216668982"/>
              </p:ext>
            </p:extLst>
          </p:nvPr>
        </p:nvGraphicFramePr>
        <p:xfrm>
          <a:off x="2590800" y="4419600"/>
          <a:ext cx="3698072" cy="838200"/>
        </p:xfrm>
        <a:graphic>
          <a:graphicData uri="http://schemas.openxmlformats.org/presentationml/2006/ole">
            <mc:AlternateContent xmlns:mc="http://schemas.openxmlformats.org/markup-compatibility/2006">
              <mc:Choice xmlns:v="urn:schemas-microsoft-com:vml" Requires="v">
                <p:oleObj spid="_x0000_s22662" name="Equation" r:id="rId3" imgW="2019240" imgH="457200" progId="Equation.3">
                  <p:embed/>
                </p:oleObj>
              </mc:Choice>
              <mc:Fallback>
                <p:oleObj name="Equation" r:id="rId3" imgW="20192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19600"/>
                        <a:ext cx="3698072" cy="838200"/>
                      </a:xfrm>
                      <a:prstGeom prst="rect">
                        <a:avLst/>
                      </a:prstGeom>
                      <a:noFill/>
                      <a:ln>
                        <a:noFill/>
                      </a:ln>
                      <a:effectLst/>
                    </p:spPr>
                  </p:pic>
                </p:oleObj>
              </mc:Fallback>
            </mc:AlternateContent>
          </a:graphicData>
        </a:graphic>
      </p:graphicFrame>
      <p:graphicFrame>
        <p:nvGraphicFramePr>
          <p:cNvPr id="35846" name="Object 6"/>
          <p:cNvGraphicFramePr>
            <a:graphicFrameLocks noGrp="1" noChangeAspect="1"/>
          </p:cNvGraphicFramePr>
          <p:nvPr>
            <p:ph sz="quarter" idx="3"/>
            <p:extLst>
              <p:ext uri="{D42A27DB-BD31-4B8C-83A1-F6EECF244321}">
                <p14:modId xmlns:p14="http://schemas.microsoft.com/office/powerpoint/2010/main" val="2905302832"/>
              </p:ext>
            </p:extLst>
          </p:nvPr>
        </p:nvGraphicFramePr>
        <p:xfrm>
          <a:off x="2743200" y="2743200"/>
          <a:ext cx="3912591" cy="879475"/>
        </p:xfrm>
        <a:graphic>
          <a:graphicData uri="http://schemas.openxmlformats.org/presentationml/2006/ole">
            <mc:AlternateContent xmlns:mc="http://schemas.openxmlformats.org/markup-compatibility/2006">
              <mc:Choice xmlns:v="urn:schemas-microsoft-com:vml" Requires="v">
                <p:oleObj spid="_x0000_s22663" name="Equation" r:id="rId5" imgW="2031840" imgH="457200" progId="Equation.3">
                  <p:embed/>
                </p:oleObj>
              </mc:Choice>
              <mc:Fallback>
                <p:oleObj name="Equation" r:id="rId5" imgW="20318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743200"/>
                        <a:ext cx="3912591" cy="879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613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2"/>
          </p:nvPr>
        </p:nvSpPr>
        <p:spPr/>
        <p:txBody>
          <a:bodyPr/>
          <a:lstStyle/>
          <a:p>
            <a:fld id="{CB1E1BEB-E628-41C1-A087-9198243B333C}" type="slidenum">
              <a:rPr lang="en-US" altLang="zh-TW"/>
              <a:pPr/>
              <a:t>39</a:t>
            </a:fld>
            <a:endParaRPr lang="en-US" altLang="zh-TW"/>
          </a:p>
        </p:txBody>
      </p:sp>
      <p:sp>
        <p:nvSpPr>
          <p:cNvPr id="59394" name="Rectangle 2"/>
          <p:cNvSpPr>
            <a:spLocks noChangeArrowheads="1"/>
          </p:cNvSpPr>
          <p:nvPr/>
        </p:nvSpPr>
        <p:spPr bwMode="auto">
          <a:xfrm>
            <a:off x="674688" y="0"/>
            <a:ext cx="8469312"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3200">
                <a:solidFill>
                  <a:schemeClr val="tx1"/>
                </a:solidFill>
                <a:ea typeface="新細明體" pitchFamily="18" charset="-120"/>
              </a:rPr>
              <a:t>Examples for Adjacency Matrix</a:t>
            </a:r>
            <a:endParaRPr lang="en-US" altLang="zh-TW" sz="4400">
              <a:solidFill>
                <a:schemeClr val="tx2"/>
              </a:solidFill>
              <a:ea typeface="新細明體" pitchFamily="18" charset="-120"/>
            </a:endParaRPr>
          </a:p>
        </p:txBody>
      </p:sp>
      <p:graphicFrame>
        <p:nvGraphicFramePr>
          <p:cNvPr id="59395" name="Object 3"/>
          <p:cNvGraphicFramePr>
            <a:graphicFrameLocks/>
          </p:cNvGraphicFramePr>
          <p:nvPr/>
        </p:nvGraphicFramePr>
        <p:xfrm>
          <a:off x="944563" y="2157413"/>
          <a:ext cx="1709737" cy="1768475"/>
        </p:xfrm>
        <a:graphic>
          <a:graphicData uri="http://schemas.openxmlformats.org/presentationml/2006/ole">
            <mc:AlternateContent xmlns:mc="http://schemas.openxmlformats.org/markup-compatibility/2006">
              <mc:Choice xmlns:v="urn:schemas-microsoft-com:vml" Requires="v">
                <p:oleObj spid="_x0000_s16752" name="方程式" r:id="rId3" imgW="761760" imgH="787320" progId="Equation.2">
                  <p:embed/>
                </p:oleObj>
              </mc:Choice>
              <mc:Fallback>
                <p:oleObj name="方程式" r:id="rId3" imgW="761760" imgH="78732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2157413"/>
                        <a:ext cx="17097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p:cNvGraphicFramePr>
            <a:graphicFrameLocks/>
          </p:cNvGraphicFramePr>
          <p:nvPr/>
        </p:nvGraphicFramePr>
        <p:xfrm>
          <a:off x="3617913" y="2236788"/>
          <a:ext cx="1225550" cy="1254125"/>
        </p:xfrm>
        <a:graphic>
          <a:graphicData uri="http://schemas.openxmlformats.org/presentationml/2006/ole">
            <mc:AlternateContent xmlns:mc="http://schemas.openxmlformats.org/markup-compatibility/2006">
              <mc:Choice xmlns:v="urn:schemas-microsoft-com:vml" Requires="v">
                <p:oleObj spid="_x0000_s16753" name="方程式" r:id="rId5" imgW="583920" imgH="596880" progId="Equation.2">
                  <p:embed/>
                </p:oleObj>
              </mc:Choice>
              <mc:Fallback>
                <p:oleObj name="方程式" r:id="rId5" imgW="583920" imgH="5968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2236788"/>
                        <a:ext cx="1225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7" name="Object 5"/>
          <p:cNvGraphicFramePr>
            <a:graphicFrameLocks/>
          </p:cNvGraphicFramePr>
          <p:nvPr/>
        </p:nvGraphicFramePr>
        <p:xfrm>
          <a:off x="5970588" y="2827338"/>
          <a:ext cx="3173412" cy="3311525"/>
        </p:xfrm>
        <a:graphic>
          <a:graphicData uri="http://schemas.openxmlformats.org/presentationml/2006/ole">
            <mc:AlternateContent xmlns:mc="http://schemas.openxmlformats.org/markup-compatibility/2006">
              <mc:Choice xmlns:v="urn:schemas-microsoft-com:vml" Requires="v">
                <p:oleObj spid="_x0000_s16754" name="方程式" r:id="rId7" imgW="1485720" imgH="1549080" progId="Equation.2">
                  <p:embed/>
                </p:oleObj>
              </mc:Choice>
              <mc:Fallback>
                <p:oleObj name="方程式" r:id="rId7" imgW="1485720" imgH="1549080" progId="Equation.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588" y="2827338"/>
                        <a:ext cx="317341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Rectangle 6"/>
          <p:cNvSpPr>
            <a:spLocks noChangeArrowheads="1"/>
          </p:cNvSpPr>
          <p:nvPr/>
        </p:nvSpPr>
        <p:spPr bwMode="auto">
          <a:xfrm>
            <a:off x="1514475" y="384175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1</a:t>
            </a:r>
          </a:p>
        </p:txBody>
      </p:sp>
      <p:sp>
        <p:nvSpPr>
          <p:cNvPr id="59399" name="Rectangle 7"/>
          <p:cNvSpPr>
            <a:spLocks noChangeArrowheads="1"/>
          </p:cNvSpPr>
          <p:nvPr/>
        </p:nvSpPr>
        <p:spPr bwMode="auto">
          <a:xfrm>
            <a:off x="4002088" y="36290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2</a:t>
            </a:r>
          </a:p>
        </p:txBody>
      </p:sp>
      <p:sp>
        <p:nvSpPr>
          <p:cNvPr id="59400" name="Rectangle 8"/>
          <p:cNvSpPr>
            <a:spLocks noChangeArrowheads="1"/>
          </p:cNvSpPr>
          <p:nvPr/>
        </p:nvSpPr>
        <p:spPr bwMode="auto">
          <a:xfrm>
            <a:off x="7337425" y="6338888"/>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4</a:t>
            </a:r>
          </a:p>
        </p:txBody>
      </p:sp>
      <p:sp>
        <p:nvSpPr>
          <p:cNvPr id="59401" name="Oval 9"/>
          <p:cNvSpPr>
            <a:spLocks noChangeArrowheads="1"/>
          </p:cNvSpPr>
          <p:nvPr/>
        </p:nvSpPr>
        <p:spPr bwMode="auto">
          <a:xfrm>
            <a:off x="1427163" y="501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59402" name="Oval 10"/>
          <p:cNvSpPr>
            <a:spLocks noChangeArrowheads="1"/>
          </p:cNvSpPr>
          <p:nvPr/>
        </p:nvSpPr>
        <p:spPr bwMode="auto">
          <a:xfrm>
            <a:off x="7413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59403" name="Oval 11"/>
          <p:cNvSpPr>
            <a:spLocks noChangeArrowheads="1"/>
          </p:cNvSpPr>
          <p:nvPr/>
        </p:nvSpPr>
        <p:spPr bwMode="auto">
          <a:xfrm>
            <a:off x="2112963" y="12636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59404" name="Oval 12"/>
          <p:cNvSpPr>
            <a:spLocks noChangeArrowheads="1"/>
          </p:cNvSpPr>
          <p:nvPr/>
        </p:nvSpPr>
        <p:spPr bwMode="auto">
          <a:xfrm>
            <a:off x="1427163" y="187325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3</a:t>
            </a:r>
          </a:p>
        </p:txBody>
      </p:sp>
      <p:sp>
        <p:nvSpPr>
          <p:cNvPr id="59405" name="Line 13"/>
          <p:cNvSpPr>
            <a:spLocks noChangeShapeType="1"/>
          </p:cNvSpPr>
          <p:nvPr/>
        </p:nvSpPr>
        <p:spPr bwMode="auto">
          <a:xfrm>
            <a:off x="1649413" y="95250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Line 14"/>
          <p:cNvSpPr>
            <a:spLocks noChangeShapeType="1"/>
          </p:cNvSpPr>
          <p:nvPr/>
        </p:nvSpPr>
        <p:spPr bwMode="auto">
          <a:xfrm>
            <a:off x="1192213" y="148590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Line 15"/>
          <p:cNvSpPr>
            <a:spLocks noChangeShapeType="1"/>
          </p:cNvSpPr>
          <p:nvPr/>
        </p:nvSpPr>
        <p:spPr bwMode="auto">
          <a:xfrm flipH="1">
            <a:off x="1081088" y="87630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8" name="Line 16"/>
          <p:cNvSpPr>
            <a:spLocks noChangeShapeType="1"/>
          </p:cNvSpPr>
          <p:nvPr/>
        </p:nvSpPr>
        <p:spPr bwMode="auto">
          <a:xfrm>
            <a:off x="1801813" y="87630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9" name="Line 17"/>
          <p:cNvSpPr>
            <a:spLocks noChangeShapeType="1"/>
          </p:cNvSpPr>
          <p:nvPr/>
        </p:nvSpPr>
        <p:spPr bwMode="auto">
          <a:xfrm>
            <a:off x="1066800" y="169227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0" name="Line 18"/>
          <p:cNvSpPr>
            <a:spLocks noChangeShapeType="1"/>
          </p:cNvSpPr>
          <p:nvPr/>
        </p:nvSpPr>
        <p:spPr bwMode="auto">
          <a:xfrm flipH="1">
            <a:off x="1855788" y="166528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2" name="Oval 20"/>
          <p:cNvSpPr>
            <a:spLocks noChangeArrowheads="1"/>
          </p:cNvSpPr>
          <p:nvPr/>
        </p:nvSpPr>
        <p:spPr bwMode="auto">
          <a:xfrm>
            <a:off x="3041650" y="7715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59413" name="Oval 21"/>
          <p:cNvSpPr>
            <a:spLocks noChangeArrowheads="1"/>
          </p:cNvSpPr>
          <p:nvPr/>
        </p:nvSpPr>
        <p:spPr bwMode="auto">
          <a:xfrm>
            <a:off x="3040063" y="187483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59414" name="Oval 22"/>
          <p:cNvSpPr>
            <a:spLocks noChangeArrowheads="1"/>
          </p:cNvSpPr>
          <p:nvPr/>
        </p:nvSpPr>
        <p:spPr bwMode="auto">
          <a:xfrm>
            <a:off x="3055938" y="2894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59415" name="Line 23"/>
          <p:cNvSpPr>
            <a:spLocks noChangeShapeType="1"/>
          </p:cNvSpPr>
          <p:nvPr/>
        </p:nvSpPr>
        <p:spPr bwMode="auto">
          <a:xfrm>
            <a:off x="3278188" y="2330450"/>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Line 24"/>
          <p:cNvSpPr>
            <a:spLocks noChangeShapeType="1"/>
          </p:cNvSpPr>
          <p:nvPr/>
        </p:nvSpPr>
        <p:spPr bwMode="auto">
          <a:xfrm flipV="1">
            <a:off x="3455988" y="1160463"/>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7" name="Line 25"/>
          <p:cNvSpPr>
            <a:spLocks noChangeShapeType="1"/>
          </p:cNvSpPr>
          <p:nvPr/>
        </p:nvSpPr>
        <p:spPr bwMode="auto">
          <a:xfrm>
            <a:off x="3087688" y="1187450"/>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19" name="Group 27"/>
          <p:cNvGrpSpPr>
            <a:grpSpLocks/>
          </p:cNvGrpSpPr>
          <p:nvPr/>
        </p:nvGrpSpPr>
        <p:grpSpPr bwMode="auto">
          <a:xfrm>
            <a:off x="5946775" y="393700"/>
            <a:ext cx="2870200" cy="2855913"/>
            <a:chOff x="638" y="517"/>
            <a:chExt cx="3238" cy="3274"/>
          </a:xfrm>
        </p:grpSpPr>
        <p:sp>
          <p:nvSpPr>
            <p:cNvPr id="59420" name="Oval 28"/>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1</a:t>
              </a:r>
            </a:p>
          </p:txBody>
        </p:sp>
        <p:sp>
          <p:nvSpPr>
            <p:cNvPr id="59421" name="Line 29"/>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2" name="Line 30"/>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23" name="Group 31"/>
            <p:cNvGrpSpPr>
              <a:grpSpLocks/>
            </p:cNvGrpSpPr>
            <p:nvPr/>
          </p:nvGrpSpPr>
          <p:grpSpPr bwMode="auto">
            <a:xfrm>
              <a:off x="864" y="612"/>
              <a:ext cx="960" cy="1824"/>
              <a:chOff x="852" y="1116"/>
              <a:chExt cx="960" cy="1824"/>
            </a:xfrm>
          </p:grpSpPr>
          <p:sp>
            <p:nvSpPr>
              <p:cNvPr id="59424" name="Oval 32"/>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0</a:t>
                </a:r>
              </a:p>
            </p:txBody>
          </p:sp>
          <p:sp>
            <p:nvSpPr>
              <p:cNvPr id="59425" name="Oval 33"/>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2</a:t>
                </a:r>
              </a:p>
            </p:txBody>
          </p:sp>
          <p:sp>
            <p:nvSpPr>
              <p:cNvPr id="59426" name="Oval 34"/>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3</a:t>
                </a:r>
              </a:p>
            </p:txBody>
          </p:sp>
          <p:sp>
            <p:nvSpPr>
              <p:cNvPr id="59427" name="Line 35"/>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8" name="Line 36"/>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29" name="Group 37"/>
            <p:cNvGrpSpPr>
              <a:grpSpLocks/>
            </p:cNvGrpSpPr>
            <p:nvPr/>
          </p:nvGrpSpPr>
          <p:grpSpPr bwMode="auto">
            <a:xfrm>
              <a:off x="2916" y="576"/>
              <a:ext cx="960" cy="1824"/>
              <a:chOff x="852" y="1116"/>
              <a:chExt cx="960" cy="1824"/>
            </a:xfrm>
          </p:grpSpPr>
          <p:sp>
            <p:nvSpPr>
              <p:cNvPr id="59430" name="Oval 38"/>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4</a:t>
                </a:r>
              </a:p>
            </p:txBody>
          </p:sp>
          <p:sp>
            <p:nvSpPr>
              <p:cNvPr id="59431" name="Oval 39"/>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5</a:t>
                </a:r>
              </a:p>
            </p:txBody>
          </p:sp>
          <p:sp>
            <p:nvSpPr>
              <p:cNvPr id="59432" name="Oval 40"/>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6</a:t>
                </a:r>
              </a:p>
            </p:txBody>
          </p:sp>
          <p:sp>
            <p:nvSpPr>
              <p:cNvPr id="59433" name="Line 41"/>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4" name="Line 42"/>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35" name="Oval 43"/>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7</a:t>
              </a:r>
            </a:p>
          </p:txBody>
        </p:sp>
        <p:sp>
          <p:nvSpPr>
            <p:cNvPr id="59436" name="Line 44"/>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7" name="Text Box 45"/>
            <p:cNvSpPr txBox="1">
              <a:spLocks noChangeArrowheads="1"/>
            </p:cNvSpPr>
            <p:nvPr/>
          </p:nvSpPr>
          <p:spPr bwMode="auto">
            <a:xfrm>
              <a:off x="638" y="517"/>
              <a:ext cx="208"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pitchFamily="18" charset="-120"/>
              </a:endParaRPr>
            </a:p>
          </p:txBody>
        </p:sp>
        <p:sp>
          <p:nvSpPr>
            <p:cNvPr id="59438" name="Rectangle 46"/>
            <p:cNvSpPr>
              <a:spLocks noChangeArrowheads="1"/>
            </p:cNvSpPr>
            <p:nvPr/>
          </p:nvSpPr>
          <p:spPr bwMode="auto">
            <a:xfrm>
              <a:off x="2728" y="571"/>
              <a:ext cx="208"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sp>
          <p:nvSpPr>
            <p:cNvPr id="59439" name="Rectangle 47"/>
            <p:cNvSpPr>
              <a:spLocks noChangeArrowheads="1"/>
            </p:cNvSpPr>
            <p:nvPr/>
          </p:nvSpPr>
          <p:spPr bwMode="auto">
            <a:xfrm>
              <a:off x="2526" y="3405"/>
              <a:ext cx="207"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grpSp>
      <p:sp>
        <p:nvSpPr>
          <p:cNvPr id="59441" name="Line 49"/>
          <p:cNvSpPr>
            <a:spLocks noChangeShapeType="1"/>
          </p:cNvSpPr>
          <p:nvPr/>
        </p:nvSpPr>
        <p:spPr bwMode="auto">
          <a:xfrm flipH="1" flipV="1">
            <a:off x="2152650" y="4127500"/>
            <a:ext cx="563563" cy="1004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2" name="Line 50"/>
          <p:cNvSpPr>
            <a:spLocks noChangeShapeType="1"/>
          </p:cNvSpPr>
          <p:nvPr/>
        </p:nvSpPr>
        <p:spPr bwMode="auto">
          <a:xfrm flipV="1">
            <a:off x="4886325" y="3933825"/>
            <a:ext cx="935038" cy="1304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43" name="Text Box 51"/>
          <p:cNvSpPr txBox="1">
            <a:spLocks noChangeArrowheads="1"/>
          </p:cNvSpPr>
          <p:nvPr/>
        </p:nvSpPr>
        <p:spPr bwMode="auto">
          <a:xfrm>
            <a:off x="3028950" y="5168900"/>
            <a:ext cx="146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ea typeface="新細明體" pitchFamily="18" charset="-120"/>
              </a:rPr>
              <a:t>symmetric</a:t>
            </a:r>
          </a:p>
        </p:txBody>
      </p:sp>
      <p:sp>
        <p:nvSpPr>
          <p:cNvPr id="59444" name="Text Box 52"/>
          <p:cNvSpPr txBox="1">
            <a:spLocks noChangeArrowheads="1"/>
          </p:cNvSpPr>
          <p:nvPr/>
        </p:nvSpPr>
        <p:spPr bwMode="auto">
          <a:xfrm>
            <a:off x="1125538" y="5780088"/>
            <a:ext cx="21193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1"/>
                </a:solidFill>
                <a:ea typeface="新細明體" pitchFamily="18" charset="-120"/>
              </a:rPr>
              <a:t>undirected: n</a:t>
            </a:r>
            <a:r>
              <a:rPr lang="en-US" altLang="zh-TW" sz="2400" baseline="30000">
                <a:solidFill>
                  <a:schemeClr val="tx1"/>
                </a:solidFill>
                <a:ea typeface="新細明體" pitchFamily="18" charset="-120"/>
              </a:rPr>
              <a:t>2</a:t>
            </a:r>
            <a:r>
              <a:rPr lang="en-US" altLang="zh-TW" sz="2400">
                <a:solidFill>
                  <a:schemeClr val="tx1"/>
                </a:solidFill>
                <a:ea typeface="新細明體" pitchFamily="18" charset="-120"/>
              </a:rPr>
              <a:t>/2</a:t>
            </a:r>
          </a:p>
          <a:p>
            <a:pPr algn="l"/>
            <a:r>
              <a:rPr lang="en-US" altLang="zh-TW" sz="2400">
                <a:solidFill>
                  <a:schemeClr val="tx1"/>
                </a:solidFill>
                <a:ea typeface="新細明體" pitchFamily="18" charset="-120"/>
              </a:rPr>
              <a:t>directed: n</a:t>
            </a:r>
            <a:r>
              <a:rPr lang="en-US" altLang="zh-TW" sz="2400" baseline="30000">
                <a:solidFill>
                  <a:schemeClr val="tx1"/>
                </a:solidFill>
                <a:ea typeface="新細明體" pitchFamily="18" charset="-120"/>
              </a:rPr>
              <a:t>2</a:t>
            </a:r>
            <a:endParaRPr lang="en-US" altLang="zh-TW" sz="2400">
              <a:solidFill>
                <a:schemeClr val="tx1"/>
              </a:solidFill>
              <a:ea typeface="新細明體" pitchFamily="18" charset="-120"/>
            </a:endParaRPr>
          </a:p>
        </p:txBody>
      </p:sp>
    </p:spTree>
    <p:extLst>
      <p:ext uri="{BB962C8B-B14F-4D97-AF65-F5344CB8AC3E}">
        <p14:creationId xmlns:p14="http://schemas.microsoft.com/office/powerpoint/2010/main" val="29426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BCFEB826-E3A3-45BE-8DFF-1EF0F31925B7}" type="slidenum">
              <a:rPr lang="en-US"/>
              <a:pPr/>
              <a:t>4</a:t>
            </a:fld>
            <a:endParaRPr lang="en-US"/>
          </a:p>
        </p:txBody>
      </p:sp>
      <p:sp>
        <p:nvSpPr>
          <p:cNvPr id="327682" name="TPQuestion"/>
          <p:cNvSpPr>
            <a:spLocks noGrp="1" noChangeArrowheads="1"/>
          </p:cNvSpPr>
          <p:nvPr>
            <p:ph type="title"/>
          </p:nvPr>
        </p:nvSpPr>
        <p:spPr>
          <a:xfrm>
            <a:off x="457200" y="152400"/>
            <a:ext cx="8229600" cy="715963"/>
          </a:xfrm>
        </p:spPr>
        <p:txBody>
          <a:bodyPr>
            <a:normAutofit fontScale="90000"/>
          </a:bodyPr>
          <a:lstStyle/>
          <a:p>
            <a:r>
              <a:rPr lang="en-US"/>
              <a:t>Your solution</a:t>
            </a:r>
          </a:p>
        </p:txBody>
      </p:sp>
      <p:graphicFrame>
        <p:nvGraphicFramePr>
          <p:cNvPr id="327684" name="TPChart"/>
          <p:cNvGraphicFramePr>
            <a:graphicFrameLocks noChangeAspect="1"/>
          </p:cNvGraphicFramePr>
          <p:nvPr>
            <p:custDataLst>
              <p:tags r:id="rId3"/>
            </p:custDataLst>
            <p:extLst>
              <p:ext uri="{D42A27DB-BD31-4B8C-83A1-F6EECF244321}">
                <p14:modId xmlns:p14="http://schemas.microsoft.com/office/powerpoint/2010/main" val="4105894782"/>
              </p:ext>
            </p:extLst>
          </p:nvPr>
        </p:nvGraphicFramePr>
        <p:xfrm>
          <a:off x="5348288" y="3036888"/>
          <a:ext cx="3149600" cy="3543300"/>
        </p:xfrm>
        <a:graphic>
          <a:graphicData uri="http://schemas.openxmlformats.org/presentationml/2006/ole">
            <mc:AlternateContent xmlns:mc="http://schemas.openxmlformats.org/markup-compatibility/2006">
              <mc:Choice xmlns:v="urn:schemas-microsoft-com:vml" Requires="v">
                <p:oleObj spid="_x0000_s24622"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348288" y="3036888"/>
                        <a:ext cx="3149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83" name="TPAnswers"/>
          <p:cNvSpPr>
            <a:spLocks noGrp="1" noChangeArrowheads="1"/>
          </p:cNvSpPr>
          <p:nvPr>
            <p:ph type="body" idx="1"/>
            <p:custDataLst>
              <p:tags r:id="rId4"/>
            </p:custDataLst>
          </p:nvPr>
        </p:nvSpPr>
        <p:spPr>
          <a:xfrm>
            <a:off x="1019175" y="3124200"/>
            <a:ext cx="3324225" cy="1828800"/>
          </a:xfrm>
        </p:spPr>
        <p:txBody>
          <a:bodyPr>
            <a:normAutofit fontScale="85000" lnSpcReduction="10000"/>
          </a:bodyPr>
          <a:lstStyle/>
          <a:p>
            <a:pPr marL="457200" indent="-457200">
              <a:spcBef>
                <a:spcPct val="75000"/>
              </a:spcBef>
              <a:buClr>
                <a:schemeClr val="bg1"/>
              </a:buClr>
              <a:buSzPct val="101000"/>
              <a:buFontTx/>
              <a:buAutoNum type="arabicPeriod"/>
            </a:pPr>
            <a:r>
              <a:rPr lang="en-US" dirty="0"/>
              <a:t>Did it every time</a:t>
            </a:r>
          </a:p>
          <a:p>
            <a:pPr marL="457200" indent="-457200">
              <a:spcBef>
                <a:spcPct val="75000"/>
              </a:spcBef>
              <a:buClr>
                <a:schemeClr val="bg1"/>
              </a:buClr>
              <a:buSzPct val="101000"/>
              <a:buFontTx/>
              <a:buAutoNum type="arabicPeriod"/>
            </a:pPr>
            <a:r>
              <a:rPr lang="en-US" dirty="0"/>
              <a:t>Did it at least once</a:t>
            </a:r>
          </a:p>
          <a:p>
            <a:pPr marL="457200" indent="-457200">
              <a:spcBef>
                <a:spcPct val="75000"/>
              </a:spcBef>
              <a:buClr>
                <a:schemeClr val="bg1"/>
              </a:buClr>
              <a:buSzPct val="101000"/>
              <a:buFontTx/>
              <a:buAutoNum type="arabicPeriod"/>
            </a:pPr>
            <a:r>
              <a:rPr lang="en-US" dirty="0"/>
              <a:t>Can’t seem to do it</a:t>
            </a:r>
          </a:p>
        </p:txBody>
      </p:sp>
      <p:pic>
        <p:nvPicPr>
          <p:cNvPr id="327685" name="Picture 5"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338" y="1168400"/>
            <a:ext cx="36131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6" name="Picture 6"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0113" y="1169988"/>
            <a:ext cx="3630612"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00" name="ResponseCounter" hidden="1"/>
          <p:cNvGrpSpPr>
            <a:grpSpLocks/>
          </p:cNvGrpSpPr>
          <p:nvPr>
            <p:custDataLst>
              <p:tags r:id="rId5"/>
            </p:custDataLst>
          </p:nvPr>
        </p:nvGrpSpPr>
        <p:grpSpPr bwMode="auto">
          <a:xfrm>
            <a:off x="1104900" y="5410200"/>
            <a:ext cx="952500" cy="952500"/>
            <a:chOff x="160" y="3360"/>
            <a:chExt cx="600" cy="600"/>
          </a:xfrm>
        </p:grpSpPr>
        <p:sp>
          <p:nvSpPr>
            <p:cNvPr id="327698"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9"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225371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2768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custDataLst>
              <p:tags r:id="rId1"/>
            </p:custDataLst>
          </p:nvPr>
        </p:nvSpPr>
        <p:spPr/>
        <p:txBody>
          <a:bodyPr/>
          <a:lstStyle/>
          <a:p>
            <a:pPr eaLnBrk="1" hangingPunct="1"/>
            <a:r>
              <a:rPr lang="en-US" dirty="0" smtClean="0"/>
              <a:t>Adjacency Matrix Properties</a:t>
            </a:r>
          </a:p>
        </p:txBody>
      </p:sp>
      <p:sp>
        <p:nvSpPr>
          <p:cNvPr id="74754" name="Content Placeholder 2"/>
          <p:cNvSpPr>
            <a:spLocks noGrp="1"/>
          </p:cNvSpPr>
          <p:nvPr>
            <p:ph idx="1"/>
            <p:custDataLst>
              <p:tags r:id="rId2"/>
            </p:custDataLst>
          </p:nvPr>
        </p:nvSpPr>
        <p:spPr/>
        <p:txBody>
          <a:bodyPr>
            <a:noAutofit/>
          </a:bodyPr>
          <a:lstStyle/>
          <a:p>
            <a:pPr marL="0" indent="0" eaLnBrk="1" hangingPunct="1">
              <a:buNone/>
              <a:tabLst>
                <a:tab pos="4691063" algn="l"/>
              </a:tabLst>
            </a:pPr>
            <a:r>
              <a:rPr lang="en-US" sz="2800" dirty="0" smtClean="0"/>
              <a:t>Running time to:</a:t>
            </a:r>
          </a:p>
          <a:p>
            <a:pPr marL="342900" lvl="1" indent="-342900">
              <a:tabLst>
                <a:tab pos="4691063" algn="l"/>
              </a:tabLst>
            </a:pPr>
            <a:r>
              <a:rPr lang="en-US" sz="2400" dirty="0" smtClean="0"/>
              <a:t>Get a vertex’s out-edges: 	</a:t>
            </a:r>
            <a:r>
              <a:rPr lang="en-US" dirty="0" smtClean="0">
                <a:solidFill>
                  <a:schemeClr val="accent2"/>
                </a:solidFill>
                <a:latin typeface="Cambria Math" pitchFamily="18" charset="0"/>
                <a:ea typeface="Cambria Math" pitchFamily="18" charset="0"/>
              </a:rPr>
              <a:t>O(|</a:t>
            </a:r>
            <a:r>
              <a:rPr lang="en-US" dirty="0">
                <a:solidFill>
                  <a:schemeClr val="accent2"/>
                </a:solidFill>
                <a:latin typeface="Cambria Math" pitchFamily="18" charset="0"/>
                <a:ea typeface="Cambria Math" pitchFamily="18" charset="0"/>
              </a:rPr>
              <a:t>V</a:t>
            </a:r>
            <a:r>
              <a:rPr lang="en-US" dirty="0" smtClean="0">
                <a:solidFill>
                  <a:schemeClr val="accent2"/>
                </a:solidFill>
                <a:latin typeface="Cambria Math" pitchFamily="18" charset="0"/>
                <a:ea typeface="Cambria Math" pitchFamily="18" charset="0"/>
              </a:rPr>
              <a:t>|)</a:t>
            </a:r>
            <a:endParaRPr lang="en-US" sz="2400" dirty="0" smtClean="0">
              <a:latin typeface="Cambria Math" pitchFamily="18" charset="0"/>
              <a:ea typeface="Cambria Math" pitchFamily="18" charset="0"/>
            </a:endParaRPr>
          </a:p>
          <a:p>
            <a:pPr marL="342900" lvl="1" indent="-342900">
              <a:tabLst>
                <a:tab pos="4691063" algn="l"/>
              </a:tabLst>
            </a:pPr>
            <a:r>
              <a:rPr lang="en-US" sz="2400" dirty="0" smtClean="0"/>
              <a:t>Get a vertex’s in-edges: 	</a:t>
            </a:r>
            <a:r>
              <a:rPr lang="en-US" dirty="0" smtClean="0">
                <a:solidFill>
                  <a:schemeClr val="accent2"/>
                </a:solidFill>
                <a:latin typeface="Cambria Math" pitchFamily="18" charset="0"/>
                <a:ea typeface="Cambria Math" pitchFamily="18" charset="0"/>
              </a:rPr>
              <a:t>O</a:t>
            </a:r>
            <a:r>
              <a:rPr lang="en-US" dirty="0">
                <a:solidFill>
                  <a:schemeClr val="accent2"/>
                </a:solidFill>
                <a:latin typeface="Cambria Math" pitchFamily="18" charset="0"/>
                <a:ea typeface="Cambria Math" pitchFamily="18" charset="0"/>
              </a:rPr>
              <a:t>(|V</a:t>
            </a:r>
            <a:r>
              <a:rPr lang="en-US" dirty="0" smtClean="0">
                <a:solidFill>
                  <a:schemeClr val="accent2"/>
                </a:solidFill>
                <a:latin typeface="Cambria Math" pitchFamily="18" charset="0"/>
                <a:ea typeface="Cambria Math" pitchFamily="18" charset="0"/>
              </a:rPr>
              <a:t>|)</a:t>
            </a:r>
            <a:endParaRPr lang="en-US" sz="2400" dirty="0" smtClean="0"/>
          </a:p>
          <a:p>
            <a:pPr marL="342900" lvl="1" indent="-342900">
              <a:tabLst>
                <a:tab pos="4691063" algn="l"/>
              </a:tabLst>
            </a:pPr>
            <a:r>
              <a:rPr lang="en-US" sz="2400" dirty="0" smtClean="0"/>
              <a:t>Decide if some edge exists:               </a:t>
            </a:r>
            <a:r>
              <a:rPr lang="en-US" dirty="0" smtClean="0">
                <a:solidFill>
                  <a:schemeClr val="accent2"/>
                </a:solidFill>
                <a:latin typeface="Cambria Math" pitchFamily="18" charset="0"/>
                <a:ea typeface="Cambria Math" pitchFamily="18" charset="0"/>
              </a:rPr>
              <a:t>O(1)</a:t>
            </a:r>
            <a:endParaRPr lang="en-US" sz="2400" dirty="0" smtClean="0"/>
          </a:p>
          <a:p>
            <a:pPr>
              <a:tabLst>
                <a:tab pos="4691063" algn="l"/>
              </a:tabLst>
            </a:pPr>
            <a:r>
              <a:rPr lang="en-US" sz="2400" dirty="0" smtClean="0"/>
              <a:t>Insert an edge: 	</a:t>
            </a:r>
            <a:r>
              <a:rPr lang="en-US" sz="2400" dirty="0" smtClean="0">
                <a:solidFill>
                  <a:schemeClr val="accent2"/>
                </a:solidFill>
                <a:latin typeface="Cambria Math" pitchFamily="18" charset="0"/>
                <a:ea typeface="Cambria Math" pitchFamily="18" charset="0"/>
              </a:rPr>
              <a:t>O(1</a:t>
            </a:r>
            <a:r>
              <a:rPr lang="en-US" sz="2400" dirty="0">
                <a:solidFill>
                  <a:schemeClr val="accent2"/>
                </a:solidFill>
                <a:latin typeface="Cambria Math" pitchFamily="18" charset="0"/>
                <a:ea typeface="Cambria Math" pitchFamily="18" charset="0"/>
              </a:rPr>
              <a:t>)</a:t>
            </a:r>
            <a:endParaRPr lang="en-US" sz="2400" dirty="0" smtClean="0"/>
          </a:p>
          <a:p>
            <a:pPr>
              <a:tabLst>
                <a:tab pos="4691063" algn="l"/>
              </a:tabLst>
            </a:pPr>
            <a:r>
              <a:rPr lang="en-US" sz="2400" dirty="0" smtClean="0"/>
              <a:t>Delete an edge: 	</a:t>
            </a:r>
            <a:r>
              <a:rPr lang="en-US" sz="2400" dirty="0" smtClean="0">
                <a:solidFill>
                  <a:schemeClr val="accent2"/>
                </a:solidFill>
                <a:latin typeface="Cambria Math" pitchFamily="18" charset="0"/>
                <a:ea typeface="Cambria Math" pitchFamily="18" charset="0"/>
              </a:rPr>
              <a:t>O(1</a:t>
            </a:r>
            <a:r>
              <a:rPr lang="en-US" sz="2400" dirty="0">
                <a:solidFill>
                  <a:schemeClr val="accent2"/>
                </a:solidFill>
                <a:latin typeface="Cambria Math" pitchFamily="18" charset="0"/>
                <a:ea typeface="Cambria Math" pitchFamily="18" charset="0"/>
              </a:rPr>
              <a:t>)</a:t>
            </a:r>
            <a:endParaRPr lang="en-US" sz="2400" dirty="0" smtClean="0"/>
          </a:p>
          <a:p>
            <a:pPr lvl="1" eaLnBrk="1" hangingPunct="1">
              <a:tabLst>
                <a:tab pos="4691063" algn="l"/>
              </a:tabLst>
            </a:pPr>
            <a:endParaRPr lang="en-US" sz="2800" dirty="0" smtClean="0"/>
          </a:p>
          <a:p>
            <a:pPr marL="0" indent="0" eaLnBrk="1" hangingPunct="1">
              <a:buNone/>
              <a:tabLst>
                <a:tab pos="4691063" algn="l"/>
              </a:tabLst>
            </a:pPr>
            <a:r>
              <a:rPr lang="en-US" sz="2800" dirty="0" smtClean="0"/>
              <a:t>Space requirements:</a:t>
            </a:r>
          </a:p>
          <a:p>
            <a:pPr marL="0" lvl="1" indent="0">
              <a:buNone/>
              <a:tabLst>
                <a:tab pos="4691063" algn="l"/>
              </a:tabLst>
            </a:pPr>
            <a:r>
              <a:rPr lang="en-US" dirty="0">
                <a:solidFill>
                  <a:schemeClr val="accent2"/>
                </a:solidFill>
                <a:latin typeface="Cambria Math" pitchFamily="18" charset="0"/>
                <a:ea typeface="Cambria Math" pitchFamily="18" charset="0"/>
              </a:rPr>
              <a:t>O(|</a:t>
            </a:r>
            <a:r>
              <a:rPr lang="en-US" dirty="0" smtClean="0">
                <a:solidFill>
                  <a:schemeClr val="accent2"/>
                </a:solidFill>
                <a:latin typeface="Cambria Math" pitchFamily="18" charset="0"/>
                <a:ea typeface="Cambria Math" pitchFamily="18" charset="0"/>
              </a:rPr>
              <a:t>V|</a:t>
            </a:r>
            <a:r>
              <a:rPr lang="en-US" baseline="30000" dirty="0" smtClean="0">
                <a:solidFill>
                  <a:schemeClr val="accent2"/>
                </a:solidFill>
                <a:latin typeface="Cambria Math" pitchFamily="18" charset="0"/>
                <a:ea typeface="Cambria Math" pitchFamily="18" charset="0"/>
              </a:rPr>
              <a:t>2</a:t>
            </a:r>
            <a:r>
              <a:rPr lang="en-US" dirty="0" smtClean="0">
                <a:solidFill>
                  <a:schemeClr val="accent2"/>
                </a:solidFill>
                <a:latin typeface="Cambria Math" pitchFamily="18" charset="0"/>
                <a:ea typeface="Cambria Math" pitchFamily="18" charset="0"/>
              </a:rPr>
              <a:t>)</a:t>
            </a:r>
            <a:endParaRPr lang="en-US" sz="2400" dirty="0"/>
          </a:p>
          <a:p>
            <a:pPr marL="0" indent="0" eaLnBrk="1" hangingPunct="1">
              <a:buNone/>
              <a:tabLst>
                <a:tab pos="4691063" algn="l"/>
              </a:tabLst>
            </a:pPr>
            <a:endParaRPr lang="en-US" sz="2800" dirty="0" smtClean="0"/>
          </a:p>
          <a:p>
            <a:pPr lvl="1" eaLnBrk="1" hangingPunct="1">
              <a:tabLst>
                <a:tab pos="4691063" algn="l"/>
              </a:tabLst>
            </a:pPr>
            <a:endParaRPr lang="en-US" sz="2800" dirty="0" smtClean="0"/>
          </a:p>
          <a:p>
            <a:pPr eaLnBrk="1" hangingPunct="1">
              <a:tabLst>
                <a:tab pos="4691063" algn="l"/>
              </a:tabLst>
            </a:pPr>
            <a:endParaRPr lang="en-US" sz="2800" dirty="0" smtClean="0"/>
          </a:p>
          <a:p>
            <a:pPr lvl="1" eaLnBrk="1" hangingPunct="1">
              <a:tabLst>
                <a:tab pos="4691063" algn="l"/>
              </a:tabLst>
            </a:pPr>
            <a:endParaRPr lang="en-US" sz="28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t>40</a:t>
            </a:fld>
            <a:endParaRPr lang="en-US"/>
          </a:p>
        </p:txBody>
      </p:sp>
      <p:graphicFrame>
        <p:nvGraphicFramePr>
          <p:cNvPr id="40" name="Table 39"/>
          <p:cNvGraphicFramePr>
            <a:graphicFrameLocks noGrp="1"/>
          </p:cNvGraphicFramePr>
          <p:nvPr>
            <p:extLst>
              <p:ext uri="{D42A27DB-BD31-4B8C-83A1-F6EECF244321}">
                <p14:modId xmlns:p14="http://schemas.microsoft.com/office/powerpoint/2010/main" val="1453480921"/>
              </p:ext>
            </p:extLst>
          </p:nvPr>
        </p:nvGraphicFramePr>
        <p:xfrm>
          <a:off x="5867400" y="2819400"/>
          <a:ext cx="3200400" cy="2743200"/>
        </p:xfrm>
        <a:graphic>
          <a:graphicData uri="http://schemas.openxmlformats.org/drawingml/2006/table">
            <a:tbl>
              <a:tblPr firstRow="1" firstCol="1">
                <a:tableStyleId>{2D5ABB26-0587-4C30-8999-92F81FD0307C}</a:tableStyleId>
              </a:tblPr>
              <a:tblGrid>
                <a:gridCol w="640080"/>
                <a:gridCol w="640080"/>
                <a:gridCol w="640080"/>
                <a:gridCol w="640080"/>
                <a:gridCol w="640080"/>
              </a:tblGrid>
              <a:tr h="344011">
                <a:tc>
                  <a:txBody>
                    <a:bodyPr/>
                    <a:lstStyle/>
                    <a:p>
                      <a:pPr algn="ctr"/>
                      <a:endParaRPr lang="en-US" sz="2400" dirty="0"/>
                    </a:p>
                  </a:txBody>
                  <a:tcPr marT="91440" marB="91440" anchor="ctr"/>
                </a:tc>
                <a:tc>
                  <a:txBody>
                    <a:bodyPr/>
                    <a:lstStyle/>
                    <a:p>
                      <a:pPr algn="ctr"/>
                      <a:r>
                        <a:rPr lang="en-US" sz="2400" dirty="0" smtClean="0">
                          <a:solidFill>
                            <a:srgbClr val="FF0000"/>
                          </a:solidFill>
                        </a:rPr>
                        <a:t>A</a:t>
                      </a:r>
                      <a:endParaRPr lang="en-US" sz="2400" dirty="0">
                        <a:solidFill>
                          <a:srgbClr val="FF000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00B050"/>
                          </a:solidFill>
                        </a:rPr>
                        <a:t>B</a:t>
                      </a:r>
                      <a:endParaRPr lang="en-US" sz="2400" dirty="0">
                        <a:solidFill>
                          <a:srgbClr val="00B05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0070C0"/>
                          </a:solidFill>
                        </a:rPr>
                        <a:t>C</a:t>
                      </a:r>
                      <a:endParaRPr lang="en-US" sz="2400" dirty="0">
                        <a:solidFill>
                          <a:srgbClr val="0070C0"/>
                        </a:solidFill>
                      </a:endParaRPr>
                    </a:p>
                  </a:txBody>
                  <a:tcPr marT="91440" marB="91440" anchor="ctr">
                    <a:lnB w="28575" cap="flat" cmpd="sng" algn="ctr">
                      <a:solidFill>
                        <a:schemeClr val="tx1"/>
                      </a:solidFill>
                      <a:prstDash val="solid"/>
                      <a:round/>
                      <a:headEnd type="none" w="med" len="med"/>
                      <a:tailEnd type="none" w="med" len="med"/>
                    </a:lnB>
                  </a:tcPr>
                </a:tc>
                <a:tc>
                  <a:txBody>
                    <a:bodyPr/>
                    <a:lstStyle/>
                    <a:p>
                      <a:pPr algn="ctr"/>
                      <a:r>
                        <a:rPr lang="en-US" sz="2400" dirty="0" smtClean="0">
                          <a:solidFill>
                            <a:srgbClr val="FF0066"/>
                          </a:solidFill>
                        </a:rPr>
                        <a:t>D</a:t>
                      </a:r>
                      <a:endParaRPr lang="en-US" sz="2400" dirty="0">
                        <a:solidFill>
                          <a:srgbClr val="FF0066"/>
                        </a:solidFill>
                      </a:endParaRPr>
                    </a:p>
                  </a:txBody>
                  <a:tcPr marT="91440" marB="91440" anchor="ctr">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FF0000"/>
                          </a:solidFill>
                        </a:rPr>
                        <a:t>A</a:t>
                      </a:r>
                      <a:endParaRPr lang="en-US" sz="2400" dirty="0">
                        <a:solidFill>
                          <a:srgbClr val="FF000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00B050"/>
                          </a:solidFill>
                        </a:rPr>
                        <a:t>B</a:t>
                      </a:r>
                      <a:endParaRPr lang="en-US" sz="2400" dirty="0">
                        <a:solidFill>
                          <a:srgbClr val="00B05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0070C0"/>
                          </a:solidFill>
                        </a:rPr>
                        <a:t>C</a:t>
                      </a:r>
                      <a:endParaRPr lang="en-US" sz="2400" dirty="0">
                        <a:solidFill>
                          <a:srgbClr val="0070C0"/>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1</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rgbClr val="FF0066"/>
                          </a:solidFill>
                        </a:rPr>
                        <a:t>D</a:t>
                      </a:r>
                      <a:endParaRPr lang="en-US" sz="2400" dirty="0">
                        <a:solidFill>
                          <a:srgbClr val="FF0066"/>
                        </a:solidFill>
                      </a:endParaRPr>
                    </a:p>
                  </a:txBody>
                  <a:tcPr marT="91440" marB="91440" anchor="ctr">
                    <a:lnR w="28575" cap="flat" cmpd="sng" algn="ctr">
                      <a:solidFill>
                        <a:schemeClr val="tx1"/>
                      </a:solidFill>
                      <a:prstDash val="solid"/>
                      <a:round/>
                      <a:headEnd type="none" w="med" len="med"/>
                      <a:tailEnd type="none" w="med" len="med"/>
                    </a:lnR>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t>0</a:t>
                      </a:r>
                      <a:endParaRPr lang="en-US" sz="2400" dirty="0"/>
                    </a:p>
                  </a:txBody>
                  <a:tcPr marT="91440" marB="914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589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a:solidFill>
                  <a:schemeClr val="tx2"/>
                </a:solidFill>
              </a:rPr>
              <a:t>Representation- Incidence Matrix</a:t>
            </a:r>
          </a:p>
        </p:txBody>
      </p:sp>
      <p:sp>
        <p:nvSpPr>
          <p:cNvPr id="34819" name="Rectangle 3"/>
          <p:cNvSpPr>
            <a:spLocks noGrp="1" noChangeArrowheads="1"/>
          </p:cNvSpPr>
          <p:nvPr>
            <p:ph type="body" sz="half" idx="1"/>
          </p:nvPr>
        </p:nvSpPr>
        <p:spPr>
          <a:xfrm>
            <a:off x="838200" y="2017713"/>
            <a:ext cx="7696200" cy="4383087"/>
          </a:xfrm>
        </p:spPr>
        <p:txBody>
          <a:bodyPr>
            <a:normAutofit/>
          </a:bodyPr>
          <a:lstStyle/>
          <a:p>
            <a:pPr algn="just">
              <a:lnSpc>
                <a:spcPct val="90000"/>
              </a:lnSpc>
              <a:buSzTx/>
              <a:buFont typeface="Symbol" pitchFamily="18" charset="2"/>
              <a:buChar char=""/>
            </a:pPr>
            <a:r>
              <a:rPr lang="en-US" sz="2000" dirty="0"/>
              <a:t>G = (V, E) be an </a:t>
            </a:r>
            <a:r>
              <a:rPr lang="en-US" sz="2000" dirty="0" smtClean="0"/>
              <a:t>undirected </a:t>
            </a:r>
            <a:r>
              <a:rPr lang="en-US" sz="2000" dirty="0"/>
              <a:t>graph. Suppose that v</a:t>
            </a:r>
            <a:r>
              <a:rPr lang="en-US" sz="2000" baseline="-25000" dirty="0"/>
              <a:t>1</a:t>
            </a:r>
            <a:r>
              <a:rPr lang="en-US" sz="2000" dirty="0"/>
              <a:t>, v</a:t>
            </a:r>
            <a:r>
              <a:rPr lang="en-US" sz="2000" baseline="-25000" dirty="0"/>
              <a:t>2</a:t>
            </a:r>
            <a:r>
              <a:rPr lang="en-US" sz="2000" dirty="0"/>
              <a:t>, v</a:t>
            </a:r>
            <a:r>
              <a:rPr lang="en-US" sz="2000" baseline="-25000" dirty="0"/>
              <a:t>3</a:t>
            </a:r>
            <a:r>
              <a:rPr lang="en-US" sz="2000" dirty="0" smtClean="0"/>
              <a:t>,…,</a:t>
            </a:r>
            <a:r>
              <a:rPr lang="en-US" sz="2000" dirty="0" err="1" smtClean="0"/>
              <a:t>v</a:t>
            </a:r>
            <a:r>
              <a:rPr lang="en-US" sz="2000" baseline="-25000" dirty="0" err="1" smtClean="0"/>
              <a:t>n</a:t>
            </a:r>
            <a:r>
              <a:rPr lang="en-US" sz="2000" baseline="-25000" dirty="0" smtClean="0"/>
              <a:t> </a:t>
            </a:r>
            <a:r>
              <a:rPr lang="en-US" sz="2000" dirty="0"/>
              <a:t>are the vertices and e</a:t>
            </a:r>
            <a:r>
              <a:rPr lang="en-US" sz="2000" baseline="-25000" dirty="0"/>
              <a:t>1</a:t>
            </a:r>
            <a:r>
              <a:rPr lang="en-US" sz="2000" dirty="0"/>
              <a:t>, e</a:t>
            </a:r>
            <a:r>
              <a:rPr lang="en-US" sz="2000" baseline="-25000" dirty="0"/>
              <a:t>2</a:t>
            </a:r>
            <a:r>
              <a:rPr lang="en-US" sz="2000" dirty="0" smtClean="0"/>
              <a:t>,…,</a:t>
            </a:r>
            <a:r>
              <a:rPr lang="en-US" sz="2000" dirty="0" err="1" smtClean="0"/>
              <a:t>e</a:t>
            </a:r>
            <a:r>
              <a:rPr lang="en-US" sz="2000" baseline="-25000" dirty="0" err="1" smtClean="0"/>
              <a:t>m</a:t>
            </a:r>
            <a:r>
              <a:rPr lang="en-US" sz="2000" dirty="0" smtClean="0"/>
              <a:t> </a:t>
            </a:r>
            <a:r>
              <a:rPr lang="en-US" sz="2000" dirty="0"/>
              <a:t>are the edges of G. Then the incidence matrix with respect to this ordering of V and E is the </a:t>
            </a:r>
            <a:r>
              <a:rPr lang="en-US" sz="2000" dirty="0" smtClean="0"/>
              <a:t>n x </a:t>
            </a:r>
            <a:r>
              <a:rPr lang="en-US" sz="2000" dirty="0"/>
              <a:t>m matrix M = [m </a:t>
            </a:r>
            <a:r>
              <a:rPr lang="en-US" sz="2000" baseline="-25000" dirty="0" err="1"/>
              <a:t>ij</a:t>
            </a:r>
            <a:r>
              <a:rPr lang="en-US" sz="2000" dirty="0"/>
              <a:t>], where</a:t>
            </a:r>
          </a:p>
          <a:p>
            <a:pPr algn="just">
              <a:lnSpc>
                <a:spcPct val="90000"/>
              </a:lnSpc>
              <a:buSzTx/>
              <a:buFont typeface="Symbol" pitchFamily="18" charset="2"/>
              <a:buChar char=""/>
            </a:pPr>
            <a:endParaRPr lang="en-US" sz="2000" dirty="0"/>
          </a:p>
          <a:p>
            <a:pPr algn="just">
              <a:lnSpc>
                <a:spcPct val="90000"/>
              </a:lnSpc>
              <a:buSzTx/>
              <a:buFont typeface="Symbol" pitchFamily="18" charset="2"/>
              <a:buChar char=""/>
            </a:pPr>
            <a:endParaRPr lang="en-US" sz="2000" baseline="-25000" dirty="0"/>
          </a:p>
          <a:p>
            <a:pPr algn="just">
              <a:lnSpc>
                <a:spcPct val="90000"/>
              </a:lnSpc>
              <a:buSzTx/>
              <a:buFont typeface="Symbol" pitchFamily="18" charset="2"/>
              <a:buChar char=""/>
            </a:pPr>
            <a:endParaRPr lang="en-US" sz="2000" dirty="0"/>
          </a:p>
          <a:p>
            <a:pPr>
              <a:lnSpc>
                <a:spcPct val="90000"/>
              </a:lnSpc>
              <a:buFont typeface="Wingdings" pitchFamily="2" charset="2"/>
              <a:buNone/>
            </a:pPr>
            <a:endParaRPr lang="en-US" sz="2000" dirty="0"/>
          </a:p>
          <a:p>
            <a:pPr>
              <a:lnSpc>
                <a:spcPct val="90000"/>
              </a:lnSpc>
              <a:buFont typeface="Wingdings" pitchFamily="2" charset="2"/>
              <a:buNone/>
            </a:pPr>
            <a:endParaRPr lang="en-US" sz="2000" dirty="0"/>
          </a:p>
          <a:p>
            <a:pPr algn="just">
              <a:lnSpc>
                <a:spcPct val="90000"/>
              </a:lnSpc>
              <a:buFont typeface="Wingdings" pitchFamily="2" charset="2"/>
              <a:buNone/>
            </a:pPr>
            <a:r>
              <a:rPr lang="en-US" sz="2000" dirty="0"/>
              <a:t>	Can also be used to represent :</a:t>
            </a:r>
          </a:p>
          <a:p>
            <a:pPr algn="just">
              <a:lnSpc>
                <a:spcPct val="90000"/>
              </a:lnSpc>
              <a:buFont typeface="Wingdings" pitchFamily="2" charset="2"/>
              <a:buNone/>
            </a:pPr>
            <a:r>
              <a:rPr lang="en-US" sz="2000" dirty="0"/>
              <a:t>	</a:t>
            </a:r>
            <a:r>
              <a:rPr lang="en-US" sz="2000" b="1" dirty="0"/>
              <a:t>Multiple edges:</a:t>
            </a:r>
            <a:r>
              <a:rPr lang="en-US" sz="2000" dirty="0"/>
              <a:t> by using columns with identical entries, since these edges are incident with the same pair of vertices</a:t>
            </a:r>
          </a:p>
          <a:p>
            <a:pPr algn="just">
              <a:lnSpc>
                <a:spcPct val="90000"/>
              </a:lnSpc>
              <a:buFont typeface="Wingdings" pitchFamily="2" charset="2"/>
              <a:buNone/>
            </a:pPr>
            <a:r>
              <a:rPr lang="en-US" sz="2000" dirty="0"/>
              <a:t>	</a:t>
            </a:r>
            <a:r>
              <a:rPr lang="en-US" sz="2000" b="1" dirty="0"/>
              <a:t>Loops:</a:t>
            </a:r>
            <a:r>
              <a:rPr lang="en-US" sz="2000" dirty="0"/>
              <a:t> by using a column with exactly one entry equal to 1, corresponding to the vertex that is incident with the loop</a:t>
            </a:r>
          </a:p>
        </p:txBody>
      </p:sp>
      <p:graphicFrame>
        <p:nvGraphicFramePr>
          <p:cNvPr id="34820" name="Object 4"/>
          <p:cNvGraphicFramePr>
            <a:graphicFrameLocks noGrp="1" noChangeAspect="1"/>
          </p:cNvGraphicFramePr>
          <p:nvPr>
            <p:ph sz="half" idx="2"/>
          </p:nvPr>
        </p:nvGraphicFramePr>
        <p:xfrm>
          <a:off x="1906588" y="3276600"/>
          <a:ext cx="5176837" cy="955675"/>
        </p:xfrm>
        <a:graphic>
          <a:graphicData uri="http://schemas.openxmlformats.org/presentationml/2006/ole">
            <mc:AlternateContent xmlns:mc="http://schemas.openxmlformats.org/markup-compatibility/2006">
              <mc:Choice xmlns:v="urn:schemas-microsoft-com:vml" Requires="v">
                <p:oleObj spid="_x0000_s21576" name="Equation" r:id="rId3" imgW="2476440" imgH="457200" progId="Equation.3">
                  <p:embed/>
                </p:oleObj>
              </mc:Choice>
              <mc:Fallback>
                <p:oleObj name="Equation" r:id="rId3" imgW="24764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3276600"/>
                        <a:ext cx="51768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3664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4000" dirty="0">
                <a:solidFill>
                  <a:schemeClr val="tx2"/>
                </a:solidFill>
              </a:rPr>
              <a:t>Representation- Incidence Matrix</a:t>
            </a:r>
          </a:p>
        </p:txBody>
      </p:sp>
      <p:sp>
        <p:nvSpPr>
          <p:cNvPr id="58371" name="Rectangle 3"/>
          <p:cNvSpPr>
            <a:spLocks noGrp="1" noChangeArrowheads="1"/>
          </p:cNvSpPr>
          <p:nvPr>
            <p:ph type="body" sz="half" idx="1"/>
          </p:nvPr>
        </p:nvSpPr>
        <p:spPr>
          <a:xfrm>
            <a:off x="1143000" y="1981200"/>
            <a:ext cx="5827713" cy="609600"/>
          </a:xfrm>
        </p:spPr>
        <p:txBody>
          <a:bodyPr/>
          <a:lstStyle/>
          <a:p>
            <a:r>
              <a:rPr lang="en-US" sz="1800">
                <a:solidFill>
                  <a:srgbClr val="237AC1"/>
                </a:solidFill>
              </a:rPr>
              <a:t>Representation Example: G = (V, E)</a:t>
            </a:r>
          </a:p>
        </p:txBody>
      </p:sp>
      <p:sp>
        <p:nvSpPr>
          <p:cNvPr id="58373" name="Oval 5"/>
          <p:cNvSpPr>
            <a:spLocks noChangeArrowheads="1"/>
          </p:cNvSpPr>
          <p:nvPr/>
        </p:nvSpPr>
        <p:spPr bwMode="auto">
          <a:xfrm>
            <a:off x="1676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v</a:t>
            </a:r>
          </a:p>
        </p:txBody>
      </p:sp>
      <p:sp>
        <p:nvSpPr>
          <p:cNvPr id="58374" name="Oval 6"/>
          <p:cNvSpPr>
            <a:spLocks noChangeArrowheads="1"/>
          </p:cNvSpPr>
          <p:nvPr/>
        </p:nvSpPr>
        <p:spPr bwMode="auto">
          <a:xfrm>
            <a:off x="32004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w</a:t>
            </a:r>
          </a:p>
        </p:txBody>
      </p:sp>
      <p:sp>
        <p:nvSpPr>
          <p:cNvPr id="58375" name="Oval 7"/>
          <p:cNvSpPr>
            <a:spLocks noChangeArrowheads="1"/>
          </p:cNvSpPr>
          <p:nvPr/>
        </p:nvSpPr>
        <p:spPr bwMode="auto">
          <a:xfrm>
            <a:off x="2438400" y="3429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u</a:t>
            </a:r>
          </a:p>
        </p:txBody>
      </p:sp>
      <p:sp>
        <p:nvSpPr>
          <p:cNvPr id="58376" name="Line 8"/>
          <p:cNvSpPr>
            <a:spLocks noChangeShapeType="1"/>
          </p:cNvSpPr>
          <p:nvPr/>
        </p:nvSpPr>
        <p:spPr bwMode="auto">
          <a:xfrm>
            <a:off x="2743200" y="3810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Line 9"/>
          <p:cNvSpPr>
            <a:spLocks noChangeShapeType="1"/>
          </p:cNvSpPr>
          <p:nvPr/>
        </p:nvSpPr>
        <p:spPr bwMode="auto">
          <a:xfrm>
            <a:off x="2057400" y="4800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Line 10"/>
          <p:cNvSpPr>
            <a:spLocks noChangeShapeType="1"/>
          </p:cNvSpPr>
          <p:nvPr/>
        </p:nvSpPr>
        <p:spPr bwMode="auto">
          <a:xfrm flipH="1">
            <a:off x="1905000" y="38100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9" name="Rectangle 11"/>
          <p:cNvSpPr>
            <a:spLocks noChangeArrowheads="1"/>
          </p:cNvSpPr>
          <p:nvPr/>
        </p:nvSpPr>
        <p:spPr bwMode="auto">
          <a:xfrm>
            <a:off x="1600200" y="38862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e1</a:t>
            </a:r>
            <a:endParaRPr lang="en-US" baseline="-25000"/>
          </a:p>
        </p:txBody>
      </p:sp>
      <p:sp>
        <p:nvSpPr>
          <p:cNvPr id="58380" name="Rectangle 12"/>
          <p:cNvSpPr>
            <a:spLocks noChangeArrowheads="1"/>
          </p:cNvSpPr>
          <p:nvPr/>
        </p:nvSpPr>
        <p:spPr bwMode="auto">
          <a:xfrm>
            <a:off x="2438400" y="49530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e3</a:t>
            </a:r>
            <a:endParaRPr lang="en-US" baseline="-25000"/>
          </a:p>
        </p:txBody>
      </p:sp>
      <p:sp>
        <p:nvSpPr>
          <p:cNvPr id="58381" name="Rectangle 13"/>
          <p:cNvSpPr>
            <a:spLocks noChangeArrowheads="1"/>
          </p:cNvSpPr>
          <p:nvPr/>
        </p:nvSpPr>
        <p:spPr bwMode="auto">
          <a:xfrm>
            <a:off x="3124200" y="3962400"/>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e2</a:t>
            </a:r>
            <a:endParaRPr lang="en-US" baseline="-25000"/>
          </a:p>
        </p:txBody>
      </p:sp>
      <p:graphicFrame>
        <p:nvGraphicFramePr>
          <p:cNvPr id="58419" name="Group 51"/>
          <p:cNvGraphicFramePr>
            <a:graphicFrameLocks noGrp="1"/>
          </p:cNvGraphicFramePr>
          <p:nvPr>
            <p:ph sz="half" idx="2"/>
          </p:nvPr>
        </p:nvGraphicFramePr>
        <p:xfrm>
          <a:off x="5029200" y="3124200"/>
          <a:ext cx="2133600" cy="1899285"/>
        </p:xfrm>
        <a:graphic>
          <a:graphicData uri="http://schemas.openxmlformats.org/drawingml/2006/table">
            <a:tbl>
              <a:tblPr/>
              <a:tblGrid>
                <a:gridCol w="414338"/>
                <a:gridCol w="565150"/>
                <a:gridCol w="566737"/>
                <a:gridCol w="587375"/>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e</a:t>
                      </a:r>
                      <a:r>
                        <a:rPr kumimoji="0" lang="en-US" sz="1600" b="0" i="0" u="none" strike="noStrike" cap="none" normalizeH="0" baseline="-25000" smtClean="0">
                          <a:ln>
                            <a:noFill/>
                          </a:ln>
                          <a:solidFill>
                            <a:schemeClr val="tx1"/>
                          </a:solidFill>
                          <a:effectLst/>
                          <a:latin typeface="Tahoma"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v</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u</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w</a:t>
                      </a:r>
                      <a:endParaRPr kumimoji="0" lang="en-US" sz="1600" b="0" i="0" u="none" strike="noStrike" cap="none" normalizeH="0" baseline="-25000" smtClean="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01761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822ABD3-C282-4C27-9555-9789DCDD93A7}" type="slidenum">
              <a:rPr lang="en-US" altLang="zh-TW"/>
              <a:pPr/>
              <a:t>43</a:t>
            </a:fld>
            <a:endParaRPr lang="en-US" altLang="zh-TW"/>
          </a:p>
        </p:txBody>
      </p:sp>
      <p:sp>
        <p:nvSpPr>
          <p:cNvPr id="61442" name="Rectangle 2"/>
          <p:cNvSpPr>
            <a:spLocks noChangeArrowheads="1"/>
          </p:cNvSpPr>
          <p:nvPr/>
        </p:nvSpPr>
        <p:spPr bwMode="auto">
          <a:xfrm>
            <a:off x="744538" y="309563"/>
            <a:ext cx="83994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zh-TW" sz="4400" dirty="0">
                <a:solidFill>
                  <a:schemeClr val="tx2"/>
                </a:solidFill>
                <a:ea typeface="新細明體" pitchFamily="18" charset="-120"/>
              </a:rPr>
              <a:t>Data Structures for Adjacency Lists</a:t>
            </a:r>
          </a:p>
        </p:txBody>
      </p:sp>
      <p:sp>
        <p:nvSpPr>
          <p:cNvPr id="61443" name="Rectangle 3"/>
          <p:cNvSpPr>
            <a:spLocks noChangeArrowheads="1"/>
          </p:cNvSpPr>
          <p:nvPr/>
        </p:nvSpPr>
        <p:spPr bwMode="auto">
          <a:xfrm>
            <a:off x="381000" y="2298700"/>
            <a:ext cx="8851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#define MAX_VERTICES 50</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typedef</a:t>
            </a: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a:t>
            </a:r>
            <a:r>
              <a:rPr lang="en-US" altLang="zh-TW" sz="2800" b="1" dirty="0" err="1">
                <a:solidFill>
                  <a:schemeClr val="tx1"/>
                </a:solidFill>
                <a:latin typeface="Courier New" pitchFamily="49" charset="0"/>
                <a:ea typeface="新細明體" pitchFamily="18" charset="-120"/>
              </a:rPr>
              <a:t>node_pointer</a:t>
            </a:r>
            <a:r>
              <a:rPr lang="en-US" altLang="zh-TW" sz="2800" b="1" dirty="0">
                <a:solidFill>
                  <a:schemeClr val="tx1"/>
                </a:solidFill>
                <a:latin typeface="Courier New" pitchFamily="49" charset="0"/>
                <a:ea typeface="新細明體" pitchFamily="18" charset="-120"/>
              </a:rPr>
              <a:t>;</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typedef</a:t>
            </a: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int</a:t>
            </a:r>
            <a:r>
              <a:rPr lang="en-US" altLang="zh-TW" sz="2800" b="1" dirty="0">
                <a:solidFill>
                  <a:schemeClr val="tx1"/>
                </a:solidFill>
                <a:latin typeface="Courier New" pitchFamily="49" charset="0"/>
                <a:ea typeface="新細明體" pitchFamily="18" charset="-120"/>
              </a:rPr>
              <a:t> vertex;</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    </a:t>
            </a:r>
            <a:r>
              <a:rPr lang="en-US" altLang="zh-TW" sz="2800" b="1" dirty="0" err="1">
                <a:solidFill>
                  <a:schemeClr val="tx1"/>
                </a:solidFill>
                <a:latin typeface="Courier New" pitchFamily="49" charset="0"/>
                <a:ea typeface="新細明體" pitchFamily="18" charset="-120"/>
              </a:rPr>
              <a:t>struct</a:t>
            </a:r>
            <a:r>
              <a:rPr lang="en-US" altLang="zh-TW" sz="2800" b="1" dirty="0">
                <a:solidFill>
                  <a:schemeClr val="tx1"/>
                </a:solidFill>
                <a:latin typeface="Courier New" pitchFamily="49" charset="0"/>
                <a:ea typeface="新細明體" pitchFamily="18" charset="-120"/>
              </a:rPr>
              <a:t> node *link;</a:t>
            </a:r>
          </a:p>
          <a:p>
            <a:pPr marL="342900" indent="-342900" algn="l">
              <a:lnSpc>
                <a:spcPct val="90000"/>
              </a:lnSpc>
              <a:spcBef>
                <a:spcPct val="20000"/>
              </a:spcBef>
              <a:buClr>
                <a:schemeClr val="accent1"/>
              </a:buClr>
              <a:buSzPct val="70000"/>
              <a:buFont typeface="Monotype Sorts" pitchFamily="2" charset="2"/>
              <a:buNone/>
            </a:pPr>
            <a:r>
              <a:rPr lang="en-US" altLang="zh-TW" sz="2800" b="1" dirty="0">
                <a:solidFill>
                  <a:schemeClr val="tx1"/>
                </a:solidFill>
                <a:latin typeface="Courier New" pitchFamily="49" charset="0"/>
                <a:ea typeface="新細明體" pitchFamily="18" charset="-120"/>
              </a:rPr>
              <a:t>};</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node_pointer</a:t>
            </a:r>
            <a:r>
              <a:rPr lang="en-US" altLang="zh-TW" sz="2800" b="1" dirty="0">
                <a:solidFill>
                  <a:schemeClr val="tx1"/>
                </a:solidFill>
                <a:latin typeface="Courier New" pitchFamily="49" charset="0"/>
                <a:ea typeface="新細明體" pitchFamily="18" charset="-120"/>
              </a:rPr>
              <a:t> graph[MAX_VERTICES];</a:t>
            </a:r>
          </a:p>
          <a:p>
            <a:pPr marL="342900" indent="-342900" algn="l">
              <a:lnSpc>
                <a:spcPct val="90000"/>
              </a:lnSpc>
              <a:spcBef>
                <a:spcPct val="20000"/>
              </a:spcBef>
              <a:buClr>
                <a:schemeClr val="accent1"/>
              </a:buClr>
              <a:buSzPct val="70000"/>
              <a:buFont typeface="Monotype Sorts" pitchFamily="2" charset="2"/>
              <a:buNone/>
            </a:pPr>
            <a:r>
              <a:rPr lang="en-US" altLang="zh-TW" sz="2800" b="1" dirty="0" err="1">
                <a:solidFill>
                  <a:schemeClr val="tx1"/>
                </a:solidFill>
                <a:latin typeface="Courier New" pitchFamily="49" charset="0"/>
                <a:ea typeface="新細明體" pitchFamily="18" charset="-120"/>
              </a:rPr>
              <a:t>int</a:t>
            </a:r>
            <a:r>
              <a:rPr lang="en-US" altLang="zh-TW" sz="2800" b="1" dirty="0">
                <a:solidFill>
                  <a:schemeClr val="tx1"/>
                </a:solidFill>
                <a:latin typeface="Courier New" pitchFamily="49" charset="0"/>
                <a:ea typeface="新細明體" pitchFamily="18" charset="-120"/>
              </a:rPr>
              <a:t> n=0; /* vertices currently in use */</a:t>
            </a:r>
          </a:p>
        </p:txBody>
      </p:sp>
      <p:sp>
        <p:nvSpPr>
          <p:cNvPr id="61444" name="Text Box 4"/>
          <p:cNvSpPr txBox="1">
            <a:spLocks noChangeArrowheads="1"/>
          </p:cNvSpPr>
          <p:nvPr/>
        </p:nvSpPr>
        <p:spPr bwMode="auto">
          <a:xfrm>
            <a:off x="984250" y="1517650"/>
            <a:ext cx="808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a:ea typeface="新細明體" pitchFamily="18" charset="-120"/>
              </a:rPr>
              <a:t>Each row in adjacency matrix is represented as an adjacency list.</a:t>
            </a:r>
          </a:p>
        </p:txBody>
      </p:sp>
    </p:spTree>
    <p:extLst>
      <p:ext uri="{BB962C8B-B14F-4D97-AF65-F5344CB8AC3E}">
        <p14:creationId xmlns:p14="http://schemas.microsoft.com/office/powerpoint/2010/main" val="3939649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lide Number Placeholder 3"/>
          <p:cNvSpPr>
            <a:spLocks noGrp="1"/>
          </p:cNvSpPr>
          <p:nvPr>
            <p:ph type="sldNum" sz="quarter" idx="12"/>
          </p:nvPr>
        </p:nvSpPr>
        <p:spPr/>
        <p:txBody>
          <a:bodyPr/>
          <a:lstStyle/>
          <a:p>
            <a:fld id="{B66A05D2-2729-460C-9EDD-4E0078EBAFDB}" type="slidenum">
              <a:rPr lang="en-US" altLang="zh-TW"/>
              <a:pPr/>
              <a:t>44</a:t>
            </a:fld>
            <a:endParaRPr lang="en-US" altLang="zh-TW"/>
          </a:p>
        </p:txBody>
      </p:sp>
      <p:sp>
        <p:nvSpPr>
          <p:cNvPr id="62467" name="Rectangle 3"/>
          <p:cNvSpPr>
            <a:spLocks noChangeArrowheads="1"/>
          </p:cNvSpPr>
          <p:nvPr/>
        </p:nvSpPr>
        <p:spPr bwMode="auto">
          <a:xfrm>
            <a:off x="1317625" y="1981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68" name="Group 4"/>
          <p:cNvGrpSpPr>
            <a:grpSpLocks/>
          </p:cNvGrpSpPr>
          <p:nvPr/>
        </p:nvGrpSpPr>
        <p:grpSpPr bwMode="auto">
          <a:xfrm>
            <a:off x="2079625" y="1981200"/>
            <a:ext cx="700088" cy="327025"/>
            <a:chOff x="947" y="1282"/>
            <a:chExt cx="441" cy="206"/>
          </a:xfrm>
        </p:grpSpPr>
        <p:sp>
          <p:nvSpPr>
            <p:cNvPr id="62469" name="Rectangle 5"/>
            <p:cNvSpPr>
              <a:spLocks noChangeArrowheads="1"/>
            </p:cNvSpPr>
            <p:nvPr/>
          </p:nvSpPr>
          <p:spPr bwMode="auto">
            <a:xfrm>
              <a:off x="94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Line 6"/>
            <p:cNvSpPr>
              <a:spLocks noChangeShapeType="1"/>
            </p:cNvSpPr>
            <p:nvPr/>
          </p:nvSpPr>
          <p:spPr bwMode="auto">
            <a:xfrm>
              <a:off x="120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71" name="Group 7"/>
          <p:cNvGrpSpPr>
            <a:grpSpLocks/>
          </p:cNvGrpSpPr>
          <p:nvPr/>
        </p:nvGrpSpPr>
        <p:grpSpPr bwMode="auto">
          <a:xfrm>
            <a:off x="3070225" y="1981200"/>
            <a:ext cx="700088" cy="327025"/>
            <a:chOff x="1571" y="1282"/>
            <a:chExt cx="441" cy="206"/>
          </a:xfrm>
        </p:grpSpPr>
        <p:sp>
          <p:nvSpPr>
            <p:cNvPr id="62472" name="Rectangle 8"/>
            <p:cNvSpPr>
              <a:spLocks noChangeArrowheads="1"/>
            </p:cNvSpPr>
            <p:nvPr/>
          </p:nvSpPr>
          <p:spPr bwMode="auto">
            <a:xfrm>
              <a:off x="1571"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Line 9"/>
            <p:cNvSpPr>
              <a:spLocks noChangeShapeType="1"/>
            </p:cNvSpPr>
            <p:nvPr/>
          </p:nvSpPr>
          <p:spPr bwMode="auto">
            <a:xfrm>
              <a:off x="1824"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74" name="Group 10"/>
          <p:cNvGrpSpPr>
            <a:grpSpLocks/>
          </p:cNvGrpSpPr>
          <p:nvPr/>
        </p:nvGrpSpPr>
        <p:grpSpPr bwMode="auto">
          <a:xfrm>
            <a:off x="4060825" y="1981200"/>
            <a:ext cx="700088" cy="327025"/>
            <a:chOff x="2195" y="1282"/>
            <a:chExt cx="441" cy="206"/>
          </a:xfrm>
        </p:grpSpPr>
        <p:sp>
          <p:nvSpPr>
            <p:cNvPr id="62475" name="Rectangle 11"/>
            <p:cNvSpPr>
              <a:spLocks noChangeArrowheads="1"/>
            </p:cNvSpPr>
            <p:nvPr/>
          </p:nvSpPr>
          <p:spPr bwMode="auto">
            <a:xfrm>
              <a:off x="2195"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6" name="Line 12"/>
            <p:cNvSpPr>
              <a:spLocks noChangeShapeType="1"/>
            </p:cNvSpPr>
            <p:nvPr/>
          </p:nvSpPr>
          <p:spPr bwMode="auto">
            <a:xfrm>
              <a:off x="2448"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7" name="Line 13"/>
          <p:cNvSpPr>
            <a:spLocks noChangeShapeType="1"/>
          </p:cNvSpPr>
          <p:nvPr/>
        </p:nvSpPr>
        <p:spPr bwMode="auto">
          <a:xfrm>
            <a:off x="15668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5574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a:off x="35480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a:off x="4462463" y="2003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1" name="Rectangle 17"/>
          <p:cNvSpPr>
            <a:spLocks noChangeArrowheads="1"/>
          </p:cNvSpPr>
          <p:nvPr/>
        </p:nvSpPr>
        <p:spPr bwMode="auto">
          <a:xfrm>
            <a:off x="1317625" y="2438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82" name="Group 18"/>
          <p:cNvGrpSpPr>
            <a:grpSpLocks/>
          </p:cNvGrpSpPr>
          <p:nvPr/>
        </p:nvGrpSpPr>
        <p:grpSpPr bwMode="auto">
          <a:xfrm>
            <a:off x="2079625" y="2438400"/>
            <a:ext cx="700088" cy="327025"/>
            <a:chOff x="947" y="1570"/>
            <a:chExt cx="441" cy="206"/>
          </a:xfrm>
        </p:grpSpPr>
        <p:sp>
          <p:nvSpPr>
            <p:cNvPr id="62483" name="Rectangle 19"/>
            <p:cNvSpPr>
              <a:spLocks noChangeArrowheads="1"/>
            </p:cNvSpPr>
            <p:nvPr/>
          </p:nvSpPr>
          <p:spPr bwMode="auto">
            <a:xfrm>
              <a:off x="94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Line 20"/>
            <p:cNvSpPr>
              <a:spLocks noChangeShapeType="1"/>
            </p:cNvSpPr>
            <p:nvPr/>
          </p:nvSpPr>
          <p:spPr bwMode="auto">
            <a:xfrm>
              <a:off x="120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85" name="Group 21"/>
          <p:cNvGrpSpPr>
            <a:grpSpLocks/>
          </p:cNvGrpSpPr>
          <p:nvPr/>
        </p:nvGrpSpPr>
        <p:grpSpPr bwMode="auto">
          <a:xfrm>
            <a:off x="3070225" y="2438400"/>
            <a:ext cx="700088" cy="327025"/>
            <a:chOff x="1571" y="1570"/>
            <a:chExt cx="441" cy="206"/>
          </a:xfrm>
        </p:grpSpPr>
        <p:sp>
          <p:nvSpPr>
            <p:cNvPr id="62486" name="Rectangle 22"/>
            <p:cNvSpPr>
              <a:spLocks noChangeArrowheads="1"/>
            </p:cNvSpPr>
            <p:nvPr/>
          </p:nvSpPr>
          <p:spPr bwMode="auto">
            <a:xfrm>
              <a:off x="1571"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7" name="Line 23"/>
            <p:cNvSpPr>
              <a:spLocks noChangeShapeType="1"/>
            </p:cNvSpPr>
            <p:nvPr/>
          </p:nvSpPr>
          <p:spPr bwMode="auto">
            <a:xfrm>
              <a:off x="1824"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88" name="Group 24"/>
          <p:cNvGrpSpPr>
            <a:grpSpLocks/>
          </p:cNvGrpSpPr>
          <p:nvPr/>
        </p:nvGrpSpPr>
        <p:grpSpPr bwMode="auto">
          <a:xfrm>
            <a:off x="4060825" y="2438400"/>
            <a:ext cx="700088" cy="327025"/>
            <a:chOff x="2195" y="1570"/>
            <a:chExt cx="441" cy="206"/>
          </a:xfrm>
        </p:grpSpPr>
        <p:sp>
          <p:nvSpPr>
            <p:cNvPr id="62489" name="Rectangle 25"/>
            <p:cNvSpPr>
              <a:spLocks noChangeArrowheads="1"/>
            </p:cNvSpPr>
            <p:nvPr/>
          </p:nvSpPr>
          <p:spPr bwMode="auto">
            <a:xfrm>
              <a:off x="2195"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0" name="Line 26"/>
            <p:cNvSpPr>
              <a:spLocks noChangeShapeType="1"/>
            </p:cNvSpPr>
            <p:nvPr/>
          </p:nvSpPr>
          <p:spPr bwMode="auto">
            <a:xfrm>
              <a:off x="2448"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91" name="Line 27"/>
          <p:cNvSpPr>
            <a:spLocks noChangeShapeType="1"/>
          </p:cNvSpPr>
          <p:nvPr/>
        </p:nvSpPr>
        <p:spPr bwMode="auto">
          <a:xfrm>
            <a:off x="15668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2" name="Line 28"/>
          <p:cNvSpPr>
            <a:spLocks noChangeShapeType="1"/>
          </p:cNvSpPr>
          <p:nvPr/>
        </p:nvSpPr>
        <p:spPr bwMode="auto">
          <a:xfrm>
            <a:off x="25574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3" name="Line 29"/>
          <p:cNvSpPr>
            <a:spLocks noChangeShapeType="1"/>
          </p:cNvSpPr>
          <p:nvPr/>
        </p:nvSpPr>
        <p:spPr bwMode="auto">
          <a:xfrm>
            <a:off x="35480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4" name="Line 30"/>
          <p:cNvSpPr>
            <a:spLocks noChangeShapeType="1"/>
          </p:cNvSpPr>
          <p:nvPr/>
        </p:nvSpPr>
        <p:spPr bwMode="auto">
          <a:xfrm>
            <a:off x="4462463" y="2460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5" name="Rectangle 31"/>
          <p:cNvSpPr>
            <a:spLocks noChangeArrowheads="1"/>
          </p:cNvSpPr>
          <p:nvPr/>
        </p:nvSpPr>
        <p:spPr bwMode="auto">
          <a:xfrm>
            <a:off x="1317625" y="2895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96" name="Group 32"/>
          <p:cNvGrpSpPr>
            <a:grpSpLocks/>
          </p:cNvGrpSpPr>
          <p:nvPr/>
        </p:nvGrpSpPr>
        <p:grpSpPr bwMode="auto">
          <a:xfrm>
            <a:off x="2079625" y="2895600"/>
            <a:ext cx="700088" cy="327025"/>
            <a:chOff x="947" y="1858"/>
            <a:chExt cx="441" cy="206"/>
          </a:xfrm>
        </p:grpSpPr>
        <p:sp>
          <p:nvSpPr>
            <p:cNvPr id="62497" name="Rectangle 33"/>
            <p:cNvSpPr>
              <a:spLocks noChangeArrowheads="1"/>
            </p:cNvSpPr>
            <p:nvPr/>
          </p:nvSpPr>
          <p:spPr bwMode="auto">
            <a:xfrm>
              <a:off x="94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8" name="Line 34"/>
            <p:cNvSpPr>
              <a:spLocks noChangeShapeType="1"/>
            </p:cNvSpPr>
            <p:nvPr/>
          </p:nvSpPr>
          <p:spPr bwMode="auto">
            <a:xfrm>
              <a:off x="120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499" name="Group 35"/>
          <p:cNvGrpSpPr>
            <a:grpSpLocks/>
          </p:cNvGrpSpPr>
          <p:nvPr/>
        </p:nvGrpSpPr>
        <p:grpSpPr bwMode="auto">
          <a:xfrm>
            <a:off x="3070225" y="2895600"/>
            <a:ext cx="700088" cy="327025"/>
            <a:chOff x="1571" y="1858"/>
            <a:chExt cx="441" cy="206"/>
          </a:xfrm>
        </p:grpSpPr>
        <p:sp>
          <p:nvSpPr>
            <p:cNvPr id="62500" name="Rectangle 36"/>
            <p:cNvSpPr>
              <a:spLocks noChangeArrowheads="1"/>
            </p:cNvSpPr>
            <p:nvPr/>
          </p:nvSpPr>
          <p:spPr bwMode="auto">
            <a:xfrm>
              <a:off x="1571"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1" name="Line 37"/>
            <p:cNvSpPr>
              <a:spLocks noChangeShapeType="1"/>
            </p:cNvSpPr>
            <p:nvPr/>
          </p:nvSpPr>
          <p:spPr bwMode="auto">
            <a:xfrm>
              <a:off x="1824"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02" name="Group 38"/>
          <p:cNvGrpSpPr>
            <a:grpSpLocks/>
          </p:cNvGrpSpPr>
          <p:nvPr/>
        </p:nvGrpSpPr>
        <p:grpSpPr bwMode="auto">
          <a:xfrm>
            <a:off x="4060825" y="2895600"/>
            <a:ext cx="700088" cy="327025"/>
            <a:chOff x="2195" y="1858"/>
            <a:chExt cx="441" cy="206"/>
          </a:xfrm>
        </p:grpSpPr>
        <p:sp>
          <p:nvSpPr>
            <p:cNvPr id="62503" name="Rectangle 39"/>
            <p:cNvSpPr>
              <a:spLocks noChangeArrowheads="1"/>
            </p:cNvSpPr>
            <p:nvPr/>
          </p:nvSpPr>
          <p:spPr bwMode="auto">
            <a:xfrm>
              <a:off x="2195"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4" name="Line 40"/>
            <p:cNvSpPr>
              <a:spLocks noChangeShapeType="1"/>
            </p:cNvSpPr>
            <p:nvPr/>
          </p:nvSpPr>
          <p:spPr bwMode="auto">
            <a:xfrm>
              <a:off x="2448"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05" name="Line 41"/>
          <p:cNvSpPr>
            <a:spLocks noChangeShapeType="1"/>
          </p:cNvSpPr>
          <p:nvPr/>
        </p:nvSpPr>
        <p:spPr bwMode="auto">
          <a:xfrm>
            <a:off x="15668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6" name="Line 42"/>
          <p:cNvSpPr>
            <a:spLocks noChangeShapeType="1"/>
          </p:cNvSpPr>
          <p:nvPr/>
        </p:nvSpPr>
        <p:spPr bwMode="auto">
          <a:xfrm>
            <a:off x="25574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7" name="Line 43"/>
          <p:cNvSpPr>
            <a:spLocks noChangeShapeType="1"/>
          </p:cNvSpPr>
          <p:nvPr/>
        </p:nvSpPr>
        <p:spPr bwMode="auto">
          <a:xfrm>
            <a:off x="35480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8" name="Line 44"/>
          <p:cNvSpPr>
            <a:spLocks noChangeShapeType="1"/>
          </p:cNvSpPr>
          <p:nvPr/>
        </p:nvSpPr>
        <p:spPr bwMode="auto">
          <a:xfrm>
            <a:off x="4462463" y="2917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9" name="Rectangle 45"/>
          <p:cNvSpPr>
            <a:spLocks noChangeArrowheads="1"/>
          </p:cNvSpPr>
          <p:nvPr/>
        </p:nvSpPr>
        <p:spPr bwMode="auto">
          <a:xfrm>
            <a:off x="1317625" y="33528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10" name="Group 46"/>
          <p:cNvGrpSpPr>
            <a:grpSpLocks/>
          </p:cNvGrpSpPr>
          <p:nvPr/>
        </p:nvGrpSpPr>
        <p:grpSpPr bwMode="auto">
          <a:xfrm>
            <a:off x="2079625" y="3352800"/>
            <a:ext cx="700088" cy="327025"/>
            <a:chOff x="947" y="2146"/>
            <a:chExt cx="441" cy="206"/>
          </a:xfrm>
        </p:grpSpPr>
        <p:sp>
          <p:nvSpPr>
            <p:cNvPr id="62511" name="Rectangle 47"/>
            <p:cNvSpPr>
              <a:spLocks noChangeArrowheads="1"/>
            </p:cNvSpPr>
            <p:nvPr/>
          </p:nvSpPr>
          <p:spPr bwMode="auto">
            <a:xfrm>
              <a:off x="94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2" name="Line 48"/>
            <p:cNvSpPr>
              <a:spLocks noChangeShapeType="1"/>
            </p:cNvSpPr>
            <p:nvPr/>
          </p:nvSpPr>
          <p:spPr bwMode="auto">
            <a:xfrm>
              <a:off x="120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13" name="Group 49"/>
          <p:cNvGrpSpPr>
            <a:grpSpLocks/>
          </p:cNvGrpSpPr>
          <p:nvPr/>
        </p:nvGrpSpPr>
        <p:grpSpPr bwMode="auto">
          <a:xfrm>
            <a:off x="3070225" y="3352800"/>
            <a:ext cx="700088" cy="327025"/>
            <a:chOff x="1571" y="2146"/>
            <a:chExt cx="441" cy="206"/>
          </a:xfrm>
        </p:grpSpPr>
        <p:sp>
          <p:nvSpPr>
            <p:cNvPr id="62514" name="Rectangle 50"/>
            <p:cNvSpPr>
              <a:spLocks noChangeArrowheads="1"/>
            </p:cNvSpPr>
            <p:nvPr/>
          </p:nvSpPr>
          <p:spPr bwMode="auto">
            <a:xfrm>
              <a:off x="1571"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5" name="Line 51"/>
            <p:cNvSpPr>
              <a:spLocks noChangeShapeType="1"/>
            </p:cNvSpPr>
            <p:nvPr/>
          </p:nvSpPr>
          <p:spPr bwMode="auto">
            <a:xfrm>
              <a:off x="1824"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16" name="Group 52"/>
          <p:cNvGrpSpPr>
            <a:grpSpLocks/>
          </p:cNvGrpSpPr>
          <p:nvPr/>
        </p:nvGrpSpPr>
        <p:grpSpPr bwMode="auto">
          <a:xfrm>
            <a:off x="4060825" y="3352800"/>
            <a:ext cx="700088" cy="327025"/>
            <a:chOff x="2195" y="2146"/>
            <a:chExt cx="441" cy="206"/>
          </a:xfrm>
        </p:grpSpPr>
        <p:sp>
          <p:nvSpPr>
            <p:cNvPr id="62517" name="Rectangle 53"/>
            <p:cNvSpPr>
              <a:spLocks noChangeArrowheads="1"/>
            </p:cNvSpPr>
            <p:nvPr/>
          </p:nvSpPr>
          <p:spPr bwMode="auto">
            <a:xfrm>
              <a:off x="2195"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18" name="Line 54"/>
            <p:cNvSpPr>
              <a:spLocks noChangeShapeType="1"/>
            </p:cNvSpPr>
            <p:nvPr/>
          </p:nvSpPr>
          <p:spPr bwMode="auto">
            <a:xfrm>
              <a:off x="2448"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19" name="Line 55"/>
          <p:cNvSpPr>
            <a:spLocks noChangeShapeType="1"/>
          </p:cNvSpPr>
          <p:nvPr/>
        </p:nvSpPr>
        <p:spPr bwMode="auto">
          <a:xfrm>
            <a:off x="15668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0" name="Line 56"/>
          <p:cNvSpPr>
            <a:spLocks noChangeShapeType="1"/>
          </p:cNvSpPr>
          <p:nvPr/>
        </p:nvSpPr>
        <p:spPr bwMode="auto">
          <a:xfrm>
            <a:off x="25574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1" name="Line 57"/>
          <p:cNvSpPr>
            <a:spLocks noChangeShapeType="1"/>
          </p:cNvSpPr>
          <p:nvPr/>
        </p:nvSpPr>
        <p:spPr bwMode="auto">
          <a:xfrm>
            <a:off x="35480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2" name="Line 58"/>
          <p:cNvSpPr>
            <a:spLocks noChangeShapeType="1"/>
          </p:cNvSpPr>
          <p:nvPr/>
        </p:nvSpPr>
        <p:spPr bwMode="auto">
          <a:xfrm>
            <a:off x="4462463" y="33750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3" name="Rectangle 59"/>
          <p:cNvSpPr>
            <a:spLocks noChangeArrowheads="1"/>
          </p:cNvSpPr>
          <p:nvPr/>
        </p:nvSpPr>
        <p:spPr bwMode="auto">
          <a:xfrm>
            <a:off x="1317625" y="45720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24" name="Group 60"/>
          <p:cNvGrpSpPr>
            <a:grpSpLocks/>
          </p:cNvGrpSpPr>
          <p:nvPr/>
        </p:nvGrpSpPr>
        <p:grpSpPr bwMode="auto">
          <a:xfrm>
            <a:off x="2079625" y="4572000"/>
            <a:ext cx="700088" cy="327025"/>
            <a:chOff x="947" y="2914"/>
            <a:chExt cx="441" cy="206"/>
          </a:xfrm>
        </p:grpSpPr>
        <p:sp>
          <p:nvSpPr>
            <p:cNvPr id="62525" name="Rectangle 61"/>
            <p:cNvSpPr>
              <a:spLocks noChangeArrowheads="1"/>
            </p:cNvSpPr>
            <p:nvPr/>
          </p:nvSpPr>
          <p:spPr bwMode="auto">
            <a:xfrm>
              <a:off x="947" y="291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6" name="Line 62"/>
            <p:cNvSpPr>
              <a:spLocks noChangeShapeType="1"/>
            </p:cNvSpPr>
            <p:nvPr/>
          </p:nvSpPr>
          <p:spPr bwMode="auto">
            <a:xfrm>
              <a:off x="1200" y="292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27" name="Line 63"/>
          <p:cNvSpPr>
            <a:spLocks noChangeShapeType="1"/>
          </p:cNvSpPr>
          <p:nvPr/>
        </p:nvSpPr>
        <p:spPr bwMode="auto">
          <a:xfrm>
            <a:off x="1566863" y="47466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28" name="Rectangle 64"/>
          <p:cNvSpPr>
            <a:spLocks noChangeArrowheads="1"/>
          </p:cNvSpPr>
          <p:nvPr/>
        </p:nvSpPr>
        <p:spPr bwMode="auto">
          <a:xfrm>
            <a:off x="1317625" y="5029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29" name="Group 65"/>
          <p:cNvGrpSpPr>
            <a:grpSpLocks/>
          </p:cNvGrpSpPr>
          <p:nvPr/>
        </p:nvGrpSpPr>
        <p:grpSpPr bwMode="auto">
          <a:xfrm>
            <a:off x="2079625" y="5029200"/>
            <a:ext cx="700088" cy="327025"/>
            <a:chOff x="947" y="3202"/>
            <a:chExt cx="441" cy="206"/>
          </a:xfrm>
        </p:grpSpPr>
        <p:sp>
          <p:nvSpPr>
            <p:cNvPr id="62530" name="Rectangle 66"/>
            <p:cNvSpPr>
              <a:spLocks noChangeArrowheads="1"/>
            </p:cNvSpPr>
            <p:nvPr/>
          </p:nvSpPr>
          <p:spPr bwMode="auto">
            <a:xfrm>
              <a:off x="947"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1" name="Line 67"/>
            <p:cNvSpPr>
              <a:spLocks noChangeShapeType="1"/>
            </p:cNvSpPr>
            <p:nvPr/>
          </p:nvSpPr>
          <p:spPr bwMode="auto">
            <a:xfrm>
              <a:off x="1200"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32" name="Group 68"/>
          <p:cNvGrpSpPr>
            <a:grpSpLocks/>
          </p:cNvGrpSpPr>
          <p:nvPr/>
        </p:nvGrpSpPr>
        <p:grpSpPr bwMode="auto">
          <a:xfrm>
            <a:off x="3070225" y="5029200"/>
            <a:ext cx="700088" cy="327025"/>
            <a:chOff x="1571" y="3202"/>
            <a:chExt cx="441" cy="206"/>
          </a:xfrm>
        </p:grpSpPr>
        <p:sp>
          <p:nvSpPr>
            <p:cNvPr id="62533" name="Rectangle 69"/>
            <p:cNvSpPr>
              <a:spLocks noChangeArrowheads="1"/>
            </p:cNvSpPr>
            <p:nvPr/>
          </p:nvSpPr>
          <p:spPr bwMode="auto">
            <a:xfrm>
              <a:off x="1571"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4" name="Line 70"/>
            <p:cNvSpPr>
              <a:spLocks noChangeShapeType="1"/>
            </p:cNvSpPr>
            <p:nvPr/>
          </p:nvSpPr>
          <p:spPr bwMode="auto">
            <a:xfrm>
              <a:off x="1824"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35" name="Line 71"/>
          <p:cNvSpPr>
            <a:spLocks noChangeShapeType="1"/>
          </p:cNvSpPr>
          <p:nvPr/>
        </p:nvSpPr>
        <p:spPr bwMode="auto">
          <a:xfrm>
            <a:off x="15668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6" name="Line 72"/>
          <p:cNvSpPr>
            <a:spLocks noChangeShapeType="1"/>
          </p:cNvSpPr>
          <p:nvPr/>
        </p:nvSpPr>
        <p:spPr bwMode="auto">
          <a:xfrm>
            <a:off x="25574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7" name="Rectangle 73"/>
          <p:cNvSpPr>
            <a:spLocks noChangeArrowheads="1"/>
          </p:cNvSpPr>
          <p:nvPr/>
        </p:nvSpPr>
        <p:spPr bwMode="auto">
          <a:xfrm>
            <a:off x="1317625" y="5486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8" name="Line 74"/>
          <p:cNvSpPr>
            <a:spLocks noChangeShapeType="1"/>
          </p:cNvSpPr>
          <p:nvPr/>
        </p:nvSpPr>
        <p:spPr bwMode="auto">
          <a:xfrm>
            <a:off x="3471863" y="5051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39" name="Line 75"/>
          <p:cNvSpPr>
            <a:spLocks noChangeShapeType="1"/>
          </p:cNvSpPr>
          <p:nvPr/>
        </p:nvSpPr>
        <p:spPr bwMode="auto">
          <a:xfrm>
            <a:off x="1338263" y="5508625"/>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0" name="Line 76"/>
          <p:cNvSpPr>
            <a:spLocks noChangeShapeType="1"/>
          </p:cNvSpPr>
          <p:nvPr/>
        </p:nvSpPr>
        <p:spPr bwMode="auto">
          <a:xfrm>
            <a:off x="2481263" y="45942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1" name="Rectangle 77"/>
          <p:cNvSpPr>
            <a:spLocks noChangeArrowheads="1"/>
          </p:cNvSpPr>
          <p:nvPr/>
        </p:nvSpPr>
        <p:spPr bwMode="auto">
          <a:xfrm>
            <a:off x="5889625" y="1981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42" name="Group 78"/>
          <p:cNvGrpSpPr>
            <a:grpSpLocks/>
          </p:cNvGrpSpPr>
          <p:nvPr/>
        </p:nvGrpSpPr>
        <p:grpSpPr bwMode="auto">
          <a:xfrm>
            <a:off x="6651625" y="1981200"/>
            <a:ext cx="700088" cy="327025"/>
            <a:chOff x="3827" y="1282"/>
            <a:chExt cx="441" cy="206"/>
          </a:xfrm>
        </p:grpSpPr>
        <p:sp>
          <p:nvSpPr>
            <p:cNvPr id="62543" name="Rectangle 79"/>
            <p:cNvSpPr>
              <a:spLocks noChangeArrowheads="1"/>
            </p:cNvSpPr>
            <p:nvPr/>
          </p:nvSpPr>
          <p:spPr bwMode="auto">
            <a:xfrm>
              <a:off x="382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4" name="Line 80"/>
            <p:cNvSpPr>
              <a:spLocks noChangeShapeType="1"/>
            </p:cNvSpPr>
            <p:nvPr/>
          </p:nvSpPr>
          <p:spPr bwMode="auto">
            <a:xfrm>
              <a:off x="408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45" name="Group 81"/>
          <p:cNvGrpSpPr>
            <a:grpSpLocks/>
          </p:cNvGrpSpPr>
          <p:nvPr/>
        </p:nvGrpSpPr>
        <p:grpSpPr bwMode="auto">
          <a:xfrm>
            <a:off x="7718425" y="1981200"/>
            <a:ext cx="700088" cy="327025"/>
            <a:chOff x="4499" y="1282"/>
            <a:chExt cx="441" cy="206"/>
          </a:xfrm>
        </p:grpSpPr>
        <p:sp>
          <p:nvSpPr>
            <p:cNvPr id="62546" name="Rectangle 82"/>
            <p:cNvSpPr>
              <a:spLocks noChangeArrowheads="1"/>
            </p:cNvSpPr>
            <p:nvPr/>
          </p:nvSpPr>
          <p:spPr bwMode="auto">
            <a:xfrm>
              <a:off x="4499"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7" name="Line 83"/>
            <p:cNvSpPr>
              <a:spLocks noChangeShapeType="1"/>
            </p:cNvSpPr>
            <p:nvPr/>
          </p:nvSpPr>
          <p:spPr bwMode="auto">
            <a:xfrm>
              <a:off x="4752"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48" name="Line 84"/>
          <p:cNvSpPr>
            <a:spLocks noChangeShapeType="1"/>
          </p:cNvSpPr>
          <p:nvPr/>
        </p:nvSpPr>
        <p:spPr bwMode="auto">
          <a:xfrm>
            <a:off x="61388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49" name="Line 85"/>
          <p:cNvSpPr>
            <a:spLocks noChangeShapeType="1"/>
          </p:cNvSpPr>
          <p:nvPr/>
        </p:nvSpPr>
        <p:spPr bwMode="auto">
          <a:xfrm>
            <a:off x="71294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0" name="Line 86"/>
          <p:cNvSpPr>
            <a:spLocks noChangeShapeType="1"/>
          </p:cNvSpPr>
          <p:nvPr/>
        </p:nvSpPr>
        <p:spPr bwMode="auto">
          <a:xfrm>
            <a:off x="8120063" y="2003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1" name="Rectangle 87"/>
          <p:cNvSpPr>
            <a:spLocks noChangeArrowheads="1"/>
          </p:cNvSpPr>
          <p:nvPr/>
        </p:nvSpPr>
        <p:spPr bwMode="auto">
          <a:xfrm>
            <a:off x="5889625" y="2438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52" name="Group 88"/>
          <p:cNvGrpSpPr>
            <a:grpSpLocks/>
          </p:cNvGrpSpPr>
          <p:nvPr/>
        </p:nvGrpSpPr>
        <p:grpSpPr bwMode="auto">
          <a:xfrm>
            <a:off x="6651625" y="2438400"/>
            <a:ext cx="700088" cy="327025"/>
            <a:chOff x="3827" y="1570"/>
            <a:chExt cx="441" cy="206"/>
          </a:xfrm>
        </p:grpSpPr>
        <p:sp>
          <p:nvSpPr>
            <p:cNvPr id="62553" name="Rectangle 89"/>
            <p:cNvSpPr>
              <a:spLocks noChangeArrowheads="1"/>
            </p:cNvSpPr>
            <p:nvPr/>
          </p:nvSpPr>
          <p:spPr bwMode="auto">
            <a:xfrm>
              <a:off x="382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4" name="Line 90"/>
            <p:cNvSpPr>
              <a:spLocks noChangeShapeType="1"/>
            </p:cNvSpPr>
            <p:nvPr/>
          </p:nvSpPr>
          <p:spPr bwMode="auto">
            <a:xfrm>
              <a:off x="408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55" name="Group 91"/>
          <p:cNvGrpSpPr>
            <a:grpSpLocks/>
          </p:cNvGrpSpPr>
          <p:nvPr/>
        </p:nvGrpSpPr>
        <p:grpSpPr bwMode="auto">
          <a:xfrm>
            <a:off x="7718425" y="2438400"/>
            <a:ext cx="700088" cy="327025"/>
            <a:chOff x="4499" y="1570"/>
            <a:chExt cx="441" cy="206"/>
          </a:xfrm>
        </p:grpSpPr>
        <p:sp>
          <p:nvSpPr>
            <p:cNvPr id="62556"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7"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58" name="Line 94"/>
          <p:cNvSpPr>
            <a:spLocks noChangeShapeType="1"/>
          </p:cNvSpPr>
          <p:nvPr/>
        </p:nvSpPr>
        <p:spPr bwMode="auto">
          <a:xfrm>
            <a:off x="61388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59" name="Line 95"/>
          <p:cNvSpPr>
            <a:spLocks noChangeShapeType="1"/>
          </p:cNvSpPr>
          <p:nvPr/>
        </p:nvSpPr>
        <p:spPr bwMode="auto">
          <a:xfrm>
            <a:off x="71294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0" name="Line 96"/>
          <p:cNvSpPr>
            <a:spLocks noChangeShapeType="1"/>
          </p:cNvSpPr>
          <p:nvPr/>
        </p:nvSpPr>
        <p:spPr bwMode="auto">
          <a:xfrm>
            <a:off x="8120063" y="2460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1" name="Rectangle 97"/>
          <p:cNvSpPr>
            <a:spLocks noChangeArrowheads="1"/>
          </p:cNvSpPr>
          <p:nvPr/>
        </p:nvSpPr>
        <p:spPr bwMode="auto">
          <a:xfrm>
            <a:off x="5889625" y="2895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62" name="Group 98"/>
          <p:cNvGrpSpPr>
            <a:grpSpLocks/>
          </p:cNvGrpSpPr>
          <p:nvPr/>
        </p:nvGrpSpPr>
        <p:grpSpPr bwMode="auto">
          <a:xfrm>
            <a:off x="6651625" y="2895600"/>
            <a:ext cx="700088" cy="327025"/>
            <a:chOff x="3827" y="1858"/>
            <a:chExt cx="441" cy="206"/>
          </a:xfrm>
        </p:grpSpPr>
        <p:sp>
          <p:nvSpPr>
            <p:cNvPr id="62563" name="Rectangle 99"/>
            <p:cNvSpPr>
              <a:spLocks noChangeArrowheads="1"/>
            </p:cNvSpPr>
            <p:nvPr/>
          </p:nvSpPr>
          <p:spPr bwMode="auto">
            <a:xfrm>
              <a:off x="382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4" name="Line 100"/>
            <p:cNvSpPr>
              <a:spLocks noChangeShapeType="1"/>
            </p:cNvSpPr>
            <p:nvPr/>
          </p:nvSpPr>
          <p:spPr bwMode="auto">
            <a:xfrm>
              <a:off x="408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65" name="Group 101"/>
          <p:cNvGrpSpPr>
            <a:grpSpLocks/>
          </p:cNvGrpSpPr>
          <p:nvPr/>
        </p:nvGrpSpPr>
        <p:grpSpPr bwMode="auto">
          <a:xfrm>
            <a:off x="7718425" y="2895600"/>
            <a:ext cx="700088" cy="327025"/>
            <a:chOff x="4499" y="1858"/>
            <a:chExt cx="441" cy="206"/>
          </a:xfrm>
        </p:grpSpPr>
        <p:sp>
          <p:nvSpPr>
            <p:cNvPr id="62566" name="Rectangle 102"/>
            <p:cNvSpPr>
              <a:spLocks noChangeArrowheads="1"/>
            </p:cNvSpPr>
            <p:nvPr/>
          </p:nvSpPr>
          <p:spPr bwMode="auto">
            <a:xfrm>
              <a:off x="4499"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 name="Line 103"/>
            <p:cNvSpPr>
              <a:spLocks noChangeShapeType="1"/>
            </p:cNvSpPr>
            <p:nvPr/>
          </p:nvSpPr>
          <p:spPr bwMode="auto">
            <a:xfrm>
              <a:off x="4752"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68" name="Line 104"/>
          <p:cNvSpPr>
            <a:spLocks noChangeShapeType="1"/>
          </p:cNvSpPr>
          <p:nvPr/>
        </p:nvSpPr>
        <p:spPr bwMode="auto">
          <a:xfrm>
            <a:off x="61388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 name="Line 105"/>
          <p:cNvSpPr>
            <a:spLocks noChangeShapeType="1"/>
          </p:cNvSpPr>
          <p:nvPr/>
        </p:nvSpPr>
        <p:spPr bwMode="auto">
          <a:xfrm>
            <a:off x="71294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 name="Line 106"/>
          <p:cNvSpPr>
            <a:spLocks noChangeShapeType="1"/>
          </p:cNvSpPr>
          <p:nvPr/>
        </p:nvSpPr>
        <p:spPr bwMode="auto">
          <a:xfrm>
            <a:off x="8120063" y="2917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 name="Rectangle 107"/>
          <p:cNvSpPr>
            <a:spLocks noChangeArrowheads="1"/>
          </p:cNvSpPr>
          <p:nvPr/>
        </p:nvSpPr>
        <p:spPr bwMode="auto">
          <a:xfrm>
            <a:off x="5889625" y="33528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72" name="Group 108"/>
          <p:cNvGrpSpPr>
            <a:grpSpLocks/>
          </p:cNvGrpSpPr>
          <p:nvPr/>
        </p:nvGrpSpPr>
        <p:grpSpPr bwMode="auto">
          <a:xfrm>
            <a:off x="6651625" y="3352800"/>
            <a:ext cx="700088" cy="327025"/>
            <a:chOff x="3827" y="2146"/>
            <a:chExt cx="441" cy="206"/>
          </a:xfrm>
        </p:grpSpPr>
        <p:sp>
          <p:nvSpPr>
            <p:cNvPr id="62573"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4"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75" name="Group 111"/>
          <p:cNvGrpSpPr>
            <a:grpSpLocks/>
          </p:cNvGrpSpPr>
          <p:nvPr/>
        </p:nvGrpSpPr>
        <p:grpSpPr bwMode="auto">
          <a:xfrm>
            <a:off x="7718425" y="3352800"/>
            <a:ext cx="700088" cy="327025"/>
            <a:chOff x="4499" y="2146"/>
            <a:chExt cx="441" cy="206"/>
          </a:xfrm>
        </p:grpSpPr>
        <p:sp>
          <p:nvSpPr>
            <p:cNvPr id="62576" name="Rectangle 112"/>
            <p:cNvSpPr>
              <a:spLocks noChangeArrowheads="1"/>
            </p:cNvSpPr>
            <p:nvPr/>
          </p:nvSpPr>
          <p:spPr bwMode="auto">
            <a:xfrm>
              <a:off x="4499"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7" name="Line 113"/>
            <p:cNvSpPr>
              <a:spLocks noChangeShapeType="1"/>
            </p:cNvSpPr>
            <p:nvPr/>
          </p:nvSpPr>
          <p:spPr bwMode="auto">
            <a:xfrm>
              <a:off x="4752"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78" name="Line 114"/>
          <p:cNvSpPr>
            <a:spLocks noChangeShapeType="1"/>
          </p:cNvSpPr>
          <p:nvPr/>
        </p:nvSpPr>
        <p:spPr bwMode="auto">
          <a:xfrm>
            <a:off x="61388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 name="Line 115"/>
          <p:cNvSpPr>
            <a:spLocks noChangeShapeType="1"/>
          </p:cNvSpPr>
          <p:nvPr/>
        </p:nvSpPr>
        <p:spPr bwMode="auto">
          <a:xfrm>
            <a:off x="71294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0" name="Line 116"/>
          <p:cNvSpPr>
            <a:spLocks noChangeShapeType="1"/>
          </p:cNvSpPr>
          <p:nvPr/>
        </p:nvSpPr>
        <p:spPr bwMode="auto">
          <a:xfrm>
            <a:off x="8120063" y="33750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1" name="Rectangle 117"/>
          <p:cNvSpPr>
            <a:spLocks noChangeArrowheads="1"/>
          </p:cNvSpPr>
          <p:nvPr/>
        </p:nvSpPr>
        <p:spPr bwMode="auto">
          <a:xfrm>
            <a:off x="5889625" y="38100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82" name="Group 118"/>
          <p:cNvGrpSpPr>
            <a:grpSpLocks/>
          </p:cNvGrpSpPr>
          <p:nvPr/>
        </p:nvGrpSpPr>
        <p:grpSpPr bwMode="auto">
          <a:xfrm>
            <a:off x="6651625" y="3810000"/>
            <a:ext cx="700088" cy="327025"/>
            <a:chOff x="3827" y="2434"/>
            <a:chExt cx="441" cy="206"/>
          </a:xfrm>
        </p:grpSpPr>
        <p:sp>
          <p:nvSpPr>
            <p:cNvPr id="62583" name="Rectangle 119"/>
            <p:cNvSpPr>
              <a:spLocks noChangeArrowheads="1"/>
            </p:cNvSpPr>
            <p:nvPr/>
          </p:nvSpPr>
          <p:spPr bwMode="auto">
            <a:xfrm>
              <a:off x="3827" y="243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4" name="Line 120"/>
            <p:cNvSpPr>
              <a:spLocks noChangeShapeType="1"/>
            </p:cNvSpPr>
            <p:nvPr/>
          </p:nvSpPr>
          <p:spPr bwMode="auto">
            <a:xfrm>
              <a:off x="4080" y="244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85" name="Line 121"/>
          <p:cNvSpPr>
            <a:spLocks noChangeShapeType="1"/>
          </p:cNvSpPr>
          <p:nvPr/>
        </p:nvSpPr>
        <p:spPr bwMode="auto">
          <a:xfrm>
            <a:off x="6138863" y="39846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6" name="Line 122"/>
          <p:cNvSpPr>
            <a:spLocks noChangeShapeType="1"/>
          </p:cNvSpPr>
          <p:nvPr/>
        </p:nvSpPr>
        <p:spPr bwMode="auto">
          <a:xfrm>
            <a:off x="7053263" y="38322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7" name="Rectangle 123"/>
          <p:cNvSpPr>
            <a:spLocks noChangeArrowheads="1"/>
          </p:cNvSpPr>
          <p:nvPr/>
        </p:nvSpPr>
        <p:spPr bwMode="auto">
          <a:xfrm>
            <a:off x="5889625" y="4267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88" name="Group 124"/>
          <p:cNvGrpSpPr>
            <a:grpSpLocks/>
          </p:cNvGrpSpPr>
          <p:nvPr/>
        </p:nvGrpSpPr>
        <p:grpSpPr bwMode="auto">
          <a:xfrm>
            <a:off x="6651625" y="4267200"/>
            <a:ext cx="700088" cy="327025"/>
            <a:chOff x="3827" y="2722"/>
            <a:chExt cx="441" cy="206"/>
          </a:xfrm>
        </p:grpSpPr>
        <p:sp>
          <p:nvSpPr>
            <p:cNvPr id="62589" name="Rectangle 125"/>
            <p:cNvSpPr>
              <a:spLocks noChangeArrowheads="1"/>
            </p:cNvSpPr>
            <p:nvPr/>
          </p:nvSpPr>
          <p:spPr bwMode="auto">
            <a:xfrm>
              <a:off x="3827"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0" name="Line 126"/>
            <p:cNvSpPr>
              <a:spLocks noChangeShapeType="1"/>
            </p:cNvSpPr>
            <p:nvPr/>
          </p:nvSpPr>
          <p:spPr bwMode="auto">
            <a:xfrm>
              <a:off x="4080"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591" name="Group 127"/>
          <p:cNvGrpSpPr>
            <a:grpSpLocks/>
          </p:cNvGrpSpPr>
          <p:nvPr/>
        </p:nvGrpSpPr>
        <p:grpSpPr bwMode="auto">
          <a:xfrm>
            <a:off x="7718425" y="4267200"/>
            <a:ext cx="700088" cy="327025"/>
            <a:chOff x="4499" y="2722"/>
            <a:chExt cx="441" cy="206"/>
          </a:xfrm>
        </p:grpSpPr>
        <p:sp>
          <p:nvSpPr>
            <p:cNvPr id="62592" name="Rectangle 128"/>
            <p:cNvSpPr>
              <a:spLocks noChangeArrowheads="1"/>
            </p:cNvSpPr>
            <p:nvPr/>
          </p:nvSpPr>
          <p:spPr bwMode="auto">
            <a:xfrm>
              <a:off x="4499"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3" name="Line 129"/>
            <p:cNvSpPr>
              <a:spLocks noChangeShapeType="1"/>
            </p:cNvSpPr>
            <p:nvPr/>
          </p:nvSpPr>
          <p:spPr bwMode="auto">
            <a:xfrm>
              <a:off x="4752"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94" name="Line 130"/>
          <p:cNvSpPr>
            <a:spLocks noChangeShapeType="1"/>
          </p:cNvSpPr>
          <p:nvPr/>
        </p:nvSpPr>
        <p:spPr bwMode="auto">
          <a:xfrm>
            <a:off x="6138863" y="4441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5" name="Line 131"/>
          <p:cNvSpPr>
            <a:spLocks noChangeShapeType="1"/>
          </p:cNvSpPr>
          <p:nvPr/>
        </p:nvSpPr>
        <p:spPr bwMode="auto">
          <a:xfrm>
            <a:off x="7129463" y="4441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6" name="Line 132"/>
          <p:cNvSpPr>
            <a:spLocks noChangeShapeType="1"/>
          </p:cNvSpPr>
          <p:nvPr/>
        </p:nvSpPr>
        <p:spPr bwMode="auto">
          <a:xfrm>
            <a:off x="8120063" y="4289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97" name="Rectangle 133"/>
          <p:cNvSpPr>
            <a:spLocks noChangeArrowheads="1"/>
          </p:cNvSpPr>
          <p:nvPr/>
        </p:nvSpPr>
        <p:spPr bwMode="auto">
          <a:xfrm>
            <a:off x="5889625" y="4724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598" name="Group 134"/>
          <p:cNvGrpSpPr>
            <a:grpSpLocks/>
          </p:cNvGrpSpPr>
          <p:nvPr/>
        </p:nvGrpSpPr>
        <p:grpSpPr bwMode="auto">
          <a:xfrm>
            <a:off x="6651625" y="4724400"/>
            <a:ext cx="700088" cy="327025"/>
            <a:chOff x="3827" y="3010"/>
            <a:chExt cx="441" cy="206"/>
          </a:xfrm>
        </p:grpSpPr>
        <p:sp>
          <p:nvSpPr>
            <p:cNvPr id="62599" name="Rectangle 135"/>
            <p:cNvSpPr>
              <a:spLocks noChangeArrowheads="1"/>
            </p:cNvSpPr>
            <p:nvPr/>
          </p:nvSpPr>
          <p:spPr bwMode="auto">
            <a:xfrm>
              <a:off x="3827"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0" name="Line 136"/>
            <p:cNvSpPr>
              <a:spLocks noChangeShapeType="1"/>
            </p:cNvSpPr>
            <p:nvPr/>
          </p:nvSpPr>
          <p:spPr bwMode="auto">
            <a:xfrm>
              <a:off x="4080"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601" name="Group 137"/>
          <p:cNvGrpSpPr>
            <a:grpSpLocks/>
          </p:cNvGrpSpPr>
          <p:nvPr/>
        </p:nvGrpSpPr>
        <p:grpSpPr bwMode="auto">
          <a:xfrm>
            <a:off x="7718425" y="4724400"/>
            <a:ext cx="700088" cy="327025"/>
            <a:chOff x="4499" y="3010"/>
            <a:chExt cx="441" cy="206"/>
          </a:xfrm>
        </p:grpSpPr>
        <p:sp>
          <p:nvSpPr>
            <p:cNvPr id="62602" name="Rectangle 138"/>
            <p:cNvSpPr>
              <a:spLocks noChangeArrowheads="1"/>
            </p:cNvSpPr>
            <p:nvPr/>
          </p:nvSpPr>
          <p:spPr bwMode="auto">
            <a:xfrm>
              <a:off x="4499"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3" name="Line 139"/>
            <p:cNvSpPr>
              <a:spLocks noChangeShapeType="1"/>
            </p:cNvSpPr>
            <p:nvPr/>
          </p:nvSpPr>
          <p:spPr bwMode="auto">
            <a:xfrm>
              <a:off x="4752"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04" name="Line 140"/>
          <p:cNvSpPr>
            <a:spLocks noChangeShapeType="1"/>
          </p:cNvSpPr>
          <p:nvPr/>
        </p:nvSpPr>
        <p:spPr bwMode="auto">
          <a:xfrm>
            <a:off x="6138863" y="4899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5" name="Line 141"/>
          <p:cNvSpPr>
            <a:spLocks noChangeShapeType="1"/>
          </p:cNvSpPr>
          <p:nvPr/>
        </p:nvSpPr>
        <p:spPr bwMode="auto">
          <a:xfrm>
            <a:off x="7129463" y="4899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6" name="Line 142"/>
          <p:cNvSpPr>
            <a:spLocks noChangeShapeType="1"/>
          </p:cNvSpPr>
          <p:nvPr/>
        </p:nvSpPr>
        <p:spPr bwMode="auto">
          <a:xfrm>
            <a:off x="8120063" y="4746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07" name="Rectangle 143"/>
          <p:cNvSpPr>
            <a:spLocks noChangeArrowheads="1"/>
          </p:cNvSpPr>
          <p:nvPr/>
        </p:nvSpPr>
        <p:spPr bwMode="auto">
          <a:xfrm>
            <a:off x="5889625" y="5181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08" name="Group 144"/>
          <p:cNvGrpSpPr>
            <a:grpSpLocks/>
          </p:cNvGrpSpPr>
          <p:nvPr/>
        </p:nvGrpSpPr>
        <p:grpSpPr bwMode="auto">
          <a:xfrm>
            <a:off x="6651625" y="5181600"/>
            <a:ext cx="700088" cy="327025"/>
            <a:chOff x="3827" y="3298"/>
            <a:chExt cx="441" cy="206"/>
          </a:xfrm>
        </p:grpSpPr>
        <p:sp>
          <p:nvSpPr>
            <p:cNvPr id="62609" name="Rectangle 145"/>
            <p:cNvSpPr>
              <a:spLocks noChangeArrowheads="1"/>
            </p:cNvSpPr>
            <p:nvPr/>
          </p:nvSpPr>
          <p:spPr bwMode="auto">
            <a:xfrm>
              <a:off x="3827" y="329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0" name="Line 146"/>
            <p:cNvSpPr>
              <a:spLocks noChangeShapeType="1"/>
            </p:cNvSpPr>
            <p:nvPr/>
          </p:nvSpPr>
          <p:spPr bwMode="auto">
            <a:xfrm>
              <a:off x="4080" y="331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11" name="Line 147"/>
          <p:cNvSpPr>
            <a:spLocks noChangeShapeType="1"/>
          </p:cNvSpPr>
          <p:nvPr/>
        </p:nvSpPr>
        <p:spPr bwMode="auto">
          <a:xfrm>
            <a:off x="6138863" y="5356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2" name="Line 148"/>
          <p:cNvSpPr>
            <a:spLocks noChangeShapeType="1"/>
          </p:cNvSpPr>
          <p:nvPr/>
        </p:nvSpPr>
        <p:spPr bwMode="auto">
          <a:xfrm>
            <a:off x="7053263" y="5203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13" name="Rectangle 149"/>
          <p:cNvSpPr>
            <a:spLocks noChangeArrowheads="1"/>
          </p:cNvSpPr>
          <p:nvPr/>
        </p:nvSpPr>
        <p:spPr bwMode="auto">
          <a:xfrm>
            <a:off x="865188" y="1887538"/>
            <a:ext cx="36195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a:p>
            <a:pPr algn="l" eaLnBrk="0" hangingPunct="0">
              <a:lnSpc>
                <a:spcPct val="105000"/>
              </a:lnSpc>
            </a:pPr>
            <a:r>
              <a:rPr lang="en-US" altLang="zh-TW" sz="2800">
                <a:solidFill>
                  <a:schemeClr val="tx1"/>
                </a:solidFill>
                <a:ea typeface="新細明體" pitchFamily="18" charset="-120"/>
              </a:rPr>
              <a:t>3</a:t>
            </a:r>
          </a:p>
        </p:txBody>
      </p:sp>
      <p:sp>
        <p:nvSpPr>
          <p:cNvPr id="62614" name="Rectangle 150"/>
          <p:cNvSpPr>
            <a:spLocks noChangeArrowheads="1"/>
          </p:cNvSpPr>
          <p:nvPr/>
        </p:nvSpPr>
        <p:spPr bwMode="auto">
          <a:xfrm>
            <a:off x="865188" y="4478338"/>
            <a:ext cx="36195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p:txBody>
      </p:sp>
      <p:sp>
        <p:nvSpPr>
          <p:cNvPr id="62615" name="Rectangle 151"/>
          <p:cNvSpPr>
            <a:spLocks noChangeArrowheads="1"/>
          </p:cNvSpPr>
          <p:nvPr/>
        </p:nvSpPr>
        <p:spPr bwMode="auto">
          <a:xfrm>
            <a:off x="5360988" y="1955800"/>
            <a:ext cx="3619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pitchFamily="18" charset="-120"/>
              </a:rPr>
              <a:t>0</a:t>
            </a:r>
          </a:p>
          <a:p>
            <a:pPr algn="l" eaLnBrk="0" hangingPunct="0">
              <a:lnSpc>
                <a:spcPct val="105000"/>
              </a:lnSpc>
            </a:pPr>
            <a:r>
              <a:rPr lang="en-US" altLang="zh-TW" sz="2800">
                <a:solidFill>
                  <a:schemeClr val="tx1"/>
                </a:solidFill>
                <a:ea typeface="新細明體" pitchFamily="18" charset="-120"/>
              </a:rPr>
              <a:t>1</a:t>
            </a:r>
          </a:p>
          <a:p>
            <a:pPr algn="l" eaLnBrk="0" hangingPunct="0">
              <a:lnSpc>
                <a:spcPct val="105000"/>
              </a:lnSpc>
            </a:pPr>
            <a:r>
              <a:rPr lang="en-US" altLang="zh-TW" sz="2800">
                <a:solidFill>
                  <a:schemeClr val="tx1"/>
                </a:solidFill>
                <a:ea typeface="新細明體" pitchFamily="18" charset="-120"/>
              </a:rPr>
              <a:t>2</a:t>
            </a:r>
          </a:p>
          <a:p>
            <a:pPr algn="l" eaLnBrk="0" hangingPunct="0">
              <a:lnSpc>
                <a:spcPct val="105000"/>
              </a:lnSpc>
            </a:pPr>
            <a:r>
              <a:rPr lang="en-US" altLang="zh-TW" sz="2800">
                <a:solidFill>
                  <a:schemeClr val="tx1"/>
                </a:solidFill>
                <a:ea typeface="新細明體" pitchFamily="18" charset="-120"/>
              </a:rPr>
              <a:t>3</a:t>
            </a:r>
          </a:p>
          <a:p>
            <a:pPr algn="l" eaLnBrk="0" hangingPunct="0">
              <a:lnSpc>
                <a:spcPct val="105000"/>
              </a:lnSpc>
            </a:pPr>
            <a:r>
              <a:rPr lang="en-US" altLang="zh-TW" sz="2800">
                <a:solidFill>
                  <a:schemeClr val="tx1"/>
                </a:solidFill>
                <a:ea typeface="新細明體" pitchFamily="18" charset="-120"/>
              </a:rPr>
              <a:t>4</a:t>
            </a:r>
          </a:p>
          <a:p>
            <a:pPr algn="l" eaLnBrk="0" hangingPunct="0">
              <a:lnSpc>
                <a:spcPct val="105000"/>
              </a:lnSpc>
            </a:pPr>
            <a:r>
              <a:rPr lang="en-US" altLang="zh-TW" sz="2800">
                <a:solidFill>
                  <a:schemeClr val="tx1"/>
                </a:solidFill>
                <a:ea typeface="新細明體" pitchFamily="18" charset="-120"/>
              </a:rPr>
              <a:t>5</a:t>
            </a:r>
          </a:p>
          <a:p>
            <a:pPr algn="l" eaLnBrk="0" hangingPunct="0">
              <a:lnSpc>
                <a:spcPct val="105000"/>
              </a:lnSpc>
            </a:pPr>
            <a:r>
              <a:rPr lang="en-US" altLang="zh-TW" sz="2800">
                <a:solidFill>
                  <a:schemeClr val="tx1"/>
                </a:solidFill>
                <a:ea typeface="新細明體" pitchFamily="18" charset="-120"/>
              </a:rPr>
              <a:t>6</a:t>
            </a:r>
          </a:p>
          <a:p>
            <a:pPr algn="l" eaLnBrk="0" hangingPunct="0">
              <a:lnSpc>
                <a:spcPct val="105000"/>
              </a:lnSpc>
            </a:pPr>
            <a:r>
              <a:rPr lang="en-US" altLang="zh-TW" sz="2800">
                <a:solidFill>
                  <a:schemeClr val="tx1"/>
                </a:solidFill>
                <a:ea typeface="新細明體" pitchFamily="18" charset="-120"/>
              </a:rPr>
              <a:t>7</a:t>
            </a:r>
          </a:p>
        </p:txBody>
      </p:sp>
      <p:sp>
        <p:nvSpPr>
          <p:cNvPr id="62616" name="Rectangle 152"/>
          <p:cNvSpPr>
            <a:spLocks noChangeArrowheads="1"/>
          </p:cNvSpPr>
          <p:nvPr/>
        </p:nvSpPr>
        <p:spPr bwMode="auto">
          <a:xfrm>
            <a:off x="2076450" y="1930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17" name="Rectangle 153"/>
          <p:cNvSpPr>
            <a:spLocks noChangeArrowheads="1"/>
          </p:cNvSpPr>
          <p:nvPr/>
        </p:nvSpPr>
        <p:spPr bwMode="auto">
          <a:xfrm>
            <a:off x="3100388"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18" name="Rectangle 154"/>
          <p:cNvSpPr>
            <a:spLocks noChangeArrowheads="1"/>
          </p:cNvSpPr>
          <p:nvPr/>
        </p:nvSpPr>
        <p:spPr bwMode="auto">
          <a:xfrm>
            <a:off x="4106863"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19" name="Rectangle 155"/>
          <p:cNvSpPr>
            <a:spLocks noChangeArrowheads="1"/>
          </p:cNvSpPr>
          <p:nvPr/>
        </p:nvSpPr>
        <p:spPr bwMode="auto">
          <a:xfrm>
            <a:off x="209232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0" name="Rectangle 156"/>
          <p:cNvSpPr>
            <a:spLocks noChangeArrowheads="1"/>
          </p:cNvSpPr>
          <p:nvPr/>
        </p:nvSpPr>
        <p:spPr bwMode="auto">
          <a:xfrm>
            <a:off x="3100388" y="238125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21" name="Rectangle 157"/>
          <p:cNvSpPr>
            <a:spLocks noChangeArrowheads="1"/>
          </p:cNvSpPr>
          <p:nvPr/>
        </p:nvSpPr>
        <p:spPr bwMode="auto">
          <a:xfrm>
            <a:off x="409257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22" name="Rectangle 158"/>
          <p:cNvSpPr>
            <a:spLocks noChangeArrowheads="1"/>
          </p:cNvSpPr>
          <p:nvPr/>
        </p:nvSpPr>
        <p:spPr bwMode="auto">
          <a:xfrm>
            <a:off x="209232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3" name="Rectangle 159"/>
          <p:cNvSpPr>
            <a:spLocks noChangeArrowheads="1"/>
          </p:cNvSpPr>
          <p:nvPr/>
        </p:nvSpPr>
        <p:spPr bwMode="auto">
          <a:xfrm>
            <a:off x="3087688"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24" name="Rectangle 160"/>
          <p:cNvSpPr>
            <a:spLocks noChangeArrowheads="1"/>
          </p:cNvSpPr>
          <p:nvPr/>
        </p:nvSpPr>
        <p:spPr bwMode="auto">
          <a:xfrm>
            <a:off x="409257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25" name="Rectangle 161"/>
          <p:cNvSpPr>
            <a:spLocks noChangeArrowheads="1"/>
          </p:cNvSpPr>
          <p:nvPr/>
        </p:nvSpPr>
        <p:spPr bwMode="auto">
          <a:xfrm>
            <a:off x="2092325" y="33067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26" name="Rectangle 162"/>
          <p:cNvSpPr>
            <a:spLocks noChangeArrowheads="1"/>
          </p:cNvSpPr>
          <p:nvPr/>
        </p:nvSpPr>
        <p:spPr bwMode="auto">
          <a:xfrm>
            <a:off x="3086100"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27" name="Rectangle 163"/>
          <p:cNvSpPr>
            <a:spLocks noChangeArrowheads="1"/>
          </p:cNvSpPr>
          <p:nvPr/>
        </p:nvSpPr>
        <p:spPr bwMode="auto">
          <a:xfrm>
            <a:off x="4106863"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28" name="Rectangle 164"/>
          <p:cNvSpPr>
            <a:spLocks noChangeArrowheads="1"/>
          </p:cNvSpPr>
          <p:nvPr/>
        </p:nvSpPr>
        <p:spPr bwMode="auto">
          <a:xfrm>
            <a:off x="2743200" y="38195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1</a:t>
            </a:r>
          </a:p>
        </p:txBody>
      </p:sp>
      <p:sp>
        <p:nvSpPr>
          <p:cNvPr id="62629" name="Rectangle 165"/>
          <p:cNvSpPr>
            <a:spLocks noChangeArrowheads="1"/>
          </p:cNvSpPr>
          <p:nvPr/>
        </p:nvSpPr>
        <p:spPr bwMode="auto">
          <a:xfrm>
            <a:off x="2092325" y="4530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30" name="Rectangle 166"/>
          <p:cNvSpPr>
            <a:spLocks noChangeArrowheads="1"/>
          </p:cNvSpPr>
          <p:nvPr/>
        </p:nvSpPr>
        <p:spPr bwMode="auto">
          <a:xfrm>
            <a:off x="2092325" y="49657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1" name="Rectangle 167"/>
          <p:cNvSpPr>
            <a:spLocks noChangeArrowheads="1"/>
          </p:cNvSpPr>
          <p:nvPr/>
        </p:nvSpPr>
        <p:spPr bwMode="auto">
          <a:xfrm>
            <a:off x="30988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32" name="Rectangle 168"/>
          <p:cNvSpPr>
            <a:spLocks noChangeArrowheads="1"/>
          </p:cNvSpPr>
          <p:nvPr/>
        </p:nvSpPr>
        <p:spPr bwMode="auto">
          <a:xfrm>
            <a:off x="2306638" y="572452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3</a:t>
            </a:r>
          </a:p>
        </p:txBody>
      </p:sp>
      <p:sp>
        <p:nvSpPr>
          <p:cNvPr id="62633" name="Rectangle 169"/>
          <p:cNvSpPr>
            <a:spLocks noChangeArrowheads="1"/>
          </p:cNvSpPr>
          <p:nvPr/>
        </p:nvSpPr>
        <p:spPr bwMode="auto">
          <a:xfrm>
            <a:off x="6678613"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34" name="Rectangle 170"/>
          <p:cNvSpPr>
            <a:spLocks noChangeArrowheads="1"/>
          </p:cNvSpPr>
          <p:nvPr/>
        </p:nvSpPr>
        <p:spPr bwMode="auto">
          <a:xfrm>
            <a:off x="7740650"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35" name="Rectangle 171"/>
          <p:cNvSpPr>
            <a:spLocks noChangeArrowheads="1"/>
          </p:cNvSpPr>
          <p:nvPr/>
        </p:nvSpPr>
        <p:spPr bwMode="auto">
          <a:xfrm>
            <a:off x="6692900"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6" name="Rectangle 172"/>
          <p:cNvSpPr>
            <a:spLocks noChangeArrowheads="1"/>
          </p:cNvSpPr>
          <p:nvPr/>
        </p:nvSpPr>
        <p:spPr bwMode="auto">
          <a:xfrm>
            <a:off x="7739063" y="23828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37" name="Rectangle 173"/>
          <p:cNvSpPr>
            <a:spLocks noChangeArrowheads="1"/>
          </p:cNvSpPr>
          <p:nvPr/>
        </p:nvSpPr>
        <p:spPr bwMode="auto">
          <a:xfrm>
            <a:off x="6680200" y="28432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0</a:t>
            </a:r>
          </a:p>
        </p:txBody>
      </p:sp>
      <p:sp>
        <p:nvSpPr>
          <p:cNvPr id="62638" name="Rectangle 174"/>
          <p:cNvSpPr>
            <a:spLocks noChangeArrowheads="1"/>
          </p:cNvSpPr>
          <p:nvPr/>
        </p:nvSpPr>
        <p:spPr bwMode="auto">
          <a:xfrm>
            <a:off x="7726363" y="2844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3</a:t>
            </a:r>
          </a:p>
        </p:txBody>
      </p:sp>
      <p:sp>
        <p:nvSpPr>
          <p:cNvPr id="62639" name="Rectangle 175"/>
          <p:cNvSpPr>
            <a:spLocks noChangeArrowheads="1"/>
          </p:cNvSpPr>
          <p:nvPr/>
        </p:nvSpPr>
        <p:spPr bwMode="auto">
          <a:xfrm>
            <a:off x="6664325" y="3294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1</a:t>
            </a:r>
          </a:p>
        </p:txBody>
      </p:sp>
      <p:sp>
        <p:nvSpPr>
          <p:cNvPr id="62640" name="Rectangle 176"/>
          <p:cNvSpPr>
            <a:spLocks noChangeArrowheads="1"/>
          </p:cNvSpPr>
          <p:nvPr/>
        </p:nvSpPr>
        <p:spPr bwMode="auto">
          <a:xfrm>
            <a:off x="7753350" y="3294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2</a:t>
            </a:r>
          </a:p>
        </p:txBody>
      </p:sp>
      <p:sp>
        <p:nvSpPr>
          <p:cNvPr id="62641" name="Rectangle 177"/>
          <p:cNvSpPr>
            <a:spLocks noChangeArrowheads="1"/>
          </p:cNvSpPr>
          <p:nvPr/>
        </p:nvSpPr>
        <p:spPr bwMode="auto">
          <a:xfrm>
            <a:off x="6678613" y="37560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5</a:t>
            </a:r>
          </a:p>
        </p:txBody>
      </p:sp>
      <p:sp>
        <p:nvSpPr>
          <p:cNvPr id="62642" name="Rectangle 178"/>
          <p:cNvSpPr>
            <a:spLocks noChangeArrowheads="1"/>
          </p:cNvSpPr>
          <p:nvPr/>
        </p:nvSpPr>
        <p:spPr bwMode="auto">
          <a:xfrm>
            <a:off x="6665913" y="4232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4</a:t>
            </a:r>
          </a:p>
        </p:txBody>
      </p:sp>
      <p:sp>
        <p:nvSpPr>
          <p:cNvPr id="62643" name="Rectangle 179"/>
          <p:cNvSpPr>
            <a:spLocks noChangeArrowheads="1"/>
          </p:cNvSpPr>
          <p:nvPr/>
        </p:nvSpPr>
        <p:spPr bwMode="auto">
          <a:xfrm>
            <a:off x="7727950" y="4205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6</a:t>
            </a:r>
          </a:p>
        </p:txBody>
      </p:sp>
      <p:sp>
        <p:nvSpPr>
          <p:cNvPr id="62644" name="Rectangle 180"/>
          <p:cNvSpPr>
            <a:spLocks noChangeArrowheads="1"/>
          </p:cNvSpPr>
          <p:nvPr/>
        </p:nvSpPr>
        <p:spPr bwMode="auto">
          <a:xfrm>
            <a:off x="6680200" y="4667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5</a:t>
            </a:r>
          </a:p>
        </p:txBody>
      </p:sp>
      <p:sp>
        <p:nvSpPr>
          <p:cNvPr id="62645" name="Rectangle 181"/>
          <p:cNvSpPr>
            <a:spLocks noChangeArrowheads="1"/>
          </p:cNvSpPr>
          <p:nvPr/>
        </p:nvSpPr>
        <p:spPr bwMode="auto">
          <a:xfrm>
            <a:off x="7753350" y="4667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7</a:t>
            </a:r>
          </a:p>
        </p:txBody>
      </p:sp>
      <p:sp>
        <p:nvSpPr>
          <p:cNvPr id="62646" name="Rectangle 182"/>
          <p:cNvSpPr>
            <a:spLocks noChangeArrowheads="1"/>
          </p:cNvSpPr>
          <p:nvPr/>
        </p:nvSpPr>
        <p:spPr bwMode="auto">
          <a:xfrm>
            <a:off x="6675438" y="51387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6</a:t>
            </a:r>
          </a:p>
        </p:txBody>
      </p:sp>
      <p:sp>
        <p:nvSpPr>
          <p:cNvPr id="62647" name="Rectangle 183"/>
          <p:cNvSpPr>
            <a:spLocks noChangeArrowheads="1"/>
          </p:cNvSpPr>
          <p:nvPr/>
        </p:nvSpPr>
        <p:spPr bwMode="auto">
          <a:xfrm>
            <a:off x="6702425" y="5629275"/>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pitchFamily="18" charset="-120"/>
              </a:rPr>
              <a:t>G</a:t>
            </a:r>
            <a:r>
              <a:rPr lang="en-US" altLang="zh-TW" sz="1600">
                <a:solidFill>
                  <a:schemeClr val="tx1"/>
                </a:solidFill>
                <a:ea typeface="新細明體" pitchFamily="18" charset="-120"/>
              </a:rPr>
              <a:t>4</a:t>
            </a:r>
          </a:p>
        </p:txBody>
      </p:sp>
      <p:sp>
        <p:nvSpPr>
          <p:cNvPr id="62648" name="Oval 184"/>
          <p:cNvSpPr>
            <a:spLocks noChangeArrowheads="1"/>
          </p:cNvSpPr>
          <p:nvPr/>
        </p:nvSpPr>
        <p:spPr bwMode="auto">
          <a:xfrm>
            <a:off x="2538413" y="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62649" name="Oval 185"/>
          <p:cNvSpPr>
            <a:spLocks noChangeArrowheads="1"/>
          </p:cNvSpPr>
          <p:nvPr/>
        </p:nvSpPr>
        <p:spPr bwMode="auto">
          <a:xfrm>
            <a:off x="18526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62650" name="Oval 186"/>
          <p:cNvSpPr>
            <a:spLocks noChangeArrowheads="1"/>
          </p:cNvSpPr>
          <p:nvPr/>
        </p:nvSpPr>
        <p:spPr bwMode="auto">
          <a:xfrm>
            <a:off x="32242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62651" name="Oval 187"/>
          <p:cNvSpPr>
            <a:spLocks noChangeArrowheads="1"/>
          </p:cNvSpPr>
          <p:nvPr/>
        </p:nvSpPr>
        <p:spPr bwMode="auto">
          <a:xfrm>
            <a:off x="2538413" y="13716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3</a:t>
            </a:r>
          </a:p>
        </p:txBody>
      </p:sp>
      <p:sp>
        <p:nvSpPr>
          <p:cNvPr id="62652" name="Line 188"/>
          <p:cNvSpPr>
            <a:spLocks noChangeShapeType="1"/>
          </p:cNvSpPr>
          <p:nvPr/>
        </p:nvSpPr>
        <p:spPr bwMode="auto">
          <a:xfrm>
            <a:off x="2760663" y="45085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3" name="Line 189"/>
          <p:cNvSpPr>
            <a:spLocks noChangeShapeType="1"/>
          </p:cNvSpPr>
          <p:nvPr/>
        </p:nvSpPr>
        <p:spPr bwMode="auto">
          <a:xfrm>
            <a:off x="2303463" y="98425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4" name="Line 190"/>
          <p:cNvSpPr>
            <a:spLocks noChangeShapeType="1"/>
          </p:cNvSpPr>
          <p:nvPr/>
        </p:nvSpPr>
        <p:spPr bwMode="auto">
          <a:xfrm flipH="1">
            <a:off x="2192338" y="37465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5" name="Line 191"/>
          <p:cNvSpPr>
            <a:spLocks noChangeShapeType="1"/>
          </p:cNvSpPr>
          <p:nvPr/>
        </p:nvSpPr>
        <p:spPr bwMode="auto">
          <a:xfrm>
            <a:off x="2913063" y="37465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6" name="Line 192"/>
          <p:cNvSpPr>
            <a:spLocks noChangeShapeType="1"/>
          </p:cNvSpPr>
          <p:nvPr/>
        </p:nvSpPr>
        <p:spPr bwMode="auto">
          <a:xfrm>
            <a:off x="2178050" y="119062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7" name="Line 193"/>
          <p:cNvSpPr>
            <a:spLocks noChangeShapeType="1"/>
          </p:cNvSpPr>
          <p:nvPr/>
        </p:nvSpPr>
        <p:spPr bwMode="auto">
          <a:xfrm flipH="1">
            <a:off x="2967038" y="116363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58" name="Oval 194"/>
          <p:cNvSpPr>
            <a:spLocks noChangeArrowheads="1"/>
          </p:cNvSpPr>
          <p:nvPr/>
        </p:nvSpPr>
        <p:spPr bwMode="auto">
          <a:xfrm>
            <a:off x="4311650" y="38227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0</a:t>
            </a:r>
          </a:p>
        </p:txBody>
      </p:sp>
      <p:sp>
        <p:nvSpPr>
          <p:cNvPr id="62659" name="Oval 195"/>
          <p:cNvSpPr>
            <a:spLocks noChangeArrowheads="1"/>
          </p:cNvSpPr>
          <p:nvPr/>
        </p:nvSpPr>
        <p:spPr bwMode="auto">
          <a:xfrm>
            <a:off x="4310063" y="4926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1</a:t>
            </a:r>
          </a:p>
        </p:txBody>
      </p:sp>
      <p:sp>
        <p:nvSpPr>
          <p:cNvPr id="62660" name="Oval 196"/>
          <p:cNvSpPr>
            <a:spLocks noChangeArrowheads="1"/>
          </p:cNvSpPr>
          <p:nvPr/>
        </p:nvSpPr>
        <p:spPr bwMode="auto">
          <a:xfrm>
            <a:off x="4325938" y="594518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pitchFamily="18" charset="-120"/>
              </a:rPr>
              <a:t>2</a:t>
            </a:r>
          </a:p>
        </p:txBody>
      </p:sp>
      <p:sp>
        <p:nvSpPr>
          <p:cNvPr id="62661" name="Line 197"/>
          <p:cNvSpPr>
            <a:spLocks noChangeShapeType="1"/>
          </p:cNvSpPr>
          <p:nvPr/>
        </p:nvSpPr>
        <p:spPr bwMode="auto">
          <a:xfrm>
            <a:off x="4548188" y="5381625"/>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2" name="Line 198"/>
          <p:cNvSpPr>
            <a:spLocks noChangeShapeType="1"/>
          </p:cNvSpPr>
          <p:nvPr/>
        </p:nvSpPr>
        <p:spPr bwMode="auto">
          <a:xfrm flipV="1">
            <a:off x="4725988" y="4211638"/>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3" name="Line 199"/>
          <p:cNvSpPr>
            <a:spLocks noChangeShapeType="1"/>
          </p:cNvSpPr>
          <p:nvPr/>
        </p:nvSpPr>
        <p:spPr bwMode="auto">
          <a:xfrm>
            <a:off x="4357688" y="4238625"/>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64" name="Group 200"/>
          <p:cNvGrpSpPr>
            <a:grpSpLocks/>
          </p:cNvGrpSpPr>
          <p:nvPr/>
        </p:nvGrpSpPr>
        <p:grpSpPr bwMode="auto">
          <a:xfrm>
            <a:off x="5521325" y="0"/>
            <a:ext cx="2854325" cy="2143125"/>
            <a:chOff x="636" y="409"/>
            <a:chExt cx="3240" cy="3461"/>
          </a:xfrm>
        </p:grpSpPr>
        <p:sp>
          <p:nvSpPr>
            <p:cNvPr id="62665" name="Oval 201"/>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1</a:t>
              </a:r>
            </a:p>
          </p:txBody>
        </p:sp>
        <p:sp>
          <p:nvSpPr>
            <p:cNvPr id="62666" name="Line 202"/>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7" name="Line 203"/>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668" name="Group 204"/>
            <p:cNvGrpSpPr>
              <a:grpSpLocks/>
            </p:cNvGrpSpPr>
            <p:nvPr/>
          </p:nvGrpSpPr>
          <p:grpSpPr bwMode="auto">
            <a:xfrm>
              <a:off x="864" y="612"/>
              <a:ext cx="960" cy="1824"/>
              <a:chOff x="852" y="1116"/>
              <a:chExt cx="960" cy="1824"/>
            </a:xfrm>
          </p:grpSpPr>
          <p:sp>
            <p:nvSpPr>
              <p:cNvPr id="62669" name="Oval 205"/>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0</a:t>
                </a:r>
              </a:p>
            </p:txBody>
          </p:sp>
          <p:sp>
            <p:nvSpPr>
              <p:cNvPr id="62670" name="Oval 206"/>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2</a:t>
                </a:r>
              </a:p>
            </p:txBody>
          </p:sp>
          <p:sp>
            <p:nvSpPr>
              <p:cNvPr id="62671" name="Oval 207"/>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3</a:t>
                </a:r>
              </a:p>
            </p:txBody>
          </p:sp>
          <p:sp>
            <p:nvSpPr>
              <p:cNvPr id="62672" name="Line 208"/>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73" name="Line 209"/>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674" name="Group 210"/>
            <p:cNvGrpSpPr>
              <a:grpSpLocks/>
            </p:cNvGrpSpPr>
            <p:nvPr/>
          </p:nvGrpSpPr>
          <p:grpSpPr bwMode="auto">
            <a:xfrm>
              <a:off x="2916" y="576"/>
              <a:ext cx="960" cy="1824"/>
              <a:chOff x="852" y="1116"/>
              <a:chExt cx="960" cy="1824"/>
            </a:xfrm>
          </p:grpSpPr>
          <p:sp>
            <p:nvSpPr>
              <p:cNvPr id="62675" name="Oval 211"/>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4</a:t>
                </a:r>
              </a:p>
            </p:txBody>
          </p:sp>
          <p:sp>
            <p:nvSpPr>
              <p:cNvPr id="62676" name="Oval 212"/>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5</a:t>
                </a:r>
              </a:p>
            </p:txBody>
          </p:sp>
          <p:sp>
            <p:nvSpPr>
              <p:cNvPr id="62677" name="Oval 213"/>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6</a:t>
                </a:r>
              </a:p>
            </p:txBody>
          </p:sp>
          <p:sp>
            <p:nvSpPr>
              <p:cNvPr id="62678" name="Line 214"/>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79" name="Line 215"/>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80" name="Oval 216"/>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itchFamily="18" charset="-120"/>
                </a:rPr>
                <a:t>7</a:t>
              </a:r>
            </a:p>
          </p:txBody>
        </p:sp>
        <p:sp>
          <p:nvSpPr>
            <p:cNvPr id="62681" name="Line 217"/>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82" name="Text Box 218"/>
            <p:cNvSpPr txBox="1">
              <a:spLocks noChangeArrowheads="1"/>
            </p:cNvSpPr>
            <p:nvPr/>
          </p:nvSpPr>
          <p:spPr bwMode="auto">
            <a:xfrm>
              <a:off x="636" y="409"/>
              <a:ext cx="209"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pitchFamily="18" charset="-120"/>
              </a:endParaRPr>
            </a:p>
          </p:txBody>
        </p:sp>
        <p:sp>
          <p:nvSpPr>
            <p:cNvPr id="62683" name="Rectangle 219"/>
            <p:cNvSpPr>
              <a:spLocks noChangeArrowheads="1"/>
            </p:cNvSpPr>
            <p:nvPr/>
          </p:nvSpPr>
          <p:spPr bwMode="auto">
            <a:xfrm>
              <a:off x="2726" y="494"/>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sp>
          <p:nvSpPr>
            <p:cNvPr id="62684" name="Rectangle 220"/>
            <p:cNvSpPr>
              <a:spLocks noChangeArrowheads="1"/>
            </p:cNvSpPr>
            <p:nvPr/>
          </p:nvSpPr>
          <p:spPr bwMode="auto">
            <a:xfrm>
              <a:off x="2525" y="3327"/>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pitchFamily="18" charset="-120"/>
              </a:endParaRPr>
            </a:p>
          </p:txBody>
        </p:sp>
      </p:grpSp>
    </p:spTree>
    <p:extLst>
      <p:ext uri="{BB962C8B-B14F-4D97-AF65-F5344CB8AC3E}">
        <p14:creationId xmlns:p14="http://schemas.microsoft.com/office/powerpoint/2010/main" val="3786031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custDataLst>
              <p:tags r:id="rId1"/>
            </p:custDataLst>
          </p:nvPr>
        </p:nvSpPr>
        <p:spPr/>
        <p:txBody>
          <a:bodyPr/>
          <a:lstStyle/>
          <a:p>
            <a:pPr eaLnBrk="1" hangingPunct="1"/>
            <a:r>
              <a:rPr lang="en-US" dirty="0" smtClean="0"/>
              <a:t>Adjacency List Properties</a:t>
            </a:r>
          </a:p>
        </p:txBody>
      </p:sp>
      <p:sp>
        <p:nvSpPr>
          <p:cNvPr id="74754" name="Content Placeholder 2"/>
          <p:cNvSpPr>
            <a:spLocks noGrp="1"/>
          </p:cNvSpPr>
          <p:nvPr>
            <p:ph idx="1"/>
            <p:custDataLst>
              <p:tags r:id="rId2"/>
            </p:custDataLst>
          </p:nvPr>
        </p:nvSpPr>
        <p:spPr/>
        <p:txBody>
          <a:bodyPr>
            <a:noAutofit/>
          </a:bodyPr>
          <a:lstStyle/>
          <a:p>
            <a:pPr marL="0" indent="0" eaLnBrk="1" hangingPunct="1">
              <a:buNone/>
            </a:pPr>
            <a:r>
              <a:rPr lang="en-US" sz="2400" dirty="0" smtClean="0"/>
              <a:t>Running time to:</a:t>
            </a:r>
          </a:p>
          <a:p>
            <a:r>
              <a:rPr lang="en-US" sz="2000" dirty="0" smtClean="0"/>
              <a:t>Get a vertex’s out-edges: </a:t>
            </a:r>
            <a:br>
              <a:rPr lang="en-US" sz="2000" dirty="0" smtClean="0"/>
            </a:br>
            <a:r>
              <a:rPr lang="en-US" sz="2000" dirty="0" smtClean="0">
                <a:solidFill>
                  <a:schemeClr val="accent2"/>
                </a:solidFill>
                <a:latin typeface="Cambria Math" pitchFamily="18" charset="0"/>
                <a:ea typeface="Cambria Math" pitchFamily="18" charset="0"/>
              </a:rPr>
              <a:t>O(</a:t>
            </a:r>
            <a:r>
              <a:rPr lang="en-US" sz="2000" i="1" dirty="0" smtClean="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vertex</a:t>
            </a:r>
            <a:endParaRPr lang="en-US" sz="2000" dirty="0" smtClean="0"/>
          </a:p>
          <a:p>
            <a:pPr marL="342900" lvl="1" indent="-342900"/>
            <a:r>
              <a:rPr lang="en-US" sz="2000" dirty="0" smtClean="0"/>
              <a:t>Get a vertex’s in-edges:</a:t>
            </a:r>
            <a:br>
              <a:rPr lang="en-US" sz="2000" dirty="0" smtClean="0"/>
            </a:br>
            <a:r>
              <a:rPr lang="en-US" sz="2000" dirty="0" smtClean="0">
                <a:solidFill>
                  <a:schemeClr val="accent2"/>
                </a:solidFill>
                <a:latin typeface="Cambria Math" pitchFamily="18" charset="0"/>
                <a:ea typeface="Cambria Math" pitchFamily="18" charset="0"/>
              </a:rPr>
              <a:t>O</a:t>
            </a:r>
            <a:r>
              <a:rPr lang="en-US" sz="2000" dirty="0">
                <a:solidFill>
                  <a:schemeClr val="accent2"/>
                </a:solidFill>
                <a:latin typeface="Cambria Math" pitchFamily="18" charset="0"/>
                <a:ea typeface="Cambria Math" pitchFamily="18" charset="0"/>
              </a:rPr>
              <a:t>(|E|) </a:t>
            </a:r>
            <a:r>
              <a:rPr lang="en-US" sz="2000" dirty="0" smtClean="0">
                <a:solidFill>
                  <a:schemeClr val="accent2"/>
                </a:solidFill>
              </a:rPr>
              <a:t>(could </a:t>
            </a:r>
            <a:r>
              <a:rPr lang="en-US" sz="2000" dirty="0">
                <a:solidFill>
                  <a:schemeClr val="accent2"/>
                </a:solidFill>
              </a:rPr>
              <a:t>keep a second adjacency list for this</a:t>
            </a:r>
            <a:r>
              <a:rPr lang="en-US" sz="2000" dirty="0" smtClean="0">
                <a:solidFill>
                  <a:schemeClr val="accent2"/>
                </a:solidFill>
              </a:rPr>
              <a:t>!)</a:t>
            </a:r>
            <a:endParaRPr lang="en-US" sz="1800" dirty="0" smtClean="0"/>
          </a:p>
          <a:p>
            <a:r>
              <a:rPr lang="en-US" sz="2000" dirty="0" smtClean="0"/>
              <a:t>Decide if some edge exists: </a:t>
            </a:r>
            <a:r>
              <a:rPr lang="en-US" sz="2000" dirty="0"/>
              <a:t/>
            </a:r>
            <a:br>
              <a:rPr lang="en-US" sz="2000" dirty="0"/>
            </a:br>
            <a:r>
              <a:rPr lang="en-US" sz="2000" dirty="0" smtClean="0">
                <a:solidFill>
                  <a:schemeClr val="accent2"/>
                </a:solidFill>
                <a:latin typeface="Cambria Math" pitchFamily="18" charset="0"/>
                <a:ea typeface="Cambria Math" pitchFamily="18" charset="0"/>
              </a:rPr>
              <a:t>O(</a:t>
            </a:r>
            <a:r>
              <a:rPr lang="en-US" sz="2000" i="1" dirty="0" smtClean="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a:t>
            </a:r>
            <a:r>
              <a:rPr lang="en-US" sz="2000" dirty="0" smtClean="0">
                <a:solidFill>
                  <a:schemeClr val="accent2"/>
                </a:solidFill>
              </a:rPr>
              <a:t>source</a:t>
            </a:r>
            <a:endParaRPr lang="en-US" sz="2000" dirty="0" smtClean="0"/>
          </a:p>
          <a:p>
            <a:r>
              <a:rPr lang="en-US" sz="2000" dirty="0" smtClean="0"/>
              <a:t>Insert an edge: </a:t>
            </a:r>
            <a:br>
              <a:rPr lang="en-US" sz="2000" dirty="0" smtClean="0"/>
            </a:br>
            <a:r>
              <a:rPr lang="en-US" sz="2000" dirty="0" smtClean="0">
                <a:solidFill>
                  <a:schemeClr val="accent2"/>
                </a:solidFill>
                <a:latin typeface="Cambria Math" pitchFamily="18" charset="0"/>
                <a:ea typeface="Cambria Math" pitchFamily="18" charset="0"/>
              </a:rPr>
              <a:t>O(1</a:t>
            </a:r>
            <a:r>
              <a:rPr lang="en-US" sz="2000" dirty="0">
                <a:solidFill>
                  <a:schemeClr val="accent2"/>
                </a:solidFill>
                <a:latin typeface="Cambria Math" pitchFamily="18" charset="0"/>
                <a:ea typeface="Cambria Math" pitchFamily="18" charset="0"/>
              </a:rPr>
              <a:t>) </a:t>
            </a:r>
            <a:r>
              <a:rPr lang="en-US" sz="2000" dirty="0">
                <a:solidFill>
                  <a:schemeClr val="accent2"/>
                </a:solidFill>
              </a:rPr>
              <a:t>(unless you need to check if it’s </a:t>
            </a:r>
            <a:r>
              <a:rPr lang="en-US" sz="2000" dirty="0" smtClean="0">
                <a:solidFill>
                  <a:schemeClr val="accent2"/>
                </a:solidFill>
              </a:rPr>
              <a:t>already there</a:t>
            </a:r>
            <a:r>
              <a:rPr lang="en-US" sz="2000" dirty="0">
                <a:solidFill>
                  <a:schemeClr val="accent2"/>
                </a:solidFill>
              </a:rPr>
              <a:t>)</a:t>
            </a:r>
            <a:endParaRPr lang="en-US" sz="2000" dirty="0" smtClean="0"/>
          </a:p>
          <a:p>
            <a:r>
              <a:rPr lang="en-US" sz="2000" dirty="0" smtClean="0"/>
              <a:t>Delete an edge:</a:t>
            </a:r>
            <a:br>
              <a:rPr lang="en-US" sz="2000" dirty="0" smtClean="0"/>
            </a:br>
            <a:r>
              <a:rPr lang="en-US" sz="2000" dirty="0">
                <a:solidFill>
                  <a:schemeClr val="accent2"/>
                </a:solidFill>
                <a:latin typeface="Cambria Math" pitchFamily="18" charset="0"/>
                <a:ea typeface="Cambria Math" pitchFamily="18" charset="0"/>
              </a:rPr>
              <a:t>O(</a:t>
            </a:r>
            <a:r>
              <a:rPr lang="en-US" sz="2000" i="1" dirty="0">
                <a:solidFill>
                  <a:schemeClr val="accent2"/>
                </a:solidFill>
                <a:latin typeface="Cambria Math" pitchFamily="18" charset="0"/>
                <a:ea typeface="Cambria Math" pitchFamily="18" charset="0"/>
              </a:rPr>
              <a:t>d</a:t>
            </a:r>
            <a:r>
              <a:rPr lang="en-US" sz="2000" dirty="0">
                <a:solidFill>
                  <a:schemeClr val="accent2"/>
                </a:solidFill>
                <a:latin typeface="Cambria Math" pitchFamily="18" charset="0"/>
                <a:ea typeface="Cambria Math" pitchFamily="18" charset="0"/>
              </a:rPr>
              <a:t>) </a:t>
            </a:r>
            <a:r>
              <a:rPr lang="en-US" sz="2000" dirty="0">
                <a:solidFill>
                  <a:schemeClr val="accent2"/>
                </a:solidFill>
              </a:rPr>
              <a:t>where </a:t>
            </a:r>
            <a:r>
              <a:rPr lang="en-US" sz="2000" i="1" dirty="0">
                <a:solidFill>
                  <a:schemeClr val="accent2"/>
                </a:solidFill>
                <a:latin typeface="Cambria Math" pitchFamily="18" charset="0"/>
                <a:ea typeface="Cambria Math" pitchFamily="18" charset="0"/>
              </a:rPr>
              <a:t>d</a:t>
            </a:r>
            <a:r>
              <a:rPr lang="en-US" sz="2000" dirty="0">
                <a:solidFill>
                  <a:schemeClr val="accent2"/>
                </a:solidFill>
              </a:rPr>
              <a:t> is out-degree of </a:t>
            </a:r>
            <a:r>
              <a:rPr lang="en-US" sz="2000" dirty="0" smtClean="0">
                <a:solidFill>
                  <a:schemeClr val="accent2"/>
                </a:solidFill>
              </a:rPr>
              <a:t>source</a:t>
            </a:r>
            <a:endParaRPr lang="en-US" sz="2000" dirty="0" smtClean="0"/>
          </a:p>
          <a:p>
            <a:endParaRPr lang="en-US" sz="1200" dirty="0" smtClean="0"/>
          </a:p>
          <a:p>
            <a:pPr marL="0" lvl="1" indent="0">
              <a:buNone/>
            </a:pPr>
            <a:r>
              <a:rPr lang="en-US" sz="2400" dirty="0" smtClean="0"/>
              <a:t>Space requirements: </a:t>
            </a:r>
            <a:r>
              <a:rPr lang="en-US" dirty="0">
                <a:solidFill>
                  <a:schemeClr val="accent2"/>
                </a:solidFill>
                <a:latin typeface="Cambria Math" pitchFamily="18" charset="0"/>
                <a:ea typeface="Cambria Math" pitchFamily="18" charset="0"/>
              </a:rPr>
              <a:t>O(|V|+|E</a:t>
            </a:r>
            <a:r>
              <a:rPr lang="en-US" dirty="0" smtClean="0">
                <a:solidFill>
                  <a:schemeClr val="accent2"/>
                </a:solidFill>
                <a:latin typeface="Cambria Math" pitchFamily="18" charset="0"/>
                <a:ea typeface="Cambria Math" pitchFamily="18" charset="0"/>
              </a:rPr>
              <a:t>|)</a:t>
            </a:r>
            <a:endParaRPr lang="en-US" sz="2400" dirty="0" smtClean="0">
              <a:latin typeface="Cambria Math" pitchFamily="18" charset="0"/>
              <a:ea typeface="Cambria Math" pitchFamily="18" charset="0"/>
            </a:endParaRPr>
          </a:p>
          <a:p>
            <a:pPr>
              <a:buFontTx/>
              <a:buNone/>
            </a:pPr>
            <a:endParaRPr lang="en-US" sz="1200" dirty="0" smtClean="0"/>
          </a:p>
          <a:p>
            <a:pPr eaLnBrk="1" hangingPunct="1"/>
            <a:endParaRPr lang="en-US" sz="2400" dirty="0" smtClean="0"/>
          </a:p>
          <a:p>
            <a:pPr lvl="1" eaLnBrk="1" hangingPunct="1"/>
            <a:endParaRPr lang="en-US" sz="2400" dirty="0" smtClean="0"/>
          </a:p>
        </p:txBody>
      </p:sp>
      <p:sp>
        <p:nvSpPr>
          <p:cNvPr id="4" name="Slide Number Placeholder 3"/>
          <p:cNvSpPr>
            <a:spLocks noGrp="1"/>
          </p:cNvSpPr>
          <p:nvPr>
            <p:ph type="sldNum" sz="quarter" idx="12"/>
          </p:nvPr>
        </p:nvSpPr>
        <p:spPr/>
        <p:txBody>
          <a:bodyPr/>
          <a:lstStyle/>
          <a:p>
            <a:fld id="{2781ADA0-3BB4-460A-B7EB-C1A8DEAFE2E2}" type="slidenum">
              <a:rPr lang="en-US" smtClean="0"/>
              <a:t>45</a:t>
            </a:fld>
            <a:endParaRPr lang="en-US"/>
          </a:p>
        </p:txBody>
      </p:sp>
    </p:spTree>
    <p:extLst>
      <p:ext uri="{BB962C8B-B14F-4D97-AF65-F5344CB8AC3E}">
        <p14:creationId xmlns:p14="http://schemas.microsoft.com/office/powerpoint/2010/main" val="65640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dirty="0"/>
              <a:t>ref. Introduction to Algorithms by Thomas </a:t>
            </a:r>
            <a:r>
              <a:rPr lang="en-US" altLang="en-US" dirty="0" err="1"/>
              <a:t>Cormen</a:t>
            </a:r>
            <a:endParaRPr lang="en-US" altLang="en-US" dirty="0"/>
          </a:p>
        </p:txBody>
      </p:sp>
      <p:sp>
        <p:nvSpPr>
          <p:cNvPr id="5122" name="Rectangle 2"/>
          <p:cNvSpPr>
            <a:spLocks noGrp="1" noChangeArrowheads="1"/>
          </p:cNvSpPr>
          <p:nvPr>
            <p:ph type="title"/>
          </p:nvPr>
        </p:nvSpPr>
        <p:spPr>
          <a:xfrm>
            <a:off x="228600" y="277813"/>
            <a:ext cx="8610600" cy="865187"/>
          </a:xfrm>
        </p:spPr>
        <p:txBody>
          <a:bodyPr>
            <a:normAutofit fontScale="90000"/>
          </a:bodyPr>
          <a:lstStyle/>
          <a:p>
            <a:r>
              <a:rPr lang="en-US" dirty="0"/>
              <a:t>Graph representation </a:t>
            </a:r>
            <a:r>
              <a:rPr lang="en-US" dirty="0" smtClean="0"/>
              <a:t>– A small graph</a:t>
            </a:r>
            <a:endParaRPr lang="en-US" dirty="0"/>
          </a:p>
        </p:txBody>
      </p:sp>
      <p:sp>
        <p:nvSpPr>
          <p:cNvPr id="5123" name="Rectangle 3"/>
          <p:cNvSpPr>
            <a:spLocks noGrp="1" noChangeArrowheads="1"/>
          </p:cNvSpPr>
          <p:nvPr>
            <p:ph type="body" idx="1"/>
          </p:nvPr>
        </p:nvSpPr>
        <p:spPr>
          <a:xfrm>
            <a:off x="457200" y="1219200"/>
            <a:ext cx="8229600" cy="4911725"/>
          </a:xfrm>
        </p:spPr>
        <p:txBody>
          <a:bodyPr/>
          <a:lstStyle/>
          <a:p>
            <a:pPr>
              <a:buFont typeface="Wingdings" pitchFamily="2" charset="2"/>
              <a:buNone/>
            </a:pPr>
            <a:r>
              <a:rPr lang="en-US" dirty="0" smtClean="0"/>
              <a:t>Undirected</a:t>
            </a:r>
            <a:endParaRPr lang="en-US" dirty="0"/>
          </a:p>
        </p:txBody>
      </p:sp>
      <p:pic>
        <p:nvPicPr>
          <p:cNvPr id="5128" name="Picture 8"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629525" cy="1866900"/>
          </a:xfrm>
          <a:prstGeom prst="rect">
            <a:avLst/>
          </a:prstGeom>
          <a:noFill/>
          <a:extLst>
            <a:ext uri="{909E8E84-426E-40DD-AFC4-6F175D3DCCD1}">
              <a14:hiddenFill xmlns:a14="http://schemas.microsoft.com/office/drawing/2010/main">
                <a:solidFill>
                  <a:srgbClr val="FFFFFF"/>
                </a:solidFill>
              </a14:hiddenFill>
            </a:ext>
          </a:extLst>
        </p:spPr>
      </p:pic>
      <p:sp>
        <p:nvSpPr>
          <p:cNvPr id="5129" name="Text Box 9"/>
          <p:cNvSpPr txBox="1">
            <a:spLocks noChangeArrowheads="1"/>
          </p:cNvSpPr>
          <p:nvPr/>
        </p:nvSpPr>
        <p:spPr bwMode="auto">
          <a:xfrm>
            <a:off x="762000" y="4953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graph</a:t>
            </a:r>
          </a:p>
        </p:txBody>
      </p:sp>
      <p:sp>
        <p:nvSpPr>
          <p:cNvPr id="5130" name="Text Box 10"/>
          <p:cNvSpPr txBox="1">
            <a:spLocks noChangeArrowheads="1"/>
          </p:cNvSpPr>
          <p:nvPr/>
        </p:nvSpPr>
        <p:spPr bwMode="auto">
          <a:xfrm>
            <a:off x="3581400" y="4953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list</a:t>
            </a:r>
          </a:p>
        </p:txBody>
      </p:sp>
      <p:sp>
        <p:nvSpPr>
          <p:cNvPr id="5131" name="Text Box 11"/>
          <p:cNvSpPr txBox="1">
            <a:spLocks noChangeArrowheads="1"/>
          </p:cNvSpPr>
          <p:nvPr/>
        </p:nvSpPr>
        <p:spPr bwMode="auto">
          <a:xfrm>
            <a:off x="6248400" y="49530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matrix</a:t>
            </a:r>
          </a:p>
        </p:txBody>
      </p:sp>
    </p:spTree>
    <p:extLst>
      <p:ext uri="{BB962C8B-B14F-4D97-AF65-F5344CB8AC3E}">
        <p14:creationId xmlns:p14="http://schemas.microsoft.com/office/powerpoint/2010/main" val="3518475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dirty="0"/>
              <a:t>ref. Introduction to Algorithms by Thomas </a:t>
            </a:r>
            <a:r>
              <a:rPr lang="en-US" altLang="en-US" dirty="0" err="1"/>
              <a:t>Cormen</a:t>
            </a:r>
            <a:endParaRPr lang="en-US" altLang="en-US" dirty="0"/>
          </a:p>
        </p:txBody>
      </p:sp>
      <p:sp>
        <p:nvSpPr>
          <p:cNvPr id="124930" name="Rectangle 2"/>
          <p:cNvSpPr>
            <a:spLocks noGrp="1" noChangeArrowheads="1"/>
          </p:cNvSpPr>
          <p:nvPr>
            <p:ph type="title"/>
          </p:nvPr>
        </p:nvSpPr>
        <p:spPr>
          <a:xfrm>
            <a:off x="457200" y="277813"/>
            <a:ext cx="8229600" cy="788987"/>
          </a:xfrm>
        </p:spPr>
        <p:txBody>
          <a:bodyPr>
            <a:normAutofit fontScale="90000"/>
          </a:bodyPr>
          <a:lstStyle/>
          <a:p>
            <a:r>
              <a:rPr lang="en-US" dirty="0"/>
              <a:t>Graph representation – A small graph</a:t>
            </a:r>
          </a:p>
        </p:txBody>
      </p:sp>
      <p:sp>
        <p:nvSpPr>
          <p:cNvPr id="124931" name="Rectangle 3"/>
          <p:cNvSpPr>
            <a:spLocks noGrp="1" noChangeArrowheads="1"/>
          </p:cNvSpPr>
          <p:nvPr>
            <p:ph type="body" idx="1"/>
          </p:nvPr>
        </p:nvSpPr>
        <p:spPr>
          <a:xfrm>
            <a:off x="457200" y="1336675"/>
            <a:ext cx="8229600" cy="4835525"/>
          </a:xfrm>
        </p:spPr>
        <p:txBody>
          <a:bodyPr/>
          <a:lstStyle/>
          <a:p>
            <a:pPr>
              <a:buFont typeface="Wingdings" pitchFamily="2" charset="2"/>
              <a:buNone/>
            </a:pPr>
            <a:r>
              <a:rPr lang="en-US" dirty="0" smtClean="0"/>
              <a:t>Directed</a:t>
            </a:r>
            <a:endParaRPr lang="en-US" dirty="0"/>
          </a:p>
        </p:txBody>
      </p:sp>
      <p:pic>
        <p:nvPicPr>
          <p:cNvPr id="124935" name="Picture 7"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600325"/>
            <a:ext cx="7629525" cy="2124075"/>
          </a:xfrm>
          <a:prstGeom prst="rect">
            <a:avLst/>
          </a:prstGeom>
          <a:noFill/>
          <a:extLst>
            <a:ext uri="{909E8E84-426E-40DD-AFC4-6F175D3DCCD1}">
              <a14:hiddenFill xmlns:a14="http://schemas.microsoft.com/office/drawing/2010/main">
                <a:solidFill>
                  <a:srgbClr val="FFFFFF"/>
                </a:solidFill>
              </a14:hiddenFill>
            </a:ext>
          </a:extLst>
        </p:spPr>
      </p:pic>
      <p:sp>
        <p:nvSpPr>
          <p:cNvPr id="124936" name="Text Box 8"/>
          <p:cNvSpPr txBox="1">
            <a:spLocks noChangeArrowheads="1"/>
          </p:cNvSpPr>
          <p:nvPr/>
        </p:nvSpPr>
        <p:spPr bwMode="auto">
          <a:xfrm>
            <a:off x="762000" y="4953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graph</a:t>
            </a:r>
          </a:p>
        </p:txBody>
      </p:sp>
      <p:sp>
        <p:nvSpPr>
          <p:cNvPr id="124937" name="Text Box 9"/>
          <p:cNvSpPr txBox="1">
            <a:spLocks noChangeArrowheads="1"/>
          </p:cNvSpPr>
          <p:nvPr/>
        </p:nvSpPr>
        <p:spPr bwMode="auto">
          <a:xfrm>
            <a:off x="3581400" y="4953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list</a:t>
            </a:r>
          </a:p>
        </p:txBody>
      </p:sp>
      <p:sp>
        <p:nvSpPr>
          <p:cNvPr id="124938" name="Text Box 10"/>
          <p:cNvSpPr txBox="1">
            <a:spLocks noChangeArrowheads="1"/>
          </p:cNvSpPr>
          <p:nvPr/>
        </p:nvSpPr>
        <p:spPr bwMode="auto">
          <a:xfrm>
            <a:off x="6248400" y="49530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Adjacency matrix</a:t>
            </a:r>
          </a:p>
        </p:txBody>
      </p:sp>
    </p:spTree>
    <p:extLst>
      <p:ext uri="{BB962C8B-B14F-4D97-AF65-F5344CB8AC3E}">
        <p14:creationId xmlns:p14="http://schemas.microsoft.com/office/powerpoint/2010/main" val="607805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81000"/>
            <a:ext cx="8153400" cy="1143000"/>
          </a:xfrm>
        </p:spPr>
        <p:txBody>
          <a:bodyPr>
            <a:normAutofit fontScale="90000"/>
          </a:bodyPr>
          <a:lstStyle/>
          <a:p>
            <a:r>
              <a:rPr lang="en-US" dirty="0">
                <a:cs typeface="Times New Roman" charset="0"/>
              </a:rPr>
              <a:t>Graph </a:t>
            </a:r>
            <a:r>
              <a:rPr lang="en-US" dirty="0" smtClean="0">
                <a:cs typeface="Times New Roman" charset="0"/>
              </a:rPr>
              <a:t>Representation – A Large Graph</a:t>
            </a:r>
            <a:endParaRPr lang="en-US" dirty="0">
              <a:latin typeface="Courier New" pitchFamily="49" charset="0"/>
              <a:cs typeface="Courier New" pitchFamily="49" charset="0"/>
            </a:endParaRPr>
          </a:p>
        </p:txBody>
      </p:sp>
      <p:sp>
        <p:nvSpPr>
          <p:cNvPr id="11267" name="Rectangle 3"/>
          <p:cNvSpPr>
            <a:spLocks noGrp="1" noChangeArrowheads="1"/>
          </p:cNvSpPr>
          <p:nvPr>
            <p:ph type="body" idx="1"/>
          </p:nvPr>
        </p:nvSpPr>
        <p:spPr>
          <a:xfrm>
            <a:off x="685800" y="1524000"/>
            <a:ext cx="7772400" cy="4114800"/>
          </a:xfrm>
        </p:spPr>
        <p:txBody>
          <a:bodyPr/>
          <a:lstStyle/>
          <a:p>
            <a:r>
              <a:rPr lang="en-US" u="sng">
                <a:cs typeface="Times New Roman" charset="0"/>
              </a:rPr>
              <a:t>Array-based implementation</a:t>
            </a:r>
            <a:endParaRPr lang="en-US">
              <a:latin typeface="Courier New" pitchFamily="49" charset="0"/>
              <a:cs typeface="Courier New" pitchFamily="49" charset="0"/>
            </a:endParaRPr>
          </a:p>
          <a:p>
            <a:pPr lvl="1"/>
            <a:r>
              <a:rPr lang="en-US">
                <a:cs typeface="Times New Roman" charset="0"/>
              </a:rPr>
              <a:t>A 1D array is used to represent the vertices</a:t>
            </a:r>
            <a:endParaRPr lang="en-US">
              <a:latin typeface="Courier New" pitchFamily="49" charset="0"/>
              <a:cs typeface="Courier New" pitchFamily="49" charset="0"/>
            </a:endParaRPr>
          </a:p>
          <a:p>
            <a:pPr lvl="1"/>
            <a:r>
              <a:rPr lang="en-US">
                <a:ea typeface="MS Mincho" charset="-128"/>
              </a:rPr>
              <a:t>A 2D array (adjacency matrix) is used to represent the edges</a:t>
            </a:r>
            <a:r>
              <a:rPr lang="en-US"/>
              <a:t> </a:t>
            </a:r>
          </a:p>
        </p:txBody>
      </p:sp>
      <p:pic>
        <p:nvPicPr>
          <p:cNvPr id="11268"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514600" y="3733800"/>
            <a:ext cx="4876800" cy="278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84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609600"/>
            <a:ext cx="8610600" cy="457200"/>
          </a:xfrm>
        </p:spPr>
        <p:txBody>
          <a:bodyPr>
            <a:normAutofit fontScale="90000"/>
          </a:bodyPr>
          <a:lstStyle/>
          <a:p>
            <a:r>
              <a:rPr lang="en-US" dirty="0">
                <a:cs typeface="Times New Roman" charset="0"/>
              </a:rPr>
              <a:t>Graph Representation – A Large Graph</a:t>
            </a:r>
            <a:endParaRPr lang="en-US" dirty="0">
              <a:solidFill>
                <a:schemeClr val="bg1"/>
              </a:solidFill>
            </a:endParaRPr>
          </a:p>
        </p:txBody>
      </p:sp>
      <p:pic>
        <p:nvPicPr>
          <p:cNvPr id="12291" name="Picture 3" descr="C:\My Documents\308 PowerPoint\Figures\MACJOBS\JPEGS\CHAP09\P567.jpg"/>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066800" y="1295400"/>
            <a:ext cx="7239000" cy="519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56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E278D94-C46C-434C-AB65-A5BE1BCB0960}" type="slidenum">
              <a:rPr lang="en-US"/>
              <a:pPr/>
              <a:t>5</a:t>
            </a:fld>
            <a:endParaRPr lang="en-US"/>
          </a:p>
        </p:txBody>
      </p:sp>
      <p:sp>
        <p:nvSpPr>
          <p:cNvPr id="45058" name="Rectangle 2"/>
          <p:cNvSpPr>
            <a:spLocks noGrp="1" noChangeArrowheads="1"/>
          </p:cNvSpPr>
          <p:nvPr>
            <p:ph type="title"/>
          </p:nvPr>
        </p:nvSpPr>
        <p:spPr/>
        <p:txBody>
          <a:bodyPr>
            <a:normAutofit fontScale="90000"/>
          </a:bodyPr>
          <a:lstStyle/>
          <a:p>
            <a:r>
              <a:rPr lang="en-US"/>
              <a:t>Konigsberg Bridge  </a:t>
            </a:r>
            <a:br>
              <a:rPr lang="en-US"/>
            </a:br>
            <a:r>
              <a:rPr lang="en-US"/>
              <a:t>(8</a:t>
            </a:r>
            <a:r>
              <a:rPr lang="en-US" baseline="30000"/>
              <a:t>th </a:t>
            </a:r>
            <a:r>
              <a:rPr lang="en-US"/>
              <a:t>bridge)</a:t>
            </a:r>
          </a:p>
        </p:txBody>
      </p:sp>
      <mc:AlternateContent xmlns:mc="http://schemas.openxmlformats.org/markup-compatibility/2006" xmlns:p14="http://schemas.microsoft.com/office/powerpoint/2010/main">
        <mc:Choice Requires="p14">
          <p:contentPart p14:bwMode="auto" r:id="rId4">
            <p14:nvContentPartPr>
              <p14:cNvPr id="45063" name="Ink 7"/>
              <p14:cNvContentPartPr>
                <a14:cpLocks xmlns:a14="http://schemas.microsoft.com/office/drawing/2010/main" noRot="1" noChangeAspect="1" noEditPoints="1" noChangeArrowheads="1" noChangeShapeType="1"/>
              </p14:cNvContentPartPr>
              <p14:nvPr/>
            </p14:nvContentPartPr>
            <p14:xfrm>
              <a:off x="2713038" y="4110038"/>
              <a:ext cx="3175" cy="6350"/>
            </p14:xfrm>
          </p:contentPart>
        </mc:Choice>
        <mc:Fallback xmlns="">
          <p:pic>
            <p:nvPicPr>
              <p:cNvPr id="45063" name="Ink 7"/>
              <p:cNvPicPr>
                <a:picLocks noRot="1" noChangeAspect="1" noEditPoints="1" noChangeArrowheads="1" noChangeShapeType="1"/>
              </p:cNvPicPr>
              <p:nvPr/>
            </p:nvPicPr>
            <p:blipFill>
              <a:blip r:embed="rId5"/>
              <a:stretch>
                <a:fillRect/>
              </a:stretch>
            </p:blipFill>
            <p:spPr>
              <a:xfrm>
                <a:off x="2703160" y="4100160"/>
                <a:ext cx="20461" cy="23636"/>
              </a:xfrm>
              <a:prstGeom prst="rect">
                <a:avLst/>
              </a:prstGeom>
            </p:spPr>
          </p:pic>
        </mc:Fallback>
      </mc:AlternateContent>
      <p:pic>
        <p:nvPicPr>
          <p:cNvPr id="45065" name="Picture 9" descr="brid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2162175"/>
            <a:ext cx="7121525" cy="3797300"/>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80" name="Rectangle 24"/>
          <p:cNvSpPr>
            <a:spLocks noChangeArrowheads="1"/>
          </p:cNvSpPr>
          <p:nvPr/>
        </p:nvSpPr>
        <p:spPr bwMode="auto">
          <a:xfrm>
            <a:off x="1571625" y="3381375"/>
            <a:ext cx="352425" cy="914400"/>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8" name="Line 32"/>
          <p:cNvSpPr>
            <a:spLocks noChangeShapeType="1"/>
          </p:cNvSpPr>
          <p:nvPr/>
        </p:nvSpPr>
        <p:spPr bwMode="auto">
          <a:xfrm>
            <a:off x="1906588" y="3384550"/>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9" name="Line 33"/>
          <p:cNvSpPr>
            <a:spLocks noChangeShapeType="1"/>
          </p:cNvSpPr>
          <p:nvPr/>
        </p:nvSpPr>
        <p:spPr bwMode="auto">
          <a:xfrm>
            <a:off x="1576388" y="3384550"/>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113312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45080"/>
                                        </p:tgtEl>
                                        <p:attrNameLst>
                                          <p:attrName>style.visibility</p:attrName>
                                        </p:attrNameLst>
                                      </p:cBhvr>
                                      <p:to>
                                        <p:strVal val="visible"/>
                                      </p:to>
                                    </p:set>
                                    <p:animEffect transition="in" filter="wipe(down)">
                                      <p:cBhvr>
                                        <p:cTn id="7" dur="580">
                                          <p:stCondLst>
                                            <p:cond delay="0"/>
                                          </p:stCondLst>
                                        </p:cTn>
                                        <p:tgtEl>
                                          <p:spTgt spid="45080"/>
                                        </p:tgtEl>
                                      </p:cBhvr>
                                    </p:animEffect>
                                    <p:anim calcmode="lin" valueType="num">
                                      <p:cBhvr>
                                        <p:cTn id="8" dur="1822" tmFilter="0,0; 0.14,0.36; 0.43,0.73; 0.71,0.91; 1.0,1.0">
                                          <p:stCondLst>
                                            <p:cond delay="0"/>
                                          </p:stCondLst>
                                        </p:cTn>
                                        <p:tgtEl>
                                          <p:spTgt spid="450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0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0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0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08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080"/>
                                        </p:tgtEl>
                                      </p:cBhvr>
                                      <p:to x="100000" y="60000"/>
                                    </p:animScale>
                                    <p:animScale>
                                      <p:cBhvr>
                                        <p:cTn id="14" dur="166" decel="50000">
                                          <p:stCondLst>
                                            <p:cond delay="676"/>
                                          </p:stCondLst>
                                        </p:cTn>
                                        <p:tgtEl>
                                          <p:spTgt spid="45080"/>
                                        </p:tgtEl>
                                      </p:cBhvr>
                                      <p:to x="100000" y="100000"/>
                                    </p:animScale>
                                    <p:animScale>
                                      <p:cBhvr>
                                        <p:cTn id="15" dur="26">
                                          <p:stCondLst>
                                            <p:cond delay="1312"/>
                                          </p:stCondLst>
                                        </p:cTn>
                                        <p:tgtEl>
                                          <p:spTgt spid="45080"/>
                                        </p:tgtEl>
                                      </p:cBhvr>
                                      <p:to x="100000" y="80000"/>
                                    </p:animScale>
                                    <p:animScale>
                                      <p:cBhvr>
                                        <p:cTn id="16" dur="166" decel="50000">
                                          <p:stCondLst>
                                            <p:cond delay="1338"/>
                                          </p:stCondLst>
                                        </p:cTn>
                                        <p:tgtEl>
                                          <p:spTgt spid="45080"/>
                                        </p:tgtEl>
                                      </p:cBhvr>
                                      <p:to x="100000" y="100000"/>
                                    </p:animScale>
                                    <p:animScale>
                                      <p:cBhvr>
                                        <p:cTn id="17" dur="26">
                                          <p:stCondLst>
                                            <p:cond delay="1642"/>
                                          </p:stCondLst>
                                        </p:cTn>
                                        <p:tgtEl>
                                          <p:spTgt spid="45080"/>
                                        </p:tgtEl>
                                      </p:cBhvr>
                                      <p:to x="100000" y="90000"/>
                                    </p:animScale>
                                    <p:animScale>
                                      <p:cBhvr>
                                        <p:cTn id="18" dur="166" decel="50000">
                                          <p:stCondLst>
                                            <p:cond delay="1668"/>
                                          </p:stCondLst>
                                        </p:cTn>
                                        <p:tgtEl>
                                          <p:spTgt spid="45080"/>
                                        </p:tgtEl>
                                      </p:cBhvr>
                                      <p:to x="100000" y="100000"/>
                                    </p:animScale>
                                    <p:animScale>
                                      <p:cBhvr>
                                        <p:cTn id="19" dur="26">
                                          <p:stCondLst>
                                            <p:cond delay="1808"/>
                                          </p:stCondLst>
                                        </p:cTn>
                                        <p:tgtEl>
                                          <p:spTgt spid="45080"/>
                                        </p:tgtEl>
                                      </p:cBhvr>
                                      <p:to x="100000" y="95000"/>
                                    </p:animScale>
                                    <p:animScale>
                                      <p:cBhvr>
                                        <p:cTn id="20" dur="166" decel="50000">
                                          <p:stCondLst>
                                            <p:cond delay="1834"/>
                                          </p:stCondLst>
                                        </p:cTn>
                                        <p:tgtEl>
                                          <p:spTgt spid="45080"/>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45089"/>
                                        </p:tgtEl>
                                        <p:attrNameLst>
                                          <p:attrName>style.visibility</p:attrName>
                                        </p:attrNameLst>
                                      </p:cBhvr>
                                      <p:to>
                                        <p:strVal val="visible"/>
                                      </p:to>
                                    </p:set>
                                    <p:animEffect transition="in" filter="wipe(down)">
                                      <p:cBhvr>
                                        <p:cTn id="23" dur="580">
                                          <p:stCondLst>
                                            <p:cond delay="0"/>
                                          </p:stCondLst>
                                        </p:cTn>
                                        <p:tgtEl>
                                          <p:spTgt spid="45089"/>
                                        </p:tgtEl>
                                      </p:cBhvr>
                                    </p:animEffect>
                                    <p:anim calcmode="lin" valueType="num">
                                      <p:cBhvr>
                                        <p:cTn id="24" dur="1822" tmFilter="0,0; 0.14,0.36; 0.43,0.73; 0.71,0.91; 1.0,1.0">
                                          <p:stCondLst>
                                            <p:cond delay="0"/>
                                          </p:stCondLst>
                                        </p:cTn>
                                        <p:tgtEl>
                                          <p:spTgt spid="4508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508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508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508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5089"/>
                                        </p:tgtEl>
                                        <p:attrNameLst>
                                          <p:attrName>ppt_y</p:attrName>
                                        </p:attrNameLst>
                                      </p:cBhvr>
                                      <p:tavLst>
                                        <p:tav tm="0" fmla="#ppt_y-sin(pi*$)/81">
                                          <p:val>
                                            <p:fltVal val="0"/>
                                          </p:val>
                                        </p:tav>
                                        <p:tav tm="100000">
                                          <p:val>
                                            <p:fltVal val="1"/>
                                          </p:val>
                                        </p:tav>
                                      </p:tavLst>
                                    </p:anim>
                                    <p:animScale>
                                      <p:cBhvr>
                                        <p:cTn id="29" dur="26">
                                          <p:stCondLst>
                                            <p:cond delay="650"/>
                                          </p:stCondLst>
                                        </p:cTn>
                                        <p:tgtEl>
                                          <p:spTgt spid="45089"/>
                                        </p:tgtEl>
                                      </p:cBhvr>
                                      <p:to x="100000" y="60000"/>
                                    </p:animScale>
                                    <p:animScale>
                                      <p:cBhvr>
                                        <p:cTn id="30" dur="166" decel="50000">
                                          <p:stCondLst>
                                            <p:cond delay="676"/>
                                          </p:stCondLst>
                                        </p:cTn>
                                        <p:tgtEl>
                                          <p:spTgt spid="45089"/>
                                        </p:tgtEl>
                                      </p:cBhvr>
                                      <p:to x="100000" y="100000"/>
                                    </p:animScale>
                                    <p:animScale>
                                      <p:cBhvr>
                                        <p:cTn id="31" dur="26">
                                          <p:stCondLst>
                                            <p:cond delay="1312"/>
                                          </p:stCondLst>
                                        </p:cTn>
                                        <p:tgtEl>
                                          <p:spTgt spid="45089"/>
                                        </p:tgtEl>
                                      </p:cBhvr>
                                      <p:to x="100000" y="80000"/>
                                    </p:animScale>
                                    <p:animScale>
                                      <p:cBhvr>
                                        <p:cTn id="32" dur="166" decel="50000">
                                          <p:stCondLst>
                                            <p:cond delay="1338"/>
                                          </p:stCondLst>
                                        </p:cTn>
                                        <p:tgtEl>
                                          <p:spTgt spid="45089"/>
                                        </p:tgtEl>
                                      </p:cBhvr>
                                      <p:to x="100000" y="100000"/>
                                    </p:animScale>
                                    <p:animScale>
                                      <p:cBhvr>
                                        <p:cTn id="33" dur="26">
                                          <p:stCondLst>
                                            <p:cond delay="1642"/>
                                          </p:stCondLst>
                                        </p:cTn>
                                        <p:tgtEl>
                                          <p:spTgt spid="45089"/>
                                        </p:tgtEl>
                                      </p:cBhvr>
                                      <p:to x="100000" y="90000"/>
                                    </p:animScale>
                                    <p:animScale>
                                      <p:cBhvr>
                                        <p:cTn id="34" dur="166" decel="50000">
                                          <p:stCondLst>
                                            <p:cond delay="1668"/>
                                          </p:stCondLst>
                                        </p:cTn>
                                        <p:tgtEl>
                                          <p:spTgt spid="45089"/>
                                        </p:tgtEl>
                                      </p:cBhvr>
                                      <p:to x="100000" y="100000"/>
                                    </p:animScale>
                                    <p:animScale>
                                      <p:cBhvr>
                                        <p:cTn id="35" dur="26">
                                          <p:stCondLst>
                                            <p:cond delay="1808"/>
                                          </p:stCondLst>
                                        </p:cTn>
                                        <p:tgtEl>
                                          <p:spTgt spid="45089"/>
                                        </p:tgtEl>
                                      </p:cBhvr>
                                      <p:to x="100000" y="95000"/>
                                    </p:animScale>
                                    <p:animScale>
                                      <p:cBhvr>
                                        <p:cTn id="36" dur="166" decel="50000">
                                          <p:stCondLst>
                                            <p:cond delay="1834"/>
                                          </p:stCondLst>
                                        </p:cTn>
                                        <p:tgtEl>
                                          <p:spTgt spid="45089"/>
                                        </p:tgtEl>
                                      </p:cBhvr>
                                      <p:to x="100000" y="100000"/>
                                    </p:animScale>
                                  </p:childTnLst>
                                </p:cTn>
                              </p:par>
                              <p:par>
                                <p:cTn id="37" presetID="26" presetClass="entr" presetSubtype="0" fill="hold" grpId="0" nodeType="withEffect">
                                  <p:stCondLst>
                                    <p:cond delay="500"/>
                                  </p:stCondLst>
                                  <p:childTnLst>
                                    <p:set>
                                      <p:cBhvr>
                                        <p:cTn id="38" dur="1" fill="hold">
                                          <p:stCondLst>
                                            <p:cond delay="0"/>
                                          </p:stCondLst>
                                        </p:cTn>
                                        <p:tgtEl>
                                          <p:spTgt spid="45088"/>
                                        </p:tgtEl>
                                        <p:attrNameLst>
                                          <p:attrName>style.visibility</p:attrName>
                                        </p:attrNameLst>
                                      </p:cBhvr>
                                      <p:to>
                                        <p:strVal val="visible"/>
                                      </p:to>
                                    </p:set>
                                    <p:animEffect transition="in" filter="wipe(down)">
                                      <p:cBhvr>
                                        <p:cTn id="39" dur="580">
                                          <p:stCondLst>
                                            <p:cond delay="0"/>
                                          </p:stCondLst>
                                        </p:cTn>
                                        <p:tgtEl>
                                          <p:spTgt spid="45088"/>
                                        </p:tgtEl>
                                      </p:cBhvr>
                                    </p:animEffect>
                                    <p:anim calcmode="lin" valueType="num">
                                      <p:cBhvr>
                                        <p:cTn id="40" dur="1822" tmFilter="0,0; 0.14,0.36; 0.43,0.73; 0.71,0.91; 1.0,1.0">
                                          <p:stCondLst>
                                            <p:cond delay="0"/>
                                          </p:stCondLst>
                                        </p:cTn>
                                        <p:tgtEl>
                                          <p:spTgt spid="4508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508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508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508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5088"/>
                                        </p:tgtEl>
                                        <p:attrNameLst>
                                          <p:attrName>ppt_y</p:attrName>
                                        </p:attrNameLst>
                                      </p:cBhvr>
                                      <p:tavLst>
                                        <p:tav tm="0" fmla="#ppt_y-sin(pi*$)/81">
                                          <p:val>
                                            <p:fltVal val="0"/>
                                          </p:val>
                                        </p:tav>
                                        <p:tav tm="100000">
                                          <p:val>
                                            <p:fltVal val="1"/>
                                          </p:val>
                                        </p:tav>
                                      </p:tavLst>
                                    </p:anim>
                                    <p:animScale>
                                      <p:cBhvr>
                                        <p:cTn id="45" dur="26">
                                          <p:stCondLst>
                                            <p:cond delay="650"/>
                                          </p:stCondLst>
                                        </p:cTn>
                                        <p:tgtEl>
                                          <p:spTgt spid="45088"/>
                                        </p:tgtEl>
                                      </p:cBhvr>
                                      <p:to x="100000" y="60000"/>
                                    </p:animScale>
                                    <p:animScale>
                                      <p:cBhvr>
                                        <p:cTn id="46" dur="166" decel="50000">
                                          <p:stCondLst>
                                            <p:cond delay="676"/>
                                          </p:stCondLst>
                                        </p:cTn>
                                        <p:tgtEl>
                                          <p:spTgt spid="45088"/>
                                        </p:tgtEl>
                                      </p:cBhvr>
                                      <p:to x="100000" y="100000"/>
                                    </p:animScale>
                                    <p:animScale>
                                      <p:cBhvr>
                                        <p:cTn id="47" dur="26">
                                          <p:stCondLst>
                                            <p:cond delay="1312"/>
                                          </p:stCondLst>
                                        </p:cTn>
                                        <p:tgtEl>
                                          <p:spTgt spid="45088"/>
                                        </p:tgtEl>
                                      </p:cBhvr>
                                      <p:to x="100000" y="80000"/>
                                    </p:animScale>
                                    <p:animScale>
                                      <p:cBhvr>
                                        <p:cTn id="48" dur="166" decel="50000">
                                          <p:stCondLst>
                                            <p:cond delay="1338"/>
                                          </p:stCondLst>
                                        </p:cTn>
                                        <p:tgtEl>
                                          <p:spTgt spid="45088"/>
                                        </p:tgtEl>
                                      </p:cBhvr>
                                      <p:to x="100000" y="100000"/>
                                    </p:animScale>
                                    <p:animScale>
                                      <p:cBhvr>
                                        <p:cTn id="49" dur="26">
                                          <p:stCondLst>
                                            <p:cond delay="1642"/>
                                          </p:stCondLst>
                                        </p:cTn>
                                        <p:tgtEl>
                                          <p:spTgt spid="45088"/>
                                        </p:tgtEl>
                                      </p:cBhvr>
                                      <p:to x="100000" y="90000"/>
                                    </p:animScale>
                                    <p:animScale>
                                      <p:cBhvr>
                                        <p:cTn id="50" dur="166" decel="50000">
                                          <p:stCondLst>
                                            <p:cond delay="1668"/>
                                          </p:stCondLst>
                                        </p:cTn>
                                        <p:tgtEl>
                                          <p:spTgt spid="45088"/>
                                        </p:tgtEl>
                                      </p:cBhvr>
                                      <p:to x="100000" y="100000"/>
                                    </p:animScale>
                                    <p:animScale>
                                      <p:cBhvr>
                                        <p:cTn id="51" dur="26">
                                          <p:stCondLst>
                                            <p:cond delay="1808"/>
                                          </p:stCondLst>
                                        </p:cTn>
                                        <p:tgtEl>
                                          <p:spTgt spid="45088"/>
                                        </p:tgtEl>
                                      </p:cBhvr>
                                      <p:to x="100000" y="95000"/>
                                    </p:animScale>
                                    <p:animScale>
                                      <p:cBhvr>
                                        <p:cTn id="52" dur="166" decel="50000">
                                          <p:stCondLst>
                                            <p:cond delay="1834"/>
                                          </p:stCondLst>
                                        </p:cTn>
                                        <p:tgtEl>
                                          <p:spTgt spid="450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animBg="1"/>
      <p:bldP spid="45088" grpId="0" animBg="1"/>
      <p:bldP spid="4508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8305800" cy="1143000"/>
          </a:xfrm>
        </p:spPr>
        <p:txBody>
          <a:bodyPr>
            <a:normAutofit fontScale="90000"/>
          </a:bodyPr>
          <a:lstStyle/>
          <a:p>
            <a:r>
              <a:rPr lang="en-US" dirty="0">
                <a:cs typeface="Times New Roman" charset="0"/>
              </a:rPr>
              <a:t>Graph Representation – A Large Graph</a:t>
            </a:r>
            <a:endParaRPr lang="en-US" dirty="0"/>
          </a:p>
        </p:txBody>
      </p:sp>
      <p:sp>
        <p:nvSpPr>
          <p:cNvPr id="13315" name="Rectangle 3"/>
          <p:cNvSpPr>
            <a:spLocks noGrp="1" noChangeArrowheads="1"/>
          </p:cNvSpPr>
          <p:nvPr>
            <p:ph type="body" idx="1"/>
          </p:nvPr>
        </p:nvSpPr>
        <p:spPr>
          <a:xfrm>
            <a:off x="685800" y="1524000"/>
            <a:ext cx="7772400" cy="3505200"/>
          </a:xfrm>
        </p:spPr>
        <p:txBody>
          <a:bodyPr/>
          <a:lstStyle/>
          <a:p>
            <a:r>
              <a:rPr lang="en-US" u="sng">
                <a:cs typeface="Times New Roman" charset="0"/>
              </a:rPr>
              <a:t>Linked-list implementation</a:t>
            </a:r>
            <a:endParaRPr lang="en-US">
              <a:latin typeface="Courier New" pitchFamily="49" charset="0"/>
              <a:cs typeface="Courier New" pitchFamily="49" charset="0"/>
            </a:endParaRPr>
          </a:p>
          <a:p>
            <a:pPr lvl="1"/>
            <a:r>
              <a:rPr lang="en-US" sz="2600">
                <a:cs typeface="Times New Roman" charset="0"/>
              </a:rPr>
              <a:t>A 1D array is used to represent the vertices </a:t>
            </a:r>
          </a:p>
          <a:p>
            <a:pPr lvl="1"/>
            <a:r>
              <a:rPr lang="en-US" sz="2600">
                <a:cs typeface="Times New Roman" charset="0"/>
              </a:rPr>
              <a:t>A list is used for each vertex </a:t>
            </a:r>
            <a:r>
              <a:rPr lang="en-US" sz="2600" i="1">
                <a:ea typeface="MS Mincho" charset="-128"/>
              </a:rPr>
              <a:t>v</a:t>
            </a:r>
            <a:r>
              <a:rPr lang="en-US" sz="2600">
                <a:ea typeface="MS Mincho" charset="-128"/>
              </a:rPr>
              <a:t> which contains the vertices which are adjacent from </a:t>
            </a:r>
            <a:r>
              <a:rPr lang="en-US" sz="2600" i="1">
                <a:ea typeface="MS Mincho" charset="-128"/>
              </a:rPr>
              <a:t>v </a:t>
            </a:r>
            <a:r>
              <a:rPr lang="en-US" sz="2600">
                <a:ea typeface="MS Mincho" charset="-128"/>
              </a:rPr>
              <a:t>(adjacency list)</a:t>
            </a:r>
            <a:r>
              <a:rPr lang="en-US"/>
              <a:t> </a:t>
            </a:r>
          </a:p>
        </p:txBody>
      </p:sp>
      <p:pic>
        <p:nvPicPr>
          <p:cNvPr id="13316"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057400" y="3657600"/>
            <a:ext cx="4953000" cy="282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995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381000"/>
            <a:ext cx="8686800" cy="685800"/>
          </a:xfrm>
        </p:spPr>
        <p:txBody>
          <a:bodyPr>
            <a:normAutofit fontScale="90000"/>
          </a:bodyPr>
          <a:lstStyle/>
          <a:p>
            <a:r>
              <a:rPr lang="en-US" dirty="0">
                <a:cs typeface="Times New Roman" charset="0"/>
              </a:rPr>
              <a:t>Graph Representation – A Large Graph</a:t>
            </a:r>
            <a:r>
              <a:rPr lang="en-US" dirty="0" smtClean="0">
                <a:solidFill>
                  <a:schemeClr val="bg1"/>
                </a:solidFill>
                <a:ea typeface="MS Mincho" charset="-128"/>
              </a:rPr>
              <a:t>-list </a:t>
            </a:r>
            <a:r>
              <a:rPr lang="en-US" dirty="0">
                <a:solidFill>
                  <a:schemeClr val="bg1"/>
                </a:solidFill>
                <a:ea typeface="MS Mincho" charset="-128"/>
              </a:rPr>
              <a:t>implementation</a:t>
            </a:r>
            <a:r>
              <a:rPr lang="en-US" dirty="0">
                <a:solidFill>
                  <a:schemeClr val="bg1"/>
                </a:solidFill>
              </a:rPr>
              <a:t> </a:t>
            </a:r>
          </a:p>
        </p:txBody>
      </p:sp>
      <p:pic>
        <p:nvPicPr>
          <p:cNvPr id="14339" name="Picture 3" descr="C:\My Documents\308 PowerPoint\Figures\MACJOBS\JPEGS\CHAP09\P57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6324600" cy="524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01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p:txBody>
          <a:bodyPr/>
          <a:lstStyle/>
          <a:p>
            <a:pPr marL="0" indent="0">
              <a:buNone/>
            </a:pPr>
            <a:r>
              <a:rPr lang="en-US" dirty="0" smtClean="0"/>
              <a:t>Graphs are often sparse</a:t>
            </a:r>
          </a:p>
          <a:p>
            <a:r>
              <a:rPr lang="en-US" dirty="0" smtClean="0"/>
              <a:t>Streets form grids</a:t>
            </a:r>
          </a:p>
          <a:p>
            <a:r>
              <a:rPr lang="en-US" dirty="0" smtClean="0"/>
              <a:t>Airlines rarely fly to all cities</a:t>
            </a:r>
          </a:p>
          <a:p>
            <a:pPr marL="0" indent="0">
              <a:buNone/>
            </a:pPr>
            <a:endParaRPr lang="en-US" dirty="0"/>
          </a:p>
          <a:p>
            <a:pPr marL="0" indent="0">
              <a:buNone/>
            </a:pPr>
            <a:r>
              <a:rPr lang="en-US" dirty="0" smtClean="0"/>
              <a:t>Adjacency lists should generally be your default choice</a:t>
            </a:r>
          </a:p>
          <a:p>
            <a:r>
              <a:rPr lang="en-US" dirty="0" smtClean="0"/>
              <a:t>Slower performance compensated by greater space savings</a:t>
            </a:r>
            <a:endParaRPr lang="en-US" dirty="0"/>
          </a:p>
        </p:txBody>
      </p:sp>
      <p:sp>
        <p:nvSpPr>
          <p:cNvPr id="6" name="Slide Number Placeholder 5"/>
          <p:cNvSpPr>
            <a:spLocks noGrp="1"/>
          </p:cNvSpPr>
          <p:nvPr>
            <p:ph type="sldNum" sz="quarter" idx="12"/>
          </p:nvPr>
        </p:nvSpPr>
        <p:spPr/>
        <p:txBody>
          <a:bodyPr/>
          <a:lstStyle/>
          <a:p>
            <a:fld id="{2781ADA0-3BB4-460A-B7EB-C1A8DEAFE2E2}" type="slidenum">
              <a:rPr lang="en-US" smtClean="0"/>
              <a:t>52</a:t>
            </a:fld>
            <a:endParaRPr lang="en-US"/>
          </a:p>
        </p:txBody>
      </p:sp>
    </p:spTree>
    <p:extLst>
      <p:ext uri="{BB962C8B-B14F-4D97-AF65-F5344CB8AC3E}">
        <p14:creationId xmlns:p14="http://schemas.microsoft.com/office/powerpoint/2010/main" val="3606961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nSpc>
                <a:spcPct val="75000"/>
              </a:lnSpc>
            </a:pPr>
            <a:r>
              <a:rPr lang="en-US" sz="4000" dirty="0" smtClean="0">
                <a:ea typeface="MS Mincho" charset="-128"/>
              </a:rPr>
              <a:t>Analysis - Adjacency </a:t>
            </a:r>
            <a:r>
              <a:rPr lang="en-US" sz="4000" dirty="0">
                <a:ea typeface="MS Mincho" charset="-128"/>
              </a:rPr>
              <a:t>matrix vs. adjacency list representation</a:t>
            </a:r>
            <a:r>
              <a:rPr lang="en-US" sz="4000" dirty="0"/>
              <a:t> </a:t>
            </a:r>
          </a:p>
        </p:txBody>
      </p:sp>
      <p:sp>
        <p:nvSpPr>
          <p:cNvPr id="17411" name="Rectangle 3"/>
          <p:cNvSpPr>
            <a:spLocks noGrp="1" noChangeArrowheads="1"/>
          </p:cNvSpPr>
          <p:nvPr>
            <p:ph type="body" idx="1"/>
          </p:nvPr>
        </p:nvSpPr>
        <p:spPr>
          <a:xfrm>
            <a:off x="685800" y="1981200"/>
            <a:ext cx="8001000" cy="4495800"/>
          </a:xfrm>
        </p:spPr>
        <p:txBody>
          <a:bodyPr/>
          <a:lstStyle/>
          <a:p>
            <a:pPr>
              <a:lnSpc>
                <a:spcPct val="85000"/>
              </a:lnSpc>
            </a:pPr>
            <a:r>
              <a:rPr lang="en-US" b="1">
                <a:solidFill>
                  <a:srgbClr val="FF9933"/>
                </a:solidFill>
                <a:ea typeface="MS Mincho" charset="-128"/>
              </a:rPr>
              <a:t>Adjacency matrix</a:t>
            </a:r>
            <a:endParaRPr lang="en-US" b="1">
              <a:solidFill>
                <a:srgbClr val="FF9933"/>
              </a:solidFill>
              <a:latin typeface="Courier New" pitchFamily="49" charset="0"/>
              <a:cs typeface="Times New Roman" charset="0"/>
            </a:endParaRPr>
          </a:p>
          <a:p>
            <a:pPr lvl="1">
              <a:lnSpc>
                <a:spcPct val="85000"/>
              </a:lnSpc>
            </a:pPr>
            <a:r>
              <a:rPr lang="en-US">
                <a:ea typeface="MS Mincho" charset="-128"/>
              </a:rPr>
              <a:t>Good for dense graphs --|</a:t>
            </a:r>
            <a:r>
              <a:rPr lang="en-US" i="1">
                <a:ea typeface="MS Mincho" charset="-128"/>
              </a:rPr>
              <a:t>E</a:t>
            </a:r>
            <a:r>
              <a:rPr lang="en-US">
                <a:ea typeface="MS Mincho" charset="-128"/>
              </a:rPr>
              <a:t>|~</a:t>
            </a:r>
            <a:r>
              <a:rPr lang="en-US" i="1">
                <a:ea typeface="MS Mincho" charset="-128"/>
              </a:rPr>
              <a:t>O</a:t>
            </a:r>
            <a:r>
              <a:rPr lang="en-US">
                <a:ea typeface="MS Mincho" charset="-128"/>
              </a:rPr>
              <a:t>(|</a:t>
            </a:r>
            <a:r>
              <a:rPr lang="en-US" i="1">
                <a:ea typeface="MS Mincho" charset="-128"/>
              </a:rPr>
              <a:t>V</a:t>
            </a:r>
            <a:r>
              <a:rPr lang="en-US">
                <a:ea typeface="MS Mincho" charset="-128"/>
              </a:rPr>
              <a:t>|</a:t>
            </a:r>
            <a:r>
              <a:rPr lang="en-US" baseline="30000">
                <a:ea typeface="MS Mincho" charset="-128"/>
              </a:rPr>
              <a:t>2</a:t>
            </a:r>
            <a:r>
              <a:rPr lang="en-US">
                <a:ea typeface="MS Mincho" charset="-128"/>
              </a:rPr>
              <a:t>)</a:t>
            </a:r>
            <a:endParaRPr lang="en-US">
              <a:latin typeface="Courier New" pitchFamily="49" charset="0"/>
              <a:cs typeface="Times New Roman" charset="0"/>
            </a:endParaRPr>
          </a:p>
          <a:p>
            <a:pPr lvl="1">
              <a:lnSpc>
                <a:spcPct val="85000"/>
              </a:lnSpc>
            </a:pPr>
            <a:r>
              <a:rPr lang="en-US">
                <a:ea typeface="MS Mincho" charset="-128"/>
              </a:rPr>
              <a:t>Memory requirements: </a:t>
            </a:r>
            <a:r>
              <a:rPr lang="en-US" i="1">
                <a:ea typeface="MS Mincho" charset="-128"/>
              </a:rPr>
              <a:t>O</a:t>
            </a:r>
            <a:r>
              <a:rPr lang="en-US">
                <a:ea typeface="MS Mincho" charset="-128"/>
              </a:rPr>
              <a:t>(|V| + |</a:t>
            </a:r>
            <a:r>
              <a:rPr lang="en-US" i="1">
                <a:ea typeface="MS Mincho" charset="-128"/>
              </a:rPr>
              <a:t>E|</a:t>
            </a:r>
            <a:r>
              <a:rPr lang="en-US" baseline="30000">
                <a:ea typeface="MS Mincho" charset="-128"/>
              </a:rPr>
              <a:t> </a:t>
            </a:r>
            <a:r>
              <a:rPr lang="en-US">
                <a:ea typeface="MS Mincho" charset="-128"/>
              </a:rPr>
              <a:t>) = O(|</a:t>
            </a:r>
            <a:r>
              <a:rPr lang="en-US" i="1">
                <a:ea typeface="MS Mincho" charset="-128"/>
              </a:rPr>
              <a:t>V</a:t>
            </a:r>
            <a:r>
              <a:rPr lang="en-US">
                <a:ea typeface="MS Mincho" charset="-128"/>
              </a:rPr>
              <a:t>|</a:t>
            </a:r>
            <a:r>
              <a:rPr lang="en-US" baseline="30000">
                <a:ea typeface="MS Mincho" charset="-128"/>
              </a:rPr>
              <a:t>2 </a:t>
            </a:r>
            <a:r>
              <a:rPr lang="en-US">
                <a:ea typeface="MS Mincho" charset="-128"/>
              </a:rPr>
              <a:t>)</a:t>
            </a:r>
          </a:p>
          <a:p>
            <a:pPr lvl="1">
              <a:lnSpc>
                <a:spcPct val="85000"/>
              </a:lnSpc>
            </a:pPr>
            <a:r>
              <a:rPr lang="en-US">
                <a:ea typeface="MS Mincho" charset="-128"/>
              </a:rPr>
              <a:t>Connectivity between two vertices can be tested quickly</a:t>
            </a:r>
          </a:p>
          <a:p>
            <a:pPr>
              <a:lnSpc>
                <a:spcPct val="85000"/>
              </a:lnSpc>
            </a:pPr>
            <a:r>
              <a:rPr lang="en-US" b="1">
                <a:solidFill>
                  <a:srgbClr val="FF9933"/>
                </a:solidFill>
                <a:ea typeface="MS Mincho" charset="-128"/>
              </a:rPr>
              <a:t>Adjacency list</a:t>
            </a:r>
            <a:endParaRPr lang="en-US" b="1">
              <a:solidFill>
                <a:srgbClr val="FF9933"/>
              </a:solidFill>
              <a:latin typeface="Courier New" pitchFamily="49" charset="0"/>
              <a:cs typeface="Times New Roman" charset="0"/>
            </a:endParaRPr>
          </a:p>
          <a:p>
            <a:pPr lvl="1">
              <a:lnSpc>
                <a:spcPct val="85000"/>
              </a:lnSpc>
            </a:pPr>
            <a:r>
              <a:rPr lang="en-US">
                <a:ea typeface="MS Mincho" charset="-128"/>
              </a:rPr>
              <a:t>Good for sparse graphs -- |</a:t>
            </a:r>
            <a:r>
              <a:rPr lang="en-US" i="1">
                <a:ea typeface="MS Mincho" charset="-128"/>
              </a:rPr>
              <a:t>E</a:t>
            </a:r>
            <a:r>
              <a:rPr lang="en-US">
                <a:ea typeface="MS Mincho" charset="-128"/>
              </a:rPr>
              <a:t>|~</a:t>
            </a:r>
            <a:r>
              <a:rPr lang="en-US" i="1">
                <a:ea typeface="MS Mincho" charset="-128"/>
              </a:rPr>
              <a:t>O</a:t>
            </a:r>
            <a:r>
              <a:rPr lang="en-US">
                <a:ea typeface="MS Mincho" charset="-128"/>
              </a:rPr>
              <a:t>(|</a:t>
            </a:r>
            <a:r>
              <a:rPr lang="en-US" i="1">
                <a:ea typeface="MS Mincho" charset="-128"/>
              </a:rPr>
              <a:t>V</a:t>
            </a:r>
            <a:r>
              <a:rPr lang="en-US">
                <a:ea typeface="MS Mincho" charset="-128"/>
              </a:rPr>
              <a:t>|)</a:t>
            </a:r>
            <a:endParaRPr lang="en-US">
              <a:latin typeface="Courier New" pitchFamily="49" charset="0"/>
              <a:cs typeface="Times New Roman" charset="0"/>
            </a:endParaRPr>
          </a:p>
          <a:p>
            <a:pPr lvl="1">
              <a:lnSpc>
                <a:spcPct val="85000"/>
              </a:lnSpc>
            </a:pPr>
            <a:r>
              <a:rPr lang="en-US">
                <a:ea typeface="MS Mincho" charset="-128"/>
              </a:rPr>
              <a:t>Memory requirements: </a:t>
            </a:r>
            <a:r>
              <a:rPr lang="en-US" i="1">
                <a:ea typeface="MS Mincho" charset="-128"/>
              </a:rPr>
              <a:t>O(|V| + |E|)=O(|V|) </a:t>
            </a:r>
          </a:p>
          <a:p>
            <a:pPr lvl="1">
              <a:lnSpc>
                <a:spcPct val="85000"/>
              </a:lnSpc>
            </a:pPr>
            <a:r>
              <a:rPr lang="en-US">
                <a:ea typeface="MS Mincho" charset="-128"/>
              </a:rPr>
              <a:t>Vertices adjacent to another vertex can be found quickly</a:t>
            </a:r>
          </a:p>
        </p:txBody>
      </p:sp>
    </p:spTree>
    <p:extLst>
      <p:ext uri="{BB962C8B-B14F-4D97-AF65-F5344CB8AC3E}">
        <p14:creationId xmlns:p14="http://schemas.microsoft.com/office/powerpoint/2010/main" val="1920363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762000"/>
          </a:xfrm>
        </p:spPr>
        <p:txBody>
          <a:bodyPr>
            <a:normAutofit fontScale="90000"/>
          </a:bodyPr>
          <a:lstStyle/>
          <a:p>
            <a:pPr>
              <a:lnSpc>
                <a:spcPct val="75000"/>
              </a:lnSpc>
            </a:pPr>
            <a:r>
              <a:rPr lang="en-US" sz="4000" dirty="0" err="1" smtClean="0">
                <a:ea typeface="MS Mincho" charset="-128"/>
              </a:rPr>
              <a:t>Impln</a:t>
            </a:r>
            <a:r>
              <a:rPr lang="en-US" sz="4000" dirty="0" smtClean="0">
                <a:ea typeface="MS Mincho" charset="-128"/>
              </a:rPr>
              <a:t>. </a:t>
            </a:r>
            <a:r>
              <a:rPr lang="en-US" sz="4000" dirty="0">
                <a:ea typeface="MS Mincho" charset="-128"/>
              </a:rPr>
              <a:t>based on adjacency matrix representation</a:t>
            </a:r>
            <a:r>
              <a:rPr lang="en-US" sz="4000" dirty="0"/>
              <a:t> </a:t>
            </a:r>
          </a:p>
        </p:txBody>
      </p:sp>
      <p:sp>
        <p:nvSpPr>
          <p:cNvPr id="18435" name="Rectangle 3"/>
          <p:cNvSpPr>
            <a:spLocks noGrp="1" noChangeArrowheads="1"/>
          </p:cNvSpPr>
          <p:nvPr>
            <p:ph type="body" idx="1"/>
          </p:nvPr>
        </p:nvSpPr>
        <p:spPr>
          <a:xfrm>
            <a:off x="685800" y="1676400"/>
            <a:ext cx="7772400" cy="4648200"/>
          </a:xfrm>
        </p:spPr>
        <p:txBody>
          <a:bodyPr/>
          <a:lstStyle/>
          <a:p>
            <a:pPr>
              <a:lnSpc>
                <a:spcPct val="70000"/>
              </a:lnSpc>
              <a:buFontTx/>
              <a:buNone/>
            </a:pPr>
            <a:r>
              <a:rPr lang="en-US" sz="2000">
                <a:latin typeface="Arial" charset="0"/>
                <a:cs typeface="Times New Roman" charset="0"/>
              </a:rPr>
              <a:t>const int NULL_EDGE = 0;</a:t>
            </a:r>
            <a:endParaRPr lang="en-US" sz="2000">
              <a:latin typeface="Arial" charset="0"/>
              <a:cs typeface="Courier New" pitchFamily="49" charset="0"/>
            </a:endParaRPr>
          </a:p>
          <a:p>
            <a:pPr>
              <a:lnSpc>
                <a:spcPct val="70000"/>
              </a:lnSpc>
              <a:buFontTx/>
              <a:buNone/>
            </a:pPr>
            <a:r>
              <a:rPr lang="en-US" sz="1400">
                <a:latin typeface="Arial" charset="0"/>
                <a:cs typeface="Times New Roman" charset="0"/>
              </a:rPr>
              <a:t> </a:t>
            </a:r>
            <a:endParaRPr lang="en-US" sz="14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class GraphType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public:</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GraphType(int);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~GraphType();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MakeEmpty();</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IsEmpty() const;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IsFull() const;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AddVertex(VertexType);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AddEdge(VertexType, VertexType, int);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int WeightIs(VertexType, 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GetToVertices(VertexType, QueType&lt;VertexType&gt;&amp;);</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ClearMarks();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void MarkVertex(VertexType);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bool IsMarked(VertexType) const;</a:t>
            </a:r>
            <a:endParaRPr lang="en-US" sz="2000">
              <a:latin typeface="Arial" charset="0"/>
              <a:cs typeface="Courier New" pitchFamily="49" charset="0"/>
            </a:endParaRPr>
          </a:p>
        </p:txBody>
      </p:sp>
      <p:sp>
        <p:nvSpPr>
          <p:cNvPr id="18436" name="Text Box 4"/>
          <p:cNvSpPr txBox="1">
            <a:spLocks noChangeArrowheads="1"/>
          </p:cNvSpPr>
          <p:nvPr/>
        </p:nvSpPr>
        <p:spPr bwMode="auto">
          <a:xfrm>
            <a:off x="5181600" y="1981200"/>
            <a:ext cx="3276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20000"/>
              </a:spcBef>
              <a:buClr>
                <a:srgbClr val="FF0000"/>
              </a:buClr>
              <a:buSzPct val="150000"/>
            </a:pPr>
            <a:r>
              <a:rPr lang="en-US">
                <a:solidFill>
                  <a:schemeClr val="bg1"/>
                </a:solidFill>
                <a:cs typeface="Times New Roman" charset="0"/>
              </a:rPr>
              <a:t> private:</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numVertices;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maxVertices;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VertexType* vertices;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int **edges;</a:t>
            </a:r>
            <a:endParaRPr lang="en-US">
              <a:solidFill>
                <a:schemeClr val="bg1"/>
              </a:solidFill>
              <a:cs typeface="Courier New" pitchFamily="49" charset="0"/>
            </a:endParaRPr>
          </a:p>
          <a:p>
            <a:pPr algn="l">
              <a:lnSpc>
                <a:spcPct val="70000"/>
              </a:lnSpc>
              <a:spcBef>
                <a:spcPct val="20000"/>
              </a:spcBef>
              <a:buClr>
                <a:srgbClr val="FF0000"/>
              </a:buClr>
              <a:buSzPct val="150000"/>
            </a:pPr>
            <a:r>
              <a:rPr lang="en-US">
                <a:solidFill>
                  <a:schemeClr val="bg1"/>
                </a:solidFill>
                <a:cs typeface="Times New Roman" charset="0"/>
              </a:rPr>
              <a:t>    bool* marks;</a:t>
            </a:r>
            <a:endParaRPr lang="en-US">
              <a:solidFill>
                <a:schemeClr val="bg1"/>
              </a:solidFill>
              <a:cs typeface="Courier New" pitchFamily="49" charset="0"/>
            </a:endParaRPr>
          </a:p>
          <a:p>
            <a:pPr algn="l">
              <a:lnSpc>
                <a:spcPct val="70000"/>
              </a:lnSpc>
              <a:spcBef>
                <a:spcPct val="20000"/>
              </a:spcBef>
              <a:buClr>
                <a:srgbClr val="FF0000"/>
              </a:buClr>
              <a:buSzPct val="150000"/>
            </a:pPr>
            <a:r>
              <a:rPr lang="es-ES_tradnl">
                <a:solidFill>
                  <a:schemeClr val="bg1"/>
                </a:solidFill>
                <a:ea typeface="MS Mincho" charset="-128"/>
              </a:rPr>
              <a:t>};</a:t>
            </a:r>
            <a:r>
              <a:rPr lang="en-US">
                <a:solidFill>
                  <a:schemeClr val="bg1"/>
                </a:solidFill>
              </a:rPr>
              <a:t> </a:t>
            </a:r>
            <a:endParaRPr lang="en-US"/>
          </a:p>
        </p:txBody>
      </p:sp>
      <p:sp>
        <p:nvSpPr>
          <p:cNvPr id="18437" name="Line 5"/>
          <p:cNvSpPr>
            <a:spLocks noChangeShapeType="1"/>
          </p:cNvSpPr>
          <p:nvPr/>
        </p:nvSpPr>
        <p:spPr bwMode="auto">
          <a:xfrm>
            <a:off x="4724400" y="1676400"/>
            <a:ext cx="0" cy="2438400"/>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Text Box 6"/>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1245814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85800" y="685800"/>
            <a:ext cx="7772400" cy="5410200"/>
          </a:xfrm>
        </p:spPr>
        <p:txBody>
          <a:bodyPr>
            <a:normAutofit lnSpcReduction="10000"/>
          </a:bodyPr>
          <a:lstStyle/>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GraphType&lt;VertexType&gt;::</a:t>
            </a:r>
            <a:r>
              <a:rPr lang="en-US" sz="2000">
                <a:solidFill>
                  <a:srgbClr val="FF9933"/>
                </a:solidFill>
                <a:latin typeface="Arial" charset="0"/>
                <a:cs typeface="Times New Roman" charset="0"/>
              </a:rPr>
              <a:t>GraphType</a:t>
            </a:r>
            <a:r>
              <a:rPr lang="en-US" sz="2000">
                <a:latin typeface="Arial" charset="0"/>
                <a:cs typeface="Times New Roman" charset="0"/>
              </a:rPr>
              <a:t>(int 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numVertices = 0;</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maxVertices = 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vertices = new VertexType[maxV];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 = new int[maxV];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for(int i = 0; i &lt; maxV; 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edges[i] = new int[maxV];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marks = new bool[maxV];</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GraphType&lt;VertexType&gt;::</a:t>
            </a:r>
            <a:r>
              <a:rPr lang="en-US" sz="2000">
                <a:solidFill>
                  <a:srgbClr val="FF9933"/>
                </a:solidFill>
                <a:latin typeface="Arial" charset="0"/>
                <a:cs typeface="Times New Roman" charset="0"/>
              </a:rPr>
              <a:t>~GraphType</a:t>
            </a: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vertices;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for(int i = 0; i &lt; maxVertices; 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edges[i];</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edges;</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delete [] marks;</a:t>
            </a:r>
            <a:endParaRPr lang="en-US" sz="2000">
              <a:latin typeface="Arial" charset="0"/>
              <a:cs typeface="Courier New" pitchFamily="49" charset="0"/>
            </a:endParaRPr>
          </a:p>
          <a:p>
            <a:pPr>
              <a:lnSpc>
                <a:spcPct val="70000"/>
              </a:lnSpc>
              <a:buFontTx/>
              <a:buNone/>
            </a:pPr>
            <a:r>
              <a:rPr lang="en-US" sz="2000">
                <a:latin typeface="Arial" charset="0"/>
                <a:ea typeface="MS Mincho" charset="-128"/>
              </a:rPr>
              <a:t>}</a:t>
            </a:r>
            <a:r>
              <a:rPr lang="en-US" sz="2000">
                <a:latin typeface="Arial" charset="0"/>
              </a:rPr>
              <a:t> </a:t>
            </a:r>
          </a:p>
        </p:txBody>
      </p:sp>
      <p:sp>
        <p:nvSpPr>
          <p:cNvPr id="19460" name="Text Box 4"/>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1294890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685800" y="685800"/>
            <a:ext cx="7772400" cy="5410200"/>
          </a:xfrm>
        </p:spPr>
        <p:txBody>
          <a:bodyPr>
            <a:normAutofit lnSpcReduction="10000"/>
          </a:bodyPr>
          <a:lstStyle/>
          <a:p>
            <a:pPr>
              <a:lnSpc>
                <a:spcPct val="70000"/>
              </a:lnSpc>
              <a:buFontTx/>
              <a:buNone/>
            </a:pPr>
            <a:r>
              <a:rPr lang="en-US" sz="2000">
                <a:latin typeface="Arial" charset="0"/>
                <a:cs typeface="Times New Roman" charset="0"/>
              </a:rPr>
              <a:t>void GraphType&lt;VertexType&gt;::</a:t>
            </a:r>
            <a:r>
              <a:rPr lang="en-US" sz="2000">
                <a:solidFill>
                  <a:srgbClr val="FF9933"/>
                </a:solidFill>
                <a:latin typeface="Arial" charset="0"/>
                <a:cs typeface="Times New Roman" charset="0"/>
              </a:rPr>
              <a:t>AddVertex</a:t>
            </a:r>
            <a:r>
              <a:rPr lang="en-US" sz="2000">
                <a:latin typeface="Arial" charset="0"/>
                <a:cs typeface="Times New Roman" charset="0"/>
              </a:rPr>
              <a:t>(VertexType vertex)</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vertices[numVertices] = vertex;</a:t>
            </a:r>
            <a:endParaRPr lang="en-US" sz="20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 for(int index = 0; index &lt; numVertices; index++)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edges[numVertices][index] = NULL_EDGE;</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edges[index][numVertices] = NULL_EDGE;</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 }</a:t>
            </a:r>
            <a:endParaRPr lang="en-US" sz="16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 numVertices++;</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1200">
                <a:latin typeface="Arial" charset="0"/>
                <a:cs typeface="Times New Roman" charset="0"/>
              </a:rPr>
              <a:t> </a:t>
            </a:r>
            <a:endParaRPr lang="en-US" sz="1200">
              <a:latin typeface="Arial" charset="0"/>
              <a:cs typeface="Courier New" pitchFamily="49" charset="0"/>
            </a:endParaRPr>
          </a:p>
          <a:p>
            <a:pPr>
              <a:lnSpc>
                <a:spcPct val="7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void GraphType&lt;VertexType&gt;::</a:t>
            </a:r>
            <a:r>
              <a:rPr lang="en-US" sz="2000">
                <a:solidFill>
                  <a:srgbClr val="FF9933"/>
                </a:solidFill>
                <a:latin typeface="Arial" charset="0"/>
                <a:cs typeface="Times New Roman" charset="0"/>
              </a:rPr>
              <a:t>AddEdge</a:t>
            </a:r>
            <a:r>
              <a:rPr lang="en-US" sz="2000">
                <a:latin typeface="Arial" charset="0"/>
                <a:cs typeface="Times New Roman" charset="0"/>
              </a:rPr>
              <a:t>(VertexType fromVertex, </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VertexType toVertex, int weight)</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int row;</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int column;</a:t>
            </a:r>
            <a:endParaRPr lang="en-US" sz="2000">
              <a:latin typeface="Arial" charset="0"/>
              <a:cs typeface="Courier New" pitchFamily="49" charset="0"/>
            </a:endParaRPr>
          </a:p>
          <a:p>
            <a:pPr>
              <a:lnSpc>
                <a:spcPct val="70000"/>
              </a:lnSpc>
              <a:buFontTx/>
              <a:buNone/>
            </a:pPr>
            <a:r>
              <a:rPr lang="en-US" sz="1600">
                <a:latin typeface="Arial" charset="0"/>
                <a:cs typeface="Times New Roman" charset="0"/>
              </a:rPr>
              <a:t> </a:t>
            </a:r>
            <a:endParaRPr lang="en-US" sz="1600">
              <a:latin typeface="Arial" charset="0"/>
              <a:cs typeface="Courier New" pitchFamily="49" charset="0"/>
            </a:endParaRPr>
          </a:p>
          <a:p>
            <a:pPr>
              <a:lnSpc>
                <a:spcPct val="70000"/>
              </a:lnSpc>
              <a:buFontTx/>
              <a:buNone/>
            </a:pPr>
            <a:r>
              <a:rPr lang="en-US" sz="2000">
                <a:latin typeface="Arial" charset="0"/>
                <a:cs typeface="Times New Roman" charset="0"/>
              </a:rPr>
              <a:t> row = IndexIs(vertices, fromVertex);</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col = IndexIs(vertices, toVertex);</a:t>
            </a:r>
            <a:endParaRPr lang="en-US" sz="2000">
              <a:latin typeface="Arial" charset="0"/>
              <a:cs typeface="Courier New" pitchFamily="49" charset="0"/>
            </a:endParaRPr>
          </a:p>
          <a:p>
            <a:pPr>
              <a:lnSpc>
                <a:spcPct val="70000"/>
              </a:lnSpc>
              <a:buFontTx/>
              <a:buNone/>
            </a:pPr>
            <a:r>
              <a:rPr lang="en-US" sz="2000">
                <a:latin typeface="Arial" charset="0"/>
                <a:cs typeface="Times New Roman" charset="0"/>
              </a:rPr>
              <a:t> edges[row][col] = weight;</a:t>
            </a:r>
            <a:endParaRPr lang="en-US" sz="2000">
              <a:latin typeface="Arial" charset="0"/>
              <a:cs typeface="Courier New" pitchFamily="49" charset="0"/>
            </a:endParaRPr>
          </a:p>
          <a:p>
            <a:pPr>
              <a:lnSpc>
                <a:spcPct val="70000"/>
              </a:lnSpc>
              <a:buFontTx/>
              <a:buNone/>
            </a:pPr>
            <a:r>
              <a:rPr lang="en-US" sz="1600">
                <a:latin typeface="Arial" charset="0"/>
                <a:ea typeface="MS Mincho" charset="-128"/>
              </a:rPr>
              <a:t>}</a:t>
            </a:r>
            <a:r>
              <a:rPr lang="en-US" sz="1600">
                <a:latin typeface="Arial" charset="0"/>
              </a:rPr>
              <a:t> </a:t>
            </a:r>
          </a:p>
        </p:txBody>
      </p:sp>
      <p:sp>
        <p:nvSpPr>
          <p:cNvPr id="20484" name="Text Box 4"/>
          <p:cNvSpPr txBox="1">
            <a:spLocks noChangeArrowheads="1"/>
          </p:cNvSpPr>
          <p:nvPr/>
        </p:nvSpPr>
        <p:spPr bwMode="auto">
          <a:xfrm>
            <a:off x="6248400" y="5943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9933"/>
                </a:solidFill>
              </a:rPr>
              <a:t>(continues)</a:t>
            </a:r>
          </a:p>
        </p:txBody>
      </p:sp>
    </p:spTree>
    <p:extLst>
      <p:ext uri="{BB962C8B-B14F-4D97-AF65-F5344CB8AC3E}">
        <p14:creationId xmlns:p14="http://schemas.microsoft.com/office/powerpoint/2010/main" val="2739522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85800" y="1066800"/>
            <a:ext cx="7772400" cy="4114800"/>
          </a:xfrm>
        </p:spPr>
        <p:txBody>
          <a:bodyPr/>
          <a:lstStyle/>
          <a:p>
            <a:pPr>
              <a:lnSpc>
                <a:spcPct val="80000"/>
              </a:lnSpc>
              <a:buFontTx/>
              <a:buNone/>
            </a:pPr>
            <a:r>
              <a:rPr lang="en-US" sz="2000">
                <a:latin typeface="Arial" charset="0"/>
                <a:cs typeface="Times New Roman" charset="0"/>
              </a:rPr>
              <a:t>template&lt;class VertexType&gt;</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int GraphType&lt;VertexType&gt;::</a:t>
            </a:r>
            <a:r>
              <a:rPr lang="en-US" sz="2000">
                <a:solidFill>
                  <a:srgbClr val="FF9933"/>
                </a:solidFill>
                <a:latin typeface="Arial" charset="0"/>
                <a:cs typeface="Times New Roman" charset="0"/>
              </a:rPr>
              <a:t>WeightIs</a:t>
            </a:r>
            <a:r>
              <a:rPr lang="en-US" sz="2000">
                <a:latin typeface="Arial" charset="0"/>
                <a:cs typeface="Times New Roman" charset="0"/>
              </a:rPr>
              <a:t>(VertexType fromVertex, </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VertexType toVertex)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int row;</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int column;</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row = IndexIs(vertices, fromVertex);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col = IndexIs(vertices, toVertex);</a:t>
            </a:r>
            <a:endParaRPr lang="en-US" sz="2000">
              <a:latin typeface="Arial" charset="0"/>
              <a:cs typeface="Courier New" pitchFamily="49" charset="0"/>
            </a:endParaRPr>
          </a:p>
          <a:p>
            <a:pPr>
              <a:lnSpc>
                <a:spcPct val="80000"/>
              </a:lnSpc>
              <a:buFontTx/>
              <a:buNone/>
            </a:pPr>
            <a:r>
              <a:rPr lang="en-US" sz="2000">
                <a:latin typeface="Arial" charset="0"/>
                <a:cs typeface="Times New Roman" charset="0"/>
              </a:rPr>
              <a:t> return edges[row][col];</a:t>
            </a:r>
            <a:endParaRPr lang="en-US" sz="2000">
              <a:latin typeface="Arial" charset="0"/>
              <a:cs typeface="Courier New" pitchFamily="49" charset="0"/>
            </a:endParaRPr>
          </a:p>
          <a:p>
            <a:pPr>
              <a:lnSpc>
                <a:spcPct val="80000"/>
              </a:lnSpc>
              <a:buFontTx/>
              <a:buNone/>
            </a:pPr>
            <a:r>
              <a:rPr lang="en-US" sz="2000">
                <a:latin typeface="Arial" charset="0"/>
                <a:ea typeface="MS Mincho" charset="-128"/>
              </a:rPr>
              <a:t>}</a:t>
            </a:r>
            <a:r>
              <a:rPr lang="en-US" sz="2000">
                <a:latin typeface="Arial" charset="0"/>
              </a:rPr>
              <a:t> </a:t>
            </a:r>
          </a:p>
        </p:txBody>
      </p:sp>
    </p:spTree>
    <p:extLst>
      <p:ext uri="{BB962C8B-B14F-4D97-AF65-F5344CB8AC3E}">
        <p14:creationId xmlns:p14="http://schemas.microsoft.com/office/powerpoint/2010/main" val="8157201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C4E33F-0B79-4778-A8C5-4CA1C2AF55E2}" type="slidenum">
              <a:rPr lang="en-US" altLang="zh-TW"/>
              <a:pPr/>
              <a:t>58</a:t>
            </a:fld>
            <a:endParaRPr lang="en-US" altLang="zh-TW"/>
          </a:p>
        </p:txBody>
      </p:sp>
      <p:sp>
        <p:nvSpPr>
          <p:cNvPr id="63490" name="Rectangle 2"/>
          <p:cNvSpPr>
            <a:spLocks noGrp="1" noChangeArrowheads="1"/>
          </p:cNvSpPr>
          <p:nvPr>
            <p:ph type="title"/>
          </p:nvPr>
        </p:nvSpPr>
        <p:spPr>
          <a:xfrm>
            <a:off x="728663" y="271463"/>
            <a:ext cx="7772400" cy="1143000"/>
          </a:xfrm>
        </p:spPr>
        <p:txBody>
          <a:bodyPr/>
          <a:lstStyle/>
          <a:p>
            <a:pPr algn="ctr"/>
            <a:r>
              <a:rPr lang="en-US" altLang="zh-TW"/>
              <a:t>Interesting Operations</a:t>
            </a:r>
          </a:p>
        </p:txBody>
      </p:sp>
      <p:sp>
        <p:nvSpPr>
          <p:cNvPr id="63494" name="Text Box 6"/>
          <p:cNvSpPr txBox="1">
            <a:spLocks noChangeArrowheads="1"/>
          </p:cNvSpPr>
          <p:nvPr/>
        </p:nvSpPr>
        <p:spPr bwMode="auto">
          <a:xfrm>
            <a:off x="1085850" y="1457325"/>
            <a:ext cx="805815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1"/>
              </a:buClr>
              <a:buSzPct val="70000"/>
              <a:buFont typeface="Monotype Sorts" pitchFamily="2" charset="2"/>
              <a:buChar char="n"/>
            </a:pPr>
            <a:r>
              <a:rPr lang="en-US" altLang="zh-TW" sz="3200">
                <a:ea typeface="新細明體" pitchFamily="18" charset="-120"/>
              </a:rPr>
              <a:t>degree of a vertex</a:t>
            </a:r>
            <a:r>
              <a:rPr lang="en-US" altLang="zh-TW" sz="3200">
                <a:solidFill>
                  <a:schemeClr val="tx1"/>
                </a:solidFill>
                <a:ea typeface="新細明體" pitchFamily="18" charset="-120"/>
              </a:rPr>
              <a:t> in an undirected graph</a:t>
            </a:r>
          </a:p>
          <a:p>
            <a:pPr lvl="1" algn="l">
              <a:spcBef>
                <a:spcPct val="20000"/>
              </a:spcBef>
              <a:buFontTx/>
              <a:buChar char="–"/>
            </a:pPr>
            <a:r>
              <a:rPr lang="en-US" altLang="zh-TW" sz="2800">
                <a:solidFill>
                  <a:schemeClr val="tx1"/>
                </a:solidFill>
                <a:ea typeface="新細明體" pitchFamily="18" charset="-120"/>
              </a:rPr>
              <a:t># of nodes in adjacency list</a:t>
            </a:r>
          </a:p>
          <a:p>
            <a:pPr algn="l">
              <a:spcBef>
                <a:spcPct val="20000"/>
              </a:spcBef>
              <a:buClr>
                <a:schemeClr val="accent1"/>
              </a:buClr>
              <a:buSzPct val="70000"/>
              <a:buFont typeface="Monotype Sorts" pitchFamily="2" charset="2"/>
              <a:buChar char="n"/>
            </a:pPr>
            <a:r>
              <a:rPr lang="en-US" altLang="zh-TW" sz="3200">
                <a:ea typeface="新細明體" pitchFamily="18" charset="-120"/>
              </a:rPr>
              <a:t># of edges</a:t>
            </a:r>
            <a:r>
              <a:rPr lang="en-US" altLang="zh-TW" sz="3200">
                <a:solidFill>
                  <a:schemeClr val="tx1"/>
                </a:solidFill>
                <a:ea typeface="新細明體" pitchFamily="18" charset="-120"/>
              </a:rPr>
              <a:t> in a graph</a:t>
            </a:r>
          </a:p>
          <a:p>
            <a:pPr lvl="1" algn="l">
              <a:spcBef>
                <a:spcPct val="20000"/>
              </a:spcBef>
              <a:buFontTx/>
              <a:buChar char="–"/>
            </a:pPr>
            <a:r>
              <a:rPr lang="en-US" altLang="zh-TW" sz="2800">
                <a:solidFill>
                  <a:schemeClr val="tx1"/>
                </a:solidFill>
                <a:ea typeface="新細明體" pitchFamily="18" charset="-120"/>
              </a:rPr>
              <a:t>determined in O(n+e)</a:t>
            </a:r>
          </a:p>
          <a:p>
            <a:pPr algn="l">
              <a:spcBef>
                <a:spcPct val="20000"/>
              </a:spcBef>
              <a:buClr>
                <a:schemeClr val="accent1"/>
              </a:buClr>
              <a:buSzPct val="70000"/>
              <a:buFont typeface="Monotype Sorts" pitchFamily="2" charset="2"/>
              <a:buChar char="n"/>
            </a:pPr>
            <a:r>
              <a:rPr lang="en-US" altLang="zh-TW" sz="3200">
                <a:ea typeface="新細明體" pitchFamily="18" charset="-120"/>
              </a:rPr>
              <a:t>out-degree</a:t>
            </a:r>
            <a:r>
              <a:rPr lang="en-US" altLang="zh-TW" sz="3200">
                <a:solidFill>
                  <a:schemeClr val="tx1"/>
                </a:solidFill>
                <a:ea typeface="新細明體" pitchFamily="18" charset="-120"/>
              </a:rPr>
              <a:t> of a vertex in a directed graph</a:t>
            </a:r>
          </a:p>
          <a:p>
            <a:pPr lvl="1" algn="l">
              <a:spcBef>
                <a:spcPct val="20000"/>
              </a:spcBef>
              <a:buFontTx/>
              <a:buChar char="–"/>
            </a:pPr>
            <a:r>
              <a:rPr lang="en-US" altLang="zh-TW" sz="2800">
                <a:solidFill>
                  <a:schemeClr val="tx1"/>
                </a:solidFill>
                <a:ea typeface="新細明體" pitchFamily="18" charset="-120"/>
              </a:rPr>
              <a:t># of nodes in its adjacency list</a:t>
            </a:r>
          </a:p>
          <a:p>
            <a:pPr algn="l">
              <a:spcBef>
                <a:spcPct val="20000"/>
              </a:spcBef>
              <a:buClr>
                <a:schemeClr val="accent1"/>
              </a:buClr>
              <a:buSzPct val="70000"/>
              <a:buFont typeface="Monotype Sorts" pitchFamily="2" charset="2"/>
              <a:buChar char="n"/>
            </a:pPr>
            <a:r>
              <a:rPr lang="en-US" altLang="zh-TW" sz="3200">
                <a:ea typeface="新細明體" pitchFamily="18" charset="-120"/>
              </a:rPr>
              <a:t>in-degree</a:t>
            </a:r>
            <a:r>
              <a:rPr lang="en-US" altLang="zh-TW" sz="3200">
                <a:solidFill>
                  <a:schemeClr val="tx1"/>
                </a:solidFill>
                <a:ea typeface="新細明體" pitchFamily="18" charset="-120"/>
              </a:rPr>
              <a:t> of a vertex in a directed graph</a:t>
            </a:r>
          </a:p>
          <a:p>
            <a:pPr lvl="1" algn="l">
              <a:spcBef>
                <a:spcPct val="20000"/>
              </a:spcBef>
              <a:buFontTx/>
              <a:buChar char="–"/>
            </a:pPr>
            <a:r>
              <a:rPr lang="en-US" altLang="zh-TW" sz="2800">
                <a:solidFill>
                  <a:schemeClr val="tx1"/>
                </a:solidFill>
                <a:ea typeface="新細明體" pitchFamily="18" charset="-120"/>
              </a:rPr>
              <a:t>traverse the whole data structure</a:t>
            </a:r>
          </a:p>
          <a:p>
            <a:pPr>
              <a:spcBef>
                <a:spcPct val="50000"/>
              </a:spcBef>
            </a:pPr>
            <a:endParaRPr lang="en-US" altLang="zh-TW"/>
          </a:p>
        </p:txBody>
      </p:sp>
    </p:spTree>
    <p:extLst>
      <p:ext uri="{BB962C8B-B14F-4D97-AF65-F5344CB8AC3E}">
        <p14:creationId xmlns:p14="http://schemas.microsoft.com/office/powerpoint/2010/main" val="4284753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References</a:t>
            </a:r>
            <a:endParaRPr lang="en-US" dirty="0"/>
          </a:p>
        </p:txBody>
      </p:sp>
      <p:sp>
        <p:nvSpPr>
          <p:cNvPr id="3" name="Content Placeholder 2"/>
          <p:cNvSpPr>
            <a:spLocks noGrp="1"/>
          </p:cNvSpPr>
          <p:nvPr>
            <p:ph idx="1"/>
          </p:nvPr>
        </p:nvSpPr>
        <p:spPr/>
        <p:txBody>
          <a:bodyPr/>
          <a:lstStyle/>
          <a:p>
            <a:pPr marL="0" indent="0">
              <a:buNone/>
            </a:pPr>
            <a:r>
              <a:rPr lang="en-US" sz="2000" dirty="0"/>
              <a:t>[1]“6.042J Chapter 5: Graph theory - MIT6_042JF10_chap05.pdf.” [Online]. Available: http://ocw.mit.edu/courses/electrical-engineering-and-computer-science/6-042j-mathematics-for-computer-science-fall-2010/readings/MIT6_042JF10_chap05.pdf. [Accessed: 28-Aug-2013</a:t>
            </a:r>
            <a:r>
              <a:rPr lang="en-US" sz="2000" dirty="0" smtClean="0"/>
              <a:t>].</a:t>
            </a:r>
          </a:p>
          <a:p>
            <a:pPr marL="0" indent="0">
              <a:buNone/>
            </a:pPr>
            <a:endParaRPr lang="en-US" sz="2000" dirty="0" smtClean="0"/>
          </a:p>
          <a:p>
            <a:pPr marL="0" indent="0">
              <a:buNone/>
            </a:pPr>
            <a:r>
              <a:rPr lang="en-US" sz="2000" dirty="0" smtClean="0"/>
              <a:t>[2] reading</a:t>
            </a:r>
            <a:r>
              <a:rPr lang="en-US" sz="2000" dirty="0"/>
              <a:t>: Weiss Ch. </a:t>
            </a:r>
            <a:r>
              <a:rPr lang="en-US" sz="2000" dirty="0" smtClean="0"/>
              <a:t>9.</a:t>
            </a:r>
          </a:p>
          <a:p>
            <a:pPr marL="0" indent="0">
              <a:buNone/>
            </a:pPr>
            <a:endParaRPr lang="en-US" sz="2000" dirty="0" smtClean="0"/>
          </a:p>
          <a:p>
            <a:pPr marL="0" indent="0">
              <a:buNone/>
            </a:pPr>
            <a:r>
              <a:rPr lang="en-US" sz="2000" dirty="0" smtClean="0"/>
              <a:t>[3] Data </a:t>
            </a:r>
            <a:r>
              <a:rPr lang="en-US" sz="2000" dirty="0"/>
              <a:t>structures with C++ using STL by Ford, William; </a:t>
            </a:r>
            <a:r>
              <a:rPr lang="en-US" sz="2000" dirty="0" err="1"/>
              <a:t>Topp</a:t>
            </a:r>
            <a:r>
              <a:rPr lang="en-US" sz="2000" dirty="0"/>
              <a:t>, William; Prentice Hall</a:t>
            </a:r>
            <a:r>
              <a:rPr lang="en-US" sz="2000" dirty="0" smtClean="0"/>
              <a:t>.</a:t>
            </a:r>
          </a:p>
          <a:p>
            <a:pPr marL="0" indent="0">
              <a:buNone/>
            </a:pPr>
            <a:endParaRPr lang="en-US" sz="2000" dirty="0" smtClean="0"/>
          </a:p>
          <a:p>
            <a:pPr marL="0" indent="0">
              <a:buNone/>
            </a:pPr>
            <a:r>
              <a:rPr lang="en-US" sz="2000" dirty="0" smtClean="0"/>
              <a:t>[4] Introduction </a:t>
            </a:r>
            <a:r>
              <a:rPr lang="en-US" sz="2000" dirty="0"/>
              <a:t>to Algorithms by </a:t>
            </a:r>
            <a:r>
              <a:rPr lang="en-US" sz="2000" dirty="0" err="1"/>
              <a:t>Cormen</a:t>
            </a:r>
            <a:r>
              <a:rPr lang="en-US" sz="2000" dirty="0"/>
              <a:t>, Thomas et. al., The MIT press.</a:t>
            </a:r>
          </a:p>
          <a:p>
            <a:pPr marL="0" indent="0">
              <a:buNone/>
            </a:pP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2654670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0BE4333A-0C6D-4F2A-BCD1-D5E80444FBE2}" type="slidenum">
              <a:rPr lang="en-US"/>
              <a:pPr/>
              <a:t>6</a:t>
            </a:fld>
            <a:endParaRPr lang="en-US"/>
          </a:p>
        </p:txBody>
      </p:sp>
      <p:sp>
        <p:nvSpPr>
          <p:cNvPr id="330754" name="TPQuestion"/>
          <p:cNvSpPr>
            <a:spLocks noGrp="1" noChangeArrowheads="1"/>
          </p:cNvSpPr>
          <p:nvPr>
            <p:ph type="title"/>
          </p:nvPr>
        </p:nvSpPr>
        <p:spPr>
          <a:xfrm>
            <a:off x="457200" y="76200"/>
            <a:ext cx="8229600" cy="838200"/>
          </a:xfrm>
        </p:spPr>
        <p:txBody>
          <a:bodyPr/>
          <a:lstStyle/>
          <a:p>
            <a:r>
              <a:rPr lang="en-US"/>
              <a:t>Your solution</a:t>
            </a:r>
          </a:p>
        </p:txBody>
      </p:sp>
      <p:graphicFrame>
        <p:nvGraphicFramePr>
          <p:cNvPr id="330756" name="TPChart"/>
          <p:cNvGraphicFramePr>
            <a:graphicFrameLocks noChangeAspect="1"/>
          </p:cNvGraphicFramePr>
          <p:nvPr>
            <p:custDataLst>
              <p:tags r:id="rId3"/>
            </p:custDataLst>
            <p:extLst>
              <p:ext uri="{D42A27DB-BD31-4B8C-83A1-F6EECF244321}">
                <p14:modId xmlns:p14="http://schemas.microsoft.com/office/powerpoint/2010/main" val="210525592"/>
              </p:ext>
            </p:extLst>
          </p:nvPr>
        </p:nvGraphicFramePr>
        <p:xfrm>
          <a:off x="5264150" y="3128963"/>
          <a:ext cx="3148013" cy="3541712"/>
        </p:xfrm>
        <a:graphic>
          <a:graphicData uri="http://schemas.openxmlformats.org/presentationml/2006/ole">
            <mc:AlternateContent xmlns:mc="http://schemas.openxmlformats.org/markup-compatibility/2006">
              <mc:Choice xmlns:v="urn:schemas-microsoft-com:vml" Requires="v">
                <p:oleObj spid="_x0000_s25646"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264150" y="3128963"/>
                        <a:ext cx="3148013" cy="354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755" name="TPAnswers"/>
          <p:cNvSpPr>
            <a:spLocks noGrp="1" noChangeArrowheads="1"/>
          </p:cNvSpPr>
          <p:nvPr>
            <p:ph type="body" idx="1"/>
            <p:custDataLst>
              <p:tags r:id="rId4"/>
            </p:custDataLst>
          </p:nvPr>
        </p:nvSpPr>
        <p:spPr>
          <a:xfrm>
            <a:off x="1036638" y="3429000"/>
            <a:ext cx="3459162" cy="1958975"/>
          </a:xfrm>
        </p:spPr>
        <p:txBody>
          <a:bodyPr>
            <a:normAutofit fontScale="85000" lnSpcReduction="10000"/>
          </a:bodyPr>
          <a:lstStyle/>
          <a:p>
            <a:pPr marL="457200" indent="-457200">
              <a:spcBef>
                <a:spcPct val="75000"/>
              </a:spcBef>
              <a:buClr>
                <a:schemeClr val="bg1"/>
              </a:buClr>
              <a:buSzPct val="101000"/>
              <a:buFontTx/>
              <a:buAutoNum type="arabicPeriod"/>
            </a:pPr>
            <a:r>
              <a:rPr lang="en-US" dirty="0"/>
              <a:t>Did it every time</a:t>
            </a:r>
          </a:p>
          <a:p>
            <a:pPr marL="457200" indent="-457200">
              <a:spcBef>
                <a:spcPct val="75000"/>
              </a:spcBef>
              <a:buClr>
                <a:schemeClr val="bg1"/>
              </a:buClr>
              <a:buSzPct val="101000"/>
              <a:buFontTx/>
              <a:buAutoNum type="arabicPeriod"/>
            </a:pPr>
            <a:r>
              <a:rPr lang="en-US" dirty="0"/>
              <a:t>Did it at least once</a:t>
            </a:r>
          </a:p>
          <a:p>
            <a:pPr marL="457200" indent="-457200">
              <a:spcBef>
                <a:spcPct val="75000"/>
              </a:spcBef>
              <a:buClr>
                <a:schemeClr val="bg1"/>
              </a:buClr>
              <a:buSzPct val="101000"/>
              <a:buFontTx/>
              <a:buAutoNum type="arabicPeriod"/>
            </a:pPr>
            <a:r>
              <a:rPr lang="en-US" dirty="0"/>
              <a:t>Can’t seem to do it</a:t>
            </a:r>
          </a:p>
        </p:txBody>
      </p:sp>
      <p:grpSp>
        <p:nvGrpSpPr>
          <p:cNvPr id="330764" name="Group 12"/>
          <p:cNvGrpSpPr>
            <a:grpSpLocks/>
          </p:cNvGrpSpPr>
          <p:nvPr/>
        </p:nvGrpSpPr>
        <p:grpSpPr bwMode="auto">
          <a:xfrm>
            <a:off x="668338" y="1063625"/>
            <a:ext cx="3216275" cy="1757363"/>
            <a:chOff x="421" y="942"/>
            <a:chExt cx="2026" cy="1107"/>
          </a:xfrm>
        </p:grpSpPr>
        <mc:AlternateContent xmlns:mc="http://schemas.openxmlformats.org/markup-compatibility/2006" xmlns:p14="http://schemas.microsoft.com/office/powerpoint/2010/main">
          <mc:Choice Requires="p14">
            <p:contentPart p14:bwMode="auto" r:id="rId10">
              <p14:nvContentPartPr>
                <p14:cNvPr id="330758" name="Ink 6"/>
                <p14:cNvContentPartPr>
                  <a14:cpLocks xmlns:a14="http://schemas.microsoft.com/office/drawing/2010/main" noRot="1" noChangeAspect="1" noEditPoints="1" noChangeArrowheads="1" noChangeShapeType="1"/>
                </p14:cNvContentPartPr>
                <p14:nvPr/>
              </p14:nvContentPartPr>
              <p14:xfrm>
                <a:off x="902" y="1510"/>
                <a:ext cx="1" cy="2"/>
              </p14:xfrm>
            </p:contentPart>
          </mc:Choice>
          <mc:Fallback xmlns="">
            <p:pic>
              <p:nvPicPr>
                <p:cNvPr id="330758" name="Ink 6"/>
                <p:cNvPicPr>
                  <a:picLocks noRot="1" noChangeAspect="1" noEditPoints="1" noChangeArrowheads="1" noChangeShapeType="1"/>
                </p:cNvPicPr>
                <p:nvPr/>
              </p:nvPicPr>
              <p:blipFill>
                <a:blip r:embed="rId11"/>
                <a:stretch>
                  <a:fillRect/>
                </a:stretch>
              </p:blipFill>
              <p:spPr>
                <a:xfrm>
                  <a:off x="896" y="1503"/>
                  <a:ext cx="11" cy="15"/>
                </a:xfrm>
                <a:prstGeom prst="rect">
                  <a:avLst/>
                </a:prstGeom>
              </p:spPr>
            </p:pic>
          </mc:Fallback>
        </mc:AlternateContent>
        <p:pic>
          <p:nvPicPr>
            <p:cNvPr id="330759" name="Picture 7" descr="bridg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 y="942"/>
              <a:ext cx="2026" cy="1107"/>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0760" name="Rectangle 8"/>
            <p:cNvSpPr>
              <a:spLocks noChangeArrowheads="1"/>
            </p:cNvSpPr>
            <p:nvPr/>
          </p:nvSpPr>
          <p:spPr bwMode="auto">
            <a:xfrm>
              <a:off x="577" y="1297"/>
              <a:ext cx="101" cy="267"/>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0765" name="Group 13"/>
          <p:cNvGrpSpPr>
            <a:grpSpLocks/>
          </p:cNvGrpSpPr>
          <p:nvPr/>
        </p:nvGrpSpPr>
        <p:grpSpPr bwMode="auto">
          <a:xfrm>
            <a:off x="4833938" y="1023938"/>
            <a:ext cx="3576637" cy="1781175"/>
            <a:chOff x="3045" y="917"/>
            <a:chExt cx="2253" cy="1122"/>
          </a:xfrm>
        </p:grpSpPr>
        <p:pic>
          <p:nvPicPr>
            <p:cNvPr id="330762" name="Picture 10" descr="bridg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5" y="917"/>
              <a:ext cx="2253" cy="112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0763" name="Rectangle 11"/>
            <p:cNvSpPr>
              <a:spLocks noChangeArrowheads="1"/>
            </p:cNvSpPr>
            <p:nvPr/>
          </p:nvSpPr>
          <p:spPr bwMode="auto">
            <a:xfrm>
              <a:off x="3254" y="1282"/>
              <a:ext cx="101" cy="267"/>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0766" name="ResponseCounter" hidden="1"/>
          <p:cNvGrpSpPr>
            <a:grpSpLocks/>
          </p:cNvGrpSpPr>
          <p:nvPr>
            <p:custDataLst>
              <p:tags r:id="rId5"/>
            </p:custDataLst>
          </p:nvPr>
        </p:nvGrpSpPr>
        <p:grpSpPr bwMode="auto">
          <a:xfrm>
            <a:off x="1111250" y="5532438"/>
            <a:ext cx="952500" cy="952500"/>
            <a:chOff x="160" y="3360"/>
            <a:chExt cx="600" cy="600"/>
          </a:xfrm>
        </p:grpSpPr>
        <p:sp>
          <p:nvSpPr>
            <p:cNvPr id="330767"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8"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963947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07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64E5B70-F812-4BF9-9965-D95D968B3667}" type="slidenum">
              <a:rPr lang="en-US"/>
              <a:pPr/>
              <a:t>7</a:t>
            </a:fld>
            <a:endParaRPr lang="en-US"/>
          </a:p>
        </p:txBody>
      </p:sp>
      <p:sp>
        <p:nvSpPr>
          <p:cNvPr id="71682" name="Rectangle 2"/>
          <p:cNvSpPr>
            <a:spLocks noGrp="1" noChangeArrowheads="1"/>
          </p:cNvSpPr>
          <p:nvPr>
            <p:ph type="title"/>
          </p:nvPr>
        </p:nvSpPr>
        <p:spPr/>
        <p:txBody>
          <a:bodyPr>
            <a:normAutofit fontScale="90000"/>
          </a:bodyPr>
          <a:lstStyle/>
          <a:p>
            <a:r>
              <a:rPr lang="en-US"/>
              <a:t>Konigsberg Bridge  </a:t>
            </a:r>
            <a:br>
              <a:rPr lang="en-US"/>
            </a:br>
            <a:r>
              <a:rPr lang="en-US"/>
              <a:t>(9</a:t>
            </a:r>
            <a:r>
              <a:rPr lang="en-US" baseline="30000"/>
              <a:t>th </a:t>
            </a:r>
            <a:r>
              <a:rPr lang="en-US"/>
              <a:t>bridge)</a:t>
            </a:r>
          </a:p>
        </p:txBody>
      </p:sp>
      <p:pic>
        <p:nvPicPr>
          <p:cNvPr id="71687" name="Picture 7" descr="brid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2066925"/>
            <a:ext cx="7121525" cy="3797300"/>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rot="3823328">
            <a:off x="4239419" y="2707482"/>
            <a:ext cx="212725" cy="85883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9" name="Rectangle 9"/>
          <p:cNvSpPr>
            <a:spLocks noChangeArrowheads="1"/>
          </p:cNvSpPr>
          <p:nvPr/>
        </p:nvSpPr>
        <p:spPr bwMode="auto">
          <a:xfrm>
            <a:off x="1733550" y="3219450"/>
            <a:ext cx="352425" cy="914400"/>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Line 17"/>
          <p:cNvSpPr>
            <a:spLocks noChangeShapeType="1"/>
          </p:cNvSpPr>
          <p:nvPr/>
        </p:nvSpPr>
        <p:spPr bwMode="auto">
          <a:xfrm>
            <a:off x="2071688" y="3230563"/>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1741488" y="3230563"/>
            <a:ext cx="1587" cy="90170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flipH="1">
            <a:off x="4010025" y="3040063"/>
            <a:ext cx="754063" cy="388937"/>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1"/>
          <p:cNvSpPr>
            <a:spLocks noChangeShapeType="1"/>
          </p:cNvSpPr>
          <p:nvPr/>
        </p:nvSpPr>
        <p:spPr bwMode="auto">
          <a:xfrm flipH="1">
            <a:off x="3919538" y="2854325"/>
            <a:ext cx="754062" cy="38893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p14="http://schemas.microsoft.com/office/powerpoint/2010/main" val="367968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500"/>
                                  </p:stCondLst>
                                  <p:childTnLst>
                                    <p:set>
                                      <p:cBhvr>
                                        <p:cTn id="6" dur="1" fill="hold">
                                          <p:stCondLst>
                                            <p:cond delay="0"/>
                                          </p:stCondLst>
                                        </p:cTn>
                                        <p:tgtEl>
                                          <p:spTgt spid="71686"/>
                                        </p:tgtEl>
                                        <p:attrNameLst>
                                          <p:attrName>style.visibility</p:attrName>
                                        </p:attrNameLst>
                                      </p:cBhvr>
                                      <p:to>
                                        <p:strVal val="visible"/>
                                      </p:to>
                                    </p:set>
                                    <p:animEffect transition="in" filter="wipe(down)">
                                      <p:cBhvr>
                                        <p:cTn id="7" dur="580">
                                          <p:stCondLst>
                                            <p:cond delay="0"/>
                                          </p:stCondLst>
                                        </p:cTn>
                                        <p:tgtEl>
                                          <p:spTgt spid="71686"/>
                                        </p:tgtEl>
                                      </p:cBhvr>
                                    </p:animEffect>
                                    <p:anim calcmode="lin" valueType="num">
                                      <p:cBhvr>
                                        <p:cTn id="8" dur="1822" tmFilter="0,0; 0.14,0.36; 0.43,0.73; 0.71,0.91; 1.0,1.0">
                                          <p:stCondLst>
                                            <p:cond delay="0"/>
                                          </p:stCondLst>
                                        </p:cTn>
                                        <p:tgtEl>
                                          <p:spTgt spid="7168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6"/>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6"/>
                                        </p:tgtEl>
                                      </p:cBhvr>
                                      <p:to x="100000" y="60000"/>
                                    </p:animScale>
                                    <p:animScale>
                                      <p:cBhvr>
                                        <p:cTn id="14" dur="166" decel="50000">
                                          <p:stCondLst>
                                            <p:cond delay="676"/>
                                          </p:stCondLst>
                                        </p:cTn>
                                        <p:tgtEl>
                                          <p:spTgt spid="71686"/>
                                        </p:tgtEl>
                                      </p:cBhvr>
                                      <p:to x="100000" y="100000"/>
                                    </p:animScale>
                                    <p:animScale>
                                      <p:cBhvr>
                                        <p:cTn id="15" dur="26">
                                          <p:stCondLst>
                                            <p:cond delay="1312"/>
                                          </p:stCondLst>
                                        </p:cTn>
                                        <p:tgtEl>
                                          <p:spTgt spid="71686"/>
                                        </p:tgtEl>
                                      </p:cBhvr>
                                      <p:to x="100000" y="80000"/>
                                    </p:animScale>
                                    <p:animScale>
                                      <p:cBhvr>
                                        <p:cTn id="16" dur="166" decel="50000">
                                          <p:stCondLst>
                                            <p:cond delay="1338"/>
                                          </p:stCondLst>
                                        </p:cTn>
                                        <p:tgtEl>
                                          <p:spTgt spid="71686"/>
                                        </p:tgtEl>
                                      </p:cBhvr>
                                      <p:to x="100000" y="100000"/>
                                    </p:animScale>
                                    <p:animScale>
                                      <p:cBhvr>
                                        <p:cTn id="17" dur="26">
                                          <p:stCondLst>
                                            <p:cond delay="1642"/>
                                          </p:stCondLst>
                                        </p:cTn>
                                        <p:tgtEl>
                                          <p:spTgt spid="71686"/>
                                        </p:tgtEl>
                                      </p:cBhvr>
                                      <p:to x="100000" y="90000"/>
                                    </p:animScale>
                                    <p:animScale>
                                      <p:cBhvr>
                                        <p:cTn id="18" dur="166" decel="50000">
                                          <p:stCondLst>
                                            <p:cond delay="1668"/>
                                          </p:stCondLst>
                                        </p:cTn>
                                        <p:tgtEl>
                                          <p:spTgt spid="71686"/>
                                        </p:tgtEl>
                                      </p:cBhvr>
                                      <p:to x="100000" y="100000"/>
                                    </p:animScale>
                                    <p:animScale>
                                      <p:cBhvr>
                                        <p:cTn id="19" dur="26">
                                          <p:stCondLst>
                                            <p:cond delay="1808"/>
                                          </p:stCondLst>
                                        </p:cTn>
                                        <p:tgtEl>
                                          <p:spTgt spid="71686"/>
                                        </p:tgtEl>
                                      </p:cBhvr>
                                      <p:to x="100000" y="95000"/>
                                    </p:animScale>
                                    <p:animScale>
                                      <p:cBhvr>
                                        <p:cTn id="20" dur="166" decel="50000">
                                          <p:stCondLst>
                                            <p:cond delay="1834"/>
                                          </p:stCondLst>
                                        </p:cTn>
                                        <p:tgtEl>
                                          <p:spTgt spid="71686"/>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71701"/>
                                        </p:tgtEl>
                                        <p:attrNameLst>
                                          <p:attrName>style.visibility</p:attrName>
                                        </p:attrNameLst>
                                      </p:cBhvr>
                                      <p:to>
                                        <p:strVal val="visible"/>
                                      </p:to>
                                    </p:set>
                                    <p:animEffect transition="in" filter="wipe(down)">
                                      <p:cBhvr>
                                        <p:cTn id="23" dur="580">
                                          <p:stCondLst>
                                            <p:cond delay="0"/>
                                          </p:stCondLst>
                                        </p:cTn>
                                        <p:tgtEl>
                                          <p:spTgt spid="71701"/>
                                        </p:tgtEl>
                                      </p:cBhvr>
                                    </p:animEffect>
                                    <p:anim calcmode="lin" valueType="num">
                                      <p:cBhvr>
                                        <p:cTn id="24" dur="1822" tmFilter="0,0; 0.14,0.36; 0.43,0.73; 0.71,0.91; 1.0,1.0">
                                          <p:stCondLst>
                                            <p:cond delay="0"/>
                                          </p:stCondLst>
                                        </p:cTn>
                                        <p:tgtEl>
                                          <p:spTgt spid="7170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70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70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70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701"/>
                                        </p:tgtEl>
                                        <p:attrNameLst>
                                          <p:attrName>ppt_y</p:attrName>
                                        </p:attrNameLst>
                                      </p:cBhvr>
                                      <p:tavLst>
                                        <p:tav tm="0" fmla="#ppt_y-sin(pi*$)/81">
                                          <p:val>
                                            <p:fltVal val="0"/>
                                          </p:val>
                                        </p:tav>
                                        <p:tav tm="100000">
                                          <p:val>
                                            <p:fltVal val="1"/>
                                          </p:val>
                                        </p:tav>
                                      </p:tavLst>
                                    </p:anim>
                                    <p:animScale>
                                      <p:cBhvr>
                                        <p:cTn id="29" dur="26">
                                          <p:stCondLst>
                                            <p:cond delay="650"/>
                                          </p:stCondLst>
                                        </p:cTn>
                                        <p:tgtEl>
                                          <p:spTgt spid="71701"/>
                                        </p:tgtEl>
                                      </p:cBhvr>
                                      <p:to x="100000" y="60000"/>
                                    </p:animScale>
                                    <p:animScale>
                                      <p:cBhvr>
                                        <p:cTn id="30" dur="166" decel="50000">
                                          <p:stCondLst>
                                            <p:cond delay="676"/>
                                          </p:stCondLst>
                                        </p:cTn>
                                        <p:tgtEl>
                                          <p:spTgt spid="71701"/>
                                        </p:tgtEl>
                                      </p:cBhvr>
                                      <p:to x="100000" y="100000"/>
                                    </p:animScale>
                                    <p:animScale>
                                      <p:cBhvr>
                                        <p:cTn id="31" dur="26">
                                          <p:stCondLst>
                                            <p:cond delay="1312"/>
                                          </p:stCondLst>
                                        </p:cTn>
                                        <p:tgtEl>
                                          <p:spTgt spid="71701"/>
                                        </p:tgtEl>
                                      </p:cBhvr>
                                      <p:to x="100000" y="80000"/>
                                    </p:animScale>
                                    <p:animScale>
                                      <p:cBhvr>
                                        <p:cTn id="32" dur="166" decel="50000">
                                          <p:stCondLst>
                                            <p:cond delay="1338"/>
                                          </p:stCondLst>
                                        </p:cTn>
                                        <p:tgtEl>
                                          <p:spTgt spid="71701"/>
                                        </p:tgtEl>
                                      </p:cBhvr>
                                      <p:to x="100000" y="100000"/>
                                    </p:animScale>
                                    <p:animScale>
                                      <p:cBhvr>
                                        <p:cTn id="33" dur="26">
                                          <p:stCondLst>
                                            <p:cond delay="1642"/>
                                          </p:stCondLst>
                                        </p:cTn>
                                        <p:tgtEl>
                                          <p:spTgt spid="71701"/>
                                        </p:tgtEl>
                                      </p:cBhvr>
                                      <p:to x="100000" y="90000"/>
                                    </p:animScale>
                                    <p:animScale>
                                      <p:cBhvr>
                                        <p:cTn id="34" dur="166" decel="50000">
                                          <p:stCondLst>
                                            <p:cond delay="1668"/>
                                          </p:stCondLst>
                                        </p:cTn>
                                        <p:tgtEl>
                                          <p:spTgt spid="71701"/>
                                        </p:tgtEl>
                                      </p:cBhvr>
                                      <p:to x="100000" y="100000"/>
                                    </p:animScale>
                                    <p:animScale>
                                      <p:cBhvr>
                                        <p:cTn id="35" dur="26">
                                          <p:stCondLst>
                                            <p:cond delay="1808"/>
                                          </p:stCondLst>
                                        </p:cTn>
                                        <p:tgtEl>
                                          <p:spTgt spid="71701"/>
                                        </p:tgtEl>
                                      </p:cBhvr>
                                      <p:to x="100000" y="95000"/>
                                    </p:animScale>
                                    <p:animScale>
                                      <p:cBhvr>
                                        <p:cTn id="36" dur="166" decel="50000">
                                          <p:stCondLst>
                                            <p:cond delay="1834"/>
                                          </p:stCondLst>
                                        </p:cTn>
                                        <p:tgtEl>
                                          <p:spTgt spid="71701"/>
                                        </p:tgtEl>
                                      </p:cBhvr>
                                      <p:to x="100000" y="100000"/>
                                    </p:animScale>
                                  </p:childTnLst>
                                </p:cTn>
                              </p:par>
                              <p:par>
                                <p:cTn id="37" presetID="26" presetClass="entr" presetSubtype="0" fill="hold" grpId="0" nodeType="withEffect">
                                  <p:stCondLst>
                                    <p:cond delay="500"/>
                                  </p:stCondLst>
                                  <p:childTnLst>
                                    <p:set>
                                      <p:cBhvr>
                                        <p:cTn id="38" dur="1" fill="hold">
                                          <p:stCondLst>
                                            <p:cond delay="0"/>
                                          </p:stCondLst>
                                        </p:cTn>
                                        <p:tgtEl>
                                          <p:spTgt spid="71699"/>
                                        </p:tgtEl>
                                        <p:attrNameLst>
                                          <p:attrName>style.visibility</p:attrName>
                                        </p:attrNameLst>
                                      </p:cBhvr>
                                      <p:to>
                                        <p:strVal val="visible"/>
                                      </p:to>
                                    </p:set>
                                    <p:animEffect transition="in" filter="wipe(down)">
                                      <p:cBhvr>
                                        <p:cTn id="39" dur="580">
                                          <p:stCondLst>
                                            <p:cond delay="0"/>
                                          </p:stCondLst>
                                        </p:cTn>
                                        <p:tgtEl>
                                          <p:spTgt spid="71699"/>
                                        </p:tgtEl>
                                      </p:cBhvr>
                                    </p:animEffect>
                                    <p:anim calcmode="lin" valueType="num">
                                      <p:cBhvr>
                                        <p:cTn id="40" dur="1822" tmFilter="0,0; 0.14,0.36; 0.43,0.73; 0.71,0.91; 1.0,1.0">
                                          <p:stCondLst>
                                            <p:cond delay="0"/>
                                          </p:stCondLst>
                                        </p:cTn>
                                        <p:tgtEl>
                                          <p:spTgt spid="7169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169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169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169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1699"/>
                                        </p:tgtEl>
                                        <p:attrNameLst>
                                          <p:attrName>ppt_y</p:attrName>
                                        </p:attrNameLst>
                                      </p:cBhvr>
                                      <p:tavLst>
                                        <p:tav tm="0" fmla="#ppt_y-sin(pi*$)/81">
                                          <p:val>
                                            <p:fltVal val="0"/>
                                          </p:val>
                                        </p:tav>
                                        <p:tav tm="100000">
                                          <p:val>
                                            <p:fltVal val="1"/>
                                          </p:val>
                                        </p:tav>
                                      </p:tavLst>
                                    </p:anim>
                                    <p:animScale>
                                      <p:cBhvr>
                                        <p:cTn id="45" dur="26">
                                          <p:stCondLst>
                                            <p:cond delay="650"/>
                                          </p:stCondLst>
                                        </p:cTn>
                                        <p:tgtEl>
                                          <p:spTgt spid="71699"/>
                                        </p:tgtEl>
                                      </p:cBhvr>
                                      <p:to x="100000" y="60000"/>
                                    </p:animScale>
                                    <p:animScale>
                                      <p:cBhvr>
                                        <p:cTn id="46" dur="166" decel="50000">
                                          <p:stCondLst>
                                            <p:cond delay="676"/>
                                          </p:stCondLst>
                                        </p:cTn>
                                        <p:tgtEl>
                                          <p:spTgt spid="71699"/>
                                        </p:tgtEl>
                                      </p:cBhvr>
                                      <p:to x="100000" y="100000"/>
                                    </p:animScale>
                                    <p:animScale>
                                      <p:cBhvr>
                                        <p:cTn id="47" dur="26">
                                          <p:stCondLst>
                                            <p:cond delay="1312"/>
                                          </p:stCondLst>
                                        </p:cTn>
                                        <p:tgtEl>
                                          <p:spTgt spid="71699"/>
                                        </p:tgtEl>
                                      </p:cBhvr>
                                      <p:to x="100000" y="80000"/>
                                    </p:animScale>
                                    <p:animScale>
                                      <p:cBhvr>
                                        <p:cTn id="48" dur="166" decel="50000">
                                          <p:stCondLst>
                                            <p:cond delay="1338"/>
                                          </p:stCondLst>
                                        </p:cTn>
                                        <p:tgtEl>
                                          <p:spTgt spid="71699"/>
                                        </p:tgtEl>
                                      </p:cBhvr>
                                      <p:to x="100000" y="100000"/>
                                    </p:animScale>
                                    <p:animScale>
                                      <p:cBhvr>
                                        <p:cTn id="49" dur="26">
                                          <p:stCondLst>
                                            <p:cond delay="1642"/>
                                          </p:stCondLst>
                                        </p:cTn>
                                        <p:tgtEl>
                                          <p:spTgt spid="71699"/>
                                        </p:tgtEl>
                                      </p:cBhvr>
                                      <p:to x="100000" y="90000"/>
                                    </p:animScale>
                                    <p:animScale>
                                      <p:cBhvr>
                                        <p:cTn id="50" dur="166" decel="50000">
                                          <p:stCondLst>
                                            <p:cond delay="1668"/>
                                          </p:stCondLst>
                                        </p:cTn>
                                        <p:tgtEl>
                                          <p:spTgt spid="71699"/>
                                        </p:tgtEl>
                                      </p:cBhvr>
                                      <p:to x="100000" y="100000"/>
                                    </p:animScale>
                                    <p:animScale>
                                      <p:cBhvr>
                                        <p:cTn id="51" dur="26">
                                          <p:stCondLst>
                                            <p:cond delay="1808"/>
                                          </p:stCondLst>
                                        </p:cTn>
                                        <p:tgtEl>
                                          <p:spTgt spid="71699"/>
                                        </p:tgtEl>
                                      </p:cBhvr>
                                      <p:to x="100000" y="95000"/>
                                    </p:animScale>
                                    <p:animScale>
                                      <p:cBhvr>
                                        <p:cTn id="52" dur="166" decel="50000">
                                          <p:stCondLst>
                                            <p:cond delay="1834"/>
                                          </p:stCondLst>
                                        </p:cTn>
                                        <p:tgtEl>
                                          <p:spTgt spid="716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99" grpId="0" animBg="1"/>
      <p:bldP spid="717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1"/>
          </p:nvPr>
        </p:nvSpPr>
        <p:spPr/>
        <p:txBody>
          <a:bodyPr/>
          <a:lstStyle/>
          <a:p>
            <a:fld id="{75FEC70A-C654-4970-976D-6F66ACDFB7AD}" type="slidenum">
              <a:rPr lang="en-US"/>
              <a:pPr/>
              <a:t>8</a:t>
            </a:fld>
            <a:endParaRPr lang="en-US"/>
          </a:p>
        </p:txBody>
      </p:sp>
      <p:sp>
        <p:nvSpPr>
          <p:cNvPr id="332802" name="TPQuestion"/>
          <p:cNvSpPr>
            <a:spLocks noGrp="1" noChangeArrowheads="1"/>
          </p:cNvSpPr>
          <p:nvPr>
            <p:ph type="title"/>
          </p:nvPr>
        </p:nvSpPr>
        <p:spPr>
          <a:xfrm>
            <a:off x="457200" y="274638"/>
            <a:ext cx="8229600" cy="639762"/>
          </a:xfrm>
        </p:spPr>
        <p:txBody>
          <a:bodyPr>
            <a:normAutofit fontScale="90000"/>
          </a:bodyPr>
          <a:lstStyle/>
          <a:p>
            <a:r>
              <a:rPr lang="en-US"/>
              <a:t>Your solution</a:t>
            </a:r>
          </a:p>
        </p:txBody>
      </p:sp>
      <p:graphicFrame>
        <p:nvGraphicFramePr>
          <p:cNvPr id="332804" name="TPChart"/>
          <p:cNvGraphicFramePr>
            <a:graphicFrameLocks noChangeAspect="1"/>
          </p:cNvGraphicFramePr>
          <p:nvPr>
            <p:custDataLst>
              <p:tags r:id="rId3"/>
            </p:custDataLst>
            <p:extLst>
              <p:ext uri="{D42A27DB-BD31-4B8C-83A1-F6EECF244321}">
                <p14:modId xmlns:p14="http://schemas.microsoft.com/office/powerpoint/2010/main" val="1896032875"/>
              </p:ext>
            </p:extLst>
          </p:nvPr>
        </p:nvGraphicFramePr>
        <p:xfrm>
          <a:off x="5351463" y="3433763"/>
          <a:ext cx="3043237" cy="3424237"/>
        </p:xfrm>
        <a:graphic>
          <a:graphicData uri="http://schemas.openxmlformats.org/presentationml/2006/ole">
            <mc:AlternateContent xmlns:mc="http://schemas.openxmlformats.org/markup-compatibility/2006">
              <mc:Choice xmlns:v="urn:schemas-microsoft-com:vml" Requires="v">
                <p:oleObj spid="_x0000_s26670" name="Chart" r:id="rId8" imgW="4572009" imgH="5143474" progId="MSGraph.Chart.8">
                  <p:embed followColorScheme="full"/>
                </p:oleObj>
              </mc:Choice>
              <mc:Fallback>
                <p:oleObj name="Chart" r:id="rId8" imgW="4572009" imgH="5143474" progId="MSGraph.Chart.8">
                  <p:embed followColorScheme="full"/>
                  <p:pic>
                    <p:nvPicPr>
                      <p:cNvPr id="0" name=""/>
                      <p:cNvPicPr>
                        <a:picLocks noChangeAspect="1" noChangeArrowheads="1"/>
                      </p:cNvPicPr>
                      <p:nvPr/>
                    </p:nvPicPr>
                    <p:blipFill>
                      <a:blip r:embed="rId9"/>
                      <a:srcRect/>
                      <a:stretch>
                        <a:fillRect/>
                      </a:stretch>
                    </p:blipFill>
                    <p:spPr bwMode="auto">
                      <a:xfrm>
                        <a:off x="5351463" y="3433763"/>
                        <a:ext cx="3043237" cy="342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03" name="TPAnswers"/>
          <p:cNvSpPr>
            <a:spLocks noGrp="1" noChangeArrowheads="1"/>
          </p:cNvSpPr>
          <p:nvPr>
            <p:ph type="body" idx="1"/>
            <p:custDataLst>
              <p:tags r:id="rId4"/>
            </p:custDataLst>
          </p:nvPr>
        </p:nvSpPr>
        <p:spPr>
          <a:xfrm>
            <a:off x="1095375" y="3352800"/>
            <a:ext cx="3324225" cy="1752600"/>
          </a:xfrm>
        </p:spPr>
        <p:txBody>
          <a:bodyPr>
            <a:normAutofit fontScale="85000" lnSpcReduction="20000"/>
          </a:bodyPr>
          <a:lstStyle/>
          <a:p>
            <a:pPr marL="457200" indent="-457200">
              <a:spcBef>
                <a:spcPct val="75000"/>
              </a:spcBef>
              <a:buClr>
                <a:schemeClr val="bg1"/>
              </a:buClr>
              <a:buSzPct val="101000"/>
              <a:buFontTx/>
              <a:buAutoNum type="arabicPeriod"/>
            </a:pPr>
            <a:r>
              <a:rPr lang="en-US"/>
              <a:t>Did it every time</a:t>
            </a:r>
          </a:p>
          <a:p>
            <a:pPr marL="457200" indent="-457200">
              <a:spcBef>
                <a:spcPct val="75000"/>
              </a:spcBef>
              <a:buClr>
                <a:schemeClr val="bg1"/>
              </a:buClr>
              <a:buSzPct val="101000"/>
              <a:buFontTx/>
              <a:buAutoNum type="arabicPeriod"/>
            </a:pPr>
            <a:r>
              <a:rPr lang="en-US"/>
              <a:t>Did it at least once</a:t>
            </a:r>
          </a:p>
          <a:p>
            <a:pPr marL="457200" indent="-457200">
              <a:spcBef>
                <a:spcPct val="75000"/>
              </a:spcBef>
              <a:buClr>
                <a:schemeClr val="bg1"/>
              </a:buClr>
              <a:buSzPct val="101000"/>
              <a:buFontTx/>
              <a:buAutoNum type="arabicPeriod"/>
            </a:pPr>
            <a:r>
              <a:rPr lang="en-US"/>
              <a:t>Can’t seem to do it</a:t>
            </a:r>
          </a:p>
        </p:txBody>
      </p:sp>
      <p:grpSp>
        <p:nvGrpSpPr>
          <p:cNvPr id="332805" name="Group 5"/>
          <p:cNvGrpSpPr>
            <a:grpSpLocks/>
          </p:cNvGrpSpPr>
          <p:nvPr/>
        </p:nvGrpSpPr>
        <p:grpSpPr bwMode="auto">
          <a:xfrm>
            <a:off x="5032375" y="1014413"/>
            <a:ext cx="3554413" cy="1958975"/>
            <a:chOff x="3162" y="876"/>
            <a:chExt cx="1996" cy="952"/>
          </a:xfrm>
        </p:grpSpPr>
        <p:grpSp>
          <p:nvGrpSpPr>
            <p:cNvPr id="332806" name="Group 6"/>
            <p:cNvGrpSpPr>
              <a:grpSpLocks/>
            </p:cNvGrpSpPr>
            <p:nvPr/>
          </p:nvGrpSpPr>
          <p:grpSpPr bwMode="auto">
            <a:xfrm>
              <a:off x="3162" y="876"/>
              <a:ext cx="1996" cy="952"/>
              <a:chOff x="1556" y="116"/>
              <a:chExt cx="4486" cy="2392"/>
            </a:xfrm>
          </p:grpSpPr>
          <p:pic>
            <p:nvPicPr>
              <p:cNvPr id="332807" name="Picture 7"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6" y="116"/>
                <a:ext cx="4486" cy="239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2808" name="Rectangle 8"/>
              <p:cNvSpPr>
                <a:spLocks noChangeArrowheads="1"/>
              </p:cNvSpPr>
              <p:nvPr/>
            </p:nvSpPr>
            <p:spPr bwMode="auto">
              <a:xfrm rot="3823328">
                <a:off x="3837" y="519"/>
                <a:ext cx="134" cy="54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9" name="Rectangle 9"/>
              <p:cNvSpPr>
                <a:spLocks noChangeArrowheads="1"/>
              </p:cNvSpPr>
              <p:nvPr/>
            </p:nvSpPr>
            <p:spPr bwMode="auto">
              <a:xfrm>
                <a:off x="2258" y="842"/>
                <a:ext cx="222" cy="576"/>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10" name="Line 10"/>
            <p:cNvSpPr>
              <a:spLocks noChangeShapeType="1"/>
            </p:cNvSpPr>
            <p:nvPr/>
          </p:nvSpPr>
          <p:spPr bwMode="auto">
            <a:xfrm>
              <a:off x="3565" y="1167"/>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1" name="Line 11"/>
            <p:cNvSpPr>
              <a:spLocks noChangeShapeType="1"/>
            </p:cNvSpPr>
            <p:nvPr/>
          </p:nvSpPr>
          <p:spPr bwMode="auto">
            <a:xfrm>
              <a:off x="3487" y="1167"/>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2" name="Line 12"/>
            <p:cNvSpPr>
              <a:spLocks noChangeShapeType="1"/>
            </p:cNvSpPr>
            <p:nvPr/>
          </p:nvSpPr>
          <p:spPr bwMode="auto">
            <a:xfrm flipH="1">
              <a:off x="4113" y="1107"/>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3" name="Line 13"/>
            <p:cNvSpPr>
              <a:spLocks noChangeShapeType="1"/>
            </p:cNvSpPr>
            <p:nvPr/>
          </p:nvSpPr>
          <p:spPr bwMode="auto">
            <a:xfrm flipH="1">
              <a:off x="4092" y="1068"/>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2814" name="Group 14"/>
          <p:cNvGrpSpPr>
            <a:grpSpLocks/>
          </p:cNvGrpSpPr>
          <p:nvPr/>
        </p:nvGrpSpPr>
        <p:grpSpPr bwMode="auto">
          <a:xfrm>
            <a:off x="741363" y="990600"/>
            <a:ext cx="3455987" cy="1979613"/>
            <a:chOff x="577" y="932"/>
            <a:chExt cx="1996" cy="952"/>
          </a:xfrm>
        </p:grpSpPr>
        <p:grpSp>
          <p:nvGrpSpPr>
            <p:cNvPr id="332815" name="Group 15"/>
            <p:cNvGrpSpPr>
              <a:grpSpLocks/>
            </p:cNvGrpSpPr>
            <p:nvPr/>
          </p:nvGrpSpPr>
          <p:grpSpPr bwMode="auto">
            <a:xfrm>
              <a:off x="577" y="932"/>
              <a:ext cx="1996" cy="952"/>
              <a:chOff x="1556" y="116"/>
              <a:chExt cx="4486" cy="2392"/>
            </a:xfrm>
          </p:grpSpPr>
          <p:pic>
            <p:nvPicPr>
              <p:cNvPr id="332816" name="Picture 16" descr="bridg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6" y="116"/>
                <a:ext cx="4486" cy="2392"/>
              </a:xfrm>
              <a:prstGeom prst="rect">
                <a:avLst/>
              </a:prstGeom>
              <a:solidFill>
                <a:srgbClr val="FE021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2817" name="Rectangle 17"/>
              <p:cNvSpPr>
                <a:spLocks noChangeArrowheads="1"/>
              </p:cNvSpPr>
              <p:nvPr/>
            </p:nvSpPr>
            <p:spPr bwMode="auto">
              <a:xfrm rot="3823328">
                <a:off x="3837" y="519"/>
                <a:ext cx="134" cy="54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8" name="Rectangle 18"/>
              <p:cNvSpPr>
                <a:spLocks noChangeArrowheads="1"/>
              </p:cNvSpPr>
              <p:nvPr/>
            </p:nvSpPr>
            <p:spPr bwMode="auto">
              <a:xfrm>
                <a:off x="2258" y="842"/>
                <a:ext cx="222" cy="576"/>
              </a:xfrm>
              <a:prstGeom prst="rect">
                <a:avLst/>
              </a:prstGeom>
              <a:solidFill>
                <a:srgbClr val="FE021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19" name="Line 19"/>
            <p:cNvSpPr>
              <a:spLocks noChangeShapeType="1"/>
            </p:cNvSpPr>
            <p:nvPr/>
          </p:nvSpPr>
          <p:spPr bwMode="auto">
            <a:xfrm>
              <a:off x="978" y="1218"/>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0" name="Line 20"/>
            <p:cNvSpPr>
              <a:spLocks noChangeShapeType="1"/>
            </p:cNvSpPr>
            <p:nvPr/>
          </p:nvSpPr>
          <p:spPr bwMode="auto">
            <a:xfrm>
              <a:off x="886" y="1218"/>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1" name="Line 21"/>
            <p:cNvSpPr>
              <a:spLocks noChangeShapeType="1"/>
            </p:cNvSpPr>
            <p:nvPr/>
          </p:nvSpPr>
          <p:spPr bwMode="auto">
            <a:xfrm flipH="1">
              <a:off x="1527" y="1164"/>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2" name="Line 22"/>
            <p:cNvSpPr>
              <a:spLocks noChangeShapeType="1"/>
            </p:cNvSpPr>
            <p:nvPr/>
          </p:nvSpPr>
          <p:spPr bwMode="auto">
            <a:xfrm flipH="1">
              <a:off x="1506" y="1125"/>
              <a:ext cx="211" cy="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2823" name="ResponseCounter" hidden="1"/>
          <p:cNvGrpSpPr>
            <a:grpSpLocks/>
          </p:cNvGrpSpPr>
          <p:nvPr>
            <p:custDataLst>
              <p:tags r:id="rId5"/>
            </p:custDataLst>
          </p:nvPr>
        </p:nvGrpSpPr>
        <p:grpSpPr bwMode="auto">
          <a:xfrm>
            <a:off x="1171575" y="5524500"/>
            <a:ext cx="952500" cy="952500"/>
            <a:chOff x="160" y="3360"/>
            <a:chExt cx="600" cy="600"/>
          </a:xfrm>
        </p:grpSpPr>
        <p:sp>
          <p:nvSpPr>
            <p:cNvPr id="332824" name="RCOut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5" name="RCInner" hidden="1"/>
            <p:cNvSpPr>
              <a:spLocks noChangeArrowheads="1"/>
            </p:cNvSpPr>
            <p:nvPr/>
          </p:nvSpPr>
          <p:spPr bwMode="auto">
            <a:xfrm>
              <a:off x="160" y="3360"/>
              <a:ext cx="600" cy="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aseline="-25000">
                  <a:solidFill>
                    <a:schemeClr val="tx1"/>
                  </a:solidFill>
                  <a:latin typeface="Tahoma" charset="0"/>
                </a:rPr>
                <a:t>0 of 30</a:t>
              </a:r>
            </a:p>
          </p:txBody>
        </p:sp>
      </p:grpSp>
    </p:spTree>
    <p:custDataLst>
      <p:tags r:id="rId2"/>
    </p:custDataLst>
    <p:extLst>
      <p:ext uri="{BB962C8B-B14F-4D97-AF65-F5344CB8AC3E}">
        <p14:creationId xmlns:p14="http://schemas.microsoft.com/office/powerpoint/2010/main" val="195647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328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64E6B4A-B878-464F-A119-5ED2DDAA2E0F}" type="slidenum">
              <a:rPr lang="en-US"/>
              <a:pPr/>
              <a:t>9</a:t>
            </a:fld>
            <a:endParaRPr lang="en-US"/>
          </a:p>
        </p:txBody>
      </p:sp>
      <p:sp>
        <p:nvSpPr>
          <p:cNvPr id="52226" name="Rectangle 2"/>
          <p:cNvSpPr>
            <a:spLocks noGrp="1" noChangeArrowheads="1"/>
          </p:cNvSpPr>
          <p:nvPr>
            <p:ph type="title"/>
          </p:nvPr>
        </p:nvSpPr>
        <p:spPr>
          <a:xfrm>
            <a:off x="457200" y="131763"/>
            <a:ext cx="8229600" cy="514350"/>
          </a:xfrm>
        </p:spPr>
        <p:txBody>
          <a:bodyPr/>
          <a:lstStyle/>
          <a:p>
            <a:r>
              <a:rPr lang="en-US" sz="2400"/>
              <a:t>3 Cases for Konigsberg</a:t>
            </a:r>
          </a:p>
        </p:txBody>
      </p:sp>
      <p:sp>
        <p:nvSpPr>
          <p:cNvPr id="52227" name="Rectangle 3"/>
          <p:cNvSpPr>
            <a:spLocks noGrp="1" noChangeArrowheads="1"/>
          </p:cNvSpPr>
          <p:nvPr>
            <p:ph type="body" idx="1"/>
          </p:nvPr>
        </p:nvSpPr>
        <p:spPr>
          <a:xfrm>
            <a:off x="457200" y="1062038"/>
            <a:ext cx="8229600" cy="4191000"/>
          </a:xfrm>
        </p:spPr>
        <p:txBody>
          <a:bodyPr>
            <a:normAutofit fontScale="92500" lnSpcReduction="20000"/>
          </a:bodyPr>
          <a:lstStyle/>
          <a:p>
            <a:pPr marL="682625" indent="-682625">
              <a:buFontTx/>
              <a:buAutoNum type="arabicPeriod"/>
            </a:pPr>
            <a:r>
              <a:rPr lang="en-US"/>
              <a:t>7 Bridges    (Non-traversable)</a:t>
            </a:r>
          </a:p>
          <a:p>
            <a:pPr marL="682625" indent="-682625">
              <a:buFontTx/>
              <a:buAutoNum type="arabicPeriod"/>
            </a:pPr>
            <a:endParaRPr lang="en-US"/>
          </a:p>
          <a:p>
            <a:pPr marL="682625" indent="-682625">
              <a:buFontTx/>
              <a:buAutoNum type="arabicPeriod"/>
            </a:pPr>
            <a:endParaRPr lang="en-US"/>
          </a:p>
          <a:p>
            <a:pPr marL="682625" indent="-682625">
              <a:buFontTx/>
              <a:buNone/>
            </a:pPr>
            <a:endParaRPr lang="en-US"/>
          </a:p>
          <a:p>
            <a:pPr marL="682625" indent="-682625">
              <a:buFontTx/>
              <a:buNone/>
            </a:pPr>
            <a:r>
              <a:rPr lang="en-US"/>
              <a:t>2.   	8 Bridges    (Euler Path)</a:t>
            </a:r>
          </a:p>
          <a:p>
            <a:pPr marL="682625" indent="-682625">
              <a:buFontTx/>
              <a:buNone/>
            </a:pPr>
            <a:endParaRPr lang="en-US"/>
          </a:p>
          <a:p>
            <a:pPr marL="682625" indent="-682625">
              <a:buFontTx/>
              <a:buNone/>
            </a:pPr>
            <a:endParaRPr lang="en-US"/>
          </a:p>
          <a:p>
            <a:pPr marL="682625" indent="-682625">
              <a:buFontTx/>
              <a:buNone/>
            </a:pPr>
            <a:endParaRPr lang="en-US"/>
          </a:p>
          <a:p>
            <a:pPr marL="682625" indent="-682625">
              <a:buFontTx/>
              <a:buNone/>
            </a:pPr>
            <a:r>
              <a:rPr lang="en-US"/>
              <a:t>3.   	9 Bridges     (Euler circuit)</a:t>
            </a:r>
          </a:p>
        </p:txBody>
      </p:sp>
      <p:sp>
        <p:nvSpPr>
          <p:cNvPr id="52307" name="AutoShape 83">
            <a:hlinkClick r:id="rId4" action="ppaction://hlinksldjump"/>
          </p:cNvPr>
          <p:cNvSpPr>
            <a:spLocks noChangeArrowheads="1"/>
          </p:cNvSpPr>
          <p:nvPr/>
        </p:nvSpPr>
        <p:spPr bwMode="auto">
          <a:xfrm>
            <a:off x="6905625" y="957263"/>
            <a:ext cx="1536700" cy="741362"/>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
        <p:nvSpPr>
          <p:cNvPr id="52308" name="AutoShape 84">
            <a:hlinkClick r:id="rId5" action="ppaction://hlinksldjump"/>
          </p:cNvPr>
          <p:cNvSpPr>
            <a:spLocks noChangeArrowheads="1"/>
          </p:cNvSpPr>
          <p:nvPr/>
        </p:nvSpPr>
        <p:spPr bwMode="auto">
          <a:xfrm>
            <a:off x="6905625" y="2727325"/>
            <a:ext cx="1536700" cy="741363"/>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
        <p:nvSpPr>
          <p:cNvPr id="52309" name="AutoShape 85">
            <a:hlinkClick r:id="rId6" action="ppaction://hlinksldjump"/>
          </p:cNvPr>
          <p:cNvSpPr>
            <a:spLocks noChangeArrowheads="1"/>
          </p:cNvSpPr>
          <p:nvPr/>
        </p:nvSpPr>
        <p:spPr bwMode="auto">
          <a:xfrm>
            <a:off x="6905625" y="4400550"/>
            <a:ext cx="1536700" cy="741363"/>
          </a:xfrm>
          <a:prstGeom prst="rightArrow">
            <a:avLst>
              <a:gd name="adj1" fmla="val 50000"/>
              <a:gd name="adj2" fmla="val 51820"/>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t>Picture</a:t>
            </a:r>
          </a:p>
        </p:txBody>
      </p:sp>
    </p:spTree>
    <p:custDataLst>
      <p:tags r:id="rId1"/>
    </p:custDataLst>
    <p:extLst>
      <p:ext uri="{BB962C8B-B14F-4D97-AF65-F5344CB8AC3E}">
        <p14:creationId xmlns:p14="http://schemas.microsoft.com/office/powerpoint/2010/main" val="350355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SLIDEGUID" val="EF2930168AFD4E45B706697877B40B1F"/>
  <p:tag name="SLIDEID" val="EF2930168AFD4E45B706697877B40B1F"/>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3;"/>
  <p:tag name="CHARTSTRINGSTD" val="0 0 1"/>
  <p:tag name="CHARTSTRINGREV" val="1 0 0"/>
  <p:tag name="CHARTSTRINGSTDPER" val="0 0 1"/>
  <p:tag name="CHARTSTRINGREVPER" val="1 0 0"/>
  <p:tag name="RESPONSESGATHERED" val="False"/>
  <p:tag name="TOTALRESPONSES" val="0"/>
  <p:tag name="VALUES" val="No Value|smicln|No Value|smicln|No Value"/>
</p:tagLst>
</file>

<file path=ppt/tags/tag13.xml><?xml version="1.0" encoding="utf-8"?>
<p:tagLst xmlns:a="http://schemas.openxmlformats.org/drawingml/2006/main" xmlns:r="http://schemas.openxmlformats.org/officeDocument/2006/relationships" xmlns:p="http://schemas.openxmlformats.org/presentationml/2006/main">
  <p:tag name="CHARTTYPE" val="0"/>
</p:tagLst>
</file>

<file path=ppt/tags/tag14.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ags/tag15.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SLIDEGUID" val="33C110B458924BD9BB83BBF1F76FEF80"/>
  <p:tag name="SLIDEID" val="33C110B458924BD9BB83BBF1F76FEF80"/>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2;"/>
  <p:tag name="CHARTSTRINGSTD" val="0 1 0"/>
  <p:tag name="CHARTSTRINGREV" val="0 1 0"/>
  <p:tag name="CHARTSTRINGSTDPER" val="0 1 0"/>
  <p:tag name="CHARTSTRINGREVPER" val="0 1 0"/>
  <p:tag name="RESPONSESGATHERED" val="False"/>
  <p:tag name="TOTALRESPONSES" val="0"/>
  <p:tag name="VALUES" val="No Value|smicln|No Value|smicln|No Value"/>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CHARTTYPE" val="0"/>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SLIDEGUID" val="CDE2B0F9E4C843408E1B1AED0425EE0B"/>
  <p:tag name="SLIDEID" val="CDE2B0F9E4C843408E1B1AED0425EE0B"/>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This graph has"/>
  <p:tag name="ANSWERSALIAS" val="6 edges, 4 vertices (exactly 2 of which are odd)|smicln|4 edges, 6 vertices (all of which are odd)|smicln|6 edges, 4 vertices (all of which are odd)|smicln|4 edges, 4 vertices (exactly 2 of which are odd)"/>
  <p:tag name="RESPONSECOUNT" val="1"/>
  <p:tag name="SLICED" val="False"/>
  <p:tag name="RESPONSES" val="3;"/>
  <p:tag name="CHARTSTRINGSTD" val="0 0 1 0"/>
  <p:tag name="CHARTSTRINGREV" val="0 1 0 0"/>
  <p:tag name="CHARTSTRINGSTDPER" val="0 0 1 0"/>
  <p:tag name="CHARTSTRINGREVPER" val="0 1 0 0"/>
  <p:tag name="RESPONSESGATHERED" val="False"/>
  <p:tag name="TOTALRESPONSES" val="0"/>
  <p:tag name="VALUES" val="No Value|smicln|No Value|smicln|No Value|smicln|No Value"/>
</p:tagLst>
</file>

<file path=ppt/tags/tag39.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4.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ags/tag40.xml><?xml version="1.0" encoding="utf-8"?>
<p:tagLst xmlns:a="http://schemas.openxmlformats.org/drawingml/2006/main" xmlns:r="http://schemas.openxmlformats.org/officeDocument/2006/relationships" xmlns:p="http://schemas.openxmlformats.org/presentationml/2006/main">
  <p:tag name="CHARTTYPE" val="4"/>
</p:tagLst>
</file>

<file path=ppt/tags/tag41.xml><?xml version="1.0" encoding="utf-8"?>
<p:tagLst xmlns:a="http://schemas.openxmlformats.org/drawingml/2006/main" xmlns:r="http://schemas.openxmlformats.org/officeDocument/2006/relationships" xmlns:p="http://schemas.openxmlformats.org/presentationml/2006/main">
  <p:tag name="ANSWERBULLETS" val="3"/>
  <p:tag name="TEXTLENGTH" val="186"/>
  <p:tag name="FONTSIZE" val="22"/>
  <p:tag name="BULLETTYPE" val="ppBulletArabicPeriod"/>
  <p:tag name="ANSWERTEXT" val="6 edges, 4 vertices (exactly 2 of which are odd)&#10;4 edges, 6 vertices (all of which are odd)&#10;6 edges, 4 vertices (all of which are odd)&#10;4 edges, 4 vertices (exactly 2 of which are odd)"/>
  <p:tag name="OLDNUMANSWERS" val="4"/>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RCTYPE" val="Style_Bubble"/>
  <p:tag name="STYLE" val="2"/>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SLIDEGUID" val="E53A2902A44A4BE69DB358C79E60E65C"/>
  <p:tag name="SLIDEID" val="E53A2902A44A4BE69DB358C79E60E65C"/>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nter question text..."/>
  <p:tag name="ANSWERSALIAS" val="Did it every time|smicln|Did it at least once|smicln|Can’t seem to do it"/>
  <p:tag name="RESPONSECOUNT" val="1"/>
  <p:tag name="SLICED" val="False"/>
  <p:tag name="RESPONSES" val="3;"/>
  <p:tag name="CHARTSTRINGSTD" val="0 0 1"/>
  <p:tag name="CHARTSTRINGREV" val="1 0 0"/>
  <p:tag name="CHARTSTRINGSTDPER" val="0 0 1"/>
  <p:tag name="CHARTSTRINGREVPER" val="1 0 0"/>
  <p:tag name="RESPONSESGATHERED" val="False"/>
  <p:tag name="TOTALRESPONSES" val="0"/>
  <p:tag name="VALUES" val="No Value|smicln|No Value|smicln|No Value"/>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CHARTTYPE" val="0"/>
</p:tagLst>
</file>

<file path=ppt/tags/tag9.xml><?xml version="1.0" encoding="utf-8"?>
<p:tagLst xmlns:a="http://schemas.openxmlformats.org/drawingml/2006/main" xmlns:r="http://schemas.openxmlformats.org/officeDocument/2006/relationships" xmlns:p="http://schemas.openxmlformats.org/presentationml/2006/main">
  <p:tag name="ANSWERBULLETS" val="3"/>
  <p:tag name="TEXTLENGTH" val="60"/>
  <p:tag name="FONTSIZE" val="24"/>
  <p:tag name="BULLETTYPE" val="ppBulletArabicPeriod"/>
  <p:tag name="ANSWERTEXT" val="Did it every time&#10;Did it at least once&#10;Can’t seem to do it"/>
  <p:tag name="OLDNUMANSWERS"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6" ma:contentTypeDescription="Create a new document." ma:contentTypeScope="" ma:versionID="4b0160b5efa258f8613a6b71f82c8a16">
  <xsd:schema xmlns:xsd="http://www.w3.org/2001/XMLSchema" xmlns:xs="http://www.w3.org/2001/XMLSchema" xmlns:p="http://schemas.microsoft.com/office/2006/metadata/properties" xmlns:ns2="20e964fd-9e02-4023-9400-e190afd50962" targetNamespace="http://schemas.microsoft.com/office/2006/metadata/properties" ma:root="true" ma:fieldsID="728c41f00c9f68fead3696138961d1ed" ns2:_="">
    <xsd:import namespace="20e964fd-9e02-4023-9400-e190afd509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5DBA56-1156-40C8-87FA-37145D7F2E14}"/>
</file>

<file path=customXml/itemProps2.xml><?xml version="1.0" encoding="utf-8"?>
<ds:datastoreItem xmlns:ds="http://schemas.openxmlformats.org/officeDocument/2006/customXml" ds:itemID="{4FFE21E3-4725-49EA-8EA0-091C0FDD935C}"/>
</file>

<file path=customXml/itemProps3.xml><?xml version="1.0" encoding="utf-8"?>
<ds:datastoreItem xmlns:ds="http://schemas.openxmlformats.org/officeDocument/2006/customXml" ds:itemID="{6713A06F-CCDB-4E29-8A62-D4EFCFAF6BA7}"/>
</file>

<file path=docProps/app.xml><?xml version="1.0" encoding="utf-8"?>
<Properties xmlns="http://schemas.openxmlformats.org/officeDocument/2006/extended-properties" xmlns:vt="http://schemas.openxmlformats.org/officeDocument/2006/docPropsVTypes">
  <TotalTime>957</TotalTime>
  <Words>2443</Words>
  <Application>Microsoft Office PowerPoint</Application>
  <PresentationFormat>On-screen Show (4:3)</PresentationFormat>
  <Paragraphs>790</Paragraphs>
  <Slides>59</Slides>
  <Notes>17</Notes>
  <HiddenSlides>0</HiddenSlides>
  <MMClips>1</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3" baseType="lpstr">
      <vt:lpstr>Office Theme</vt:lpstr>
      <vt:lpstr>Chart</vt:lpstr>
      <vt:lpstr>方程式</vt:lpstr>
      <vt:lpstr>Equation</vt:lpstr>
      <vt:lpstr>Oswald c</vt:lpstr>
      <vt:lpstr>Konigsberg Bridge Problem</vt:lpstr>
      <vt:lpstr>The Seven Bridges of Königsberg, Germany</vt:lpstr>
      <vt:lpstr>Your solution</vt:lpstr>
      <vt:lpstr>Konigsberg Bridge   (8th bridge)</vt:lpstr>
      <vt:lpstr>Your solution</vt:lpstr>
      <vt:lpstr>Konigsberg Bridge   (9th bridge)</vt:lpstr>
      <vt:lpstr>Your solution</vt:lpstr>
      <vt:lpstr>3 Cases for Konigsberg</vt:lpstr>
      <vt:lpstr>Euler’s View</vt:lpstr>
      <vt:lpstr>The Seven Bridges of Königsberg, Germany (cont’d)</vt:lpstr>
      <vt:lpstr>The Seven Bridges of Königsberg, Germany (cont’d)</vt:lpstr>
      <vt:lpstr>What is a graph?</vt:lpstr>
      <vt:lpstr>PowerPoint Presentation</vt:lpstr>
      <vt:lpstr>PowerPoint Presentation</vt:lpstr>
      <vt:lpstr>Graphs: History </vt:lpstr>
      <vt:lpstr>Graphs: Applications </vt:lpstr>
      <vt:lpstr>Some Graphs</vt:lpstr>
      <vt:lpstr>Scratching the Surface</vt:lpstr>
      <vt:lpstr>Graph Terminology</vt:lpstr>
      <vt:lpstr>Common Graphs</vt:lpstr>
      <vt:lpstr>Common Graphs</vt:lpstr>
      <vt:lpstr>Trees as Graphs</vt:lpstr>
      <vt:lpstr>PowerPoint Presentation</vt:lpstr>
      <vt:lpstr>PowerPoint Presentation</vt:lpstr>
      <vt:lpstr>This graph has</vt:lpstr>
      <vt:lpstr>Draw a graph with</vt:lpstr>
      <vt:lpstr>Examples Again</vt:lpstr>
      <vt:lpstr>Weighted Graphs</vt:lpstr>
      <vt:lpstr>Examples Again</vt:lpstr>
      <vt:lpstr>Subgraph and Path</vt:lpstr>
      <vt:lpstr>Figure 6.4: subgraphs of G1 and G3   </vt:lpstr>
      <vt:lpstr>Simple Path and Style</vt:lpstr>
      <vt:lpstr>PowerPoint Presentation</vt:lpstr>
      <vt:lpstr>PowerPoint Presentation</vt:lpstr>
      <vt:lpstr>Graph Representations</vt:lpstr>
      <vt:lpstr>PowerPoint Presentation</vt:lpstr>
      <vt:lpstr>Representation- Adjacency Matrix</vt:lpstr>
      <vt:lpstr>PowerPoint Presentation</vt:lpstr>
      <vt:lpstr>Adjacency Matrix Properties</vt:lpstr>
      <vt:lpstr>Representation- Incidence Matrix</vt:lpstr>
      <vt:lpstr>Representation- Incidence Matrix</vt:lpstr>
      <vt:lpstr>PowerPoint Presentation</vt:lpstr>
      <vt:lpstr>PowerPoint Presentation</vt:lpstr>
      <vt:lpstr>Adjacency List Properties</vt:lpstr>
      <vt:lpstr>Graph representation – A small graph</vt:lpstr>
      <vt:lpstr>Graph representation – A small graph</vt:lpstr>
      <vt:lpstr>Graph Representation – A Large Graph</vt:lpstr>
      <vt:lpstr>Graph Representation – A Large Graph</vt:lpstr>
      <vt:lpstr>Graph Representation – A Large Graph</vt:lpstr>
      <vt:lpstr>Graph Representation – A Large Graph-list implementation </vt:lpstr>
      <vt:lpstr>Which is better?</vt:lpstr>
      <vt:lpstr>Analysis - Adjacency matrix vs. adjacency list representation </vt:lpstr>
      <vt:lpstr>Impln. based on adjacency matrix representation </vt:lpstr>
      <vt:lpstr>PowerPoint Presentation</vt:lpstr>
      <vt:lpstr>PowerPoint Presentation</vt:lpstr>
      <vt:lpstr>PowerPoint Presentation</vt:lpstr>
      <vt:lpstr>Interesting Operations</vt:lpstr>
      <vt:lpstr>Few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179</cp:revision>
  <dcterms:created xsi:type="dcterms:W3CDTF">2020-10-04T15:12:16Z</dcterms:created>
  <dcterms:modified xsi:type="dcterms:W3CDTF">2020-10-21T06:48:58Z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