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469" r:id="rId3"/>
    <p:sldId id="470" r:id="rId4"/>
    <p:sldId id="471" r:id="rId5"/>
    <p:sldId id="415" r:id="rId6"/>
    <p:sldId id="422" r:id="rId7"/>
    <p:sldId id="423" r:id="rId8"/>
    <p:sldId id="424" r:id="rId9"/>
    <p:sldId id="426" r:id="rId10"/>
    <p:sldId id="417" r:id="rId11"/>
    <p:sldId id="418" r:id="rId12"/>
    <p:sldId id="419" r:id="rId13"/>
    <p:sldId id="420" r:id="rId14"/>
    <p:sldId id="430" r:id="rId15"/>
    <p:sldId id="428" r:id="rId16"/>
    <p:sldId id="489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700" r:id="rId28"/>
    <p:sldId id="701" r:id="rId29"/>
    <p:sldId id="702" r:id="rId30"/>
    <p:sldId id="644" r:id="rId31"/>
    <p:sldId id="709" r:id="rId32"/>
    <p:sldId id="711" r:id="rId33"/>
    <p:sldId id="710" r:id="rId34"/>
    <p:sldId id="707" r:id="rId35"/>
    <p:sldId id="708" r:id="rId36"/>
    <p:sldId id="703" r:id="rId37"/>
    <p:sldId id="691" r:id="rId38"/>
    <p:sldId id="677" r:id="rId39"/>
    <p:sldId id="692" r:id="rId40"/>
    <p:sldId id="712" r:id="rId41"/>
    <p:sldId id="665" r:id="rId42"/>
    <p:sldId id="666" r:id="rId43"/>
    <p:sldId id="667" r:id="rId44"/>
    <p:sldId id="668" r:id="rId45"/>
    <p:sldId id="669" r:id="rId46"/>
    <p:sldId id="670" r:id="rId47"/>
    <p:sldId id="671" r:id="rId48"/>
    <p:sldId id="672" r:id="rId49"/>
    <p:sldId id="673" r:id="rId50"/>
    <p:sldId id="674" r:id="rId51"/>
    <p:sldId id="678" r:id="rId52"/>
    <p:sldId id="679" r:id="rId53"/>
    <p:sldId id="680" r:id="rId54"/>
    <p:sldId id="705" r:id="rId55"/>
    <p:sldId id="693" r:id="rId56"/>
    <p:sldId id="694" r:id="rId57"/>
    <p:sldId id="695" r:id="rId58"/>
    <p:sldId id="696" r:id="rId59"/>
    <p:sldId id="697" r:id="rId60"/>
    <p:sldId id="698" r:id="rId61"/>
    <p:sldId id="675" r:id="rId62"/>
    <p:sldId id="676" r:id="rId63"/>
    <p:sldId id="515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75" autoAdjust="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EE446-5392-476E-A773-4D015997B8A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E2ED-A1CD-4C7D-AD72-DE39E514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FE38D-4BD5-47CA-90CD-4E4AA1131586}" type="slidenum">
              <a:rPr lang="en-US"/>
              <a:pPr/>
              <a:t>5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06A249-A088-47FE-A7ED-6579CA956145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702AF-3884-448D-859A-5F9EA8C9165A}" type="slidenum">
              <a:rPr lang="en-US"/>
              <a:pPr/>
              <a:t>9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609588-C10E-4906-95EE-0C0AF31BD162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2EB6B5-4EAB-46EF-85D5-03B578BF33FC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94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88D769-2FA3-4721-B9E8-86DD34CB812F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69216C-C7B4-4800-A2F4-B34D014DC566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75A179-7321-4F52-8B85-A57E123692EB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F1FEE5-D8D8-411F-96DC-7E4985C3870E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D661B5-6BB6-42EB-8079-769908312908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915BA-E48D-4646-94A5-05D3F1A60588}" type="slidenum">
              <a:rPr lang="en-US"/>
              <a:pPr/>
              <a:t>10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964A8-7F22-4DC1-A83D-0C5AAA3A838E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964A8-7F22-4DC1-A83D-0C5AAA3A838E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25CEE-3D78-4002-B9A1-B6B4731AC48B}" type="slidenum">
              <a:rPr lang="en-US"/>
              <a:pPr/>
              <a:t>11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B2445D-CC1A-43F1-ACF5-FC4C9B5C011B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A642F3-39F7-4589-9EC0-75E4D2B676B9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5DC5D5-8DE6-4DF4-BFF5-528397BB77E1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FB1F61-3C23-499D-80BA-F69A64A09060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A986AF-1DAA-47DE-8771-20A8C5B2CBC5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FCFF7-DFC2-421B-8CE0-C617C6957C60}" type="slidenum">
              <a:rPr lang="en-US"/>
              <a:pPr/>
              <a:t>12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8DEC6-F6C5-4191-8AA8-CA27CDD15078}" type="slidenum">
              <a:rPr lang="en-US"/>
              <a:pPr/>
              <a:t>13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B3AD8-ACDA-407E-85F0-F3F99F8B0B79}" type="slidenum">
              <a:rPr lang="en-US"/>
              <a:pPr/>
              <a:t>15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F9260-76DF-40E6-9F8B-BB2539F0DF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07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5A59FE8-336F-4583-A49A-7E7B0409A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EDE4-71C8-4285-897E-C50DE1E8308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760" y="3962400"/>
            <a:ext cx="7772400" cy="1470025"/>
          </a:xfrm>
        </p:spPr>
        <p:txBody>
          <a:bodyPr/>
          <a:lstStyle/>
          <a:p>
            <a:r>
              <a:rPr lang="en-US" dirty="0" smtClean="0"/>
              <a:t>Oswald c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388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524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 Invitation to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33210-6846-4555-92FA-9B17556FC495}" type="slidenum">
              <a:rPr lang="en-US"/>
              <a:pPr/>
              <a:t>10</a:t>
            </a:fld>
            <a:endParaRPr 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58200" cy="50768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Problem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town has a set of houses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and a set of roads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connects 2 and only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2 houses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connecting houses </a:t>
            </a:r>
            <a:r>
              <a:rPr lang="en-US" sz="2400">
                <a:latin typeface="Comic Sans MS" pitchFamily="66" charset="0"/>
              </a:rPr>
              <a:t>u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</a:rPr>
              <a:t>v</a:t>
            </a:r>
            <a:r>
              <a:rPr lang="en-US" sz="2400"/>
              <a:t> has a repair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      cost </a:t>
            </a:r>
            <a:r>
              <a:rPr lang="en-US" sz="2400">
                <a:latin typeface="Comic Sans MS" pitchFamily="66" charset="0"/>
              </a:rPr>
              <a:t>w(u, v)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Goal: </a:t>
            </a:r>
            <a:r>
              <a:rPr lang="en-US"/>
              <a:t>Repair enough (and no more) roads such that: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Everyone stays connected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2000"/>
              <a:t>	i.e., can reach every house from all other houses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2.   Total repair cost is minimum</a:t>
            </a:r>
          </a:p>
        </p:txBody>
      </p:sp>
      <p:grpSp>
        <p:nvGrpSpPr>
          <p:cNvPr id="834564" name="Group 4"/>
          <p:cNvGrpSpPr>
            <a:grpSpLocks/>
          </p:cNvGrpSpPr>
          <p:nvPr/>
        </p:nvGrpSpPr>
        <p:grpSpPr bwMode="auto">
          <a:xfrm>
            <a:off x="4945063" y="1176338"/>
            <a:ext cx="4043362" cy="2108200"/>
            <a:chOff x="3028" y="2088"/>
            <a:chExt cx="2547" cy="1328"/>
          </a:xfrm>
        </p:grpSpPr>
        <p:sp>
          <p:nvSpPr>
            <p:cNvPr id="834565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834566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34567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834568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4569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834570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834571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34572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34573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834574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5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6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7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8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79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0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1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2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3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4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5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6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7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88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4589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4590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4591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4592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834593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34594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4595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4596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4597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4598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834599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834600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834601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834602" name="Picture 42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3" name="Picture 43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4" name="Picture 44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5" name="Picture 45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6" name="Picture 46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7" name="Picture 47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8" name="Picture 48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9" name="Picture 49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10" name="Picture 50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20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A073A-7C73-4879-B4A3-B73A595EDBCD}" type="slidenum">
              <a:rPr lang="en-US"/>
              <a:pPr/>
              <a:t>11</a:t>
            </a:fld>
            <a:endParaRPr 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71563"/>
            <a:ext cx="8142287" cy="210502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sz="2400"/>
              <a:t>A connected, undirected graph: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/>
              <a:t>Vertices = houses,       Edges = roads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/>
              <a:t>A </a:t>
            </a:r>
            <a:r>
              <a:rPr lang="en-US" sz="2400" b="1"/>
              <a:t>weight </a:t>
            </a:r>
            <a:r>
              <a:rPr lang="en-US" sz="2400">
                <a:latin typeface="Comic Sans MS" pitchFamily="66" charset="0"/>
              </a:rPr>
              <a:t>w(u, v)</a:t>
            </a:r>
            <a:r>
              <a:rPr lang="en-US" sz="2400"/>
              <a:t> on each edge </a:t>
            </a:r>
            <a:r>
              <a:rPr lang="en-US" sz="2400">
                <a:latin typeface="Comic Sans MS" pitchFamily="66" charset="0"/>
              </a:rPr>
              <a:t>(u, v)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E</a:t>
            </a:r>
          </a:p>
        </p:txBody>
      </p:sp>
      <p:grpSp>
        <p:nvGrpSpPr>
          <p:cNvPr id="836612" name="Group 4"/>
          <p:cNvGrpSpPr>
            <a:grpSpLocks/>
          </p:cNvGrpSpPr>
          <p:nvPr/>
        </p:nvGrpSpPr>
        <p:grpSpPr bwMode="auto">
          <a:xfrm>
            <a:off x="4806950" y="3314700"/>
            <a:ext cx="4043363" cy="2108200"/>
            <a:chOff x="3028" y="2088"/>
            <a:chExt cx="2547" cy="1328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836614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36615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836616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36617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836618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836619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36620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4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5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6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7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0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1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2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5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36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6637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6638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6639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36640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836641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36642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36644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6645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36646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836647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836648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836649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836650" name="Picture 42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1" name="Picture 43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2" name="Picture 44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3" name="Picture 45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4" name="Picture 46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5" name="Picture 47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6" name="Picture 48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7" name="Picture 49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8" name="Picture 50" descr="j03113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6659" name="Rectangle 51"/>
          <p:cNvSpPr>
            <a:spLocks noChangeArrowheads="1"/>
          </p:cNvSpPr>
          <p:nvPr/>
        </p:nvSpPr>
        <p:spPr bwMode="auto">
          <a:xfrm>
            <a:off x="446088" y="3167063"/>
            <a:ext cx="8450262" cy="20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Find T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</a:t>
            </a:r>
            <a:r>
              <a:rPr lang="en-US" sz="2400">
                <a:solidFill>
                  <a:schemeClr val="accent2"/>
                </a:solidFill>
              </a:rPr>
              <a:t> E such that: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T connects all vertices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w(T) = </a:t>
            </a:r>
            <a:r>
              <a:rPr lang="el-GR" sz="2400">
                <a:solidFill>
                  <a:schemeClr val="accent2"/>
                </a:solidFill>
                <a:latin typeface="Comic Sans MS" pitchFamily="66" charset="0"/>
              </a:rPr>
              <a:t>Σ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</a:rPr>
              <a:t>(u,v)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T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 w(u, v)</a:t>
            </a:r>
            <a:r>
              <a:rPr lang="en-US" sz="2400">
                <a:solidFill>
                  <a:schemeClr val="accent2"/>
                </a:solidFill>
              </a:rPr>
              <a:t> is 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	minimized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54251" y="5715000"/>
            <a:ext cx="520382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2427288" y="5816653"/>
            <a:ext cx="5121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>
                <a:solidFill>
                  <a:srgbClr val="0070C0"/>
                </a:solidFill>
                <a:ea typeface="新細明體" charset="-120"/>
              </a:rPr>
              <a:t>Select n-1 edges from a weighted graph</a:t>
            </a:r>
          </a:p>
          <a:p>
            <a:pPr algn="l"/>
            <a:r>
              <a:rPr lang="en-US" altLang="zh-TW" sz="2400" dirty="0">
                <a:solidFill>
                  <a:srgbClr val="0070C0"/>
                </a:solidFill>
                <a:ea typeface="新細明體" charset="-120"/>
              </a:rPr>
              <a:t>of n vertices with minimum cost.</a:t>
            </a:r>
          </a:p>
        </p:txBody>
      </p:sp>
    </p:spTree>
    <p:extLst>
      <p:ext uri="{BB962C8B-B14F-4D97-AF65-F5344CB8AC3E}">
        <p14:creationId xmlns:p14="http://schemas.microsoft.com/office/powerpoint/2010/main" val="17234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11E8FC-E420-4BFE-A9E0-BF0385328E53}" type="slidenum">
              <a:rPr lang="en-US"/>
              <a:pPr/>
              <a:t>12</a:t>
            </a:fld>
            <a:endParaRPr 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Properties of Minimum Spanning Trees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1975" cy="54483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130000"/>
              </a:lnSpc>
            </a:pPr>
            <a:r>
              <a:rPr lang="en-US"/>
              <a:t>Minimum spanning tree is </a:t>
            </a:r>
            <a:r>
              <a:rPr lang="en-US" b="1"/>
              <a:t>not</a:t>
            </a:r>
            <a:r>
              <a:rPr lang="en-US"/>
              <a:t> unique</a:t>
            </a:r>
          </a:p>
          <a:p>
            <a:pPr marL="533400" indent="-533400">
              <a:lnSpc>
                <a:spcPct val="130000"/>
              </a:lnSpc>
            </a:pPr>
            <a:endParaRPr lang="en-US"/>
          </a:p>
          <a:p>
            <a:pPr marL="533400" indent="-533400">
              <a:lnSpc>
                <a:spcPct val="130000"/>
              </a:lnSpc>
            </a:pPr>
            <a:endParaRPr lang="en-US"/>
          </a:p>
          <a:p>
            <a:pPr marL="533400" indent="-533400">
              <a:lnSpc>
                <a:spcPct val="130000"/>
              </a:lnSpc>
            </a:pPr>
            <a:r>
              <a:rPr lang="en-US"/>
              <a:t>MST has no cycles – see why: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/>
              <a:t>We can take out an edge of a cycle, and still have the  vertices connected while reducing the cost</a:t>
            </a:r>
          </a:p>
          <a:p>
            <a:pPr marL="533400" indent="-533400">
              <a:lnSpc>
                <a:spcPct val="130000"/>
              </a:lnSpc>
            </a:pPr>
            <a:r>
              <a:rPr lang="en-US"/>
              <a:t># of edges in a MST: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/>
              <a:t>|V| - 1 </a:t>
            </a:r>
          </a:p>
        </p:txBody>
      </p:sp>
      <p:sp>
        <p:nvSpPr>
          <p:cNvPr id="840755" name="Text Box 51"/>
          <p:cNvSpPr txBox="1">
            <a:spLocks noChangeArrowheads="1"/>
          </p:cNvSpPr>
          <p:nvPr/>
        </p:nvSpPr>
        <p:spPr bwMode="auto">
          <a:xfrm>
            <a:off x="1687513" y="5711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i="1"/>
          </a:p>
        </p:txBody>
      </p:sp>
      <p:pic>
        <p:nvPicPr>
          <p:cNvPr id="840756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817688"/>
            <a:ext cx="276542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0757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1979613"/>
            <a:ext cx="2198687" cy="11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40C030-51B3-4AEA-A3E3-3735CACE55D3}" type="slidenum">
              <a:rPr lang="en-US"/>
              <a:pPr/>
              <a:t>13</a:t>
            </a:fld>
            <a:endParaRPr lang="en-US"/>
          </a:p>
        </p:txBody>
      </p:sp>
      <p:sp>
        <p:nvSpPr>
          <p:cNvPr id="842809" name="Rectangle 57"/>
          <p:cNvSpPr>
            <a:spLocks noChangeArrowheads="1"/>
          </p:cNvSpPr>
          <p:nvPr/>
        </p:nvSpPr>
        <p:spPr bwMode="auto">
          <a:xfrm>
            <a:off x="557213" y="3471863"/>
            <a:ext cx="1658937" cy="51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Growing a MST – Generic Approach</a:t>
            </a:r>
          </a:p>
        </p:txBody>
      </p:sp>
      <p:grpSp>
        <p:nvGrpSpPr>
          <p:cNvPr id="842756" name="Group 4"/>
          <p:cNvGrpSpPr>
            <a:grpSpLocks/>
          </p:cNvGrpSpPr>
          <p:nvPr/>
        </p:nvGrpSpPr>
        <p:grpSpPr bwMode="auto">
          <a:xfrm>
            <a:off x="5286375" y="2620963"/>
            <a:ext cx="3721100" cy="2108200"/>
            <a:chOff x="1670" y="2241"/>
            <a:chExt cx="2344" cy="1328"/>
          </a:xfrm>
        </p:grpSpPr>
        <p:sp>
          <p:nvSpPr>
            <p:cNvPr id="842757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58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59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0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1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2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3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764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42765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842766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842767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842768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842769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842770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842771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842772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42773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42774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842775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76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77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78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79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0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1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2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3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4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5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6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7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8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78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42790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42791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42792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42793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842794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42795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42796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42797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42798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42799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842800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42801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842802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842803" name="Rectangle 51"/>
          <p:cNvSpPr>
            <a:spLocks noChangeArrowheads="1"/>
          </p:cNvSpPr>
          <p:nvPr/>
        </p:nvSpPr>
        <p:spPr bwMode="auto">
          <a:xfrm>
            <a:off x="195263" y="1354138"/>
            <a:ext cx="5364162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600">
                <a:solidFill>
                  <a:schemeClr val="accent2"/>
                </a:solidFill>
              </a:rPr>
              <a:t>Grow a set A of edges (initially empty)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600">
                <a:solidFill>
                  <a:schemeClr val="accent2"/>
                </a:solidFill>
              </a:rPr>
              <a:t>Incrementally add edges to A such that they would belong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600">
                <a:solidFill>
                  <a:schemeClr val="accent2"/>
                </a:solidFill>
              </a:rPr>
              <a:t>    to a MST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60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60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An edge </a:t>
            </a:r>
            <a:r>
              <a:rPr lang="en-US" sz="2200">
                <a:latin typeface="Comic Sans MS" pitchFamily="66" charset="0"/>
              </a:rPr>
              <a:t>(u, v)</a:t>
            </a:r>
            <a:r>
              <a:rPr lang="en-US" sz="2200"/>
              <a:t> is </a:t>
            </a:r>
            <a:r>
              <a:rPr lang="en-US" sz="2200" b="1"/>
              <a:t>safe </a:t>
            </a:r>
            <a:r>
              <a:rPr lang="en-US" sz="2200"/>
              <a:t>for A if and only if A </a:t>
            </a:r>
            <a:r>
              <a:rPr lang="en-US" sz="2200">
                <a:sym typeface="Symbol" pitchFamily="18" charset="2"/>
              </a:rPr>
              <a:t></a:t>
            </a:r>
            <a:r>
              <a:rPr lang="en-US" sz="2200"/>
              <a:t> {</a:t>
            </a:r>
            <a:r>
              <a:rPr lang="en-US" sz="2200">
                <a:latin typeface="Comic Sans MS" pitchFamily="66" charset="0"/>
              </a:rPr>
              <a:t>(u, v)</a:t>
            </a:r>
            <a:r>
              <a:rPr lang="en-US" sz="2200"/>
              <a:t>} is also a subset of </a:t>
            </a:r>
            <a:r>
              <a:rPr lang="en-US" sz="2200" b="1"/>
              <a:t>some</a:t>
            </a:r>
            <a:r>
              <a:rPr lang="en-US" sz="2200"/>
              <a:t> MST</a:t>
            </a:r>
          </a:p>
        </p:txBody>
      </p:sp>
      <p:sp>
        <p:nvSpPr>
          <p:cNvPr id="842804" name="Rectangle 52"/>
          <p:cNvSpPr>
            <a:spLocks noChangeArrowheads="1"/>
          </p:cNvSpPr>
          <p:nvPr/>
        </p:nvSpPr>
        <p:spPr bwMode="auto">
          <a:xfrm>
            <a:off x="500063" y="4319588"/>
            <a:ext cx="542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Idea:</a:t>
            </a:r>
            <a:r>
              <a:rPr lang="en-US" sz="2400" b="1">
                <a:solidFill>
                  <a:srgbClr val="DD0111"/>
                </a:solidFill>
              </a:rPr>
              <a:t> add only “safe” edges</a:t>
            </a:r>
          </a:p>
        </p:txBody>
      </p:sp>
    </p:spTree>
    <p:extLst>
      <p:ext uri="{BB962C8B-B14F-4D97-AF65-F5344CB8AC3E}">
        <p14:creationId xmlns:p14="http://schemas.microsoft.com/office/powerpoint/2010/main" val="16832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8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Problem, Three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Algorithm #1: </a:t>
            </a:r>
            <a:r>
              <a:rPr lang="en-US" sz="2800" dirty="0" smtClean="0">
                <a:solidFill>
                  <a:schemeClr val="accent6"/>
                </a:solidFill>
              </a:rPr>
              <a:t>Prim's Algorithm</a:t>
            </a:r>
          </a:p>
          <a:p>
            <a:r>
              <a:rPr lang="en-US" sz="2400" dirty="0" smtClean="0"/>
              <a:t>Shortest-path is to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Algorithm as Minimum Spanning Tree is to Prim’s Algorithm</a:t>
            </a:r>
          </a:p>
          <a:p>
            <a:r>
              <a:rPr lang="en-US" sz="2400" dirty="0" smtClean="0"/>
              <a:t>Both based on expanding cloud of known vertices, basically using a priority queue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Algorithm #2: </a:t>
            </a:r>
            <a:r>
              <a:rPr lang="en-US" sz="2800" dirty="0" err="1" smtClean="0">
                <a:solidFill>
                  <a:schemeClr val="accent6"/>
                </a:solidFill>
              </a:rPr>
              <a:t>Kruskal's</a:t>
            </a:r>
            <a:r>
              <a:rPr lang="en-US" sz="2800" dirty="0" smtClean="0">
                <a:solidFill>
                  <a:schemeClr val="accent6"/>
                </a:solidFill>
              </a:rPr>
              <a:t> Algorithm</a:t>
            </a:r>
          </a:p>
          <a:p>
            <a:r>
              <a:rPr lang="en-US" sz="2400" dirty="0" smtClean="0"/>
              <a:t>Exactly our forest-merging approach to spanning tree but process edges in cost order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Algorithm #3: </a:t>
            </a:r>
            <a:r>
              <a:rPr lang="en-US" sz="2400" dirty="0" err="1" smtClean="0"/>
              <a:t>Boruvka’s</a:t>
            </a:r>
            <a:r>
              <a:rPr lang="en-US" sz="2400" dirty="0" smtClean="0"/>
              <a:t> Algorithm(</a:t>
            </a:r>
            <a:r>
              <a:rPr lang="en-US" sz="2400" dirty="0" err="1" smtClean="0"/>
              <a:t>a.k.a</a:t>
            </a:r>
            <a:r>
              <a:rPr lang="en-US" sz="2400" dirty="0" smtClean="0"/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Sollin’s</a:t>
            </a:r>
            <a:r>
              <a:rPr lang="en-US" sz="2800" dirty="0" smtClean="0">
                <a:solidFill>
                  <a:schemeClr val="accent6"/>
                </a:solidFill>
              </a:rPr>
              <a:t> Algorithm)</a:t>
            </a:r>
            <a:r>
              <a:rPr lang="en-US" sz="2800" dirty="0" smtClean="0"/>
              <a:t> </a:t>
            </a:r>
            <a:r>
              <a:rPr lang="en-US" sz="2400" dirty="0"/>
              <a:t>– not included in our syllabus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27C527-9837-40BA-B515-75AF9A0AA3D6}" type="slidenum">
              <a:rPr lang="en-US"/>
              <a:pPr/>
              <a:t>15</a:t>
            </a:fld>
            <a:endParaRPr lang="en-US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 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58187" cy="507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Prim’s algorithm is a </a:t>
            </a:r>
            <a:r>
              <a:rPr lang="en-US" b="1" dirty="0">
                <a:solidFill>
                  <a:srgbClr val="DD0111"/>
                </a:solidFill>
              </a:rPr>
              <a:t>“greedy”</a:t>
            </a:r>
            <a:r>
              <a:rPr lang="en-US" dirty="0"/>
              <a:t> algorithm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Greedy algorithms find solutions based on a sequence of choices which are </a:t>
            </a:r>
            <a:r>
              <a:rPr lang="en-US" b="1" dirty="0"/>
              <a:t>“locally”</a:t>
            </a:r>
            <a:r>
              <a:rPr lang="en-US" dirty="0"/>
              <a:t> optimal at each step.</a:t>
            </a:r>
          </a:p>
          <a:p>
            <a:pPr>
              <a:lnSpc>
                <a:spcPct val="140000"/>
              </a:lnSpc>
            </a:pPr>
            <a:r>
              <a:rPr lang="en-US" dirty="0"/>
              <a:t>Nevertheless, Prim’s greedy strategy produces a globally optimum solution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BC9C-18CF-49A9-BFB6-DB46814439F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6019" name="Rectangle 1027"/>
          <p:cNvSpPr>
            <a:spLocks noChangeArrowheads="1"/>
          </p:cNvSpPr>
          <p:nvPr/>
        </p:nvSpPr>
        <p:spPr bwMode="auto">
          <a:xfrm>
            <a:off x="1011238" y="328613"/>
            <a:ext cx="81327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Greedy Strategy</a:t>
            </a:r>
          </a:p>
        </p:txBody>
      </p:sp>
      <p:sp>
        <p:nvSpPr>
          <p:cNvPr id="86020" name="Rectangle 1028"/>
          <p:cNvSpPr>
            <a:spLocks noChangeArrowheads="1"/>
          </p:cNvSpPr>
          <p:nvPr/>
        </p:nvSpPr>
        <p:spPr bwMode="auto">
          <a:xfrm>
            <a:off x="381000" y="1609725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An optimal solution is constructed in stages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At each stage, the best decision is made at this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time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Since this decision cannot be changed later, 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we make sure that the decision will result in a feasible solution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Typically, the selection of an item at each 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stage is based on a least cost or a highest profit criterion</a:t>
            </a:r>
          </a:p>
        </p:txBody>
      </p:sp>
    </p:spTree>
    <p:extLst>
      <p:ext uri="{BB962C8B-B14F-4D97-AF65-F5344CB8AC3E}">
        <p14:creationId xmlns:p14="http://schemas.microsoft.com/office/powerpoint/2010/main" val="331313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Prim's Algorithm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, set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 </a:t>
            </a:r>
            <a:r>
              <a:rPr lang="en-US" dirty="0" smtClean="0">
                <a:latin typeface="+mj-lt"/>
                <a:cs typeface="Courier New" pitchFamily="49" charset="0"/>
                <a:sym typeface="Symbol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v.known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 = false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 smtClean="0">
              <a:latin typeface="+mj-lt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any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v.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>
                <a:latin typeface="+mj-lt"/>
                <a:cs typeface="Courier New" pitchFamily="49" charset="0"/>
              </a:rPr>
              <a:t>Mark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as known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>
                <a:latin typeface="+mj-lt"/>
                <a:cs typeface="Courier New" pitchFamily="49" charset="0"/>
              </a:rPr>
              <a:t>For each edge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with weight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,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w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 smtClean="0">
              <a:latin typeface="+mj-lt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there are unknown nodes in the graph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Select the unknown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with lowest cost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Mark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as known and add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to output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For each edge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with weight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,</a:t>
            </a:r>
          </a:p>
          <a:p>
            <a:pPr marL="857250" lvl="1" indent="-457200">
              <a:buNone/>
            </a:pPr>
            <a:r>
              <a:rPr lang="en-US" dirty="0" smtClean="0"/>
              <a:t>		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if(w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857250" lvl="1" indent="-457200">
              <a:buNone/>
            </a:pPr>
            <a:r>
              <a:rPr lang="en-US" dirty="0" smtClean="0"/>
              <a:t>		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w;</a:t>
            </a:r>
          </a:p>
          <a:p>
            <a:pPr marL="857250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v;</a:t>
            </a:r>
          </a:p>
          <a:p>
            <a:pPr marL="857250" lvl="1" indent="-457200">
              <a:buNone/>
            </a:pPr>
            <a:r>
              <a:rPr lang="en-US" dirty="0" smtClean="0"/>
              <a:t>		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7250" lvl="1" indent="-45720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30044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7310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4E49-0E8D-4621-891A-C5165410639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938213" y="412750"/>
            <a:ext cx="82057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Spanning Trees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938213" y="1677988"/>
            <a:ext cx="8205787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When graph G is connected, a depth first or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breadth first search starting at any vertex will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visit all vertices in G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spanning tree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any tree that consists solely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of edges in G and that includes all the vertices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E(G): T (</a:t>
            </a:r>
            <a:r>
              <a:rPr lang="en-US" altLang="zh-TW" sz="3200">
                <a:solidFill>
                  <a:schemeClr val="tx2"/>
                </a:solidFill>
                <a:ea typeface="新細明體" charset="-120"/>
              </a:rPr>
              <a:t>tree edges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 + N (</a:t>
            </a:r>
            <a:r>
              <a:rPr lang="en-US" altLang="zh-TW" sz="3200">
                <a:solidFill>
                  <a:schemeClr val="tx2"/>
                </a:solidFill>
                <a:ea typeface="新細明體" charset="-120"/>
              </a:rPr>
              <a:t>nontree edges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where 	T: set of edges used during search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		N: set of remaining edges</a:t>
            </a:r>
          </a:p>
        </p:txBody>
      </p:sp>
    </p:spTree>
    <p:extLst>
      <p:ext uri="{BB962C8B-B14F-4D97-AF65-F5344CB8AC3E}">
        <p14:creationId xmlns:p14="http://schemas.microsoft.com/office/powerpoint/2010/main" val="88515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92857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91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66964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8683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02538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049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9589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5691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599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832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Prim's Algorithm</a:t>
            </a:r>
            <a:endParaRPr lang="en-US" dirty="0"/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85977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7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Prim's Algorithm</a:t>
            </a:r>
            <a:endParaRPr lang="en-US" dirty="0"/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821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760" y="1104948"/>
            <a:ext cx="4208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Output:</a:t>
            </a:r>
          </a:p>
          <a:p>
            <a:r>
              <a:rPr lang="en-US" sz="2000" dirty="0"/>
              <a:t>(A, D</a:t>
            </a:r>
            <a:r>
              <a:rPr lang="en-US" sz="2000" dirty="0" smtClean="0"/>
              <a:t>)		(C, </a:t>
            </a:r>
            <a:r>
              <a:rPr lang="en-US" sz="2000" dirty="0"/>
              <a:t>F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(B, </a:t>
            </a:r>
            <a:r>
              <a:rPr lang="en-US" sz="2000" dirty="0"/>
              <a:t>E</a:t>
            </a:r>
            <a:r>
              <a:rPr lang="en-US" sz="2000" dirty="0" smtClean="0"/>
              <a:t>)		(D, E)</a:t>
            </a:r>
          </a:p>
          <a:p>
            <a:r>
              <a:rPr lang="en-US" sz="2000" dirty="0" smtClean="0"/>
              <a:t>(C, </a:t>
            </a:r>
            <a:r>
              <a:rPr lang="en-US" sz="2000" dirty="0"/>
              <a:t>D</a:t>
            </a:r>
            <a:r>
              <a:rPr lang="en-US" sz="2000" dirty="0" smtClean="0"/>
              <a:t>)		(E, G)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Total Cost: 	9</a:t>
            </a:r>
          </a:p>
        </p:txBody>
      </p:sp>
    </p:spTree>
    <p:extLst>
      <p:ext uri="{BB962C8B-B14F-4D97-AF65-F5344CB8AC3E}">
        <p14:creationId xmlns:p14="http://schemas.microsoft.com/office/powerpoint/2010/main" val="20842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EB0BA3-A08A-4F52-9240-A3EBD1726D12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Prim’s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Analyze Prim’s algorithm assuming: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(a) an adjacency-list representation of G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chemeClr val="tx1"/>
                </a:solidFill>
              </a:rPr>
              <a:t>O(</a:t>
            </a:r>
            <a:r>
              <a:rPr lang="en-US" dirty="0" err="1" smtClean="0">
                <a:solidFill>
                  <a:schemeClr val="tx1"/>
                </a:solidFill>
              </a:rPr>
              <a:t>ElgV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 (b) an adjacency-matrix representation of G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chemeClr val="tx1"/>
                </a:solidFill>
              </a:rPr>
              <a:t>O(ElgV+V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42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EBEEA0-CE4D-4B12-AAB0-D0E7D89D0360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PRIM(</a:t>
            </a:r>
            <a:r>
              <a:rPr lang="en-US" smtClean="0">
                <a:latin typeface="Comic Sans MS" pitchFamily="66" charset="0"/>
              </a:rPr>
              <a:t>V, E, w, r</a:t>
            </a:r>
            <a:r>
              <a:rPr lang="en-US" smtClean="0"/>
              <a:t>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62038"/>
            <a:ext cx="8472488" cy="55975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>
                <a:latin typeface="Comic Sans MS" pitchFamily="66" charset="0"/>
              </a:rPr>
              <a:t> Q ← 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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/>
              <a:t>each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</a:t>
            </a:r>
            <a:r>
              <a:rPr lang="en-US" sz="2000" b="1" smtClean="0"/>
              <a:t>do </a:t>
            </a:r>
            <a:r>
              <a:rPr lang="en-US" sz="2000" smtClean="0">
                <a:latin typeface="Comic Sans MS" pitchFamily="66" charset="0"/>
              </a:rPr>
              <a:t>key[u]</a:t>
            </a:r>
            <a:r>
              <a:rPr lang="en-US" sz="2000" smtClean="0"/>
              <a:t> ← ∞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</a:t>
            </a:r>
            <a:r>
              <a:rPr lang="en-US" sz="2000" smtClean="0">
                <a:latin typeface="Comic Sans MS" pitchFamily="66" charset="0"/>
              </a:rPr>
              <a:t>π[u]</a:t>
            </a:r>
            <a:r>
              <a:rPr lang="en-US" sz="2000" smtClean="0"/>
              <a:t>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INSERT(</a:t>
            </a:r>
            <a:r>
              <a:rPr lang="en-US" sz="2000" smtClean="0">
                <a:latin typeface="Comic Sans MS" pitchFamily="66" charset="0"/>
              </a:rPr>
              <a:t>Q, u</a:t>
            </a:r>
            <a:r>
              <a:rPr lang="en-US" sz="200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DECREASE-KEY(</a:t>
            </a:r>
            <a:r>
              <a:rPr lang="en-US" sz="2000" smtClean="0">
                <a:latin typeface="Comic Sans MS" pitchFamily="66" charset="0"/>
              </a:rPr>
              <a:t>Q, r, 0</a:t>
            </a:r>
            <a:r>
              <a:rPr lang="en-US" sz="2000" smtClean="0"/>
              <a:t>)         </a:t>
            </a:r>
            <a:r>
              <a:rPr lang="en-US" sz="2000" smtClean="0">
                <a:cs typeface="Arial" charset="0"/>
              </a:rPr>
              <a:t>► </a:t>
            </a:r>
            <a:r>
              <a:rPr lang="en-US" sz="2000" smtClean="0">
                <a:latin typeface="Comic Sans MS" pitchFamily="66" charset="0"/>
              </a:rPr>
              <a:t>key[r]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</a:t>
            </a:r>
            <a:r>
              <a:rPr lang="en-US" sz="2000" b="1" smtClean="0"/>
              <a:t>while </a:t>
            </a:r>
            <a:r>
              <a:rPr lang="en-US" sz="2000" smtClean="0">
                <a:latin typeface="Comic Sans MS" pitchFamily="66" charset="0"/>
              </a:rPr>
              <a:t>Q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 </a:t>
            </a:r>
            <a:r>
              <a:rPr lang="en-US" sz="2000" smtClean="0"/>
              <a:t> 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</a:t>
            </a:r>
            <a:r>
              <a:rPr lang="en-US" sz="2000" b="1" smtClean="0"/>
              <a:t>do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← EXTRACT-MIN(</a:t>
            </a:r>
            <a:r>
              <a:rPr lang="en-US" sz="2000" smtClean="0">
                <a:latin typeface="Comic Sans MS" pitchFamily="66" charset="0"/>
              </a:rPr>
              <a:t>Q</a:t>
            </a:r>
            <a:r>
              <a:rPr lang="en-US" sz="200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</a:t>
            </a:r>
            <a:r>
              <a:rPr lang="en-US" sz="2000" b="1" smtClean="0"/>
              <a:t>for </a:t>
            </a:r>
            <a:r>
              <a:rPr lang="en-US" sz="2000" smtClean="0"/>
              <a:t>each </a:t>
            </a:r>
            <a:r>
              <a:rPr lang="en-US" sz="2000" smtClean="0">
                <a:latin typeface="Comic Sans MS" pitchFamily="66" charset="0"/>
              </a:rPr>
              <a:t>v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</a:t>
            </a:r>
            <a:r>
              <a:rPr lang="en-US" sz="2000" smtClean="0">
                <a:latin typeface="Comic Sans MS" pitchFamily="66" charset="0"/>
              </a:rPr>
              <a:t>Adj[u]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</a:t>
            </a:r>
            <a:r>
              <a:rPr lang="en-US" sz="2000" b="1" smtClean="0"/>
              <a:t>do if </a:t>
            </a:r>
            <a:r>
              <a:rPr lang="en-US" sz="2000" smtClean="0">
                <a:latin typeface="Comic Sans MS" pitchFamily="66" charset="0"/>
              </a:rPr>
              <a:t>v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000" smtClean="0">
                <a:latin typeface="Comic Sans MS" pitchFamily="66" charset="0"/>
              </a:rPr>
              <a:t> Q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w(u, v) &lt; key[v]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      </a:t>
            </a:r>
            <a:r>
              <a:rPr lang="en-US" sz="2000" b="1" smtClean="0"/>
              <a:t>then </a:t>
            </a:r>
            <a:r>
              <a:rPr lang="en-US" sz="2000" smtClean="0">
                <a:latin typeface="Comic Sans MS" pitchFamily="66" charset="0"/>
              </a:rPr>
              <a:t>π[v] ← u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               DECREASE-KEY(</a:t>
            </a:r>
            <a:r>
              <a:rPr lang="en-US" sz="2000" smtClean="0">
                <a:latin typeface="Comic Sans MS" pitchFamily="66" charset="0"/>
              </a:rPr>
              <a:t>Q, v, w(u, v)</a:t>
            </a:r>
            <a:r>
              <a:rPr lang="en-US" sz="2000" smtClean="0"/>
              <a:t>)</a:t>
            </a:r>
          </a:p>
        </p:txBody>
      </p:sp>
      <p:sp>
        <p:nvSpPr>
          <p:cNvPr id="46085" name="AutoShape 4"/>
          <p:cNvSpPr>
            <a:spLocks/>
          </p:cNvSpPr>
          <p:nvPr/>
        </p:nvSpPr>
        <p:spPr bwMode="auto">
          <a:xfrm>
            <a:off x="3798888" y="1193800"/>
            <a:ext cx="206375" cy="1993900"/>
          </a:xfrm>
          <a:prstGeom prst="rightBrace">
            <a:avLst>
              <a:gd name="adj1" fmla="val 805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4056063" y="1925638"/>
            <a:ext cx="2874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O(V)</a:t>
            </a:r>
            <a:r>
              <a:rPr lang="en-US"/>
              <a:t> if Q is implemented as a min-heap</a:t>
            </a:r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H="1" flipV="1">
            <a:off x="2555875" y="3886200"/>
            <a:ext cx="227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4951413" y="3706813"/>
            <a:ext cx="214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Executed |V| times</a:t>
            </a: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H="1">
            <a:off x="4765675" y="4295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5260975" y="4116388"/>
            <a:ext cx="1624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Takes </a:t>
            </a:r>
            <a:r>
              <a:rPr lang="en-US">
                <a:latin typeface="Comic Sans MS" pitchFamily="66" charset="0"/>
              </a:rPr>
              <a:t>O(lgV)</a:t>
            </a: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7092950" y="3568700"/>
            <a:ext cx="1646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Min-heap operations: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O(VlgV)</a:t>
            </a:r>
          </a:p>
        </p:txBody>
      </p:sp>
      <p:sp>
        <p:nvSpPr>
          <p:cNvPr id="46092" name="AutoShape 11"/>
          <p:cNvSpPr>
            <a:spLocks/>
          </p:cNvSpPr>
          <p:nvPr/>
        </p:nvSpPr>
        <p:spPr bwMode="auto">
          <a:xfrm>
            <a:off x="6970713" y="3694113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5375275" y="4530725"/>
            <a:ext cx="234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Executed O(E) times</a:t>
            </a:r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 flipH="1">
            <a:off x="4783138" y="472598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flipH="1">
            <a:off x="6075363" y="51482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6570663" y="4968875"/>
            <a:ext cx="116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Constant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 rot="16200000" flipH="1">
            <a:off x="5210969" y="5712619"/>
            <a:ext cx="293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6570663" y="5397500"/>
            <a:ext cx="1624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Takes </a:t>
            </a:r>
            <a:r>
              <a:rPr lang="en-US">
                <a:latin typeface="Comic Sans MS" pitchFamily="66" charset="0"/>
              </a:rPr>
              <a:t>O(lgV)</a:t>
            </a:r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5356225" y="5565775"/>
            <a:ext cx="1163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19"/>
          <p:cNvSpPr txBox="1">
            <a:spLocks noChangeArrowheads="1"/>
          </p:cNvSpPr>
          <p:nvPr/>
        </p:nvSpPr>
        <p:spPr bwMode="auto">
          <a:xfrm>
            <a:off x="8101013" y="4913313"/>
            <a:ext cx="1074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O(ElgV)</a:t>
            </a:r>
          </a:p>
        </p:txBody>
      </p:sp>
      <p:sp>
        <p:nvSpPr>
          <p:cNvPr id="46101" name="AutoShape 20"/>
          <p:cNvSpPr>
            <a:spLocks/>
          </p:cNvSpPr>
          <p:nvPr/>
        </p:nvSpPr>
        <p:spPr bwMode="auto">
          <a:xfrm>
            <a:off x="8018463" y="4548188"/>
            <a:ext cx="152400" cy="1177925"/>
          </a:xfrm>
          <a:prstGeom prst="rightBrace">
            <a:avLst>
              <a:gd name="adj1" fmla="val 644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1"/>
          <p:cNvSpPr txBox="1">
            <a:spLocks noChangeArrowheads="1"/>
          </p:cNvSpPr>
          <p:nvPr/>
        </p:nvSpPr>
        <p:spPr bwMode="auto">
          <a:xfrm>
            <a:off x="4437063" y="1377950"/>
            <a:ext cx="433228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0111"/>
                </a:solidFill>
              </a:rPr>
              <a:t>Total time</a:t>
            </a:r>
            <a:r>
              <a:rPr lang="en-US"/>
              <a:t>: </a:t>
            </a:r>
            <a:r>
              <a:rPr lang="en-US">
                <a:latin typeface="Comic Sans MS" pitchFamily="66" charset="0"/>
              </a:rPr>
              <a:t>O(VlgV + ElgV) = O(ElgV)</a:t>
            </a:r>
            <a:endParaRPr lang="en-US"/>
          </a:p>
        </p:txBody>
      </p:sp>
      <p:sp>
        <p:nvSpPr>
          <p:cNvPr id="46103" name="Text Box 22"/>
          <p:cNvSpPr txBox="1">
            <a:spLocks noChangeArrowheads="1"/>
          </p:cNvSpPr>
          <p:nvPr/>
        </p:nvSpPr>
        <p:spPr bwMode="auto">
          <a:xfrm>
            <a:off x="7077075" y="3208338"/>
            <a:ext cx="1093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O(lgV)</a:t>
            </a:r>
            <a:r>
              <a:rPr lang="en-US"/>
              <a:t> </a:t>
            </a:r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 flipH="1">
            <a:off x="6230938" y="3379788"/>
            <a:ext cx="77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3478BD-07F5-44E5-8EDE-6698EB4FFFFE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PRIM(</a:t>
            </a:r>
            <a:r>
              <a:rPr lang="en-US" smtClean="0">
                <a:latin typeface="Comic Sans MS" pitchFamily="66" charset="0"/>
              </a:rPr>
              <a:t>V, E, w, r</a:t>
            </a:r>
            <a:r>
              <a:rPr lang="en-US" smtClean="0"/>
              <a:t>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62038"/>
            <a:ext cx="8472488" cy="55975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>
                <a:latin typeface="Comic Sans MS" pitchFamily="66" charset="0"/>
              </a:rPr>
              <a:t> Q ← 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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/>
              <a:t>each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</a:t>
            </a:r>
            <a:r>
              <a:rPr lang="en-US" sz="2000" b="1" smtClean="0"/>
              <a:t>do </a:t>
            </a:r>
            <a:r>
              <a:rPr lang="en-US" sz="2000" smtClean="0">
                <a:latin typeface="Comic Sans MS" pitchFamily="66" charset="0"/>
              </a:rPr>
              <a:t>key[u]</a:t>
            </a:r>
            <a:r>
              <a:rPr lang="en-US" sz="2000" smtClean="0"/>
              <a:t> ← ∞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</a:t>
            </a:r>
            <a:r>
              <a:rPr lang="en-US" sz="2000" smtClean="0">
                <a:latin typeface="Comic Sans MS" pitchFamily="66" charset="0"/>
              </a:rPr>
              <a:t>π[u]</a:t>
            </a:r>
            <a:r>
              <a:rPr lang="en-US" sz="2000" smtClean="0"/>
              <a:t>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INSERT(</a:t>
            </a:r>
            <a:r>
              <a:rPr lang="en-US" sz="2000" smtClean="0">
                <a:latin typeface="Comic Sans MS" pitchFamily="66" charset="0"/>
              </a:rPr>
              <a:t>Q, u</a:t>
            </a:r>
            <a:r>
              <a:rPr lang="en-US" sz="200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DECREASE-KEY(</a:t>
            </a:r>
            <a:r>
              <a:rPr lang="en-US" sz="2000" smtClean="0">
                <a:latin typeface="Comic Sans MS" pitchFamily="66" charset="0"/>
              </a:rPr>
              <a:t>Q, r, 0</a:t>
            </a:r>
            <a:r>
              <a:rPr lang="en-US" sz="2000" smtClean="0"/>
              <a:t>)         </a:t>
            </a:r>
            <a:r>
              <a:rPr lang="en-US" sz="2000" smtClean="0">
                <a:cs typeface="Arial" charset="0"/>
              </a:rPr>
              <a:t>► </a:t>
            </a:r>
            <a:r>
              <a:rPr lang="en-US" sz="2000" smtClean="0">
                <a:latin typeface="Comic Sans MS" pitchFamily="66" charset="0"/>
              </a:rPr>
              <a:t>key[r]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</a:t>
            </a:r>
            <a:r>
              <a:rPr lang="en-US" sz="2000" b="1" smtClean="0"/>
              <a:t>while </a:t>
            </a:r>
            <a:r>
              <a:rPr lang="en-US" sz="2000" smtClean="0">
                <a:latin typeface="Comic Sans MS" pitchFamily="66" charset="0"/>
              </a:rPr>
              <a:t>Q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 </a:t>
            </a:r>
            <a:r>
              <a:rPr lang="en-US" sz="2000" smtClean="0"/>
              <a:t> 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</a:t>
            </a:r>
            <a:r>
              <a:rPr lang="en-US" sz="2000" b="1" smtClean="0"/>
              <a:t>do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← EXTRACT-MIN(</a:t>
            </a:r>
            <a:r>
              <a:rPr lang="en-US" sz="2000" smtClean="0">
                <a:latin typeface="Comic Sans MS" pitchFamily="66" charset="0"/>
              </a:rPr>
              <a:t>Q</a:t>
            </a:r>
            <a:r>
              <a:rPr lang="en-US" sz="200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</a:t>
            </a:r>
            <a:r>
              <a:rPr lang="en-US" sz="2000" b="1" smtClean="0"/>
              <a:t>for </a:t>
            </a:r>
            <a:r>
              <a:rPr lang="en-US" sz="2000" smtClean="0"/>
              <a:t>(j=0; j&lt;|V|; j++)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if (A</a:t>
            </a:r>
            <a:r>
              <a:rPr lang="en-US" sz="2000" smtClean="0">
                <a:latin typeface="Comic Sans MS" pitchFamily="66" charset="0"/>
              </a:rPr>
              <a:t>[u][j]=1)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</a:t>
            </a:r>
            <a:r>
              <a:rPr lang="en-US" sz="2000" b="1" smtClean="0"/>
              <a:t>if </a:t>
            </a:r>
            <a:r>
              <a:rPr lang="en-US" sz="2000" smtClean="0">
                <a:latin typeface="Comic Sans MS" pitchFamily="66" charset="0"/>
              </a:rPr>
              <a:t>v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000" smtClean="0">
                <a:latin typeface="Comic Sans MS" pitchFamily="66" charset="0"/>
              </a:rPr>
              <a:t> Q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w(u, v) &lt; key[v]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      </a:t>
            </a:r>
            <a:r>
              <a:rPr lang="en-US" sz="2000" b="1" smtClean="0"/>
              <a:t>then </a:t>
            </a:r>
            <a:r>
              <a:rPr lang="en-US" sz="2000" smtClean="0">
                <a:latin typeface="Comic Sans MS" pitchFamily="66" charset="0"/>
              </a:rPr>
              <a:t>π[v] ← u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                                         DECREASE-KEY(</a:t>
            </a:r>
            <a:r>
              <a:rPr lang="en-US" sz="2000" smtClean="0">
                <a:latin typeface="Comic Sans MS" pitchFamily="66" charset="0"/>
              </a:rPr>
              <a:t>Q, v, w(u, v)</a:t>
            </a:r>
            <a:r>
              <a:rPr lang="en-US" sz="2000" smtClean="0"/>
              <a:t>)</a:t>
            </a: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3798888" y="1193800"/>
            <a:ext cx="206375" cy="1993900"/>
          </a:xfrm>
          <a:prstGeom prst="rightBrace">
            <a:avLst>
              <a:gd name="adj1" fmla="val 805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056063" y="1925638"/>
            <a:ext cx="2874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O(V)</a:t>
            </a:r>
            <a:r>
              <a:rPr lang="en-US"/>
              <a:t> if Q is implemented as a min-heap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H="1" flipV="1">
            <a:off x="2555875" y="3886200"/>
            <a:ext cx="227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4951413" y="3706813"/>
            <a:ext cx="214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Executed |V| times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 flipH="1">
            <a:off x="4765675" y="4295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260975" y="4116388"/>
            <a:ext cx="1624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Takes </a:t>
            </a:r>
            <a:r>
              <a:rPr lang="en-US">
                <a:latin typeface="Comic Sans MS" pitchFamily="66" charset="0"/>
              </a:rPr>
              <a:t>O(lgV)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7092950" y="3568700"/>
            <a:ext cx="1646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Min-heap operations: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O(VlgV)</a:t>
            </a:r>
          </a:p>
        </p:txBody>
      </p:sp>
      <p:sp>
        <p:nvSpPr>
          <p:cNvPr id="47116" name="AutoShape 11"/>
          <p:cNvSpPr>
            <a:spLocks/>
          </p:cNvSpPr>
          <p:nvPr/>
        </p:nvSpPr>
        <p:spPr bwMode="auto">
          <a:xfrm>
            <a:off x="6970713" y="3694113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5375275" y="4530725"/>
            <a:ext cx="2992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Executed O(V</a:t>
            </a:r>
            <a:r>
              <a:rPr lang="en-US" baseline="30000"/>
              <a:t>2</a:t>
            </a:r>
            <a:r>
              <a:rPr lang="en-US"/>
              <a:t>) times total</a:t>
            </a:r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 flipH="1">
            <a:off x="4783138" y="472598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 flipH="1">
            <a:off x="4051300" y="51800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4589463" y="4948238"/>
            <a:ext cx="1166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Constant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092825" y="5864225"/>
            <a:ext cx="162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Takes </a:t>
            </a:r>
            <a:r>
              <a:rPr lang="en-US">
                <a:latin typeface="Comic Sans MS" pitchFamily="66" charset="0"/>
              </a:rPr>
              <a:t>O(lgV)</a:t>
            </a: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7853363" y="5921375"/>
            <a:ext cx="1074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O(ElgV)</a:t>
            </a:r>
          </a:p>
        </p:txBody>
      </p:sp>
      <p:sp>
        <p:nvSpPr>
          <p:cNvPr id="47123" name="AutoShape 20"/>
          <p:cNvSpPr>
            <a:spLocks/>
          </p:cNvSpPr>
          <p:nvPr/>
        </p:nvSpPr>
        <p:spPr bwMode="auto">
          <a:xfrm>
            <a:off x="7691438" y="5888038"/>
            <a:ext cx="98425" cy="752475"/>
          </a:xfrm>
          <a:prstGeom prst="rightBrace">
            <a:avLst>
              <a:gd name="adj1" fmla="val 637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Text Box 21"/>
          <p:cNvSpPr txBox="1">
            <a:spLocks noChangeArrowheads="1"/>
          </p:cNvSpPr>
          <p:nvPr/>
        </p:nvSpPr>
        <p:spPr bwMode="auto">
          <a:xfrm>
            <a:off x="4229100" y="1368425"/>
            <a:ext cx="4706938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0111"/>
                </a:solidFill>
              </a:rPr>
              <a:t>Total time</a:t>
            </a:r>
            <a:r>
              <a:rPr lang="en-US"/>
              <a:t>: </a:t>
            </a:r>
            <a:r>
              <a:rPr lang="en-US">
                <a:latin typeface="Comic Sans MS" pitchFamily="66" charset="0"/>
              </a:rPr>
              <a:t>O(VlgV + ElgV+V</a:t>
            </a:r>
            <a:r>
              <a:rPr lang="en-US" baseline="30000">
                <a:latin typeface="Comic Sans MS" pitchFamily="66" charset="0"/>
              </a:rPr>
              <a:t>2</a:t>
            </a:r>
            <a:r>
              <a:rPr lang="en-US">
                <a:latin typeface="Comic Sans MS" pitchFamily="66" charset="0"/>
              </a:rPr>
              <a:t>) = O(ElgV+V</a:t>
            </a:r>
            <a:r>
              <a:rPr lang="en-US" baseline="30000">
                <a:latin typeface="Comic Sans MS" pitchFamily="66" charset="0"/>
              </a:rPr>
              <a:t>2</a:t>
            </a:r>
            <a:r>
              <a:rPr lang="en-US">
                <a:latin typeface="Comic Sans MS" pitchFamily="66" charset="0"/>
              </a:rPr>
              <a:t>)</a:t>
            </a:r>
            <a:endParaRPr lang="en-US"/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7077075" y="3208338"/>
            <a:ext cx="1093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O(lgV)</a:t>
            </a:r>
            <a:r>
              <a:rPr lang="en-US"/>
              <a:t> </a:t>
            </a:r>
          </a:p>
        </p:txBody>
      </p:sp>
      <p:sp>
        <p:nvSpPr>
          <p:cNvPr id="47126" name="Line 23"/>
          <p:cNvSpPr>
            <a:spLocks noChangeShapeType="1"/>
          </p:cNvSpPr>
          <p:nvPr/>
        </p:nvSpPr>
        <p:spPr bwMode="auto">
          <a:xfrm flipH="1">
            <a:off x="6230938" y="3379788"/>
            <a:ext cx="77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H="1">
            <a:off x="5181600" y="6053138"/>
            <a:ext cx="685800" cy="119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BA8-72BB-4C16-AE76-EAF8A8A3EFC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41350" y="592138"/>
            <a:ext cx="8502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Examples of Spanning Tree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576388" y="2686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890588" y="3448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2262188" y="3448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1576388" y="4057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798638" y="31369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341438" y="36703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1230313" y="306070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1951038" y="306070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1216025" y="387667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>
            <a:off x="2005013" y="384968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3719513" y="2689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3033713" y="3451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4405313" y="3451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3719513" y="40608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H="1">
            <a:off x="3373438" y="3063875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4094163" y="3063875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3359150" y="3879850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5845175" y="2687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5159375" y="3449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6530975" y="34496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5845175" y="40592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6067425" y="3138488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>
            <a:off x="5499100" y="306228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6219825" y="306228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Oval 27"/>
          <p:cNvSpPr>
            <a:spLocks noChangeArrowheads="1"/>
          </p:cNvSpPr>
          <p:nvPr/>
        </p:nvSpPr>
        <p:spPr bwMode="auto">
          <a:xfrm>
            <a:off x="7988300" y="2652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>
            <a:off x="7302500" y="3414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>
            <a:off x="8674100" y="34147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7988300" y="40243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H="1">
            <a:off x="7642225" y="3027363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8362950" y="302736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H="1">
            <a:off x="8416925" y="3816350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1506538" y="4751388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4160838" y="4683125"/>
            <a:ext cx="349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Possible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248289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18432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Fundamental cycles</a:t>
            </a:r>
            <a:endParaRPr lang="en-US" sz="5400" kern="0" dirty="0" smtClean="0">
              <a:solidFill>
                <a:srgbClr val="FF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6058619" y="179771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4268318" y="297134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3217669" y="176698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5546821" y="262465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2438550" y="2400706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5569922" y="373504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6731299" y="280183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4" idx="1"/>
            <a:endCxn id="5" idx="5"/>
          </p:cNvCxnSpPr>
          <p:nvPr/>
        </p:nvCxnSpPr>
        <p:spPr bwMode="auto">
          <a:xfrm flipH="1" flipV="1">
            <a:off x="3402187" y="1936498"/>
            <a:ext cx="897789" cy="106393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6" idx="0"/>
            <a:endCxn id="3" idx="3"/>
          </p:cNvCxnSpPr>
          <p:nvPr/>
        </p:nvCxnSpPr>
        <p:spPr bwMode="auto">
          <a:xfrm flipV="1">
            <a:off x="5654909" y="1967227"/>
            <a:ext cx="435368" cy="657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0" y="468291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+ non-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edge  </a:t>
            </a:r>
            <a:r>
              <a:rPr lang="en-US" dirty="0" smtClean="0">
                <a:sym typeface="Wingdings" panose="05000000000000000000" pitchFamily="2" charset="2"/>
              </a:rPr>
              <a:t>  unique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56"/>
          <p:cNvSpPr>
            <a:spLocks noChangeAspect="1" noChangeArrowheads="1"/>
          </p:cNvSpPr>
          <p:nvPr/>
        </p:nvSpPr>
        <p:spPr bwMode="auto">
          <a:xfrm>
            <a:off x="3231849" y="306651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8" name="Straight Connector 27"/>
          <p:cNvCxnSpPr>
            <a:stCxn id="7" idx="5"/>
            <a:endCxn id="27" idx="1"/>
          </p:cNvCxnSpPr>
          <p:nvPr/>
        </p:nvCxnSpPr>
        <p:spPr bwMode="auto">
          <a:xfrm>
            <a:off x="2623068" y="2570216"/>
            <a:ext cx="640439" cy="5253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8" idx="1"/>
            <a:endCxn id="4" idx="5"/>
          </p:cNvCxnSpPr>
          <p:nvPr/>
        </p:nvCxnSpPr>
        <p:spPr bwMode="auto">
          <a:xfrm flipH="1" flipV="1">
            <a:off x="4452836" y="3140859"/>
            <a:ext cx="1148744" cy="6232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4" idx="2"/>
            <a:endCxn id="27" idx="6"/>
          </p:cNvCxnSpPr>
          <p:nvPr/>
        </p:nvCxnSpPr>
        <p:spPr bwMode="auto">
          <a:xfrm flipH="1">
            <a:off x="3448025" y="3070646"/>
            <a:ext cx="820293" cy="951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4" idx="6"/>
            <a:endCxn id="6" idx="2"/>
          </p:cNvCxnSpPr>
          <p:nvPr/>
        </p:nvCxnSpPr>
        <p:spPr bwMode="auto">
          <a:xfrm flipV="1">
            <a:off x="4484494" y="2723949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2"/>
            <a:endCxn id="6" idx="6"/>
          </p:cNvCxnSpPr>
          <p:nvPr/>
        </p:nvCxnSpPr>
        <p:spPr bwMode="auto">
          <a:xfrm flipH="1" flipV="1">
            <a:off x="5762997" y="2723949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2524353" y="367527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7" name="Straight Connector 46"/>
          <p:cNvCxnSpPr>
            <a:stCxn id="39" idx="7"/>
            <a:endCxn id="27" idx="3"/>
          </p:cNvCxnSpPr>
          <p:nvPr/>
        </p:nvCxnSpPr>
        <p:spPr bwMode="auto">
          <a:xfrm flipV="1">
            <a:off x="2708871" y="3236021"/>
            <a:ext cx="554636" cy="46833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urved Connector 51"/>
          <p:cNvCxnSpPr>
            <a:stCxn id="39" idx="4"/>
            <a:endCxn id="8" idx="4"/>
          </p:cNvCxnSpPr>
          <p:nvPr/>
        </p:nvCxnSpPr>
        <p:spPr bwMode="auto">
          <a:xfrm rot="16200000" flipH="1">
            <a:off x="4125337" y="2380967"/>
            <a:ext cx="59777" cy="3045569"/>
          </a:xfrm>
          <a:prstGeom prst="curvedConnector3">
            <a:avLst>
              <a:gd name="adj1" fmla="val 647020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272" y="531473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removal of any 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edge </a:t>
            </a:r>
            <a:br>
              <a:rPr lang="en-US" dirty="0" smtClean="0"/>
            </a:br>
            <a:r>
              <a:rPr lang="en-US" dirty="0" smtClean="0"/>
              <a:t>from the </a:t>
            </a:r>
            <a:r>
              <a:rPr lang="en-US" dirty="0" smtClean="0">
                <a:solidFill>
                  <a:srgbClr val="FF0000"/>
                </a:solidFill>
              </a:rPr>
              <a:t>cycle</a:t>
            </a:r>
            <a:r>
              <a:rPr lang="en-US" dirty="0" smtClean="0"/>
              <a:t> generates a new 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2637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Cycle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20305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be a cycle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3052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3" y="174971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is the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strictly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heaviest(max. cost) edge on the cycle,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not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contained 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any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MST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" y="1749713"/>
                <a:ext cx="9144000" cy="892552"/>
              </a:xfrm>
              <a:prstGeom prst="rect">
                <a:avLst/>
              </a:prstGeom>
              <a:blipFill rotWithShape="1">
                <a:blip r:embed="rId4"/>
                <a:stretch>
                  <a:fillRect t="-5479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69648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is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a heaviest </a:t>
                </a:r>
                <a:r>
                  <a:rPr lang="en-US" sz="2600" dirty="0">
                    <a:cs typeface="Times New Roman" panose="02020603050405020304" pitchFamily="18" charset="0"/>
                  </a:rPr>
                  <a:t>edge on the cycle,</a:t>
                </a:r>
                <a:br>
                  <a:rPr lang="en-US" sz="2600" dirty="0">
                    <a:cs typeface="Times New Roman" panose="02020603050405020304" pitchFamily="18" charset="0"/>
                  </a:rPr>
                </a:br>
                <a:r>
                  <a:rPr lang="en-US" sz="2600" dirty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</a:t>
                </a:r>
                <a:r>
                  <a:rPr lang="en-US" sz="2600" i="1" dirty="0">
                    <a:cs typeface="Times New Roman" panose="02020603050405020304" pitchFamily="18" charset="0"/>
                  </a:rPr>
                  <a:t>not</a:t>
                </a:r>
                <a:r>
                  <a:rPr lang="en-US" sz="2600" dirty="0">
                    <a:cs typeface="Times New Roman" panose="02020603050405020304" pitchFamily="18" charset="0"/>
                  </a:rPr>
                  <a:t> contained 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some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MST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6483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2983612" y="561790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4616970" y="411770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3102089" y="444042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4405308" y="6093070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338384" y="5229552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5" name="Straight Connector 14"/>
          <p:cNvCxnSpPr>
            <a:stCxn id="11" idx="2"/>
            <a:endCxn id="12" idx="7"/>
          </p:cNvCxnSpPr>
          <p:nvPr/>
        </p:nvCxnSpPr>
        <p:spPr bwMode="auto">
          <a:xfrm flipH="1">
            <a:off x="3471125" y="4316300"/>
            <a:ext cx="1145845" cy="18229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3" idx="2"/>
            <a:endCxn id="9" idx="5"/>
          </p:cNvCxnSpPr>
          <p:nvPr/>
        </p:nvCxnSpPr>
        <p:spPr bwMode="auto">
          <a:xfrm flipH="1" flipV="1">
            <a:off x="3352648" y="5956927"/>
            <a:ext cx="1052660" cy="33473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0"/>
            <a:endCxn id="11" idx="5"/>
          </p:cNvCxnSpPr>
          <p:nvPr/>
        </p:nvCxnSpPr>
        <p:spPr bwMode="auto">
          <a:xfrm flipH="1" flipV="1">
            <a:off x="4986006" y="4456726"/>
            <a:ext cx="568554" cy="7728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49963" y="4942216"/>
                <a:ext cx="58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63" y="4942216"/>
                <a:ext cx="58983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stCxn id="14" idx="4"/>
            <a:endCxn id="13" idx="6"/>
          </p:cNvCxnSpPr>
          <p:nvPr/>
        </p:nvCxnSpPr>
        <p:spPr bwMode="auto">
          <a:xfrm flipH="1">
            <a:off x="4837660" y="5626738"/>
            <a:ext cx="716900" cy="6649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9" idx="0"/>
            <a:endCxn id="12" idx="4"/>
          </p:cNvCxnSpPr>
          <p:nvPr/>
        </p:nvCxnSpPr>
        <p:spPr bwMode="auto">
          <a:xfrm flipV="1">
            <a:off x="3199788" y="4837613"/>
            <a:ext cx="118477" cy="7802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0"/>
            <a:endCxn id="12" idx="4"/>
          </p:cNvCxnSpPr>
          <p:nvPr/>
        </p:nvCxnSpPr>
        <p:spPr bwMode="auto">
          <a:xfrm flipV="1">
            <a:off x="3199788" y="4837613"/>
            <a:ext cx="118477" cy="780295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54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18432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Fundamental cuts</a:t>
            </a:r>
            <a:endParaRPr lang="en-US" sz="5400" kern="0" dirty="0" smtClean="0">
              <a:solidFill>
                <a:schemeClr val="accent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6058619" y="179771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4268318" y="297134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3478924" y="194115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5546821" y="262465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2438550" y="2400706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5569922" y="373504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6731299" y="280183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4" idx="1"/>
            <a:endCxn id="5" idx="5"/>
          </p:cNvCxnSpPr>
          <p:nvPr/>
        </p:nvCxnSpPr>
        <p:spPr bwMode="auto">
          <a:xfrm flipH="1" flipV="1">
            <a:off x="3663442" y="2110667"/>
            <a:ext cx="636534" cy="8897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6" idx="0"/>
            <a:endCxn id="3" idx="3"/>
          </p:cNvCxnSpPr>
          <p:nvPr/>
        </p:nvCxnSpPr>
        <p:spPr bwMode="auto">
          <a:xfrm flipV="1">
            <a:off x="5654909" y="1967227"/>
            <a:ext cx="435368" cy="657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0" y="474597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Removing an edge from a </a:t>
            </a:r>
            <a:r>
              <a:rPr lang="en-US" dirty="0" smtClean="0">
                <a:solidFill>
                  <a:srgbClr val="00B050"/>
                </a:solidFill>
              </a:rPr>
              <a:t>spanning tree </a:t>
            </a:r>
            <a:r>
              <a:rPr lang="en-US" dirty="0" smtClean="0"/>
              <a:t>generates a </a:t>
            </a:r>
            <a:r>
              <a:rPr lang="en-US" dirty="0" smtClean="0">
                <a:solidFill>
                  <a:schemeClr val="accent2"/>
                </a:solidFill>
              </a:rPr>
              <a:t>cut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Oval 56"/>
          <p:cNvSpPr>
            <a:spLocks noChangeAspect="1" noChangeArrowheads="1"/>
          </p:cNvSpPr>
          <p:nvPr/>
        </p:nvSpPr>
        <p:spPr bwMode="auto">
          <a:xfrm>
            <a:off x="3231849" y="306651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8" name="Straight Connector 27"/>
          <p:cNvCxnSpPr>
            <a:stCxn id="7" idx="5"/>
            <a:endCxn id="27" idx="1"/>
          </p:cNvCxnSpPr>
          <p:nvPr/>
        </p:nvCxnSpPr>
        <p:spPr bwMode="auto">
          <a:xfrm>
            <a:off x="2623068" y="2570216"/>
            <a:ext cx="640439" cy="5253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8" idx="1"/>
            <a:endCxn id="4" idx="5"/>
          </p:cNvCxnSpPr>
          <p:nvPr/>
        </p:nvCxnSpPr>
        <p:spPr bwMode="auto">
          <a:xfrm flipH="1" flipV="1">
            <a:off x="4452836" y="3140859"/>
            <a:ext cx="1148744" cy="6232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4" idx="2"/>
            <a:endCxn id="27" idx="6"/>
          </p:cNvCxnSpPr>
          <p:nvPr/>
        </p:nvCxnSpPr>
        <p:spPr bwMode="auto">
          <a:xfrm flipH="1">
            <a:off x="3448025" y="3070646"/>
            <a:ext cx="820293" cy="951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4" idx="6"/>
            <a:endCxn id="6" idx="2"/>
          </p:cNvCxnSpPr>
          <p:nvPr/>
        </p:nvCxnSpPr>
        <p:spPr bwMode="auto">
          <a:xfrm flipV="1">
            <a:off x="4484494" y="2723949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2"/>
            <a:endCxn id="6" idx="6"/>
          </p:cNvCxnSpPr>
          <p:nvPr/>
        </p:nvCxnSpPr>
        <p:spPr bwMode="auto">
          <a:xfrm flipH="1" flipV="1">
            <a:off x="5762997" y="2723949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2524353" y="367527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7" name="Straight Connector 46"/>
          <p:cNvCxnSpPr>
            <a:stCxn id="39" idx="7"/>
            <a:endCxn id="27" idx="3"/>
          </p:cNvCxnSpPr>
          <p:nvPr/>
        </p:nvCxnSpPr>
        <p:spPr bwMode="auto">
          <a:xfrm flipV="1">
            <a:off x="2708871" y="3236021"/>
            <a:ext cx="554636" cy="46833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urved Connector 51"/>
          <p:cNvCxnSpPr>
            <a:stCxn id="39" idx="4"/>
            <a:endCxn id="8" idx="4"/>
          </p:cNvCxnSpPr>
          <p:nvPr/>
        </p:nvCxnSpPr>
        <p:spPr bwMode="auto">
          <a:xfrm rot="16200000" flipH="1">
            <a:off x="4125337" y="2380967"/>
            <a:ext cx="59777" cy="3045569"/>
          </a:xfrm>
          <a:prstGeom prst="curvedConnector3">
            <a:avLst>
              <a:gd name="adj1" fmla="val 740675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272" y="537779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Adding any edge crossing the </a:t>
            </a:r>
            <a:r>
              <a:rPr lang="en-US" dirty="0" smtClean="0">
                <a:solidFill>
                  <a:schemeClr val="accent2"/>
                </a:solidFill>
              </a:rPr>
              <a:t>cut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creates a new </a:t>
            </a:r>
            <a:r>
              <a:rPr lang="en-US" dirty="0" smtClean="0">
                <a:solidFill>
                  <a:srgbClr val="00B050"/>
                </a:solidFill>
              </a:rPr>
              <a:t>spanning tree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4" name="Curved Connector 2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4031504" y="341934"/>
            <a:ext cx="573906" cy="3543639"/>
          </a:xfrm>
          <a:prstGeom prst="curvedConnector3">
            <a:avLst>
              <a:gd name="adj1" fmla="val 175248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reeform 9"/>
          <p:cNvSpPr/>
          <p:nvPr/>
        </p:nvSpPr>
        <p:spPr bwMode="auto">
          <a:xfrm>
            <a:off x="2248525" y="1633928"/>
            <a:ext cx="3237875" cy="3072983"/>
          </a:xfrm>
          <a:custGeom>
            <a:avLst/>
            <a:gdLst>
              <a:gd name="connsiteX0" fmla="*/ 0 w 3237875"/>
              <a:gd name="connsiteY0" fmla="*/ 0 h 3072983"/>
              <a:gd name="connsiteX1" fmla="*/ 1349114 w 3237875"/>
              <a:gd name="connsiteY1" fmla="*/ 1199213 h 3072983"/>
              <a:gd name="connsiteX2" fmla="*/ 2278505 w 3237875"/>
              <a:gd name="connsiteY2" fmla="*/ 2578308 h 3072983"/>
              <a:gd name="connsiteX3" fmla="*/ 3237875 w 3237875"/>
              <a:gd name="connsiteY3" fmla="*/ 3072983 h 307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875" h="3072983">
                <a:moveTo>
                  <a:pt x="0" y="0"/>
                </a:moveTo>
                <a:cubicBezTo>
                  <a:pt x="484681" y="384747"/>
                  <a:pt x="969363" y="769495"/>
                  <a:pt x="1349114" y="1199213"/>
                </a:cubicBezTo>
                <a:cubicBezTo>
                  <a:pt x="1728865" y="1628931"/>
                  <a:pt x="1963712" y="2266013"/>
                  <a:pt x="2278505" y="2578308"/>
                </a:cubicBezTo>
                <a:cubicBezTo>
                  <a:pt x="2593299" y="2890603"/>
                  <a:pt x="2915587" y="2981793"/>
                  <a:pt x="3237875" y="3072983"/>
                </a:cubicBezTo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F4117A-ED0D-4C9A-B7EC-3DD80C5032FD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07437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smtClean="0"/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 </a:t>
            </a:r>
            <a:r>
              <a:rPr lang="en-US" b="1" smtClean="0"/>
              <a:t>cut </a:t>
            </a:r>
            <a:r>
              <a:rPr lang="en-US" smtClean="0"/>
              <a:t>(S, V - S)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is a partition of vertices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into disjoint sets S and V - 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An edge </a:t>
            </a:r>
            <a:r>
              <a:rPr lang="en-US" b="1" smtClean="0"/>
              <a:t>crosses</a:t>
            </a:r>
            <a:r>
              <a:rPr lang="en-US" smtClean="0"/>
              <a:t> the cut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(S, V - S) if one endpoint is in S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and the other in V – S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4895850" y="1171575"/>
            <a:ext cx="3721100" cy="2108200"/>
            <a:chOff x="3234" y="738"/>
            <a:chExt cx="2344" cy="1328"/>
          </a:xfrm>
        </p:grpSpPr>
        <p:sp>
          <p:nvSpPr>
            <p:cNvPr id="12299" name="Oval 5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300" name="Oval 6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301" name="Oval 7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2302" name="Oval 8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303" name="Oval 9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2304" name="Oval 10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2305" name="Oval 11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2306" name="Oval 12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2307" name="Oval 13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2308" name="Line 14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6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7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8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9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0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1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2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3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24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5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6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7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Text Box 28"/>
            <p:cNvSpPr txBox="1">
              <a:spLocks noChangeArrowheads="1"/>
            </p:cNvSpPr>
            <p:nvPr/>
          </p:nvSpPr>
          <p:spPr bwMode="auto">
            <a:xfrm>
              <a:off x="3420" y="100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12323" name="Text Box 29"/>
            <p:cNvSpPr txBox="1">
              <a:spLocks noChangeArrowheads="1"/>
            </p:cNvSpPr>
            <p:nvPr/>
          </p:nvSpPr>
          <p:spPr bwMode="auto">
            <a:xfrm>
              <a:off x="4020" y="73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12324" name="Text Box 30"/>
            <p:cNvSpPr txBox="1">
              <a:spLocks noChangeArrowheads="1"/>
            </p:cNvSpPr>
            <p:nvPr/>
          </p:nvSpPr>
          <p:spPr bwMode="auto">
            <a:xfrm>
              <a:off x="4627" y="75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12325" name="Text Box 31"/>
            <p:cNvSpPr txBox="1">
              <a:spLocks noChangeArrowheads="1"/>
            </p:cNvSpPr>
            <p:nvPr/>
          </p:nvSpPr>
          <p:spPr bwMode="auto">
            <a:xfrm>
              <a:off x="3431" y="157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12326" name="Text Box 32"/>
            <p:cNvSpPr txBox="1">
              <a:spLocks noChangeArrowheads="1"/>
            </p:cNvSpPr>
            <p:nvPr/>
          </p:nvSpPr>
          <p:spPr bwMode="auto">
            <a:xfrm>
              <a:off x="3567" y="1281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12327" name="Text Box 33"/>
            <p:cNvSpPr txBox="1">
              <a:spLocks noChangeArrowheads="1"/>
            </p:cNvSpPr>
            <p:nvPr/>
          </p:nvSpPr>
          <p:spPr bwMode="auto">
            <a:xfrm>
              <a:off x="4026" y="18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12328" name="Text Box 34"/>
            <p:cNvSpPr txBox="1">
              <a:spLocks noChangeArrowheads="1"/>
            </p:cNvSpPr>
            <p:nvPr/>
          </p:nvSpPr>
          <p:spPr bwMode="auto">
            <a:xfrm>
              <a:off x="4621" y="184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2329" name="Text Box 35"/>
            <p:cNvSpPr txBox="1">
              <a:spLocks noChangeArrowheads="1"/>
            </p:cNvSpPr>
            <p:nvPr/>
          </p:nvSpPr>
          <p:spPr bwMode="auto">
            <a:xfrm>
              <a:off x="3820" y="1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12330" name="Text Box 36"/>
            <p:cNvSpPr txBox="1">
              <a:spLocks noChangeArrowheads="1"/>
            </p:cNvSpPr>
            <p:nvPr/>
          </p:nvSpPr>
          <p:spPr bwMode="auto">
            <a:xfrm>
              <a:off x="4211" y="11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2331" name="Text Box 37"/>
            <p:cNvSpPr txBox="1">
              <a:spLocks noChangeArrowheads="1"/>
            </p:cNvSpPr>
            <p:nvPr/>
          </p:nvSpPr>
          <p:spPr bwMode="auto">
            <a:xfrm>
              <a:off x="4562" y="133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12332" name="Text Box 38"/>
            <p:cNvSpPr txBox="1">
              <a:spLocks noChangeArrowheads="1"/>
            </p:cNvSpPr>
            <p:nvPr/>
          </p:nvSpPr>
          <p:spPr bwMode="auto">
            <a:xfrm>
              <a:off x="4994" y="129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12333" name="Text Box 39"/>
            <p:cNvSpPr txBox="1">
              <a:spLocks noChangeArrowheads="1"/>
            </p:cNvSpPr>
            <p:nvPr/>
          </p:nvSpPr>
          <p:spPr bwMode="auto">
            <a:xfrm>
              <a:off x="5219" y="9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12334" name="Text Box 40"/>
            <p:cNvSpPr txBox="1">
              <a:spLocks noChangeArrowheads="1"/>
            </p:cNvSpPr>
            <p:nvPr/>
          </p:nvSpPr>
          <p:spPr bwMode="auto">
            <a:xfrm>
              <a:off x="5201" y="159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12335" name="Text Box 41"/>
            <p:cNvSpPr txBox="1">
              <a:spLocks noChangeArrowheads="1"/>
            </p:cNvSpPr>
            <p:nvPr/>
          </p:nvSpPr>
          <p:spPr bwMode="auto">
            <a:xfrm>
              <a:off x="4220" y="14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848938" name="Freeform 42"/>
          <p:cNvSpPr>
            <a:spLocks/>
          </p:cNvSpPr>
          <p:nvPr/>
        </p:nvSpPr>
        <p:spPr bwMode="auto">
          <a:xfrm>
            <a:off x="4562475" y="1179513"/>
            <a:ext cx="4257675" cy="1400175"/>
          </a:xfrm>
          <a:custGeom>
            <a:avLst/>
            <a:gdLst>
              <a:gd name="T0" fmla="*/ 0 w 2682"/>
              <a:gd name="T1" fmla="*/ 1200150 h 882"/>
              <a:gd name="T2" fmla="*/ 100013 w 2682"/>
              <a:gd name="T3" fmla="*/ 1220788 h 882"/>
              <a:gd name="T4" fmla="*/ 185738 w 2682"/>
              <a:gd name="T5" fmla="*/ 1257300 h 882"/>
              <a:gd name="T6" fmla="*/ 314325 w 2682"/>
              <a:gd name="T7" fmla="*/ 1343025 h 882"/>
              <a:gd name="T8" fmla="*/ 422275 w 2682"/>
              <a:gd name="T9" fmla="*/ 1400175 h 882"/>
              <a:gd name="T10" fmla="*/ 679450 w 2682"/>
              <a:gd name="T11" fmla="*/ 1357313 h 882"/>
              <a:gd name="T12" fmla="*/ 893763 w 2682"/>
              <a:gd name="T13" fmla="*/ 1306513 h 882"/>
              <a:gd name="T14" fmla="*/ 979488 w 2682"/>
              <a:gd name="T15" fmla="*/ 1277938 h 882"/>
              <a:gd name="T16" fmla="*/ 1128713 w 2682"/>
              <a:gd name="T17" fmla="*/ 1185863 h 882"/>
              <a:gd name="T18" fmla="*/ 1257300 w 2682"/>
              <a:gd name="T19" fmla="*/ 1128713 h 882"/>
              <a:gd name="T20" fmla="*/ 1343025 w 2682"/>
              <a:gd name="T21" fmla="*/ 1057275 h 882"/>
              <a:gd name="T22" fmla="*/ 1400175 w 2682"/>
              <a:gd name="T23" fmla="*/ 971550 h 882"/>
              <a:gd name="T24" fmla="*/ 1450975 w 2682"/>
              <a:gd name="T25" fmla="*/ 892175 h 882"/>
              <a:gd name="T26" fmla="*/ 1479550 w 2682"/>
              <a:gd name="T27" fmla="*/ 849313 h 882"/>
              <a:gd name="T28" fmla="*/ 1493838 w 2682"/>
              <a:gd name="T29" fmla="*/ 828675 h 882"/>
              <a:gd name="T30" fmla="*/ 1522413 w 2682"/>
              <a:gd name="T31" fmla="*/ 785813 h 882"/>
              <a:gd name="T32" fmla="*/ 1528763 w 2682"/>
              <a:gd name="T33" fmla="*/ 763588 h 882"/>
              <a:gd name="T34" fmla="*/ 1593850 w 2682"/>
              <a:gd name="T35" fmla="*/ 677863 h 882"/>
              <a:gd name="T36" fmla="*/ 1636713 w 2682"/>
              <a:gd name="T37" fmla="*/ 614363 h 882"/>
              <a:gd name="T38" fmla="*/ 1651000 w 2682"/>
              <a:gd name="T39" fmla="*/ 592138 h 882"/>
              <a:gd name="T40" fmla="*/ 1693863 w 2682"/>
              <a:gd name="T41" fmla="*/ 528638 h 882"/>
              <a:gd name="T42" fmla="*/ 1722438 w 2682"/>
              <a:gd name="T43" fmla="*/ 485775 h 882"/>
              <a:gd name="T44" fmla="*/ 1765300 w 2682"/>
              <a:gd name="T45" fmla="*/ 420688 h 882"/>
              <a:gd name="T46" fmla="*/ 1885950 w 2682"/>
              <a:gd name="T47" fmla="*/ 249238 h 882"/>
              <a:gd name="T48" fmla="*/ 1922463 w 2682"/>
              <a:gd name="T49" fmla="*/ 185738 h 882"/>
              <a:gd name="T50" fmla="*/ 1979613 w 2682"/>
              <a:gd name="T51" fmla="*/ 106363 h 882"/>
              <a:gd name="T52" fmla="*/ 2065338 w 2682"/>
              <a:gd name="T53" fmla="*/ 28575 h 882"/>
              <a:gd name="T54" fmla="*/ 2185988 w 2682"/>
              <a:gd name="T55" fmla="*/ 0 h 882"/>
              <a:gd name="T56" fmla="*/ 2279650 w 2682"/>
              <a:gd name="T57" fmla="*/ 20638 h 882"/>
              <a:gd name="T58" fmla="*/ 2365375 w 2682"/>
              <a:gd name="T59" fmla="*/ 77788 h 882"/>
              <a:gd name="T60" fmla="*/ 2379663 w 2682"/>
              <a:gd name="T61" fmla="*/ 100013 h 882"/>
              <a:gd name="T62" fmla="*/ 2400300 w 2682"/>
              <a:gd name="T63" fmla="*/ 114300 h 882"/>
              <a:gd name="T64" fmla="*/ 2471738 w 2682"/>
              <a:gd name="T65" fmla="*/ 192088 h 882"/>
              <a:gd name="T66" fmla="*/ 2528888 w 2682"/>
              <a:gd name="T67" fmla="*/ 277813 h 882"/>
              <a:gd name="T68" fmla="*/ 2565400 w 2682"/>
              <a:gd name="T69" fmla="*/ 342900 h 882"/>
              <a:gd name="T70" fmla="*/ 2593975 w 2682"/>
              <a:gd name="T71" fmla="*/ 371475 h 882"/>
              <a:gd name="T72" fmla="*/ 2600325 w 2682"/>
              <a:gd name="T73" fmla="*/ 392113 h 882"/>
              <a:gd name="T74" fmla="*/ 2628900 w 2682"/>
              <a:gd name="T75" fmla="*/ 434975 h 882"/>
              <a:gd name="T76" fmla="*/ 2728913 w 2682"/>
              <a:gd name="T77" fmla="*/ 585788 h 882"/>
              <a:gd name="T78" fmla="*/ 2794000 w 2682"/>
              <a:gd name="T79" fmla="*/ 757238 h 882"/>
              <a:gd name="T80" fmla="*/ 2886075 w 2682"/>
              <a:gd name="T81" fmla="*/ 949325 h 882"/>
              <a:gd name="T82" fmla="*/ 2928938 w 2682"/>
              <a:gd name="T83" fmla="*/ 1006475 h 882"/>
              <a:gd name="T84" fmla="*/ 2994025 w 2682"/>
              <a:gd name="T85" fmla="*/ 1071563 h 882"/>
              <a:gd name="T86" fmla="*/ 3265488 w 2682"/>
              <a:gd name="T87" fmla="*/ 1192213 h 882"/>
              <a:gd name="T88" fmla="*/ 3414713 w 2682"/>
              <a:gd name="T89" fmla="*/ 1249363 h 882"/>
              <a:gd name="T90" fmla="*/ 3743325 w 2682"/>
              <a:gd name="T91" fmla="*/ 1363663 h 882"/>
              <a:gd name="T92" fmla="*/ 4257675 w 2682"/>
              <a:gd name="T93" fmla="*/ 1343025 h 88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682" h="882">
                <a:moveTo>
                  <a:pt x="0" y="756"/>
                </a:moveTo>
                <a:cubicBezTo>
                  <a:pt x="21" y="762"/>
                  <a:pt x="41" y="766"/>
                  <a:pt x="63" y="769"/>
                </a:cubicBezTo>
                <a:cubicBezTo>
                  <a:pt x="82" y="776"/>
                  <a:pt x="98" y="785"/>
                  <a:pt x="117" y="792"/>
                </a:cubicBezTo>
                <a:cubicBezTo>
                  <a:pt x="135" y="808"/>
                  <a:pt x="175" y="837"/>
                  <a:pt x="198" y="846"/>
                </a:cubicBezTo>
                <a:cubicBezTo>
                  <a:pt x="220" y="866"/>
                  <a:pt x="239" y="872"/>
                  <a:pt x="266" y="882"/>
                </a:cubicBezTo>
                <a:cubicBezTo>
                  <a:pt x="352" y="877"/>
                  <a:pt x="361" y="874"/>
                  <a:pt x="428" y="855"/>
                </a:cubicBezTo>
                <a:cubicBezTo>
                  <a:pt x="466" y="829"/>
                  <a:pt x="519" y="829"/>
                  <a:pt x="563" y="823"/>
                </a:cubicBezTo>
                <a:cubicBezTo>
                  <a:pt x="580" y="818"/>
                  <a:pt x="602" y="814"/>
                  <a:pt x="617" y="805"/>
                </a:cubicBezTo>
                <a:cubicBezTo>
                  <a:pt x="650" y="787"/>
                  <a:pt x="674" y="758"/>
                  <a:pt x="711" y="747"/>
                </a:cubicBezTo>
                <a:cubicBezTo>
                  <a:pt x="738" y="729"/>
                  <a:pt x="761" y="720"/>
                  <a:pt x="792" y="711"/>
                </a:cubicBezTo>
                <a:cubicBezTo>
                  <a:pt x="812" y="698"/>
                  <a:pt x="826" y="680"/>
                  <a:pt x="846" y="666"/>
                </a:cubicBezTo>
                <a:cubicBezTo>
                  <a:pt x="859" y="647"/>
                  <a:pt x="865" y="629"/>
                  <a:pt x="882" y="612"/>
                </a:cubicBezTo>
                <a:cubicBezTo>
                  <a:pt x="889" y="592"/>
                  <a:pt x="897" y="573"/>
                  <a:pt x="914" y="562"/>
                </a:cubicBezTo>
                <a:cubicBezTo>
                  <a:pt x="920" y="553"/>
                  <a:pt x="926" y="544"/>
                  <a:pt x="932" y="535"/>
                </a:cubicBezTo>
                <a:cubicBezTo>
                  <a:pt x="935" y="531"/>
                  <a:pt x="941" y="522"/>
                  <a:pt x="941" y="522"/>
                </a:cubicBezTo>
                <a:cubicBezTo>
                  <a:pt x="951" y="488"/>
                  <a:pt x="936" y="529"/>
                  <a:pt x="959" y="495"/>
                </a:cubicBezTo>
                <a:cubicBezTo>
                  <a:pt x="962" y="491"/>
                  <a:pt x="960" y="485"/>
                  <a:pt x="963" y="481"/>
                </a:cubicBezTo>
                <a:cubicBezTo>
                  <a:pt x="975" y="463"/>
                  <a:pt x="991" y="446"/>
                  <a:pt x="1004" y="427"/>
                </a:cubicBezTo>
                <a:cubicBezTo>
                  <a:pt x="1013" y="414"/>
                  <a:pt x="1022" y="400"/>
                  <a:pt x="1031" y="387"/>
                </a:cubicBezTo>
                <a:cubicBezTo>
                  <a:pt x="1034" y="382"/>
                  <a:pt x="1040" y="373"/>
                  <a:pt x="1040" y="373"/>
                </a:cubicBezTo>
                <a:cubicBezTo>
                  <a:pt x="1045" y="356"/>
                  <a:pt x="1057" y="347"/>
                  <a:pt x="1067" y="333"/>
                </a:cubicBezTo>
                <a:cubicBezTo>
                  <a:pt x="1077" y="299"/>
                  <a:pt x="1062" y="340"/>
                  <a:pt x="1085" y="306"/>
                </a:cubicBezTo>
                <a:cubicBezTo>
                  <a:pt x="1095" y="291"/>
                  <a:pt x="1097" y="280"/>
                  <a:pt x="1112" y="265"/>
                </a:cubicBezTo>
                <a:cubicBezTo>
                  <a:pt x="1121" y="224"/>
                  <a:pt x="1153" y="181"/>
                  <a:pt x="1188" y="157"/>
                </a:cubicBezTo>
                <a:cubicBezTo>
                  <a:pt x="1194" y="143"/>
                  <a:pt x="1211" y="117"/>
                  <a:pt x="1211" y="117"/>
                </a:cubicBezTo>
                <a:cubicBezTo>
                  <a:pt x="1218" y="94"/>
                  <a:pt x="1228" y="79"/>
                  <a:pt x="1247" y="67"/>
                </a:cubicBezTo>
                <a:cubicBezTo>
                  <a:pt x="1256" y="38"/>
                  <a:pt x="1273" y="26"/>
                  <a:pt x="1301" y="18"/>
                </a:cubicBezTo>
                <a:cubicBezTo>
                  <a:pt x="1328" y="0"/>
                  <a:pt x="1340" y="3"/>
                  <a:pt x="1377" y="0"/>
                </a:cubicBezTo>
                <a:cubicBezTo>
                  <a:pt x="1397" y="3"/>
                  <a:pt x="1416" y="7"/>
                  <a:pt x="1436" y="13"/>
                </a:cubicBezTo>
                <a:cubicBezTo>
                  <a:pt x="1456" y="35"/>
                  <a:pt x="1461" y="42"/>
                  <a:pt x="1490" y="49"/>
                </a:cubicBezTo>
                <a:cubicBezTo>
                  <a:pt x="1493" y="54"/>
                  <a:pt x="1495" y="59"/>
                  <a:pt x="1499" y="63"/>
                </a:cubicBezTo>
                <a:cubicBezTo>
                  <a:pt x="1503" y="67"/>
                  <a:pt x="1509" y="68"/>
                  <a:pt x="1512" y="72"/>
                </a:cubicBezTo>
                <a:cubicBezTo>
                  <a:pt x="1531" y="94"/>
                  <a:pt x="1533" y="105"/>
                  <a:pt x="1557" y="121"/>
                </a:cubicBezTo>
                <a:cubicBezTo>
                  <a:pt x="1565" y="143"/>
                  <a:pt x="1577" y="159"/>
                  <a:pt x="1593" y="175"/>
                </a:cubicBezTo>
                <a:cubicBezTo>
                  <a:pt x="1598" y="190"/>
                  <a:pt x="1616" y="216"/>
                  <a:pt x="1616" y="216"/>
                </a:cubicBezTo>
                <a:cubicBezTo>
                  <a:pt x="1626" y="249"/>
                  <a:pt x="1611" y="211"/>
                  <a:pt x="1634" y="234"/>
                </a:cubicBezTo>
                <a:cubicBezTo>
                  <a:pt x="1637" y="237"/>
                  <a:pt x="1636" y="243"/>
                  <a:pt x="1638" y="247"/>
                </a:cubicBezTo>
                <a:cubicBezTo>
                  <a:pt x="1643" y="256"/>
                  <a:pt x="1650" y="265"/>
                  <a:pt x="1656" y="274"/>
                </a:cubicBezTo>
                <a:cubicBezTo>
                  <a:pt x="1677" y="306"/>
                  <a:pt x="1698" y="337"/>
                  <a:pt x="1719" y="369"/>
                </a:cubicBezTo>
                <a:cubicBezTo>
                  <a:pt x="1740" y="401"/>
                  <a:pt x="1739" y="444"/>
                  <a:pt x="1760" y="477"/>
                </a:cubicBezTo>
                <a:cubicBezTo>
                  <a:pt x="1772" y="517"/>
                  <a:pt x="1788" y="568"/>
                  <a:pt x="1818" y="598"/>
                </a:cubicBezTo>
                <a:cubicBezTo>
                  <a:pt x="1824" y="616"/>
                  <a:pt x="1830" y="623"/>
                  <a:pt x="1845" y="634"/>
                </a:cubicBezTo>
                <a:cubicBezTo>
                  <a:pt x="1851" y="652"/>
                  <a:pt x="1868" y="669"/>
                  <a:pt x="1886" y="675"/>
                </a:cubicBezTo>
                <a:cubicBezTo>
                  <a:pt x="1932" y="721"/>
                  <a:pt x="1996" y="734"/>
                  <a:pt x="2057" y="751"/>
                </a:cubicBezTo>
                <a:cubicBezTo>
                  <a:pt x="2084" y="770"/>
                  <a:pt x="2120" y="777"/>
                  <a:pt x="2151" y="787"/>
                </a:cubicBezTo>
                <a:cubicBezTo>
                  <a:pt x="2203" y="820"/>
                  <a:pt x="2297" y="845"/>
                  <a:pt x="2358" y="859"/>
                </a:cubicBezTo>
                <a:cubicBezTo>
                  <a:pt x="2466" y="856"/>
                  <a:pt x="2573" y="846"/>
                  <a:pt x="2682" y="846"/>
                </a:cubicBezTo>
              </a:path>
            </a:pathLst>
          </a:custGeom>
          <a:noFill/>
          <a:ln w="190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8939" name="Text Box 43"/>
          <p:cNvSpPr txBox="1">
            <a:spLocks noChangeArrowheads="1"/>
          </p:cNvSpPr>
          <p:nvPr/>
        </p:nvSpPr>
        <p:spPr bwMode="auto">
          <a:xfrm>
            <a:off x="4387850" y="2025650"/>
            <a:ext cx="46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S</a:t>
            </a:r>
          </a:p>
        </p:txBody>
      </p:sp>
      <p:sp>
        <p:nvSpPr>
          <p:cNvPr id="848940" name="Text Box 44"/>
          <p:cNvSpPr txBox="1">
            <a:spLocks noChangeArrowheads="1"/>
          </p:cNvSpPr>
          <p:nvPr/>
        </p:nvSpPr>
        <p:spPr bwMode="auto">
          <a:xfrm>
            <a:off x="4210050" y="2462213"/>
            <a:ext cx="823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V- S </a:t>
            </a:r>
          </a:p>
        </p:txBody>
      </p:sp>
      <p:sp>
        <p:nvSpPr>
          <p:cNvPr id="848941" name="Text Box 45"/>
          <p:cNvSpPr txBox="1">
            <a:spLocks noChangeArrowheads="1"/>
          </p:cNvSpPr>
          <p:nvPr/>
        </p:nvSpPr>
        <p:spPr bwMode="auto">
          <a:xfrm>
            <a:off x="8613775" y="21209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S</a:t>
            </a:r>
          </a:p>
        </p:txBody>
      </p:sp>
      <p:sp>
        <p:nvSpPr>
          <p:cNvPr id="848942" name="Text Box 46"/>
          <p:cNvSpPr txBox="1">
            <a:spLocks noChangeArrowheads="1"/>
          </p:cNvSpPr>
          <p:nvPr/>
        </p:nvSpPr>
        <p:spPr bwMode="auto">
          <a:xfrm>
            <a:off x="8270875" y="2628900"/>
            <a:ext cx="82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</a:t>
            </a:r>
            <a:r>
              <a:rPr lang="en-US" i="1">
                <a:sym typeface="Wingdings 3" pitchFamily="18" charset="2"/>
              </a:rPr>
              <a:t> </a:t>
            </a:r>
            <a:r>
              <a:rPr lang="en-US">
                <a:sym typeface="Wingdings 3" pitchFamily="18" charset="2"/>
              </a:rPr>
              <a:t>V- S</a:t>
            </a:r>
          </a:p>
        </p:txBody>
      </p:sp>
    </p:spTree>
    <p:extLst>
      <p:ext uri="{BB962C8B-B14F-4D97-AF65-F5344CB8AC3E}">
        <p14:creationId xmlns:p14="http://schemas.microsoft.com/office/powerpoint/2010/main" val="406160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4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38" grpId="0" animBg="1"/>
      <p:bldP spid="848939" grpId="0"/>
      <p:bldP spid="848940" grpId="0"/>
      <p:bldP spid="848941" grpId="0"/>
      <p:bldP spid="8489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AAED53-4C1A-46CF-BD9C-6DD88CA2EB02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(cont’d)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050212" cy="5076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A cut </a:t>
            </a:r>
            <a:r>
              <a:rPr lang="en-US" b="1" smtClean="0"/>
              <a:t>respects</a:t>
            </a:r>
            <a:r>
              <a:rPr lang="en-US" smtClean="0"/>
              <a:t> a set 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smtClean="0"/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   of edges </a:t>
            </a:r>
            <a:r>
              <a:rPr lang="en-US" smtClean="0">
                <a:sym typeface="Symbol" pitchFamily="18" charset="2"/>
              </a:rPr>
              <a:t></a:t>
            </a:r>
            <a:r>
              <a:rPr lang="en-US" smtClean="0"/>
              <a:t> no edge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   in 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smtClean="0"/>
              <a:t> crosses the cut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An edge is a </a:t>
            </a:r>
            <a:r>
              <a:rPr lang="en-US" b="1" smtClean="0"/>
              <a:t>light edge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  crossing a cut </a:t>
            </a:r>
            <a:r>
              <a:rPr lang="en-US" smtClean="0">
                <a:sym typeface="Symbol" pitchFamily="18" charset="2"/>
              </a:rPr>
              <a:t></a:t>
            </a:r>
            <a:r>
              <a:rPr lang="en-US" smtClean="0"/>
              <a:t> its weight is minimum over all edges crossing the cut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Note that for a given cut, there can be &gt; 1 light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   edges crossing it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4895850" y="1171575"/>
            <a:ext cx="3721100" cy="2108200"/>
            <a:chOff x="3234" y="738"/>
            <a:chExt cx="2344" cy="1328"/>
          </a:xfrm>
        </p:grpSpPr>
        <p:sp>
          <p:nvSpPr>
            <p:cNvPr id="13323" name="Oval 5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24" name="Oval 6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3325" name="Oval 7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3326" name="Oval 8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327" name="Oval 9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3328" name="Oval 10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3329" name="Oval 11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3330" name="Oval 12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3331" name="Oval 13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3332" name="Line 14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5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17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18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19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0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21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2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3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24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25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26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27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3420" y="100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13347" name="Text Box 29"/>
            <p:cNvSpPr txBox="1">
              <a:spLocks noChangeArrowheads="1"/>
            </p:cNvSpPr>
            <p:nvPr/>
          </p:nvSpPr>
          <p:spPr bwMode="auto">
            <a:xfrm>
              <a:off x="4020" y="73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13348" name="Text Box 30"/>
            <p:cNvSpPr txBox="1">
              <a:spLocks noChangeArrowheads="1"/>
            </p:cNvSpPr>
            <p:nvPr/>
          </p:nvSpPr>
          <p:spPr bwMode="auto">
            <a:xfrm>
              <a:off x="4627" y="75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13349" name="Text Box 31"/>
            <p:cNvSpPr txBox="1">
              <a:spLocks noChangeArrowheads="1"/>
            </p:cNvSpPr>
            <p:nvPr/>
          </p:nvSpPr>
          <p:spPr bwMode="auto">
            <a:xfrm>
              <a:off x="3431" y="157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13350" name="Text Box 32"/>
            <p:cNvSpPr txBox="1">
              <a:spLocks noChangeArrowheads="1"/>
            </p:cNvSpPr>
            <p:nvPr/>
          </p:nvSpPr>
          <p:spPr bwMode="auto">
            <a:xfrm>
              <a:off x="3567" y="1281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13351" name="Text Box 33"/>
            <p:cNvSpPr txBox="1">
              <a:spLocks noChangeArrowheads="1"/>
            </p:cNvSpPr>
            <p:nvPr/>
          </p:nvSpPr>
          <p:spPr bwMode="auto">
            <a:xfrm>
              <a:off x="4026" y="18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13352" name="Text Box 34"/>
            <p:cNvSpPr txBox="1">
              <a:spLocks noChangeArrowheads="1"/>
            </p:cNvSpPr>
            <p:nvPr/>
          </p:nvSpPr>
          <p:spPr bwMode="auto">
            <a:xfrm>
              <a:off x="4621" y="184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3353" name="Text Box 35"/>
            <p:cNvSpPr txBox="1">
              <a:spLocks noChangeArrowheads="1"/>
            </p:cNvSpPr>
            <p:nvPr/>
          </p:nvSpPr>
          <p:spPr bwMode="auto">
            <a:xfrm>
              <a:off x="3820" y="1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13354" name="Text Box 36"/>
            <p:cNvSpPr txBox="1">
              <a:spLocks noChangeArrowheads="1"/>
            </p:cNvSpPr>
            <p:nvPr/>
          </p:nvSpPr>
          <p:spPr bwMode="auto">
            <a:xfrm>
              <a:off x="4211" y="11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13355" name="Text Box 37"/>
            <p:cNvSpPr txBox="1">
              <a:spLocks noChangeArrowheads="1"/>
            </p:cNvSpPr>
            <p:nvPr/>
          </p:nvSpPr>
          <p:spPr bwMode="auto">
            <a:xfrm>
              <a:off x="4562" y="133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13356" name="Text Box 38"/>
            <p:cNvSpPr txBox="1">
              <a:spLocks noChangeArrowheads="1"/>
            </p:cNvSpPr>
            <p:nvPr/>
          </p:nvSpPr>
          <p:spPr bwMode="auto">
            <a:xfrm>
              <a:off x="4994" y="129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13357" name="Text Box 39"/>
            <p:cNvSpPr txBox="1">
              <a:spLocks noChangeArrowheads="1"/>
            </p:cNvSpPr>
            <p:nvPr/>
          </p:nvSpPr>
          <p:spPr bwMode="auto">
            <a:xfrm>
              <a:off x="5219" y="9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13358" name="Text Box 40"/>
            <p:cNvSpPr txBox="1">
              <a:spLocks noChangeArrowheads="1"/>
            </p:cNvSpPr>
            <p:nvPr/>
          </p:nvSpPr>
          <p:spPr bwMode="auto">
            <a:xfrm>
              <a:off x="5201" y="159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13359" name="Text Box 41"/>
            <p:cNvSpPr txBox="1">
              <a:spLocks noChangeArrowheads="1"/>
            </p:cNvSpPr>
            <p:nvPr/>
          </p:nvSpPr>
          <p:spPr bwMode="auto">
            <a:xfrm>
              <a:off x="4220" y="14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13318" name="Freeform 42"/>
          <p:cNvSpPr>
            <a:spLocks/>
          </p:cNvSpPr>
          <p:nvPr/>
        </p:nvSpPr>
        <p:spPr bwMode="auto">
          <a:xfrm>
            <a:off x="4562475" y="1179513"/>
            <a:ext cx="4257675" cy="1400175"/>
          </a:xfrm>
          <a:custGeom>
            <a:avLst/>
            <a:gdLst>
              <a:gd name="T0" fmla="*/ 0 w 2682"/>
              <a:gd name="T1" fmla="*/ 1200150 h 882"/>
              <a:gd name="T2" fmla="*/ 100013 w 2682"/>
              <a:gd name="T3" fmla="*/ 1220788 h 882"/>
              <a:gd name="T4" fmla="*/ 185738 w 2682"/>
              <a:gd name="T5" fmla="*/ 1257300 h 882"/>
              <a:gd name="T6" fmla="*/ 314325 w 2682"/>
              <a:gd name="T7" fmla="*/ 1343025 h 882"/>
              <a:gd name="T8" fmla="*/ 422275 w 2682"/>
              <a:gd name="T9" fmla="*/ 1400175 h 882"/>
              <a:gd name="T10" fmla="*/ 679450 w 2682"/>
              <a:gd name="T11" fmla="*/ 1357313 h 882"/>
              <a:gd name="T12" fmla="*/ 893763 w 2682"/>
              <a:gd name="T13" fmla="*/ 1306513 h 882"/>
              <a:gd name="T14" fmla="*/ 979488 w 2682"/>
              <a:gd name="T15" fmla="*/ 1277938 h 882"/>
              <a:gd name="T16" fmla="*/ 1128713 w 2682"/>
              <a:gd name="T17" fmla="*/ 1185863 h 882"/>
              <a:gd name="T18" fmla="*/ 1257300 w 2682"/>
              <a:gd name="T19" fmla="*/ 1128713 h 882"/>
              <a:gd name="T20" fmla="*/ 1343025 w 2682"/>
              <a:gd name="T21" fmla="*/ 1057275 h 882"/>
              <a:gd name="T22" fmla="*/ 1400175 w 2682"/>
              <a:gd name="T23" fmla="*/ 971550 h 882"/>
              <a:gd name="T24" fmla="*/ 1450975 w 2682"/>
              <a:gd name="T25" fmla="*/ 892175 h 882"/>
              <a:gd name="T26" fmla="*/ 1479550 w 2682"/>
              <a:gd name="T27" fmla="*/ 849313 h 882"/>
              <a:gd name="T28" fmla="*/ 1493838 w 2682"/>
              <a:gd name="T29" fmla="*/ 828675 h 882"/>
              <a:gd name="T30" fmla="*/ 1522413 w 2682"/>
              <a:gd name="T31" fmla="*/ 785813 h 882"/>
              <a:gd name="T32" fmla="*/ 1528763 w 2682"/>
              <a:gd name="T33" fmla="*/ 763588 h 882"/>
              <a:gd name="T34" fmla="*/ 1593850 w 2682"/>
              <a:gd name="T35" fmla="*/ 677863 h 882"/>
              <a:gd name="T36" fmla="*/ 1636713 w 2682"/>
              <a:gd name="T37" fmla="*/ 614363 h 882"/>
              <a:gd name="T38" fmla="*/ 1651000 w 2682"/>
              <a:gd name="T39" fmla="*/ 592138 h 882"/>
              <a:gd name="T40" fmla="*/ 1693863 w 2682"/>
              <a:gd name="T41" fmla="*/ 528638 h 882"/>
              <a:gd name="T42" fmla="*/ 1722438 w 2682"/>
              <a:gd name="T43" fmla="*/ 485775 h 882"/>
              <a:gd name="T44" fmla="*/ 1765300 w 2682"/>
              <a:gd name="T45" fmla="*/ 420688 h 882"/>
              <a:gd name="T46" fmla="*/ 1885950 w 2682"/>
              <a:gd name="T47" fmla="*/ 249238 h 882"/>
              <a:gd name="T48" fmla="*/ 1922463 w 2682"/>
              <a:gd name="T49" fmla="*/ 185738 h 882"/>
              <a:gd name="T50" fmla="*/ 1979613 w 2682"/>
              <a:gd name="T51" fmla="*/ 106363 h 882"/>
              <a:gd name="T52" fmla="*/ 2065338 w 2682"/>
              <a:gd name="T53" fmla="*/ 28575 h 882"/>
              <a:gd name="T54" fmla="*/ 2185988 w 2682"/>
              <a:gd name="T55" fmla="*/ 0 h 882"/>
              <a:gd name="T56" fmla="*/ 2279650 w 2682"/>
              <a:gd name="T57" fmla="*/ 20638 h 882"/>
              <a:gd name="T58" fmla="*/ 2365375 w 2682"/>
              <a:gd name="T59" fmla="*/ 77788 h 882"/>
              <a:gd name="T60" fmla="*/ 2379663 w 2682"/>
              <a:gd name="T61" fmla="*/ 100013 h 882"/>
              <a:gd name="T62" fmla="*/ 2400300 w 2682"/>
              <a:gd name="T63" fmla="*/ 114300 h 882"/>
              <a:gd name="T64" fmla="*/ 2471738 w 2682"/>
              <a:gd name="T65" fmla="*/ 192088 h 882"/>
              <a:gd name="T66" fmla="*/ 2528888 w 2682"/>
              <a:gd name="T67" fmla="*/ 277813 h 882"/>
              <a:gd name="T68" fmla="*/ 2565400 w 2682"/>
              <a:gd name="T69" fmla="*/ 342900 h 882"/>
              <a:gd name="T70" fmla="*/ 2593975 w 2682"/>
              <a:gd name="T71" fmla="*/ 371475 h 882"/>
              <a:gd name="T72" fmla="*/ 2600325 w 2682"/>
              <a:gd name="T73" fmla="*/ 392113 h 882"/>
              <a:gd name="T74" fmla="*/ 2628900 w 2682"/>
              <a:gd name="T75" fmla="*/ 434975 h 882"/>
              <a:gd name="T76" fmla="*/ 2728913 w 2682"/>
              <a:gd name="T77" fmla="*/ 585788 h 882"/>
              <a:gd name="T78" fmla="*/ 2794000 w 2682"/>
              <a:gd name="T79" fmla="*/ 757238 h 882"/>
              <a:gd name="T80" fmla="*/ 2886075 w 2682"/>
              <a:gd name="T81" fmla="*/ 949325 h 882"/>
              <a:gd name="T82" fmla="*/ 2928938 w 2682"/>
              <a:gd name="T83" fmla="*/ 1006475 h 882"/>
              <a:gd name="T84" fmla="*/ 2994025 w 2682"/>
              <a:gd name="T85" fmla="*/ 1071563 h 882"/>
              <a:gd name="T86" fmla="*/ 3265488 w 2682"/>
              <a:gd name="T87" fmla="*/ 1192213 h 882"/>
              <a:gd name="T88" fmla="*/ 3414713 w 2682"/>
              <a:gd name="T89" fmla="*/ 1249363 h 882"/>
              <a:gd name="T90" fmla="*/ 3743325 w 2682"/>
              <a:gd name="T91" fmla="*/ 1363663 h 882"/>
              <a:gd name="T92" fmla="*/ 4257675 w 2682"/>
              <a:gd name="T93" fmla="*/ 1343025 h 88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682" h="882">
                <a:moveTo>
                  <a:pt x="0" y="756"/>
                </a:moveTo>
                <a:cubicBezTo>
                  <a:pt x="21" y="762"/>
                  <a:pt x="41" y="766"/>
                  <a:pt x="63" y="769"/>
                </a:cubicBezTo>
                <a:cubicBezTo>
                  <a:pt x="82" y="776"/>
                  <a:pt x="98" y="785"/>
                  <a:pt x="117" y="792"/>
                </a:cubicBezTo>
                <a:cubicBezTo>
                  <a:pt x="135" y="808"/>
                  <a:pt x="175" y="837"/>
                  <a:pt x="198" y="846"/>
                </a:cubicBezTo>
                <a:cubicBezTo>
                  <a:pt x="220" y="866"/>
                  <a:pt x="239" y="872"/>
                  <a:pt x="266" y="882"/>
                </a:cubicBezTo>
                <a:cubicBezTo>
                  <a:pt x="352" y="877"/>
                  <a:pt x="361" y="874"/>
                  <a:pt x="428" y="855"/>
                </a:cubicBezTo>
                <a:cubicBezTo>
                  <a:pt x="466" y="829"/>
                  <a:pt x="519" y="829"/>
                  <a:pt x="563" y="823"/>
                </a:cubicBezTo>
                <a:cubicBezTo>
                  <a:pt x="580" y="818"/>
                  <a:pt x="602" y="814"/>
                  <a:pt x="617" y="805"/>
                </a:cubicBezTo>
                <a:cubicBezTo>
                  <a:pt x="650" y="787"/>
                  <a:pt x="674" y="758"/>
                  <a:pt x="711" y="747"/>
                </a:cubicBezTo>
                <a:cubicBezTo>
                  <a:pt x="738" y="729"/>
                  <a:pt x="761" y="720"/>
                  <a:pt x="792" y="711"/>
                </a:cubicBezTo>
                <a:cubicBezTo>
                  <a:pt x="812" y="698"/>
                  <a:pt x="826" y="680"/>
                  <a:pt x="846" y="666"/>
                </a:cubicBezTo>
                <a:cubicBezTo>
                  <a:pt x="859" y="647"/>
                  <a:pt x="865" y="629"/>
                  <a:pt x="882" y="612"/>
                </a:cubicBezTo>
                <a:cubicBezTo>
                  <a:pt x="889" y="592"/>
                  <a:pt x="897" y="573"/>
                  <a:pt x="914" y="562"/>
                </a:cubicBezTo>
                <a:cubicBezTo>
                  <a:pt x="920" y="553"/>
                  <a:pt x="926" y="544"/>
                  <a:pt x="932" y="535"/>
                </a:cubicBezTo>
                <a:cubicBezTo>
                  <a:pt x="935" y="531"/>
                  <a:pt x="941" y="522"/>
                  <a:pt x="941" y="522"/>
                </a:cubicBezTo>
                <a:cubicBezTo>
                  <a:pt x="951" y="488"/>
                  <a:pt x="936" y="529"/>
                  <a:pt x="959" y="495"/>
                </a:cubicBezTo>
                <a:cubicBezTo>
                  <a:pt x="962" y="491"/>
                  <a:pt x="960" y="485"/>
                  <a:pt x="963" y="481"/>
                </a:cubicBezTo>
                <a:cubicBezTo>
                  <a:pt x="975" y="463"/>
                  <a:pt x="991" y="446"/>
                  <a:pt x="1004" y="427"/>
                </a:cubicBezTo>
                <a:cubicBezTo>
                  <a:pt x="1013" y="414"/>
                  <a:pt x="1022" y="400"/>
                  <a:pt x="1031" y="387"/>
                </a:cubicBezTo>
                <a:cubicBezTo>
                  <a:pt x="1034" y="382"/>
                  <a:pt x="1040" y="373"/>
                  <a:pt x="1040" y="373"/>
                </a:cubicBezTo>
                <a:cubicBezTo>
                  <a:pt x="1045" y="356"/>
                  <a:pt x="1057" y="347"/>
                  <a:pt x="1067" y="333"/>
                </a:cubicBezTo>
                <a:cubicBezTo>
                  <a:pt x="1077" y="299"/>
                  <a:pt x="1062" y="340"/>
                  <a:pt x="1085" y="306"/>
                </a:cubicBezTo>
                <a:cubicBezTo>
                  <a:pt x="1095" y="291"/>
                  <a:pt x="1097" y="280"/>
                  <a:pt x="1112" y="265"/>
                </a:cubicBezTo>
                <a:cubicBezTo>
                  <a:pt x="1121" y="224"/>
                  <a:pt x="1153" y="181"/>
                  <a:pt x="1188" y="157"/>
                </a:cubicBezTo>
                <a:cubicBezTo>
                  <a:pt x="1194" y="143"/>
                  <a:pt x="1211" y="117"/>
                  <a:pt x="1211" y="117"/>
                </a:cubicBezTo>
                <a:cubicBezTo>
                  <a:pt x="1218" y="94"/>
                  <a:pt x="1228" y="79"/>
                  <a:pt x="1247" y="67"/>
                </a:cubicBezTo>
                <a:cubicBezTo>
                  <a:pt x="1256" y="38"/>
                  <a:pt x="1273" y="26"/>
                  <a:pt x="1301" y="18"/>
                </a:cubicBezTo>
                <a:cubicBezTo>
                  <a:pt x="1328" y="0"/>
                  <a:pt x="1340" y="3"/>
                  <a:pt x="1377" y="0"/>
                </a:cubicBezTo>
                <a:cubicBezTo>
                  <a:pt x="1397" y="3"/>
                  <a:pt x="1416" y="7"/>
                  <a:pt x="1436" y="13"/>
                </a:cubicBezTo>
                <a:cubicBezTo>
                  <a:pt x="1456" y="35"/>
                  <a:pt x="1461" y="42"/>
                  <a:pt x="1490" y="49"/>
                </a:cubicBezTo>
                <a:cubicBezTo>
                  <a:pt x="1493" y="54"/>
                  <a:pt x="1495" y="59"/>
                  <a:pt x="1499" y="63"/>
                </a:cubicBezTo>
                <a:cubicBezTo>
                  <a:pt x="1503" y="67"/>
                  <a:pt x="1509" y="68"/>
                  <a:pt x="1512" y="72"/>
                </a:cubicBezTo>
                <a:cubicBezTo>
                  <a:pt x="1531" y="94"/>
                  <a:pt x="1533" y="105"/>
                  <a:pt x="1557" y="121"/>
                </a:cubicBezTo>
                <a:cubicBezTo>
                  <a:pt x="1565" y="143"/>
                  <a:pt x="1577" y="159"/>
                  <a:pt x="1593" y="175"/>
                </a:cubicBezTo>
                <a:cubicBezTo>
                  <a:pt x="1598" y="190"/>
                  <a:pt x="1616" y="216"/>
                  <a:pt x="1616" y="216"/>
                </a:cubicBezTo>
                <a:cubicBezTo>
                  <a:pt x="1626" y="249"/>
                  <a:pt x="1611" y="211"/>
                  <a:pt x="1634" y="234"/>
                </a:cubicBezTo>
                <a:cubicBezTo>
                  <a:pt x="1637" y="237"/>
                  <a:pt x="1636" y="243"/>
                  <a:pt x="1638" y="247"/>
                </a:cubicBezTo>
                <a:cubicBezTo>
                  <a:pt x="1643" y="256"/>
                  <a:pt x="1650" y="265"/>
                  <a:pt x="1656" y="274"/>
                </a:cubicBezTo>
                <a:cubicBezTo>
                  <a:pt x="1677" y="306"/>
                  <a:pt x="1698" y="337"/>
                  <a:pt x="1719" y="369"/>
                </a:cubicBezTo>
                <a:cubicBezTo>
                  <a:pt x="1740" y="401"/>
                  <a:pt x="1739" y="444"/>
                  <a:pt x="1760" y="477"/>
                </a:cubicBezTo>
                <a:cubicBezTo>
                  <a:pt x="1772" y="517"/>
                  <a:pt x="1788" y="568"/>
                  <a:pt x="1818" y="598"/>
                </a:cubicBezTo>
                <a:cubicBezTo>
                  <a:pt x="1824" y="616"/>
                  <a:pt x="1830" y="623"/>
                  <a:pt x="1845" y="634"/>
                </a:cubicBezTo>
                <a:cubicBezTo>
                  <a:pt x="1851" y="652"/>
                  <a:pt x="1868" y="669"/>
                  <a:pt x="1886" y="675"/>
                </a:cubicBezTo>
                <a:cubicBezTo>
                  <a:pt x="1932" y="721"/>
                  <a:pt x="1996" y="734"/>
                  <a:pt x="2057" y="751"/>
                </a:cubicBezTo>
                <a:cubicBezTo>
                  <a:pt x="2084" y="770"/>
                  <a:pt x="2120" y="777"/>
                  <a:pt x="2151" y="787"/>
                </a:cubicBezTo>
                <a:cubicBezTo>
                  <a:pt x="2203" y="820"/>
                  <a:pt x="2297" y="845"/>
                  <a:pt x="2358" y="859"/>
                </a:cubicBezTo>
                <a:cubicBezTo>
                  <a:pt x="2466" y="856"/>
                  <a:pt x="2573" y="846"/>
                  <a:pt x="2682" y="846"/>
                </a:cubicBezTo>
              </a:path>
            </a:pathLst>
          </a:custGeom>
          <a:noFill/>
          <a:ln w="190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43"/>
          <p:cNvSpPr txBox="1">
            <a:spLocks noChangeArrowheads="1"/>
          </p:cNvSpPr>
          <p:nvPr/>
        </p:nvSpPr>
        <p:spPr bwMode="auto">
          <a:xfrm>
            <a:off x="4387850" y="2025650"/>
            <a:ext cx="46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S</a:t>
            </a:r>
          </a:p>
        </p:txBody>
      </p:sp>
      <p:sp>
        <p:nvSpPr>
          <p:cNvPr id="13320" name="Text Box 44"/>
          <p:cNvSpPr txBox="1">
            <a:spLocks noChangeArrowheads="1"/>
          </p:cNvSpPr>
          <p:nvPr/>
        </p:nvSpPr>
        <p:spPr bwMode="auto">
          <a:xfrm>
            <a:off x="4210050" y="2462213"/>
            <a:ext cx="823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V- S </a:t>
            </a:r>
          </a:p>
        </p:txBody>
      </p:sp>
      <p:sp>
        <p:nvSpPr>
          <p:cNvPr id="13321" name="Text Box 45"/>
          <p:cNvSpPr txBox="1">
            <a:spLocks noChangeArrowheads="1"/>
          </p:cNvSpPr>
          <p:nvPr/>
        </p:nvSpPr>
        <p:spPr bwMode="auto">
          <a:xfrm>
            <a:off x="8613775" y="21209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S</a:t>
            </a:r>
          </a:p>
        </p:txBody>
      </p:sp>
      <p:sp>
        <p:nvSpPr>
          <p:cNvPr id="13322" name="Text Box 46"/>
          <p:cNvSpPr txBox="1">
            <a:spLocks noChangeArrowheads="1"/>
          </p:cNvSpPr>
          <p:nvPr/>
        </p:nvSpPr>
        <p:spPr bwMode="auto">
          <a:xfrm>
            <a:off x="8270875" y="2628900"/>
            <a:ext cx="82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Wingdings 3" pitchFamily="18" charset="2"/>
              </a:rPr>
              <a:t></a:t>
            </a:r>
            <a:r>
              <a:rPr lang="en-US" i="1">
                <a:sym typeface="Wingdings 3" pitchFamily="18" charset="2"/>
              </a:rPr>
              <a:t> </a:t>
            </a:r>
            <a:r>
              <a:rPr lang="en-US">
                <a:sym typeface="Wingdings 3" pitchFamily="18" charset="2"/>
              </a:rPr>
              <a:t>V- S</a:t>
            </a:r>
          </a:p>
        </p:txBody>
      </p:sp>
    </p:spTree>
    <p:extLst>
      <p:ext uri="{BB962C8B-B14F-4D97-AF65-F5344CB8AC3E}">
        <p14:creationId xmlns:p14="http://schemas.microsoft.com/office/powerpoint/2010/main" val="25802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05CF23-8484-4C4C-8FC0-3304C2CFC7BF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A different instance of the</a:t>
            </a:r>
            <a:br>
              <a:rPr lang="en-US" sz="3600" smtClean="0"/>
            </a:br>
            <a:r>
              <a:rPr lang="en-US" sz="3600" smtClean="0"/>
              <a:t> generic approach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4338638"/>
            <a:ext cx="5160962" cy="251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omic Sans MS" pitchFamily="66" charset="0"/>
              </a:rPr>
              <a:t>A</a:t>
            </a:r>
            <a:r>
              <a:rPr lang="en-US" sz="2400" smtClean="0"/>
              <a:t> is a forest containing connected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Initially, each component is a single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Any safe edge merges two of these components into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component is a tree</a:t>
            </a:r>
          </a:p>
        </p:txBody>
      </p:sp>
      <p:grpSp>
        <p:nvGrpSpPr>
          <p:cNvPr id="29701" name="Group 34"/>
          <p:cNvGrpSpPr>
            <a:grpSpLocks/>
          </p:cNvGrpSpPr>
          <p:nvPr/>
        </p:nvGrpSpPr>
        <p:grpSpPr bwMode="auto">
          <a:xfrm>
            <a:off x="1701800" y="1152525"/>
            <a:ext cx="2917825" cy="3101975"/>
            <a:chOff x="3405" y="1671"/>
            <a:chExt cx="2239" cy="2325"/>
          </a:xfrm>
        </p:grpSpPr>
        <p:sp>
          <p:nvSpPr>
            <p:cNvPr id="29734" name="Freeform 35"/>
            <p:cNvSpPr>
              <a:spLocks/>
            </p:cNvSpPr>
            <p:nvPr/>
          </p:nvSpPr>
          <p:spPr bwMode="auto">
            <a:xfrm>
              <a:off x="3691" y="2651"/>
              <a:ext cx="1894" cy="1345"/>
            </a:xfrm>
            <a:custGeom>
              <a:avLst/>
              <a:gdLst>
                <a:gd name="T0" fmla="*/ 628 w 1894"/>
                <a:gd name="T1" fmla="*/ 558 h 1345"/>
                <a:gd name="T2" fmla="*/ 434 w 1894"/>
                <a:gd name="T3" fmla="*/ 576 h 1345"/>
                <a:gd name="T4" fmla="*/ 218 w 1894"/>
                <a:gd name="T5" fmla="*/ 634 h 1345"/>
                <a:gd name="T6" fmla="*/ 178 w 1894"/>
                <a:gd name="T7" fmla="*/ 652 h 1345"/>
                <a:gd name="T8" fmla="*/ 52 w 1894"/>
                <a:gd name="T9" fmla="*/ 774 h 1345"/>
                <a:gd name="T10" fmla="*/ 25 w 1894"/>
                <a:gd name="T11" fmla="*/ 837 h 1345"/>
                <a:gd name="T12" fmla="*/ 47 w 1894"/>
                <a:gd name="T13" fmla="*/ 967 h 1345"/>
                <a:gd name="T14" fmla="*/ 97 w 1894"/>
                <a:gd name="T15" fmla="*/ 1008 h 1345"/>
                <a:gd name="T16" fmla="*/ 268 w 1894"/>
                <a:gd name="T17" fmla="*/ 1075 h 1345"/>
                <a:gd name="T18" fmla="*/ 565 w 1894"/>
                <a:gd name="T19" fmla="*/ 1053 h 1345"/>
                <a:gd name="T20" fmla="*/ 943 w 1894"/>
                <a:gd name="T21" fmla="*/ 1084 h 1345"/>
                <a:gd name="T22" fmla="*/ 1073 w 1894"/>
                <a:gd name="T23" fmla="*/ 1125 h 1345"/>
                <a:gd name="T24" fmla="*/ 1172 w 1894"/>
                <a:gd name="T25" fmla="*/ 1174 h 1345"/>
                <a:gd name="T26" fmla="*/ 1217 w 1894"/>
                <a:gd name="T27" fmla="*/ 1188 h 1345"/>
                <a:gd name="T28" fmla="*/ 1258 w 1894"/>
                <a:gd name="T29" fmla="*/ 1210 h 1345"/>
                <a:gd name="T30" fmla="*/ 1325 w 1894"/>
                <a:gd name="T31" fmla="*/ 1246 h 1345"/>
                <a:gd name="T32" fmla="*/ 1379 w 1894"/>
                <a:gd name="T33" fmla="*/ 1282 h 1345"/>
                <a:gd name="T34" fmla="*/ 1487 w 1894"/>
                <a:gd name="T35" fmla="*/ 1327 h 1345"/>
                <a:gd name="T36" fmla="*/ 1582 w 1894"/>
                <a:gd name="T37" fmla="*/ 1345 h 1345"/>
                <a:gd name="T38" fmla="*/ 1690 w 1894"/>
                <a:gd name="T39" fmla="*/ 1332 h 1345"/>
                <a:gd name="T40" fmla="*/ 1703 w 1894"/>
                <a:gd name="T41" fmla="*/ 1323 h 1345"/>
                <a:gd name="T42" fmla="*/ 1721 w 1894"/>
                <a:gd name="T43" fmla="*/ 1318 h 1345"/>
                <a:gd name="T44" fmla="*/ 1744 w 1894"/>
                <a:gd name="T45" fmla="*/ 1300 h 1345"/>
                <a:gd name="T46" fmla="*/ 1789 w 1894"/>
                <a:gd name="T47" fmla="*/ 1255 h 1345"/>
                <a:gd name="T48" fmla="*/ 1798 w 1894"/>
                <a:gd name="T49" fmla="*/ 1242 h 1345"/>
                <a:gd name="T50" fmla="*/ 1811 w 1894"/>
                <a:gd name="T51" fmla="*/ 1233 h 1345"/>
                <a:gd name="T52" fmla="*/ 1825 w 1894"/>
                <a:gd name="T53" fmla="*/ 1206 h 1345"/>
                <a:gd name="T54" fmla="*/ 1847 w 1894"/>
                <a:gd name="T55" fmla="*/ 1165 h 1345"/>
                <a:gd name="T56" fmla="*/ 1847 w 1894"/>
                <a:gd name="T57" fmla="*/ 1165 h 1345"/>
                <a:gd name="T58" fmla="*/ 1870 w 1894"/>
                <a:gd name="T59" fmla="*/ 1098 h 1345"/>
                <a:gd name="T60" fmla="*/ 1883 w 1894"/>
                <a:gd name="T61" fmla="*/ 1039 h 1345"/>
                <a:gd name="T62" fmla="*/ 1829 w 1894"/>
                <a:gd name="T63" fmla="*/ 639 h 1345"/>
                <a:gd name="T64" fmla="*/ 1802 w 1894"/>
                <a:gd name="T65" fmla="*/ 540 h 1345"/>
                <a:gd name="T66" fmla="*/ 1789 w 1894"/>
                <a:gd name="T67" fmla="*/ 148 h 1345"/>
                <a:gd name="T68" fmla="*/ 1735 w 1894"/>
                <a:gd name="T69" fmla="*/ 40 h 1345"/>
                <a:gd name="T70" fmla="*/ 1645 w 1894"/>
                <a:gd name="T71" fmla="*/ 0 h 1345"/>
                <a:gd name="T72" fmla="*/ 1541 w 1894"/>
                <a:gd name="T73" fmla="*/ 13 h 1345"/>
                <a:gd name="T74" fmla="*/ 1393 w 1894"/>
                <a:gd name="T75" fmla="*/ 81 h 1345"/>
                <a:gd name="T76" fmla="*/ 1352 w 1894"/>
                <a:gd name="T77" fmla="*/ 103 h 1345"/>
                <a:gd name="T78" fmla="*/ 1285 w 1894"/>
                <a:gd name="T79" fmla="*/ 144 h 1345"/>
                <a:gd name="T80" fmla="*/ 1222 w 1894"/>
                <a:gd name="T81" fmla="*/ 189 h 1345"/>
                <a:gd name="T82" fmla="*/ 1159 w 1894"/>
                <a:gd name="T83" fmla="*/ 234 h 1345"/>
                <a:gd name="T84" fmla="*/ 1051 w 1894"/>
                <a:gd name="T85" fmla="*/ 310 h 1345"/>
                <a:gd name="T86" fmla="*/ 925 w 1894"/>
                <a:gd name="T87" fmla="*/ 387 h 1345"/>
                <a:gd name="T88" fmla="*/ 871 w 1894"/>
                <a:gd name="T89" fmla="*/ 414 h 1345"/>
                <a:gd name="T90" fmla="*/ 776 w 1894"/>
                <a:gd name="T91" fmla="*/ 477 h 1345"/>
                <a:gd name="T92" fmla="*/ 686 w 1894"/>
                <a:gd name="T93" fmla="*/ 531 h 1345"/>
                <a:gd name="T94" fmla="*/ 628 w 1894"/>
                <a:gd name="T95" fmla="*/ 558 h 13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6"/>
            <p:cNvSpPr>
              <a:spLocks noChangeShapeType="1"/>
            </p:cNvSpPr>
            <p:nvPr/>
          </p:nvSpPr>
          <p:spPr bwMode="auto">
            <a:xfrm>
              <a:off x="4284" y="2381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7"/>
            <p:cNvSpPr>
              <a:spLocks noChangeShapeType="1"/>
            </p:cNvSpPr>
            <p:nvPr/>
          </p:nvSpPr>
          <p:spPr bwMode="auto">
            <a:xfrm flipV="1">
              <a:off x="4883" y="2197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Freeform 38"/>
            <p:cNvSpPr>
              <a:spLocks/>
            </p:cNvSpPr>
            <p:nvPr/>
          </p:nvSpPr>
          <p:spPr bwMode="auto">
            <a:xfrm>
              <a:off x="3405" y="1671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Oval 39"/>
            <p:cNvSpPr>
              <a:spLocks noChangeArrowheads="1"/>
            </p:cNvSpPr>
            <p:nvPr/>
          </p:nvSpPr>
          <p:spPr bwMode="auto">
            <a:xfrm>
              <a:off x="3580" y="2726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29739" name="Oval 40"/>
            <p:cNvSpPr>
              <a:spLocks noChangeArrowheads="1"/>
            </p:cNvSpPr>
            <p:nvPr/>
          </p:nvSpPr>
          <p:spPr bwMode="auto">
            <a:xfrm>
              <a:off x="4009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0" name="Oval 41"/>
            <p:cNvSpPr>
              <a:spLocks noChangeArrowheads="1"/>
            </p:cNvSpPr>
            <p:nvPr/>
          </p:nvSpPr>
          <p:spPr bwMode="auto">
            <a:xfrm>
              <a:off x="4621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1" name="Oval 42"/>
            <p:cNvSpPr>
              <a:spLocks noChangeArrowheads="1"/>
            </p:cNvSpPr>
            <p:nvPr/>
          </p:nvSpPr>
          <p:spPr bwMode="auto">
            <a:xfrm>
              <a:off x="5201" y="2005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2" name="Oval 43"/>
            <p:cNvSpPr>
              <a:spLocks noChangeArrowheads="1"/>
            </p:cNvSpPr>
            <p:nvPr/>
          </p:nvSpPr>
          <p:spPr bwMode="auto">
            <a:xfrm>
              <a:off x="5108" y="2744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3" name="Oval 44"/>
            <p:cNvSpPr>
              <a:spLocks noChangeArrowheads="1"/>
            </p:cNvSpPr>
            <p:nvPr/>
          </p:nvSpPr>
          <p:spPr bwMode="auto">
            <a:xfrm>
              <a:off x="3715" y="179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4" name="Line 45"/>
            <p:cNvSpPr>
              <a:spLocks noChangeShapeType="1"/>
            </p:cNvSpPr>
            <p:nvPr/>
          </p:nvSpPr>
          <p:spPr bwMode="auto">
            <a:xfrm>
              <a:off x="4273" y="2386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46"/>
            <p:cNvSpPr>
              <a:spLocks noChangeShapeType="1"/>
            </p:cNvSpPr>
            <p:nvPr/>
          </p:nvSpPr>
          <p:spPr bwMode="auto">
            <a:xfrm>
              <a:off x="3913" y="2044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Line 47"/>
            <p:cNvSpPr>
              <a:spLocks noChangeShapeType="1"/>
            </p:cNvSpPr>
            <p:nvPr/>
          </p:nvSpPr>
          <p:spPr bwMode="auto">
            <a:xfrm flipV="1">
              <a:off x="4881" y="2196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Oval 48"/>
            <p:cNvSpPr>
              <a:spLocks noChangeArrowheads="1"/>
            </p:cNvSpPr>
            <p:nvPr/>
          </p:nvSpPr>
          <p:spPr bwMode="auto">
            <a:xfrm>
              <a:off x="4714" y="318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8" name="Oval 49"/>
            <p:cNvSpPr>
              <a:spLocks noChangeArrowheads="1"/>
            </p:cNvSpPr>
            <p:nvPr/>
          </p:nvSpPr>
          <p:spPr bwMode="auto">
            <a:xfrm>
              <a:off x="5118" y="366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49" name="Oval 50"/>
            <p:cNvSpPr>
              <a:spLocks noChangeArrowheads="1"/>
            </p:cNvSpPr>
            <p:nvPr/>
          </p:nvSpPr>
          <p:spPr bwMode="auto">
            <a:xfrm>
              <a:off x="3837" y="340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9750" name="Line 51"/>
            <p:cNvSpPr>
              <a:spLocks noChangeShapeType="1"/>
            </p:cNvSpPr>
            <p:nvPr/>
          </p:nvSpPr>
          <p:spPr bwMode="auto">
            <a:xfrm>
              <a:off x="4854" y="2489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52"/>
            <p:cNvSpPr>
              <a:spLocks noChangeShapeType="1"/>
            </p:cNvSpPr>
            <p:nvPr/>
          </p:nvSpPr>
          <p:spPr bwMode="auto">
            <a:xfrm flipV="1">
              <a:off x="4094" y="3353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53"/>
            <p:cNvSpPr>
              <a:spLocks noChangeShapeType="1"/>
            </p:cNvSpPr>
            <p:nvPr/>
          </p:nvSpPr>
          <p:spPr bwMode="auto">
            <a:xfrm flipV="1">
              <a:off x="4935" y="2961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54"/>
            <p:cNvSpPr>
              <a:spLocks noChangeShapeType="1"/>
            </p:cNvSpPr>
            <p:nvPr/>
          </p:nvSpPr>
          <p:spPr bwMode="auto">
            <a:xfrm>
              <a:off x="4913" y="3416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Text Box 55"/>
            <p:cNvSpPr txBox="1">
              <a:spLocks noChangeArrowheads="1"/>
            </p:cNvSpPr>
            <p:nvPr/>
          </p:nvSpPr>
          <p:spPr bwMode="auto">
            <a:xfrm>
              <a:off x="4324" y="1924"/>
              <a:ext cx="258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S</a:t>
              </a:r>
            </a:p>
          </p:txBody>
        </p:sp>
        <p:sp>
          <p:nvSpPr>
            <p:cNvPr id="29755" name="Text Box 56"/>
            <p:cNvSpPr txBox="1">
              <a:spLocks noChangeArrowheads="1"/>
            </p:cNvSpPr>
            <p:nvPr/>
          </p:nvSpPr>
          <p:spPr bwMode="auto">
            <a:xfrm>
              <a:off x="4527" y="3591"/>
              <a:ext cx="531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V - S</a:t>
              </a:r>
            </a:p>
          </p:txBody>
        </p:sp>
        <p:sp>
          <p:nvSpPr>
            <p:cNvPr id="29756" name="Line 57"/>
            <p:cNvSpPr>
              <a:spLocks noChangeShapeType="1"/>
            </p:cNvSpPr>
            <p:nvPr/>
          </p:nvSpPr>
          <p:spPr bwMode="auto">
            <a:xfrm>
              <a:off x="3729" y="2979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58"/>
            <p:cNvSpPr>
              <a:spLocks noChangeShapeType="1"/>
            </p:cNvSpPr>
            <p:nvPr/>
          </p:nvSpPr>
          <p:spPr bwMode="auto">
            <a:xfrm flipH="1">
              <a:off x="3762" y="2493"/>
              <a:ext cx="261" cy="24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59"/>
            <p:cNvSpPr>
              <a:spLocks noChangeShapeType="1"/>
            </p:cNvSpPr>
            <p:nvPr/>
          </p:nvSpPr>
          <p:spPr bwMode="auto">
            <a:xfrm flipV="1">
              <a:off x="3762" y="2511"/>
              <a:ext cx="252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0400" name="Group 64"/>
          <p:cNvGrpSpPr>
            <a:grpSpLocks/>
          </p:cNvGrpSpPr>
          <p:nvPr/>
        </p:nvGrpSpPr>
        <p:grpSpPr bwMode="auto">
          <a:xfrm>
            <a:off x="5589588" y="2705100"/>
            <a:ext cx="3554412" cy="3446463"/>
            <a:chOff x="3249" y="1900"/>
            <a:chExt cx="2239" cy="2171"/>
          </a:xfrm>
        </p:grpSpPr>
        <p:sp>
          <p:nvSpPr>
            <p:cNvPr id="29705" name="Freeform 5"/>
            <p:cNvSpPr>
              <a:spLocks/>
            </p:cNvSpPr>
            <p:nvPr/>
          </p:nvSpPr>
          <p:spPr bwMode="auto">
            <a:xfrm>
              <a:off x="3652" y="2881"/>
              <a:ext cx="1636" cy="1190"/>
            </a:xfrm>
            <a:custGeom>
              <a:avLst/>
              <a:gdLst>
                <a:gd name="T0" fmla="*/ 542 w 1894"/>
                <a:gd name="T1" fmla="*/ 494 h 1345"/>
                <a:gd name="T2" fmla="*/ 375 w 1894"/>
                <a:gd name="T3" fmla="*/ 510 h 1345"/>
                <a:gd name="T4" fmla="*/ 188 w 1894"/>
                <a:gd name="T5" fmla="*/ 561 h 1345"/>
                <a:gd name="T6" fmla="*/ 154 w 1894"/>
                <a:gd name="T7" fmla="*/ 577 h 1345"/>
                <a:gd name="T8" fmla="*/ 45 w 1894"/>
                <a:gd name="T9" fmla="*/ 685 h 1345"/>
                <a:gd name="T10" fmla="*/ 22 w 1894"/>
                <a:gd name="T11" fmla="*/ 741 h 1345"/>
                <a:gd name="T12" fmla="*/ 41 w 1894"/>
                <a:gd name="T13" fmla="*/ 856 h 1345"/>
                <a:gd name="T14" fmla="*/ 84 w 1894"/>
                <a:gd name="T15" fmla="*/ 892 h 1345"/>
                <a:gd name="T16" fmla="*/ 231 w 1894"/>
                <a:gd name="T17" fmla="*/ 951 h 1345"/>
                <a:gd name="T18" fmla="*/ 488 w 1894"/>
                <a:gd name="T19" fmla="*/ 932 h 1345"/>
                <a:gd name="T20" fmla="*/ 815 w 1894"/>
                <a:gd name="T21" fmla="*/ 959 h 1345"/>
                <a:gd name="T22" fmla="*/ 927 w 1894"/>
                <a:gd name="T23" fmla="*/ 995 h 1345"/>
                <a:gd name="T24" fmla="*/ 1012 w 1894"/>
                <a:gd name="T25" fmla="*/ 1039 h 1345"/>
                <a:gd name="T26" fmla="*/ 1051 w 1894"/>
                <a:gd name="T27" fmla="*/ 1051 h 1345"/>
                <a:gd name="T28" fmla="*/ 1087 w 1894"/>
                <a:gd name="T29" fmla="*/ 1071 h 1345"/>
                <a:gd name="T30" fmla="*/ 1145 w 1894"/>
                <a:gd name="T31" fmla="*/ 1102 h 1345"/>
                <a:gd name="T32" fmla="*/ 1191 w 1894"/>
                <a:gd name="T33" fmla="*/ 1134 h 1345"/>
                <a:gd name="T34" fmla="*/ 1284 w 1894"/>
                <a:gd name="T35" fmla="*/ 1174 h 1345"/>
                <a:gd name="T36" fmla="*/ 1367 w 1894"/>
                <a:gd name="T37" fmla="*/ 1190 h 1345"/>
                <a:gd name="T38" fmla="*/ 1460 w 1894"/>
                <a:gd name="T39" fmla="*/ 1178 h 1345"/>
                <a:gd name="T40" fmla="*/ 1471 w 1894"/>
                <a:gd name="T41" fmla="*/ 1171 h 1345"/>
                <a:gd name="T42" fmla="*/ 1487 w 1894"/>
                <a:gd name="T43" fmla="*/ 1166 h 1345"/>
                <a:gd name="T44" fmla="*/ 1506 w 1894"/>
                <a:gd name="T45" fmla="*/ 1150 h 1345"/>
                <a:gd name="T46" fmla="*/ 1545 w 1894"/>
                <a:gd name="T47" fmla="*/ 1110 h 1345"/>
                <a:gd name="T48" fmla="*/ 1553 w 1894"/>
                <a:gd name="T49" fmla="*/ 1099 h 1345"/>
                <a:gd name="T50" fmla="*/ 1564 w 1894"/>
                <a:gd name="T51" fmla="*/ 1091 h 1345"/>
                <a:gd name="T52" fmla="*/ 1576 w 1894"/>
                <a:gd name="T53" fmla="*/ 1067 h 1345"/>
                <a:gd name="T54" fmla="*/ 1595 w 1894"/>
                <a:gd name="T55" fmla="*/ 1031 h 1345"/>
                <a:gd name="T56" fmla="*/ 1595 w 1894"/>
                <a:gd name="T57" fmla="*/ 1031 h 1345"/>
                <a:gd name="T58" fmla="*/ 1615 w 1894"/>
                <a:gd name="T59" fmla="*/ 971 h 1345"/>
                <a:gd name="T60" fmla="*/ 1626 w 1894"/>
                <a:gd name="T61" fmla="*/ 919 h 1345"/>
                <a:gd name="T62" fmla="*/ 1580 w 1894"/>
                <a:gd name="T63" fmla="*/ 565 h 1345"/>
                <a:gd name="T64" fmla="*/ 1557 w 1894"/>
                <a:gd name="T65" fmla="*/ 478 h 1345"/>
                <a:gd name="T66" fmla="*/ 1545 w 1894"/>
                <a:gd name="T67" fmla="*/ 131 h 1345"/>
                <a:gd name="T68" fmla="*/ 1499 w 1894"/>
                <a:gd name="T69" fmla="*/ 35 h 1345"/>
                <a:gd name="T70" fmla="*/ 1421 w 1894"/>
                <a:gd name="T71" fmla="*/ 0 h 1345"/>
                <a:gd name="T72" fmla="*/ 1331 w 1894"/>
                <a:gd name="T73" fmla="*/ 12 h 1345"/>
                <a:gd name="T74" fmla="*/ 1203 w 1894"/>
                <a:gd name="T75" fmla="*/ 72 h 1345"/>
                <a:gd name="T76" fmla="*/ 1168 w 1894"/>
                <a:gd name="T77" fmla="*/ 91 h 1345"/>
                <a:gd name="T78" fmla="*/ 1110 w 1894"/>
                <a:gd name="T79" fmla="*/ 127 h 1345"/>
                <a:gd name="T80" fmla="*/ 1056 w 1894"/>
                <a:gd name="T81" fmla="*/ 167 h 1345"/>
                <a:gd name="T82" fmla="*/ 1001 w 1894"/>
                <a:gd name="T83" fmla="*/ 207 h 1345"/>
                <a:gd name="T84" fmla="*/ 908 w 1894"/>
                <a:gd name="T85" fmla="*/ 274 h 1345"/>
                <a:gd name="T86" fmla="*/ 799 w 1894"/>
                <a:gd name="T87" fmla="*/ 342 h 1345"/>
                <a:gd name="T88" fmla="*/ 752 w 1894"/>
                <a:gd name="T89" fmla="*/ 366 h 1345"/>
                <a:gd name="T90" fmla="*/ 670 w 1894"/>
                <a:gd name="T91" fmla="*/ 422 h 1345"/>
                <a:gd name="T92" fmla="*/ 593 w 1894"/>
                <a:gd name="T93" fmla="*/ 470 h 1345"/>
                <a:gd name="T94" fmla="*/ 542 w 1894"/>
                <a:gd name="T95" fmla="*/ 494 h 13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4164" y="2642"/>
              <a:ext cx="288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7"/>
            <p:cNvSpPr>
              <a:spLocks noChangeShapeType="1"/>
            </p:cNvSpPr>
            <p:nvPr/>
          </p:nvSpPr>
          <p:spPr bwMode="auto">
            <a:xfrm flipV="1">
              <a:off x="4682" y="2479"/>
              <a:ext cx="283" cy="12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8"/>
            <p:cNvSpPr>
              <a:spLocks noChangeShapeType="1"/>
            </p:cNvSpPr>
            <p:nvPr/>
          </p:nvSpPr>
          <p:spPr bwMode="auto">
            <a:xfrm flipV="1">
              <a:off x="4012" y="3522"/>
              <a:ext cx="521" cy="11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9"/>
            <p:cNvSpPr>
              <a:spLocks noChangeShapeType="1"/>
            </p:cNvSpPr>
            <p:nvPr/>
          </p:nvSpPr>
          <p:spPr bwMode="auto">
            <a:xfrm flipV="1">
              <a:off x="4728" y="3163"/>
              <a:ext cx="202" cy="21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0"/>
            <p:cNvSpPr>
              <a:spLocks noChangeShapeType="1"/>
            </p:cNvSpPr>
            <p:nvPr/>
          </p:nvSpPr>
          <p:spPr bwMode="auto">
            <a:xfrm>
              <a:off x="4736" y="3553"/>
              <a:ext cx="198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Oval 11"/>
            <p:cNvSpPr>
              <a:spLocks noChangeArrowheads="1"/>
            </p:cNvSpPr>
            <p:nvPr/>
          </p:nvSpPr>
          <p:spPr bwMode="auto">
            <a:xfrm>
              <a:off x="3556" y="2947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29712" name="Oval 12"/>
            <p:cNvSpPr>
              <a:spLocks noChangeArrowheads="1"/>
            </p:cNvSpPr>
            <p:nvPr/>
          </p:nvSpPr>
          <p:spPr bwMode="auto">
            <a:xfrm>
              <a:off x="3927" y="2536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3" name="Oval 13"/>
            <p:cNvSpPr>
              <a:spLocks noChangeArrowheads="1"/>
            </p:cNvSpPr>
            <p:nvPr/>
          </p:nvSpPr>
          <p:spPr bwMode="auto">
            <a:xfrm>
              <a:off x="4455" y="2536"/>
              <a:ext cx="230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4" name="Oval 14"/>
            <p:cNvSpPr>
              <a:spLocks noChangeArrowheads="1"/>
            </p:cNvSpPr>
            <p:nvPr/>
          </p:nvSpPr>
          <p:spPr bwMode="auto">
            <a:xfrm>
              <a:off x="4956" y="2309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5" name="Oval 15"/>
            <p:cNvSpPr>
              <a:spLocks noChangeArrowheads="1"/>
            </p:cNvSpPr>
            <p:nvPr/>
          </p:nvSpPr>
          <p:spPr bwMode="auto">
            <a:xfrm>
              <a:off x="4876" y="2963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3673" y="2121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17" name="Line 17"/>
            <p:cNvSpPr>
              <a:spLocks noChangeShapeType="1"/>
            </p:cNvSpPr>
            <p:nvPr/>
          </p:nvSpPr>
          <p:spPr bwMode="auto">
            <a:xfrm>
              <a:off x="4155" y="264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 flipV="1">
              <a:off x="3743" y="2729"/>
              <a:ext cx="225" cy="231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9"/>
            <p:cNvSpPr>
              <a:spLocks noChangeShapeType="1"/>
            </p:cNvSpPr>
            <p:nvPr/>
          </p:nvSpPr>
          <p:spPr bwMode="auto">
            <a:xfrm>
              <a:off x="3836" y="2336"/>
              <a:ext cx="143" cy="21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 flipV="1">
              <a:off x="4680" y="2478"/>
              <a:ext cx="288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Oval 21"/>
            <p:cNvSpPr>
              <a:spLocks noChangeArrowheads="1"/>
            </p:cNvSpPr>
            <p:nvPr/>
          </p:nvSpPr>
          <p:spPr bwMode="auto">
            <a:xfrm>
              <a:off x="4546" y="3352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22" name="Oval 22"/>
            <p:cNvSpPr>
              <a:spLocks noChangeArrowheads="1"/>
            </p:cNvSpPr>
            <p:nvPr/>
          </p:nvSpPr>
          <p:spPr bwMode="auto">
            <a:xfrm>
              <a:off x="4885" y="3774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23" name="Oval 23"/>
            <p:cNvSpPr>
              <a:spLocks noChangeArrowheads="1"/>
            </p:cNvSpPr>
            <p:nvPr/>
          </p:nvSpPr>
          <p:spPr bwMode="auto">
            <a:xfrm>
              <a:off x="3778" y="3546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>
              <a:off x="4649" y="2722"/>
              <a:ext cx="261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 flipV="1">
              <a:off x="4000" y="3518"/>
              <a:ext cx="548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26"/>
            <p:cNvSpPr>
              <a:spLocks noChangeShapeType="1"/>
            </p:cNvSpPr>
            <p:nvPr/>
          </p:nvSpPr>
          <p:spPr bwMode="auto">
            <a:xfrm flipV="1">
              <a:off x="4727" y="3171"/>
              <a:ext cx="194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>
              <a:off x="4731" y="3550"/>
              <a:ext cx="20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Text Box 28"/>
            <p:cNvSpPr txBox="1">
              <a:spLocks noChangeArrowheads="1"/>
            </p:cNvSpPr>
            <p:nvPr/>
          </p:nvSpPr>
          <p:spPr bwMode="auto">
            <a:xfrm>
              <a:off x="4199" y="2238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tree1</a:t>
              </a:r>
            </a:p>
          </p:txBody>
        </p:sp>
        <p:sp>
          <p:nvSpPr>
            <p:cNvPr id="29729" name="Text Box 29"/>
            <p:cNvSpPr txBox="1">
              <a:spLocks noChangeArrowheads="1"/>
            </p:cNvSpPr>
            <p:nvPr/>
          </p:nvSpPr>
          <p:spPr bwMode="auto">
            <a:xfrm>
              <a:off x="4374" y="3713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tree2</a:t>
              </a:r>
            </a:p>
          </p:txBody>
        </p:sp>
        <p:sp>
          <p:nvSpPr>
            <p:cNvPr id="29730" name="Line 31"/>
            <p:cNvSpPr>
              <a:spLocks noChangeShapeType="1"/>
            </p:cNvSpPr>
            <p:nvPr/>
          </p:nvSpPr>
          <p:spPr bwMode="auto">
            <a:xfrm flipV="1">
              <a:off x="3744" y="2734"/>
              <a:ext cx="20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>
              <a:off x="3838" y="2328"/>
              <a:ext cx="132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60"/>
            <p:cNvSpPr>
              <a:spLocks noChangeShapeType="1"/>
            </p:cNvSpPr>
            <p:nvPr/>
          </p:nvSpPr>
          <p:spPr bwMode="auto">
            <a:xfrm>
              <a:off x="3710" y="3193"/>
              <a:ext cx="137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Freeform 62"/>
            <p:cNvSpPr>
              <a:spLocks/>
            </p:cNvSpPr>
            <p:nvPr/>
          </p:nvSpPr>
          <p:spPr bwMode="auto">
            <a:xfrm>
              <a:off x="3249" y="1900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0401" name="Text Box 65"/>
          <p:cNvSpPr txBox="1">
            <a:spLocks noChangeArrowheads="1"/>
          </p:cNvSpPr>
          <p:nvPr/>
        </p:nvSpPr>
        <p:spPr bwMode="auto">
          <a:xfrm>
            <a:off x="265113" y="1839913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(instance 1)</a:t>
            </a:r>
          </a:p>
        </p:txBody>
      </p:sp>
      <p:sp>
        <p:nvSpPr>
          <p:cNvPr id="910402" name="Text Box 66"/>
          <p:cNvSpPr txBox="1">
            <a:spLocks noChangeArrowheads="1"/>
          </p:cNvSpPr>
          <p:nvPr/>
        </p:nvSpPr>
        <p:spPr bwMode="auto">
          <a:xfrm>
            <a:off x="6832600" y="231775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(instance 2)</a:t>
            </a:r>
          </a:p>
        </p:txBody>
      </p:sp>
    </p:spTree>
    <p:extLst>
      <p:ext uri="{BB962C8B-B14F-4D97-AF65-F5344CB8AC3E}">
        <p14:creationId xmlns:p14="http://schemas.microsoft.com/office/powerpoint/2010/main" val="2632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1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9" grpId="0" build="p"/>
      <p:bldP spid="9104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5E8808-5403-4B58-A1C2-571DFFD6ED44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3072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Kruskal’s Algorithm</a:t>
            </a:r>
          </a:p>
        </p:txBody>
      </p:sp>
      <p:sp>
        <p:nvSpPr>
          <p:cNvPr id="3072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381000" y="1200943"/>
            <a:ext cx="8229600" cy="50768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How is it different from Prim’s algorithm?</a:t>
            </a:r>
          </a:p>
          <a:p>
            <a:pPr lvl="1" eaLnBrk="1" hangingPunct="1"/>
            <a:r>
              <a:rPr lang="en-US" dirty="0" smtClean="0"/>
              <a:t>Prim’s algorithm grows one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tree all the time</a:t>
            </a:r>
          </a:p>
          <a:p>
            <a:pPr lvl="1" eaLnBrk="1" hangingPunct="1"/>
            <a:r>
              <a:rPr lang="en-US" dirty="0" err="1" smtClean="0"/>
              <a:t>Kruskal’s</a:t>
            </a:r>
            <a:r>
              <a:rPr lang="en-US" dirty="0" smtClean="0"/>
              <a:t> algorithm grows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multiple trees  (i.e., a forest)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at the same time.</a:t>
            </a:r>
          </a:p>
          <a:p>
            <a:pPr lvl="1" eaLnBrk="1" hangingPunct="1"/>
            <a:r>
              <a:rPr lang="en-US" dirty="0" smtClean="0"/>
              <a:t>Trees are merged together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 using </a:t>
            </a:r>
            <a:r>
              <a:rPr lang="en-US" b="1" dirty="0" smtClean="0"/>
              <a:t>safe</a:t>
            </a:r>
            <a:r>
              <a:rPr lang="en-US" dirty="0" smtClean="0"/>
              <a:t> edges</a:t>
            </a:r>
          </a:p>
          <a:p>
            <a:pPr lvl="1" eaLnBrk="1" hangingPunct="1"/>
            <a:r>
              <a:rPr lang="en-US" dirty="0" smtClean="0"/>
              <a:t>Since an MST has exactly |V| - 1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edges, after |V| - 1 merges,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we would have only one component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grpSp>
        <p:nvGrpSpPr>
          <p:cNvPr id="30725" name="Group 125"/>
          <p:cNvGrpSpPr>
            <a:grpSpLocks/>
          </p:cNvGrpSpPr>
          <p:nvPr/>
        </p:nvGrpSpPr>
        <p:grpSpPr bwMode="auto">
          <a:xfrm>
            <a:off x="5235575" y="2239963"/>
            <a:ext cx="3554413" cy="3446462"/>
            <a:chOff x="3249" y="1900"/>
            <a:chExt cx="2239" cy="2171"/>
          </a:xfrm>
        </p:grpSpPr>
        <p:sp>
          <p:nvSpPr>
            <p:cNvPr id="30726" name="Freeform 126"/>
            <p:cNvSpPr>
              <a:spLocks/>
            </p:cNvSpPr>
            <p:nvPr/>
          </p:nvSpPr>
          <p:spPr bwMode="auto">
            <a:xfrm>
              <a:off x="3652" y="2881"/>
              <a:ext cx="1636" cy="1190"/>
            </a:xfrm>
            <a:custGeom>
              <a:avLst/>
              <a:gdLst>
                <a:gd name="T0" fmla="*/ 542 w 1894"/>
                <a:gd name="T1" fmla="*/ 494 h 1345"/>
                <a:gd name="T2" fmla="*/ 375 w 1894"/>
                <a:gd name="T3" fmla="*/ 510 h 1345"/>
                <a:gd name="T4" fmla="*/ 188 w 1894"/>
                <a:gd name="T5" fmla="*/ 561 h 1345"/>
                <a:gd name="T6" fmla="*/ 154 w 1894"/>
                <a:gd name="T7" fmla="*/ 577 h 1345"/>
                <a:gd name="T8" fmla="*/ 45 w 1894"/>
                <a:gd name="T9" fmla="*/ 685 h 1345"/>
                <a:gd name="T10" fmla="*/ 22 w 1894"/>
                <a:gd name="T11" fmla="*/ 741 h 1345"/>
                <a:gd name="T12" fmla="*/ 41 w 1894"/>
                <a:gd name="T13" fmla="*/ 856 h 1345"/>
                <a:gd name="T14" fmla="*/ 84 w 1894"/>
                <a:gd name="T15" fmla="*/ 892 h 1345"/>
                <a:gd name="T16" fmla="*/ 231 w 1894"/>
                <a:gd name="T17" fmla="*/ 951 h 1345"/>
                <a:gd name="T18" fmla="*/ 488 w 1894"/>
                <a:gd name="T19" fmla="*/ 932 h 1345"/>
                <a:gd name="T20" fmla="*/ 815 w 1894"/>
                <a:gd name="T21" fmla="*/ 959 h 1345"/>
                <a:gd name="T22" fmla="*/ 927 w 1894"/>
                <a:gd name="T23" fmla="*/ 995 h 1345"/>
                <a:gd name="T24" fmla="*/ 1012 w 1894"/>
                <a:gd name="T25" fmla="*/ 1039 h 1345"/>
                <a:gd name="T26" fmla="*/ 1051 w 1894"/>
                <a:gd name="T27" fmla="*/ 1051 h 1345"/>
                <a:gd name="T28" fmla="*/ 1087 w 1894"/>
                <a:gd name="T29" fmla="*/ 1071 h 1345"/>
                <a:gd name="T30" fmla="*/ 1145 w 1894"/>
                <a:gd name="T31" fmla="*/ 1102 h 1345"/>
                <a:gd name="T32" fmla="*/ 1191 w 1894"/>
                <a:gd name="T33" fmla="*/ 1134 h 1345"/>
                <a:gd name="T34" fmla="*/ 1284 w 1894"/>
                <a:gd name="T35" fmla="*/ 1174 h 1345"/>
                <a:gd name="T36" fmla="*/ 1367 w 1894"/>
                <a:gd name="T37" fmla="*/ 1190 h 1345"/>
                <a:gd name="T38" fmla="*/ 1460 w 1894"/>
                <a:gd name="T39" fmla="*/ 1178 h 1345"/>
                <a:gd name="T40" fmla="*/ 1471 w 1894"/>
                <a:gd name="T41" fmla="*/ 1171 h 1345"/>
                <a:gd name="T42" fmla="*/ 1487 w 1894"/>
                <a:gd name="T43" fmla="*/ 1166 h 1345"/>
                <a:gd name="T44" fmla="*/ 1506 w 1894"/>
                <a:gd name="T45" fmla="*/ 1150 h 1345"/>
                <a:gd name="T46" fmla="*/ 1545 w 1894"/>
                <a:gd name="T47" fmla="*/ 1110 h 1345"/>
                <a:gd name="T48" fmla="*/ 1553 w 1894"/>
                <a:gd name="T49" fmla="*/ 1099 h 1345"/>
                <a:gd name="T50" fmla="*/ 1564 w 1894"/>
                <a:gd name="T51" fmla="*/ 1091 h 1345"/>
                <a:gd name="T52" fmla="*/ 1576 w 1894"/>
                <a:gd name="T53" fmla="*/ 1067 h 1345"/>
                <a:gd name="T54" fmla="*/ 1595 w 1894"/>
                <a:gd name="T55" fmla="*/ 1031 h 1345"/>
                <a:gd name="T56" fmla="*/ 1595 w 1894"/>
                <a:gd name="T57" fmla="*/ 1031 h 1345"/>
                <a:gd name="T58" fmla="*/ 1615 w 1894"/>
                <a:gd name="T59" fmla="*/ 971 h 1345"/>
                <a:gd name="T60" fmla="*/ 1626 w 1894"/>
                <a:gd name="T61" fmla="*/ 919 h 1345"/>
                <a:gd name="T62" fmla="*/ 1580 w 1894"/>
                <a:gd name="T63" fmla="*/ 565 h 1345"/>
                <a:gd name="T64" fmla="*/ 1557 w 1894"/>
                <a:gd name="T65" fmla="*/ 478 h 1345"/>
                <a:gd name="T66" fmla="*/ 1545 w 1894"/>
                <a:gd name="T67" fmla="*/ 131 h 1345"/>
                <a:gd name="T68" fmla="*/ 1499 w 1894"/>
                <a:gd name="T69" fmla="*/ 35 h 1345"/>
                <a:gd name="T70" fmla="*/ 1421 w 1894"/>
                <a:gd name="T71" fmla="*/ 0 h 1345"/>
                <a:gd name="T72" fmla="*/ 1331 w 1894"/>
                <a:gd name="T73" fmla="*/ 12 h 1345"/>
                <a:gd name="T74" fmla="*/ 1203 w 1894"/>
                <a:gd name="T75" fmla="*/ 72 h 1345"/>
                <a:gd name="T76" fmla="*/ 1168 w 1894"/>
                <a:gd name="T77" fmla="*/ 91 h 1345"/>
                <a:gd name="T78" fmla="*/ 1110 w 1894"/>
                <a:gd name="T79" fmla="*/ 127 h 1345"/>
                <a:gd name="T80" fmla="*/ 1056 w 1894"/>
                <a:gd name="T81" fmla="*/ 167 h 1345"/>
                <a:gd name="T82" fmla="*/ 1001 w 1894"/>
                <a:gd name="T83" fmla="*/ 207 h 1345"/>
                <a:gd name="T84" fmla="*/ 908 w 1894"/>
                <a:gd name="T85" fmla="*/ 274 h 1345"/>
                <a:gd name="T86" fmla="*/ 799 w 1894"/>
                <a:gd name="T87" fmla="*/ 342 h 1345"/>
                <a:gd name="T88" fmla="*/ 752 w 1894"/>
                <a:gd name="T89" fmla="*/ 366 h 1345"/>
                <a:gd name="T90" fmla="*/ 670 w 1894"/>
                <a:gd name="T91" fmla="*/ 422 h 1345"/>
                <a:gd name="T92" fmla="*/ 593 w 1894"/>
                <a:gd name="T93" fmla="*/ 470 h 1345"/>
                <a:gd name="T94" fmla="*/ 542 w 1894"/>
                <a:gd name="T95" fmla="*/ 494 h 13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127"/>
            <p:cNvSpPr>
              <a:spLocks noChangeShapeType="1"/>
            </p:cNvSpPr>
            <p:nvPr/>
          </p:nvSpPr>
          <p:spPr bwMode="auto">
            <a:xfrm>
              <a:off x="4164" y="2642"/>
              <a:ext cx="288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128"/>
            <p:cNvSpPr>
              <a:spLocks noChangeShapeType="1"/>
            </p:cNvSpPr>
            <p:nvPr/>
          </p:nvSpPr>
          <p:spPr bwMode="auto">
            <a:xfrm flipV="1">
              <a:off x="4682" y="2479"/>
              <a:ext cx="283" cy="12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129"/>
            <p:cNvSpPr>
              <a:spLocks noChangeShapeType="1"/>
            </p:cNvSpPr>
            <p:nvPr/>
          </p:nvSpPr>
          <p:spPr bwMode="auto">
            <a:xfrm flipV="1">
              <a:off x="4012" y="3522"/>
              <a:ext cx="521" cy="11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30"/>
            <p:cNvSpPr>
              <a:spLocks noChangeShapeType="1"/>
            </p:cNvSpPr>
            <p:nvPr/>
          </p:nvSpPr>
          <p:spPr bwMode="auto">
            <a:xfrm flipV="1">
              <a:off x="4728" y="3163"/>
              <a:ext cx="202" cy="21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31"/>
            <p:cNvSpPr>
              <a:spLocks noChangeShapeType="1"/>
            </p:cNvSpPr>
            <p:nvPr/>
          </p:nvSpPr>
          <p:spPr bwMode="auto">
            <a:xfrm>
              <a:off x="4736" y="3553"/>
              <a:ext cx="198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Oval 132"/>
            <p:cNvSpPr>
              <a:spLocks noChangeArrowheads="1"/>
            </p:cNvSpPr>
            <p:nvPr/>
          </p:nvSpPr>
          <p:spPr bwMode="auto">
            <a:xfrm>
              <a:off x="3556" y="2947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30733" name="Oval 133"/>
            <p:cNvSpPr>
              <a:spLocks noChangeArrowheads="1"/>
            </p:cNvSpPr>
            <p:nvPr/>
          </p:nvSpPr>
          <p:spPr bwMode="auto">
            <a:xfrm>
              <a:off x="3927" y="2536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4" name="Oval 134"/>
            <p:cNvSpPr>
              <a:spLocks noChangeArrowheads="1"/>
            </p:cNvSpPr>
            <p:nvPr/>
          </p:nvSpPr>
          <p:spPr bwMode="auto">
            <a:xfrm>
              <a:off x="4455" y="2536"/>
              <a:ext cx="230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5" name="Oval 135"/>
            <p:cNvSpPr>
              <a:spLocks noChangeArrowheads="1"/>
            </p:cNvSpPr>
            <p:nvPr/>
          </p:nvSpPr>
          <p:spPr bwMode="auto">
            <a:xfrm>
              <a:off x="4956" y="2309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6" name="Oval 136"/>
            <p:cNvSpPr>
              <a:spLocks noChangeArrowheads="1"/>
            </p:cNvSpPr>
            <p:nvPr/>
          </p:nvSpPr>
          <p:spPr bwMode="auto">
            <a:xfrm>
              <a:off x="4876" y="2963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7" name="Oval 137"/>
            <p:cNvSpPr>
              <a:spLocks noChangeArrowheads="1"/>
            </p:cNvSpPr>
            <p:nvPr/>
          </p:nvSpPr>
          <p:spPr bwMode="auto">
            <a:xfrm>
              <a:off x="3673" y="2121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38" name="Line 138"/>
            <p:cNvSpPr>
              <a:spLocks noChangeShapeType="1"/>
            </p:cNvSpPr>
            <p:nvPr/>
          </p:nvSpPr>
          <p:spPr bwMode="auto">
            <a:xfrm>
              <a:off x="4155" y="264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39"/>
            <p:cNvSpPr>
              <a:spLocks noChangeShapeType="1"/>
            </p:cNvSpPr>
            <p:nvPr/>
          </p:nvSpPr>
          <p:spPr bwMode="auto">
            <a:xfrm flipV="1">
              <a:off x="3743" y="2729"/>
              <a:ext cx="225" cy="231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40"/>
            <p:cNvSpPr>
              <a:spLocks noChangeShapeType="1"/>
            </p:cNvSpPr>
            <p:nvPr/>
          </p:nvSpPr>
          <p:spPr bwMode="auto">
            <a:xfrm>
              <a:off x="3836" y="2336"/>
              <a:ext cx="143" cy="21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141"/>
            <p:cNvSpPr>
              <a:spLocks noChangeShapeType="1"/>
            </p:cNvSpPr>
            <p:nvPr/>
          </p:nvSpPr>
          <p:spPr bwMode="auto">
            <a:xfrm flipV="1">
              <a:off x="4680" y="2478"/>
              <a:ext cx="288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Oval 142"/>
            <p:cNvSpPr>
              <a:spLocks noChangeArrowheads="1"/>
            </p:cNvSpPr>
            <p:nvPr/>
          </p:nvSpPr>
          <p:spPr bwMode="auto">
            <a:xfrm>
              <a:off x="4546" y="3352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43" name="Oval 143"/>
            <p:cNvSpPr>
              <a:spLocks noChangeArrowheads="1"/>
            </p:cNvSpPr>
            <p:nvPr/>
          </p:nvSpPr>
          <p:spPr bwMode="auto">
            <a:xfrm>
              <a:off x="4885" y="3774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44" name="Oval 144"/>
            <p:cNvSpPr>
              <a:spLocks noChangeArrowheads="1"/>
            </p:cNvSpPr>
            <p:nvPr/>
          </p:nvSpPr>
          <p:spPr bwMode="auto">
            <a:xfrm>
              <a:off x="3778" y="3546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30745" name="Line 145"/>
            <p:cNvSpPr>
              <a:spLocks noChangeShapeType="1"/>
            </p:cNvSpPr>
            <p:nvPr/>
          </p:nvSpPr>
          <p:spPr bwMode="auto">
            <a:xfrm>
              <a:off x="4649" y="2722"/>
              <a:ext cx="261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146"/>
            <p:cNvSpPr>
              <a:spLocks noChangeShapeType="1"/>
            </p:cNvSpPr>
            <p:nvPr/>
          </p:nvSpPr>
          <p:spPr bwMode="auto">
            <a:xfrm flipV="1">
              <a:off x="4000" y="3518"/>
              <a:ext cx="548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147"/>
            <p:cNvSpPr>
              <a:spLocks noChangeShapeType="1"/>
            </p:cNvSpPr>
            <p:nvPr/>
          </p:nvSpPr>
          <p:spPr bwMode="auto">
            <a:xfrm flipV="1">
              <a:off x="4727" y="3171"/>
              <a:ext cx="194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148"/>
            <p:cNvSpPr>
              <a:spLocks noChangeShapeType="1"/>
            </p:cNvSpPr>
            <p:nvPr/>
          </p:nvSpPr>
          <p:spPr bwMode="auto">
            <a:xfrm>
              <a:off x="4731" y="3550"/>
              <a:ext cx="20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Text Box 149"/>
            <p:cNvSpPr txBox="1">
              <a:spLocks noChangeArrowheads="1"/>
            </p:cNvSpPr>
            <p:nvPr/>
          </p:nvSpPr>
          <p:spPr bwMode="auto">
            <a:xfrm>
              <a:off x="4199" y="2238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tree1</a:t>
              </a:r>
            </a:p>
          </p:txBody>
        </p:sp>
        <p:sp>
          <p:nvSpPr>
            <p:cNvPr id="30750" name="Text Box 150"/>
            <p:cNvSpPr txBox="1">
              <a:spLocks noChangeArrowheads="1"/>
            </p:cNvSpPr>
            <p:nvPr/>
          </p:nvSpPr>
          <p:spPr bwMode="auto">
            <a:xfrm>
              <a:off x="4374" y="3713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tree2</a:t>
              </a:r>
            </a:p>
          </p:txBody>
        </p:sp>
        <p:sp>
          <p:nvSpPr>
            <p:cNvPr id="30751" name="Line 151"/>
            <p:cNvSpPr>
              <a:spLocks noChangeShapeType="1"/>
            </p:cNvSpPr>
            <p:nvPr/>
          </p:nvSpPr>
          <p:spPr bwMode="auto">
            <a:xfrm flipV="1">
              <a:off x="3744" y="2734"/>
              <a:ext cx="20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152"/>
            <p:cNvSpPr>
              <a:spLocks noChangeShapeType="1"/>
            </p:cNvSpPr>
            <p:nvPr/>
          </p:nvSpPr>
          <p:spPr bwMode="auto">
            <a:xfrm>
              <a:off x="3838" y="2328"/>
              <a:ext cx="132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153"/>
            <p:cNvSpPr>
              <a:spLocks noChangeShapeType="1"/>
            </p:cNvSpPr>
            <p:nvPr/>
          </p:nvSpPr>
          <p:spPr bwMode="auto">
            <a:xfrm>
              <a:off x="3710" y="3193"/>
              <a:ext cx="137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Freeform 154"/>
            <p:cNvSpPr>
              <a:spLocks/>
            </p:cNvSpPr>
            <p:nvPr/>
          </p:nvSpPr>
          <p:spPr bwMode="auto">
            <a:xfrm>
              <a:off x="3249" y="1900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5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491-71EE-4371-8417-4874C81B655C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044575" y="609600"/>
            <a:ext cx="8099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Kruskal’s Idea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044575" y="1839913"/>
            <a:ext cx="80994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Build a minimum cost spanning tree T by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adding edges to T one at a time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Select the edges for inclusion in T in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nondecreasing order of the cost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An edge is added to T if it does not form a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cycle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Since G is connected and has n &gt; 0 vertices,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exactly n-1 edges will be selected</a:t>
            </a:r>
          </a:p>
        </p:txBody>
      </p:sp>
    </p:spTree>
    <p:extLst>
      <p:ext uri="{BB962C8B-B14F-4D97-AF65-F5344CB8AC3E}">
        <p14:creationId xmlns:p14="http://schemas.microsoft.com/office/powerpoint/2010/main" val="10361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A9CAAE-8A5C-4DAE-87AA-5C6A2C576E6D}" type="slidenum">
              <a:rPr lang="en-US"/>
              <a:pPr eaLnBrk="1" hangingPunct="1"/>
              <a:t>39</a:t>
            </a:fld>
            <a:endParaRPr lang="en-US"/>
          </a:p>
        </p:txBody>
      </p:sp>
      <p:grpSp>
        <p:nvGrpSpPr>
          <p:cNvPr id="900098" name="Group 2"/>
          <p:cNvGrpSpPr>
            <a:grpSpLocks/>
          </p:cNvGrpSpPr>
          <p:nvPr/>
        </p:nvGrpSpPr>
        <p:grpSpPr bwMode="auto">
          <a:xfrm>
            <a:off x="6983413" y="1914525"/>
            <a:ext cx="1631950" cy="2287588"/>
            <a:chOff x="4399" y="1206"/>
            <a:chExt cx="1028" cy="1441"/>
          </a:xfrm>
        </p:grpSpPr>
        <p:sp>
          <p:nvSpPr>
            <p:cNvPr id="31793" name="Line 3"/>
            <p:cNvSpPr>
              <a:spLocks noChangeShapeType="1"/>
            </p:cNvSpPr>
            <p:nvPr/>
          </p:nvSpPr>
          <p:spPr bwMode="auto">
            <a:xfrm>
              <a:off x="4551" y="1206"/>
              <a:ext cx="454" cy="716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Text Box 4"/>
            <p:cNvSpPr txBox="1">
              <a:spLocks noChangeArrowheads="1"/>
            </p:cNvSpPr>
            <p:nvPr/>
          </p:nvSpPr>
          <p:spPr bwMode="auto">
            <a:xfrm>
              <a:off x="4399" y="2243"/>
              <a:ext cx="10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We would add</a:t>
              </a:r>
            </a:p>
            <a:p>
              <a:pPr eaLnBrk="1" hangingPunct="1"/>
              <a:r>
                <a:rPr lang="en-US"/>
                <a:t>edge </a:t>
              </a:r>
              <a:r>
                <a:rPr lang="en-US">
                  <a:latin typeface="Comic Sans MS" pitchFamily="66" charset="0"/>
                </a:rPr>
                <a:t>(c, f)</a:t>
              </a:r>
            </a:p>
          </p:txBody>
        </p:sp>
        <p:sp>
          <p:nvSpPr>
            <p:cNvPr id="31795" name="Freeform 5"/>
            <p:cNvSpPr>
              <a:spLocks/>
            </p:cNvSpPr>
            <p:nvPr/>
          </p:nvSpPr>
          <p:spPr bwMode="auto">
            <a:xfrm>
              <a:off x="4698" y="1782"/>
              <a:ext cx="135" cy="500"/>
            </a:xfrm>
            <a:custGeom>
              <a:avLst/>
              <a:gdLst>
                <a:gd name="T0" fmla="*/ 18 w 135"/>
                <a:gd name="T1" fmla="*/ 500 h 500"/>
                <a:gd name="T2" fmla="*/ 0 w 135"/>
                <a:gd name="T3" fmla="*/ 333 h 500"/>
                <a:gd name="T4" fmla="*/ 5 w 135"/>
                <a:gd name="T5" fmla="*/ 207 h 500"/>
                <a:gd name="T6" fmla="*/ 72 w 135"/>
                <a:gd name="T7" fmla="*/ 50 h 500"/>
                <a:gd name="T8" fmla="*/ 99 w 135"/>
                <a:gd name="T9" fmla="*/ 32 h 500"/>
                <a:gd name="T10" fmla="*/ 126 w 135"/>
                <a:gd name="T11" fmla="*/ 14 h 500"/>
                <a:gd name="T12" fmla="*/ 135 w 135"/>
                <a:gd name="T13" fmla="*/ 0 h 5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500">
                  <a:moveTo>
                    <a:pt x="18" y="500"/>
                  </a:moveTo>
                  <a:cubicBezTo>
                    <a:pt x="13" y="444"/>
                    <a:pt x="10" y="388"/>
                    <a:pt x="0" y="333"/>
                  </a:cubicBezTo>
                  <a:cubicBezTo>
                    <a:pt x="2" y="291"/>
                    <a:pt x="2" y="249"/>
                    <a:pt x="5" y="207"/>
                  </a:cubicBezTo>
                  <a:cubicBezTo>
                    <a:pt x="9" y="153"/>
                    <a:pt x="29" y="87"/>
                    <a:pt x="72" y="50"/>
                  </a:cubicBezTo>
                  <a:cubicBezTo>
                    <a:pt x="80" y="43"/>
                    <a:pt x="91" y="40"/>
                    <a:pt x="99" y="32"/>
                  </a:cubicBezTo>
                  <a:cubicBezTo>
                    <a:pt x="116" y="15"/>
                    <a:pt x="107" y="20"/>
                    <a:pt x="126" y="14"/>
                  </a:cubicBezTo>
                  <a:cubicBezTo>
                    <a:pt x="129" y="9"/>
                    <a:pt x="135" y="0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0102" name="Group 6"/>
          <p:cNvGrpSpPr>
            <a:grpSpLocks/>
          </p:cNvGrpSpPr>
          <p:nvPr/>
        </p:nvGrpSpPr>
        <p:grpSpPr bwMode="auto">
          <a:xfrm>
            <a:off x="5565775" y="1892300"/>
            <a:ext cx="2295525" cy="1338263"/>
            <a:chOff x="3506" y="1192"/>
            <a:chExt cx="1446" cy="843"/>
          </a:xfrm>
        </p:grpSpPr>
        <p:sp>
          <p:nvSpPr>
            <p:cNvPr id="31789" name="Line 7"/>
            <p:cNvSpPr>
              <a:spLocks noChangeShapeType="1"/>
            </p:cNvSpPr>
            <p:nvPr/>
          </p:nvSpPr>
          <p:spPr bwMode="auto">
            <a:xfrm flipV="1">
              <a:off x="3506" y="1192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8"/>
            <p:cNvSpPr>
              <a:spLocks noChangeShapeType="1"/>
            </p:cNvSpPr>
            <p:nvPr/>
          </p:nvSpPr>
          <p:spPr bwMode="auto">
            <a:xfrm flipV="1">
              <a:off x="3998" y="202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9"/>
            <p:cNvSpPr>
              <a:spLocks noChangeShapeType="1"/>
            </p:cNvSpPr>
            <p:nvPr/>
          </p:nvSpPr>
          <p:spPr bwMode="auto">
            <a:xfrm flipV="1">
              <a:off x="4605" y="2035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10"/>
            <p:cNvSpPr>
              <a:spLocks noChangeShapeType="1"/>
            </p:cNvSpPr>
            <p:nvPr/>
          </p:nvSpPr>
          <p:spPr bwMode="auto">
            <a:xfrm flipH="1">
              <a:off x="4235" y="1201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5230813" y="1412875"/>
            <a:ext cx="3721100" cy="2108200"/>
            <a:chOff x="3303" y="2273"/>
            <a:chExt cx="2344" cy="1328"/>
          </a:xfrm>
        </p:grpSpPr>
        <p:sp>
          <p:nvSpPr>
            <p:cNvPr id="31752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1753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1754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1755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1756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1757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31758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1759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1760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1761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1776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1777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1778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1779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31780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1781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1782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1783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1784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1785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31786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31787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31788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3175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Kruskal’s Algorithm</a:t>
            </a:r>
          </a:p>
        </p:txBody>
      </p:sp>
      <p:sp>
        <p:nvSpPr>
          <p:cNvPr id="31751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0838" y="1508125"/>
            <a:ext cx="4727575" cy="47164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>
                <a:sym typeface="Symbol" pitchFamily="18" charset="2"/>
              </a:rPr>
              <a:t>Start with each vertex being its own component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sym typeface="Symbol" pitchFamily="18" charset="2"/>
              </a:rPr>
              <a:t>Repeatedly merge two components into one by choosing the </a:t>
            </a:r>
            <a:r>
              <a:rPr lang="en-US" sz="2400" b="1" smtClean="0">
                <a:sym typeface="Symbol" pitchFamily="18" charset="2"/>
              </a:rPr>
              <a:t>light</a:t>
            </a:r>
            <a:r>
              <a:rPr lang="en-US" sz="2400" smtClean="0">
                <a:sym typeface="Symbol" pitchFamily="18" charset="2"/>
              </a:rPr>
              <a:t> edge that connects them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sym typeface="Symbol" pitchFamily="18" charset="2"/>
              </a:rPr>
              <a:t>Which components to consider at each iteration?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sym typeface="Symbol" pitchFamily="18" charset="2"/>
              </a:rPr>
              <a:t>Scan the set of edges in monotonically increasing order by weight</a:t>
            </a:r>
          </a:p>
        </p:txBody>
      </p:sp>
    </p:spTree>
    <p:extLst>
      <p:ext uri="{BB962C8B-B14F-4D97-AF65-F5344CB8AC3E}">
        <p14:creationId xmlns:p14="http://schemas.microsoft.com/office/powerpoint/2010/main" val="23724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E477-8DD6-4333-A6EB-075071D0E9B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835025" y="573088"/>
            <a:ext cx="8308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400" dirty="0">
                <a:solidFill>
                  <a:schemeClr val="tx2"/>
                </a:solidFill>
                <a:ea typeface="新細明體" charset="-120"/>
              </a:rPr>
              <a:t>Spanning </a:t>
            </a:r>
            <a:r>
              <a:rPr lang="en-US" altLang="zh-TW" sz="4400" dirty="0" smtClean="0">
                <a:solidFill>
                  <a:schemeClr val="tx2"/>
                </a:solidFill>
                <a:ea typeface="新細明體" charset="-120"/>
              </a:rPr>
              <a:t>Trees (cont’d)</a:t>
            </a:r>
            <a:endParaRPr lang="en-US" altLang="zh-TW" sz="4400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835025" y="1944688"/>
            <a:ext cx="8550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Either </a:t>
            </a:r>
            <a:r>
              <a:rPr lang="en-US" altLang="zh-TW" sz="3200" dirty="0" err="1">
                <a:solidFill>
                  <a:schemeClr val="tx1"/>
                </a:solidFill>
                <a:ea typeface="新細明體" charset="-120"/>
              </a:rPr>
              <a:t>dfs</a:t>
            </a: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 or </a:t>
            </a:r>
            <a:r>
              <a:rPr lang="en-US" altLang="zh-TW" sz="3200" dirty="0" err="1">
                <a:solidFill>
                  <a:schemeClr val="tx1"/>
                </a:solidFill>
                <a:ea typeface="新細明體" charset="-120"/>
              </a:rPr>
              <a:t>bfs</a:t>
            </a: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 can be used to create a 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spanning tree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When </a:t>
            </a:r>
            <a:r>
              <a:rPr lang="en-US" altLang="zh-TW" sz="2800" dirty="0" err="1">
                <a:solidFill>
                  <a:schemeClr val="tx1"/>
                </a:solidFill>
                <a:ea typeface="新細明體" charset="-120"/>
              </a:rPr>
              <a:t>dfs</a:t>
            </a: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 is used, the resulting spanning tree is </a:t>
            </a:r>
            <a:br>
              <a:rPr lang="en-US" altLang="zh-TW" sz="28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known as a </a:t>
            </a: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depth first spanning tree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When </a:t>
            </a:r>
            <a:r>
              <a:rPr lang="en-US" altLang="zh-TW" sz="2800" dirty="0" err="1">
                <a:solidFill>
                  <a:schemeClr val="tx1"/>
                </a:solidFill>
                <a:ea typeface="新細明體" charset="-120"/>
              </a:rPr>
              <a:t>bfs</a:t>
            </a: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 is used, the resulting spanning tree is </a:t>
            </a:r>
            <a:br>
              <a:rPr lang="en-US" altLang="zh-TW" sz="28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known as a </a:t>
            </a: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breadth first spanning tree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While adding a </a:t>
            </a:r>
            <a:r>
              <a:rPr lang="en-US" altLang="zh-TW" sz="3200" dirty="0" err="1">
                <a:solidFill>
                  <a:schemeClr val="tx1"/>
                </a:solidFill>
                <a:ea typeface="新細明體" charset="-120"/>
              </a:rPr>
              <a:t>nontree</a:t>
            </a: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 edge into any spanning </a:t>
            </a:r>
            <a:br>
              <a:rPr lang="en-US" altLang="zh-TW" sz="3200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 dirty="0">
                <a:solidFill>
                  <a:schemeClr val="tx1"/>
                </a:solidFill>
                <a:ea typeface="新細明體" charset="-120"/>
              </a:rPr>
              <a:t>tree, this will create a cycle</a:t>
            </a:r>
          </a:p>
        </p:txBody>
      </p:sp>
    </p:spTree>
    <p:extLst>
      <p:ext uri="{BB962C8B-B14F-4D97-AF65-F5344CB8AC3E}">
        <p14:creationId xmlns:p14="http://schemas.microsoft.com/office/powerpoint/2010/main" val="415445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40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10519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Kruskal’s</a:t>
            </a:r>
            <a:r>
              <a:rPr lang="en-US" sz="5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</a:t>
            </a:r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87452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1839266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0" name="Oval 59"/>
          <p:cNvSpPr>
            <a:spLocks noChangeAspect="1" noChangeArrowheads="1"/>
          </p:cNvSpPr>
          <p:nvPr/>
        </p:nvSpPr>
        <p:spPr bwMode="auto">
          <a:xfrm>
            <a:off x="4165243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1" name="Oval 56"/>
          <p:cNvSpPr>
            <a:spLocks noChangeAspect="1" noChangeArrowheads="1"/>
          </p:cNvSpPr>
          <p:nvPr/>
        </p:nvSpPr>
        <p:spPr bwMode="auto">
          <a:xfrm>
            <a:off x="5511855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2" name="Oval 71"/>
          <p:cNvSpPr>
            <a:spLocks noChangeAspect="1" noChangeArrowheads="1"/>
          </p:cNvSpPr>
          <p:nvPr/>
        </p:nvSpPr>
        <p:spPr bwMode="auto">
          <a:xfrm>
            <a:off x="7060841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9" name="Oval 58"/>
          <p:cNvSpPr>
            <a:spLocks noChangeAspect="1" noChangeArrowheads="1"/>
          </p:cNvSpPr>
          <p:nvPr/>
        </p:nvSpPr>
        <p:spPr bwMode="auto">
          <a:xfrm>
            <a:off x="2515445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>
            <a:spLocks noChangeAspect="1" noChangeArrowheads="1"/>
          </p:cNvSpPr>
          <p:nvPr/>
        </p:nvSpPr>
        <p:spPr bwMode="auto">
          <a:xfrm>
            <a:off x="3702169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7611796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8" name="Oval 57"/>
          <p:cNvSpPr>
            <a:spLocks noChangeAspect="1" noChangeArrowheads="1"/>
          </p:cNvSpPr>
          <p:nvPr/>
        </p:nvSpPr>
        <p:spPr bwMode="auto">
          <a:xfrm>
            <a:off x="2515445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1" name="Oval 60"/>
          <p:cNvSpPr>
            <a:spLocks noChangeAspect="1" noChangeArrowheads="1"/>
          </p:cNvSpPr>
          <p:nvPr/>
        </p:nvSpPr>
        <p:spPr bwMode="auto">
          <a:xfrm>
            <a:off x="3702169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3" name="Oval 62"/>
          <p:cNvSpPr>
            <a:spLocks noChangeAspect="1" noChangeArrowheads="1"/>
          </p:cNvSpPr>
          <p:nvPr/>
        </p:nvSpPr>
        <p:spPr bwMode="auto">
          <a:xfrm>
            <a:off x="4677403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3" name="Oval 72"/>
          <p:cNvSpPr>
            <a:spLocks noChangeAspect="1" noChangeArrowheads="1"/>
          </p:cNvSpPr>
          <p:nvPr/>
        </p:nvSpPr>
        <p:spPr bwMode="auto">
          <a:xfrm>
            <a:off x="6543109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7632961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7040279" y="3097617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6053436" y="3097617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80" name="Straight Connector 79"/>
          <p:cNvCxnSpPr>
            <a:stCxn id="59" idx="3"/>
            <a:endCxn id="57" idx="7"/>
          </p:cNvCxnSpPr>
          <p:nvPr/>
        </p:nvCxnSpPr>
        <p:spPr bwMode="auto">
          <a:xfrm flipH="1">
            <a:off x="2023785" y="1513905"/>
            <a:ext cx="523318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8" idx="1"/>
            <a:endCxn id="57" idx="5"/>
          </p:cNvCxnSpPr>
          <p:nvPr/>
        </p:nvCxnSpPr>
        <p:spPr bwMode="auto">
          <a:xfrm flipH="1" flipV="1">
            <a:off x="2023785" y="2098312"/>
            <a:ext cx="523318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63" idx="1"/>
            <a:endCxn id="60" idx="5"/>
          </p:cNvCxnSpPr>
          <p:nvPr/>
        </p:nvCxnSpPr>
        <p:spPr bwMode="auto">
          <a:xfrm flipH="1" flipV="1">
            <a:off x="4349762" y="2098312"/>
            <a:ext cx="359299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61" idx="7"/>
            <a:endCxn id="60" idx="3"/>
          </p:cNvCxnSpPr>
          <p:nvPr/>
        </p:nvCxnSpPr>
        <p:spPr bwMode="auto">
          <a:xfrm flipV="1">
            <a:off x="3886688" y="2098312"/>
            <a:ext cx="310213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60" idx="1"/>
            <a:endCxn id="62" idx="5"/>
          </p:cNvCxnSpPr>
          <p:nvPr/>
        </p:nvCxnSpPr>
        <p:spPr bwMode="auto">
          <a:xfrm flipH="1" flipV="1">
            <a:off x="3886688" y="1513905"/>
            <a:ext cx="310213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stCxn id="76" idx="3"/>
            <a:endCxn id="72" idx="7"/>
          </p:cNvCxnSpPr>
          <p:nvPr/>
        </p:nvCxnSpPr>
        <p:spPr bwMode="auto">
          <a:xfrm flipH="1">
            <a:off x="7245360" y="1513905"/>
            <a:ext cx="398094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72" idx="3"/>
            <a:endCxn id="73" idx="7"/>
          </p:cNvCxnSpPr>
          <p:nvPr/>
        </p:nvCxnSpPr>
        <p:spPr bwMode="auto">
          <a:xfrm flipH="1">
            <a:off x="6727628" y="2098312"/>
            <a:ext cx="364871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73" idx="3"/>
            <a:endCxn id="79" idx="7"/>
          </p:cNvCxnSpPr>
          <p:nvPr/>
        </p:nvCxnSpPr>
        <p:spPr bwMode="auto">
          <a:xfrm flipH="1">
            <a:off x="6237955" y="2682719"/>
            <a:ext cx="336812" cy="44398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78" idx="1"/>
            <a:endCxn id="73" idx="5"/>
          </p:cNvCxnSpPr>
          <p:nvPr/>
        </p:nvCxnSpPr>
        <p:spPr bwMode="auto">
          <a:xfrm flipH="1" flipV="1">
            <a:off x="6727628" y="2682719"/>
            <a:ext cx="344309" cy="44398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77" idx="1"/>
            <a:endCxn id="72" idx="5"/>
          </p:cNvCxnSpPr>
          <p:nvPr/>
        </p:nvCxnSpPr>
        <p:spPr bwMode="auto">
          <a:xfrm flipH="1" flipV="1">
            <a:off x="7245360" y="2098312"/>
            <a:ext cx="419259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4"/>
              <p:cNvSpPr txBox="1">
                <a:spLocks noChangeArrowheads="1"/>
              </p:cNvSpPr>
              <p:nvPr/>
            </p:nvSpPr>
            <p:spPr bwMode="auto">
              <a:xfrm>
                <a:off x="0" y="3408340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examined,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forest, and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 vertices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of </a:t>
                </a:r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same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tree.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408340"/>
                <a:ext cx="9144000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5442" b="-163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urved Connector 108"/>
          <p:cNvCxnSpPr>
            <a:stCxn id="59" idx="6"/>
            <a:endCxn id="58" idx="6"/>
          </p:cNvCxnSpPr>
          <p:nvPr/>
        </p:nvCxnSpPr>
        <p:spPr bwMode="auto">
          <a:xfrm>
            <a:off x="2731622" y="1443692"/>
            <a:ext cx="12700" cy="116881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Curved Connector 111"/>
          <p:cNvCxnSpPr>
            <a:stCxn id="76" idx="6"/>
            <a:endCxn id="78" idx="6"/>
          </p:cNvCxnSpPr>
          <p:nvPr/>
        </p:nvCxnSpPr>
        <p:spPr bwMode="auto">
          <a:xfrm flipH="1">
            <a:off x="7256456" y="1443692"/>
            <a:ext cx="571517" cy="1753222"/>
          </a:xfrm>
          <a:prstGeom prst="curvedConnector3">
            <a:avLst>
              <a:gd name="adj1" fmla="val -62454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Curved Connector 116"/>
          <p:cNvCxnSpPr>
            <a:stCxn id="58" idx="4"/>
            <a:endCxn id="61" idx="4"/>
          </p:cNvCxnSpPr>
          <p:nvPr/>
        </p:nvCxnSpPr>
        <p:spPr bwMode="auto">
          <a:xfrm rot="16200000" flipH="1">
            <a:off x="3216896" y="2118440"/>
            <a:ext cx="12700" cy="118672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98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4"/>
              <p:cNvSpPr txBox="1">
                <a:spLocks noChangeArrowheads="1"/>
              </p:cNvSpPr>
              <p:nvPr/>
            </p:nvSpPr>
            <p:spPr bwMode="auto">
              <a:xfrm>
                <a:off x="3051813" y="2320916"/>
                <a:ext cx="56949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1813" y="2320916"/>
                <a:ext cx="56949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4"/>
              <p:cNvSpPr txBox="1">
                <a:spLocks noChangeArrowheads="1"/>
              </p:cNvSpPr>
              <p:nvPr/>
            </p:nvSpPr>
            <p:spPr bwMode="auto">
              <a:xfrm>
                <a:off x="8022" y="4320774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connects two different trees, it is the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lightest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in the cuts defined by these trees.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two trees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merge.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2" y="4320774"/>
                <a:ext cx="9144000" cy="1292662"/>
              </a:xfrm>
              <a:prstGeom prst="rect">
                <a:avLst/>
              </a:prstGeom>
              <a:blipFill rotWithShape="0">
                <a:blip r:embed="rId4"/>
                <a:stretch>
                  <a:fillRect t="-3774" b="-113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4"/>
              <p:cNvSpPr txBox="1">
                <a:spLocks noChangeArrowheads="1"/>
              </p:cNvSpPr>
              <p:nvPr/>
            </p:nvSpPr>
            <p:spPr bwMode="auto">
              <a:xfrm>
                <a:off x="13022" y="5633319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connects two vertices of the same tree,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it is the </a:t>
                </a: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heaviest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on a cycle.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22" y="5633319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5442" b="-163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Curved Connector 139"/>
          <p:cNvCxnSpPr>
            <a:stCxn id="73" idx="2"/>
            <a:endCxn id="76" idx="1"/>
          </p:cNvCxnSpPr>
          <p:nvPr/>
        </p:nvCxnSpPr>
        <p:spPr bwMode="auto">
          <a:xfrm rot="10800000" flipH="1">
            <a:off x="6543108" y="1373478"/>
            <a:ext cx="1100345" cy="1239028"/>
          </a:xfrm>
          <a:prstGeom prst="curvedConnector4">
            <a:avLst>
              <a:gd name="adj1" fmla="val -20775"/>
              <a:gd name="adj2" fmla="val 120797"/>
            </a:avLst>
          </a:prstGeom>
          <a:solidFill>
            <a:schemeClr val="accent1"/>
          </a:solidFill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 txBox="1">
                <a:spLocks noChangeArrowheads="1"/>
              </p:cNvSpPr>
              <p:nvPr/>
            </p:nvSpPr>
            <p:spPr bwMode="auto">
              <a:xfrm>
                <a:off x="6442881" y="1281378"/>
                <a:ext cx="56949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2881" y="1281378"/>
                <a:ext cx="56949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3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36" grpId="0"/>
      <p:bldP spid="137" grpId="0"/>
      <p:bldP spid="139" grpId="0"/>
      <p:bldP spid="1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Put edges in min-heap using edge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Create DSUF with each vertex in its own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While output size &lt; |V|-1</a:t>
            </a:r>
          </a:p>
          <a:p>
            <a:pPr marL="922337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</a:rPr>
              <a:t>Consider next smallest edge </a:t>
            </a:r>
            <a:r>
              <a:rPr lang="en-US" sz="2000" dirty="0" smtClean="0">
                <a:latin typeface="+mj-lt"/>
                <a:cs typeface="Courier New" pitchFamily="49" charset="0"/>
              </a:rPr>
              <a:t>(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000" dirty="0" smtClean="0">
                <a:latin typeface="+mj-lt"/>
                <a:cs typeface="Courier New" pitchFamily="49" charset="0"/>
              </a:rPr>
              <a:t>)</a:t>
            </a:r>
          </a:p>
          <a:p>
            <a:pPr marL="922337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</a:rPr>
              <a:t>if </a:t>
            </a:r>
            <a:r>
              <a:rPr lang="en-US" sz="2000" dirty="0" smtClean="0">
                <a:latin typeface="+mj-lt"/>
                <a:cs typeface="Courier New" pitchFamily="49" charset="0"/>
              </a:rPr>
              <a:t>find(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000" dirty="0" smtClean="0">
                <a:latin typeface="+mj-lt"/>
                <a:cs typeface="Courier New" pitchFamily="49" charset="0"/>
              </a:rPr>
              <a:t>)</a:t>
            </a:r>
            <a:r>
              <a:rPr lang="en-US" sz="2000" dirty="0" smtClean="0">
                <a:latin typeface="+mj-lt"/>
              </a:rPr>
              <a:t> indicates </a:t>
            </a:r>
            <a:r>
              <a:rPr lang="en-US" sz="2000" dirty="0" smtClean="0">
                <a:latin typeface="+mj-lt"/>
                <a:cs typeface="Courier New" pitchFamily="49" charset="0"/>
              </a:rPr>
              <a:t>u</a:t>
            </a:r>
            <a:r>
              <a:rPr lang="en-US" sz="2000" dirty="0" smtClean="0">
                <a:latin typeface="+mj-lt"/>
              </a:rPr>
              <a:t> and </a:t>
            </a:r>
            <a:r>
              <a:rPr lang="en-US" sz="2000" dirty="0" smtClean="0">
                <a:latin typeface="+mj-lt"/>
                <a:cs typeface="Courier New" pitchFamily="49" charset="0"/>
              </a:rPr>
              <a:t>v</a:t>
            </a:r>
            <a:r>
              <a:rPr lang="en-US" sz="2000" dirty="0" smtClean="0">
                <a:latin typeface="+mj-lt"/>
              </a:rPr>
              <a:t> are in different sets</a:t>
            </a:r>
          </a:p>
          <a:p>
            <a:pPr marL="1139825" lvl="2" indent="-225425"/>
            <a:r>
              <a:rPr lang="en-US" sz="2000" dirty="0" smtClean="0">
                <a:latin typeface="+mj-lt"/>
              </a:rPr>
              <a:t> output </a:t>
            </a:r>
            <a:r>
              <a:rPr lang="en-US" sz="2000" dirty="0" smtClean="0">
                <a:latin typeface="+mj-lt"/>
                <a:cs typeface="Courier New" pitchFamily="49" charset="0"/>
              </a:rPr>
              <a:t>(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000" dirty="0" smtClean="0">
                <a:latin typeface="+mj-lt"/>
                <a:cs typeface="Courier New" pitchFamily="49" charset="0"/>
              </a:rPr>
              <a:t>)</a:t>
            </a:r>
          </a:p>
          <a:p>
            <a:pPr marL="1139825" lvl="2" indent="-225425"/>
            <a:r>
              <a:rPr lang="en-US" sz="2000" dirty="0" smtClean="0">
                <a:latin typeface="+mj-lt"/>
                <a:cs typeface="Courier New" pitchFamily="49" charset="0"/>
              </a:rPr>
              <a:t> union(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000" dirty="0" smtClean="0">
                <a:latin typeface="+mj-lt"/>
                <a:cs typeface="Courier New" pitchFamily="49" charset="0"/>
              </a:rPr>
              <a:t>)</a:t>
            </a:r>
          </a:p>
          <a:p>
            <a:pPr marL="1257300" lvl="2" indent="-457200"/>
            <a:endParaRPr lang="en-US" sz="2000" dirty="0" smtClean="0">
              <a:latin typeface="+mj-lt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Recall invariant: </a:t>
            </a:r>
          </a:p>
          <a:p>
            <a:pPr marL="457200" indent="-457200"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u and v in same set if and only if connected in output-so-far</a:t>
            </a:r>
          </a:p>
          <a:p>
            <a:pPr marL="857250" lvl="1" indent="-457200">
              <a:buNone/>
            </a:pPr>
            <a:endParaRPr lang="en-US" sz="20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(A,D) (C,D) 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(A) (B) (C) (D)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(C,D) 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(A,D) (B) (C)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(A,C,D) (B)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2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(A,C,D) (B,E)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3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47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 (C,F)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48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 (C,F)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2E1980-AFAF-45A9-844E-24437332FBFA}" type="slidenum">
              <a:rPr lang="en-US"/>
              <a:pPr/>
              <a:t>5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22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Spanning Tree</a:t>
            </a:r>
          </a:p>
          <a:p>
            <a:pPr lvl="1">
              <a:lnSpc>
                <a:spcPct val="90000"/>
              </a:lnSpc>
            </a:pPr>
            <a:r>
              <a:rPr lang="en-US"/>
              <a:t>A tree (i.e., connected, acyclic graph) which contains all the vertices of the graph</a:t>
            </a:r>
          </a:p>
          <a:p>
            <a:pPr>
              <a:lnSpc>
                <a:spcPct val="90000"/>
              </a:lnSpc>
            </a:pPr>
            <a:r>
              <a:rPr lang="en-US"/>
              <a:t>Minimum Spanning Tree</a:t>
            </a:r>
          </a:p>
          <a:p>
            <a:pPr lvl="1">
              <a:lnSpc>
                <a:spcPct val="90000"/>
              </a:lnSpc>
            </a:pPr>
            <a:r>
              <a:rPr lang="en-US"/>
              <a:t>Spanning tree with the </a:t>
            </a:r>
            <a:r>
              <a:rPr lang="en-US" b="1"/>
              <a:t>minimum sum of weights</a:t>
            </a:r>
          </a:p>
          <a:p>
            <a:pPr lvl="1">
              <a:lnSpc>
                <a:spcPct val="90000"/>
              </a:lnSpc>
            </a:pPr>
            <a:endParaRPr lang="en-US" b="1"/>
          </a:p>
          <a:p>
            <a:pPr lvl="1">
              <a:lnSpc>
                <a:spcPct val="90000"/>
              </a:lnSpc>
            </a:pPr>
            <a:endParaRPr lang="en-US" b="1"/>
          </a:p>
          <a:p>
            <a:pPr lvl="1">
              <a:lnSpc>
                <a:spcPct val="90000"/>
              </a:lnSpc>
            </a:pPr>
            <a:endParaRPr lang="en-US" b="1"/>
          </a:p>
          <a:p>
            <a:pPr lvl="1"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/>
              <a:t>Spanning forest</a:t>
            </a:r>
          </a:p>
          <a:p>
            <a:pPr lvl="1">
              <a:lnSpc>
                <a:spcPct val="90000"/>
              </a:lnSpc>
            </a:pPr>
            <a:r>
              <a:rPr lang="en-US"/>
              <a:t>If a graph is not connected, then there is a spanning tree for each connected component of the graph</a:t>
            </a:r>
          </a:p>
        </p:txBody>
      </p:sp>
      <p:grpSp>
        <p:nvGrpSpPr>
          <p:cNvPr id="891955" name="Group 51"/>
          <p:cNvGrpSpPr>
            <a:grpSpLocks/>
          </p:cNvGrpSpPr>
          <p:nvPr/>
        </p:nvGrpSpPr>
        <p:grpSpPr bwMode="auto">
          <a:xfrm>
            <a:off x="3562350" y="3214688"/>
            <a:ext cx="3721100" cy="2108200"/>
            <a:chOff x="1670" y="2241"/>
            <a:chExt cx="2344" cy="1328"/>
          </a:xfrm>
        </p:grpSpPr>
        <p:sp>
          <p:nvSpPr>
            <p:cNvPr id="891956" name="Line 52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57" name="Line 53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58" name="Line 54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59" name="Line 55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0" name="Line 56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1" name="Line 57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2" name="Line 58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3" name="Line 59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964" name="Group 60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891965" name="Oval 61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891966" name="Oval 62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891967" name="Oval 63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891968" name="Oval 64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891969" name="Oval 65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891970" name="Oval 66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91971" name="Oval 67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91972" name="Oval 68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891973" name="Oval 69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891974" name="Line 70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5" name="Line 71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6" name="Line 72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7" name="Line 73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8" name="Line 74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79" name="Line 75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0" name="Line 7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1" name="Line 77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2" name="Line 78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3" name="Line 79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4" name="Line 80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5" name="Line 81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6" name="Line 82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7" name="Line 83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988" name="Text Box 84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91989" name="Text Box 85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91990" name="Text Box 86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91991" name="Text Box 87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91992" name="Text Box 88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891993" name="Text Box 89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91994" name="Text Box 90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91995" name="Text Box 91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91996" name="Text Box 92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91997" name="Text Box 93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91998" name="Text Box 94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891999" name="Text Box 95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92000" name="Text Box 96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892001" name="Text Box 97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2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2: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3:  	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 smtClean="0"/>
              <a:t>10:	(F,G)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(A,B,C,D,E,F,G)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 smtClean="0"/>
              <a:t>Output:	(A,D) (C,D) (B,E) (D,E) (C,F) (E,G)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2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6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5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3</a:t>
            </a:r>
            <a:endParaRPr lang="en-US" sz="2000" dirty="0">
              <a:latin typeface="Verdana" pitchFamily="34" charset="0"/>
            </a:endParaRP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itchFamily="34" charset="0"/>
              </a:rPr>
              <a:t>10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578-171A-4BAD-AB36-4C6D73A1BB0C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35050" y="0"/>
            <a:ext cx="8108950" cy="8255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/>
            <a:r>
              <a:rPr lang="en-US" altLang="zh-TW" dirty="0" smtClean="0"/>
              <a:t>Example-2 </a:t>
            </a:r>
            <a:r>
              <a:rPr lang="en-US" altLang="zh-TW" dirty="0"/>
              <a:t>for </a:t>
            </a:r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</a:p>
        </p:txBody>
      </p:sp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2982913" y="2259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3606800" y="2851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3940175" y="36845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3359150" y="503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2589213" y="45593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2230438" y="36988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3213100" y="36782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grpSp>
        <p:nvGrpSpPr>
          <p:cNvPr id="88075" name="Group 11"/>
          <p:cNvGrpSpPr>
            <a:grpSpLocks/>
          </p:cNvGrpSpPr>
          <p:nvPr/>
        </p:nvGrpSpPr>
        <p:grpSpPr bwMode="auto">
          <a:xfrm>
            <a:off x="4648200" y="2154238"/>
            <a:ext cx="2154238" cy="3224212"/>
            <a:chOff x="2273" y="1346"/>
            <a:chExt cx="1357" cy="2031"/>
          </a:xfrm>
        </p:grpSpPr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2747" y="134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3140" y="171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3350" y="224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2984" y="309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8080" name="Oval 16"/>
            <p:cNvSpPr>
              <a:spLocks noChangeArrowheads="1"/>
            </p:cNvSpPr>
            <p:nvPr/>
          </p:nvSpPr>
          <p:spPr bwMode="auto">
            <a:xfrm>
              <a:off x="2499" y="279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8081" name="Oval 17"/>
            <p:cNvSpPr>
              <a:spLocks noChangeArrowheads="1"/>
            </p:cNvSpPr>
            <p:nvPr/>
          </p:nvSpPr>
          <p:spPr bwMode="auto">
            <a:xfrm>
              <a:off x="2273" y="22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8082" name="Oval 18"/>
            <p:cNvSpPr>
              <a:spLocks noChangeArrowheads="1"/>
            </p:cNvSpPr>
            <p:nvPr/>
          </p:nvSpPr>
          <p:spPr bwMode="auto">
            <a:xfrm>
              <a:off x="2892" y="224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2468563" y="2717800"/>
            <a:ext cx="630237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3370263" y="2667000"/>
            <a:ext cx="2730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3932238" y="3278188"/>
            <a:ext cx="220662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3421063" y="3278188"/>
            <a:ext cx="306387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H="1">
            <a:off x="3709988" y="4111625"/>
            <a:ext cx="44291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3438525" y="4146550"/>
            <a:ext cx="10160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 flipH="1">
            <a:off x="2927350" y="4111625"/>
            <a:ext cx="3746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>
            <a:off x="2451100" y="4146550"/>
            <a:ext cx="290513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2978150" y="4945063"/>
            <a:ext cx="407988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3465513" y="25098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28</a:t>
            </a: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4008438" y="32226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3889375" y="44481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3430588" y="4397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18</a:t>
            </a: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2767013" y="40735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24</a:t>
            </a:r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2833688" y="5008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22</a:t>
            </a:r>
          </a:p>
        </p:txBody>
      </p:sp>
      <p:sp>
        <p:nvSpPr>
          <p:cNvPr id="88098" name="Rectangle 34"/>
          <p:cNvSpPr>
            <a:spLocks noChangeArrowheads="1"/>
          </p:cNvSpPr>
          <p:nvPr/>
        </p:nvSpPr>
        <p:spPr bwMode="auto">
          <a:xfrm>
            <a:off x="2206625" y="4225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25</a:t>
            </a: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2427288" y="29003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3209925" y="32416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grpSp>
        <p:nvGrpSpPr>
          <p:cNvPr id="88101" name="Group 37"/>
          <p:cNvGrpSpPr>
            <a:grpSpLocks/>
          </p:cNvGrpSpPr>
          <p:nvPr/>
        </p:nvGrpSpPr>
        <p:grpSpPr bwMode="auto">
          <a:xfrm>
            <a:off x="6989763" y="2135188"/>
            <a:ext cx="2154237" cy="3224212"/>
            <a:chOff x="4137" y="1345"/>
            <a:chExt cx="1357" cy="2031"/>
          </a:xfrm>
        </p:grpSpPr>
        <p:sp>
          <p:nvSpPr>
            <p:cNvPr id="88102" name="Oval 38"/>
            <p:cNvSpPr>
              <a:spLocks noChangeArrowheads="1"/>
            </p:cNvSpPr>
            <p:nvPr/>
          </p:nvSpPr>
          <p:spPr bwMode="auto">
            <a:xfrm>
              <a:off x="4611" y="134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8103" name="Oval 39"/>
            <p:cNvSpPr>
              <a:spLocks noChangeArrowheads="1"/>
            </p:cNvSpPr>
            <p:nvPr/>
          </p:nvSpPr>
          <p:spPr bwMode="auto">
            <a:xfrm>
              <a:off x="5004" y="171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8104" name="Oval 40"/>
            <p:cNvSpPr>
              <a:spLocks noChangeArrowheads="1"/>
            </p:cNvSpPr>
            <p:nvPr/>
          </p:nvSpPr>
          <p:spPr bwMode="auto">
            <a:xfrm>
              <a:off x="5214" y="224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8105" name="Oval 41"/>
            <p:cNvSpPr>
              <a:spLocks noChangeArrowheads="1"/>
            </p:cNvSpPr>
            <p:nvPr/>
          </p:nvSpPr>
          <p:spPr bwMode="auto">
            <a:xfrm>
              <a:off x="4848" y="309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8106" name="Oval 42"/>
            <p:cNvSpPr>
              <a:spLocks noChangeArrowheads="1"/>
            </p:cNvSpPr>
            <p:nvPr/>
          </p:nvSpPr>
          <p:spPr bwMode="auto">
            <a:xfrm>
              <a:off x="4363" y="279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8107" name="Oval 43"/>
            <p:cNvSpPr>
              <a:spLocks noChangeArrowheads="1"/>
            </p:cNvSpPr>
            <p:nvPr/>
          </p:nvSpPr>
          <p:spPr bwMode="auto">
            <a:xfrm>
              <a:off x="4137" y="225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8108" name="Oval 44"/>
            <p:cNvSpPr>
              <a:spLocks noChangeArrowheads="1"/>
            </p:cNvSpPr>
            <p:nvPr/>
          </p:nvSpPr>
          <p:spPr bwMode="auto">
            <a:xfrm>
              <a:off x="4756" y="223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8109" name="Line 45"/>
          <p:cNvSpPr>
            <a:spLocks noChangeShapeType="1"/>
          </p:cNvSpPr>
          <p:nvPr/>
        </p:nvSpPr>
        <p:spPr bwMode="auto">
          <a:xfrm flipH="1">
            <a:off x="7212013" y="2578100"/>
            <a:ext cx="681037" cy="98742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7153275" y="28114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984250" y="677863"/>
            <a:ext cx="102235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0       5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2       3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1       2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3       4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0       1</a:t>
            </a:r>
          </a:p>
        </p:txBody>
      </p:sp>
      <p:sp>
        <p:nvSpPr>
          <p:cNvPr id="88112" name="Line 48"/>
          <p:cNvSpPr>
            <a:spLocks noChangeShapeType="1"/>
          </p:cNvSpPr>
          <p:nvPr/>
        </p:nvSpPr>
        <p:spPr bwMode="auto">
          <a:xfrm>
            <a:off x="1270000" y="9350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3" name="Line 49"/>
          <p:cNvSpPr>
            <a:spLocks noChangeShapeType="1"/>
          </p:cNvSpPr>
          <p:nvPr/>
        </p:nvSpPr>
        <p:spPr bwMode="auto">
          <a:xfrm>
            <a:off x="1252538" y="1657350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4" name="Line 50"/>
          <p:cNvSpPr>
            <a:spLocks noChangeShapeType="1"/>
          </p:cNvSpPr>
          <p:nvPr/>
        </p:nvSpPr>
        <p:spPr bwMode="auto">
          <a:xfrm>
            <a:off x="1252538" y="2398713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5" name="Line 51"/>
          <p:cNvSpPr>
            <a:spLocks noChangeShapeType="1"/>
          </p:cNvSpPr>
          <p:nvPr/>
        </p:nvSpPr>
        <p:spPr bwMode="auto">
          <a:xfrm>
            <a:off x="1235075" y="3121025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7" name="Line 53"/>
          <p:cNvSpPr>
            <a:spLocks noChangeShapeType="1"/>
          </p:cNvSpPr>
          <p:nvPr/>
        </p:nvSpPr>
        <p:spPr bwMode="auto">
          <a:xfrm>
            <a:off x="1252538" y="3844925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8" name="Line 54"/>
          <p:cNvSpPr>
            <a:spLocks noChangeShapeType="1"/>
          </p:cNvSpPr>
          <p:nvPr/>
        </p:nvSpPr>
        <p:spPr bwMode="auto">
          <a:xfrm>
            <a:off x="1270000" y="460375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1270000" y="530860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0" name="Line 56"/>
          <p:cNvSpPr>
            <a:spLocks noChangeShapeType="1"/>
          </p:cNvSpPr>
          <p:nvPr/>
        </p:nvSpPr>
        <p:spPr bwMode="auto">
          <a:xfrm>
            <a:off x="1270000" y="6067425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1" name="Line 57"/>
          <p:cNvSpPr>
            <a:spLocks noChangeShapeType="1"/>
          </p:cNvSpPr>
          <p:nvPr/>
        </p:nvSpPr>
        <p:spPr bwMode="auto">
          <a:xfrm>
            <a:off x="1270000" y="6858000"/>
            <a:ext cx="45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2" name="Line 58"/>
          <p:cNvSpPr>
            <a:spLocks noChangeShapeType="1"/>
          </p:cNvSpPr>
          <p:nvPr/>
        </p:nvSpPr>
        <p:spPr bwMode="auto">
          <a:xfrm>
            <a:off x="1287463" y="6858000"/>
            <a:ext cx="38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3" name="Line 59"/>
          <p:cNvSpPr>
            <a:spLocks noChangeShapeType="1"/>
          </p:cNvSpPr>
          <p:nvPr/>
        </p:nvSpPr>
        <p:spPr bwMode="auto">
          <a:xfrm>
            <a:off x="1358900" y="6858000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4" name="Line 60"/>
          <p:cNvSpPr>
            <a:spLocks noChangeShapeType="1"/>
          </p:cNvSpPr>
          <p:nvPr/>
        </p:nvSpPr>
        <p:spPr bwMode="auto">
          <a:xfrm>
            <a:off x="1246188" y="6643688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1281113" y="6651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1316038" y="13716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12</a:t>
            </a:r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1298575" y="21288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14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1262063" y="28352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16</a:t>
            </a:r>
          </a:p>
        </p:txBody>
      </p:sp>
      <p:sp>
        <p:nvSpPr>
          <p:cNvPr id="88129" name="Text Box 65"/>
          <p:cNvSpPr txBox="1">
            <a:spLocks noChangeArrowheads="1"/>
          </p:cNvSpPr>
          <p:nvPr/>
        </p:nvSpPr>
        <p:spPr bwMode="auto">
          <a:xfrm>
            <a:off x="1244600" y="3575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18</a:t>
            </a:r>
          </a:p>
        </p:txBody>
      </p:sp>
      <p:sp>
        <p:nvSpPr>
          <p:cNvPr id="88131" name="Text Box 67"/>
          <p:cNvSpPr txBox="1">
            <a:spLocks noChangeArrowheads="1"/>
          </p:cNvSpPr>
          <p:nvPr/>
        </p:nvSpPr>
        <p:spPr bwMode="auto">
          <a:xfrm>
            <a:off x="1298575" y="43354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22</a:t>
            </a:r>
          </a:p>
        </p:txBody>
      </p:sp>
      <p:sp>
        <p:nvSpPr>
          <p:cNvPr id="88132" name="Text Box 68"/>
          <p:cNvSpPr txBox="1">
            <a:spLocks noChangeArrowheads="1"/>
          </p:cNvSpPr>
          <p:nvPr/>
        </p:nvSpPr>
        <p:spPr bwMode="auto">
          <a:xfrm>
            <a:off x="1244600" y="50942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24</a:t>
            </a:r>
          </a:p>
        </p:txBody>
      </p:sp>
      <p:sp>
        <p:nvSpPr>
          <p:cNvPr id="88133" name="Text Box 69"/>
          <p:cNvSpPr txBox="1">
            <a:spLocks noChangeArrowheads="1"/>
          </p:cNvSpPr>
          <p:nvPr/>
        </p:nvSpPr>
        <p:spPr bwMode="auto">
          <a:xfrm>
            <a:off x="1298575" y="58689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88134" name="Text Box 70"/>
          <p:cNvSpPr txBox="1">
            <a:spLocks noChangeArrowheads="1"/>
          </p:cNvSpPr>
          <p:nvPr/>
        </p:nvSpPr>
        <p:spPr bwMode="auto">
          <a:xfrm>
            <a:off x="1281113" y="64611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28</a:t>
            </a:r>
          </a:p>
        </p:txBody>
      </p:sp>
      <p:sp>
        <p:nvSpPr>
          <p:cNvPr id="88135" name="Text Box 71"/>
          <p:cNvSpPr txBox="1">
            <a:spLocks noChangeArrowheads="1"/>
          </p:cNvSpPr>
          <p:nvPr/>
        </p:nvSpPr>
        <p:spPr bwMode="auto">
          <a:xfrm>
            <a:off x="2416175" y="6196013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800" b="1">
                <a:solidFill>
                  <a:schemeClr val="tx1"/>
                </a:solidFill>
                <a:ea typeface="新細明體" charset="-120"/>
              </a:rPr>
              <a:t>6/9</a:t>
            </a:r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3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E405-EADA-4D3B-8F38-FD669DAA0406}" type="slidenum">
              <a:rPr lang="en-US" altLang="zh-TW"/>
              <a:pPr/>
              <a:t>52</a:t>
            </a:fld>
            <a:endParaRPr lang="en-US" altLang="zh-TW"/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2141538" y="2170113"/>
            <a:ext cx="2154237" cy="3224212"/>
            <a:chOff x="504" y="1356"/>
            <a:chExt cx="1357" cy="2031"/>
          </a:xfrm>
        </p:grpSpPr>
        <p:sp>
          <p:nvSpPr>
            <p:cNvPr id="89092" name="Oval 4"/>
            <p:cNvSpPr>
              <a:spLocks noChangeArrowheads="1"/>
            </p:cNvSpPr>
            <p:nvPr/>
          </p:nvSpPr>
          <p:spPr bwMode="auto">
            <a:xfrm>
              <a:off x="978" y="135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9093" name="Oval 5"/>
            <p:cNvSpPr>
              <a:spLocks noChangeArrowheads="1"/>
            </p:cNvSpPr>
            <p:nvPr/>
          </p:nvSpPr>
          <p:spPr bwMode="auto">
            <a:xfrm>
              <a:off x="1371" y="172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9094" name="Oval 6"/>
            <p:cNvSpPr>
              <a:spLocks noChangeArrowheads="1"/>
            </p:cNvSpPr>
            <p:nvPr/>
          </p:nvSpPr>
          <p:spPr bwMode="auto">
            <a:xfrm>
              <a:off x="1581" y="225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9095" name="Oval 7"/>
            <p:cNvSpPr>
              <a:spLocks noChangeArrowheads="1"/>
            </p:cNvSpPr>
            <p:nvPr/>
          </p:nvSpPr>
          <p:spPr bwMode="auto">
            <a:xfrm>
              <a:off x="1215" y="310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9096" name="Oval 8"/>
            <p:cNvSpPr>
              <a:spLocks noChangeArrowheads="1"/>
            </p:cNvSpPr>
            <p:nvPr/>
          </p:nvSpPr>
          <p:spPr bwMode="auto">
            <a:xfrm>
              <a:off x="730" y="280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9097" name="Oval 9"/>
            <p:cNvSpPr>
              <a:spLocks noChangeArrowheads="1"/>
            </p:cNvSpPr>
            <p:nvPr/>
          </p:nvSpPr>
          <p:spPr bwMode="auto">
            <a:xfrm>
              <a:off x="504" y="226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9098" name="Oval 10"/>
            <p:cNvSpPr>
              <a:spLocks noChangeArrowheads="1"/>
            </p:cNvSpPr>
            <p:nvPr/>
          </p:nvSpPr>
          <p:spPr bwMode="auto">
            <a:xfrm>
              <a:off x="1123" y="225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9099" name="Line 11"/>
          <p:cNvSpPr>
            <a:spLocks noChangeShapeType="1"/>
          </p:cNvSpPr>
          <p:nvPr/>
        </p:nvSpPr>
        <p:spPr bwMode="auto">
          <a:xfrm flipH="1">
            <a:off x="2365375" y="2614613"/>
            <a:ext cx="679450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2305050" y="28463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H="1">
            <a:off x="3489325" y="4043363"/>
            <a:ext cx="492125" cy="900112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3767138" y="43243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grpSp>
        <p:nvGrpSpPr>
          <p:cNvPr id="89103" name="Group 15"/>
          <p:cNvGrpSpPr>
            <a:grpSpLocks/>
          </p:cNvGrpSpPr>
          <p:nvPr/>
        </p:nvGrpSpPr>
        <p:grpSpPr bwMode="auto">
          <a:xfrm>
            <a:off x="4524375" y="2155825"/>
            <a:ext cx="2154238" cy="3224213"/>
            <a:chOff x="2283" y="1335"/>
            <a:chExt cx="1357" cy="2031"/>
          </a:xfrm>
        </p:grpSpPr>
        <p:sp>
          <p:nvSpPr>
            <p:cNvPr id="89104" name="Oval 16"/>
            <p:cNvSpPr>
              <a:spLocks noChangeArrowheads="1"/>
            </p:cNvSpPr>
            <p:nvPr/>
          </p:nvSpPr>
          <p:spPr bwMode="auto">
            <a:xfrm>
              <a:off x="2757" y="133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9105" name="Oval 17"/>
            <p:cNvSpPr>
              <a:spLocks noChangeArrowheads="1"/>
            </p:cNvSpPr>
            <p:nvPr/>
          </p:nvSpPr>
          <p:spPr bwMode="auto">
            <a:xfrm>
              <a:off x="3150" y="17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9106" name="Oval 18"/>
            <p:cNvSpPr>
              <a:spLocks noChangeArrowheads="1"/>
            </p:cNvSpPr>
            <p:nvPr/>
          </p:nvSpPr>
          <p:spPr bwMode="auto">
            <a:xfrm>
              <a:off x="3360" y="223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9107" name="Oval 19"/>
            <p:cNvSpPr>
              <a:spLocks noChangeArrowheads="1"/>
            </p:cNvSpPr>
            <p:nvPr/>
          </p:nvSpPr>
          <p:spPr bwMode="auto">
            <a:xfrm>
              <a:off x="2994" y="30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9108" name="Oval 20"/>
            <p:cNvSpPr>
              <a:spLocks noChangeArrowheads="1"/>
            </p:cNvSpPr>
            <p:nvPr/>
          </p:nvSpPr>
          <p:spPr bwMode="auto">
            <a:xfrm>
              <a:off x="2509" y="278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9109" name="Oval 21"/>
            <p:cNvSpPr>
              <a:spLocks noChangeArrowheads="1"/>
            </p:cNvSpPr>
            <p:nvPr/>
          </p:nvSpPr>
          <p:spPr bwMode="auto">
            <a:xfrm>
              <a:off x="2283" y="224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9110" name="Oval 22"/>
            <p:cNvSpPr>
              <a:spLocks noChangeArrowheads="1"/>
            </p:cNvSpPr>
            <p:nvPr/>
          </p:nvSpPr>
          <p:spPr bwMode="auto">
            <a:xfrm>
              <a:off x="2902" y="222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9111" name="Line 23"/>
          <p:cNvSpPr>
            <a:spLocks noChangeShapeType="1"/>
          </p:cNvSpPr>
          <p:nvPr/>
        </p:nvSpPr>
        <p:spPr bwMode="auto">
          <a:xfrm flipH="1">
            <a:off x="4748213" y="2600325"/>
            <a:ext cx="679450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4687888" y="28321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9113" name="Line 25"/>
          <p:cNvSpPr>
            <a:spLocks noChangeShapeType="1"/>
          </p:cNvSpPr>
          <p:nvPr/>
        </p:nvSpPr>
        <p:spPr bwMode="auto">
          <a:xfrm flipH="1">
            <a:off x="5872163" y="4029075"/>
            <a:ext cx="492125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149975" y="43100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89115" name="Line 27"/>
          <p:cNvSpPr>
            <a:spLocks noChangeShapeType="1"/>
          </p:cNvSpPr>
          <p:nvPr/>
        </p:nvSpPr>
        <p:spPr bwMode="auto">
          <a:xfrm flipH="1">
            <a:off x="5735638" y="3195638"/>
            <a:ext cx="304800" cy="37147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6" name="Rectangle 28"/>
          <p:cNvSpPr>
            <a:spLocks noChangeArrowheads="1"/>
          </p:cNvSpPr>
          <p:nvPr/>
        </p:nvSpPr>
        <p:spPr bwMode="auto">
          <a:xfrm>
            <a:off x="5486400" y="31702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grpSp>
        <p:nvGrpSpPr>
          <p:cNvPr id="89117" name="Group 29"/>
          <p:cNvGrpSpPr>
            <a:grpSpLocks/>
          </p:cNvGrpSpPr>
          <p:nvPr/>
        </p:nvGrpSpPr>
        <p:grpSpPr bwMode="auto">
          <a:xfrm>
            <a:off x="6926263" y="2119313"/>
            <a:ext cx="2154237" cy="3224212"/>
            <a:chOff x="4158" y="1313"/>
            <a:chExt cx="1357" cy="2031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4632" y="131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5025" y="16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5235" y="221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4869" y="30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4384" y="276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158" y="222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777" y="220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89125" name="Line 37"/>
          <p:cNvSpPr>
            <a:spLocks noChangeShapeType="1"/>
          </p:cNvSpPr>
          <p:nvPr/>
        </p:nvSpPr>
        <p:spPr bwMode="auto">
          <a:xfrm flipH="1">
            <a:off x="7150100" y="2563813"/>
            <a:ext cx="679450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6" name="Rectangle 38"/>
          <p:cNvSpPr>
            <a:spLocks noChangeArrowheads="1"/>
          </p:cNvSpPr>
          <p:nvPr/>
        </p:nvSpPr>
        <p:spPr bwMode="auto">
          <a:xfrm>
            <a:off x="7089775" y="27955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89127" name="Line 39"/>
          <p:cNvSpPr>
            <a:spLocks noChangeShapeType="1"/>
          </p:cNvSpPr>
          <p:nvPr/>
        </p:nvSpPr>
        <p:spPr bwMode="auto">
          <a:xfrm flipH="1">
            <a:off x="8274050" y="3992563"/>
            <a:ext cx="492125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8" name="Rectangle 40"/>
          <p:cNvSpPr>
            <a:spLocks noChangeArrowheads="1"/>
          </p:cNvSpPr>
          <p:nvPr/>
        </p:nvSpPr>
        <p:spPr bwMode="auto">
          <a:xfrm>
            <a:off x="8551863" y="42735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89129" name="Line 41"/>
          <p:cNvSpPr>
            <a:spLocks noChangeShapeType="1"/>
          </p:cNvSpPr>
          <p:nvPr/>
        </p:nvSpPr>
        <p:spPr bwMode="auto">
          <a:xfrm flipH="1">
            <a:off x="8137525" y="3159125"/>
            <a:ext cx="30480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30" name="Rectangle 42"/>
          <p:cNvSpPr>
            <a:spLocks noChangeArrowheads="1"/>
          </p:cNvSpPr>
          <p:nvPr/>
        </p:nvSpPr>
        <p:spPr bwMode="auto">
          <a:xfrm>
            <a:off x="7888288" y="3133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sp>
        <p:nvSpPr>
          <p:cNvPr id="89131" name="Line 43"/>
          <p:cNvSpPr>
            <a:spLocks noChangeShapeType="1"/>
          </p:cNvSpPr>
          <p:nvPr/>
        </p:nvSpPr>
        <p:spPr bwMode="auto">
          <a:xfrm>
            <a:off x="8631238" y="3159125"/>
            <a:ext cx="219075" cy="373063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32" name="Rectangle 44"/>
          <p:cNvSpPr>
            <a:spLocks noChangeArrowheads="1"/>
          </p:cNvSpPr>
          <p:nvPr/>
        </p:nvSpPr>
        <p:spPr bwMode="auto">
          <a:xfrm>
            <a:off x="8705850" y="3133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984250" y="0"/>
            <a:ext cx="102235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0       5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2       3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1       2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3       4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0       1</a:t>
            </a:r>
          </a:p>
        </p:txBody>
      </p:sp>
      <p:sp>
        <p:nvSpPr>
          <p:cNvPr id="89156" name="Line 68"/>
          <p:cNvSpPr>
            <a:spLocks noChangeShapeType="1"/>
          </p:cNvSpPr>
          <p:nvPr/>
        </p:nvSpPr>
        <p:spPr bwMode="auto">
          <a:xfrm>
            <a:off x="1270000" y="269875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57" name="Line 69"/>
          <p:cNvSpPr>
            <a:spLocks noChangeShapeType="1"/>
          </p:cNvSpPr>
          <p:nvPr/>
        </p:nvSpPr>
        <p:spPr bwMode="auto">
          <a:xfrm>
            <a:off x="1252538" y="99218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58" name="Line 70"/>
          <p:cNvSpPr>
            <a:spLocks noChangeShapeType="1"/>
          </p:cNvSpPr>
          <p:nvPr/>
        </p:nvSpPr>
        <p:spPr bwMode="auto">
          <a:xfrm>
            <a:off x="1252538" y="1733550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59" name="Line 71"/>
          <p:cNvSpPr>
            <a:spLocks noChangeShapeType="1"/>
          </p:cNvSpPr>
          <p:nvPr/>
        </p:nvSpPr>
        <p:spPr bwMode="auto">
          <a:xfrm>
            <a:off x="1235075" y="2455863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0" name="Line 72"/>
          <p:cNvSpPr>
            <a:spLocks noChangeShapeType="1"/>
          </p:cNvSpPr>
          <p:nvPr/>
        </p:nvSpPr>
        <p:spPr bwMode="auto">
          <a:xfrm>
            <a:off x="1252538" y="3179763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1" name="Line 73"/>
          <p:cNvSpPr>
            <a:spLocks noChangeShapeType="1"/>
          </p:cNvSpPr>
          <p:nvPr/>
        </p:nvSpPr>
        <p:spPr bwMode="auto">
          <a:xfrm>
            <a:off x="1270000" y="393858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2" name="Line 74"/>
          <p:cNvSpPr>
            <a:spLocks noChangeShapeType="1"/>
          </p:cNvSpPr>
          <p:nvPr/>
        </p:nvSpPr>
        <p:spPr bwMode="auto">
          <a:xfrm>
            <a:off x="1270000" y="46434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3" name="Line 75"/>
          <p:cNvSpPr>
            <a:spLocks noChangeShapeType="1"/>
          </p:cNvSpPr>
          <p:nvPr/>
        </p:nvSpPr>
        <p:spPr bwMode="auto">
          <a:xfrm>
            <a:off x="1270000" y="5402263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7" name="Line 79"/>
          <p:cNvSpPr>
            <a:spLocks noChangeShapeType="1"/>
          </p:cNvSpPr>
          <p:nvPr/>
        </p:nvSpPr>
        <p:spPr bwMode="auto">
          <a:xfrm>
            <a:off x="1246188" y="5978525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68" name="Text Box 80"/>
          <p:cNvSpPr txBox="1">
            <a:spLocks noChangeArrowheads="1"/>
          </p:cNvSpPr>
          <p:nvPr/>
        </p:nvSpPr>
        <p:spPr bwMode="auto">
          <a:xfrm>
            <a:off x="1281113" y="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89169" name="Text Box 81"/>
          <p:cNvSpPr txBox="1">
            <a:spLocks noChangeArrowheads="1"/>
          </p:cNvSpPr>
          <p:nvPr/>
        </p:nvSpPr>
        <p:spPr bwMode="auto">
          <a:xfrm>
            <a:off x="1316038" y="7064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12</a:t>
            </a:r>
          </a:p>
        </p:txBody>
      </p:sp>
      <p:sp>
        <p:nvSpPr>
          <p:cNvPr id="89170" name="Text Box 82"/>
          <p:cNvSpPr txBox="1">
            <a:spLocks noChangeArrowheads="1"/>
          </p:cNvSpPr>
          <p:nvPr/>
        </p:nvSpPr>
        <p:spPr bwMode="auto">
          <a:xfrm>
            <a:off x="1298575" y="14636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14</a:t>
            </a:r>
          </a:p>
        </p:txBody>
      </p:sp>
      <p:sp>
        <p:nvSpPr>
          <p:cNvPr id="89171" name="Text Box 83"/>
          <p:cNvSpPr txBox="1">
            <a:spLocks noChangeArrowheads="1"/>
          </p:cNvSpPr>
          <p:nvPr/>
        </p:nvSpPr>
        <p:spPr bwMode="auto">
          <a:xfrm>
            <a:off x="1262063" y="21701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16</a:t>
            </a:r>
          </a:p>
        </p:txBody>
      </p:sp>
      <p:sp>
        <p:nvSpPr>
          <p:cNvPr id="89172" name="Text Box 84"/>
          <p:cNvSpPr txBox="1">
            <a:spLocks noChangeArrowheads="1"/>
          </p:cNvSpPr>
          <p:nvPr/>
        </p:nvSpPr>
        <p:spPr bwMode="auto">
          <a:xfrm>
            <a:off x="1244600" y="29098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18</a:t>
            </a:r>
          </a:p>
        </p:txBody>
      </p:sp>
      <p:sp>
        <p:nvSpPr>
          <p:cNvPr id="89173" name="Text Box 85"/>
          <p:cNvSpPr txBox="1">
            <a:spLocks noChangeArrowheads="1"/>
          </p:cNvSpPr>
          <p:nvPr/>
        </p:nvSpPr>
        <p:spPr bwMode="auto">
          <a:xfrm>
            <a:off x="1298575" y="36703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22</a:t>
            </a:r>
          </a:p>
        </p:txBody>
      </p:sp>
      <p:sp>
        <p:nvSpPr>
          <p:cNvPr id="89174" name="Text Box 86"/>
          <p:cNvSpPr txBox="1">
            <a:spLocks noChangeArrowheads="1"/>
          </p:cNvSpPr>
          <p:nvPr/>
        </p:nvSpPr>
        <p:spPr bwMode="auto">
          <a:xfrm>
            <a:off x="1244600" y="44291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24</a:t>
            </a:r>
          </a:p>
        </p:txBody>
      </p:sp>
      <p:sp>
        <p:nvSpPr>
          <p:cNvPr id="89175" name="Text Box 87"/>
          <p:cNvSpPr txBox="1">
            <a:spLocks noChangeArrowheads="1"/>
          </p:cNvSpPr>
          <p:nvPr/>
        </p:nvSpPr>
        <p:spPr bwMode="auto">
          <a:xfrm>
            <a:off x="1298575" y="52038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89176" name="Text Box 88"/>
          <p:cNvSpPr txBox="1">
            <a:spLocks noChangeArrowheads="1"/>
          </p:cNvSpPr>
          <p:nvPr/>
        </p:nvSpPr>
        <p:spPr bwMode="auto">
          <a:xfrm>
            <a:off x="1281113" y="58134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28</a:t>
            </a:r>
          </a:p>
        </p:txBody>
      </p:sp>
      <p:sp>
        <p:nvSpPr>
          <p:cNvPr id="89177" name="Line 89"/>
          <p:cNvSpPr>
            <a:spLocks noChangeShapeType="1"/>
          </p:cNvSpPr>
          <p:nvPr/>
        </p:nvSpPr>
        <p:spPr bwMode="auto">
          <a:xfrm>
            <a:off x="7373938" y="5678488"/>
            <a:ext cx="0" cy="91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78" name="Text Box 90"/>
          <p:cNvSpPr txBox="1">
            <a:spLocks noChangeArrowheads="1"/>
          </p:cNvSpPr>
          <p:nvPr/>
        </p:nvSpPr>
        <p:spPr bwMode="auto">
          <a:xfrm>
            <a:off x="7423150" y="5938838"/>
            <a:ext cx="39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>
                <a:ea typeface="新細明體" charset="-120"/>
              </a:rPr>
              <a:t>+ </a:t>
            </a:r>
          </a:p>
        </p:txBody>
      </p:sp>
      <p:sp>
        <p:nvSpPr>
          <p:cNvPr id="89181" name="Text Box 93"/>
          <p:cNvSpPr txBox="1">
            <a:spLocks noChangeArrowheads="1"/>
          </p:cNvSpPr>
          <p:nvPr/>
        </p:nvSpPr>
        <p:spPr bwMode="auto">
          <a:xfrm>
            <a:off x="7727950" y="5905500"/>
            <a:ext cx="88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ea typeface="新細明體" charset="-120"/>
              </a:rPr>
              <a:t>3       6</a:t>
            </a:r>
          </a:p>
        </p:txBody>
      </p:sp>
      <p:sp>
        <p:nvSpPr>
          <p:cNvPr id="89182" name="Line 94"/>
          <p:cNvSpPr>
            <a:spLocks noChangeShapeType="1"/>
          </p:cNvSpPr>
          <p:nvPr/>
        </p:nvSpPr>
        <p:spPr bwMode="auto">
          <a:xfrm>
            <a:off x="7974013" y="6137275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83" name="Text Box 95"/>
          <p:cNvSpPr txBox="1">
            <a:spLocks noChangeArrowheads="1"/>
          </p:cNvSpPr>
          <p:nvPr/>
        </p:nvSpPr>
        <p:spPr bwMode="auto">
          <a:xfrm>
            <a:off x="7793038" y="646112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11197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FE29-CF85-4F36-B646-7E9A4EDF57A2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984250" y="0"/>
            <a:ext cx="102235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0       5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2       3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1       2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3       4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4       6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4       5</a:t>
            </a:r>
          </a:p>
          <a:p>
            <a:pPr algn="l"/>
            <a:endParaRPr lang="en-US" altLang="zh-TW" sz="2400">
              <a:ea typeface="新細明體" charset="-120"/>
            </a:endParaRPr>
          </a:p>
          <a:p>
            <a:pPr algn="l"/>
            <a:r>
              <a:rPr lang="en-US" altLang="zh-TW" sz="2400">
                <a:ea typeface="新細明體" charset="-120"/>
              </a:rPr>
              <a:t>0       1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1270000" y="269875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252538" y="99218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252538" y="1733550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235075" y="2455863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1252538" y="3179763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1270000" y="393858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1270000" y="46434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1270000" y="5402263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1246188" y="5978525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281113" y="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10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1316038" y="7064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12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298575" y="14636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14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262063" y="21701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16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1244600" y="29098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18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298575" y="36703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22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1244600" y="44291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24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1298575" y="52038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25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1281113" y="58134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28</a:t>
            </a:r>
          </a:p>
        </p:txBody>
      </p:sp>
      <p:grpSp>
        <p:nvGrpSpPr>
          <p:cNvPr id="90134" name="Group 22"/>
          <p:cNvGrpSpPr>
            <a:grpSpLocks/>
          </p:cNvGrpSpPr>
          <p:nvPr/>
        </p:nvGrpSpPr>
        <p:grpSpPr bwMode="auto">
          <a:xfrm>
            <a:off x="2276475" y="1943100"/>
            <a:ext cx="2154238" cy="3224213"/>
            <a:chOff x="879" y="1324"/>
            <a:chExt cx="1357" cy="2031"/>
          </a:xfrm>
        </p:grpSpPr>
        <p:sp>
          <p:nvSpPr>
            <p:cNvPr id="90135" name="Oval 23"/>
            <p:cNvSpPr>
              <a:spLocks noChangeArrowheads="1"/>
            </p:cNvSpPr>
            <p:nvPr/>
          </p:nvSpPr>
          <p:spPr bwMode="auto">
            <a:xfrm>
              <a:off x="1353" y="13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90136" name="Oval 24"/>
            <p:cNvSpPr>
              <a:spLocks noChangeArrowheads="1"/>
            </p:cNvSpPr>
            <p:nvPr/>
          </p:nvSpPr>
          <p:spPr bwMode="auto">
            <a:xfrm>
              <a:off x="1746" y="169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90137" name="Oval 25"/>
            <p:cNvSpPr>
              <a:spLocks noChangeArrowheads="1"/>
            </p:cNvSpPr>
            <p:nvPr/>
          </p:nvSpPr>
          <p:spPr bwMode="auto">
            <a:xfrm>
              <a:off x="1956" y="222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90138" name="Oval 26"/>
            <p:cNvSpPr>
              <a:spLocks noChangeArrowheads="1"/>
            </p:cNvSpPr>
            <p:nvPr/>
          </p:nvSpPr>
          <p:spPr bwMode="auto">
            <a:xfrm>
              <a:off x="1590" y="307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90139" name="Oval 27"/>
            <p:cNvSpPr>
              <a:spLocks noChangeArrowheads="1"/>
            </p:cNvSpPr>
            <p:nvPr/>
          </p:nvSpPr>
          <p:spPr bwMode="auto">
            <a:xfrm>
              <a:off x="1105" y="277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90140" name="Oval 28"/>
            <p:cNvSpPr>
              <a:spLocks noChangeArrowheads="1"/>
            </p:cNvSpPr>
            <p:nvPr/>
          </p:nvSpPr>
          <p:spPr bwMode="auto">
            <a:xfrm>
              <a:off x="879" y="223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90141" name="Oval 29"/>
            <p:cNvSpPr>
              <a:spLocks noChangeArrowheads="1"/>
            </p:cNvSpPr>
            <p:nvPr/>
          </p:nvSpPr>
          <p:spPr bwMode="auto">
            <a:xfrm>
              <a:off x="1498" y="221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90142" name="Line 30"/>
          <p:cNvSpPr>
            <a:spLocks noChangeShapeType="1"/>
          </p:cNvSpPr>
          <p:nvPr/>
        </p:nvSpPr>
        <p:spPr bwMode="auto">
          <a:xfrm flipH="1">
            <a:off x="2500313" y="2387600"/>
            <a:ext cx="679450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2439988" y="2619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90144" name="Line 32"/>
          <p:cNvSpPr>
            <a:spLocks noChangeShapeType="1"/>
          </p:cNvSpPr>
          <p:nvPr/>
        </p:nvSpPr>
        <p:spPr bwMode="auto">
          <a:xfrm flipH="1">
            <a:off x="3624263" y="3816350"/>
            <a:ext cx="492125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3902075" y="40973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 flipH="1">
            <a:off x="3487738" y="2982913"/>
            <a:ext cx="30480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7" name="Rectangle 35"/>
          <p:cNvSpPr>
            <a:spLocks noChangeArrowheads="1"/>
          </p:cNvSpPr>
          <p:nvPr/>
        </p:nvSpPr>
        <p:spPr bwMode="auto">
          <a:xfrm>
            <a:off x="3238500" y="2957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>
            <a:off x="3981450" y="2982913"/>
            <a:ext cx="219075" cy="373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4056063" y="2957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3062288" y="4564063"/>
            <a:ext cx="373062" cy="26987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1" name="Rectangle 39"/>
          <p:cNvSpPr>
            <a:spLocks noChangeArrowheads="1"/>
          </p:cNvSpPr>
          <p:nvPr/>
        </p:nvSpPr>
        <p:spPr bwMode="auto">
          <a:xfrm>
            <a:off x="2898775" y="46243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22</a:t>
            </a:r>
          </a:p>
        </p:txBody>
      </p:sp>
      <p:grpSp>
        <p:nvGrpSpPr>
          <p:cNvPr id="90152" name="Group 40"/>
          <p:cNvGrpSpPr>
            <a:grpSpLocks/>
          </p:cNvGrpSpPr>
          <p:nvPr/>
        </p:nvGrpSpPr>
        <p:grpSpPr bwMode="auto">
          <a:xfrm>
            <a:off x="6324600" y="1892300"/>
            <a:ext cx="2154238" cy="3224213"/>
            <a:chOff x="3429" y="1292"/>
            <a:chExt cx="1357" cy="2031"/>
          </a:xfrm>
        </p:grpSpPr>
        <p:sp>
          <p:nvSpPr>
            <p:cNvPr id="90153" name="Oval 41"/>
            <p:cNvSpPr>
              <a:spLocks noChangeArrowheads="1"/>
            </p:cNvSpPr>
            <p:nvPr/>
          </p:nvSpPr>
          <p:spPr bwMode="auto">
            <a:xfrm>
              <a:off x="3903" y="12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90154" name="Oval 42"/>
            <p:cNvSpPr>
              <a:spLocks noChangeArrowheads="1"/>
            </p:cNvSpPr>
            <p:nvPr/>
          </p:nvSpPr>
          <p:spPr bwMode="auto">
            <a:xfrm>
              <a:off x="4296" y="166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90155" name="Oval 43"/>
            <p:cNvSpPr>
              <a:spLocks noChangeArrowheads="1"/>
            </p:cNvSpPr>
            <p:nvPr/>
          </p:nvSpPr>
          <p:spPr bwMode="auto">
            <a:xfrm>
              <a:off x="4506" y="219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90156" name="Oval 44"/>
            <p:cNvSpPr>
              <a:spLocks noChangeArrowheads="1"/>
            </p:cNvSpPr>
            <p:nvPr/>
          </p:nvSpPr>
          <p:spPr bwMode="auto">
            <a:xfrm>
              <a:off x="4140" y="304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90157" name="Oval 45"/>
            <p:cNvSpPr>
              <a:spLocks noChangeArrowheads="1"/>
            </p:cNvSpPr>
            <p:nvPr/>
          </p:nvSpPr>
          <p:spPr bwMode="auto">
            <a:xfrm>
              <a:off x="3655" y="274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90158" name="Oval 46"/>
            <p:cNvSpPr>
              <a:spLocks noChangeArrowheads="1"/>
            </p:cNvSpPr>
            <p:nvPr/>
          </p:nvSpPr>
          <p:spPr bwMode="auto">
            <a:xfrm>
              <a:off x="3429" y="219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90159" name="Oval 47"/>
            <p:cNvSpPr>
              <a:spLocks noChangeArrowheads="1"/>
            </p:cNvSpPr>
            <p:nvPr/>
          </p:nvSpPr>
          <p:spPr bwMode="auto">
            <a:xfrm>
              <a:off x="4048" y="21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90160" name="Line 48"/>
          <p:cNvSpPr>
            <a:spLocks noChangeShapeType="1"/>
          </p:cNvSpPr>
          <p:nvPr/>
        </p:nvSpPr>
        <p:spPr bwMode="auto">
          <a:xfrm flipH="1">
            <a:off x="6548438" y="2336800"/>
            <a:ext cx="679450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1" name="Rectangle 49"/>
          <p:cNvSpPr>
            <a:spLocks noChangeArrowheads="1"/>
          </p:cNvSpPr>
          <p:nvPr/>
        </p:nvSpPr>
        <p:spPr bwMode="auto">
          <a:xfrm>
            <a:off x="6488113" y="25685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90162" name="Line 50"/>
          <p:cNvSpPr>
            <a:spLocks noChangeShapeType="1"/>
          </p:cNvSpPr>
          <p:nvPr/>
        </p:nvSpPr>
        <p:spPr bwMode="auto">
          <a:xfrm flipH="1">
            <a:off x="7672388" y="3765550"/>
            <a:ext cx="492125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3" name="Rectangle 51"/>
          <p:cNvSpPr>
            <a:spLocks noChangeArrowheads="1"/>
          </p:cNvSpPr>
          <p:nvPr/>
        </p:nvSpPr>
        <p:spPr bwMode="auto">
          <a:xfrm>
            <a:off x="7950200" y="40465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90164" name="Line 52"/>
          <p:cNvSpPr>
            <a:spLocks noChangeShapeType="1"/>
          </p:cNvSpPr>
          <p:nvPr/>
        </p:nvSpPr>
        <p:spPr bwMode="auto">
          <a:xfrm flipH="1">
            <a:off x="7535863" y="2932113"/>
            <a:ext cx="30480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5" name="Rectangle 53"/>
          <p:cNvSpPr>
            <a:spLocks noChangeArrowheads="1"/>
          </p:cNvSpPr>
          <p:nvPr/>
        </p:nvSpPr>
        <p:spPr bwMode="auto">
          <a:xfrm>
            <a:off x="7286625" y="29067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sp>
        <p:nvSpPr>
          <p:cNvPr id="90166" name="Line 54"/>
          <p:cNvSpPr>
            <a:spLocks noChangeShapeType="1"/>
          </p:cNvSpPr>
          <p:nvPr/>
        </p:nvSpPr>
        <p:spPr bwMode="auto">
          <a:xfrm>
            <a:off x="8029575" y="2932113"/>
            <a:ext cx="219075" cy="373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7" name="Rectangle 55"/>
          <p:cNvSpPr>
            <a:spLocks noChangeArrowheads="1"/>
          </p:cNvSpPr>
          <p:nvPr/>
        </p:nvSpPr>
        <p:spPr bwMode="auto">
          <a:xfrm>
            <a:off x="8104188" y="29067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90168" name="Line 56"/>
          <p:cNvSpPr>
            <a:spLocks noChangeShapeType="1"/>
          </p:cNvSpPr>
          <p:nvPr/>
        </p:nvSpPr>
        <p:spPr bwMode="auto">
          <a:xfrm>
            <a:off x="7110413" y="4513263"/>
            <a:ext cx="373062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9" name="Rectangle 57"/>
          <p:cNvSpPr>
            <a:spLocks noChangeArrowheads="1"/>
          </p:cNvSpPr>
          <p:nvPr/>
        </p:nvSpPr>
        <p:spPr bwMode="auto">
          <a:xfrm>
            <a:off x="6946900" y="45735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22</a:t>
            </a:r>
          </a:p>
        </p:txBody>
      </p:sp>
      <p:sp>
        <p:nvSpPr>
          <p:cNvPr id="90170" name="Line 58"/>
          <p:cNvSpPr>
            <a:spLocks noChangeShapeType="1"/>
          </p:cNvSpPr>
          <p:nvPr/>
        </p:nvSpPr>
        <p:spPr bwMode="auto">
          <a:xfrm>
            <a:off x="6567488" y="3765550"/>
            <a:ext cx="201612" cy="45720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71" name="Rectangle 59"/>
          <p:cNvSpPr>
            <a:spLocks noChangeArrowheads="1"/>
          </p:cNvSpPr>
          <p:nvPr/>
        </p:nvSpPr>
        <p:spPr bwMode="auto">
          <a:xfrm>
            <a:off x="6251575" y="38782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25</a:t>
            </a:r>
          </a:p>
        </p:txBody>
      </p:sp>
      <p:sp>
        <p:nvSpPr>
          <p:cNvPr id="90172" name="Text Box 60"/>
          <p:cNvSpPr txBox="1">
            <a:spLocks noChangeArrowheads="1"/>
          </p:cNvSpPr>
          <p:nvPr/>
        </p:nvSpPr>
        <p:spPr bwMode="auto">
          <a:xfrm>
            <a:off x="4783138" y="4670425"/>
            <a:ext cx="88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ea typeface="新細明體" charset="-120"/>
              </a:rPr>
              <a:t>4       6</a:t>
            </a:r>
          </a:p>
        </p:txBody>
      </p:sp>
      <p:sp>
        <p:nvSpPr>
          <p:cNvPr id="90173" name="Line 61"/>
          <p:cNvSpPr>
            <a:spLocks noChangeShapeType="1"/>
          </p:cNvSpPr>
          <p:nvPr/>
        </p:nvSpPr>
        <p:spPr bwMode="auto">
          <a:xfrm>
            <a:off x="5029200" y="490220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4848225" y="5226050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cycle</a:t>
            </a:r>
          </a:p>
        </p:txBody>
      </p:sp>
      <p:sp>
        <p:nvSpPr>
          <p:cNvPr id="90175" name="Text Box 63"/>
          <p:cNvSpPr txBox="1">
            <a:spLocks noChangeArrowheads="1"/>
          </p:cNvSpPr>
          <p:nvPr/>
        </p:nvSpPr>
        <p:spPr bwMode="auto">
          <a:xfrm>
            <a:off x="4352925" y="4687888"/>
            <a:ext cx="32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>
                <a:ea typeface="新細明體" charset="-120"/>
              </a:rPr>
              <a:t>+</a:t>
            </a:r>
          </a:p>
        </p:txBody>
      </p:sp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5756275" y="5371584"/>
            <a:ext cx="3118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dirty="0">
                <a:ea typeface="新細明體" charset="-120"/>
              </a:rPr>
              <a:t>cost = </a:t>
            </a:r>
            <a:r>
              <a:rPr lang="en-US" altLang="zh-TW" dirty="0" smtClean="0">
                <a:ea typeface="新細明體" charset="-120"/>
              </a:rPr>
              <a:t>10+25+22+12+16+14=99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88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AB0F8-BFF1-4A42-9686-BBCFCF39C0C2}" type="slidenum">
              <a:rPr lang="en-US"/>
              <a:pPr eaLnBrk="1" hangingPunct="1"/>
              <a:t>54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3 – Try it out for Prim’s and </a:t>
            </a:r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</p:txBody>
      </p:sp>
      <p:grpSp>
        <p:nvGrpSpPr>
          <p:cNvPr id="32781" name="Group 12"/>
          <p:cNvGrpSpPr>
            <a:grpSpLocks/>
          </p:cNvGrpSpPr>
          <p:nvPr/>
        </p:nvGrpSpPr>
        <p:grpSpPr bwMode="auto">
          <a:xfrm>
            <a:off x="653864" y="2933794"/>
            <a:ext cx="3721100" cy="2108200"/>
            <a:chOff x="3303" y="2273"/>
            <a:chExt cx="2344" cy="1328"/>
          </a:xfrm>
        </p:grpSpPr>
        <p:sp>
          <p:nvSpPr>
            <p:cNvPr id="32786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2787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2788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2789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2790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2791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32792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2793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2794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2795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2810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2811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2812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2813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32814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2815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2816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2817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2818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4</a:t>
              </a:r>
            </a:p>
          </p:txBody>
        </p:sp>
        <p:sp>
          <p:nvSpPr>
            <p:cNvPr id="32819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32820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32821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32822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9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AB0F8-BFF1-4A42-9686-BBCFCF39C0C2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908290" name="Line 2"/>
          <p:cNvSpPr>
            <a:spLocks noChangeShapeType="1"/>
          </p:cNvSpPr>
          <p:nvPr/>
        </p:nvSpPr>
        <p:spPr bwMode="auto">
          <a:xfrm>
            <a:off x="727075" y="2740025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- 3</a:t>
            </a:r>
          </a:p>
        </p:txBody>
      </p:sp>
      <p:sp>
        <p:nvSpPr>
          <p:cNvPr id="908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092575" y="1290638"/>
            <a:ext cx="2116138" cy="5319712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(h, g)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(c, i)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(g, f)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(a, b)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(c, f)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Ignore (i, g)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(c, d)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Ignore (i, h)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Add (a, h)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 Ignore (b, c)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 Add (d, 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 Ignore (e, f)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Ignore (b, h)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smtClean="0"/>
              <a:t>Ignore (d, f)</a:t>
            </a:r>
          </a:p>
        </p:txBody>
      </p:sp>
      <p:sp>
        <p:nvSpPr>
          <p:cNvPr id="908293" name="Line 5"/>
          <p:cNvSpPr>
            <a:spLocks noChangeShapeType="1"/>
          </p:cNvSpPr>
          <p:nvPr/>
        </p:nvSpPr>
        <p:spPr bwMode="auto">
          <a:xfrm flipV="1">
            <a:off x="717550" y="1987550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4" name="Line 6"/>
          <p:cNvSpPr>
            <a:spLocks noChangeShapeType="1"/>
          </p:cNvSpPr>
          <p:nvPr/>
        </p:nvSpPr>
        <p:spPr bwMode="auto">
          <a:xfrm flipV="1">
            <a:off x="2478088" y="1825625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 flipV="1">
            <a:off x="1498600" y="3311525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6" name="Line 8"/>
          <p:cNvSpPr>
            <a:spLocks noChangeShapeType="1"/>
          </p:cNvSpPr>
          <p:nvPr/>
        </p:nvSpPr>
        <p:spPr bwMode="auto">
          <a:xfrm flipV="1">
            <a:off x="2462213" y="3325813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7" name="Line 9"/>
          <p:cNvSpPr>
            <a:spLocks noChangeShapeType="1"/>
          </p:cNvSpPr>
          <p:nvPr/>
        </p:nvSpPr>
        <p:spPr bwMode="auto">
          <a:xfrm flipH="1">
            <a:off x="1874838" y="2001838"/>
            <a:ext cx="242887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8" name="Line 10"/>
          <p:cNvSpPr>
            <a:spLocks noChangeShapeType="1"/>
          </p:cNvSpPr>
          <p:nvPr/>
        </p:nvSpPr>
        <p:spPr bwMode="auto">
          <a:xfrm>
            <a:off x="2368550" y="1993900"/>
            <a:ext cx="728663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9" name="Line 11"/>
          <p:cNvSpPr>
            <a:spLocks noChangeShapeType="1"/>
          </p:cNvSpPr>
          <p:nvPr/>
        </p:nvSpPr>
        <p:spPr bwMode="auto">
          <a:xfrm>
            <a:off x="3375025" y="1966913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81" name="Group 12"/>
          <p:cNvGrpSpPr>
            <a:grpSpLocks/>
          </p:cNvGrpSpPr>
          <p:nvPr/>
        </p:nvGrpSpPr>
        <p:grpSpPr bwMode="auto">
          <a:xfrm>
            <a:off x="382588" y="1508125"/>
            <a:ext cx="3721100" cy="2108200"/>
            <a:chOff x="3303" y="2273"/>
            <a:chExt cx="2344" cy="1328"/>
          </a:xfrm>
        </p:grpSpPr>
        <p:sp>
          <p:nvSpPr>
            <p:cNvPr id="32786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2787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2788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2789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2790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2791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32792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2793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2794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2795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2810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2811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2812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2813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32814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2815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2816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2817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2818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2819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32820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32821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32822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32782" name="Rectangle 50"/>
          <p:cNvSpPr>
            <a:spLocks noChangeArrowheads="1"/>
          </p:cNvSpPr>
          <p:nvPr/>
        </p:nvSpPr>
        <p:spPr bwMode="auto">
          <a:xfrm>
            <a:off x="260350" y="3802063"/>
            <a:ext cx="2166938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1: (h, g)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2: (c, i), (g,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4: (a, b), (c,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6: (i, g)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7: (c, d), (i, h)</a:t>
            </a:r>
          </a:p>
        </p:txBody>
      </p:sp>
      <p:sp>
        <p:nvSpPr>
          <p:cNvPr id="32783" name="Rectangle 51"/>
          <p:cNvSpPr>
            <a:spLocks noChangeArrowheads="1"/>
          </p:cNvSpPr>
          <p:nvPr/>
        </p:nvSpPr>
        <p:spPr bwMode="auto">
          <a:xfrm>
            <a:off x="1938338" y="3802063"/>
            <a:ext cx="2166937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8: (a, h), (b, c)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9: (d, e)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10: (e,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11: (b, h)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14: (d, f)</a:t>
            </a:r>
          </a:p>
        </p:txBody>
      </p:sp>
      <p:sp>
        <p:nvSpPr>
          <p:cNvPr id="908340" name="Rectangle 52"/>
          <p:cNvSpPr>
            <a:spLocks noChangeArrowheads="1"/>
          </p:cNvSpPr>
          <p:nvPr/>
        </p:nvSpPr>
        <p:spPr bwMode="auto">
          <a:xfrm>
            <a:off x="6048375" y="1281113"/>
            <a:ext cx="3095625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h}, {a}, {b}, {c}, {d}, {e}, {f}, {i}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h}, {c, i}, {a}, {b}, {d}, {e}, {f}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f}, {c, i}, {a}, {b},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f}, {c, i},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d}, {a,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d}, {a,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>
                <a:solidFill>
                  <a:schemeClr val="accent2"/>
                </a:solidFill>
              </a:rPr>
              <a:t>{g, h, f, c, i, d, a, b, e}</a:t>
            </a:r>
          </a:p>
        </p:txBody>
      </p:sp>
      <p:sp>
        <p:nvSpPr>
          <p:cNvPr id="32785" name="Rectangle 53"/>
          <p:cNvSpPr>
            <a:spLocks noChangeArrowheads="1"/>
          </p:cNvSpPr>
          <p:nvPr/>
        </p:nvSpPr>
        <p:spPr bwMode="auto">
          <a:xfrm>
            <a:off x="134938" y="5767388"/>
            <a:ext cx="35623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/>
              <a:t>{a}, {b}, {c}, {d}, {e}, {f}, {g}, {h},</a:t>
            </a:r>
            <a:r>
              <a:rPr lang="en-US" i="1"/>
              <a:t> </a:t>
            </a:r>
            <a:r>
              <a:rPr lang="en-US"/>
              <a:t>{i}</a:t>
            </a:r>
          </a:p>
        </p:txBody>
      </p:sp>
    </p:spTree>
    <p:extLst>
      <p:ext uri="{BB962C8B-B14F-4D97-AF65-F5344CB8AC3E}">
        <p14:creationId xmlns:p14="http://schemas.microsoft.com/office/powerpoint/2010/main" val="20266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0" grpId="0" animBg="1"/>
      <p:bldP spid="908293" grpId="0" animBg="1"/>
      <p:bldP spid="908294" grpId="0" animBg="1"/>
      <p:bldP spid="908295" grpId="0" animBg="1"/>
      <p:bldP spid="908296" grpId="0" animBg="1"/>
      <p:bldP spid="908297" grpId="0" animBg="1"/>
      <p:bldP spid="908298" grpId="0" animBg="1"/>
      <p:bldP spid="90829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D73B3E-2B61-4CC6-9C13-16B9B3790575}" type="slidenum">
              <a:rPr lang="en-US"/>
              <a:pPr eaLnBrk="1" hangingPunct="1"/>
              <a:t>56</a:t>
            </a:fld>
            <a:endParaRPr lang="en-US"/>
          </a:p>
        </p:txBody>
      </p:sp>
      <p:grpSp>
        <p:nvGrpSpPr>
          <p:cNvPr id="930818" name="Group 2"/>
          <p:cNvGrpSpPr>
            <a:grpSpLocks/>
          </p:cNvGrpSpPr>
          <p:nvPr/>
        </p:nvGrpSpPr>
        <p:grpSpPr bwMode="auto">
          <a:xfrm>
            <a:off x="6983413" y="1914525"/>
            <a:ext cx="1631950" cy="2287588"/>
            <a:chOff x="4399" y="1206"/>
            <a:chExt cx="1028" cy="1441"/>
          </a:xfrm>
        </p:grpSpPr>
        <p:sp>
          <p:nvSpPr>
            <p:cNvPr id="33841" name="Line 3"/>
            <p:cNvSpPr>
              <a:spLocks noChangeShapeType="1"/>
            </p:cNvSpPr>
            <p:nvPr/>
          </p:nvSpPr>
          <p:spPr bwMode="auto">
            <a:xfrm>
              <a:off x="4551" y="1206"/>
              <a:ext cx="454" cy="716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Text Box 4"/>
            <p:cNvSpPr txBox="1">
              <a:spLocks noChangeArrowheads="1"/>
            </p:cNvSpPr>
            <p:nvPr/>
          </p:nvSpPr>
          <p:spPr bwMode="auto">
            <a:xfrm>
              <a:off x="4399" y="2243"/>
              <a:ext cx="10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We would add</a:t>
              </a:r>
            </a:p>
            <a:p>
              <a:pPr eaLnBrk="1" hangingPunct="1"/>
              <a:r>
                <a:rPr lang="en-US"/>
                <a:t>edge </a:t>
              </a:r>
              <a:r>
                <a:rPr lang="en-US">
                  <a:latin typeface="Comic Sans MS" pitchFamily="66" charset="0"/>
                </a:rPr>
                <a:t>(c, f)</a:t>
              </a:r>
            </a:p>
          </p:txBody>
        </p:sp>
        <p:sp>
          <p:nvSpPr>
            <p:cNvPr id="33843" name="Freeform 5"/>
            <p:cNvSpPr>
              <a:spLocks/>
            </p:cNvSpPr>
            <p:nvPr/>
          </p:nvSpPr>
          <p:spPr bwMode="auto">
            <a:xfrm>
              <a:off x="4698" y="1782"/>
              <a:ext cx="135" cy="500"/>
            </a:xfrm>
            <a:custGeom>
              <a:avLst/>
              <a:gdLst>
                <a:gd name="T0" fmla="*/ 18 w 135"/>
                <a:gd name="T1" fmla="*/ 500 h 500"/>
                <a:gd name="T2" fmla="*/ 0 w 135"/>
                <a:gd name="T3" fmla="*/ 333 h 500"/>
                <a:gd name="T4" fmla="*/ 5 w 135"/>
                <a:gd name="T5" fmla="*/ 207 h 500"/>
                <a:gd name="T6" fmla="*/ 72 w 135"/>
                <a:gd name="T7" fmla="*/ 50 h 500"/>
                <a:gd name="T8" fmla="*/ 99 w 135"/>
                <a:gd name="T9" fmla="*/ 32 h 500"/>
                <a:gd name="T10" fmla="*/ 126 w 135"/>
                <a:gd name="T11" fmla="*/ 14 h 500"/>
                <a:gd name="T12" fmla="*/ 135 w 135"/>
                <a:gd name="T13" fmla="*/ 0 h 5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500">
                  <a:moveTo>
                    <a:pt x="18" y="500"/>
                  </a:moveTo>
                  <a:cubicBezTo>
                    <a:pt x="13" y="444"/>
                    <a:pt x="10" y="388"/>
                    <a:pt x="0" y="333"/>
                  </a:cubicBezTo>
                  <a:cubicBezTo>
                    <a:pt x="2" y="291"/>
                    <a:pt x="2" y="249"/>
                    <a:pt x="5" y="207"/>
                  </a:cubicBezTo>
                  <a:cubicBezTo>
                    <a:pt x="9" y="153"/>
                    <a:pt x="29" y="87"/>
                    <a:pt x="72" y="50"/>
                  </a:cubicBezTo>
                  <a:cubicBezTo>
                    <a:pt x="80" y="43"/>
                    <a:pt x="91" y="40"/>
                    <a:pt x="99" y="32"/>
                  </a:cubicBezTo>
                  <a:cubicBezTo>
                    <a:pt x="116" y="15"/>
                    <a:pt x="107" y="20"/>
                    <a:pt x="126" y="14"/>
                  </a:cubicBezTo>
                  <a:cubicBezTo>
                    <a:pt x="129" y="9"/>
                    <a:pt x="135" y="0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5565775" y="1892300"/>
            <a:ext cx="2295525" cy="1338263"/>
            <a:chOff x="3506" y="1192"/>
            <a:chExt cx="1446" cy="843"/>
          </a:xfrm>
        </p:grpSpPr>
        <p:sp>
          <p:nvSpPr>
            <p:cNvPr id="33837" name="Line 7"/>
            <p:cNvSpPr>
              <a:spLocks noChangeShapeType="1"/>
            </p:cNvSpPr>
            <p:nvPr/>
          </p:nvSpPr>
          <p:spPr bwMode="auto">
            <a:xfrm flipV="1">
              <a:off x="3506" y="1192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8"/>
            <p:cNvSpPr>
              <a:spLocks noChangeShapeType="1"/>
            </p:cNvSpPr>
            <p:nvPr/>
          </p:nvSpPr>
          <p:spPr bwMode="auto">
            <a:xfrm flipV="1">
              <a:off x="3998" y="202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9"/>
            <p:cNvSpPr>
              <a:spLocks noChangeShapeType="1"/>
            </p:cNvSpPr>
            <p:nvPr/>
          </p:nvSpPr>
          <p:spPr bwMode="auto">
            <a:xfrm flipV="1">
              <a:off x="4605" y="2035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10"/>
            <p:cNvSpPr>
              <a:spLocks noChangeShapeType="1"/>
            </p:cNvSpPr>
            <p:nvPr/>
          </p:nvSpPr>
          <p:spPr bwMode="auto">
            <a:xfrm flipH="1">
              <a:off x="4235" y="1201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7" name="Group 11"/>
          <p:cNvGrpSpPr>
            <a:grpSpLocks/>
          </p:cNvGrpSpPr>
          <p:nvPr/>
        </p:nvGrpSpPr>
        <p:grpSpPr bwMode="auto">
          <a:xfrm>
            <a:off x="5230813" y="1412875"/>
            <a:ext cx="3721100" cy="2108200"/>
            <a:chOff x="3303" y="2273"/>
            <a:chExt cx="2344" cy="1328"/>
          </a:xfrm>
        </p:grpSpPr>
        <p:sp>
          <p:nvSpPr>
            <p:cNvPr id="33800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3801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3802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3803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3804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33805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33806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3807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3808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3809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3824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3825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3826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8</a:t>
              </a:r>
            </a:p>
          </p:txBody>
        </p:sp>
        <p:sp>
          <p:nvSpPr>
            <p:cNvPr id="33827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11</a:t>
              </a:r>
            </a:p>
          </p:txBody>
        </p:sp>
        <p:sp>
          <p:nvSpPr>
            <p:cNvPr id="33828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3829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3830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7</a:t>
              </a:r>
            </a:p>
          </p:txBody>
        </p:sp>
        <p:sp>
          <p:nvSpPr>
            <p:cNvPr id="33831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33832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4</a:t>
              </a:r>
            </a:p>
          </p:txBody>
        </p:sp>
        <p:sp>
          <p:nvSpPr>
            <p:cNvPr id="33833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14</a:t>
              </a:r>
            </a:p>
          </p:txBody>
        </p:sp>
        <p:sp>
          <p:nvSpPr>
            <p:cNvPr id="33834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9</a:t>
              </a:r>
            </a:p>
          </p:txBody>
        </p:sp>
        <p:sp>
          <p:nvSpPr>
            <p:cNvPr id="33835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10</a:t>
              </a:r>
            </a:p>
          </p:txBody>
        </p:sp>
        <p:sp>
          <p:nvSpPr>
            <p:cNvPr id="33836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6</a:t>
              </a:r>
            </a:p>
          </p:txBody>
        </p:sp>
      </p:grpSp>
      <p:sp>
        <p:nvSpPr>
          <p:cNvPr id="3379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Implementation of Kruskal’s Algorithm</a:t>
            </a:r>
          </a:p>
        </p:txBody>
      </p:sp>
      <p:sp>
        <p:nvSpPr>
          <p:cNvPr id="33799" name="Rectangle 51"/>
          <p:cNvSpPr>
            <a:spLocks noChangeArrowheads="1"/>
          </p:cNvSpPr>
          <p:nvPr/>
        </p:nvSpPr>
        <p:spPr bwMode="auto">
          <a:xfrm>
            <a:off x="0" y="1512888"/>
            <a:ext cx="5083175" cy="331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Uses a </a:t>
            </a:r>
            <a:r>
              <a:rPr lang="en-US" sz="3200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disjoint-set </a:t>
            </a: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data 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structure </a:t>
            </a: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to determine </a:t>
            </a:r>
            <a:r>
              <a:rPr lang="en-US" sz="3200" u="sng" dirty="0">
                <a:solidFill>
                  <a:schemeClr val="accent2"/>
                </a:solidFill>
                <a:sym typeface="Symbol" pitchFamily="18" charset="2"/>
              </a:rPr>
              <a:t>whether an edge connects vertices in different components</a:t>
            </a:r>
          </a:p>
        </p:txBody>
      </p:sp>
    </p:spTree>
    <p:extLst>
      <p:ext uri="{BB962C8B-B14F-4D97-AF65-F5344CB8AC3E}">
        <p14:creationId xmlns:p14="http://schemas.microsoft.com/office/powerpoint/2010/main" val="31449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D210EF-FDE4-4F85-B778-1041510D5FC4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Disjoint Data Sets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36650"/>
            <a:ext cx="8580437" cy="53990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MAKE-SET(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 – creates a new set whose only member is </a:t>
            </a:r>
            <a:r>
              <a:rPr lang="en-US" smtClean="0">
                <a:latin typeface="Comic Sans MS" pitchFamily="66" charset="0"/>
              </a:rPr>
              <a:t>u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FIND-SET(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 – returns a representative element from the set that contains </a:t>
            </a:r>
            <a:r>
              <a:rPr lang="en-US" smtClean="0">
                <a:latin typeface="Comic Sans MS" pitchFamily="66" charset="0"/>
              </a:rPr>
              <a:t>u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Any of the elements of the set that has a particular property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E.g.: </a:t>
            </a:r>
            <a:r>
              <a:rPr lang="en-US" smtClean="0">
                <a:latin typeface="Comic Sans MS" pitchFamily="66" charset="0"/>
              </a:rPr>
              <a:t>S</a:t>
            </a:r>
            <a:r>
              <a:rPr lang="en-US" baseline="-25000" smtClean="0">
                <a:latin typeface="Comic Sans MS" pitchFamily="66" charset="0"/>
              </a:rPr>
              <a:t>u</a:t>
            </a:r>
            <a:r>
              <a:rPr lang="en-US" smtClean="0">
                <a:latin typeface="Comic Sans MS" pitchFamily="66" charset="0"/>
              </a:rPr>
              <a:t> = {r, s, t, u}, </a:t>
            </a:r>
            <a:r>
              <a:rPr lang="en-US" smtClean="0"/>
              <a:t>the property is that the element be the first one alphabetically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	     FIND-SET</a:t>
            </a:r>
            <a:r>
              <a:rPr lang="en-US" smtClean="0">
                <a:latin typeface="Comic Sans MS" pitchFamily="66" charset="0"/>
              </a:rPr>
              <a:t>(u) = r   </a:t>
            </a:r>
            <a:r>
              <a:rPr lang="en-US" smtClean="0"/>
              <a:t>FIND-SET(</a:t>
            </a:r>
            <a:r>
              <a:rPr lang="en-US" smtClean="0">
                <a:latin typeface="Comic Sans MS" pitchFamily="66" charset="0"/>
              </a:rPr>
              <a:t>s</a:t>
            </a:r>
            <a:r>
              <a:rPr lang="en-US" smtClean="0"/>
              <a:t>) = </a:t>
            </a:r>
            <a:r>
              <a:rPr lang="en-US" smtClean="0">
                <a:latin typeface="Comic Sans MS" pitchFamily="66" charset="0"/>
              </a:rPr>
              <a:t>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FIND-SET has to return the same value for a given set</a:t>
            </a:r>
          </a:p>
        </p:txBody>
      </p:sp>
    </p:spTree>
    <p:extLst>
      <p:ext uri="{BB962C8B-B14F-4D97-AF65-F5344CB8AC3E}">
        <p14:creationId xmlns:p14="http://schemas.microsoft.com/office/powerpoint/2010/main" val="42742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588F85-00DC-4E0E-B67A-C88B0CC3F59A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Disjoint Data Sets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36650"/>
            <a:ext cx="8229600" cy="53990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UNION(</a:t>
            </a:r>
            <a:r>
              <a:rPr lang="en-US" dirty="0" smtClean="0">
                <a:latin typeface="Comic Sans MS" pitchFamily="66" charset="0"/>
              </a:rPr>
              <a:t>u, v</a:t>
            </a:r>
            <a:r>
              <a:rPr lang="en-US" dirty="0" smtClean="0"/>
              <a:t>) – unites the dynamic sets that contain </a:t>
            </a:r>
            <a:r>
              <a:rPr lang="en-US" dirty="0" smtClean="0">
                <a:latin typeface="Comic Sans MS" pitchFamily="66" charset="0"/>
              </a:rPr>
              <a:t>u</a:t>
            </a:r>
            <a:r>
              <a:rPr lang="en-US" dirty="0" smtClean="0"/>
              <a:t> and </a:t>
            </a:r>
            <a:r>
              <a:rPr lang="en-US" dirty="0" smtClean="0">
                <a:latin typeface="Comic Sans MS" pitchFamily="66" charset="0"/>
              </a:rPr>
              <a:t>v</a:t>
            </a:r>
            <a:r>
              <a:rPr lang="en-US" dirty="0" smtClean="0"/>
              <a:t>, say </a:t>
            </a:r>
            <a:r>
              <a:rPr lang="en-US" dirty="0" smtClean="0">
                <a:latin typeface="Comic Sans MS" pitchFamily="66" charset="0"/>
              </a:rPr>
              <a:t>S</a:t>
            </a:r>
            <a:r>
              <a:rPr lang="en-US" baseline="-25000" dirty="0" smtClean="0">
                <a:latin typeface="Comic Sans MS" pitchFamily="66" charset="0"/>
              </a:rPr>
              <a:t>u</a:t>
            </a:r>
            <a:r>
              <a:rPr lang="en-US" dirty="0" smtClean="0"/>
              <a:t> and </a:t>
            </a:r>
            <a:r>
              <a:rPr lang="en-US" dirty="0" err="1" smtClean="0">
                <a:latin typeface="Comic Sans MS" pitchFamily="66" charset="0"/>
              </a:rPr>
              <a:t>S</a:t>
            </a:r>
            <a:r>
              <a:rPr lang="en-US" baseline="-25000" dirty="0" err="1" smtClean="0">
                <a:latin typeface="Comic Sans MS" pitchFamily="66" charset="0"/>
              </a:rPr>
              <a:t>v</a:t>
            </a:r>
            <a:endParaRPr lang="en-US" baseline="-250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 smtClean="0">
                <a:latin typeface="Comic Sans MS" pitchFamily="66" charset="0"/>
              </a:rPr>
              <a:t> S</a:t>
            </a:r>
            <a:r>
              <a:rPr lang="en-US" baseline="-25000" dirty="0" smtClean="0">
                <a:latin typeface="Comic Sans MS" pitchFamily="66" charset="0"/>
              </a:rPr>
              <a:t>u</a:t>
            </a:r>
            <a:r>
              <a:rPr lang="en-US" dirty="0" smtClean="0">
                <a:latin typeface="Comic Sans MS" pitchFamily="66" charset="0"/>
              </a:rPr>
              <a:t> =  {r, s, t, u},  </a:t>
            </a:r>
            <a:r>
              <a:rPr lang="en-US" dirty="0" err="1" smtClean="0">
                <a:latin typeface="Comic Sans MS" pitchFamily="66" charset="0"/>
              </a:rPr>
              <a:t>S</a:t>
            </a:r>
            <a:r>
              <a:rPr lang="en-US" baseline="-25000" dirty="0" err="1" smtClean="0">
                <a:latin typeface="Comic Sans MS" pitchFamily="66" charset="0"/>
              </a:rPr>
              <a:t>v</a:t>
            </a:r>
            <a:r>
              <a:rPr lang="en-US" dirty="0" smtClean="0">
                <a:latin typeface="Comic Sans MS" pitchFamily="66" charset="0"/>
              </a:rPr>
              <a:t> = {v, x, y}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smtClean="0"/>
              <a:t>UNION </a:t>
            </a:r>
            <a:r>
              <a:rPr lang="en-US" dirty="0" smtClean="0">
                <a:latin typeface="Comic Sans MS" pitchFamily="66" charset="0"/>
              </a:rPr>
              <a:t>(u, v) = {r, s, t, u, v, x, y}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Running time for FIND-SET and UNION depends on implementation.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Can be shown to be </a:t>
            </a:r>
            <a:r>
              <a:rPr lang="en-US" b="1" dirty="0">
                <a:cs typeface="Arial" charset="0"/>
              </a:rPr>
              <a:t>T</a:t>
            </a:r>
            <a:r>
              <a:rPr lang="en-US" b="1" dirty="0" smtClean="0">
                <a:cs typeface="Arial" charset="0"/>
              </a:rPr>
              <a:t>(n)=O(</a:t>
            </a:r>
            <a:r>
              <a:rPr lang="en-US" b="1" dirty="0" err="1" smtClean="0">
                <a:cs typeface="Arial" charset="0"/>
              </a:rPr>
              <a:t>lgn</a:t>
            </a:r>
            <a:r>
              <a:rPr lang="en-US" b="1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where </a:t>
            </a:r>
            <a:r>
              <a:rPr lang="en-US" b="1" dirty="0">
                <a:cs typeface="Arial" charset="0"/>
              </a:rPr>
              <a:t>T</a:t>
            </a:r>
            <a:r>
              <a:rPr lang="en-US" b="1" dirty="0" smtClean="0">
                <a:cs typeface="Arial" charset="0"/>
              </a:rPr>
              <a:t>()</a:t>
            </a:r>
            <a:r>
              <a:rPr lang="en-US" dirty="0" smtClean="0">
                <a:cs typeface="Arial" charset="0"/>
              </a:rPr>
              <a:t> is a very slowly growing function</a:t>
            </a:r>
            <a:endParaRPr lang="el-GR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09022-892A-4AED-8BAA-F5041C473B53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089025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A ←  </a:t>
            </a:r>
            <a:r>
              <a:rPr lang="en-US" smtClean="0">
                <a:sym typeface="Symbol" pitchFamily="18" charset="2"/>
              </a:rPr>
              <a:t>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vertex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V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do </a:t>
            </a:r>
            <a:r>
              <a:rPr lang="en-US" smtClean="0"/>
              <a:t>MAKE-SET(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sort E into non-decreasing order by </a:t>
            </a:r>
            <a:r>
              <a:rPr lang="en-US" smtClean="0">
                <a:latin typeface="Comic Sans MS" pitchFamily="66" charset="0"/>
              </a:rPr>
              <a:t>w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 taken from the sorted list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if </a:t>
            </a:r>
            <a:r>
              <a:rPr lang="en-US" smtClean="0"/>
              <a:t>FIND-SET(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FIND-SET(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    then </a:t>
            </a:r>
            <a:r>
              <a:rPr lang="en-US" smtClean="0"/>
              <a:t>A ← A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{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}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      UNION(</a:t>
            </a:r>
            <a:r>
              <a:rPr lang="en-US" smtClean="0">
                <a:latin typeface="Comic Sans MS" pitchFamily="66" charset="0"/>
              </a:rPr>
              <a:t>u, 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return </a:t>
            </a:r>
            <a:r>
              <a:rPr lang="en-US" smtClean="0"/>
              <a:t>A</a:t>
            </a:r>
          </a:p>
          <a:p>
            <a:pPr marL="533400" indent="-533400" eaLnBrk="1" hangingPunct="1">
              <a:buFontTx/>
              <a:buNone/>
            </a:pPr>
            <a:r>
              <a:rPr lang="en-US" sz="2400" smtClean="0"/>
              <a:t>Running time: O(V+</a:t>
            </a:r>
            <a:r>
              <a:rPr lang="en-US" sz="2400" smtClean="0">
                <a:latin typeface="Comic Sans MS" pitchFamily="66" charset="0"/>
              </a:rPr>
              <a:t>ElgE+ElgV</a:t>
            </a:r>
            <a:r>
              <a:rPr lang="en-US" sz="2400" smtClean="0"/>
              <a:t>)=O(</a:t>
            </a:r>
            <a:r>
              <a:rPr lang="en-US" sz="2400" smtClean="0">
                <a:latin typeface="Comic Sans MS" pitchFamily="66" charset="0"/>
              </a:rPr>
              <a:t>ElgE</a:t>
            </a:r>
            <a:r>
              <a:rPr lang="en-US" sz="2400" smtClean="0"/>
              <a:t>) – dependent on the implementation of the disjoint-set data structure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KRUSKAL(</a:t>
            </a:r>
            <a:r>
              <a:rPr lang="en-US" smtClean="0">
                <a:latin typeface="Comic Sans MS" pitchFamily="66" charset="0"/>
              </a:rPr>
              <a:t>V, E, w</a:t>
            </a:r>
            <a:r>
              <a:rPr lang="en-US" smtClean="0"/>
              <a:t>)</a:t>
            </a:r>
          </a:p>
        </p:txBody>
      </p:sp>
      <p:sp>
        <p:nvSpPr>
          <p:cNvPr id="924676" name="AutoShape 4"/>
          <p:cNvSpPr>
            <a:spLocks/>
          </p:cNvSpPr>
          <p:nvPr/>
        </p:nvSpPr>
        <p:spPr bwMode="auto">
          <a:xfrm>
            <a:off x="4870450" y="176530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77" name="AutoShape 5"/>
          <p:cNvSpPr>
            <a:spLocks/>
          </p:cNvSpPr>
          <p:nvPr/>
        </p:nvSpPr>
        <p:spPr bwMode="auto">
          <a:xfrm>
            <a:off x="6923088" y="243205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78" name="AutoShape 6"/>
          <p:cNvSpPr>
            <a:spLocks/>
          </p:cNvSpPr>
          <p:nvPr/>
        </p:nvSpPr>
        <p:spPr bwMode="auto">
          <a:xfrm>
            <a:off x="7004050" y="3770313"/>
            <a:ext cx="331788" cy="1643062"/>
          </a:xfrm>
          <a:prstGeom prst="rightBrace">
            <a:avLst>
              <a:gd name="adj1" fmla="val 412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5008563" y="187325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O(V)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7100888" y="2611438"/>
            <a:ext cx="1300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O(ElgE)</a:t>
            </a:r>
          </a:p>
        </p:txBody>
      </p:sp>
      <p:sp>
        <p:nvSpPr>
          <p:cNvPr id="924681" name="Line 9"/>
          <p:cNvSpPr>
            <a:spLocks noChangeShapeType="1"/>
          </p:cNvSpPr>
          <p:nvPr/>
        </p:nvSpPr>
        <p:spPr bwMode="auto">
          <a:xfrm flipH="1">
            <a:off x="7326313" y="34115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82" name="Text Box 10"/>
          <p:cNvSpPr txBox="1">
            <a:spLocks noChangeArrowheads="1"/>
          </p:cNvSpPr>
          <p:nvPr/>
        </p:nvSpPr>
        <p:spPr bwMode="auto">
          <a:xfrm>
            <a:off x="7661275" y="316865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O(E)</a:t>
            </a:r>
          </a:p>
        </p:txBody>
      </p:sp>
      <p:sp>
        <p:nvSpPr>
          <p:cNvPr id="924683" name="Text Box 11"/>
          <p:cNvSpPr txBox="1">
            <a:spLocks noChangeArrowheads="1"/>
          </p:cNvSpPr>
          <p:nvPr/>
        </p:nvSpPr>
        <p:spPr bwMode="auto">
          <a:xfrm>
            <a:off x="7843838" y="4359275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O(lgV)</a:t>
            </a: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7354888" y="46180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6" grpId="0" animBg="1"/>
      <p:bldP spid="924677" grpId="0" animBg="1"/>
      <p:bldP spid="924678" grpId="0" animBg="1"/>
      <p:bldP spid="924679" grpId="0"/>
      <p:bldP spid="924680" grpId="0"/>
      <p:bldP spid="924681" grpId="0" animBg="1"/>
      <p:bldP spid="924682" grpId="0"/>
      <p:bldP spid="924683" grpId="0"/>
      <p:bldP spid="9246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1527AFD-1491-4147-9CFA-DF216C6FD9DD}" type="slidenum">
              <a:rPr lang="zh-TW" altLang="en-US" sz="1400">
                <a:ea typeface="新細明體" charset="-120"/>
              </a:rPr>
              <a:pPr eaLnBrk="1" hangingPunct="1"/>
              <a:t>6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Application of MST: an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In the design of electronic circuitry, it is often necessary to make a set of pins electrically equivalent by wiring them together.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To interconnect n pins, we can use n-1 wires, each connecting two pins.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We want to minimize the total length of the wires.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Minimum Spanning Trees can be used to model this problem.</a:t>
            </a:r>
          </a:p>
          <a:p>
            <a:pPr eaLnBrk="1" hangingPunct="1">
              <a:buFontTx/>
              <a:buNone/>
            </a:pPr>
            <a:endParaRPr lang="en-US" altLang="zh-TW" sz="280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23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4BCC55-EBFF-4A74-9C9F-10A03352953E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089025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A ←  </a:t>
            </a:r>
            <a:r>
              <a:rPr lang="en-US" smtClean="0">
                <a:sym typeface="Symbol" pitchFamily="18" charset="2"/>
              </a:rPr>
              <a:t>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vertex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V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do </a:t>
            </a:r>
            <a:r>
              <a:rPr lang="en-US" smtClean="0"/>
              <a:t>MAKE-SET(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sort E into non-decreasing order by </a:t>
            </a:r>
            <a:r>
              <a:rPr lang="en-US" smtClean="0">
                <a:latin typeface="Comic Sans MS" pitchFamily="66" charset="0"/>
              </a:rPr>
              <a:t>w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 taken from the sorted list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if </a:t>
            </a:r>
            <a:r>
              <a:rPr lang="en-US" smtClean="0"/>
              <a:t>FIND-SET(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FIND-SET(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    then </a:t>
            </a:r>
            <a:r>
              <a:rPr lang="en-US" smtClean="0"/>
              <a:t>A ← A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{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}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      UNION(</a:t>
            </a:r>
            <a:r>
              <a:rPr lang="en-US" smtClean="0">
                <a:latin typeface="Comic Sans MS" pitchFamily="66" charset="0"/>
              </a:rPr>
              <a:t>u, 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return </a:t>
            </a:r>
            <a:r>
              <a:rPr lang="en-US" smtClean="0"/>
              <a:t>A</a:t>
            </a:r>
          </a:p>
          <a:p>
            <a:pPr marL="533400" indent="-533400" eaLnBrk="1" hangingPunct="1">
              <a:buFontTx/>
              <a:buNone/>
            </a:pPr>
            <a:r>
              <a:rPr lang="en-US" sz="2400" smtClean="0"/>
              <a:t>- Running time: O(V+</a:t>
            </a:r>
            <a:r>
              <a:rPr lang="en-US" sz="2400" smtClean="0">
                <a:latin typeface="Comic Sans MS" pitchFamily="66" charset="0"/>
              </a:rPr>
              <a:t>ElgE+ElgV</a:t>
            </a:r>
            <a:r>
              <a:rPr lang="en-US" sz="2400" smtClean="0"/>
              <a:t>)=O(</a:t>
            </a:r>
            <a:r>
              <a:rPr lang="en-US" sz="2400" smtClean="0">
                <a:latin typeface="Comic Sans MS" pitchFamily="66" charset="0"/>
              </a:rPr>
              <a:t>ElgE</a:t>
            </a:r>
            <a:r>
              <a:rPr lang="en-US" sz="2400" smtClean="0"/>
              <a:t>)</a:t>
            </a:r>
          </a:p>
          <a:p>
            <a:pPr marL="533400" indent="-533400" eaLnBrk="1" hangingPunct="1">
              <a:buFontTx/>
              <a:buNone/>
            </a:pPr>
            <a:r>
              <a:rPr lang="en-US" sz="2400" smtClean="0"/>
              <a:t>- Since E=O(V</a:t>
            </a:r>
            <a:r>
              <a:rPr lang="en-US" sz="2400" baseline="30000" smtClean="0"/>
              <a:t>2</a:t>
            </a:r>
            <a:r>
              <a:rPr lang="en-US" sz="2400" smtClean="0"/>
              <a:t>), we have lgE=O(2lgV)=O(lgV)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KRUSKAL(</a:t>
            </a:r>
            <a:r>
              <a:rPr lang="en-US" smtClean="0">
                <a:latin typeface="Comic Sans MS" pitchFamily="66" charset="0"/>
              </a:rPr>
              <a:t>V, E, w</a:t>
            </a:r>
            <a:r>
              <a:rPr lang="en-US" smtClean="0"/>
              <a:t>) (cont.)</a:t>
            </a:r>
          </a:p>
        </p:txBody>
      </p:sp>
      <p:sp>
        <p:nvSpPr>
          <p:cNvPr id="37893" name="AutoShape 4"/>
          <p:cNvSpPr>
            <a:spLocks/>
          </p:cNvSpPr>
          <p:nvPr/>
        </p:nvSpPr>
        <p:spPr bwMode="auto">
          <a:xfrm>
            <a:off x="4870450" y="176530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AutoShape 5"/>
          <p:cNvSpPr>
            <a:spLocks/>
          </p:cNvSpPr>
          <p:nvPr/>
        </p:nvSpPr>
        <p:spPr bwMode="auto">
          <a:xfrm>
            <a:off x="6923088" y="2432050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AutoShape 6"/>
          <p:cNvSpPr>
            <a:spLocks/>
          </p:cNvSpPr>
          <p:nvPr/>
        </p:nvSpPr>
        <p:spPr bwMode="auto">
          <a:xfrm>
            <a:off x="7004050" y="3770313"/>
            <a:ext cx="331788" cy="1643062"/>
          </a:xfrm>
          <a:prstGeom prst="rightBrace">
            <a:avLst>
              <a:gd name="adj1" fmla="val 412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008563" y="187325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O(V)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7100888" y="2611438"/>
            <a:ext cx="1300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O(ElgE)</a:t>
            </a: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 flipH="1">
            <a:off x="7326313" y="34115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7661275" y="316865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O(E)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7843838" y="4359275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O(lgV)</a:t>
            </a:r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H="1">
            <a:off x="7354888" y="46180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81" name="AutoShape 13"/>
          <p:cNvSpPr>
            <a:spLocks/>
          </p:cNvSpPr>
          <p:nvPr/>
        </p:nvSpPr>
        <p:spPr bwMode="auto">
          <a:xfrm>
            <a:off x="6746875" y="5611813"/>
            <a:ext cx="595313" cy="982662"/>
          </a:xfrm>
          <a:prstGeom prst="rightBrace">
            <a:avLst>
              <a:gd name="adj1" fmla="val 13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82" name="Text Box 14"/>
          <p:cNvSpPr txBox="1">
            <a:spLocks noChangeArrowheads="1"/>
          </p:cNvSpPr>
          <p:nvPr/>
        </p:nvSpPr>
        <p:spPr bwMode="auto">
          <a:xfrm>
            <a:off x="7416800" y="5795963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O(ElgV)</a:t>
            </a:r>
          </a:p>
        </p:txBody>
      </p:sp>
    </p:spTree>
    <p:extLst>
      <p:ext uri="{BB962C8B-B14F-4D97-AF65-F5344CB8AC3E}">
        <p14:creationId xmlns:p14="http://schemas.microsoft.com/office/powerpoint/2010/main" val="257314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81" grpId="0" animBg="1"/>
      <p:bldP spid="95438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</a:t>
            </a:r>
            <a:r>
              <a:rPr lang="en-US" dirty="0" err="1" smtClean="0"/>
              <a:t>Kruskal's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Correctness: </a:t>
            </a:r>
            <a:r>
              <a:rPr lang="en-US" dirty="0"/>
              <a:t>I</a:t>
            </a:r>
            <a:r>
              <a:rPr lang="en-US" dirty="0" smtClean="0"/>
              <a:t>t is a spanning tree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we add an edge, it adds a vertex to the </a:t>
            </a:r>
            <a:r>
              <a:rPr lang="en-US" sz="2800" dirty="0" smtClean="0"/>
              <a:t>tree (</a:t>
            </a:r>
            <a:r>
              <a:rPr lang="en-US" sz="2800" dirty="0"/>
              <a:t>or else it would have created a cycle)</a:t>
            </a:r>
          </a:p>
          <a:p>
            <a:r>
              <a:rPr lang="en-US" sz="2800" dirty="0"/>
              <a:t>The graph is connected, we consider all </a:t>
            </a:r>
            <a:r>
              <a:rPr lang="en-US" sz="2800" dirty="0" smtClean="0"/>
              <a:t>edges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Correctness: That it is minimum weight</a:t>
            </a:r>
          </a:p>
          <a:p>
            <a:r>
              <a:rPr lang="en-US" dirty="0" smtClean="0"/>
              <a:t>Can be shown by induction</a:t>
            </a:r>
          </a:p>
          <a:p>
            <a:r>
              <a:rPr lang="en-US" dirty="0" smtClean="0"/>
              <a:t>At every step, the output is a subset of a minimum tree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Run-time</a:t>
            </a:r>
          </a:p>
          <a:p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/>
              <a:t>|E|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="1" dirty="0" smtClean="0"/>
              <a:t> |V|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Which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Time/space complexities essentially the same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Both are fairly simple to implement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Still, </a:t>
            </a:r>
            <a:r>
              <a:rPr lang="en-US" sz="2800" dirty="0" err="1" smtClean="0"/>
              <a:t>Kruskal's</a:t>
            </a:r>
            <a:r>
              <a:rPr lang="en-US" sz="2800" dirty="0" smtClean="0"/>
              <a:t> is slightly better</a:t>
            </a:r>
          </a:p>
          <a:p>
            <a:r>
              <a:rPr lang="en-US" sz="2800" dirty="0" smtClean="0"/>
              <a:t>If the graph is not connected, </a:t>
            </a:r>
            <a:r>
              <a:rPr lang="en-US" sz="2800" dirty="0" err="1" smtClean="0"/>
              <a:t>Kruskal's</a:t>
            </a:r>
            <a:r>
              <a:rPr lang="en-US" sz="2800" dirty="0" smtClean="0"/>
              <a:t> will find a forest of minimum spanning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[1]“6.042J Chapter 5: Graph theory - MIT6_042JF10_chap05.pdf.” [Online]. Available: http://ocw.mit.edu/courses/electrical-engineering-and-computer-science/6-042j-mathematics-for-computer-science-fall-2010/readings/MIT6_042JF10_chap05.pdf. [Accessed: 28-Aug-2013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[2] reading</a:t>
            </a:r>
            <a:r>
              <a:rPr lang="en-US" sz="2000" dirty="0"/>
              <a:t>: Weiss Ch. </a:t>
            </a:r>
            <a:r>
              <a:rPr lang="en-US" sz="2000" dirty="0" smtClean="0"/>
              <a:t>9.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[3] Data </a:t>
            </a:r>
            <a:r>
              <a:rPr lang="en-US" sz="2000" dirty="0"/>
              <a:t>structures with C++ using STL by Ford, William; </a:t>
            </a:r>
            <a:r>
              <a:rPr lang="en-US" sz="2000" dirty="0" err="1"/>
              <a:t>Topp</a:t>
            </a:r>
            <a:r>
              <a:rPr lang="en-US" sz="2000" dirty="0"/>
              <a:t>, William; Prentice Hall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[4] Introduction </a:t>
            </a:r>
            <a:r>
              <a:rPr lang="en-US" sz="2000" dirty="0"/>
              <a:t>to Algorithms by </a:t>
            </a:r>
            <a:r>
              <a:rPr lang="en-US" sz="2000" dirty="0" err="1"/>
              <a:t>Cormen</a:t>
            </a:r>
            <a:r>
              <a:rPr lang="en-US" sz="2000" dirty="0"/>
              <a:t>, Thomas et. al., The MIT press.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FC49F41-3EF9-4BC8-BBF5-6CCA83F853C0}" type="slidenum">
              <a:rPr lang="zh-TW" altLang="en-US" sz="1400">
                <a:ea typeface="新細明體" charset="-120"/>
              </a:rPr>
              <a:pPr eaLnBrk="1" hangingPunct="1"/>
              <a:t>7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Electronic Circuits: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9350" y="1484313"/>
          <a:ext cx="4630738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Photo Editor Photo" r:id="rId3" imgW="4285714" imgH="4466667" progId="MSPhotoEd.3">
                  <p:embed/>
                </p:oleObj>
              </mc:Choice>
              <mc:Fallback>
                <p:oleObj name="Photo Editor Photo" r:id="rId3" imgW="4285714" imgH="44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484313"/>
                        <a:ext cx="4630738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rgbClr val="3366FF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0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55BC2D-26C1-4BF3-8514-3FA87228D515}" type="slidenum">
              <a:rPr lang="zh-TW" altLang="en-US" sz="1400">
                <a:ea typeface="新細明體" charset="-120"/>
              </a:rPr>
              <a:pPr eaLnBrk="1" hangingPunct="1"/>
              <a:t>8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Electronic Circuits: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1989138"/>
          <a:ext cx="4895850" cy="43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Photo Editor Photo" r:id="rId3" imgW="6058746" imgH="5420482" progId="MSPhotoEd.3">
                  <p:embed/>
                </p:oleObj>
              </mc:Choice>
              <mc:Fallback>
                <p:oleObj name="Photo Editor Photo" r:id="rId3" imgW="6058746" imgH="542048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89138"/>
                        <a:ext cx="4895850" cy="437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rgbClr val="3366FF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8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68A48-1F95-479D-9523-90197CD9AF1A}" type="slidenum">
              <a:rPr lang="en-US"/>
              <a:pPr/>
              <a:t>9</a:t>
            </a:fld>
            <a:endParaRPr lang="en-US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MST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Find the least expensive way to connect a set of cities, terminals, computers, etc.</a:t>
            </a:r>
          </a:p>
          <a:p>
            <a:endParaRPr lang="en-US"/>
          </a:p>
        </p:txBody>
      </p:sp>
      <p:pic>
        <p:nvPicPr>
          <p:cNvPr id="895027" name="Picture 51" descr="BS0036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892425"/>
            <a:ext cx="3021012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5028" name="Picture 52" descr="BasicHyper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474913"/>
            <a:ext cx="2328862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5C4F39-697E-4772-AC85-7395BFC7AE30}"/>
</file>

<file path=customXml/itemProps2.xml><?xml version="1.0" encoding="utf-8"?>
<ds:datastoreItem xmlns:ds="http://schemas.openxmlformats.org/officeDocument/2006/customXml" ds:itemID="{A26311E7-08C1-406F-B6EA-2AEF6D76AAD0}"/>
</file>

<file path=customXml/itemProps3.xml><?xml version="1.0" encoding="utf-8"?>
<ds:datastoreItem xmlns:ds="http://schemas.openxmlformats.org/officeDocument/2006/customXml" ds:itemID="{AF79A83C-7602-4DF7-950B-8D9D84D776C9}"/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3917</Words>
  <Application>Microsoft Office PowerPoint</Application>
  <PresentationFormat>On-screen Show (4:3)</PresentationFormat>
  <Paragraphs>1588</Paragraphs>
  <Slides>63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Photo Editor Photo</vt:lpstr>
      <vt:lpstr>Oswald c</vt:lpstr>
      <vt:lpstr>PowerPoint Presentation</vt:lpstr>
      <vt:lpstr>PowerPoint Presentation</vt:lpstr>
      <vt:lpstr>PowerPoint Presentation</vt:lpstr>
      <vt:lpstr>Minimum Spanning Trees</vt:lpstr>
      <vt:lpstr>Application of MST: an example</vt:lpstr>
      <vt:lpstr>Electronic Circuits:</vt:lpstr>
      <vt:lpstr>Electronic Circuits:</vt:lpstr>
      <vt:lpstr>Applications of MST</vt:lpstr>
      <vt:lpstr>Example</vt:lpstr>
      <vt:lpstr>Minimum Spanning Trees</vt:lpstr>
      <vt:lpstr>Properties of Minimum Spanning Trees</vt:lpstr>
      <vt:lpstr>Growing a MST – Generic Approach</vt:lpstr>
      <vt:lpstr>One Problem, Three Algorithms</vt:lpstr>
      <vt:lpstr>Prim’s Algorithm </vt:lpstr>
      <vt:lpstr>PowerPoint Presentation</vt:lpstr>
      <vt:lpstr>Pseudocode: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Analysis of Prim’s Algo.</vt:lpstr>
      <vt:lpstr>PRIM(V, E, w, r)</vt:lpstr>
      <vt:lpstr>PRIM(V, E, w, r)</vt:lpstr>
      <vt:lpstr>PowerPoint Presentation</vt:lpstr>
      <vt:lpstr>PowerPoint Presentation</vt:lpstr>
      <vt:lpstr>PowerPoint Presentation</vt:lpstr>
      <vt:lpstr>PowerPoint Presentation</vt:lpstr>
      <vt:lpstr>Definitions</vt:lpstr>
      <vt:lpstr>Definitions (cont’d)</vt:lpstr>
      <vt:lpstr>A different instance of the  generic approach</vt:lpstr>
      <vt:lpstr>Kruskal’s Algorithm</vt:lpstr>
      <vt:lpstr>PowerPoint Presentation</vt:lpstr>
      <vt:lpstr>Kruskal’s Algorithm</vt:lpstr>
      <vt:lpstr>PowerPoint Presentation</vt:lpstr>
      <vt:lpstr>Pseudocode: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 1: Kruskal's Algorithm</vt:lpstr>
      <vt:lpstr>Example-2 for Kruskal’s Algorithm</vt:lpstr>
      <vt:lpstr>PowerPoint Presentation</vt:lpstr>
      <vt:lpstr>PowerPoint Presentation</vt:lpstr>
      <vt:lpstr>Example 3 – Try it out for Prim’s and Kruskal’s algo.</vt:lpstr>
      <vt:lpstr>Example - 3</vt:lpstr>
      <vt:lpstr>Implementation of Kruskal’s Algorithm</vt:lpstr>
      <vt:lpstr>Operations on Disjoint Data Sets</vt:lpstr>
      <vt:lpstr>Operations on Disjoint Data Sets</vt:lpstr>
      <vt:lpstr>KRUSKAL(V, E, w)</vt:lpstr>
      <vt:lpstr>KRUSKAL(V, E, w) (cont.)</vt:lpstr>
      <vt:lpstr>Analysis: Kruskal's Algorithm</vt:lpstr>
      <vt:lpstr>So Which Is Better?</vt:lpstr>
      <vt:lpstr>Few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197</cp:revision>
  <dcterms:created xsi:type="dcterms:W3CDTF">2020-10-04T15:12:16Z</dcterms:created>
  <dcterms:modified xsi:type="dcterms:W3CDTF">2020-11-02T09:50:56Z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