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6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5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tags/tag4.xml" ContentType="application/vnd.openxmlformats-officedocument.presentationml.tag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6.xml" ContentType="application/vnd.openxmlformats-officedocument.presentationml.tags+xml"/>
  <Override PartName="/ppt/tags/tag5.xml" ContentType="application/vnd.openxmlformats-officedocument.presentationml.tags+xml"/>
  <Override PartName="/ppt/tags/tag3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717" r:id="rId3"/>
    <p:sldId id="718" r:id="rId4"/>
    <p:sldId id="719" r:id="rId5"/>
    <p:sldId id="739" r:id="rId6"/>
    <p:sldId id="720" r:id="rId7"/>
    <p:sldId id="721" r:id="rId8"/>
    <p:sldId id="722" r:id="rId9"/>
    <p:sldId id="723" r:id="rId10"/>
    <p:sldId id="724" r:id="rId11"/>
    <p:sldId id="725" r:id="rId12"/>
    <p:sldId id="726" r:id="rId13"/>
    <p:sldId id="727" r:id="rId14"/>
    <p:sldId id="728" r:id="rId15"/>
    <p:sldId id="729" r:id="rId16"/>
    <p:sldId id="730" r:id="rId17"/>
    <p:sldId id="732" r:id="rId18"/>
    <p:sldId id="734" r:id="rId19"/>
    <p:sldId id="735" r:id="rId20"/>
    <p:sldId id="736" r:id="rId21"/>
    <p:sldId id="713" r:id="rId22"/>
    <p:sldId id="714" r:id="rId23"/>
    <p:sldId id="743" r:id="rId24"/>
    <p:sldId id="744" r:id="rId25"/>
    <p:sldId id="745" r:id="rId26"/>
    <p:sldId id="746" r:id="rId27"/>
    <p:sldId id="747" r:id="rId28"/>
    <p:sldId id="748" r:id="rId29"/>
    <p:sldId id="749" r:id="rId30"/>
    <p:sldId id="750" r:id="rId31"/>
    <p:sldId id="751" r:id="rId32"/>
    <p:sldId id="752" r:id="rId33"/>
    <p:sldId id="753" r:id="rId34"/>
    <p:sldId id="754" r:id="rId35"/>
    <p:sldId id="755" r:id="rId36"/>
    <p:sldId id="756" r:id="rId37"/>
    <p:sldId id="757" r:id="rId38"/>
    <p:sldId id="758" r:id="rId39"/>
    <p:sldId id="759" r:id="rId40"/>
    <p:sldId id="760" r:id="rId41"/>
    <p:sldId id="761" r:id="rId42"/>
    <p:sldId id="762" r:id="rId43"/>
    <p:sldId id="766" r:id="rId44"/>
    <p:sldId id="765" r:id="rId45"/>
    <p:sldId id="764" r:id="rId46"/>
    <p:sldId id="741" r:id="rId47"/>
    <p:sldId id="510" r:id="rId48"/>
    <p:sldId id="511" r:id="rId49"/>
    <p:sldId id="512" r:id="rId50"/>
    <p:sldId id="513" r:id="rId51"/>
    <p:sldId id="663" r:id="rId52"/>
    <p:sldId id="515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975" autoAdjust="0"/>
  </p:normalViewPr>
  <p:slideViewPr>
    <p:cSldViewPr>
      <p:cViewPr varScale="1">
        <p:scale>
          <a:sx n="71" d="100"/>
          <a:sy n="71" d="100"/>
        </p:scale>
        <p:origin x="-134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customXml" Target="../customXml/item3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EE446-5392-476E-A773-4D015997B8A0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3E2ED-A1CD-4C7D-AD72-DE39E514C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13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EDE4-71C8-4285-897E-C50DE1E8308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8844-33FA-426E-8134-53AD6E1B3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22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EDE4-71C8-4285-897E-C50DE1E8308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8844-33FA-426E-8134-53AD6E1B3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33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EDE4-71C8-4285-897E-C50DE1E8308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8844-33FA-426E-8134-53AD6E1B3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36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EDE4-71C8-4285-897E-C50DE1E8308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8844-33FA-426E-8134-53AD6E1B3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26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EDE4-71C8-4285-897E-C50DE1E8308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8844-33FA-426E-8134-53AD6E1B3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647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EDE4-71C8-4285-897E-C50DE1E8308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8844-33FA-426E-8134-53AD6E1B3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701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EDE4-71C8-4285-897E-C50DE1E8308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8844-33FA-426E-8134-53AD6E1B3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485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EDE4-71C8-4285-897E-C50DE1E8308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8844-33FA-426E-8134-53AD6E1B3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80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EDE4-71C8-4285-897E-C50DE1E8308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8844-33FA-426E-8134-53AD6E1B3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1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EDE4-71C8-4285-897E-C50DE1E8308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8844-33FA-426E-8134-53AD6E1B3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48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EDE4-71C8-4285-897E-C50DE1E8308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8844-33FA-426E-8134-53AD6E1B3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40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DEDE4-71C8-4285-897E-C50DE1E8308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08844-33FA-426E-8134-53AD6E1B3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23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17.jpeg"/><Relationship Id="rId4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18.jpeg"/><Relationship Id="rId4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s.unimelb.edu.au/~moshe/620-261/dijkstra/dijkstra.html" TargetMode="External"/><Relationship Id="rId2" Type="http://schemas.openxmlformats.org/officeDocument/2006/relationships/hyperlink" Target="http://ocw.mit.edu/OcwWeb/Electrical-Engineering-and-Computer-Science/6-046JFall-2005/CourseHome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6760" y="3962400"/>
            <a:ext cx="7772400" cy="1470025"/>
          </a:xfrm>
        </p:spPr>
        <p:txBody>
          <a:bodyPr/>
          <a:lstStyle/>
          <a:p>
            <a:r>
              <a:rPr lang="en-US" dirty="0" smtClean="0"/>
              <a:t>Oswald c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62000" y="38862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62000" y="15240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Single source shortest path - </a:t>
            </a:r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67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222885" y="274320"/>
            <a:ext cx="8698230" cy="822960"/>
          </a:xfrm>
        </p:spPr>
        <p:txBody>
          <a:bodyPr lIns="0" tIns="0" rIns="0" bIns="0" anchor="t"/>
          <a:lstStyle/>
          <a:p>
            <a:pPr defTabSz="914391">
              <a:lnSpc>
                <a:spcPct val="95000"/>
              </a:lnSpc>
              <a:defRPr/>
            </a:pPr>
            <a:r>
              <a:rPr lang="en-US" sz="3900" dirty="0" err="1">
                <a:solidFill>
                  <a:srgbClr val="3B62AF"/>
                </a:solidFill>
              </a:rPr>
              <a:t>Dijkstra</a:t>
            </a:r>
            <a:r>
              <a:rPr lang="en-US" sz="3900" dirty="0">
                <a:solidFill>
                  <a:srgbClr val="3B62AF"/>
                </a:solidFill>
              </a:rPr>
              <a:t> Animated </a:t>
            </a:r>
            <a:r>
              <a:rPr lang="en-US" sz="3900" dirty="0" smtClean="0">
                <a:solidFill>
                  <a:srgbClr val="3B62AF"/>
                </a:solidFill>
              </a:rPr>
              <a:t>Example 1</a:t>
            </a:r>
            <a:endParaRPr lang="en-US" sz="3900" dirty="0">
              <a:solidFill>
                <a:srgbClr val="3B62AF"/>
              </a:solidFill>
            </a:endParaRPr>
          </a:p>
        </p:txBody>
      </p:sp>
      <p:pic>
        <p:nvPicPr>
          <p:cNvPr id="1433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" y="960120"/>
            <a:ext cx="824674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465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222885" y="274320"/>
            <a:ext cx="8698230" cy="822960"/>
          </a:xfrm>
        </p:spPr>
        <p:txBody>
          <a:bodyPr lIns="0" tIns="0" rIns="0" bIns="0" anchor="t"/>
          <a:lstStyle/>
          <a:p>
            <a:pPr defTabSz="914391">
              <a:lnSpc>
                <a:spcPct val="95000"/>
              </a:lnSpc>
              <a:defRPr/>
            </a:pPr>
            <a:r>
              <a:rPr lang="en-US" sz="3900" dirty="0" err="1">
                <a:solidFill>
                  <a:srgbClr val="3B62AF"/>
                </a:solidFill>
              </a:rPr>
              <a:t>Dijkstra</a:t>
            </a:r>
            <a:r>
              <a:rPr lang="en-US" sz="3900" dirty="0">
                <a:solidFill>
                  <a:srgbClr val="3B62AF"/>
                </a:solidFill>
              </a:rPr>
              <a:t> Animated </a:t>
            </a:r>
            <a:r>
              <a:rPr lang="en-US" sz="3900" dirty="0" smtClean="0">
                <a:solidFill>
                  <a:srgbClr val="3B62AF"/>
                </a:solidFill>
              </a:rPr>
              <a:t>Example 1</a:t>
            </a:r>
            <a:endParaRPr lang="en-US" sz="3900" dirty="0">
              <a:solidFill>
                <a:srgbClr val="3B62AF"/>
              </a:solidFill>
            </a:endParaRPr>
          </a:p>
        </p:txBody>
      </p:sp>
      <p:pic>
        <p:nvPicPr>
          <p:cNvPr id="1536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908685"/>
            <a:ext cx="824674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435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222885" y="274320"/>
            <a:ext cx="8698230" cy="822960"/>
          </a:xfrm>
        </p:spPr>
        <p:txBody>
          <a:bodyPr lIns="0" tIns="0" rIns="0" bIns="0" anchor="t"/>
          <a:lstStyle/>
          <a:p>
            <a:pPr defTabSz="914391">
              <a:lnSpc>
                <a:spcPct val="95000"/>
              </a:lnSpc>
              <a:defRPr/>
            </a:pPr>
            <a:r>
              <a:rPr lang="en-US" sz="3900" dirty="0" err="1">
                <a:solidFill>
                  <a:srgbClr val="3B62AF"/>
                </a:solidFill>
              </a:rPr>
              <a:t>Dijkstra</a:t>
            </a:r>
            <a:r>
              <a:rPr lang="en-US" sz="3900" dirty="0">
                <a:solidFill>
                  <a:srgbClr val="3B62AF"/>
                </a:solidFill>
              </a:rPr>
              <a:t> Animated </a:t>
            </a:r>
            <a:r>
              <a:rPr lang="en-US" sz="3900" dirty="0" smtClean="0">
                <a:solidFill>
                  <a:srgbClr val="3B62AF"/>
                </a:solidFill>
              </a:rPr>
              <a:t>Example 1</a:t>
            </a:r>
            <a:endParaRPr lang="en-US" sz="3900" dirty="0">
              <a:solidFill>
                <a:srgbClr val="3B62AF"/>
              </a:solidFill>
            </a:endParaRPr>
          </a:p>
        </p:txBody>
      </p:sp>
      <p:pic>
        <p:nvPicPr>
          <p:cNvPr id="1638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908685"/>
            <a:ext cx="824674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307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22885" y="274320"/>
            <a:ext cx="8698230" cy="822960"/>
          </a:xfrm>
        </p:spPr>
        <p:txBody>
          <a:bodyPr lIns="0" tIns="0" rIns="0" bIns="0" anchor="t"/>
          <a:lstStyle/>
          <a:p>
            <a:pPr defTabSz="914391">
              <a:lnSpc>
                <a:spcPct val="95000"/>
              </a:lnSpc>
              <a:defRPr/>
            </a:pPr>
            <a:r>
              <a:rPr lang="en-US" sz="3900" dirty="0" err="1">
                <a:solidFill>
                  <a:srgbClr val="3B62AF"/>
                </a:solidFill>
              </a:rPr>
              <a:t>Dijkstra</a:t>
            </a:r>
            <a:r>
              <a:rPr lang="en-US" sz="3900" dirty="0">
                <a:solidFill>
                  <a:srgbClr val="3B62AF"/>
                </a:solidFill>
              </a:rPr>
              <a:t> Animated </a:t>
            </a:r>
            <a:r>
              <a:rPr lang="en-US" sz="3900" dirty="0" smtClean="0">
                <a:solidFill>
                  <a:srgbClr val="3B62AF"/>
                </a:solidFill>
              </a:rPr>
              <a:t>Example 1</a:t>
            </a:r>
            <a:endParaRPr lang="en-US" sz="3900" dirty="0">
              <a:solidFill>
                <a:srgbClr val="3B62AF"/>
              </a:solidFill>
            </a:endParaRPr>
          </a:p>
        </p:txBody>
      </p:sp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28" y="1071563"/>
            <a:ext cx="824674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398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222885" y="274320"/>
            <a:ext cx="8698230" cy="822960"/>
          </a:xfrm>
        </p:spPr>
        <p:txBody>
          <a:bodyPr lIns="0" tIns="0" rIns="0" bIns="0" anchor="t"/>
          <a:lstStyle/>
          <a:p>
            <a:pPr defTabSz="914391">
              <a:lnSpc>
                <a:spcPct val="95000"/>
              </a:lnSpc>
              <a:defRPr/>
            </a:pPr>
            <a:r>
              <a:rPr lang="en-US" sz="3900" dirty="0" err="1">
                <a:solidFill>
                  <a:srgbClr val="3B62AF"/>
                </a:solidFill>
              </a:rPr>
              <a:t>Dijkstra</a:t>
            </a:r>
            <a:r>
              <a:rPr lang="en-US" sz="3900" dirty="0">
                <a:solidFill>
                  <a:srgbClr val="3B62AF"/>
                </a:solidFill>
              </a:rPr>
              <a:t> Animated </a:t>
            </a:r>
            <a:r>
              <a:rPr lang="en-US" sz="3900" dirty="0" smtClean="0">
                <a:solidFill>
                  <a:srgbClr val="3B62AF"/>
                </a:solidFill>
              </a:rPr>
              <a:t>Example 1</a:t>
            </a:r>
            <a:endParaRPr lang="en-US" sz="3900" dirty="0">
              <a:solidFill>
                <a:srgbClr val="3B62AF"/>
              </a:solidFill>
            </a:endParaRPr>
          </a:p>
        </p:txBody>
      </p:sp>
      <p:pic>
        <p:nvPicPr>
          <p:cNvPr id="1843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5" y="1071563"/>
            <a:ext cx="824674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645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222885" y="274320"/>
            <a:ext cx="8698230" cy="822960"/>
          </a:xfrm>
        </p:spPr>
        <p:txBody>
          <a:bodyPr lIns="0" tIns="0" rIns="0" bIns="0" anchor="t"/>
          <a:lstStyle/>
          <a:p>
            <a:pPr defTabSz="914391">
              <a:lnSpc>
                <a:spcPct val="95000"/>
              </a:lnSpc>
              <a:defRPr/>
            </a:pPr>
            <a:r>
              <a:rPr lang="en-US" sz="3900" dirty="0" err="1">
                <a:solidFill>
                  <a:srgbClr val="3B62AF"/>
                </a:solidFill>
              </a:rPr>
              <a:t>Dijkstra</a:t>
            </a:r>
            <a:r>
              <a:rPr lang="en-US" sz="3900" dirty="0">
                <a:solidFill>
                  <a:srgbClr val="3B62AF"/>
                </a:solidFill>
              </a:rPr>
              <a:t> Animated </a:t>
            </a:r>
            <a:r>
              <a:rPr lang="en-US" sz="3900" dirty="0" smtClean="0">
                <a:solidFill>
                  <a:srgbClr val="3B62AF"/>
                </a:solidFill>
              </a:rPr>
              <a:t>Example 1</a:t>
            </a:r>
            <a:endParaRPr lang="en-US" sz="3900" dirty="0">
              <a:solidFill>
                <a:srgbClr val="3B62AF"/>
              </a:solidFill>
            </a:endParaRPr>
          </a:p>
        </p:txBody>
      </p:sp>
      <p:pic>
        <p:nvPicPr>
          <p:cNvPr id="1945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28" y="1071563"/>
            <a:ext cx="824674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077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222885" y="274320"/>
            <a:ext cx="8698230" cy="822960"/>
          </a:xfrm>
        </p:spPr>
        <p:txBody>
          <a:bodyPr lIns="0" tIns="0" rIns="0" bIns="0" anchor="t"/>
          <a:lstStyle/>
          <a:p>
            <a:pPr defTabSz="914391">
              <a:lnSpc>
                <a:spcPct val="95000"/>
              </a:lnSpc>
              <a:defRPr/>
            </a:pPr>
            <a:r>
              <a:rPr lang="en-US" sz="3900" dirty="0" err="1">
                <a:solidFill>
                  <a:srgbClr val="3B62AF"/>
                </a:solidFill>
              </a:rPr>
              <a:t>Dijkstra</a:t>
            </a:r>
            <a:r>
              <a:rPr lang="en-US" sz="3900" dirty="0">
                <a:solidFill>
                  <a:srgbClr val="3B62AF"/>
                </a:solidFill>
              </a:rPr>
              <a:t> Animated </a:t>
            </a:r>
            <a:r>
              <a:rPr lang="en-US" sz="3900" dirty="0" smtClean="0">
                <a:solidFill>
                  <a:srgbClr val="3B62AF"/>
                </a:solidFill>
              </a:rPr>
              <a:t>Example 1</a:t>
            </a:r>
            <a:endParaRPr lang="en-US" sz="3900" dirty="0">
              <a:solidFill>
                <a:srgbClr val="3B62AF"/>
              </a:solidFill>
            </a:endParaRPr>
          </a:p>
        </p:txBody>
      </p:sp>
      <p:pic>
        <p:nvPicPr>
          <p:cNvPr id="2048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28" y="1071563"/>
            <a:ext cx="824674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801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222885" y="274320"/>
            <a:ext cx="8698230" cy="822960"/>
          </a:xfrm>
        </p:spPr>
        <p:txBody>
          <a:bodyPr lIns="0" tIns="0" rIns="0" bIns="0" anchor="t"/>
          <a:lstStyle/>
          <a:p>
            <a:pPr defTabSz="914391">
              <a:lnSpc>
                <a:spcPct val="95000"/>
              </a:lnSpc>
              <a:defRPr/>
            </a:pPr>
            <a:r>
              <a:rPr lang="en-US" sz="3900" dirty="0" err="1">
                <a:solidFill>
                  <a:srgbClr val="3B62AF"/>
                </a:solidFill>
              </a:rPr>
              <a:t>Dijkstra's</a:t>
            </a:r>
            <a:r>
              <a:rPr lang="en-US" sz="3900" dirty="0">
                <a:solidFill>
                  <a:srgbClr val="3B62AF"/>
                </a:solidFill>
              </a:rPr>
              <a:t> Algorithm - Why It Works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idx="1"/>
          </p:nvPr>
        </p:nvSpPr>
        <p:spPr>
          <a:xfrm>
            <a:off x="200025" y="1725930"/>
            <a:ext cx="8486775" cy="3348990"/>
          </a:xfrm>
        </p:spPr>
        <p:txBody>
          <a:bodyPr lIns="0" tIns="0" rIns="0" bIns="0">
            <a:normAutofit fontScale="85000" lnSpcReduction="10000"/>
          </a:bodyPr>
          <a:lstStyle/>
          <a:p>
            <a:pPr marL="0" indent="0">
              <a:lnSpc>
                <a:spcPct val="95000"/>
              </a:lnSpc>
              <a:spcBef>
                <a:spcPct val="0"/>
              </a:spcBef>
            </a:pPr>
            <a:r>
              <a:rPr lang="en-US" altLang="en-US" dirty="0" smtClean="0">
                <a:solidFill>
                  <a:srgbClr val="444444"/>
                </a:solidFill>
              </a:rPr>
              <a:t> As with all greedy algorithms, we need to make sure that it is a correct algorithm (e.g., it </a:t>
            </a:r>
            <a:r>
              <a:rPr lang="en-US" altLang="en-US" i="1" dirty="0" smtClean="0">
                <a:solidFill>
                  <a:srgbClr val="444444"/>
                </a:solidFill>
              </a:rPr>
              <a:t>always </a:t>
            </a:r>
            <a:r>
              <a:rPr lang="en-US" altLang="en-US" dirty="0" smtClean="0">
                <a:solidFill>
                  <a:srgbClr val="444444"/>
                </a:solidFill>
              </a:rPr>
              <a:t>returns the right solution if it is given correct input).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</a:pPr>
            <a:endParaRPr lang="en-US" altLang="en-US" dirty="0" smtClean="0">
              <a:solidFill>
                <a:srgbClr val="444444"/>
              </a:solidFill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</a:pPr>
            <a:r>
              <a:rPr lang="en-US" altLang="en-US" dirty="0" smtClean="0">
                <a:solidFill>
                  <a:srgbClr val="444444"/>
                </a:solidFill>
              </a:rPr>
              <a:t> A formal proof would take longer than this presentation, but we can understand how the argument works intuitively. 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</a:pPr>
            <a:endParaRPr lang="en-US" altLang="en-US" dirty="0" smtClean="0">
              <a:solidFill>
                <a:srgbClr val="444444"/>
              </a:solidFill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</a:pPr>
            <a:r>
              <a:rPr lang="en-US" altLang="en-US" dirty="0" smtClean="0">
                <a:solidFill>
                  <a:srgbClr val="444444"/>
                </a:solidFill>
              </a:rPr>
              <a:t> If you can’t sleep unless you see a proof, see the second reference or ask us where you can find it.</a:t>
            </a:r>
          </a:p>
        </p:txBody>
      </p:sp>
    </p:spTree>
    <p:extLst>
      <p:ext uri="{BB962C8B-B14F-4D97-AF65-F5344CB8AC3E}">
        <p14:creationId xmlns:p14="http://schemas.microsoft.com/office/powerpoint/2010/main" val="1824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smtClean="0"/>
              <a:t>As mentioned, Dijkstra’s algorithm calculates the shortest path to every vertex. </a:t>
            </a:r>
          </a:p>
          <a:p>
            <a:r>
              <a:rPr lang="en-US" altLang="en-US" smtClean="0"/>
              <a:t>However, it is about as computationally expensive to calculate the shortest path from vertex </a:t>
            </a:r>
            <a:r>
              <a:rPr lang="en-US" altLang="en-US" i="1" smtClean="0"/>
              <a:t>u </a:t>
            </a:r>
            <a:r>
              <a:rPr lang="en-US" altLang="en-US" smtClean="0"/>
              <a:t>to every vertex using Dijkstra’s as it is to calculate the shortest path to some particular vertex </a:t>
            </a:r>
            <a:r>
              <a:rPr lang="en-US" altLang="en-US" i="1" smtClean="0"/>
              <a:t>v</a:t>
            </a:r>
            <a:r>
              <a:rPr lang="en-US" altLang="en-US" smtClean="0"/>
              <a:t>.</a:t>
            </a:r>
          </a:p>
          <a:p>
            <a:r>
              <a:rPr lang="en-US" altLang="en-US" smtClean="0"/>
              <a:t>Therefore, anytime we want to know the optimal path to some other vertex from a determined origin, we can use Dijkstra’s algorithm.</a:t>
            </a: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222885" y="274320"/>
            <a:ext cx="8698230" cy="82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sz="3900" cap="small" dirty="0" err="1">
                <a:solidFill>
                  <a:srgbClr val="3B62AF"/>
                </a:solidFill>
                <a:latin typeface="Arial" charset="0"/>
                <a:ea typeface="+mj-ea"/>
                <a:cs typeface="+mj-cs"/>
              </a:rPr>
              <a:t>Dijkstra's</a:t>
            </a:r>
            <a:r>
              <a:rPr lang="en-US" sz="3900" cap="small" dirty="0">
                <a:solidFill>
                  <a:srgbClr val="3B62AF"/>
                </a:solidFill>
                <a:latin typeface="Arial" charset="0"/>
                <a:ea typeface="+mj-ea"/>
                <a:cs typeface="+mj-cs"/>
              </a:rPr>
              <a:t> Algorithm - Why use it?</a:t>
            </a:r>
          </a:p>
        </p:txBody>
      </p:sp>
    </p:spTree>
    <p:extLst>
      <p:ext uri="{BB962C8B-B14F-4D97-AF65-F5344CB8AC3E}">
        <p14:creationId xmlns:p14="http://schemas.microsoft.com/office/powerpoint/2010/main" val="253592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222885" y="274320"/>
            <a:ext cx="8698230" cy="822960"/>
          </a:xfrm>
        </p:spPr>
        <p:txBody>
          <a:bodyPr lIns="0" tIns="0" rIns="0" bIns="0" anchor="t"/>
          <a:lstStyle/>
          <a:p>
            <a:pPr defTabSz="914391">
              <a:lnSpc>
                <a:spcPct val="95000"/>
              </a:lnSpc>
              <a:defRPr/>
            </a:pPr>
            <a:r>
              <a:rPr lang="en-US" sz="3900">
                <a:solidFill>
                  <a:srgbClr val="3B62AF"/>
                </a:solidFill>
              </a:rPr>
              <a:t>Applications of Dijkstra's Algorithm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idx="1"/>
          </p:nvPr>
        </p:nvSpPr>
        <p:spPr>
          <a:xfrm>
            <a:off x="220028" y="1080135"/>
            <a:ext cx="8703945" cy="4940618"/>
          </a:xfrm>
        </p:spPr>
        <p:txBody>
          <a:bodyPr lIns="0" tIns="0" rIns="0" bIns="0"/>
          <a:lstStyle/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mtClean="0">
                <a:solidFill>
                  <a:srgbClr val="444444"/>
                </a:solidFill>
              </a:rPr>
              <a:t>- Traffic Information Systems are most prominent use  </a:t>
            </a:r>
            <a:endParaRPr lang="en-US" altLang="en-US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mtClean="0">
                <a:solidFill>
                  <a:srgbClr val="444444"/>
                </a:solidFill>
              </a:rPr>
              <a:t>- Mapping (Map Quest, Google Maps) </a:t>
            </a:r>
            <a:endParaRPr lang="en-US" altLang="en-US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mtClean="0">
                <a:solidFill>
                  <a:srgbClr val="444444"/>
                </a:solidFill>
              </a:rPr>
              <a:t>- Routing Systems</a:t>
            </a: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352800"/>
            <a:ext cx="3413283" cy="332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452" y="2070260"/>
            <a:ext cx="3760470" cy="4093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0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388620" y="274320"/>
            <a:ext cx="8698230" cy="822960"/>
          </a:xfrm>
        </p:spPr>
        <p:txBody>
          <a:bodyPr lIns="0" tIns="0" rIns="0" bIns="0" anchor="t">
            <a:normAutofit fontScale="90000"/>
          </a:bodyPr>
          <a:lstStyle/>
          <a:p>
            <a:pPr defTabSz="914391">
              <a:lnSpc>
                <a:spcPct val="95000"/>
              </a:lnSpc>
              <a:defRPr/>
            </a:pPr>
            <a:r>
              <a:rPr lang="en-US" sz="3900" b="1" dirty="0">
                <a:solidFill>
                  <a:srgbClr val="0B5394"/>
                </a:solidFill>
              </a:rPr>
              <a:t>The author: </a:t>
            </a:r>
            <a:r>
              <a:rPr lang="en-US" sz="3900" b="1" dirty="0" err="1">
                <a:solidFill>
                  <a:srgbClr val="0B5394"/>
                </a:solidFill>
              </a:rPr>
              <a:t>Edsger</a:t>
            </a:r>
            <a:r>
              <a:rPr lang="en-US" sz="3900" b="1" dirty="0">
                <a:solidFill>
                  <a:srgbClr val="0B5394"/>
                </a:solidFill>
              </a:rPr>
              <a:t> </a:t>
            </a:r>
            <a:r>
              <a:rPr lang="en-US" sz="3900" b="1" dirty="0" err="1">
                <a:solidFill>
                  <a:srgbClr val="0B5394"/>
                </a:solidFill>
              </a:rPr>
              <a:t>Wybe</a:t>
            </a:r>
            <a:r>
              <a:rPr lang="en-US" sz="3900" b="1" dirty="0">
                <a:solidFill>
                  <a:srgbClr val="0B5394"/>
                </a:solidFill>
              </a:rPr>
              <a:t> </a:t>
            </a:r>
            <a:r>
              <a:rPr lang="en-US" sz="3900" b="1" dirty="0" err="1" smtClean="0">
                <a:solidFill>
                  <a:srgbClr val="0B5394"/>
                </a:solidFill>
              </a:rPr>
              <a:t>Dijkstra</a:t>
            </a:r>
            <a:r>
              <a:rPr lang="en-US" sz="3900" b="1" dirty="0" smtClean="0">
                <a:solidFill>
                  <a:srgbClr val="0B5394"/>
                </a:solidFill>
              </a:rPr>
              <a:t>(ACM Turing Award Winner)</a:t>
            </a:r>
            <a:endParaRPr lang="en-US" sz="3900" b="1" dirty="0">
              <a:solidFill>
                <a:srgbClr val="0B5394"/>
              </a:solidFill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idx="1"/>
          </p:nvPr>
        </p:nvSpPr>
        <p:spPr>
          <a:xfrm>
            <a:off x="388620" y="1645920"/>
            <a:ext cx="8698230" cy="4937760"/>
          </a:xfrm>
        </p:spPr>
        <p:txBody>
          <a:bodyPr lIns="0" tIns="0" rIns="0" bIns="0">
            <a:normAutofit fontScale="85000" lnSpcReduction="20000"/>
          </a:bodyPr>
          <a:lstStyle/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dirty="0" smtClean="0">
                <a:solidFill>
                  <a:srgbClr val="444444"/>
                </a:solidFill>
              </a:rPr>
              <a:t> </a:t>
            </a:r>
            <a:endParaRPr lang="en-US" altLang="en-US" dirty="0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dirty="0" smtClean="0">
                <a:solidFill>
                  <a:srgbClr val="444444"/>
                </a:solidFill>
              </a:rPr>
              <a:t> </a:t>
            </a:r>
            <a:endParaRPr lang="en-US" altLang="en-US" dirty="0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dirty="0" smtClean="0">
                <a:solidFill>
                  <a:srgbClr val="444444"/>
                </a:solidFill>
              </a:rPr>
              <a:t> </a:t>
            </a:r>
            <a:endParaRPr lang="en-US" altLang="en-US" dirty="0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dirty="0" smtClean="0">
                <a:solidFill>
                  <a:srgbClr val="444444"/>
                </a:solidFill>
              </a:rPr>
              <a:t> </a:t>
            </a:r>
            <a:endParaRPr lang="en-US" altLang="en-US" dirty="0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dirty="0" smtClean="0">
                <a:solidFill>
                  <a:srgbClr val="444444"/>
                </a:solidFill>
              </a:rPr>
              <a:t> </a:t>
            </a:r>
            <a:endParaRPr lang="en-US" altLang="en-US" dirty="0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dirty="0" smtClean="0">
                <a:solidFill>
                  <a:srgbClr val="444444"/>
                </a:solidFill>
              </a:rPr>
              <a:t> </a:t>
            </a:r>
            <a:endParaRPr lang="en-US" altLang="en-US" dirty="0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dirty="0" smtClean="0">
                <a:solidFill>
                  <a:srgbClr val="444444"/>
                </a:solidFill>
              </a:rPr>
              <a:t> </a:t>
            </a:r>
            <a:endParaRPr lang="en-US" altLang="en-US" dirty="0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dirty="0" smtClean="0">
                <a:solidFill>
                  <a:srgbClr val="444444"/>
                </a:solidFill>
              </a:rPr>
              <a:t> </a:t>
            </a:r>
            <a:endParaRPr lang="en-US" altLang="en-US" dirty="0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dirty="0" smtClean="0">
                <a:solidFill>
                  <a:srgbClr val="444444"/>
                </a:solidFill>
              </a:rPr>
              <a:t> </a:t>
            </a:r>
            <a:endParaRPr lang="en-US" altLang="en-US" dirty="0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en-US" dirty="0" smtClean="0">
              <a:solidFill>
                <a:srgbClr val="444444"/>
              </a:solidFill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dirty="0" smtClean="0">
                <a:solidFill>
                  <a:srgbClr val="444444"/>
                </a:solidFill>
              </a:rPr>
              <a:t>"Computer Science is no more about computers than astronomy is about telescopes.“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en-US" dirty="0" smtClean="0">
              <a:solidFill>
                <a:srgbClr val="444444"/>
              </a:solidFill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dirty="0">
                <a:solidFill>
                  <a:srgbClr val="444444"/>
                </a:solidFill>
                <a:latin typeface="Arial" pitchFamily="34" charset="0"/>
              </a:rPr>
              <a:t>http://www.cs.utexas.edu/~EWD/ 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en-US" dirty="0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dirty="0" smtClean="0">
                <a:solidFill>
                  <a:srgbClr val="444444"/>
                </a:solidFill>
              </a:rPr>
              <a:t> </a:t>
            </a:r>
            <a:endParaRPr lang="en-US" altLang="en-US" dirty="0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en-US" dirty="0" smtClean="0">
              <a:solidFill>
                <a:srgbClr val="444444"/>
              </a:solidFill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267" y="1295400"/>
            <a:ext cx="2573178" cy="3430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608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 anchor="t"/>
          <a:lstStyle/>
          <a:p>
            <a:pPr defTabSz="914391">
              <a:lnSpc>
                <a:spcPct val="95000"/>
              </a:lnSpc>
              <a:defRPr/>
            </a:pPr>
            <a:r>
              <a:rPr lang="en-US" sz="3900" dirty="0">
                <a:solidFill>
                  <a:srgbClr val="3B62AF"/>
                </a:solidFill>
              </a:rPr>
              <a:t>Applications of </a:t>
            </a:r>
            <a:r>
              <a:rPr lang="en-US" sz="3900" dirty="0" err="1">
                <a:solidFill>
                  <a:srgbClr val="3B62AF"/>
                </a:solidFill>
              </a:rPr>
              <a:t>Dijkstra's</a:t>
            </a:r>
            <a:r>
              <a:rPr lang="en-US" sz="3900" dirty="0">
                <a:solidFill>
                  <a:srgbClr val="3B62AF"/>
                </a:solidFill>
              </a:rPr>
              <a:t> Algorithm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457200" y="1673067"/>
            <a:ext cx="4039077" cy="4719161"/>
          </a:xfrm>
        </p:spPr>
        <p:txBody>
          <a:bodyPr lIns="0" tIns="0" rIns="0" bIns="0" rtlCol="0">
            <a:normAutofit fontScale="70000" lnSpcReduction="20000"/>
          </a:bodyPr>
          <a:lstStyle/>
          <a:p>
            <a:pPr marL="0" indent="0" defTabSz="914391">
              <a:lnSpc>
                <a:spcPct val="95000"/>
              </a:lnSpc>
              <a:spcBef>
                <a:spcPct val="0"/>
              </a:spcBef>
              <a:buFont typeface="Wingdings"/>
              <a:buChar char=""/>
              <a:defRPr/>
            </a:pPr>
            <a:r>
              <a:rPr lang="en-US" dirty="0" smtClean="0">
                <a:solidFill>
                  <a:srgbClr val="444444"/>
                </a:solidFill>
              </a:rPr>
              <a:t> One particularly relevant application: epidemiology</a:t>
            </a:r>
          </a:p>
          <a:p>
            <a:pPr marL="0" indent="0" defTabSz="914391">
              <a:lnSpc>
                <a:spcPct val="95000"/>
              </a:lnSpc>
              <a:spcBef>
                <a:spcPct val="0"/>
              </a:spcBef>
              <a:buFont typeface="Wingdings"/>
              <a:buChar char=""/>
              <a:defRPr/>
            </a:pPr>
            <a:endParaRPr lang="en-US" dirty="0" smtClean="0">
              <a:solidFill>
                <a:srgbClr val="444444"/>
              </a:solidFill>
            </a:endParaRPr>
          </a:p>
          <a:p>
            <a:pPr marL="0" indent="0" defTabSz="914391">
              <a:lnSpc>
                <a:spcPct val="95000"/>
              </a:lnSpc>
              <a:spcBef>
                <a:spcPct val="0"/>
              </a:spcBef>
              <a:buFont typeface="Wingdings"/>
              <a:buChar char=""/>
              <a:defRPr/>
            </a:pPr>
            <a:r>
              <a:rPr lang="en-US" dirty="0" smtClean="0">
                <a:solidFill>
                  <a:srgbClr val="444444"/>
                </a:solidFill>
              </a:rPr>
              <a:t> Biology uses networks to model the spread of infectious diseases and design prevention and response strategies.</a:t>
            </a:r>
          </a:p>
          <a:p>
            <a:pPr marL="0" indent="0" defTabSz="914391">
              <a:lnSpc>
                <a:spcPct val="95000"/>
              </a:lnSpc>
              <a:spcBef>
                <a:spcPct val="0"/>
              </a:spcBef>
              <a:buFont typeface="Wingdings"/>
              <a:buChar char=""/>
              <a:defRPr/>
            </a:pPr>
            <a:endParaRPr lang="en-US" dirty="0" smtClean="0">
              <a:solidFill>
                <a:srgbClr val="444444"/>
              </a:solidFill>
            </a:endParaRPr>
          </a:p>
          <a:p>
            <a:pPr marL="0" indent="0" defTabSz="914391">
              <a:lnSpc>
                <a:spcPct val="95000"/>
              </a:lnSpc>
              <a:spcBef>
                <a:spcPct val="0"/>
              </a:spcBef>
              <a:buFont typeface="Wingdings"/>
              <a:buChar char=""/>
              <a:defRPr/>
            </a:pPr>
            <a:r>
              <a:rPr lang="en-US" dirty="0" smtClean="0">
                <a:solidFill>
                  <a:srgbClr val="444444"/>
                </a:solidFill>
              </a:rPr>
              <a:t> Vertices represent individuals, and edges their possible contacts. It is useful to calculate how a particular individual is connected to others.</a:t>
            </a:r>
          </a:p>
          <a:p>
            <a:pPr marL="0" indent="0" defTabSz="914391">
              <a:lnSpc>
                <a:spcPct val="95000"/>
              </a:lnSpc>
              <a:spcBef>
                <a:spcPct val="0"/>
              </a:spcBef>
              <a:buNone/>
              <a:defRPr/>
            </a:pPr>
            <a:endParaRPr lang="en-US" dirty="0" smtClean="0">
              <a:solidFill>
                <a:srgbClr val="444444"/>
              </a:solidFill>
            </a:endParaRPr>
          </a:p>
          <a:p>
            <a:pPr marL="0" indent="0" defTabSz="914391">
              <a:lnSpc>
                <a:spcPct val="95000"/>
              </a:lnSpc>
              <a:spcBef>
                <a:spcPct val="0"/>
              </a:spcBef>
              <a:buFont typeface="Wingdings"/>
              <a:buChar char=""/>
              <a:defRPr/>
            </a:pPr>
            <a:r>
              <a:rPr lang="en-US" dirty="0" smtClean="0">
                <a:solidFill>
                  <a:srgbClr val="444444"/>
                </a:solidFill>
              </a:rPr>
              <a:t> Knowing the shortest path lengths to other individuals can be a relevant indicator of the potential of a particular individual to infect others.</a:t>
            </a:r>
          </a:p>
          <a:p>
            <a:pPr marL="0" indent="0" defTabSz="914391">
              <a:lnSpc>
                <a:spcPct val="95000"/>
              </a:lnSpc>
              <a:spcBef>
                <a:spcPct val="0"/>
              </a:spcBef>
              <a:buFont typeface="Wingdings"/>
              <a:buChar char=""/>
              <a:defRPr/>
            </a:pPr>
            <a:endParaRPr lang="en-US" dirty="0" smtClean="0">
              <a:solidFill>
                <a:srgbClr val="444444"/>
              </a:solidFill>
            </a:endParaRPr>
          </a:p>
          <a:p>
            <a:pPr marL="0" indent="0" defTabSz="914391">
              <a:lnSpc>
                <a:spcPct val="95000"/>
              </a:lnSpc>
              <a:spcBef>
                <a:spcPct val="0"/>
              </a:spcBef>
              <a:buFont typeface="Wingdings"/>
              <a:buChar char=""/>
              <a:defRPr/>
            </a:pPr>
            <a:endParaRPr lang="en-US" dirty="0" smtClean="0">
              <a:solidFill>
                <a:srgbClr val="444444"/>
              </a:solidFill>
            </a:endParaRPr>
          </a:p>
          <a:p>
            <a:pPr marL="0" indent="0" defTabSz="914391">
              <a:lnSpc>
                <a:spcPct val="95000"/>
              </a:lnSpc>
              <a:spcBef>
                <a:spcPct val="0"/>
              </a:spcBef>
              <a:buNone/>
              <a:defRPr/>
            </a:pPr>
            <a:endParaRPr lang="en-US" dirty="0" smtClean="0">
              <a:solidFill>
                <a:srgbClr val="444444"/>
              </a:solidFill>
            </a:endParaRPr>
          </a:p>
          <a:p>
            <a:pPr marL="0" indent="0" defTabSz="914391">
              <a:lnSpc>
                <a:spcPct val="95000"/>
              </a:lnSpc>
              <a:spcBef>
                <a:spcPct val="0"/>
              </a:spcBef>
              <a:buNone/>
              <a:defRPr/>
            </a:pPr>
            <a:endParaRPr lang="en-US" dirty="0">
              <a:solidFill>
                <a:srgbClr val="444444"/>
              </a:solidFill>
            </a:endParaRPr>
          </a:p>
        </p:txBody>
      </p:sp>
      <p:pic>
        <p:nvPicPr>
          <p:cNvPr id="2662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03420" y="1577340"/>
            <a:ext cx="3657600" cy="3811905"/>
          </a:xfrm>
          <a:noFill/>
        </p:spPr>
      </p:pic>
    </p:spTree>
    <p:extLst>
      <p:ext uri="{BB962C8B-B14F-4D97-AF65-F5344CB8AC3E}">
        <p14:creationId xmlns:p14="http://schemas.microsoft.com/office/powerpoint/2010/main" val="274896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  <a:ea typeface="ＭＳ Ｐゴシック" pitchFamily="-101" charset="-128"/>
              </a:rPr>
              <a:t>Time Complexity: Using List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3434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smtClean="0">
                <a:ea typeface="ＭＳ Ｐゴシック" pitchFamily="-101" charset="-128"/>
              </a:rPr>
              <a:t>The simplest implementation of the Dijkstra's algorithm stores vertices in an ordinary linked list or array</a:t>
            </a:r>
          </a:p>
          <a:p>
            <a:pPr lvl="1">
              <a:lnSpc>
                <a:spcPct val="90000"/>
              </a:lnSpc>
            </a:pPr>
            <a:r>
              <a:rPr lang="en-US" sz="2000" smtClean="0">
                <a:ea typeface="ＭＳ Ｐゴシック" pitchFamily="-101" charset="-128"/>
              </a:rPr>
              <a:t>Good for dense graphs (many edges)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400" smtClean="0">
              <a:ea typeface="ＭＳ Ｐゴシック" pitchFamily="-101" charset="-128"/>
            </a:endParaRPr>
          </a:p>
          <a:p>
            <a:pPr>
              <a:lnSpc>
                <a:spcPct val="90000"/>
              </a:lnSpc>
            </a:pPr>
            <a:r>
              <a:rPr lang="en-US" sz="2400" smtClean="0">
                <a:ea typeface="ＭＳ Ｐゴシック" pitchFamily="-101" charset="-128"/>
              </a:rPr>
              <a:t>|V| vertices and |E|</a:t>
            </a:r>
            <a:r>
              <a:rPr lang="en-US" sz="2400" smtClean="0">
                <a:solidFill>
                  <a:srgbClr val="FF0000"/>
                </a:solidFill>
                <a:ea typeface="ＭＳ Ｐゴシック" pitchFamily="-101" charset="-128"/>
              </a:rPr>
              <a:t> </a:t>
            </a:r>
            <a:r>
              <a:rPr lang="en-US" sz="2400" smtClean="0">
                <a:ea typeface="ＭＳ Ｐゴシック" pitchFamily="-101" charset="-128"/>
              </a:rPr>
              <a:t>edges</a:t>
            </a:r>
          </a:p>
          <a:p>
            <a:pPr>
              <a:lnSpc>
                <a:spcPct val="90000"/>
              </a:lnSpc>
            </a:pPr>
            <a:r>
              <a:rPr lang="en-US" sz="2400" smtClean="0">
                <a:ea typeface="ＭＳ Ｐゴシック" pitchFamily="-101" charset="-128"/>
              </a:rPr>
              <a:t>Initializati</a:t>
            </a:r>
            <a:r>
              <a:rPr lang="en-US" sz="2400" smtClean="0">
                <a:solidFill>
                  <a:srgbClr val="000000"/>
                </a:solidFill>
                <a:ea typeface="ＭＳ Ｐゴシック" pitchFamily="-101" charset="-128"/>
              </a:rPr>
              <a:t>on </a:t>
            </a:r>
            <a:r>
              <a:rPr lang="en-US" sz="2400" smtClean="0">
                <a:solidFill>
                  <a:srgbClr val="C0504D"/>
                </a:solidFill>
                <a:ea typeface="ＭＳ Ｐゴシック" pitchFamily="-101" charset="-128"/>
              </a:rPr>
              <a:t>O(|V|)</a:t>
            </a:r>
          </a:p>
          <a:p>
            <a:pPr>
              <a:lnSpc>
                <a:spcPct val="90000"/>
              </a:lnSpc>
            </a:pPr>
            <a:r>
              <a:rPr lang="en-US" sz="2400" smtClean="0">
                <a:solidFill>
                  <a:srgbClr val="000000"/>
                </a:solidFill>
                <a:ea typeface="ＭＳ Ｐゴシック" pitchFamily="-101" charset="-128"/>
              </a:rPr>
              <a:t>While loop </a:t>
            </a:r>
            <a:r>
              <a:rPr lang="en-US" sz="2400" smtClean="0">
                <a:solidFill>
                  <a:srgbClr val="C0504D"/>
                </a:solidFill>
                <a:ea typeface="ＭＳ Ｐゴシック" pitchFamily="-101" charset="-128"/>
              </a:rPr>
              <a:t>O(|V|)</a:t>
            </a:r>
          </a:p>
          <a:p>
            <a:pPr lvl="1">
              <a:lnSpc>
                <a:spcPct val="90000"/>
              </a:lnSpc>
            </a:pPr>
            <a:r>
              <a:rPr lang="en-US" sz="2000" smtClean="0">
                <a:solidFill>
                  <a:srgbClr val="000000"/>
                </a:solidFill>
                <a:ea typeface="ＭＳ Ｐゴシック" pitchFamily="-101" charset="-128"/>
              </a:rPr>
              <a:t>Find and remove min distance vertices </a:t>
            </a:r>
            <a:r>
              <a:rPr lang="en-US" sz="2000" smtClean="0">
                <a:solidFill>
                  <a:srgbClr val="C0504D"/>
                </a:solidFill>
                <a:ea typeface="ＭＳ Ｐゴシック" pitchFamily="-101" charset="-128"/>
              </a:rPr>
              <a:t>O(|V|)</a:t>
            </a:r>
            <a:endParaRPr lang="en-US" sz="2400" smtClean="0">
              <a:solidFill>
                <a:srgbClr val="C0504D"/>
              </a:solidFill>
              <a:ea typeface="ＭＳ Ｐゴシック" pitchFamily="-101" charset="-128"/>
            </a:endParaRPr>
          </a:p>
          <a:p>
            <a:pPr>
              <a:lnSpc>
                <a:spcPct val="90000"/>
              </a:lnSpc>
            </a:pPr>
            <a:r>
              <a:rPr lang="en-US" sz="2400" smtClean="0">
                <a:solidFill>
                  <a:srgbClr val="000000"/>
                </a:solidFill>
                <a:ea typeface="ＭＳ Ｐゴシック" pitchFamily="-101" charset="-128"/>
              </a:rPr>
              <a:t>Potentially </a:t>
            </a:r>
            <a:r>
              <a:rPr lang="en-US" sz="2400" smtClean="0">
                <a:solidFill>
                  <a:srgbClr val="C0504D"/>
                </a:solidFill>
                <a:ea typeface="ＭＳ Ｐゴシック" pitchFamily="-101" charset="-128"/>
              </a:rPr>
              <a:t>|E| </a:t>
            </a:r>
            <a:r>
              <a:rPr lang="en-US" sz="2400" smtClean="0">
                <a:solidFill>
                  <a:srgbClr val="000000"/>
                </a:solidFill>
                <a:ea typeface="ＭＳ Ｐゴシック" pitchFamily="-101" charset="-128"/>
              </a:rPr>
              <a:t>updates</a:t>
            </a:r>
            <a:endParaRPr lang="en-US" sz="2000" smtClean="0">
              <a:solidFill>
                <a:srgbClr val="000000"/>
              </a:solidFill>
              <a:ea typeface="ＭＳ Ｐゴシック" pitchFamily="-101" charset="-128"/>
            </a:endParaRPr>
          </a:p>
          <a:p>
            <a:pPr lvl="2">
              <a:lnSpc>
                <a:spcPct val="90000"/>
              </a:lnSpc>
            </a:pPr>
            <a:r>
              <a:rPr lang="en-US" sz="2000" smtClean="0">
                <a:solidFill>
                  <a:srgbClr val="000000"/>
                </a:solidFill>
                <a:ea typeface="ＭＳ Ｐゴシック" pitchFamily="-101" charset="-128"/>
              </a:rPr>
              <a:t>Update costs </a:t>
            </a:r>
            <a:r>
              <a:rPr lang="en-US" sz="2000" smtClean="0">
                <a:solidFill>
                  <a:srgbClr val="C0504D"/>
                </a:solidFill>
                <a:ea typeface="ＭＳ Ｐゴシック" pitchFamily="-101" charset="-128"/>
              </a:rPr>
              <a:t>O(1)</a:t>
            </a:r>
            <a:endParaRPr lang="en-US" smtClean="0">
              <a:solidFill>
                <a:srgbClr val="C0504D"/>
              </a:solidFill>
              <a:ea typeface="ＭＳ Ｐゴシック" pitchFamily="-101" charset="-128"/>
            </a:endParaRPr>
          </a:p>
          <a:p>
            <a:pPr lvl="2">
              <a:lnSpc>
                <a:spcPct val="90000"/>
              </a:lnSpc>
            </a:pPr>
            <a:endParaRPr lang="en-US" sz="1600" smtClean="0">
              <a:solidFill>
                <a:schemeClr val="accent2"/>
              </a:solidFill>
              <a:ea typeface="ＭＳ Ｐゴシック" pitchFamily="-101" charset="-128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smtClean="0">
                <a:ea typeface="ＭＳ Ｐゴシック" pitchFamily="-101" charset="-128"/>
              </a:rPr>
              <a:t>Total time </a:t>
            </a:r>
            <a:r>
              <a:rPr lang="en-US" sz="2400" smtClean="0">
                <a:solidFill>
                  <a:srgbClr val="C0504D"/>
                </a:solidFill>
                <a:ea typeface="ＭＳ Ｐゴシック" pitchFamily="-101" charset="-128"/>
              </a:rPr>
              <a:t>O(|V</a:t>
            </a:r>
            <a:r>
              <a:rPr lang="en-US" sz="2400" baseline="30000" smtClean="0">
                <a:solidFill>
                  <a:srgbClr val="C0504D"/>
                </a:solidFill>
                <a:ea typeface="ＭＳ Ｐゴシック" pitchFamily="-101" charset="-128"/>
              </a:rPr>
              <a:t>2</a:t>
            </a:r>
            <a:r>
              <a:rPr lang="en-US" sz="2400" smtClean="0">
                <a:solidFill>
                  <a:srgbClr val="C0504D"/>
                </a:solidFill>
                <a:ea typeface="ＭＳ Ｐゴシック" pitchFamily="-101" charset="-128"/>
              </a:rPr>
              <a:t>| + |E|) = O(|V</a:t>
            </a:r>
            <a:r>
              <a:rPr lang="en-US" sz="2400" baseline="30000" smtClean="0">
                <a:solidFill>
                  <a:srgbClr val="C0504D"/>
                </a:solidFill>
                <a:ea typeface="ＭＳ Ｐゴシック" pitchFamily="-101" charset="-128"/>
              </a:rPr>
              <a:t>2</a:t>
            </a:r>
            <a:r>
              <a:rPr lang="en-US" sz="2400" smtClean="0">
                <a:solidFill>
                  <a:srgbClr val="C0504D"/>
                </a:solidFill>
                <a:ea typeface="ＭＳ Ｐゴシック" pitchFamily="-101" charset="-128"/>
              </a:rPr>
              <a:t>| )</a:t>
            </a:r>
          </a:p>
        </p:txBody>
      </p:sp>
    </p:spTree>
    <p:extLst>
      <p:ext uri="{BB962C8B-B14F-4D97-AF65-F5344CB8AC3E}">
        <p14:creationId xmlns:p14="http://schemas.microsoft.com/office/powerpoint/2010/main" val="238018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fld id="{3BCD7970-D62A-4DDD-91E5-05FF92F9D8BB}" type="slidenum">
              <a:rPr lang="en-US" sz="1200">
                <a:solidFill>
                  <a:srgbClr val="898989"/>
                </a:solidFill>
                <a:latin typeface="Calibri" pitchFamily="-101" charset="0"/>
              </a:rPr>
              <a:pPr eaLnBrk="1" hangingPunct="1"/>
              <a:t>22</a:t>
            </a:fld>
            <a:endParaRPr lang="en-US" sz="1200">
              <a:solidFill>
                <a:srgbClr val="898989"/>
              </a:solidFill>
              <a:latin typeface="Calibri" pitchFamily="-101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  <a:ea typeface="ＭＳ Ｐゴシック" pitchFamily="-101" charset="-128"/>
              </a:rPr>
              <a:t>Time Complexity: Priority Queue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17638"/>
            <a:ext cx="8001000" cy="4343400"/>
          </a:xfrm>
        </p:spPr>
        <p:txBody>
          <a:bodyPr>
            <a:normAutofit fontScale="92500" lnSpcReduction="10000"/>
          </a:bodyPr>
          <a:lstStyle/>
          <a:p>
            <a:pPr>
              <a:buFont typeface="Arial" pitchFamily="-101" charset="0"/>
              <a:buNone/>
              <a:defRPr/>
            </a:pPr>
            <a:r>
              <a:rPr lang="en-US" sz="2400" dirty="0" smtClean="0">
                <a:ea typeface="ＭＳ Ｐゴシック" pitchFamily="-101" charset="-128"/>
                <a:cs typeface="ＭＳ Ｐゴシック" pitchFamily="-101" charset="-128"/>
              </a:rPr>
              <a:t>For sparse graphs, (i.e. graphs with much less than |V</a:t>
            </a:r>
            <a:r>
              <a:rPr lang="en-US" sz="2400" baseline="30000" dirty="0" smtClean="0">
                <a:ea typeface="ＭＳ Ｐゴシック" pitchFamily="-101" charset="-128"/>
                <a:cs typeface="ＭＳ Ｐゴシック" pitchFamily="-101" charset="-128"/>
              </a:rPr>
              <a:t>2</a:t>
            </a:r>
            <a:r>
              <a:rPr lang="en-US" sz="2400" dirty="0" smtClean="0">
                <a:ea typeface="ＭＳ Ｐゴシック" pitchFamily="-101" charset="-128"/>
                <a:cs typeface="ＭＳ Ｐゴシック" pitchFamily="-101" charset="-128"/>
              </a:rPr>
              <a:t>| edges) </a:t>
            </a:r>
            <a:r>
              <a:rPr lang="en-US" sz="2400" dirty="0" err="1" smtClean="0">
                <a:ea typeface="ＭＳ Ｐゴシック" pitchFamily="-101" charset="-128"/>
                <a:cs typeface="ＭＳ Ｐゴシック" pitchFamily="-101" charset="-128"/>
              </a:rPr>
              <a:t>Dijkstra's</a:t>
            </a:r>
            <a:r>
              <a:rPr lang="en-US" sz="2400" dirty="0" smtClean="0">
                <a:ea typeface="ＭＳ Ｐゴシック" pitchFamily="-101" charset="-128"/>
                <a:cs typeface="ＭＳ Ｐゴシック" pitchFamily="-101" charset="-128"/>
              </a:rPr>
              <a:t> implemented more efficiently by </a:t>
            </a:r>
            <a:r>
              <a:rPr lang="en-US" sz="2400" i="1" dirty="0" smtClean="0">
                <a:ea typeface="ＭＳ Ｐゴシック" pitchFamily="-101" charset="-128"/>
                <a:cs typeface="ＭＳ Ｐゴシック" pitchFamily="-101" charset="-128"/>
              </a:rPr>
              <a:t>priority queue</a:t>
            </a:r>
            <a:endParaRPr lang="en-US" sz="2400" dirty="0" smtClean="0">
              <a:ea typeface="ＭＳ Ｐゴシック" pitchFamily="-101" charset="-128"/>
              <a:cs typeface="ＭＳ Ｐゴシック" pitchFamily="-101" charset="-128"/>
            </a:endParaRPr>
          </a:p>
          <a:p>
            <a:pPr>
              <a:lnSpc>
                <a:spcPct val="90000"/>
              </a:lnSpc>
              <a:buFont typeface="Arial" pitchFamily="-101" charset="0"/>
              <a:buNone/>
              <a:defRPr/>
            </a:pPr>
            <a:endParaRPr lang="en-US" sz="2400" dirty="0" smtClean="0">
              <a:ea typeface="ＭＳ Ｐゴシック" pitchFamily="-101" charset="-128"/>
              <a:cs typeface="ＭＳ Ｐゴシック" pitchFamily="-101" charset="-128"/>
            </a:endParaRPr>
          </a:p>
          <a:p>
            <a:pPr>
              <a:lnSpc>
                <a:spcPct val="90000"/>
              </a:lnSpc>
              <a:buFont typeface="Arial" pitchFamily="-101" charset="0"/>
              <a:buChar char="•"/>
              <a:defRPr/>
            </a:pPr>
            <a:r>
              <a:rPr lang="en-US" sz="2400" dirty="0" smtClean="0">
                <a:ea typeface="ＭＳ Ｐゴシック" pitchFamily="-101" charset="-128"/>
                <a:cs typeface="ＭＳ Ｐゴシック" pitchFamily="-101" charset="-128"/>
              </a:rPr>
              <a:t>Initializati</a:t>
            </a:r>
            <a:r>
              <a:rPr lang="en-US" sz="2400" dirty="0" smtClean="0">
                <a:solidFill>
                  <a:srgbClr val="000000"/>
                </a:solidFill>
                <a:ea typeface="ＭＳ Ｐゴシック" pitchFamily="-101" charset="-128"/>
                <a:cs typeface="ＭＳ Ｐゴシック" pitchFamily="-101" charset="-128"/>
              </a:rPr>
              <a:t>on</a:t>
            </a:r>
            <a:r>
              <a:rPr lang="en-US" sz="2400" dirty="0" smtClean="0">
                <a:solidFill>
                  <a:schemeClr val="accent2"/>
                </a:solidFill>
                <a:ea typeface="ＭＳ Ｐゴシック" pitchFamily="-101" charset="-128"/>
                <a:cs typeface="ＭＳ Ｐゴシック" pitchFamily="-101" charset="-128"/>
              </a:rPr>
              <a:t> O(|V|) </a:t>
            </a:r>
            <a:r>
              <a:rPr lang="en-US" sz="2400" dirty="0" smtClean="0">
                <a:ea typeface="ＭＳ Ｐゴシック" pitchFamily="-101" charset="-128"/>
                <a:cs typeface="ＭＳ Ｐゴシック" pitchFamily="-101" charset="-128"/>
              </a:rPr>
              <a:t>using O(|V|) </a:t>
            </a:r>
            <a:r>
              <a:rPr lang="en-US" sz="2400" dirty="0" err="1" smtClean="0">
                <a:ea typeface="ＭＳ Ｐゴシック" pitchFamily="-101" charset="-128"/>
                <a:cs typeface="ＭＳ Ｐゴシック" pitchFamily="-101" charset="-128"/>
              </a:rPr>
              <a:t>buildHeap</a:t>
            </a:r>
            <a:endParaRPr lang="en-US" sz="2400" dirty="0" smtClean="0">
              <a:ea typeface="ＭＳ Ｐゴシック" pitchFamily="-101" charset="-128"/>
              <a:cs typeface="ＭＳ Ｐゴシック" pitchFamily="-101" charset="-128"/>
            </a:endParaRPr>
          </a:p>
          <a:p>
            <a:pPr>
              <a:lnSpc>
                <a:spcPct val="90000"/>
              </a:lnSpc>
              <a:buFont typeface="Arial" pitchFamily="-101" charset="0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  <a:ea typeface="ＭＳ Ｐゴシック" pitchFamily="-101" charset="-128"/>
                <a:cs typeface="ＭＳ Ｐゴシック" pitchFamily="-101" charset="-128"/>
              </a:rPr>
              <a:t>While loop </a:t>
            </a:r>
            <a:r>
              <a:rPr lang="en-US" sz="2400" dirty="0" smtClean="0">
                <a:solidFill>
                  <a:srgbClr val="C0504D"/>
                </a:solidFill>
                <a:ea typeface="ＭＳ Ｐゴシック" pitchFamily="-101" charset="-128"/>
                <a:cs typeface="ＭＳ Ｐゴシック" pitchFamily="-101" charset="-128"/>
              </a:rPr>
              <a:t>O(|V|)</a:t>
            </a:r>
          </a:p>
          <a:p>
            <a:pPr marL="742950" lvl="2" indent="-342900">
              <a:lnSpc>
                <a:spcPct val="90000"/>
              </a:lnSpc>
              <a:buFont typeface="Arial" pitchFamily="-101" charset="0"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Find and remove min distance vertices </a:t>
            </a:r>
            <a:r>
              <a:rPr lang="en-US" sz="2000" dirty="0" err="1" smtClean="0">
                <a:solidFill>
                  <a:srgbClr val="C0504D"/>
                </a:solidFill>
              </a:rPr>
              <a:t>O(log</a:t>
            </a:r>
            <a:r>
              <a:rPr lang="en-US" sz="2000" dirty="0" smtClean="0">
                <a:solidFill>
                  <a:srgbClr val="C0504D"/>
                </a:solidFill>
              </a:rPr>
              <a:t> |V|)  </a:t>
            </a:r>
            <a:r>
              <a:rPr lang="en-US" sz="2000" dirty="0" smtClean="0">
                <a:solidFill>
                  <a:srgbClr val="000000"/>
                </a:solidFill>
              </a:rPr>
              <a:t>using </a:t>
            </a:r>
            <a:r>
              <a:rPr lang="en-US" sz="2000" dirty="0" err="1" smtClean="0">
                <a:solidFill>
                  <a:srgbClr val="000000"/>
                </a:solidFill>
              </a:rPr>
              <a:t>O(log</a:t>
            </a:r>
            <a:r>
              <a:rPr lang="en-US" sz="2000" dirty="0" smtClean="0">
                <a:solidFill>
                  <a:srgbClr val="000000"/>
                </a:solidFill>
              </a:rPr>
              <a:t> |V|) </a:t>
            </a:r>
            <a:r>
              <a:rPr lang="en-US" sz="2000" dirty="0" err="1" smtClean="0">
                <a:solidFill>
                  <a:srgbClr val="000000"/>
                </a:solidFill>
              </a:rPr>
              <a:t>deleteMin</a:t>
            </a:r>
            <a:endParaRPr lang="en-US" sz="2000" dirty="0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Font typeface="Arial" pitchFamily="-101" charset="0"/>
              <a:buChar char="•"/>
              <a:defRPr/>
            </a:pPr>
            <a:endParaRPr lang="en-US" sz="2400" dirty="0" smtClean="0">
              <a:solidFill>
                <a:srgbClr val="C0504D"/>
              </a:solidFill>
              <a:ea typeface="ＭＳ Ｐゴシック" pitchFamily="-101" charset="-128"/>
              <a:cs typeface="ＭＳ Ｐゴシック" pitchFamily="-101" charset="-128"/>
            </a:endParaRPr>
          </a:p>
          <a:p>
            <a:pPr>
              <a:lnSpc>
                <a:spcPct val="90000"/>
              </a:lnSpc>
              <a:buFont typeface="Arial" pitchFamily="-101" charset="0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Potentially </a:t>
            </a:r>
            <a:r>
              <a:rPr lang="en-US" sz="2400" dirty="0" smtClean="0">
                <a:solidFill>
                  <a:srgbClr val="C0504D"/>
                </a:solidFill>
              </a:rPr>
              <a:t>|E| </a:t>
            </a:r>
            <a:r>
              <a:rPr lang="en-US" sz="2400" dirty="0" smtClean="0">
                <a:solidFill>
                  <a:srgbClr val="000000"/>
                </a:solidFill>
              </a:rPr>
              <a:t>updates</a:t>
            </a:r>
          </a:p>
          <a:p>
            <a:pPr lvl="2">
              <a:lnSpc>
                <a:spcPct val="90000"/>
              </a:lnSpc>
              <a:buFont typeface="Arial" pitchFamily="-101" charset="0"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ea typeface="ＭＳ Ｐゴシック" pitchFamily="-101" charset="-128"/>
              </a:rPr>
              <a:t>Update costs </a:t>
            </a:r>
            <a:r>
              <a:rPr lang="en-US" sz="2000" dirty="0" err="1" smtClean="0">
                <a:solidFill>
                  <a:srgbClr val="C0504D"/>
                </a:solidFill>
                <a:ea typeface="ＭＳ Ｐゴシック" pitchFamily="-101" charset="-128"/>
              </a:rPr>
              <a:t>O(log</a:t>
            </a:r>
            <a:r>
              <a:rPr lang="en-US" sz="2000" dirty="0" smtClean="0">
                <a:solidFill>
                  <a:srgbClr val="C0504D"/>
                </a:solidFill>
                <a:ea typeface="ＭＳ Ｐゴシック" pitchFamily="-101" charset="-128"/>
              </a:rPr>
              <a:t> |V|) </a:t>
            </a:r>
            <a:r>
              <a:rPr lang="en-US" sz="2000" dirty="0" smtClean="0">
                <a:solidFill>
                  <a:srgbClr val="000000"/>
                </a:solidFill>
                <a:ea typeface="ＭＳ Ｐゴシック" pitchFamily="-101" charset="-128"/>
              </a:rPr>
              <a:t>using </a:t>
            </a:r>
            <a:r>
              <a:rPr lang="en-US" sz="2000" dirty="0" err="1" smtClean="0">
                <a:solidFill>
                  <a:srgbClr val="000000"/>
                </a:solidFill>
                <a:ea typeface="ＭＳ Ｐゴシック" pitchFamily="-101" charset="-128"/>
              </a:rPr>
              <a:t>decreaseKey</a:t>
            </a:r>
            <a:endParaRPr lang="en-US" sz="2000" dirty="0" smtClean="0">
              <a:solidFill>
                <a:srgbClr val="000000"/>
              </a:solidFill>
              <a:ea typeface="ＭＳ Ｐゴシック" pitchFamily="-101" charset="-128"/>
            </a:endParaRPr>
          </a:p>
          <a:p>
            <a:pPr lvl="2">
              <a:lnSpc>
                <a:spcPct val="90000"/>
              </a:lnSpc>
              <a:buFont typeface="Arial" pitchFamily="-101" charset="0"/>
              <a:buChar char="•"/>
              <a:defRPr/>
            </a:pPr>
            <a:endParaRPr lang="en-US" sz="1600" dirty="0" smtClean="0">
              <a:solidFill>
                <a:schemeClr val="accent2"/>
              </a:solidFill>
              <a:ea typeface="ＭＳ Ｐゴシック" pitchFamily="-101" charset="-128"/>
            </a:endParaRPr>
          </a:p>
          <a:p>
            <a:pPr>
              <a:lnSpc>
                <a:spcPct val="90000"/>
              </a:lnSpc>
              <a:buFont typeface="Arial" pitchFamily="-101" charset="0"/>
              <a:buNone/>
              <a:defRPr/>
            </a:pPr>
            <a:r>
              <a:rPr lang="en-US" sz="2400" dirty="0" smtClean="0">
                <a:ea typeface="ＭＳ Ｐゴシック" pitchFamily="-101" charset="-128"/>
                <a:cs typeface="ＭＳ Ｐゴシック" pitchFamily="-101" charset="-128"/>
              </a:rPr>
              <a:t>Total time </a:t>
            </a:r>
            <a:r>
              <a:rPr lang="en-US" sz="2400" dirty="0" err="1" smtClean="0">
                <a:ea typeface="ＭＳ Ｐゴシック" pitchFamily="-101" charset="-128"/>
                <a:cs typeface="ＭＳ Ｐゴシック" pitchFamily="-101" charset="-128"/>
              </a:rPr>
              <a:t>O(|V|log|V</a:t>
            </a:r>
            <a:r>
              <a:rPr lang="en-US" sz="2400" dirty="0" smtClean="0">
                <a:ea typeface="ＭＳ Ｐゴシック" pitchFamily="-101" charset="-128"/>
                <a:cs typeface="ＭＳ Ｐゴシック" pitchFamily="-101" charset="-128"/>
              </a:rPr>
              <a:t>| + |</a:t>
            </a:r>
            <a:r>
              <a:rPr lang="en-US" sz="2400" dirty="0" err="1" smtClean="0">
                <a:ea typeface="ＭＳ Ｐゴシック" pitchFamily="-101" charset="-128"/>
                <a:cs typeface="ＭＳ Ｐゴシック" pitchFamily="-101" charset="-128"/>
              </a:rPr>
              <a:t>E|log|V</a:t>
            </a:r>
            <a:r>
              <a:rPr lang="en-US" sz="2400" dirty="0" smtClean="0">
                <a:ea typeface="ＭＳ Ｐゴシック" pitchFamily="-101" charset="-128"/>
                <a:cs typeface="ＭＳ Ｐゴシック" pitchFamily="-101" charset="-128"/>
              </a:rPr>
              <a:t>|) = </a:t>
            </a:r>
            <a:r>
              <a:rPr lang="en-US" sz="2400" dirty="0" err="1" smtClean="0">
                <a:solidFill>
                  <a:srgbClr val="C0504D"/>
                </a:solidFill>
                <a:ea typeface="ＭＳ Ｐゴシック" pitchFamily="-101" charset="-128"/>
                <a:cs typeface="ＭＳ Ｐゴシック" pitchFamily="-101" charset="-128"/>
              </a:rPr>
              <a:t>O(|E|log|V</a:t>
            </a:r>
            <a:r>
              <a:rPr lang="en-US" sz="2400" dirty="0" smtClean="0">
                <a:solidFill>
                  <a:srgbClr val="C0504D"/>
                </a:solidFill>
                <a:ea typeface="ＭＳ Ｐゴシック" pitchFamily="-101" charset="-128"/>
                <a:cs typeface="ＭＳ Ｐゴシック" pitchFamily="-101" charset="-128"/>
              </a:rPr>
              <a:t>|)</a:t>
            </a:r>
          </a:p>
          <a:p>
            <a:pPr>
              <a:lnSpc>
                <a:spcPct val="90000"/>
              </a:lnSpc>
              <a:buFont typeface="Arial" pitchFamily="-101" charset="0"/>
              <a:buChar char="•"/>
              <a:defRPr/>
            </a:pPr>
            <a:r>
              <a:rPr lang="en-US" sz="2000" dirty="0" smtClean="0">
                <a:ea typeface="ＭＳ Ｐゴシック" pitchFamily="-101" charset="-128"/>
                <a:cs typeface="ＭＳ Ｐゴシック" pitchFamily="-101" charset="-128"/>
              </a:rPr>
              <a:t>|V| = O(|E|) assuming a connected graph</a:t>
            </a:r>
          </a:p>
        </p:txBody>
      </p:sp>
    </p:spTree>
    <p:extLst>
      <p:ext uri="{BB962C8B-B14F-4D97-AF65-F5344CB8AC3E}">
        <p14:creationId xmlns:p14="http://schemas.microsoft.com/office/powerpoint/2010/main" val="172322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605D1-6BFE-4D23-9FA6-A304CD57DEDE}" type="slidenum">
              <a:rPr lang="en-US"/>
              <a:pPr/>
              <a:t>23</a:t>
            </a:fld>
            <a:endParaRPr lang="en-US" sz="1400"/>
          </a:p>
        </p:txBody>
      </p:sp>
      <p:sp>
        <p:nvSpPr>
          <p:cNvPr id="531514" name="Rectangle 5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Dijkstra's</a:t>
            </a:r>
            <a:r>
              <a:rPr lang="en-US" sz="3600" dirty="0"/>
              <a:t> Shortest Path </a:t>
            </a:r>
            <a:r>
              <a:rPr lang="en-US" sz="3600" dirty="0" smtClean="0"/>
              <a:t>Algorithm – Eg.2</a:t>
            </a:r>
            <a:endParaRPr lang="en-US" sz="3600" dirty="0"/>
          </a:p>
        </p:txBody>
      </p:sp>
      <p:sp>
        <p:nvSpPr>
          <p:cNvPr id="531515" name="Rectangle 5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Find shortest path from s to t.</a:t>
            </a:r>
          </a:p>
        </p:txBody>
      </p:sp>
      <p:sp>
        <p:nvSpPr>
          <p:cNvPr id="531459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s</a:t>
            </a:r>
          </a:p>
        </p:txBody>
      </p:sp>
      <p:sp>
        <p:nvSpPr>
          <p:cNvPr id="531460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3</a:t>
            </a:r>
          </a:p>
        </p:txBody>
      </p:sp>
      <p:sp>
        <p:nvSpPr>
          <p:cNvPr id="531461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t</a:t>
            </a:r>
          </a:p>
        </p:txBody>
      </p:sp>
      <p:sp>
        <p:nvSpPr>
          <p:cNvPr id="531462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2</a:t>
            </a:r>
          </a:p>
        </p:txBody>
      </p:sp>
      <p:sp>
        <p:nvSpPr>
          <p:cNvPr id="531463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6</a:t>
            </a:r>
          </a:p>
        </p:txBody>
      </p:sp>
      <p:sp>
        <p:nvSpPr>
          <p:cNvPr id="531464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7</a:t>
            </a:r>
          </a:p>
        </p:txBody>
      </p:sp>
      <p:sp>
        <p:nvSpPr>
          <p:cNvPr id="531465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4</a:t>
            </a:r>
          </a:p>
        </p:txBody>
      </p:sp>
      <p:sp>
        <p:nvSpPr>
          <p:cNvPr id="531466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5</a:t>
            </a:r>
          </a:p>
        </p:txBody>
      </p:sp>
      <p:cxnSp>
        <p:nvCxnSpPr>
          <p:cNvPr id="531467" name="AutoShape 11"/>
          <p:cNvCxnSpPr>
            <a:cxnSpLocks noChangeShapeType="1"/>
            <a:stCxn id="531459" idx="7"/>
            <a:endCxn id="531462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1468" name="AutoShape 12"/>
          <p:cNvCxnSpPr>
            <a:cxnSpLocks noChangeShapeType="1"/>
            <a:stCxn id="531459" idx="6"/>
            <a:endCxn id="531463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1469" name="AutoShape 13"/>
          <p:cNvCxnSpPr>
            <a:cxnSpLocks noChangeShapeType="1"/>
            <a:stCxn id="531459" idx="5"/>
            <a:endCxn id="531464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1470" name="AutoShape 14"/>
          <p:cNvCxnSpPr>
            <a:cxnSpLocks noChangeShapeType="1"/>
            <a:stCxn id="531463" idx="7"/>
            <a:endCxn id="531460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1471" name="AutoShape 15"/>
          <p:cNvCxnSpPr>
            <a:cxnSpLocks noChangeShapeType="1"/>
            <a:stCxn id="531465" idx="7"/>
            <a:endCxn id="531460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1472" name="AutoShape 16"/>
          <p:cNvCxnSpPr>
            <a:cxnSpLocks noChangeShapeType="1"/>
            <a:stCxn id="531463" idx="5"/>
            <a:endCxn id="531466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1473" name="AutoShape 17"/>
          <p:cNvCxnSpPr>
            <a:cxnSpLocks noChangeShapeType="1"/>
            <a:stCxn id="531466" idx="5"/>
            <a:endCxn id="531461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1474" name="AutoShape 18"/>
          <p:cNvCxnSpPr>
            <a:cxnSpLocks noChangeShapeType="1"/>
            <a:stCxn id="531466" idx="6"/>
            <a:endCxn id="531465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1475" name="AutoShape 19"/>
          <p:cNvCxnSpPr>
            <a:cxnSpLocks noChangeShapeType="1"/>
            <a:stCxn id="531465" idx="4"/>
            <a:endCxn id="531461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1476" name="AutoShape 20"/>
          <p:cNvCxnSpPr>
            <a:cxnSpLocks noChangeShapeType="1"/>
            <a:stCxn id="531460" idx="3"/>
            <a:endCxn id="531466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1477" name="AutoShape 21"/>
          <p:cNvCxnSpPr>
            <a:cxnSpLocks noChangeShapeType="1"/>
            <a:stCxn id="531463" idx="4"/>
            <a:endCxn id="531464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1478" name="AutoShape 22"/>
          <p:cNvCxnSpPr>
            <a:cxnSpLocks noChangeShapeType="1"/>
            <a:stCxn id="531464" idx="6"/>
            <a:endCxn id="531466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1479" name="AutoShape 23"/>
          <p:cNvCxnSpPr>
            <a:cxnSpLocks noChangeShapeType="1"/>
            <a:stCxn id="531462" idx="6"/>
            <a:endCxn id="531460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1480" name="AutoShape 24"/>
          <p:cNvCxnSpPr>
            <a:cxnSpLocks noChangeShapeType="1"/>
            <a:stCxn id="531464" idx="6"/>
            <a:endCxn id="531461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1481" name="AutoShape 25"/>
          <p:cNvCxnSpPr>
            <a:cxnSpLocks noChangeShapeType="1"/>
            <a:stCxn id="531460" idx="5"/>
            <a:endCxn id="531461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31482" name="Text Box 26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24</a:t>
            </a:r>
          </a:p>
        </p:txBody>
      </p:sp>
      <p:sp>
        <p:nvSpPr>
          <p:cNvPr id="531483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18</a:t>
            </a:r>
          </a:p>
        </p:txBody>
      </p:sp>
      <p:sp>
        <p:nvSpPr>
          <p:cNvPr id="531484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</a:t>
            </a:r>
          </a:p>
        </p:txBody>
      </p:sp>
      <p:sp>
        <p:nvSpPr>
          <p:cNvPr id="531485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9</a:t>
            </a:r>
          </a:p>
        </p:txBody>
      </p:sp>
      <p:sp>
        <p:nvSpPr>
          <p:cNvPr id="531486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14</a:t>
            </a:r>
          </a:p>
        </p:txBody>
      </p:sp>
      <p:sp>
        <p:nvSpPr>
          <p:cNvPr id="531487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15</a:t>
            </a:r>
          </a:p>
        </p:txBody>
      </p:sp>
      <p:sp>
        <p:nvSpPr>
          <p:cNvPr id="531488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5</a:t>
            </a:r>
          </a:p>
        </p:txBody>
      </p:sp>
      <p:sp>
        <p:nvSpPr>
          <p:cNvPr id="531489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30</a:t>
            </a:r>
          </a:p>
        </p:txBody>
      </p:sp>
      <p:sp>
        <p:nvSpPr>
          <p:cNvPr id="531490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20</a:t>
            </a:r>
          </a:p>
        </p:txBody>
      </p:sp>
      <p:sp>
        <p:nvSpPr>
          <p:cNvPr id="531491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44</a:t>
            </a:r>
          </a:p>
        </p:txBody>
      </p:sp>
      <p:sp>
        <p:nvSpPr>
          <p:cNvPr id="531492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16</a:t>
            </a:r>
          </a:p>
        </p:txBody>
      </p:sp>
      <p:sp>
        <p:nvSpPr>
          <p:cNvPr id="531493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11</a:t>
            </a:r>
          </a:p>
        </p:txBody>
      </p:sp>
      <p:sp>
        <p:nvSpPr>
          <p:cNvPr id="531494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531495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19</a:t>
            </a:r>
          </a:p>
        </p:txBody>
      </p:sp>
      <p:sp>
        <p:nvSpPr>
          <p:cNvPr id="531496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2708555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BB7DA-F0C5-4CC7-B4A4-7A9BE8D513FC}" type="slidenum">
              <a:rPr lang="en-US"/>
              <a:pPr/>
              <a:t>24</a:t>
            </a:fld>
            <a:endParaRPr lang="en-US" sz="1400"/>
          </a:p>
        </p:txBody>
      </p:sp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Dijkstra's Shortest Path Algorithm</a:t>
            </a:r>
          </a:p>
        </p:txBody>
      </p:sp>
      <p:sp>
        <p:nvSpPr>
          <p:cNvPr id="552963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s</a:t>
            </a:r>
          </a:p>
        </p:txBody>
      </p:sp>
      <p:sp>
        <p:nvSpPr>
          <p:cNvPr id="552964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3</a:t>
            </a:r>
          </a:p>
        </p:txBody>
      </p:sp>
      <p:sp>
        <p:nvSpPr>
          <p:cNvPr id="552965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t</a:t>
            </a:r>
          </a:p>
        </p:txBody>
      </p:sp>
      <p:sp>
        <p:nvSpPr>
          <p:cNvPr id="552966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2</a:t>
            </a:r>
          </a:p>
        </p:txBody>
      </p:sp>
      <p:sp>
        <p:nvSpPr>
          <p:cNvPr id="552967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6</a:t>
            </a:r>
          </a:p>
        </p:txBody>
      </p:sp>
      <p:sp>
        <p:nvSpPr>
          <p:cNvPr id="552968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7</a:t>
            </a:r>
          </a:p>
        </p:txBody>
      </p:sp>
      <p:sp>
        <p:nvSpPr>
          <p:cNvPr id="552969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4</a:t>
            </a:r>
          </a:p>
        </p:txBody>
      </p:sp>
      <p:sp>
        <p:nvSpPr>
          <p:cNvPr id="552970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5</a:t>
            </a:r>
          </a:p>
        </p:txBody>
      </p:sp>
      <p:cxnSp>
        <p:nvCxnSpPr>
          <p:cNvPr id="552971" name="AutoShape 11"/>
          <p:cNvCxnSpPr>
            <a:cxnSpLocks noChangeShapeType="1"/>
            <a:stCxn id="552963" idx="7"/>
            <a:endCxn id="552966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2972" name="AutoShape 12"/>
          <p:cNvCxnSpPr>
            <a:cxnSpLocks noChangeShapeType="1"/>
            <a:stCxn id="552963" idx="6"/>
            <a:endCxn id="552967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2973" name="AutoShape 13"/>
          <p:cNvCxnSpPr>
            <a:cxnSpLocks noChangeShapeType="1"/>
            <a:stCxn id="552963" idx="5"/>
            <a:endCxn id="552968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2974" name="AutoShape 14"/>
          <p:cNvCxnSpPr>
            <a:cxnSpLocks noChangeShapeType="1"/>
            <a:stCxn id="552967" idx="7"/>
            <a:endCxn id="552964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2975" name="AutoShape 15"/>
          <p:cNvCxnSpPr>
            <a:cxnSpLocks noChangeShapeType="1"/>
            <a:stCxn id="552969" idx="7"/>
            <a:endCxn id="552964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2976" name="AutoShape 16"/>
          <p:cNvCxnSpPr>
            <a:cxnSpLocks noChangeShapeType="1"/>
            <a:stCxn id="552967" idx="5"/>
            <a:endCxn id="552970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2977" name="AutoShape 17"/>
          <p:cNvCxnSpPr>
            <a:cxnSpLocks noChangeShapeType="1"/>
            <a:stCxn id="552970" idx="5"/>
            <a:endCxn id="552965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2978" name="AutoShape 18"/>
          <p:cNvCxnSpPr>
            <a:cxnSpLocks noChangeShapeType="1"/>
            <a:stCxn id="552970" idx="6"/>
            <a:endCxn id="552969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2979" name="AutoShape 19"/>
          <p:cNvCxnSpPr>
            <a:cxnSpLocks noChangeShapeType="1"/>
            <a:stCxn id="552969" idx="4"/>
            <a:endCxn id="552965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2980" name="AutoShape 20"/>
          <p:cNvCxnSpPr>
            <a:cxnSpLocks noChangeShapeType="1"/>
            <a:stCxn id="552964" idx="3"/>
            <a:endCxn id="552970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2981" name="AutoShape 21"/>
          <p:cNvCxnSpPr>
            <a:cxnSpLocks noChangeShapeType="1"/>
            <a:stCxn id="552967" idx="4"/>
            <a:endCxn id="552968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2982" name="AutoShape 22"/>
          <p:cNvCxnSpPr>
            <a:cxnSpLocks noChangeShapeType="1"/>
            <a:stCxn id="552968" idx="6"/>
            <a:endCxn id="552970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2983" name="AutoShape 23"/>
          <p:cNvCxnSpPr>
            <a:cxnSpLocks noChangeShapeType="1"/>
            <a:stCxn id="552966" idx="6"/>
            <a:endCxn id="552964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2984" name="AutoShape 24"/>
          <p:cNvCxnSpPr>
            <a:cxnSpLocks noChangeShapeType="1"/>
            <a:stCxn id="552968" idx="6"/>
            <a:endCxn id="552965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2985" name="AutoShape 25"/>
          <p:cNvCxnSpPr>
            <a:cxnSpLocks noChangeShapeType="1"/>
            <a:stCxn id="552964" idx="5"/>
            <a:endCxn id="552965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52986" name="Text Box 26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24</a:t>
            </a:r>
          </a:p>
        </p:txBody>
      </p:sp>
      <p:sp>
        <p:nvSpPr>
          <p:cNvPr id="552987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18</a:t>
            </a:r>
          </a:p>
        </p:txBody>
      </p:sp>
      <p:sp>
        <p:nvSpPr>
          <p:cNvPr id="552988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</a:t>
            </a:r>
          </a:p>
        </p:txBody>
      </p:sp>
      <p:sp>
        <p:nvSpPr>
          <p:cNvPr id="552989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9</a:t>
            </a:r>
          </a:p>
        </p:txBody>
      </p:sp>
      <p:sp>
        <p:nvSpPr>
          <p:cNvPr id="552990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14</a:t>
            </a:r>
          </a:p>
        </p:txBody>
      </p:sp>
      <p:sp>
        <p:nvSpPr>
          <p:cNvPr id="552991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15</a:t>
            </a:r>
          </a:p>
        </p:txBody>
      </p:sp>
      <p:sp>
        <p:nvSpPr>
          <p:cNvPr id="552992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5</a:t>
            </a:r>
          </a:p>
        </p:txBody>
      </p:sp>
      <p:sp>
        <p:nvSpPr>
          <p:cNvPr id="552993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30</a:t>
            </a:r>
          </a:p>
        </p:txBody>
      </p:sp>
      <p:sp>
        <p:nvSpPr>
          <p:cNvPr id="552994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20</a:t>
            </a:r>
          </a:p>
        </p:txBody>
      </p:sp>
      <p:sp>
        <p:nvSpPr>
          <p:cNvPr id="552995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44</a:t>
            </a:r>
          </a:p>
        </p:txBody>
      </p:sp>
      <p:sp>
        <p:nvSpPr>
          <p:cNvPr id="552996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16</a:t>
            </a:r>
          </a:p>
        </p:txBody>
      </p:sp>
      <p:sp>
        <p:nvSpPr>
          <p:cNvPr id="552997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11</a:t>
            </a:r>
          </a:p>
        </p:txBody>
      </p:sp>
      <p:sp>
        <p:nvSpPr>
          <p:cNvPr id="552998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552999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19</a:t>
            </a:r>
          </a:p>
        </p:txBody>
      </p:sp>
      <p:sp>
        <p:nvSpPr>
          <p:cNvPr id="553000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553001" name="Text Box 41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553002" name="Text Box 42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553003" name="Text Box 43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553004" name="Text Box 44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553005" name="Text Box 45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553006" name="Text Box 46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553007" name="Text Box 47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553008" name="Text Box 48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06600"/>
                </a:solidFill>
              </a:rPr>
              <a:t> </a:t>
            </a:r>
            <a:r>
              <a:rPr lang="en-US" sz="1600" b="1">
                <a:solidFill>
                  <a:srgbClr val="006600"/>
                </a:solidFill>
                <a:sym typeface="Symbol" charset="2"/>
              </a:rPr>
              <a:t>0</a:t>
            </a:r>
            <a:endParaRPr lang="en-US" sz="1600" b="1">
              <a:solidFill>
                <a:srgbClr val="006600"/>
              </a:solidFill>
            </a:endParaRPr>
          </a:p>
        </p:txBody>
      </p:sp>
      <p:sp>
        <p:nvSpPr>
          <p:cNvPr id="553009" name="Text Box 49"/>
          <p:cNvSpPr txBox="1">
            <a:spLocks noChangeArrowheads="1"/>
          </p:cNvSpPr>
          <p:nvPr/>
        </p:nvSpPr>
        <p:spPr bwMode="auto">
          <a:xfrm>
            <a:off x="84138" y="6319838"/>
            <a:ext cx="1552575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distance label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53010" name="AutoShape 50"/>
          <p:cNvSpPr>
            <a:spLocks noChangeArrowheads="1"/>
          </p:cNvSpPr>
          <p:nvPr/>
        </p:nvSpPr>
        <p:spPr bwMode="auto">
          <a:xfrm>
            <a:off x="1703388" y="6426200"/>
            <a:ext cx="276225" cy="13811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53011" name="Text Box 51"/>
          <p:cNvSpPr txBox="1">
            <a:spLocks noChangeArrowheads="1"/>
          </p:cNvSpPr>
          <p:nvPr/>
        </p:nvSpPr>
        <p:spPr bwMode="auto">
          <a:xfrm>
            <a:off x="2794000" y="1014413"/>
            <a:ext cx="3368675" cy="7937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/>
              <a:t>S = { 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/>
              <a:t>PQ = { s, 2, 3, 4, 5, 6, 7, t }</a:t>
            </a:r>
          </a:p>
        </p:txBody>
      </p:sp>
    </p:spTree>
    <p:extLst>
      <p:ext uri="{BB962C8B-B14F-4D97-AF65-F5344CB8AC3E}">
        <p14:creationId xmlns:p14="http://schemas.microsoft.com/office/powerpoint/2010/main" val="42565346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127B7-FEA7-4355-AF2C-6CB9C0E1E97C}" type="slidenum">
              <a:rPr lang="en-US"/>
              <a:pPr/>
              <a:t>25</a:t>
            </a:fld>
            <a:endParaRPr lang="en-US" sz="1400"/>
          </a:p>
        </p:txBody>
      </p:sp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Dijkstra's Shortest Path Algorithm</a:t>
            </a:r>
          </a:p>
        </p:txBody>
      </p:sp>
      <p:sp>
        <p:nvSpPr>
          <p:cNvPr id="553987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s</a:t>
            </a:r>
          </a:p>
        </p:txBody>
      </p:sp>
      <p:sp>
        <p:nvSpPr>
          <p:cNvPr id="553988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3</a:t>
            </a:r>
          </a:p>
        </p:txBody>
      </p:sp>
      <p:sp>
        <p:nvSpPr>
          <p:cNvPr id="553989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t</a:t>
            </a:r>
          </a:p>
        </p:txBody>
      </p:sp>
      <p:sp>
        <p:nvSpPr>
          <p:cNvPr id="553990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2</a:t>
            </a:r>
          </a:p>
        </p:txBody>
      </p:sp>
      <p:sp>
        <p:nvSpPr>
          <p:cNvPr id="553991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6</a:t>
            </a:r>
          </a:p>
        </p:txBody>
      </p:sp>
      <p:sp>
        <p:nvSpPr>
          <p:cNvPr id="553992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7</a:t>
            </a:r>
          </a:p>
        </p:txBody>
      </p:sp>
      <p:sp>
        <p:nvSpPr>
          <p:cNvPr id="553993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4</a:t>
            </a:r>
          </a:p>
        </p:txBody>
      </p:sp>
      <p:sp>
        <p:nvSpPr>
          <p:cNvPr id="553994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5</a:t>
            </a:r>
          </a:p>
        </p:txBody>
      </p:sp>
      <p:cxnSp>
        <p:nvCxnSpPr>
          <p:cNvPr id="553995" name="AutoShape 11"/>
          <p:cNvCxnSpPr>
            <a:cxnSpLocks noChangeShapeType="1"/>
            <a:stCxn id="553987" idx="7"/>
            <a:endCxn id="553990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3996" name="AutoShape 12"/>
          <p:cNvCxnSpPr>
            <a:cxnSpLocks noChangeShapeType="1"/>
            <a:stCxn id="553987" idx="6"/>
            <a:endCxn id="553991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3997" name="AutoShape 13"/>
          <p:cNvCxnSpPr>
            <a:cxnSpLocks noChangeShapeType="1"/>
            <a:stCxn id="553987" idx="5"/>
            <a:endCxn id="553992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3998" name="AutoShape 14"/>
          <p:cNvCxnSpPr>
            <a:cxnSpLocks noChangeShapeType="1"/>
            <a:stCxn id="553991" idx="7"/>
            <a:endCxn id="553988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3999" name="AutoShape 15"/>
          <p:cNvCxnSpPr>
            <a:cxnSpLocks noChangeShapeType="1"/>
            <a:stCxn id="553993" idx="7"/>
            <a:endCxn id="553988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4000" name="AutoShape 16"/>
          <p:cNvCxnSpPr>
            <a:cxnSpLocks noChangeShapeType="1"/>
            <a:stCxn id="553991" idx="5"/>
            <a:endCxn id="553994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4001" name="AutoShape 17"/>
          <p:cNvCxnSpPr>
            <a:cxnSpLocks noChangeShapeType="1"/>
            <a:stCxn id="553994" idx="5"/>
            <a:endCxn id="553989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4002" name="AutoShape 18"/>
          <p:cNvCxnSpPr>
            <a:cxnSpLocks noChangeShapeType="1"/>
            <a:stCxn id="553994" idx="6"/>
            <a:endCxn id="553993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4003" name="AutoShape 19"/>
          <p:cNvCxnSpPr>
            <a:cxnSpLocks noChangeShapeType="1"/>
            <a:stCxn id="553993" idx="4"/>
            <a:endCxn id="553989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4004" name="AutoShape 20"/>
          <p:cNvCxnSpPr>
            <a:cxnSpLocks noChangeShapeType="1"/>
            <a:stCxn id="553988" idx="3"/>
            <a:endCxn id="553994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4005" name="AutoShape 21"/>
          <p:cNvCxnSpPr>
            <a:cxnSpLocks noChangeShapeType="1"/>
            <a:stCxn id="553991" idx="4"/>
            <a:endCxn id="553992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4006" name="AutoShape 22"/>
          <p:cNvCxnSpPr>
            <a:cxnSpLocks noChangeShapeType="1"/>
            <a:stCxn id="553992" idx="6"/>
            <a:endCxn id="553994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4007" name="AutoShape 23"/>
          <p:cNvCxnSpPr>
            <a:cxnSpLocks noChangeShapeType="1"/>
            <a:stCxn id="553990" idx="6"/>
            <a:endCxn id="553988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4008" name="AutoShape 24"/>
          <p:cNvCxnSpPr>
            <a:cxnSpLocks noChangeShapeType="1"/>
            <a:stCxn id="553992" idx="6"/>
            <a:endCxn id="553989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4009" name="AutoShape 25"/>
          <p:cNvCxnSpPr>
            <a:cxnSpLocks noChangeShapeType="1"/>
            <a:stCxn id="553988" idx="5"/>
            <a:endCxn id="553989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54010" name="Text Box 26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24</a:t>
            </a:r>
          </a:p>
        </p:txBody>
      </p:sp>
      <p:sp>
        <p:nvSpPr>
          <p:cNvPr id="554011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18</a:t>
            </a:r>
          </a:p>
        </p:txBody>
      </p:sp>
      <p:sp>
        <p:nvSpPr>
          <p:cNvPr id="554012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</a:t>
            </a:r>
          </a:p>
        </p:txBody>
      </p:sp>
      <p:sp>
        <p:nvSpPr>
          <p:cNvPr id="554013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9</a:t>
            </a:r>
          </a:p>
        </p:txBody>
      </p:sp>
      <p:sp>
        <p:nvSpPr>
          <p:cNvPr id="554014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14</a:t>
            </a:r>
          </a:p>
        </p:txBody>
      </p:sp>
      <p:sp>
        <p:nvSpPr>
          <p:cNvPr id="554015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15</a:t>
            </a:r>
          </a:p>
        </p:txBody>
      </p:sp>
      <p:sp>
        <p:nvSpPr>
          <p:cNvPr id="554016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5</a:t>
            </a:r>
          </a:p>
        </p:txBody>
      </p:sp>
      <p:sp>
        <p:nvSpPr>
          <p:cNvPr id="554017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30</a:t>
            </a:r>
          </a:p>
        </p:txBody>
      </p:sp>
      <p:sp>
        <p:nvSpPr>
          <p:cNvPr id="554018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20</a:t>
            </a:r>
          </a:p>
        </p:txBody>
      </p:sp>
      <p:sp>
        <p:nvSpPr>
          <p:cNvPr id="554019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44</a:t>
            </a:r>
          </a:p>
        </p:txBody>
      </p:sp>
      <p:sp>
        <p:nvSpPr>
          <p:cNvPr id="554020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16</a:t>
            </a:r>
          </a:p>
        </p:txBody>
      </p:sp>
      <p:sp>
        <p:nvSpPr>
          <p:cNvPr id="554021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11</a:t>
            </a:r>
          </a:p>
        </p:txBody>
      </p:sp>
      <p:sp>
        <p:nvSpPr>
          <p:cNvPr id="554022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554023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19</a:t>
            </a:r>
          </a:p>
        </p:txBody>
      </p:sp>
      <p:sp>
        <p:nvSpPr>
          <p:cNvPr id="554024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554025" name="Text Box 41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554026" name="Text Box 42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554027" name="Text Box 43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554028" name="Text Box 44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554029" name="Text Box 45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554030" name="Text Box 46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554031" name="Text Box 47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554032" name="Text Box 48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06600"/>
                </a:solidFill>
              </a:rPr>
              <a:t> </a:t>
            </a:r>
            <a:r>
              <a:rPr lang="en-US" sz="1600" b="1">
                <a:solidFill>
                  <a:srgbClr val="006600"/>
                </a:solidFill>
                <a:sym typeface="Symbol" charset="2"/>
              </a:rPr>
              <a:t>0</a:t>
            </a:r>
            <a:endParaRPr lang="en-US" sz="1600" b="1">
              <a:solidFill>
                <a:srgbClr val="006600"/>
              </a:solidFill>
            </a:endParaRPr>
          </a:p>
        </p:txBody>
      </p:sp>
      <p:sp>
        <p:nvSpPr>
          <p:cNvPr id="554033" name="Text Box 49"/>
          <p:cNvSpPr txBox="1">
            <a:spLocks noChangeArrowheads="1"/>
          </p:cNvSpPr>
          <p:nvPr/>
        </p:nvSpPr>
        <p:spPr bwMode="auto">
          <a:xfrm>
            <a:off x="84138" y="6319838"/>
            <a:ext cx="1552575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distance label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54034" name="AutoShape 50"/>
          <p:cNvSpPr>
            <a:spLocks noChangeArrowheads="1"/>
          </p:cNvSpPr>
          <p:nvPr/>
        </p:nvSpPr>
        <p:spPr bwMode="auto">
          <a:xfrm>
            <a:off x="1703388" y="6426200"/>
            <a:ext cx="276225" cy="13811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54035" name="Text Box 51"/>
          <p:cNvSpPr txBox="1">
            <a:spLocks noChangeArrowheads="1"/>
          </p:cNvSpPr>
          <p:nvPr/>
        </p:nvSpPr>
        <p:spPr bwMode="auto">
          <a:xfrm>
            <a:off x="2794000" y="1014413"/>
            <a:ext cx="3368675" cy="7937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/>
              <a:t>S = { 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/>
              <a:t>PQ = { s, 2, 3, 4, 5, 6, 7, t }</a:t>
            </a:r>
          </a:p>
        </p:txBody>
      </p:sp>
      <p:sp>
        <p:nvSpPr>
          <p:cNvPr id="554036" name="AutoShape 52"/>
          <p:cNvSpPr>
            <a:spLocks noChangeArrowheads="1"/>
          </p:cNvSpPr>
          <p:nvPr/>
        </p:nvSpPr>
        <p:spPr bwMode="auto">
          <a:xfrm>
            <a:off x="376238" y="2667000"/>
            <a:ext cx="174625" cy="314325"/>
          </a:xfrm>
          <a:prstGeom prst="down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54037" name="Text Box 53"/>
          <p:cNvSpPr txBox="1">
            <a:spLocks noChangeArrowheads="1"/>
          </p:cNvSpPr>
          <p:nvPr/>
        </p:nvSpPr>
        <p:spPr bwMode="auto">
          <a:xfrm>
            <a:off x="120650" y="2279650"/>
            <a:ext cx="1098550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chemeClr val="accent1"/>
                </a:solidFill>
              </a:rPr>
              <a:t>delmin</a:t>
            </a:r>
          </a:p>
        </p:txBody>
      </p:sp>
    </p:spTree>
    <p:extLst>
      <p:ext uri="{BB962C8B-B14F-4D97-AF65-F5344CB8AC3E}">
        <p14:creationId xmlns:p14="http://schemas.microsoft.com/office/powerpoint/2010/main" val="5244810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B2991A-8012-4365-8516-F97832B993B8}" type="slidenum">
              <a:rPr lang="en-US"/>
              <a:pPr/>
              <a:t>26</a:t>
            </a:fld>
            <a:endParaRPr lang="en-US" sz="1400"/>
          </a:p>
        </p:txBody>
      </p:sp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Dijkstra's Shortest Path Algorithm</a:t>
            </a:r>
          </a:p>
        </p:txBody>
      </p:sp>
      <p:sp>
        <p:nvSpPr>
          <p:cNvPr id="534532" name="Oval 4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s</a:t>
            </a:r>
          </a:p>
        </p:txBody>
      </p:sp>
      <p:sp>
        <p:nvSpPr>
          <p:cNvPr id="534533" name="Oval 5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3</a:t>
            </a:r>
          </a:p>
        </p:txBody>
      </p:sp>
      <p:sp>
        <p:nvSpPr>
          <p:cNvPr id="534534" name="Oval 6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t</a:t>
            </a:r>
          </a:p>
        </p:txBody>
      </p:sp>
      <p:sp>
        <p:nvSpPr>
          <p:cNvPr id="534535" name="Oval 7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2</a:t>
            </a:r>
          </a:p>
        </p:txBody>
      </p:sp>
      <p:sp>
        <p:nvSpPr>
          <p:cNvPr id="534536" name="Oval 8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6</a:t>
            </a:r>
          </a:p>
        </p:txBody>
      </p:sp>
      <p:sp>
        <p:nvSpPr>
          <p:cNvPr id="534537" name="Oval 9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7</a:t>
            </a:r>
          </a:p>
        </p:txBody>
      </p:sp>
      <p:sp>
        <p:nvSpPr>
          <p:cNvPr id="534538" name="Oval 10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4</a:t>
            </a:r>
          </a:p>
        </p:txBody>
      </p:sp>
      <p:sp>
        <p:nvSpPr>
          <p:cNvPr id="534539" name="Oval 11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5</a:t>
            </a:r>
          </a:p>
        </p:txBody>
      </p:sp>
      <p:cxnSp>
        <p:nvCxnSpPr>
          <p:cNvPr id="534540" name="AutoShape 12"/>
          <p:cNvCxnSpPr>
            <a:cxnSpLocks noChangeShapeType="1"/>
            <a:stCxn id="534532" idx="7"/>
            <a:endCxn id="534535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4541" name="AutoShape 13"/>
          <p:cNvCxnSpPr>
            <a:cxnSpLocks noChangeShapeType="1"/>
            <a:stCxn id="534532" idx="6"/>
            <a:endCxn id="534536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4542" name="AutoShape 14"/>
          <p:cNvCxnSpPr>
            <a:cxnSpLocks noChangeShapeType="1"/>
            <a:stCxn id="534532" idx="5"/>
            <a:endCxn id="534537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4543" name="AutoShape 15"/>
          <p:cNvCxnSpPr>
            <a:cxnSpLocks noChangeShapeType="1"/>
            <a:stCxn id="534536" idx="7"/>
            <a:endCxn id="534533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4544" name="AutoShape 16"/>
          <p:cNvCxnSpPr>
            <a:cxnSpLocks noChangeShapeType="1"/>
            <a:stCxn id="534538" idx="7"/>
            <a:endCxn id="534533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4545" name="AutoShape 17"/>
          <p:cNvCxnSpPr>
            <a:cxnSpLocks noChangeShapeType="1"/>
            <a:stCxn id="534536" idx="5"/>
            <a:endCxn id="534539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4546" name="AutoShape 18"/>
          <p:cNvCxnSpPr>
            <a:cxnSpLocks noChangeShapeType="1"/>
            <a:stCxn id="534539" idx="5"/>
            <a:endCxn id="534534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4547" name="AutoShape 19"/>
          <p:cNvCxnSpPr>
            <a:cxnSpLocks noChangeShapeType="1"/>
            <a:stCxn id="534539" idx="6"/>
            <a:endCxn id="534538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4548" name="AutoShape 20"/>
          <p:cNvCxnSpPr>
            <a:cxnSpLocks noChangeShapeType="1"/>
            <a:stCxn id="534538" idx="4"/>
            <a:endCxn id="534534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4549" name="AutoShape 21"/>
          <p:cNvCxnSpPr>
            <a:cxnSpLocks noChangeShapeType="1"/>
            <a:stCxn id="534533" idx="3"/>
            <a:endCxn id="534539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4550" name="AutoShape 22"/>
          <p:cNvCxnSpPr>
            <a:cxnSpLocks noChangeShapeType="1"/>
            <a:stCxn id="534536" idx="4"/>
            <a:endCxn id="534537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4551" name="AutoShape 23"/>
          <p:cNvCxnSpPr>
            <a:cxnSpLocks noChangeShapeType="1"/>
            <a:stCxn id="534537" idx="6"/>
            <a:endCxn id="534539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4552" name="AutoShape 24"/>
          <p:cNvCxnSpPr>
            <a:cxnSpLocks noChangeShapeType="1"/>
            <a:stCxn id="534535" idx="6"/>
            <a:endCxn id="534533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4553" name="AutoShape 25"/>
          <p:cNvCxnSpPr>
            <a:cxnSpLocks noChangeShapeType="1"/>
            <a:stCxn id="534537" idx="6"/>
            <a:endCxn id="534534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4554" name="AutoShape 26"/>
          <p:cNvCxnSpPr>
            <a:cxnSpLocks noChangeShapeType="1"/>
            <a:stCxn id="534533" idx="5"/>
            <a:endCxn id="534534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34555" name="Text Box 27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24</a:t>
            </a:r>
          </a:p>
        </p:txBody>
      </p:sp>
      <p:sp>
        <p:nvSpPr>
          <p:cNvPr id="534556" name="Text Box 28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18</a:t>
            </a:r>
          </a:p>
        </p:txBody>
      </p:sp>
      <p:sp>
        <p:nvSpPr>
          <p:cNvPr id="534557" name="Text Box 29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</a:t>
            </a:r>
          </a:p>
        </p:txBody>
      </p:sp>
      <p:sp>
        <p:nvSpPr>
          <p:cNvPr id="534558" name="Text Box 30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9</a:t>
            </a:r>
          </a:p>
        </p:txBody>
      </p:sp>
      <p:sp>
        <p:nvSpPr>
          <p:cNvPr id="534559" name="Text Box 31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14</a:t>
            </a:r>
          </a:p>
        </p:txBody>
      </p:sp>
      <p:sp>
        <p:nvSpPr>
          <p:cNvPr id="534560" name="Text Box 32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15</a:t>
            </a:r>
          </a:p>
        </p:txBody>
      </p:sp>
      <p:sp>
        <p:nvSpPr>
          <p:cNvPr id="534561" name="Text Box 33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5</a:t>
            </a:r>
          </a:p>
        </p:txBody>
      </p:sp>
      <p:sp>
        <p:nvSpPr>
          <p:cNvPr id="534562" name="Text Box 34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30</a:t>
            </a:r>
          </a:p>
        </p:txBody>
      </p:sp>
      <p:sp>
        <p:nvSpPr>
          <p:cNvPr id="534563" name="Text Box 35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20</a:t>
            </a:r>
          </a:p>
        </p:txBody>
      </p:sp>
      <p:sp>
        <p:nvSpPr>
          <p:cNvPr id="534564" name="Text Box 36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44</a:t>
            </a:r>
          </a:p>
        </p:txBody>
      </p:sp>
      <p:sp>
        <p:nvSpPr>
          <p:cNvPr id="534565" name="Text Box 37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16</a:t>
            </a:r>
          </a:p>
        </p:txBody>
      </p:sp>
      <p:sp>
        <p:nvSpPr>
          <p:cNvPr id="534566" name="Text Box 38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11</a:t>
            </a:r>
          </a:p>
        </p:txBody>
      </p:sp>
      <p:sp>
        <p:nvSpPr>
          <p:cNvPr id="534567" name="Text Box 39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534568" name="Text Box 40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19</a:t>
            </a:r>
          </a:p>
        </p:txBody>
      </p:sp>
      <p:sp>
        <p:nvSpPr>
          <p:cNvPr id="534569" name="Text Box 41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534570" name="Freeform 42"/>
          <p:cNvSpPr>
            <a:spLocks/>
          </p:cNvSpPr>
          <p:nvPr/>
        </p:nvSpPr>
        <p:spPr bwMode="auto">
          <a:xfrm>
            <a:off x="100013" y="3068638"/>
            <a:ext cx="1027112" cy="914400"/>
          </a:xfrm>
          <a:custGeom>
            <a:avLst/>
            <a:gdLst>
              <a:gd name="T0" fmla="*/ 142 w 647"/>
              <a:gd name="T1" fmla="*/ 489 h 576"/>
              <a:gd name="T2" fmla="*/ 71 w 647"/>
              <a:gd name="T3" fmla="*/ 465 h 576"/>
              <a:gd name="T4" fmla="*/ 47 w 647"/>
              <a:gd name="T5" fmla="*/ 457 h 576"/>
              <a:gd name="T6" fmla="*/ 0 w 647"/>
              <a:gd name="T7" fmla="*/ 386 h 576"/>
              <a:gd name="T8" fmla="*/ 8 w 647"/>
              <a:gd name="T9" fmla="*/ 205 h 576"/>
              <a:gd name="T10" fmla="*/ 55 w 647"/>
              <a:gd name="T11" fmla="*/ 134 h 576"/>
              <a:gd name="T12" fmla="*/ 118 w 647"/>
              <a:gd name="T13" fmla="*/ 39 h 576"/>
              <a:gd name="T14" fmla="*/ 150 w 647"/>
              <a:gd name="T15" fmla="*/ 31 h 576"/>
              <a:gd name="T16" fmla="*/ 316 w 647"/>
              <a:gd name="T17" fmla="*/ 8 h 576"/>
              <a:gd name="T18" fmla="*/ 505 w 647"/>
              <a:gd name="T19" fmla="*/ 15 h 576"/>
              <a:gd name="T20" fmla="*/ 576 w 647"/>
              <a:gd name="T21" fmla="*/ 94 h 576"/>
              <a:gd name="T22" fmla="*/ 623 w 647"/>
              <a:gd name="T23" fmla="*/ 165 h 576"/>
              <a:gd name="T24" fmla="*/ 639 w 647"/>
              <a:gd name="T25" fmla="*/ 213 h 576"/>
              <a:gd name="T26" fmla="*/ 647 w 647"/>
              <a:gd name="T27" fmla="*/ 315 h 576"/>
              <a:gd name="T28" fmla="*/ 639 w 647"/>
              <a:gd name="T29" fmla="*/ 449 h 576"/>
              <a:gd name="T30" fmla="*/ 466 w 647"/>
              <a:gd name="T31" fmla="*/ 576 h 576"/>
              <a:gd name="T32" fmla="*/ 292 w 647"/>
              <a:gd name="T33" fmla="*/ 568 h 576"/>
              <a:gd name="T34" fmla="*/ 268 w 647"/>
              <a:gd name="T35" fmla="*/ 552 h 576"/>
              <a:gd name="T36" fmla="*/ 166 w 647"/>
              <a:gd name="T37" fmla="*/ 513 h 576"/>
              <a:gd name="T38" fmla="*/ 142 w 647"/>
              <a:gd name="T39" fmla="*/ 489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47" h="576">
                <a:moveTo>
                  <a:pt x="142" y="489"/>
                </a:moveTo>
                <a:cubicBezTo>
                  <a:pt x="87" y="470"/>
                  <a:pt x="111" y="478"/>
                  <a:pt x="71" y="465"/>
                </a:cubicBezTo>
                <a:cubicBezTo>
                  <a:pt x="63" y="462"/>
                  <a:pt x="47" y="457"/>
                  <a:pt x="47" y="457"/>
                </a:cubicBezTo>
                <a:cubicBezTo>
                  <a:pt x="24" y="434"/>
                  <a:pt x="10" y="417"/>
                  <a:pt x="0" y="386"/>
                </a:cubicBezTo>
                <a:cubicBezTo>
                  <a:pt x="3" y="326"/>
                  <a:pt x="3" y="265"/>
                  <a:pt x="8" y="205"/>
                </a:cubicBezTo>
                <a:cubicBezTo>
                  <a:pt x="10" y="174"/>
                  <a:pt x="38" y="156"/>
                  <a:pt x="55" y="134"/>
                </a:cubicBezTo>
                <a:cubicBezTo>
                  <a:pt x="78" y="104"/>
                  <a:pt x="98" y="71"/>
                  <a:pt x="118" y="39"/>
                </a:cubicBezTo>
                <a:cubicBezTo>
                  <a:pt x="124" y="30"/>
                  <a:pt x="139" y="34"/>
                  <a:pt x="150" y="31"/>
                </a:cubicBezTo>
                <a:cubicBezTo>
                  <a:pt x="247" y="1"/>
                  <a:pt x="150" y="18"/>
                  <a:pt x="316" y="8"/>
                </a:cubicBezTo>
                <a:cubicBezTo>
                  <a:pt x="379" y="10"/>
                  <a:pt x="444" y="0"/>
                  <a:pt x="505" y="15"/>
                </a:cubicBezTo>
                <a:cubicBezTo>
                  <a:pt x="533" y="22"/>
                  <a:pt x="530" y="81"/>
                  <a:pt x="576" y="94"/>
                </a:cubicBezTo>
                <a:cubicBezTo>
                  <a:pt x="592" y="118"/>
                  <a:pt x="614" y="138"/>
                  <a:pt x="623" y="165"/>
                </a:cubicBezTo>
                <a:cubicBezTo>
                  <a:pt x="628" y="181"/>
                  <a:pt x="639" y="213"/>
                  <a:pt x="639" y="213"/>
                </a:cubicBezTo>
                <a:cubicBezTo>
                  <a:pt x="642" y="247"/>
                  <a:pt x="647" y="281"/>
                  <a:pt x="647" y="315"/>
                </a:cubicBezTo>
                <a:cubicBezTo>
                  <a:pt x="647" y="360"/>
                  <a:pt x="644" y="404"/>
                  <a:pt x="639" y="449"/>
                </a:cubicBezTo>
                <a:cubicBezTo>
                  <a:pt x="633" y="508"/>
                  <a:pt x="516" y="558"/>
                  <a:pt x="466" y="576"/>
                </a:cubicBezTo>
                <a:cubicBezTo>
                  <a:pt x="408" y="573"/>
                  <a:pt x="350" y="575"/>
                  <a:pt x="292" y="568"/>
                </a:cubicBezTo>
                <a:cubicBezTo>
                  <a:pt x="282" y="567"/>
                  <a:pt x="277" y="556"/>
                  <a:pt x="268" y="552"/>
                </a:cubicBezTo>
                <a:cubicBezTo>
                  <a:pt x="239" y="539"/>
                  <a:pt x="197" y="520"/>
                  <a:pt x="166" y="513"/>
                </a:cubicBezTo>
                <a:cubicBezTo>
                  <a:pt x="149" y="487"/>
                  <a:pt x="160" y="489"/>
                  <a:pt x="142" y="489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34571" name="Text Box 43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06600"/>
                </a:solidFill>
              </a:rPr>
              <a:t> </a:t>
            </a:r>
            <a:r>
              <a:rPr lang="en-US" sz="1600" b="1">
                <a:solidFill>
                  <a:srgbClr val="006600"/>
                </a:solidFill>
                <a:sym typeface="Symbol" charset="2"/>
              </a:rPr>
              <a:t>15</a:t>
            </a:r>
            <a:endParaRPr lang="en-US" sz="1600" b="1">
              <a:solidFill>
                <a:srgbClr val="006600"/>
              </a:solidFill>
            </a:endParaRPr>
          </a:p>
        </p:txBody>
      </p:sp>
      <p:sp>
        <p:nvSpPr>
          <p:cNvPr id="534572" name="Text Box 44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9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34573" name="Text Box 45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534574" name="Text Box 46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534575" name="Text Box 47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534576" name="Text Box 48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14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34577" name="Text Box 49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534578" name="Text Box 50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06600"/>
                </a:solidFill>
              </a:rPr>
              <a:t> </a:t>
            </a:r>
            <a:r>
              <a:rPr lang="en-US" sz="1600" b="1">
                <a:solidFill>
                  <a:srgbClr val="006600"/>
                </a:solidFill>
                <a:sym typeface="Symbol" charset="2"/>
              </a:rPr>
              <a:t>0</a:t>
            </a:r>
            <a:endParaRPr lang="en-US" sz="1600" b="1">
              <a:solidFill>
                <a:srgbClr val="006600"/>
              </a:solidFill>
            </a:endParaRPr>
          </a:p>
        </p:txBody>
      </p:sp>
      <p:sp>
        <p:nvSpPr>
          <p:cNvPr id="534579" name="Text Box 51"/>
          <p:cNvSpPr txBox="1">
            <a:spLocks noChangeArrowheads="1"/>
          </p:cNvSpPr>
          <p:nvPr/>
        </p:nvSpPr>
        <p:spPr bwMode="auto">
          <a:xfrm>
            <a:off x="84138" y="6319838"/>
            <a:ext cx="1552575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distance label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34580" name="AutoShape 52"/>
          <p:cNvSpPr>
            <a:spLocks noChangeArrowheads="1"/>
          </p:cNvSpPr>
          <p:nvPr/>
        </p:nvSpPr>
        <p:spPr bwMode="auto">
          <a:xfrm>
            <a:off x="1703388" y="6426200"/>
            <a:ext cx="276225" cy="13811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34582" name="Text Box 54"/>
          <p:cNvSpPr txBox="1">
            <a:spLocks noChangeArrowheads="1"/>
          </p:cNvSpPr>
          <p:nvPr/>
        </p:nvSpPr>
        <p:spPr bwMode="auto">
          <a:xfrm>
            <a:off x="2794000" y="1014413"/>
            <a:ext cx="3368675" cy="7937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/>
              <a:t>S = { s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/>
              <a:t>PQ = { 2, 3, 4, 5, 6, 7, t }</a:t>
            </a:r>
          </a:p>
        </p:txBody>
      </p:sp>
      <p:sp>
        <p:nvSpPr>
          <p:cNvPr id="534583" name="AutoShape 55"/>
          <p:cNvSpPr>
            <a:spLocks noChangeArrowheads="1"/>
          </p:cNvSpPr>
          <p:nvPr/>
        </p:nvSpPr>
        <p:spPr bwMode="auto">
          <a:xfrm rot="-3296093">
            <a:off x="1827213" y="2303463"/>
            <a:ext cx="174625" cy="314325"/>
          </a:xfrm>
          <a:prstGeom prst="downArrow">
            <a:avLst>
              <a:gd name="adj1" fmla="val 50000"/>
              <a:gd name="adj2" fmla="val 45000"/>
            </a:avLst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34584" name="Text Box 56"/>
          <p:cNvSpPr txBox="1">
            <a:spLocks noChangeArrowheads="1"/>
          </p:cNvSpPr>
          <p:nvPr/>
        </p:nvSpPr>
        <p:spPr bwMode="auto">
          <a:xfrm>
            <a:off x="1225550" y="1979613"/>
            <a:ext cx="1652588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decrease key</a:t>
            </a:r>
          </a:p>
        </p:txBody>
      </p:sp>
      <p:sp>
        <p:nvSpPr>
          <p:cNvPr id="534586" name="Text Box 58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534590" name="Text Box 62"/>
          <p:cNvSpPr txBox="1">
            <a:spLocks noChangeArrowheads="1"/>
          </p:cNvSpPr>
          <p:nvPr/>
        </p:nvSpPr>
        <p:spPr bwMode="auto">
          <a:xfrm>
            <a:off x="2132013" y="2555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34591" name="Text Box 63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534592" name="Text Box 64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534593" name="Text Box 65"/>
          <p:cNvSpPr txBox="1">
            <a:spLocks noChangeArrowheads="1"/>
          </p:cNvSpPr>
          <p:nvPr/>
        </p:nvSpPr>
        <p:spPr bwMode="auto">
          <a:xfrm>
            <a:off x="2949575" y="3786188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34594" name="Text Box 66"/>
          <p:cNvSpPr txBox="1">
            <a:spLocks noChangeArrowheads="1"/>
          </p:cNvSpPr>
          <p:nvPr/>
        </p:nvSpPr>
        <p:spPr bwMode="auto">
          <a:xfrm>
            <a:off x="2212975" y="64055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00580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3ADDB-DF1B-4DCB-B4CF-60DD025C298B}" type="slidenum">
              <a:rPr lang="en-US"/>
              <a:pPr/>
              <a:t>27</a:t>
            </a:fld>
            <a:endParaRPr lang="en-US" sz="1400"/>
          </a:p>
        </p:txBody>
      </p:sp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Dijkstra's Shortest Path Algorithm</a:t>
            </a:r>
          </a:p>
        </p:txBody>
      </p:sp>
      <p:sp>
        <p:nvSpPr>
          <p:cNvPr id="537603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s</a:t>
            </a:r>
          </a:p>
        </p:txBody>
      </p:sp>
      <p:sp>
        <p:nvSpPr>
          <p:cNvPr id="537604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3</a:t>
            </a:r>
          </a:p>
        </p:txBody>
      </p:sp>
      <p:sp>
        <p:nvSpPr>
          <p:cNvPr id="537605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t</a:t>
            </a:r>
          </a:p>
        </p:txBody>
      </p:sp>
      <p:sp>
        <p:nvSpPr>
          <p:cNvPr id="537606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2</a:t>
            </a:r>
          </a:p>
        </p:txBody>
      </p:sp>
      <p:sp>
        <p:nvSpPr>
          <p:cNvPr id="537607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6</a:t>
            </a:r>
          </a:p>
        </p:txBody>
      </p:sp>
      <p:sp>
        <p:nvSpPr>
          <p:cNvPr id="537608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7</a:t>
            </a:r>
          </a:p>
        </p:txBody>
      </p:sp>
      <p:sp>
        <p:nvSpPr>
          <p:cNvPr id="537609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4</a:t>
            </a:r>
          </a:p>
        </p:txBody>
      </p:sp>
      <p:sp>
        <p:nvSpPr>
          <p:cNvPr id="537610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5</a:t>
            </a:r>
          </a:p>
        </p:txBody>
      </p:sp>
      <p:cxnSp>
        <p:nvCxnSpPr>
          <p:cNvPr id="537611" name="AutoShape 11"/>
          <p:cNvCxnSpPr>
            <a:cxnSpLocks noChangeShapeType="1"/>
            <a:stCxn id="537603" idx="7"/>
            <a:endCxn id="537606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7612" name="AutoShape 12"/>
          <p:cNvCxnSpPr>
            <a:cxnSpLocks noChangeShapeType="1"/>
            <a:stCxn id="537603" idx="6"/>
            <a:endCxn id="537607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7613" name="AutoShape 13"/>
          <p:cNvCxnSpPr>
            <a:cxnSpLocks noChangeShapeType="1"/>
            <a:stCxn id="537603" idx="5"/>
            <a:endCxn id="537608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7614" name="AutoShape 14"/>
          <p:cNvCxnSpPr>
            <a:cxnSpLocks noChangeShapeType="1"/>
            <a:stCxn id="537607" idx="7"/>
            <a:endCxn id="537604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7615" name="AutoShape 15"/>
          <p:cNvCxnSpPr>
            <a:cxnSpLocks noChangeShapeType="1"/>
            <a:stCxn id="537609" idx="7"/>
            <a:endCxn id="537604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7616" name="AutoShape 16"/>
          <p:cNvCxnSpPr>
            <a:cxnSpLocks noChangeShapeType="1"/>
            <a:stCxn id="537607" idx="5"/>
            <a:endCxn id="537610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7617" name="AutoShape 17"/>
          <p:cNvCxnSpPr>
            <a:cxnSpLocks noChangeShapeType="1"/>
            <a:stCxn id="537610" idx="5"/>
            <a:endCxn id="537605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7618" name="AutoShape 18"/>
          <p:cNvCxnSpPr>
            <a:cxnSpLocks noChangeShapeType="1"/>
            <a:stCxn id="537610" idx="6"/>
            <a:endCxn id="537609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7619" name="AutoShape 19"/>
          <p:cNvCxnSpPr>
            <a:cxnSpLocks noChangeShapeType="1"/>
            <a:stCxn id="537609" idx="4"/>
            <a:endCxn id="537605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7620" name="AutoShape 20"/>
          <p:cNvCxnSpPr>
            <a:cxnSpLocks noChangeShapeType="1"/>
            <a:stCxn id="537604" idx="3"/>
            <a:endCxn id="537610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7621" name="AutoShape 21"/>
          <p:cNvCxnSpPr>
            <a:cxnSpLocks noChangeShapeType="1"/>
            <a:stCxn id="537607" idx="4"/>
            <a:endCxn id="537608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7622" name="AutoShape 22"/>
          <p:cNvCxnSpPr>
            <a:cxnSpLocks noChangeShapeType="1"/>
            <a:stCxn id="537608" idx="6"/>
            <a:endCxn id="537610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7623" name="AutoShape 23"/>
          <p:cNvCxnSpPr>
            <a:cxnSpLocks noChangeShapeType="1"/>
            <a:stCxn id="537606" idx="6"/>
            <a:endCxn id="537604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7624" name="AutoShape 24"/>
          <p:cNvCxnSpPr>
            <a:cxnSpLocks noChangeShapeType="1"/>
            <a:stCxn id="537608" idx="6"/>
            <a:endCxn id="537605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7625" name="AutoShape 25"/>
          <p:cNvCxnSpPr>
            <a:cxnSpLocks noChangeShapeType="1"/>
            <a:stCxn id="537604" idx="5"/>
            <a:endCxn id="537605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37626" name="Text Box 26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24</a:t>
            </a:r>
          </a:p>
        </p:txBody>
      </p:sp>
      <p:sp>
        <p:nvSpPr>
          <p:cNvPr id="537627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18</a:t>
            </a:r>
          </a:p>
        </p:txBody>
      </p:sp>
      <p:sp>
        <p:nvSpPr>
          <p:cNvPr id="537628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</a:t>
            </a:r>
          </a:p>
        </p:txBody>
      </p:sp>
      <p:sp>
        <p:nvSpPr>
          <p:cNvPr id="537629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9</a:t>
            </a:r>
          </a:p>
        </p:txBody>
      </p:sp>
      <p:sp>
        <p:nvSpPr>
          <p:cNvPr id="537630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14</a:t>
            </a:r>
          </a:p>
        </p:txBody>
      </p:sp>
      <p:sp>
        <p:nvSpPr>
          <p:cNvPr id="537631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15</a:t>
            </a:r>
          </a:p>
        </p:txBody>
      </p:sp>
      <p:sp>
        <p:nvSpPr>
          <p:cNvPr id="537632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5</a:t>
            </a:r>
          </a:p>
        </p:txBody>
      </p:sp>
      <p:sp>
        <p:nvSpPr>
          <p:cNvPr id="537633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30</a:t>
            </a:r>
          </a:p>
        </p:txBody>
      </p:sp>
      <p:sp>
        <p:nvSpPr>
          <p:cNvPr id="537634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20</a:t>
            </a:r>
          </a:p>
        </p:txBody>
      </p:sp>
      <p:sp>
        <p:nvSpPr>
          <p:cNvPr id="537635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44</a:t>
            </a:r>
          </a:p>
        </p:txBody>
      </p:sp>
      <p:sp>
        <p:nvSpPr>
          <p:cNvPr id="537636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16</a:t>
            </a:r>
          </a:p>
        </p:txBody>
      </p:sp>
      <p:sp>
        <p:nvSpPr>
          <p:cNvPr id="537637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11</a:t>
            </a:r>
          </a:p>
        </p:txBody>
      </p:sp>
      <p:sp>
        <p:nvSpPr>
          <p:cNvPr id="537638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537639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19</a:t>
            </a:r>
          </a:p>
        </p:txBody>
      </p:sp>
      <p:sp>
        <p:nvSpPr>
          <p:cNvPr id="537640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537641" name="Freeform 41"/>
          <p:cNvSpPr>
            <a:spLocks/>
          </p:cNvSpPr>
          <p:nvPr/>
        </p:nvSpPr>
        <p:spPr bwMode="auto">
          <a:xfrm>
            <a:off x="100013" y="3068638"/>
            <a:ext cx="1027112" cy="914400"/>
          </a:xfrm>
          <a:custGeom>
            <a:avLst/>
            <a:gdLst>
              <a:gd name="T0" fmla="*/ 142 w 647"/>
              <a:gd name="T1" fmla="*/ 489 h 576"/>
              <a:gd name="T2" fmla="*/ 71 w 647"/>
              <a:gd name="T3" fmla="*/ 465 h 576"/>
              <a:gd name="T4" fmla="*/ 47 w 647"/>
              <a:gd name="T5" fmla="*/ 457 h 576"/>
              <a:gd name="T6" fmla="*/ 0 w 647"/>
              <a:gd name="T7" fmla="*/ 386 h 576"/>
              <a:gd name="T8" fmla="*/ 8 w 647"/>
              <a:gd name="T9" fmla="*/ 205 h 576"/>
              <a:gd name="T10" fmla="*/ 55 w 647"/>
              <a:gd name="T11" fmla="*/ 134 h 576"/>
              <a:gd name="T12" fmla="*/ 118 w 647"/>
              <a:gd name="T13" fmla="*/ 39 h 576"/>
              <a:gd name="T14" fmla="*/ 150 w 647"/>
              <a:gd name="T15" fmla="*/ 31 h 576"/>
              <a:gd name="T16" fmla="*/ 316 w 647"/>
              <a:gd name="T17" fmla="*/ 8 h 576"/>
              <a:gd name="T18" fmla="*/ 505 w 647"/>
              <a:gd name="T19" fmla="*/ 15 h 576"/>
              <a:gd name="T20" fmla="*/ 576 w 647"/>
              <a:gd name="T21" fmla="*/ 94 h 576"/>
              <a:gd name="T22" fmla="*/ 623 w 647"/>
              <a:gd name="T23" fmla="*/ 165 h 576"/>
              <a:gd name="T24" fmla="*/ 639 w 647"/>
              <a:gd name="T25" fmla="*/ 213 h 576"/>
              <a:gd name="T26" fmla="*/ 647 w 647"/>
              <a:gd name="T27" fmla="*/ 315 h 576"/>
              <a:gd name="T28" fmla="*/ 639 w 647"/>
              <a:gd name="T29" fmla="*/ 449 h 576"/>
              <a:gd name="T30" fmla="*/ 466 w 647"/>
              <a:gd name="T31" fmla="*/ 576 h 576"/>
              <a:gd name="T32" fmla="*/ 292 w 647"/>
              <a:gd name="T33" fmla="*/ 568 h 576"/>
              <a:gd name="T34" fmla="*/ 268 w 647"/>
              <a:gd name="T35" fmla="*/ 552 h 576"/>
              <a:gd name="T36" fmla="*/ 166 w 647"/>
              <a:gd name="T37" fmla="*/ 513 h 576"/>
              <a:gd name="T38" fmla="*/ 142 w 647"/>
              <a:gd name="T39" fmla="*/ 489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47" h="576">
                <a:moveTo>
                  <a:pt x="142" y="489"/>
                </a:moveTo>
                <a:cubicBezTo>
                  <a:pt x="87" y="470"/>
                  <a:pt x="111" y="478"/>
                  <a:pt x="71" y="465"/>
                </a:cubicBezTo>
                <a:cubicBezTo>
                  <a:pt x="63" y="462"/>
                  <a:pt x="47" y="457"/>
                  <a:pt x="47" y="457"/>
                </a:cubicBezTo>
                <a:cubicBezTo>
                  <a:pt x="24" y="434"/>
                  <a:pt x="10" y="417"/>
                  <a:pt x="0" y="386"/>
                </a:cubicBezTo>
                <a:cubicBezTo>
                  <a:pt x="3" y="326"/>
                  <a:pt x="3" y="265"/>
                  <a:pt x="8" y="205"/>
                </a:cubicBezTo>
                <a:cubicBezTo>
                  <a:pt x="10" y="174"/>
                  <a:pt x="38" y="156"/>
                  <a:pt x="55" y="134"/>
                </a:cubicBezTo>
                <a:cubicBezTo>
                  <a:pt x="78" y="104"/>
                  <a:pt x="98" y="71"/>
                  <a:pt x="118" y="39"/>
                </a:cubicBezTo>
                <a:cubicBezTo>
                  <a:pt x="124" y="30"/>
                  <a:pt x="139" y="34"/>
                  <a:pt x="150" y="31"/>
                </a:cubicBezTo>
                <a:cubicBezTo>
                  <a:pt x="247" y="1"/>
                  <a:pt x="150" y="18"/>
                  <a:pt x="316" y="8"/>
                </a:cubicBezTo>
                <a:cubicBezTo>
                  <a:pt x="379" y="10"/>
                  <a:pt x="444" y="0"/>
                  <a:pt x="505" y="15"/>
                </a:cubicBezTo>
                <a:cubicBezTo>
                  <a:pt x="533" y="22"/>
                  <a:pt x="530" y="81"/>
                  <a:pt x="576" y="94"/>
                </a:cubicBezTo>
                <a:cubicBezTo>
                  <a:pt x="592" y="118"/>
                  <a:pt x="614" y="138"/>
                  <a:pt x="623" y="165"/>
                </a:cubicBezTo>
                <a:cubicBezTo>
                  <a:pt x="628" y="181"/>
                  <a:pt x="639" y="213"/>
                  <a:pt x="639" y="213"/>
                </a:cubicBezTo>
                <a:cubicBezTo>
                  <a:pt x="642" y="247"/>
                  <a:pt x="647" y="281"/>
                  <a:pt x="647" y="315"/>
                </a:cubicBezTo>
                <a:cubicBezTo>
                  <a:pt x="647" y="360"/>
                  <a:pt x="644" y="404"/>
                  <a:pt x="639" y="449"/>
                </a:cubicBezTo>
                <a:cubicBezTo>
                  <a:pt x="633" y="508"/>
                  <a:pt x="516" y="558"/>
                  <a:pt x="466" y="576"/>
                </a:cubicBezTo>
                <a:cubicBezTo>
                  <a:pt x="408" y="573"/>
                  <a:pt x="350" y="575"/>
                  <a:pt x="292" y="568"/>
                </a:cubicBezTo>
                <a:cubicBezTo>
                  <a:pt x="282" y="567"/>
                  <a:pt x="277" y="556"/>
                  <a:pt x="268" y="552"/>
                </a:cubicBezTo>
                <a:cubicBezTo>
                  <a:pt x="239" y="539"/>
                  <a:pt x="197" y="520"/>
                  <a:pt x="166" y="513"/>
                </a:cubicBezTo>
                <a:cubicBezTo>
                  <a:pt x="149" y="487"/>
                  <a:pt x="160" y="489"/>
                  <a:pt x="142" y="489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37642" name="Text Box 42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06600"/>
                </a:solidFill>
              </a:rPr>
              <a:t> </a:t>
            </a:r>
            <a:r>
              <a:rPr lang="en-US" sz="1600" b="1">
                <a:solidFill>
                  <a:srgbClr val="006600"/>
                </a:solidFill>
                <a:sym typeface="Symbol" charset="2"/>
              </a:rPr>
              <a:t>15</a:t>
            </a:r>
            <a:endParaRPr lang="en-US" sz="1600" b="1">
              <a:solidFill>
                <a:srgbClr val="006600"/>
              </a:solidFill>
            </a:endParaRPr>
          </a:p>
        </p:txBody>
      </p:sp>
      <p:sp>
        <p:nvSpPr>
          <p:cNvPr id="537643" name="Text Box 43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9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37644" name="Text Box 44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537645" name="Text Box 45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537646" name="Text Box 46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537647" name="Text Box 47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14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37648" name="Text Box 48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537649" name="Text Box 49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06600"/>
                </a:solidFill>
              </a:rPr>
              <a:t> </a:t>
            </a:r>
            <a:r>
              <a:rPr lang="en-US" sz="1600" b="1">
                <a:solidFill>
                  <a:srgbClr val="006600"/>
                </a:solidFill>
                <a:sym typeface="Symbol" charset="2"/>
              </a:rPr>
              <a:t>0</a:t>
            </a:r>
            <a:endParaRPr lang="en-US" sz="1600" b="1">
              <a:solidFill>
                <a:srgbClr val="006600"/>
              </a:solidFill>
            </a:endParaRPr>
          </a:p>
        </p:txBody>
      </p:sp>
      <p:sp>
        <p:nvSpPr>
          <p:cNvPr id="537650" name="Text Box 50"/>
          <p:cNvSpPr txBox="1">
            <a:spLocks noChangeArrowheads="1"/>
          </p:cNvSpPr>
          <p:nvPr/>
        </p:nvSpPr>
        <p:spPr bwMode="auto">
          <a:xfrm>
            <a:off x="84138" y="6319838"/>
            <a:ext cx="1552575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distance label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37651" name="AutoShape 51"/>
          <p:cNvSpPr>
            <a:spLocks noChangeArrowheads="1"/>
          </p:cNvSpPr>
          <p:nvPr/>
        </p:nvSpPr>
        <p:spPr bwMode="auto">
          <a:xfrm>
            <a:off x="1703388" y="6426200"/>
            <a:ext cx="276225" cy="13811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37652" name="Text Box 52"/>
          <p:cNvSpPr txBox="1">
            <a:spLocks noChangeArrowheads="1"/>
          </p:cNvSpPr>
          <p:nvPr/>
        </p:nvSpPr>
        <p:spPr bwMode="auto">
          <a:xfrm>
            <a:off x="2794000" y="1014413"/>
            <a:ext cx="3368675" cy="7937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/>
              <a:t>S = { s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/>
              <a:t>PQ = { 2, 3, 4, 5, 6, 7, t }</a:t>
            </a:r>
          </a:p>
        </p:txBody>
      </p:sp>
      <p:sp>
        <p:nvSpPr>
          <p:cNvPr id="537655" name="Text Box 55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37656" name="Text Box 56"/>
          <p:cNvSpPr txBox="1">
            <a:spLocks noChangeArrowheads="1"/>
          </p:cNvSpPr>
          <p:nvPr/>
        </p:nvSpPr>
        <p:spPr bwMode="auto">
          <a:xfrm>
            <a:off x="2132013" y="2555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37657" name="Text Box 57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537658" name="Text Box 58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37659" name="Text Box 59"/>
          <p:cNvSpPr txBox="1">
            <a:spLocks noChangeArrowheads="1"/>
          </p:cNvSpPr>
          <p:nvPr/>
        </p:nvSpPr>
        <p:spPr bwMode="auto">
          <a:xfrm>
            <a:off x="2949575" y="3786188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37660" name="Text Box 60"/>
          <p:cNvSpPr txBox="1">
            <a:spLocks noChangeArrowheads="1"/>
          </p:cNvSpPr>
          <p:nvPr/>
        </p:nvSpPr>
        <p:spPr bwMode="auto">
          <a:xfrm>
            <a:off x="2212975" y="64055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37661" name="AutoShape 61"/>
          <p:cNvSpPr>
            <a:spLocks noChangeArrowheads="1"/>
          </p:cNvSpPr>
          <p:nvPr/>
        </p:nvSpPr>
        <p:spPr bwMode="auto">
          <a:xfrm rot="2984085">
            <a:off x="2659063" y="2317750"/>
            <a:ext cx="174625" cy="314325"/>
          </a:xfrm>
          <a:prstGeom prst="down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37662" name="Text Box 62"/>
          <p:cNvSpPr txBox="1">
            <a:spLocks noChangeArrowheads="1"/>
          </p:cNvSpPr>
          <p:nvPr/>
        </p:nvSpPr>
        <p:spPr bwMode="auto">
          <a:xfrm>
            <a:off x="2982913" y="2192338"/>
            <a:ext cx="127793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chemeClr val="accent1"/>
                </a:solidFill>
              </a:rPr>
              <a:t>delmin</a:t>
            </a:r>
          </a:p>
        </p:txBody>
      </p:sp>
    </p:spTree>
    <p:extLst>
      <p:ext uri="{BB962C8B-B14F-4D97-AF65-F5344CB8AC3E}">
        <p14:creationId xmlns:p14="http://schemas.microsoft.com/office/powerpoint/2010/main" val="33125063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0AA18D-4CE3-4B64-B643-CB39EDEFE973}" type="slidenum">
              <a:rPr lang="en-US"/>
              <a:pPr/>
              <a:t>28</a:t>
            </a:fld>
            <a:endParaRPr lang="en-US" sz="1400"/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Dijkstra's Shortest Path Algorithm</a:t>
            </a:r>
          </a:p>
        </p:txBody>
      </p:sp>
      <p:sp>
        <p:nvSpPr>
          <p:cNvPr id="538627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s</a:t>
            </a:r>
          </a:p>
        </p:txBody>
      </p:sp>
      <p:sp>
        <p:nvSpPr>
          <p:cNvPr id="538628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3</a:t>
            </a:r>
          </a:p>
        </p:txBody>
      </p:sp>
      <p:sp>
        <p:nvSpPr>
          <p:cNvPr id="538629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t</a:t>
            </a:r>
          </a:p>
        </p:txBody>
      </p:sp>
      <p:sp>
        <p:nvSpPr>
          <p:cNvPr id="538630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2</a:t>
            </a:r>
          </a:p>
        </p:txBody>
      </p:sp>
      <p:sp>
        <p:nvSpPr>
          <p:cNvPr id="538631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6</a:t>
            </a:r>
          </a:p>
        </p:txBody>
      </p:sp>
      <p:sp>
        <p:nvSpPr>
          <p:cNvPr id="538632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7</a:t>
            </a:r>
          </a:p>
        </p:txBody>
      </p:sp>
      <p:sp>
        <p:nvSpPr>
          <p:cNvPr id="538633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4</a:t>
            </a:r>
          </a:p>
        </p:txBody>
      </p:sp>
      <p:sp>
        <p:nvSpPr>
          <p:cNvPr id="538634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5</a:t>
            </a:r>
          </a:p>
        </p:txBody>
      </p:sp>
      <p:cxnSp>
        <p:nvCxnSpPr>
          <p:cNvPr id="538635" name="AutoShape 11"/>
          <p:cNvCxnSpPr>
            <a:cxnSpLocks noChangeShapeType="1"/>
            <a:stCxn id="538627" idx="7"/>
            <a:endCxn id="538630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8636" name="AutoShape 12"/>
          <p:cNvCxnSpPr>
            <a:cxnSpLocks noChangeShapeType="1"/>
            <a:stCxn id="538627" idx="6"/>
            <a:endCxn id="538631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8637" name="AutoShape 13"/>
          <p:cNvCxnSpPr>
            <a:cxnSpLocks noChangeShapeType="1"/>
            <a:stCxn id="538627" idx="5"/>
            <a:endCxn id="538632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8638" name="AutoShape 14"/>
          <p:cNvCxnSpPr>
            <a:cxnSpLocks noChangeShapeType="1"/>
            <a:stCxn id="538631" idx="7"/>
            <a:endCxn id="538628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8639" name="AutoShape 15"/>
          <p:cNvCxnSpPr>
            <a:cxnSpLocks noChangeShapeType="1"/>
            <a:stCxn id="538633" idx="7"/>
            <a:endCxn id="538628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8640" name="AutoShape 16"/>
          <p:cNvCxnSpPr>
            <a:cxnSpLocks noChangeShapeType="1"/>
            <a:stCxn id="538631" idx="5"/>
            <a:endCxn id="538634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8641" name="AutoShape 17"/>
          <p:cNvCxnSpPr>
            <a:cxnSpLocks noChangeShapeType="1"/>
            <a:stCxn id="538634" idx="5"/>
            <a:endCxn id="538629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8642" name="AutoShape 18"/>
          <p:cNvCxnSpPr>
            <a:cxnSpLocks noChangeShapeType="1"/>
            <a:stCxn id="538634" idx="6"/>
            <a:endCxn id="538633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8643" name="AutoShape 19"/>
          <p:cNvCxnSpPr>
            <a:cxnSpLocks noChangeShapeType="1"/>
            <a:stCxn id="538633" idx="4"/>
            <a:endCxn id="538629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8644" name="AutoShape 20"/>
          <p:cNvCxnSpPr>
            <a:cxnSpLocks noChangeShapeType="1"/>
            <a:stCxn id="538628" idx="3"/>
            <a:endCxn id="538634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8645" name="AutoShape 21"/>
          <p:cNvCxnSpPr>
            <a:cxnSpLocks noChangeShapeType="1"/>
            <a:stCxn id="538631" idx="4"/>
            <a:endCxn id="538632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8646" name="AutoShape 22"/>
          <p:cNvCxnSpPr>
            <a:cxnSpLocks noChangeShapeType="1"/>
            <a:stCxn id="538632" idx="6"/>
            <a:endCxn id="538634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8647" name="AutoShape 23"/>
          <p:cNvCxnSpPr>
            <a:cxnSpLocks noChangeShapeType="1"/>
            <a:stCxn id="538630" idx="6"/>
            <a:endCxn id="538628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8648" name="AutoShape 24"/>
          <p:cNvCxnSpPr>
            <a:cxnSpLocks noChangeShapeType="1"/>
            <a:stCxn id="538632" idx="6"/>
            <a:endCxn id="538629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8649" name="AutoShape 25"/>
          <p:cNvCxnSpPr>
            <a:cxnSpLocks noChangeShapeType="1"/>
            <a:stCxn id="538628" idx="5"/>
            <a:endCxn id="538629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38650" name="Text Box 26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24</a:t>
            </a:r>
          </a:p>
        </p:txBody>
      </p:sp>
      <p:sp>
        <p:nvSpPr>
          <p:cNvPr id="538651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18</a:t>
            </a:r>
          </a:p>
        </p:txBody>
      </p:sp>
      <p:sp>
        <p:nvSpPr>
          <p:cNvPr id="538652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</a:t>
            </a:r>
          </a:p>
        </p:txBody>
      </p:sp>
      <p:sp>
        <p:nvSpPr>
          <p:cNvPr id="538653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9</a:t>
            </a:r>
          </a:p>
        </p:txBody>
      </p:sp>
      <p:sp>
        <p:nvSpPr>
          <p:cNvPr id="538654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14</a:t>
            </a:r>
          </a:p>
        </p:txBody>
      </p:sp>
      <p:sp>
        <p:nvSpPr>
          <p:cNvPr id="538655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15</a:t>
            </a:r>
          </a:p>
        </p:txBody>
      </p:sp>
      <p:sp>
        <p:nvSpPr>
          <p:cNvPr id="538656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5</a:t>
            </a:r>
          </a:p>
        </p:txBody>
      </p:sp>
      <p:sp>
        <p:nvSpPr>
          <p:cNvPr id="538657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30</a:t>
            </a:r>
          </a:p>
        </p:txBody>
      </p:sp>
      <p:sp>
        <p:nvSpPr>
          <p:cNvPr id="538658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20</a:t>
            </a:r>
          </a:p>
        </p:txBody>
      </p:sp>
      <p:sp>
        <p:nvSpPr>
          <p:cNvPr id="538659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44</a:t>
            </a:r>
          </a:p>
        </p:txBody>
      </p:sp>
      <p:sp>
        <p:nvSpPr>
          <p:cNvPr id="538660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16</a:t>
            </a:r>
          </a:p>
        </p:txBody>
      </p:sp>
      <p:sp>
        <p:nvSpPr>
          <p:cNvPr id="538661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11</a:t>
            </a:r>
          </a:p>
        </p:txBody>
      </p:sp>
      <p:sp>
        <p:nvSpPr>
          <p:cNvPr id="538662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538663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19</a:t>
            </a:r>
          </a:p>
        </p:txBody>
      </p:sp>
      <p:sp>
        <p:nvSpPr>
          <p:cNvPr id="538664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538666" name="Text Box 42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06600"/>
                </a:solidFill>
              </a:rPr>
              <a:t> </a:t>
            </a:r>
            <a:r>
              <a:rPr lang="en-US" sz="1600" b="1">
                <a:solidFill>
                  <a:srgbClr val="006600"/>
                </a:solidFill>
                <a:sym typeface="Symbol" charset="2"/>
              </a:rPr>
              <a:t>15</a:t>
            </a:r>
            <a:endParaRPr lang="en-US" sz="1600" b="1">
              <a:solidFill>
                <a:srgbClr val="006600"/>
              </a:solidFill>
            </a:endParaRPr>
          </a:p>
        </p:txBody>
      </p:sp>
      <p:sp>
        <p:nvSpPr>
          <p:cNvPr id="538667" name="Text Box 43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9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38668" name="Text Box 44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538669" name="Text Box 45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538670" name="Text Box 46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538671" name="Text Box 47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14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38672" name="Text Box 48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538673" name="Text Box 49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0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38676" name="Text Box 52"/>
          <p:cNvSpPr txBox="1">
            <a:spLocks noChangeArrowheads="1"/>
          </p:cNvSpPr>
          <p:nvPr/>
        </p:nvSpPr>
        <p:spPr bwMode="auto">
          <a:xfrm>
            <a:off x="2794000" y="1014413"/>
            <a:ext cx="3368675" cy="7937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/>
              <a:t>S = { s, 2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/>
              <a:t>PQ = { 3, 4, 5, 6, 7, t }</a:t>
            </a:r>
          </a:p>
        </p:txBody>
      </p:sp>
      <p:sp>
        <p:nvSpPr>
          <p:cNvPr id="538677" name="Text Box 53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38678" name="Text Box 54"/>
          <p:cNvSpPr txBox="1">
            <a:spLocks noChangeArrowheads="1"/>
          </p:cNvSpPr>
          <p:nvPr/>
        </p:nvSpPr>
        <p:spPr bwMode="auto">
          <a:xfrm>
            <a:off x="2132013" y="2555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38679" name="Text Box 55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538680" name="Text Box 56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38681" name="Text Box 57"/>
          <p:cNvSpPr txBox="1">
            <a:spLocks noChangeArrowheads="1"/>
          </p:cNvSpPr>
          <p:nvPr/>
        </p:nvSpPr>
        <p:spPr bwMode="auto">
          <a:xfrm>
            <a:off x="2949575" y="3786188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38682" name="Text Box 58"/>
          <p:cNvSpPr txBox="1">
            <a:spLocks noChangeArrowheads="1"/>
          </p:cNvSpPr>
          <p:nvPr/>
        </p:nvSpPr>
        <p:spPr bwMode="auto">
          <a:xfrm>
            <a:off x="2212975" y="64055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38685" name="Freeform 61"/>
          <p:cNvSpPr>
            <a:spLocks/>
          </p:cNvSpPr>
          <p:nvPr/>
        </p:nvSpPr>
        <p:spPr bwMode="auto">
          <a:xfrm>
            <a:off x="133350" y="2224088"/>
            <a:ext cx="3113088" cy="1858962"/>
          </a:xfrm>
          <a:custGeom>
            <a:avLst/>
            <a:gdLst>
              <a:gd name="T0" fmla="*/ 3 w 1961"/>
              <a:gd name="T1" fmla="*/ 824 h 1171"/>
              <a:gd name="T2" fmla="*/ 34 w 1961"/>
              <a:gd name="T3" fmla="*/ 666 h 1171"/>
              <a:gd name="T4" fmla="*/ 121 w 1961"/>
              <a:gd name="T5" fmla="*/ 469 h 1171"/>
              <a:gd name="T6" fmla="*/ 153 w 1961"/>
              <a:gd name="T7" fmla="*/ 414 h 1171"/>
              <a:gd name="T8" fmla="*/ 271 w 1961"/>
              <a:gd name="T9" fmla="*/ 359 h 1171"/>
              <a:gd name="T10" fmla="*/ 350 w 1961"/>
              <a:gd name="T11" fmla="*/ 295 h 1171"/>
              <a:gd name="T12" fmla="*/ 500 w 1961"/>
              <a:gd name="T13" fmla="*/ 177 h 1171"/>
              <a:gd name="T14" fmla="*/ 650 w 1961"/>
              <a:gd name="T15" fmla="*/ 130 h 1171"/>
              <a:gd name="T16" fmla="*/ 950 w 1961"/>
              <a:gd name="T17" fmla="*/ 75 h 1171"/>
              <a:gd name="T18" fmla="*/ 1131 w 1961"/>
              <a:gd name="T19" fmla="*/ 43 h 1171"/>
              <a:gd name="T20" fmla="*/ 1565 w 1961"/>
              <a:gd name="T21" fmla="*/ 43 h 1171"/>
              <a:gd name="T22" fmla="*/ 1754 w 1961"/>
              <a:gd name="T23" fmla="*/ 82 h 1171"/>
              <a:gd name="T24" fmla="*/ 1786 w 1961"/>
              <a:gd name="T25" fmla="*/ 98 h 1171"/>
              <a:gd name="T26" fmla="*/ 1833 w 1961"/>
              <a:gd name="T27" fmla="*/ 114 h 1171"/>
              <a:gd name="T28" fmla="*/ 1920 w 1961"/>
              <a:gd name="T29" fmla="*/ 240 h 1171"/>
              <a:gd name="T30" fmla="*/ 1841 w 1961"/>
              <a:gd name="T31" fmla="*/ 603 h 1171"/>
              <a:gd name="T32" fmla="*/ 1747 w 1961"/>
              <a:gd name="T33" fmla="*/ 698 h 1171"/>
              <a:gd name="T34" fmla="*/ 1612 w 1961"/>
              <a:gd name="T35" fmla="*/ 769 h 1171"/>
              <a:gd name="T36" fmla="*/ 1455 w 1961"/>
              <a:gd name="T37" fmla="*/ 800 h 1171"/>
              <a:gd name="T38" fmla="*/ 1036 w 1961"/>
              <a:gd name="T39" fmla="*/ 840 h 1171"/>
              <a:gd name="T40" fmla="*/ 879 w 1961"/>
              <a:gd name="T41" fmla="*/ 871 h 1171"/>
              <a:gd name="T42" fmla="*/ 673 w 1961"/>
              <a:gd name="T43" fmla="*/ 1037 h 1171"/>
              <a:gd name="T44" fmla="*/ 547 w 1961"/>
              <a:gd name="T45" fmla="*/ 1132 h 1171"/>
              <a:gd name="T46" fmla="*/ 271 w 1961"/>
              <a:gd name="T47" fmla="*/ 1171 h 1171"/>
              <a:gd name="T48" fmla="*/ 121 w 1961"/>
              <a:gd name="T49" fmla="*/ 1124 h 1171"/>
              <a:gd name="T50" fmla="*/ 50 w 1961"/>
              <a:gd name="T51" fmla="*/ 982 h 1171"/>
              <a:gd name="T52" fmla="*/ 34 w 1961"/>
              <a:gd name="T53" fmla="*/ 919 h 1171"/>
              <a:gd name="T54" fmla="*/ 3 w 1961"/>
              <a:gd name="T55" fmla="*/ 824 h 1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961" h="1171">
                <a:moveTo>
                  <a:pt x="3" y="824"/>
                </a:moveTo>
                <a:cubicBezTo>
                  <a:pt x="9" y="747"/>
                  <a:pt x="0" y="721"/>
                  <a:pt x="34" y="666"/>
                </a:cubicBezTo>
                <a:cubicBezTo>
                  <a:pt x="53" y="592"/>
                  <a:pt x="84" y="534"/>
                  <a:pt x="121" y="469"/>
                </a:cubicBezTo>
                <a:cubicBezTo>
                  <a:pt x="128" y="456"/>
                  <a:pt x="140" y="425"/>
                  <a:pt x="153" y="414"/>
                </a:cubicBezTo>
                <a:cubicBezTo>
                  <a:pt x="189" y="383"/>
                  <a:pt x="227" y="372"/>
                  <a:pt x="271" y="359"/>
                </a:cubicBezTo>
                <a:cubicBezTo>
                  <a:pt x="332" y="297"/>
                  <a:pt x="301" y="311"/>
                  <a:pt x="350" y="295"/>
                </a:cubicBezTo>
                <a:cubicBezTo>
                  <a:pt x="402" y="258"/>
                  <a:pt x="447" y="213"/>
                  <a:pt x="500" y="177"/>
                </a:cubicBezTo>
                <a:cubicBezTo>
                  <a:pt x="545" y="147"/>
                  <a:pt x="600" y="145"/>
                  <a:pt x="650" y="130"/>
                </a:cubicBezTo>
                <a:cubicBezTo>
                  <a:pt x="750" y="100"/>
                  <a:pt x="845" y="83"/>
                  <a:pt x="950" y="75"/>
                </a:cubicBezTo>
                <a:cubicBezTo>
                  <a:pt x="1011" y="65"/>
                  <a:pt x="1070" y="52"/>
                  <a:pt x="1131" y="43"/>
                </a:cubicBezTo>
                <a:cubicBezTo>
                  <a:pt x="1260" y="0"/>
                  <a:pt x="1469" y="39"/>
                  <a:pt x="1565" y="43"/>
                </a:cubicBezTo>
                <a:cubicBezTo>
                  <a:pt x="1628" y="56"/>
                  <a:pt x="1691" y="68"/>
                  <a:pt x="1754" y="82"/>
                </a:cubicBezTo>
                <a:cubicBezTo>
                  <a:pt x="1765" y="87"/>
                  <a:pt x="1775" y="94"/>
                  <a:pt x="1786" y="98"/>
                </a:cubicBezTo>
                <a:cubicBezTo>
                  <a:pt x="1801" y="104"/>
                  <a:pt x="1833" y="114"/>
                  <a:pt x="1833" y="114"/>
                </a:cubicBezTo>
                <a:cubicBezTo>
                  <a:pt x="1862" y="157"/>
                  <a:pt x="1890" y="197"/>
                  <a:pt x="1920" y="240"/>
                </a:cubicBezTo>
                <a:cubicBezTo>
                  <a:pt x="1916" y="374"/>
                  <a:pt x="1961" y="523"/>
                  <a:pt x="1841" y="603"/>
                </a:cubicBezTo>
                <a:cubicBezTo>
                  <a:pt x="1814" y="640"/>
                  <a:pt x="1785" y="672"/>
                  <a:pt x="1747" y="698"/>
                </a:cubicBezTo>
                <a:cubicBezTo>
                  <a:pt x="1717" y="742"/>
                  <a:pt x="1663" y="759"/>
                  <a:pt x="1612" y="769"/>
                </a:cubicBezTo>
                <a:cubicBezTo>
                  <a:pt x="1561" y="790"/>
                  <a:pt x="1509" y="789"/>
                  <a:pt x="1455" y="800"/>
                </a:cubicBezTo>
                <a:cubicBezTo>
                  <a:pt x="1310" y="831"/>
                  <a:pt x="1188" y="835"/>
                  <a:pt x="1036" y="840"/>
                </a:cubicBezTo>
                <a:cubicBezTo>
                  <a:pt x="982" y="847"/>
                  <a:pt x="931" y="855"/>
                  <a:pt x="879" y="871"/>
                </a:cubicBezTo>
                <a:cubicBezTo>
                  <a:pt x="809" y="923"/>
                  <a:pt x="740" y="980"/>
                  <a:pt x="673" y="1037"/>
                </a:cubicBezTo>
                <a:cubicBezTo>
                  <a:pt x="646" y="1060"/>
                  <a:pt x="582" y="1123"/>
                  <a:pt x="547" y="1132"/>
                </a:cubicBezTo>
                <a:cubicBezTo>
                  <a:pt x="453" y="1156"/>
                  <a:pt x="370" y="1165"/>
                  <a:pt x="271" y="1171"/>
                </a:cubicBezTo>
                <a:cubicBezTo>
                  <a:pt x="207" y="1165"/>
                  <a:pt x="172" y="1158"/>
                  <a:pt x="121" y="1124"/>
                </a:cubicBezTo>
                <a:cubicBezTo>
                  <a:pt x="103" y="1072"/>
                  <a:pt x="74" y="1030"/>
                  <a:pt x="50" y="982"/>
                </a:cubicBezTo>
                <a:cubicBezTo>
                  <a:pt x="41" y="964"/>
                  <a:pt x="38" y="937"/>
                  <a:pt x="34" y="919"/>
                </a:cubicBezTo>
                <a:cubicBezTo>
                  <a:pt x="26" y="887"/>
                  <a:pt x="13" y="855"/>
                  <a:pt x="3" y="824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403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C2C7CB-95E9-46B6-8784-339CC4594AE7}" type="slidenum">
              <a:rPr lang="en-US"/>
              <a:pPr/>
              <a:t>29</a:t>
            </a:fld>
            <a:endParaRPr lang="en-US" sz="1400"/>
          </a:p>
        </p:txBody>
      </p:sp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Dijkstra's Shortest Path Algorithm</a:t>
            </a:r>
          </a:p>
        </p:txBody>
      </p:sp>
      <p:sp>
        <p:nvSpPr>
          <p:cNvPr id="539651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s</a:t>
            </a:r>
          </a:p>
        </p:txBody>
      </p:sp>
      <p:sp>
        <p:nvSpPr>
          <p:cNvPr id="539652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3</a:t>
            </a:r>
          </a:p>
        </p:txBody>
      </p:sp>
      <p:sp>
        <p:nvSpPr>
          <p:cNvPr id="539653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t</a:t>
            </a:r>
          </a:p>
        </p:txBody>
      </p:sp>
      <p:sp>
        <p:nvSpPr>
          <p:cNvPr id="539654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2</a:t>
            </a:r>
          </a:p>
        </p:txBody>
      </p:sp>
      <p:sp>
        <p:nvSpPr>
          <p:cNvPr id="539655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6</a:t>
            </a:r>
          </a:p>
        </p:txBody>
      </p:sp>
      <p:sp>
        <p:nvSpPr>
          <p:cNvPr id="539656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7</a:t>
            </a:r>
          </a:p>
        </p:txBody>
      </p:sp>
      <p:sp>
        <p:nvSpPr>
          <p:cNvPr id="539657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4</a:t>
            </a:r>
          </a:p>
        </p:txBody>
      </p:sp>
      <p:sp>
        <p:nvSpPr>
          <p:cNvPr id="539658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5</a:t>
            </a:r>
          </a:p>
        </p:txBody>
      </p:sp>
      <p:cxnSp>
        <p:nvCxnSpPr>
          <p:cNvPr id="539659" name="AutoShape 11"/>
          <p:cNvCxnSpPr>
            <a:cxnSpLocks noChangeShapeType="1"/>
            <a:stCxn id="539651" idx="7"/>
            <a:endCxn id="539654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9660" name="AutoShape 12"/>
          <p:cNvCxnSpPr>
            <a:cxnSpLocks noChangeShapeType="1"/>
            <a:stCxn id="539651" idx="6"/>
            <a:endCxn id="539655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9661" name="AutoShape 13"/>
          <p:cNvCxnSpPr>
            <a:cxnSpLocks noChangeShapeType="1"/>
            <a:stCxn id="539651" idx="5"/>
            <a:endCxn id="539656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9662" name="AutoShape 14"/>
          <p:cNvCxnSpPr>
            <a:cxnSpLocks noChangeShapeType="1"/>
            <a:stCxn id="539655" idx="7"/>
            <a:endCxn id="539652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9663" name="AutoShape 15"/>
          <p:cNvCxnSpPr>
            <a:cxnSpLocks noChangeShapeType="1"/>
            <a:stCxn id="539657" idx="7"/>
            <a:endCxn id="539652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9664" name="AutoShape 16"/>
          <p:cNvCxnSpPr>
            <a:cxnSpLocks noChangeShapeType="1"/>
            <a:stCxn id="539655" idx="5"/>
            <a:endCxn id="539658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9665" name="AutoShape 17"/>
          <p:cNvCxnSpPr>
            <a:cxnSpLocks noChangeShapeType="1"/>
            <a:stCxn id="539658" idx="5"/>
            <a:endCxn id="539653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9666" name="AutoShape 18"/>
          <p:cNvCxnSpPr>
            <a:cxnSpLocks noChangeShapeType="1"/>
            <a:stCxn id="539658" idx="6"/>
            <a:endCxn id="539657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9667" name="AutoShape 19"/>
          <p:cNvCxnSpPr>
            <a:cxnSpLocks noChangeShapeType="1"/>
            <a:stCxn id="539657" idx="4"/>
            <a:endCxn id="539653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9668" name="AutoShape 20"/>
          <p:cNvCxnSpPr>
            <a:cxnSpLocks noChangeShapeType="1"/>
            <a:stCxn id="539652" idx="3"/>
            <a:endCxn id="539658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9669" name="AutoShape 21"/>
          <p:cNvCxnSpPr>
            <a:cxnSpLocks noChangeShapeType="1"/>
            <a:stCxn id="539655" idx="4"/>
            <a:endCxn id="539656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9670" name="AutoShape 22"/>
          <p:cNvCxnSpPr>
            <a:cxnSpLocks noChangeShapeType="1"/>
            <a:stCxn id="539656" idx="6"/>
            <a:endCxn id="539658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9671" name="AutoShape 23"/>
          <p:cNvCxnSpPr>
            <a:cxnSpLocks noChangeShapeType="1"/>
            <a:stCxn id="539654" idx="6"/>
            <a:endCxn id="539652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9672" name="AutoShape 24"/>
          <p:cNvCxnSpPr>
            <a:cxnSpLocks noChangeShapeType="1"/>
            <a:stCxn id="539656" idx="6"/>
            <a:endCxn id="539653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9673" name="AutoShape 25"/>
          <p:cNvCxnSpPr>
            <a:cxnSpLocks noChangeShapeType="1"/>
            <a:stCxn id="539652" idx="5"/>
            <a:endCxn id="539653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39674" name="Text Box 26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24</a:t>
            </a:r>
          </a:p>
        </p:txBody>
      </p:sp>
      <p:sp>
        <p:nvSpPr>
          <p:cNvPr id="539675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18</a:t>
            </a:r>
          </a:p>
        </p:txBody>
      </p:sp>
      <p:sp>
        <p:nvSpPr>
          <p:cNvPr id="539676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</a:t>
            </a:r>
          </a:p>
        </p:txBody>
      </p:sp>
      <p:sp>
        <p:nvSpPr>
          <p:cNvPr id="539677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9</a:t>
            </a:r>
          </a:p>
        </p:txBody>
      </p:sp>
      <p:sp>
        <p:nvSpPr>
          <p:cNvPr id="539678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14</a:t>
            </a:r>
          </a:p>
        </p:txBody>
      </p:sp>
      <p:sp>
        <p:nvSpPr>
          <p:cNvPr id="539679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15</a:t>
            </a:r>
          </a:p>
        </p:txBody>
      </p:sp>
      <p:sp>
        <p:nvSpPr>
          <p:cNvPr id="539680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5</a:t>
            </a:r>
          </a:p>
        </p:txBody>
      </p:sp>
      <p:sp>
        <p:nvSpPr>
          <p:cNvPr id="539681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30</a:t>
            </a:r>
          </a:p>
        </p:txBody>
      </p:sp>
      <p:sp>
        <p:nvSpPr>
          <p:cNvPr id="539682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20</a:t>
            </a:r>
          </a:p>
        </p:txBody>
      </p:sp>
      <p:sp>
        <p:nvSpPr>
          <p:cNvPr id="539683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44</a:t>
            </a:r>
          </a:p>
        </p:txBody>
      </p:sp>
      <p:sp>
        <p:nvSpPr>
          <p:cNvPr id="539684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16</a:t>
            </a:r>
          </a:p>
        </p:txBody>
      </p:sp>
      <p:sp>
        <p:nvSpPr>
          <p:cNvPr id="539685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11</a:t>
            </a:r>
          </a:p>
        </p:txBody>
      </p:sp>
      <p:sp>
        <p:nvSpPr>
          <p:cNvPr id="539686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539687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19</a:t>
            </a:r>
          </a:p>
        </p:txBody>
      </p:sp>
      <p:sp>
        <p:nvSpPr>
          <p:cNvPr id="539688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539689" name="Text Box 41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06600"/>
                </a:solidFill>
              </a:rPr>
              <a:t> </a:t>
            </a:r>
            <a:r>
              <a:rPr lang="en-US" sz="1600" b="1">
                <a:solidFill>
                  <a:srgbClr val="006600"/>
                </a:solidFill>
                <a:sym typeface="Symbol" charset="2"/>
              </a:rPr>
              <a:t>15</a:t>
            </a:r>
            <a:endParaRPr lang="en-US" sz="1600" b="1">
              <a:solidFill>
                <a:srgbClr val="006600"/>
              </a:solidFill>
            </a:endParaRPr>
          </a:p>
        </p:txBody>
      </p:sp>
      <p:sp>
        <p:nvSpPr>
          <p:cNvPr id="539690" name="Text Box 42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9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39691" name="Text Box 43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39692" name="Text Box 44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539693" name="Text Box 45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539694" name="Text Box 46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14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39695" name="Text Box 47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539696" name="Text Box 48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0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39697" name="Text Box 49"/>
          <p:cNvSpPr txBox="1">
            <a:spLocks noChangeArrowheads="1"/>
          </p:cNvSpPr>
          <p:nvPr/>
        </p:nvSpPr>
        <p:spPr bwMode="auto">
          <a:xfrm>
            <a:off x="2794000" y="1014413"/>
            <a:ext cx="3368675" cy="7937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/>
              <a:t>S = { s, 2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/>
              <a:t>PQ = { 3, 4, 5, 6, 7, t }</a:t>
            </a:r>
          </a:p>
        </p:txBody>
      </p:sp>
      <p:sp>
        <p:nvSpPr>
          <p:cNvPr id="539698" name="Text Box 50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39699" name="Text Box 51"/>
          <p:cNvSpPr txBox="1">
            <a:spLocks noChangeArrowheads="1"/>
          </p:cNvSpPr>
          <p:nvPr/>
        </p:nvSpPr>
        <p:spPr bwMode="auto">
          <a:xfrm>
            <a:off x="2132013" y="2555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39700" name="Text Box 52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539701" name="Text Box 53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39702" name="Text Box 54"/>
          <p:cNvSpPr txBox="1">
            <a:spLocks noChangeArrowheads="1"/>
          </p:cNvSpPr>
          <p:nvPr/>
        </p:nvSpPr>
        <p:spPr bwMode="auto">
          <a:xfrm>
            <a:off x="2949575" y="3786188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39703" name="Text Box 55"/>
          <p:cNvSpPr txBox="1">
            <a:spLocks noChangeArrowheads="1"/>
          </p:cNvSpPr>
          <p:nvPr/>
        </p:nvSpPr>
        <p:spPr bwMode="auto">
          <a:xfrm>
            <a:off x="2212975" y="64055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39708" name="AutoShape 60"/>
          <p:cNvSpPr>
            <a:spLocks noChangeArrowheads="1"/>
          </p:cNvSpPr>
          <p:nvPr/>
        </p:nvSpPr>
        <p:spPr bwMode="auto">
          <a:xfrm rot="-3296093">
            <a:off x="7707313" y="2176463"/>
            <a:ext cx="174625" cy="314325"/>
          </a:xfrm>
          <a:prstGeom prst="downArrow">
            <a:avLst>
              <a:gd name="adj1" fmla="val 50000"/>
              <a:gd name="adj2" fmla="val 45000"/>
            </a:avLst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39709" name="Text Box 61"/>
          <p:cNvSpPr txBox="1">
            <a:spLocks noChangeArrowheads="1"/>
          </p:cNvSpPr>
          <p:nvPr/>
        </p:nvSpPr>
        <p:spPr bwMode="auto">
          <a:xfrm>
            <a:off x="7105650" y="1852613"/>
            <a:ext cx="1652588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decrease key</a:t>
            </a:r>
          </a:p>
        </p:txBody>
      </p:sp>
      <p:sp>
        <p:nvSpPr>
          <p:cNvPr id="539710" name="Text Box 62"/>
          <p:cNvSpPr txBox="1">
            <a:spLocks noChangeArrowheads="1"/>
          </p:cNvSpPr>
          <p:nvPr/>
        </p:nvSpPr>
        <p:spPr bwMode="auto">
          <a:xfrm>
            <a:off x="8012113" y="2428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39711" name="Text Box 63"/>
          <p:cNvSpPr txBox="1">
            <a:spLocks noChangeArrowheads="1"/>
          </p:cNvSpPr>
          <p:nvPr/>
        </p:nvSpPr>
        <p:spPr bwMode="auto">
          <a:xfrm>
            <a:off x="8108950" y="23860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33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39704" name="Freeform 56"/>
          <p:cNvSpPr>
            <a:spLocks/>
          </p:cNvSpPr>
          <p:nvPr/>
        </p:nvSpPr>
        <p:spPr bwMode="auto">
          <a:xfrm>
            <a:off x="133350" y="2224088"/>
            <a:ext cx="3113088" cy="1858962"/>
          </a:xfrm>
          <a:custGeom>
            <a:avLst/>
            <a:gdLst>
              <a:gd name="T0" fmla="*/ 3 w 1961"/>
              <a:gd name="T1" fmla="*/ 824 h 1171"/>
              <a:gd name="T2" fmla="*/ 34 w 1961"/>
              <a:gd name="T3" fmla="*/ 666 h 1171"/>
              <a:gd name="T4" fmla="*/ 121 w 1961"/>
              <a:gd name="T5" fmla="*/ 469 h 1171"/>
              <a:gd name="T6" fmla="*/ 153 w 1961"/>
              <a:gd name="T7" fmla="*/ 414 h 1171"/>
              <a:gd name="T8" fmla="*/ 271 w 1961"/>
              <a:gd name="T9" fmla="*/ 359 h 1171"/>
              <a:gd name="T10" fmla="*/ 350 w 1961"/>
              <a:gd name="T11" fmla="*/ 295 h 1171"/>
              <a:gd name="T12" fmla="*/ 500 w 1961"/>
              <a:gd name="T13" fmla="*/ 177 h 1171"/>
              <a:gd name="T14" fmla="*/ 650 w 1961"/>
              <a:gd name="T15" fmla="*/ 130 h 1171"/>
              <a:gd name="T16" fmla="*/ 950 w 1961"/>
              <a:gd name="T17" fmla="*/ 75 h 1171"/>
              <a:gd name="T18" fmla="*/ 1131 w 1961"/>
              <a:gd name="T19" fmla="*/ 43 h 1171"/>
              <a:gd name="T20" fmla="*/ 1565 w 1961"/>
              <a:gd name="T21" fmla="*/ 43 h 1171"/>
              <a:gd name="T22" fmla="*/ 1754 w 1961"/>
              <a:gd name="T23" fmla="*/ 82 h 1171"/>
              <a:gd name="T24" fmla="*/ 1786 w 1961"/>
              <a:gd name="T25" fmla="*/ 98 h 1171"/>
              <a:gd name="T26" fmla="*/ 1833 w 1961"/>
              <a:gd name="T27" fmla="*/ 114 h 1171"/>
              <a:gd name="T28" fmla="*/ 1920 w 1961"/>
              <a:gd name="T29" fmla="*/ 240 h 1171"/>
              <a:gd name="T30" fmla="*/ 1841 w 1961"/>
              <a:gd name="T31" fmla="*/ 603 h 1171"/>
              <a:gd name="T32" fmla="*/ 1747 w 1961"/>
              <a:gd name="T33" fmla="*/ 698 h 1171"/>
              <a:gd name="T34" fmla="*/ 1612 w 1961"/>
              <a:gd name="T35" fmla="*/ 769 h 1171"/>
              <a:gd name="T36" fmla="*/ 1455 w 1961"/>
              <a:gd name="T37" fmla="*/ 800 h 1171"/>
              <a:gd name="T38" fmla="*/ 1036 w 1961"/>
              <a:gd name="T39" fmla="*/ 840 h 1171"/>
              <a:gd name="T40" fmla="*/ 879 w 1961"/>
              <a:gd name="T41" fmla="*/ 871 h 1171"/>
              <a:gd name="T42" fmla="*/ 673 w 1961"/>
              <a:gd name="T43" fmla="*/ 1037 h 1171"/>
              <a:gd name="T44" fmla="*/ 547 w 1961"/>
              <a:gd name="T45" fmla="*/ 1132 h 1171"/>
              <a:gd name="T46" fmla="*/ 271 w 1961"/>
              <a:gd name="T47" fmla="*/ 1171 h 1171"/>
              <a:gd name="T48" fmla="*/ 121 w 1961"/>
              <a:gd name="T49" fmla="*/ 1124 h 1171"/>
              <a:gd name="T50" fmla="*/ 50 w 1961"/>
              <a:gd name="T51" fmla="*/ 982 h 1171"/>
              <a:gd name="T52" fmla="*/ 34 w 1961"/>
              <a:gd name="T53" fmla="*/ 919 h 1171"/>
              <a:gd name="T54" fmla="*/ 3 w 1961"/>
              <a:gd name="T55" fmla="*/ 824 h 1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961" h="1171">
                <a:moveTo>
                  <a:pt x="3" y="824"/>
                </a:moveTo>
                <a:cubicBezTo>
                  <a:pt x="9" y="747"/>
                  <a:pt x="0" y="721"/>
                  <a:pt x="34" y="666"/>
                </a:cubicBezTo>
                <a:cubicBezTo>
                  <a:pt x="53" y="592"/>
                  <a:pt x="84" y="534"/>
                  <a:pt x="121" y="469"/>
                </a:cubicBezTo>
                <a:cubicBezTo>
                  <a:pt x="128" y="456"/>
                  <a:pt x="140" y="425"/>
                  <a:pt x="153" y="414"/>
                </a:cubicBezTo>
                <a:cubicBezTo>
                  <a:pt x="189" y="383"/>
                  <a:pt x="227" y="372"/>
                  <a:pt x="271" y="359"/>
                </a:cubicBezTo>
                <a:cubicBezTo>
                  <a:pt x="332" y="297"/>
                  <a:pt x="301" y="311"/>
                  <a:pt x="350" y="295"/>
                </a:cubicBezTo>
                <a:cubicBezTo>
                  <a:pt x="402" y="258"/>
                  <a:pt x="447" y="213"/>
                  <a:pt x="500" y="177"/>
                </a:cubicBezTo>
                <a:cubicBezTo>
                  <a:pt x="545" y="147"/>
                  <a:pt x="600" y="145"/>
                  <a:pt x="650" y="130"/>
                </a:cubicBezTo>
                <a:cubicBezTo>
                  <a:pt x="750" y="100"/>
                  <a:pt x="845" y="83"/>
                  <a:pt x="950" y="75"/>
                </a:cubicBezTo>
                <a:cubicBezTo>
                  <a:pt x="1011" y="65"/>
                  <a:pt x="1070" y="52"/>
                  <a:pt x="1131" y="43"/>
                </a:cubicBezTo>
                <a:cubicBezTo>
                  <a:pt x="1260" y="0"/>
                  <a:pt x="1469" y="39"/>
                  <a:pt x="1565" y="43"/>
                </a:cubicBezTo>
                <a:cubicBezTo>
                  <a:pt x="1628" y="56"/>
                  <a:pt x="1691" y="68"/>
                  <a:pt x="1754" y="82"/>
                </a:cubicBezTo>
                <a:cubicBezTo>
                  <a:pt x="1765" y="87"/>
                  <a:pt x="1775" y="94"/>
                  <a:pt x="1786" y="98"/>
                </a:cubicBezTo>
                <a:cubicBezTo>
                  <a:pt x="1801" y="104"/>
                  <a:pt x="1833" y="114"/>
                  <a:pt x="1833" y="114"/>
                </a:cubicBezTo>
                <a:cubicBezTo>
                  <a:pt x="1862" y="157"/>
                  <a:pt x="1890" y="197"/>
                  <a:pt x="1920" y="240"/>
                </a:cubicBezTo>
                <a:cubicBezTo>
                  <a:pt x="1916" y="374"/>
                  <a:pt x="1961" y="523"/>
                  <a:pt x="1841" y="603"/>
                </a:cubicBezTo>
                <a:cubicBezTo>
                  <a:pt x="1814" y="640"/>
                  <a:pt x="1785" y="672"/>
                  <a:pt x="1747" y="698"/>
                </a:cubicBezTo>
                <a:cubicBezTo>
                  <a:pt x="1717" y="742"/>
                  <a:pt x="1663" y="759"/>
                  <a:pt x="1612" y="769"/>
                </a:cubicBezTo>
                <a:cubicBezTo>
                  <a:pt x="1561" y="790"/>
                  <a:pt x="1509" y="789"/>
                  <a:pt x="1455" y="800"/>
                </a:cubicBezTo>
                <a:cubicBezTo>
                  <a:pt x="1310" y="831"/>
                  <a:pt x="1188" y="835"/>
                  <a:pt x="1036" y="840"/>
                </a:cubicBezTo>
                <a:cubicBezTo>
                  <a:pt x="982" y="847"/>
                  <a:pt x="931" y="855"/>
                  <a:pt x="879" y="871"/>
                </a:cubicBezTo>
                <a:cubicBezTo>
                  <a:pt x="809" y="923"/>
                  <a:pt x="740" y="980"/>
                  <a:pt x="673" y="1037"/>
                </a:cubicBezTo>
                <a:cubicBezTo>
                  <a:pt x="646" y="1060"/>
                  <a:pt x="582" y="1123"/>
                  <a:pt x="547" y="1132"/>
                </a:cubicBezTo>
                <a:cubicBezTo>
                  <a:pt x="453" y="1156"/>
                  <a:pt x="370" y="1165"/>
                  <a:pt x="271" y="1171"/>
                </a:cubicBezTo>
                <a:cubicBezTo>
                  <a:pt x="207" y="1165"/>
                  <a:pt x="172" y="1158"/>
                  <a:pt x="121" y="1124"/>
                </a:cubicBezTo>
                <a:cubicBezTo>
                  <a:pt x="103" y="1072"/>
                  <a:pt x="74" y="1030"/>
                  <a:pt x="50" y="982"/>
                </a:cubicBezTo>
                <a:cubicBezTo>
                  <a:pt x="41" y="964"/>
                  <a:pt x="38" y="937"/>
                  <a:pt x="34" y="919"/>
                </a:cubicBezTo>
                <a:cubicBezTo>
                  <a:pt x="26" y="887"/>
                  <a:pt x="13" y="855"/>
                  <a:pt x="3" y="824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07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222885" y="274320"/>
            <a:ext cx="8698230" cy="822960"/>
          </a:xfrm>
        </p:spPr>
        <p:txBody>
          <a:bodyPr lIns="0" tIns="0" rIns="0" bIns="0" anchor="t"/>
          <a:lstStyle/>
          <a:p>
            <a:pPr defTabSz="914391">
              <a:lnSpc>
                <a:spcPct val="95000"/>
              </a:lnSpc>
              <a:defRPr/>
            </a:pPr>
            <a:r>
              <a:rPr lang="en-US" sz="3900" b="1">
                <a:solidFill>
                  <a:srgbClr val="3B62AF"/>
                </a:solidFill>
              </a:rPr>
              <a:t>Single-Source Shortest Path Problem 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idx="1"/>
          </p:nvPr>
        </p:nvSpPr>
        <p:spPr>
          <a:xfrm>
            <a:off x="320040" y="1440180"/>
            <a:ext cx="8698230" cy="4937760"/>
          </a:xfrm>
        </p:spPr>
        <p:txBody>
          <a:bodyPr lIns="0" tIns="0" rIns="0" bIns="0"/>
          <a:lstStyle/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b="1" u="sng" smtClean="0">
                <a:solidFill>
                  <a:srgbClr val="444444"/>
                </a:solidFill>
              </a:rPr>
              <a:t>Single-Source Shortest Path Problem</a:t>
            </a:r>
            <a:r>
              <a:rPr lang="en-US" altLang="en-US" b="1" smtClean="0">
                <a:solidFill>
                  <a:srgbClr val="444444"/>
                </a:solidFill>
              </a:rPr>
              <a:t> </a:t>
            </a:r>
            <a:r>
              <a:rPr lang="en-US" altLang="en-US" smtClean="0">
                <a:solidFill>
                  <a:srgbClr val="444444"/>
                </a:solidFill>
              </a:rPr>
              <a:t>- The problem of finding shortest paths from a source vertex </a:t>
            </a:r>
            <a:r>
              <a:rPr lang="en-US" altLang="en-US" i="1" smtClean="0">
                <a:solidFill>
                  <a:srgbClr val="444444"/>
                </a:solidFill>
              </a:rPr>
              <a:t>v</a:t>
            </a:r>
            <a:r>
              <a:rPr lang="en-US" altLang="en-US" smtClean="0">
                <a:solidFill>
                  <a:srgbClr val="444444"/>
                </a:solidFill>
              </a:rPr>
              <a:t> to all other vertices in the graph.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722" y="3086100"/>
            <a:ext cx="3807618" cy="2516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465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C487F-5753-49C4-A1AA-6419BF2D5681}" type="slidenum">
              <a:rPr lang="en-US"/>
              <a:pPr/>
              <a:t>30</a:t>
            </a:fld>
            <a:endParaRPr lang="en-US" sz="1400"/>
          </a:p>
        </p:txBody>
      </p:sp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Dijkstra's Shortest Path Algorithm</a:t>
            </a:r>
          </a:p>
        </p:txBody>
      </p:sp>
      <p:sp>
        <p:nvSpPr>
          <p:cNvPr id="540675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s</a:t>
            </a:r>
          </a:p>
        </p:txBody>
      </p:sp>
      <p:sp>
        <p:nvSpPr>
          <p:cNvPr id="540676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3</a:t>
            </a:r>
          </a:p>
        </p:txBody>
      </p:sp>
      <p:sp>
        <p:nvSpPr>
          <p:cNvPr id="540677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t</a:t>
            </a:r>
          </a:p>
        </p:txBody>
      </p:sp>
      <p:sp>
        <p:nvSpPr>
          <p:cNvPr id="540678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2</a:t>
            </a:r>
          </a:p>
        </p:txBody>
      </p:sp>
      <p:sp>
        <p:nvSpPr>
          <p:cNvPr id="540679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6</a:t>
            </a:r>
          </a:p>
        </p:txBody>
      </p:sp>
      <p:sp>
        <p:nvSpPr>
          <p:cNvPr id="540680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7</a:t>
            </a:r>
          </a:p>
        </p:txBody>
      </p:sp>
      <p:sp>
        <p:nvSpPr>
          <p:cNvPr id="540681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4</a:t>
            </a:r>
          </a:p>
        </p:txBody>
      </p:sp>
      <p:sp>
        <p:nvSpPr>
          <p:cNvPr id="540682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5</a:t>
            </a:r>
          </a:p>
        </p:txBody>
      </p:sp>
      <p:cxnSp>
        <p:nvCxnSpPr>
          <p:cNvPr id="540683" name="AutoShape 11"/>
          <p:cNvCxnSpPr>
            <a:cxnSpLocks noChangeShapeType="1"/>
            <a:stCxn id="540675" idx="7"/>
            <a:endCxn id="540678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0684" name="AutoShape 12"/>
          <p:cNvCxnSpPr>
            <a:cxnSpLocks noChangeShapeType="1"/>
            <a:stCxn id="540675" idx="6"/>
            <a:endCxn id="540679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0685" name="AutoShape 13"/>
          <p:cNvCxnSpPr>
            <a:cxnSpLocks noChangeShapeType="1"/>
            <a:stCxn id="540675" idx="5"/>
            <a:endCxn id="540680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0686" name="AutoShape 14"/>
          <p:cNvCxnSpPr>
            <a:cxnSpLocks noChangeShapeType="1"/>
            <a:stCxn id="540679" idx="7"/>
            <a:endCxn id="540676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0687" name="AutoShape 15"/>
          <p:cNvCxnSpPr>
            <a:cxnSpLocks noChangeShapeType="1"/>
            <a:stCxn id="540681" idx="7"/>
            <a:endCxn id="540676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0688" name="AutoShape 16"/>
          <p:cNvCxnSpPr>
            <a:cxnSpLocks noChangeShapeType="1"/>
            <a:stCxn id="540679" idx="5"/>
            <a:endCxn id="540682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0689" name="AutoShape 17"/>
          <p:cNvCxnSpPr>
            <a:cxnSpLocks noChangeShapeType="1"/>
            <a:stCxn id="540682" idx="5"/>
            <a:endCxn id="540677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0690" name="AutoShape 18"/>
          <p:cNvCxnSpPr>
            <a:cxnSpLocks noChangeShapeType="1"/>
            <a:stCxn id="540682" idx="6"/>
            <a:endCxn id="540681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0691" name="AutoShape 19"/>
          <p:cNvCxnSpPr>
            <a:cxnSpLocks noChangeShapeType="1"/>
            <a:stCxn id="540681" idx="4"/>
            <a:endCxn id="540677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0692" name="AutoShape 20"/>
          <p:cNvCxnSpPr>
            <a:cxnSpLocks noChangeShapeType="1"/>
            <a:stCxn id="540676" idx="3"/>
            <a:endCxn id="540682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0693" name="AutoShape 21"/>
          <p:cNvCxnSpPr>
            <a:cxnSpLocks noChangeShapeType="1"/>
            <a:stCxn id="540679" idx="4"/>
            <a:endCxn id="540680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0694" name="AutoShape 22"/>
          <p:cNvCxnSpPr>
            <a:cxnSpLocks noChangeShapeType="1"/>
            <a:stCxn id="540680" idx="6"/>
            <a:endCxn id="540682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0695" name="AutoShape 23"/>
          <p:cNvCxnSpPr>
            <a:cxnSpLocks noChangeShapeType="1"/>
            <a:stCxn id="540678" idx="6"/>
            <a:endCxn id="540676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0696" name="AutoShape 24"/>
          <p:cNvCxnSpPr>
            <a:cxnSpLocks noChangeShapeType="1"/>
            <a:stCxn id="540680" idx="6"/>
            <a:endCxn id="540677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0697" name="AutoShape 25"/>
          <p:cNvCxnSpPr>
            <a:cxnSpLocks noChangeShapeType="1"/>
            <a:stCxn id="540676" idx="5"/>
            <a:endCxn id="540677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40698" name="Text Box 26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24</a:t>
            </a:r>
          </a:p>
        </p:txBody>
      </p:sp>
      <p:sp>
        <p:nvSpPr>
          <p:cNvPr id="540699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18</a:t>
            </a:r>
          </a:p>
        </p:txBody>
      </p:sp>
      <p:sp>
        <p:nvSpPr>
          <p:cNvPr id="540700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</a:t>
            </a:r>
          </a:p>
        </p:txBody>
      </p:sp>
      <p:sp>
        <p:nvSpPr>
          <p:cNvPr id="540701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9</a:t>
            </a:r>
          </a:p>
        </p:txBody>
      </p:sp>
      <p:sp>
        <p:nvSpPr>
          <p:cNvPr id="540702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14</a:t>
            </a:r>
          </a:p>
        </p:txBody>
      </p:sp>
      <p:sp>
        <p:nvSpPr>
          <p:cNvPr id="540703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15</a:t>
            </a:r>
          </a:p>
        </p:txBody>
      </p:sp>
      <p:sp>
        <p:nvSpPr>
          <p:cNvPr id="540704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5</a:t>
            </a:r>
          </a:p>
        </p:txBody>
      </p:sp>
      <p:sp>
        <p:nvSpPr>
          <p:cNvPr id="540705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30</a:t>
            </a:r>
          </a:p>
        </p:txBody>
      </p:sp>
      <p:sp>
        <p:nvSpPr>
          <p:cNvPr id="540706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20</a:t>
            </a:r>
          </a:p>
        </p:txBody>
      </p:sp>
      <p:sp>
        <p:nvSpPr>
          <p:cNvPr id="540707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44</a:t>
            </a:r>
          </a:p>
        </p:txBody>
      </p:sp>
      <p:sp>
        <p:nvSpPr>
          <p:cNvPr id="540708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16</a:t>
            </a:r>
          </a:p>
        </p:txBody>
      </p:sp>
      <p:sp>
        <p:nvSpPr>
          <p:cNvPr id="540709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11</a:t>
            </a:r>
          </a:p>
        </p:txBody>
      </p:sp>
      <p:sp>
        <p:nvSpPr>
          <p:cNvPr id="540710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540711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19</a:t>
            </a:r>
          </a:p>
        </p:txBody>
      </p:sp>
      <p:sp>
        <p:nvSpPr>
          <p:cNvPr id="540712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540713" name="Text Box 41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06600"/>
                </a:solidFill>
              </a:rPr>
              <a:t> </a:t>
            </a:r>
            <a:r>
              <a:rPr lang="en-US" sz="1600" b="1">
                <a:solidFill>
                  <a:srgbClr val="006600"/>
                </a:solidFill>
                <a:sym typeface="Symbol" charset="2"/>
              </a:rPr>
              <a:t>15</a:t>
            </a:r>
            <a:endParaRPr lang="en-US" sz="1600" b="1">
              <a:solidFill>
                <a:srgbClr val="006600"/>
              </a:solidFill>
            </a:endParaRPr>
          </a:p>
        </p:txBody>
      </p:sp>
      <p:sp>
        <p:nvSpPr>
          <p:cNvPr id="540714" name="Text Box 42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9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0715" name="Text Box 43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40716" name="Text Box 44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540717" name="Text Box 45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540718" name="Text Box 46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14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0719" name="Text Box 47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540720" name="Text Box 48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0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0721" name="Text Box 49"/>
          <p:cNvSpPr txBox="1">
            <a:spLocks noChangeArrowheads="1"/>
          </p:cNvSpPr>
          <p:nvPr/>
        </p:nvSpPr>
        <p:spPr bwMode="auto">
          <a:xfrm>
            <a:off x="2794000" y="1014413"/>
            <a:ext cx="3368675" cy="7937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/>
              <a:t>S = { s, 2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/>
              <a:t>PQ = { 3, 4, 5, 6, 7, t }</a:t>
            </a:r>
          </a:p>
        </p:txBody>
      </p:sp>
      <p:sp>
        <p:nvSpPr>
          <p:cNvPr id="540722" name="Text Box 50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40723" name="Text Box 51"/>
          <p:cNvSpPr txBox="1">
            <a:spLocks noChangeArrowheads="1"/>
          </p:cNvSpPr>
          <p:nvPr/>
        </p:nvSpPr>
        <p:spPr bwMode="auto">
          <a:xfrm>
            <a:off x="2132013" y="2555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0724" name="Text Box 52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540725" name="Text Box 53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40726" name="Text Box 54"/>
          <p:cNvSpPr txBox="1">
            <a:spLocks noChangeArrowheads="1"/>
          </p:cNvSpPr>
          <p:nvPr/>
        </p:nvSpPr>
        <p:spPr bwMode="auto">
          <a:xfrm>
            <a:off x="2949575" y="3786188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0727" name="Text Box 55"/>
          <p:cNvSpPr txBox="1">
            <a:spLocks noChangeArrowheads="1"/>
          </p:cNvSpPr>
          <p:nvPr/>
        </p:nvSpPr>
        <p:spPr bwMode="auto">
          <a:xfrm>
            <a:off x="2212975" y="64055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0730" name="Text Box 58"/>
          <p:cNvSpPr txBox="1">
            <a:spLocks noChangeArrowheads="1"/>
          </p:cNvSpPr>
          <p:nvPr/>
        </p:nvSpPr>
        <p:spPr bwMode="auto">
          <a:xfrm>
            <a:off x="8012113" y="2428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0731" name="Text Box 59"/>
          <p:cNvSpPr txBox="1">
            <a:spLocks noChangeArrowheads="1"/>
          </p:cNvSpPr>
          <p:nvPr/>
        </p:nvSpPr>
        <p:spPr bwMode="auto">
          <a:xfrm>
            <a:off x="8108950" y="23860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33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0732" name="Freeform 60"/>
          <p:cNvSpPr>
            <a:spLocks/>
          </p:cNvSpPr>
          <p:nvPr/>
        </p:nvSpPr>
        <p:spPr bwMode="auto">
          <a:xfrm>
            <a:off x="133350" y="2224088"/>
            <a:ext cx="3113088" cy="1858962"/>
          </a:xfrm>
          <a:custGeom>
            <a:avLst/>
            <a:gdLst>
              <a:gd name="T0" fmla="*/ 3 w 1961"/>
              <a:gd name="T1" fmla="*/ 824 h 1171"/>
              <a:gd name="T2" fmla="*/ 34 w 1961"/>
              <a:gd name="T3" fmla="*/ 666 h 1171"/>
              <a:gd name="T4" fmla="*/ 121 w 1961"/>
              <a:gd name="T5" fmla="*/ 469 h 1171"/>
              <a:gd name="T6" fmla="*/ 153 w 1961"/>
              <a:gd name="T7" fmla="*/ 414 h 1171"/>
              <a:gd name="T8" fmla="*/ 271 w 1961"/>
              <a:gd name="T9" fmla="*/ 359 h 1171"/>
              <a:gd name="T10" fmla="*/ 350 w 1961"/>
              <a:gd name="T11" fmla="*/ 295 h 1171"/>
              <a:gd name="T12" fmla="*/ 500 w 1961"/>
              <a:gd name="T13" fmla="*/ 177 h 1171"/>
              <a:gd name="T14" fmla="*/ 650 w 1961"/>
              <a:gd name="T15" fmla="*/ 130 h 1171"/>
              <a:gd name="T16" fmla="*/ 950 w 1961"/>
              <a:gd name="T17" fmla="*/ 75 h 1171"/>
              <a:gd name="T18" fmla="*/ 1131 w 1961"/>
              <a:gd name="T19" fmla="*/ 43 h 1171"/>
              <a:gd name="T20" fmla="*/ 1565 w 1961"/>
              <a:gd name="T21" fmla="*/ 43 h 1171"/>
              <a:gd name="T22" fmla="*/ 1754 w 1961"/>
              <a:gd name="T23" fmla="*/ 82 h 1171"/>
              <a:gd name="T24" fmla="*/ 1786 w 1961"/>
              <a:gd name="T25" fmla="*/ 98 h 1171"/>
              <a:gd name="T26" fmla="*/ 1833 w 1961"/>
              <a:gd name="T27" fmla="*/ 114 h 1171"/>
              <a:gd name="T28" fmla="*/ 1920 w 1961"/>
              <a:gd name="T29" fmla="*/ 240 h 1171"/>
              <a:gd name="T30" fmla="*/ 1841 w 1961"/>
              <a:gd name="T31" fmla="*/ 603 h 1171"/>
              <a:gd name="T32" fmla="*/ 1747 w 1961"/>
              <a:gd name="T33" fmla="*/ 698 h 1171"/>
              <a:gd name="T34" fmla="*/ 1612 w 1961"/>
              <a:gd name="T35" fmla="*/ 769 h 1171"/>
              <a:gd name="T36" fmla="*/ 1455 w 1961"/>
              <a:gd name="T37" fmla="*/ 800 h 1171"/>
              <a:gd name="T38" fmla="*/ 1036 w 1961"/>
              <a:gd name="T39" fmla="*/ 840 h 1171"/>
              <a:gd name="T40" fmla="*/ 879 w 1961"/>
              <a:gd name="T41" fmla="*/ 871 h 1171"/>
              <a:gd name="T42" fmla="*/ 673 w 1961"/>
              <a:gd name="T43" fmla="*/ 1037 h 1171"/>
              <a:gd name="T44" fmla="*/ 547 w 1961"/>
              <a:gd name="T45" fmla="*/ 1132 h 1171"/>
              <a:gd name="T46" fmla="*/ 271 w 1961"/>
              <a:gd name="T47" fmla="*/ 1171 h 1171"/>
              <a:gd name="T48" fmla="*/ 121 w 1961"/>
              <a:gd name="T49" fmla="*/ 1124 h 1171"/>
              <a:gd name="T50" fmla="*/ 50 w 1961"/>
              <a:gd name="T51" fmla="*/ 982 h 1171"/>
              <a:gd name="T52" fmla="*/ 34 w 1961"/>
              <a:gd name="T53" fmla="*/ 919 h 1171"/>
              <a:gd name="T54" fmla="*/ 3 w 1961"/>
              <a:gd name="T55" fmla="*/ 824 h 1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961" h="1171">
                <a:moveTo>
                  <a:pt x="3" y="824"/>
                </a:moveTo>
                <a:cubicBezTo>
                  <a:pt x="9" y="747"/>
                  <a:pt x="0" y="721"/>
                  <a:pt x="34" y="666"/>
                </a:cubicBezTo>
                <a:cubicBezTo>
                  <a:pt x="53" y="592"/>
                  <a:pt x="84" y="534"/>
                  <a:pt x="121" y="469"/>
                </a:cubicBezTo>
                <a:cubicBezTo>
                  <a:pt x="128" y="456"/>
                  <a:pt x="140" y="425"/>
                  <a:pt x="153" y="414"/>
                </a:cubicBezTo>
                <a:cubicBezTo>
                  <a:pt x="189" y="383"/>
                  <a:pt x="227" y="372"/>
                  <a:pt x="271" y="359"/>
                </a:cubicBezTo>
                <a:cubicBezTo>
                  <a:pt x="332" y="297"/>
                  <a:pt x="301" y="311"/>
                  <a:pt x="350" y="295"/>
                </a:cubicBezTo>
                <a:cubicBezTo>
                  <a:pt x="402" y="258"/>
                  <a:pt x="447" y="213"/>
                  <a:pt x="500" y="177"/>
                </a:cubicBezTo>
                <a:cubicBezTo>
                  <a:pt x="545" y="147"/>
                  <a:pt x="600" y="145"/>
                  <a:pt x="650" y="130"/>
                </a:cubicBezTo>
                <a:cubicBezTo>
                  <a:pt x="750" y="100"/>
                  <a:pt x="845" y="83"/>
                  <a:pt x="950" y="75"/>
                </a:cubicBezTo>
                <a:cubicBezTo>
                  <a:pt x="1011" y="65"/>
                  <a:pt x="1070" y="52"/>
                  <a:pt x="1131" y="43"/>
                </a:cubicBezTo>
                <a:cubicBezTo>
                  <a:pt x="1260" y="0"/>
                  <a:pt x="1469" y="39"/>
                  <a:pt x="1565" y="43"/>
                </a:cubicBezTo>
                <a:cubicBezTo>
                  <a:pt x="1628" y="56"/>
                  <a:pt x="1691" y="68"/>
                  <a:pt x="1754" y="82"/>
                </a:cubicBezTo>
                <a:cubicBezTo>
                  <a:pt x="1765" y="87"/>
                  <a:pt x="1775" y="94"/>
                  <a:pt x="1786" y="98"/>
                </a:cubicBezTo>
                <a:cubicBezTo>
                  <a:pt x="1801" y="104"/>
                  <a:pt x="1833" y="114"/>
                  <a:pt x="1833" y="114"/>
                </a:cubicBezTo>
                <a:cubicBezTo>
                  <a:pt x="1862" y="157"/>
                  <a:pt x="1890" y="197"/>
                  <a:pt x="1920" y="240"/>
                </a:cubicBezTo>
                <a:cubicBezTo>
                  <a:pt x="1916" y="374"/>
                  <a:pt x="1961" y="523"/>
                  <a:pt x="1841" y="603"/>
                </a:cubicBezTo>
                <a:cubicBezTo>
                  <a:pt x="1814" y="640"/>
                  <a:pt x="1785" y="672"/>
                  <a:pt x="1747" y="698"/>
                </a:cubicBezTo>
                <a:cubicBezTo>
                  <a:pt x="1717" y="742"/>
                  <a:pt x="1663" y="759"/>
                  <a:pt x="1612" y="769"/>
                </a:cubicBezTo>
                <a:cubicBezTo>
                  <a:pt x="1561" y="790"/>
                  <a:pt x="1509" y="789"/>
                  <a:pt x="1455" y="800"/>
                </a:cubicBezTo>
                <a:cubicBezTo>
                  <a:pt x="1310" y="831"/>
                  <a:pt x="1188" y="835"/>
                  <a:pt x="1036" y="840"/>
                </a:cubicBezTo>
                <a:cubicBezTo>
                  <a:pt x="982" y="847"/>
                  <a:pt x="931" y="855"/>
                  <a:pt x="879" y="871"/>
                </a:cubicBezTo>
                <a:cubicBezTo>
                  <a:pt x="809" y="923"/>
                  <a:pt x="740" y="980"/>
                  <a:pt x="673" y="1037"/>
                </a:cubicBezTo>
                <a:cubicBezTo>
                  <a:pt x="646" y="1060"/>
                  <a:pt x="582" y="1123"/>
                  <a:pt x="547" y="1132"/>
                </a:cubicBezTo>
                <a:cubicBezTo>
                  <a:pt x="453" y="1156"/>
                  <a:pt x="370" y="1165"/>
                  <a:pt x="271" y="1171"/>
                </a:cubicBezTo>
                <a:cubicBezTo>
                  <a:pt x="207" y="1165"/>
                  <a:pt x="172" y="1158"/>
                  <a:pt x="121" y="1124"/>
                </a:cubicBezTo>
                <a:cubicBezTo>
                  <a:pt x="103" y="1072"/>
                  <a:pt x="74" y="1030"/>
                  <a:pt x="50" y="982"/>
                </a:cubicBezTo>
                <a:cubicBezTo>
                  <a:pt x="41" y="964"/>
                  <a:pt x="38" y="937"/>
                  <a:pt x="34" y="919"/>
                </a:cubicBezTo>
                <a:cubicBezTo>
                  <a:pt x="26" y="887"/>
                  <a:pt x="13" y="855"/>
                  <a:pt x="3" y="824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40733" name="AutoShape 61"/>
          <p:cNvSpPr>
            <a:spLocks noChangeArrowheads="1"/>
          </p:cNvSpPr>
          <p:nvPr/>
        </p:nvSpPr>
        <p:spPr bwMode="auto">
          <a:xfrm rot="2984085">
            <a:off x="3509963" y="3498850"/>
            <a:ext cx="174625" cy="314325"/>
          </a:xfrm>
          <a:prstGeom prst="down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40734" name="Text Box 62"/>
          <p:cNvSpPr txBox="1">
            <a:spLocks noChangeArrowheads="1"/>
          </p:cNvSpPr>
          <p:nvPr/>
        </p:nvSpPr>
        <p:spPr bwMode="auto">
          <a:xfrm>
            <a:off x="3465513" y="3195638"/>
            <a:ext cx="127793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chemeClr val="accent1"/>
                </a:solidFill>
              </a:rPr>
              <a:t>delmin</a:t>
            </a:r>
          </a:p>
        </p:txBody>
      </p:sp>
    </p:spTree>
    <p:extLst>
      <p:ext uri="{BB962C8B-B14F-4D97-AF65-F5344CB8AC3E}">
        <p14:creationId xmlns:p14="http://schemas.microsoft.com/office/powerpoint/2010/main" val="5592119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17762-450E-42F9-A2F1-B4ED0A120D0E}" type="slidenum">
              <a:rPr lang="en-US"/>
              <a:pPr/>
              <a:t>31</a:t>
            </a:fld>
            <a:endParaRPr lang="en-US" sz="1400"/>
          </a:p>
        </p:txBody>
      </p:sp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Dijkstra's Shortest Path Algorithm</a:t>
            </a:r>
          </a:p>
        </p:txBody>
      </p:sp>
      <p:sp>
        <p:nvSpPr>
          <p:cNvPr id="541699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s</a:t>
            </a:r>
          </a:p>
        </p:txBody>
      </p:sp>
      <p:sp>
        <p:nvSpPr>
          <p:cNvPr id="541700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3</a:t>
            </a:r>
          </a:p>
        </p:txBody>
      </p:sp>
      <p:sp>
        <p:nvSpPr>
          <p:cNvPr id="541701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t</a:t>
            </a:r>
          </a:p>
        </p:txBody>
      </p:sp>
      <p:sp>
        <p:nvSpPr>
          <p:cNvPr id="541702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2</a:t>
            </a:r>
          </a:p>
        </p:txBody>
      </p:sp>
      <p:sp>
        <p:nvSpPr>
          <p:cNvPr id="541703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6</a:t>
            </a:r>
          </a:p>
        </p:txBody>
      </p:sp>
      <p:sp>
        <p:nvSpPr>
          <p:cNvPr id="541704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7</a:t>
            </a:r>
          </a:p>
        </p:txBody>
      </p:sp>
      <p:sp>
        <p:nvSpPr>
          <p:cNvPr id="541705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4</a:t>
            </a:r>
          </a:p>
        </p:txBody>
      </p:sp>
      <p:sp>
        <p:nvSpPr>
          <p:cNvPr id="541706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5</a:t>
            </a:r>
          </a:p>
        </p:txBody>
      </p:sp>
      <p:cxnSp>
        <p:nvCxnSpPr>
          <p:cNvPr id="541707" name="AutoShape 11"/>
          <p:cNvCxnSpPr>
            <a:cxnSpLocks noChangeShapeType="1"/>
            <a:stCxn id="541699" idx="7"/>
            <a:endCxn id="541702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1708" name="AutoShape 12"/>
          <p:cNvCxnSpPr>
            <a:cxnSpLocks noChangeShapeType="1"/>
            <a:stCxn id="541699" idx="6"/>
            <a:endCxn id="541703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1709" name="AutoShape 13"/>
          <p:cNvCxnSpPr>
            <a:cxnSpLocks noChangeShapeType="1"/>
            <a:stCxn id="541699" idx="5"/>
            <a:endCxn id="541704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1710" name="AutoShape 14"/>
          <p:cNvCxnSpPr>
            <a:cxnSpLocks noChangeShapeType="1"/>
            <a:stCxn id="541703" idx="7"/>
            <a:endCxn id="541700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1711" name="AutoShape 15"/>
          <p:cNvCxnSpPr>
            <a:cxnSpLocks noChangeShapeType="1"/>
            <a:stCxn id="541705" idx="7"/>
            <a:endCxn id="541700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1712" name="AutoShape 16"/>
          <p:cNvCxnSpPr>
            <a:cxnSpLocks noChangeShapeType="1"/>
            <a:stCxn id="541703" idx="5"/>
            <a:endCxn id="541706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1713" name="AutoShape 17"/>
          <p:cNvCxnSpPr>
            <a:cxnSpLocks noChangeShapeType="1"/>
            <a:stCxn id="541706" idx="5"/>
            <a:endCxn id="541701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1714" name="AutoShape 18"/>
          <p:cNvCxnSpPr>
            <a:cxnSpLocks noChangeShapeType="1"/>
            <a:stCxn id="541706" idx="6"/>
            <a:endCxn id="541705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1715" name="AutoShape 19"/>
          <p:cNvCxnSpPr>
            <a:cxnSpLocks noChangeShapeType="1"/>
            <a:stCxn id="541705" idx="4"/>
            <a:endCxn id="541701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1716" name="AutoShape 20"/>
          <p:cNvCxnSpPr>
            <a:cxnSpLocks noChangeShapeType="1"/>
            <a:stCxn id="541700" idx="3"/>
            <a:endCxn id="541706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1717" name="AutoShape 21"/>
          <p:cNvCxnSpPr>
            <a:cxnSpLocks noChangeShapeType="1"/>
            <a:stCxn id="541703" idx="4"/>
            <a:endCxn id="541704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1718" name="AutoShape 22"/>
          <p:cNvCxnSpPr>
            <a:cxnSpLocks noChangeShapeType="1"/>
            <a:stCxn id="541704" idx="6"/>
            <a:endCxn id="541706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1719" name="AutoShape 23"/>
          <p:cNvCxnSpPr>
            <a:cxnSpLocks noChangeShapeType="1"/>
            <a:stCxn id="541702" idx="6"/>
            <a:endCxn id="541700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1720" name="AutoShape 24"/>
          <p:cNvCxnSpPr>
            <a:cxnSpLocks noChangeShapeType="1"/>
            <a:stCxn id="541704" idx="6"/>
            <a:endCxn id="541701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1721" name="AutoShape 25"/>
          <p:cNvCxnSpPr>
            <a:cxnSpLocks noChangeShapeType="1"/>
            <a:stCxn id="541700" idx="5"/>
            <a:endCxn id="541701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41722" name="Text Box 26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24</a:t>
            </a:r>
          </a:p>
        </p:txBody>
      </p:sp>
      <p:sp>
        <p:nvSpPr>
          <p:cNvPr id="541723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18</a:t>
            </a:r>
          </a:p>
        </p:txBody>
      </p:sp>
      <p:sp>
        <p:nvSpPr>
          <p:cNvPr id="541724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</a:t>
            </a:r>
          </a:p>
        </p:txBody>
      </p:sp>
      <p:sp>
        <p:nvSpPr>
          <p:cNvPr id="541725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9</a:t>
            </a:r>
          </a:p>
        </p:txBody>
      </p:sp>
      <p:sp>
        <p:nvSpPr>
          <p:cNvPr id="541726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14</a:t>
            </a:r>
          </a:p>
        </p:txBody>
      </p:sp>
      <p:sp>
        <p:nvSpPr>
          <p:cNvPr id="541727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15</a:t>
            </a:r>
          </a:p>
        </p:txBody>
      </p:sp>
      <p:sp>
        <p:nvSpPr>
          <p:cNvPr id="541728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5</a:t>
            </a:r>
          </a:p>
        </p:txBody>
      </p:sp>
      <p:sp>
        <p:nvSpPr>
          <p:cNvPr id="541729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30</a:t>
            </a:r>
          </a:p>
        </p:txBody>
      </p:sp>
      <p:sp>
        <p:nvSpPr>
          <p:cNvPr id="541730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20</a:t>
            </a:r>
          </a:p>
        </p:txBody>
      </p:sp>
      <p:sp>
        <p:nvSpPr>
          <p:cNvPr id="541731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44</a:t>
            </a:r>
          </a:p>
        </p:txBody>
      </p:sp>
      <p:sp>
        <p:nvSpPr>
          <p:cNvPr id="541732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16</a:t>
            </a:r>
          </a:p>
        </p:txBody>
      </p:sp>
      <p:sp>
        <p:nvSpPr>
          <p:cNvPr id="541733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11</a:t>
            </a:r>
          </a:p>
        </p:txBody>
      </p:sp>
      <p:sp>
        <p:nvSpPr>
          <p:cNvPr id="541734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541735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19</a:t>
            </a:r>
          </a:p>
        </p:txBody>
      </p:sp>
      <p:sp>
        <p:nvSpPr>
          <p:cNvPr id="541736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541737" name="Text Box 41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06600"/>
                </a:solidFill>
              </a:rPr>
              <a:t> </a:t>
            </a:r>
            <a:r>
              <a:rPr lang="en-US" sz="1600" b="1">
                <a:solidFill>
                  <a:srgbClr val="006600"/>
                </a:solidFill>
                <a:sym typeface="Symbol" charset="2"/>
              </a:rPr>
              <a:t>15</a:t>
            </a:r>
            <a:endParaRPr lang="en-US" sz="1600" b="1">
              <a:solidFill>
                <a:srgbClr val="006600"/>
              </a:solidFill>
            </a:endParaRPr>
          </a:p>
        </p:txBody>
      </p:sp>
      <p:sp>
        <p:nvSpPr>
          <p:cNvPr id="541738" name="Text Box 42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9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1739" name="Text Box 43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41740" name="Text Box 44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541741" name="Text Box 45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41742" name="Text Box 46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14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1743" name="Text Box 47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41744" name="Text Box 48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0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1745" name="Text Box 49"/>
          <p:cNvSpPr txBox="1">
            <a:spLocks noChangeArrowheads="1"/>
          </p:cNvSpPr>
          <p:nvPr/>
        </p:nvSpPr>
        <p:spPr bwMode="auto">
          <a:xfrm>
            <a:off x="2794000" y="1014413"/>
            <a:ext cx="3368675" cy="7937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/>
              <a:t>S = { s, 2, 6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/>
              <a:t>PQ = { 3, 4, 5, 7, t }</a:t>
            </a:r>
          </a:p>
        </p:txBody>
      </p:sp>
      <p:sp>
        <p:nvSpPr>
          <p:cNvPr id="541746" name="Text Box 50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41747" name="Text Box 51"/>
          <p:cNvSpPr txBox="1">
            <a:spLocks noChangeArrowheads="1"/>
          </p:cNvSpPr>
          <p:nvPr/>
        </p:nvSpPr>
        <p:spPr bwMode="auto">
          <a:xfrm>
            <a:off x="2132013" y="2555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1748" name="Text Box 52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541749" name="Text Box 53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41750" name="Text Box 54"/>
          <p:cNvSpPr txBox="1">
            <a:spLocks noChangeArrowheads="1"/>
          </p:cNvSpPr>
          <p:nvPr/>
        </p:nvSpPr>
        <p:spPr bwMode="auto">
          <a:xfrm>
            <a:off x="2949575" y="3786188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1751" name="Text Box 55"/>
          <p:cNvSpPr txBox="1">
            <a:spLocks noChangeArrowheads="1"/>
          </p:cNvSpPr>
          <p:nvPr/>
        </p:nvSpPr>
        <p:spPr bwMode="auto">
          <a:xfrm>
            <a:off x="2212975" y="64055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1754" name="Text Box 58"/>
          <p:cNvSpPr txBox="1">
            <a:spLocks noChangeArrowheads="1"/>
          </p:cNvSpPr>
          <p:nvPr/>
        </p:nvSpPr>
        <p:spPr bwMode="auto">
          <a:xfrm>
            <a:off x="8012113" y="2428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1755" name="Text Box 59"/>
          <p:cNvSpPr txBox="1">
            <a:spLocks noChangeArrowheads="1"/>
          </p:cNvSpPr>
          <p:nvPr/>
        </p:nvSpPr>
        <p:spPr bwMode="auto">
          <a:xfrm>
            <a:off x="8108950" y="23860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33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1760" name="Freeform 64"/>
          <p:cNvSpPr>
            <a:spLocks/>
          </p:cNvSpPr>
          <p:nvPr/>
        </p:nvSpPr>
        <p:spPr bwMode="auto">
          <a:xfrm>
            <a:off x="165100" y="2273300"/>
            <a:ext cx="3670300" cy="2419350"/>
          </a:xfrm>
          <a:custGeom>
            <a:avLst/>
            <a:gdLst>
              <a:gd name="T0" fmla="*/ 0 w 2312"/>
              <a:gd name="T1" fmla="*/ 704 h 1524"/>
              <a:gd name="T2" fmla="*/ 72 w 2312"/>
              <a:gd name="T3" fmla="*/ 528 h 1524"/>
              <a:gd name="T4" fmla="*/ 168 w 2312"/>
              <a:gd name="T5" fmla="*/ 456 h 1524"/>
              <a:gd name="T6" fmla="*/ 232 w 2312"/>
              <a:gd name="T7" fmla="*/ 416 h 1524"/>
              <a:gd name="T8" fmla="*/ 360 w 2312"/>
              <a:gd name="T9" fmla="*/ 384 h 1524"/>
              <a:gd name="T10" fmla="*/ 496 w 2312"/>
              <a:gd name="T11" fmla="*/ 344 h 1524"/>
              <a:gd name="T12" fmla="*/ 608 w 2312"/>
              <a:gd name="T13" fmla="*/ 312 h 1524"/>
              <a:gd name="T14" fmla="*/ 760 w 2312"/>
              <a:gd name="T15" fmla="*/ 288 h 1524"/>
              <a:gd name="T16" fmla="*/ 928 w 2312"/>
              <a:gd name="T17" fmla="*/ 256 h 1524"/>
              <a:gd name="T18" fmla="*/ 1056 w 2312"/>
              <a:gd name="T19" fmla="*/ 152 h 1524"/>
              <a:gd name="T20" fmla="*/ 1328 w 2312"/>
              <a:gd name="T21" fmla="*/ 32 h 1524"/>
              <a:gd name="T22" fmla="*/ 1416 w 2312"/>
              <a:gd name="T23" fmla="*/ 0 h 1524"/>
              <a:gd name="T24" fmla="*/ 1648 w 2312"/>
              <a:gd name="T25" fmla="*/ 16 h 1524"/>
              <a:gd name="T26" fmla="*/ 1704 w 2312"/>
              <a:gd name="T27" fmla="*/ 24 h 1524"/>
              <a:gd name="T28" fmla="*/ 1752 w 2312"/>
              <a:gd name="T29" fmla="*/ 56 h 1524"/>
              <a:gd name="T30" fmla="*/ 1840 w 2312"/>
              <a:gd name="T31" fmla="*/ 88 h 1524"/>
              <a:gd name="T32" fmla="*/ 1984 w 2312"/>
              <a:gd name="T33" fmla="*/ 152 h 1524"/>
              <a:gd name="T34" fmla="*/ 2072 w 2312"/>
              <a:gd name="T35" fmla="*/ 264 h 1524"/>
              <a:gd name="T36" fmla="*/ 2176 w 2312"/>
              <a:gd name="T37" fmla="*/ 344 h 1524"/>
              <a:gd name="T38" fmla="*/ 2280 w 2312"/>
              <a:gd name="T39" fmla="*/ 512 h 1524"/>
              <a:gd name="T40" fmla="*/ 2312 w 2312"/>
              <a:gd name="T41" fmla="*/ 704 h 1524"/>
              <a:gd name="T42" fmla="*/ 2304 w 2312"/>
              <a:gd name="T43" fmla="*/ 1072 h 1524"/>
              <a:gd name="T44" fmla="*/ 2280 w 2312"/>
              <a:gd name="T45" fmla="*/ 1168 h 1524"/>
              <a:gd name="T46" fmla="*/ 2152 w 2312"/>
              <a:gd name="T47" fmla="*/ 1296 h 1524"/>
              <a:gd name="T48" fmla="*/ 2104 w 2312"/>
              <a:gd name="T49" fmla="*/ 1328 h 1524"/>
              <a:gd name="T50" fmla="*/ 2080 w 2312"/>
              <a:gd name="T51" fmla="*/ 1344 h 1524"/>
              <a:gd name="T52" fmla="*/ 1960 w 2312"/>
              <a:gd name="T53" fmla="*/ 1472 h 1524"/>
              <a:gd name="T54" fmla="*/ 1904 w 2312"/>
              <a:gd name="T55" fmla="*/ 1496 h 1524"/>
              <a:gd name="T56" fmla="*/ 1840 w 2312"/>
              <a:gd name="T57" fmla="*/ 1512 h 1524"/>
              <a:gd name="T58" fmla="*/ 1472 w 2312"/>
              <a:gd name="T59" fmla="*/ 1496 h 1524"/>
              <a:gd name="T60" fmla="*/ 1424 w 2312"/>
              <a:gd name="T61" fmla="*/ 1464 h 1524"/>
              <a:gd name="T62" fmla="*/ 1176 w 2312"/>
              <a:gd name="T63" fmla="*/ 1424 h 1524"/>
              <a:gd name="T64" fmla="*/ 1080 w 2312"/>
              <a:gd name="T65" fmla="*/ 1328 h 1524"/>
              <a:gd name="T66" fmla="*/ 864 w 2312"/>
              <a:gd name="T67" fmla="*/ 1264 h 1524"/>
              <a:gd name="T68" fmla="*/ 608 w 2312"/>
              <a:gd name="T69" fmla="*/ 1216 h 1524"/>
              <a:gd name="T70" fmla="*/ 440 w 2312"/>
              <a:gd name="T71" fmla="*/ 1176 h 1524"/>
              <a:gd name="T72" fmla="*/ 296 w 2312"/>
              <a:gd name="T73" fmla="*/ 1144 h 1524"/>
              <a:gd name="T74" fmla="*/ 232 w 2312"/>
              <a:gd name="T75" fmla="*/ 1088 h 1524"/>
              <a:gd name="T76" fmla="*/ 160 w 2312"/>
              <a:gd name="T77" fmla="*/ 1032 h 1524"/>
              <a:gd name="T78" fmla="*/ 64 w 2312"/>
              <a:gd name="T79" fmla="*/ 952 h 1524"/>
              <a:gd name="T80" fmla="*/ 0 w 2312"/>
              <a:gd name="T81" fmla="*/ 704 h 1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312" h="1524">
                <a:moveTo>
                  <a:pt x="0" y="704"/>
                </a:moveTo>
                <a:cubicBezTo>
                  <a:pt x="21" y="641"/>
                  <a:pt x="35" y="583"/>
                  <a:pt x="72" y="528"/>
                </a:cubicBezTo>
                <a:cubicBezTo>
                  <a:pt x="94" y="495"/>
                  <a:pt x="136" y="477"/>
                  <a:pt x="168" y="456"/>
                </a:cubicBezTo>
                <a:cubicBezTo>
                  <a:pt x="205" y="431"/>
                  <a:pt x="184" y="445"/>
                  <a:pt x="232" y="416"/>
                </a:cubicBezTo>
                <a:cubicBezTo>
                  <a:pt x="264" y="397"/>
                  <a:pt x="328" y="400"/>
                  <a:pt x="360" y="384"/>
                </a:cubicBezTo>
                <a:cubicBezTo>
                  <a:pt x="404" y="362"/>
                  <a:pt x="449" y="356"/>
                  <a:pt x="496" y="344"/>
                </a:cubicBezTo>
                <a:cubicBezTo>
                  <a:pt x="533" y="335"/>
                  <a:pt x="570" y="319"/>
                  <a:pt x="608" y="312"/>
                </a:cubicBezTo>
                <a:cubicBezTo>
                  <a:pt x="658" y="303"/>
                  <a:pt x="709" y="295"/>
                  <a:pt x="760" y="288"/>
                </a:cubicBezTo>
                <a:cubicBezTo>
                  <a:pt x="797" y="283"/>
                  <a:pt x="884" y="278"/>
                  <a:pt x="928" y="256"/>
                </a:cubicBezTo>
                <a:cubicBezTo>
                  <a:pt x="974" y="233"/>
                  <a:pt x="1012" y="182"/>
                  <a:pt x="1056" y="152"/>
                </a:cubicBezTo>
                <a:cubicBezTo>
                  <a:pt x="1140" y="96"/>
                  <a:pt x="1233" y="64"/>
                  <a:pt x="1328" y="32"/>
                </a:cubicBezTo>
                <a:cubicBezTo>
                  <a:pt x="1359" y="22"/>
                  <a:pt x="1384" y="8"/>
                  <a:pt x="1416" y="0"/>
                </a:cubicBezTo>
                <a:cubicBezTo>
                  <a:pt x="1493" y="5"/>
                  <a:pt x="1571" y="10"/>
                  <a:pt x="1648" y="16"/>
                </a:cubicBezTo>
                <a:cubicBezTo>
                  <a:pt x="1667" y="18"/>
                  <a:pt x="1686" y="17"/>
                  <a:pt x="1704" y="24"/>
                </a:cubicBezTo>
                <a:cubicBezTo>
                  <a:pt x="1722" y="31"/>
                  <a:pt x="1736" y="45"/>
                  <a:pt x="1752" y="56"/>
                </a:cubicBezTo>
                <a:cubicBezTo>
                  <a:pt x="1775" y="71"/>
                  <a:pt x="1815" y="75"/>
                  <a:pt x="1840" y="88"/>
                </a:cubicBezTo>
                <a:cubicBezTo>
                  <a:pt x="1887" y="111"/>
                  <a:pt x="1934" y="135"/>
                  <a:pt x="1984" y="152"/>
                </a:cubicBezTo>
                <a:cubicBezTo>
                  <a:pt x="2019" y="187"/>
                  <a:pt x="2044" y="225"/>
                  <a:pt x="2072" y="264"/>
                </a:cubicBezTo>
                <a:cubicBezTo>
                  <a:pt x="2096" y="297"/>
                  <a:pt x="2143" y="322"/>
                  <a:pt x="2176" y="344"/>
                </a:cubicBezTo>
                <a:cubicBezTo>
                  <a:pt x="2205" y="403"/>
                  <a:pt x="2250" y="453"/>
                  <a:pt x="2280" y="512"/>
                </a:cubicBezTo>
                <a:cubicBezTo>
                  <a:pt x="2308" y="568"/>
                  <a:pt x="2305" y="644"/>
                  <a:pt x="2312" y="704"/>
                </a:cubicBezTo>
                <a:cubicBezTo>
                  <a:pt x="2309" y="827"/>
                  <a:pt x="2309" y="949"/>
                  <a:pt x="2304" y="1072"/>
                </a:cubicBezTo>
                <a:cubicBezTo>
                  <a:pt x="2303" y="1098"/>
                  <a:pt x="2293" y="1145"/>
                  <a:pt x="2280" y="1168"/>
                </a:cubicBezTo>
                <a:cubicBezTo>
                  <a:pt x="2248" y="1225"/>
                  <a:pt x="2205" y="1261"/>
                  <a:pt x="2152" y="1296"/>
                </a:cubicBezTo>
                <a:cubicBezTo>
                  <a:pt x="2136" y="1307"/>
                  <a:pt x="2120" y="1317"/>
                  <a:pt x="2104" y="1328"/>
                </a:cubicBezTo>
                <a:cubicBezTo>
                  <a:pt x="2096" y="1333"/>
                  <a:pt x="2080" y="1344"/>
                  <a:pt x="2080" y="1344"/>
                </a:cubicBezTo>
                <a:cubicBezTo>
                  <a:pt x="2040" y="1405"/>
                  <a:pt x="2021" y="1431"/>
                  <a:pt x="1960" y="1472"/>
                </a:cubicBezTo>
                <a:cubicBezTo>
                  <a:pt x="1943" y="1483"/>
                  <a:pt x="1923" y="1490"/>
                  <a:pt x="1904" y="1496"/>
                </a:cubicBezTo>
                <a:cubicBezTo>
                  <a:pt x="1883" y="1503"/>
                  <a:pt x="1840" y="1512"/>
                  <a:pt x="1840" y="1512"/>
                </a:cubicBezTo>
                <a:cubicBezTo>
                  <a:pt x="1717" y="1508"/>
                  <a:pt x="1591" y="1524"/>
                  <a:pt x="1472" y="1496"/>
                </a:cubicBezTo>
                <a:cubicBezTo>
                  <a:pt x="1453" y="1492"/>
                  <a:pt x="1443" y="1469"/>
                  <a:pt x="1424" y="1464"/>
                </a:cubicBezTo>
                <a:cubicBezTo>
                  <a:pt x="1343" y="1444"/>
                  <a:pt x="1259" y="1436"/>
                  <a:pt x="1176" y="1424"/>
                </a:cubicBezTo>
                <a:cubicBezTo>
                  <a:pt x="1137" y="1398"/>
                  <a:pt x="1120" y="1355"/>
                  <a:pt x="1080" y="1328"/>
                </a:cubicBezTo>
                <a:cubicBezTo>
                  <a:pt x="1016" y="1285"/>
                  <a:pt x="939" y="1273"/>
                  <a:pt x="864" y="1264"/>
                </a:cubicBezTo>
                <a:cubicBezTo>
                  <a:pt x="779" y="1236"/>
                  <a:pt x="697" y="1226"/>
                  <a:pt x="608" y="1216"/>
                </a:cubicBezTo>
                <a:cubicBezTo>
                  <a:pt x="551" y="1209"/>
                  <a:pt x="496" y="1189"/>
                  <a:pt x="440" y="1176"/>
                </a:cubicBezTo>
                <a:cubicBezTo>
                  <a:pt x="392" y="1165"/>
                  <a:pt x="342" y="1159"/>
                  <a:pt x="296" y="1144"/>
                </a:cubicBezTo>
                <a:cubicBezTo>
                  <a:pt x="277" y="1116"/>
                  <a:pt x="264" y="1099"/>
                  <a:pt x="232" y="1088"/>
                </a:cubicBezTo>
                <a:cubicBezTo>
                  <a:pt x="194" y="1050"/>
                  <a:pt x="217" y="1070"/>
                  <a:pt x="160" y="1032"/>
                </a:cubicBezTo>
                <a:cubicBezTo>
                  <a:pt x="118" y="1004"/>
                  <a:pt x="110" y="967"/>
                  <a:pt x="64" y="952"/>
                </a:cubicBezTo>
                <a:cubicBezTo>
                  <a:pt x="17" y="881"/>
                  <a:pt x="20" y="785"/>
                  <a:pt x="0" y="704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41761" name="Text Box 65"/>
          <p:cNvSpPr txBox="1">
            <a:spLocks noChangeArrowheads="1"/>
          </p:cNvSpPr>
          <p:nvPr/>
        </p:nvSpPr>
        <p:spPr bwMode="auto">
          <a:xfrm>
            <a:off x="4121150" y="42021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44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1762" name="Text Box 66"/>
          <p:cNvSpPr txBox="1">
            <a:spLocks noChangeArrowheads="1"/>
          </p:cNvSpPr>
          <p:nvPr/>
        </p:nvSpPr>
        <p:spPr bwMode="auto">
          <a:xfrm>
            <a:off x="4346575" y="44751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1763" name="Text Box 67"/>
          <p:cNvSpPr txBox="1">
            <a:spLocks noChangeArrowheads="1"/>
          </p:cNvSpPr>
          <p:nvPr/>
        </p:nvSpPr>
        <p:spPr bwMode="auto">
          <a:xfrm>
            <a:off x="8382000" y="24384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1764" name="Text Box 68"/>
          <p:cNvSpPr txBox="1">
            <a:spLocks noChangeArrowheads="1"/>
          </p:cNvSpPr>
          <p:nvPr/>
        </p:nvSpPr>
        <p:spPr bwMode="auto">
          <a:xfrm>
            <a:off x="8001000" y="205740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32</a:t>
            </a:r>
            <a:endParaRPr lang="en-US" sz="160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4702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8E777-A887-4CA6-9F6E-54C50604582B}" type="slidenum">
              <a:rPr lang="en-US"/>
              <a:pPr/>
              <a:t>32</a:t>
            </a:fld>
            <a:endParaRPr lang="en-US" sz="1400"/>
          </a:p>
        </p:txBody>
      </p:sp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Dijkstra's Shortest Path Algorithm</a:t>
            </a:r>
          </a:p>
        </p:txBody>
      </p:sp>
      <p:sp>
        <p:nvSpPr>
          <p:cNvPr id="542723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s</a:t>
            </a:r>
          </a:p>
        </p:txBody>
      </p:sp>
      <p:sp>
        <p:nvSpPr>
          <p:cNvPr id="542724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3</a:t>
            </a:r>
          </a:p>
        </p:txBody>
      </p:sp>
      <p:sp>
        <p:nvSpPr>
          <p:cNvPr id="542725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t</a:t>
            </a:r>
          </a:p>
        </p:txBody>
      </p:sp>
      <p:sp>
        <p:nvSpPr>
          <p:cNvPr id="542726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2</a:t>
            </a:r>
          </a:p>
        </p:txBody>
      </p:sp>
      <p:sp>
        <p:nvSpPr>
          <p:cNvPr id="542727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6</a:t>
            </a:r>
          </a:p>
        </p:txBody>
      </p:sp>
      <p:sp>
        <p:nvSpPr>
          <p:cNvPr id="542728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7</a:t>
            </a:r>
          </a:p>
        </p:txBody>
      </p:sp>
      <p:sp>
        <p:nvSpPr>
          <p:cNvPr id="542729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4</a:t>
            </a:r>
          </a:p>
        </p:txBody>
      </p:sp>
      <p:sp>
        <p:nvSpPr>
          <p:cNvPr id="542730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5</a:t>
            </a:r>
          </a:p>
        </p:txBody>
      </p:sp>
      <p:cxnSp>
        <p:nvCxnSpPr>
          <p:cNvPr id="542731" name="AutoShape 11"/>
          <p:cNvCxnSpPr>
            <a:cxnSpLocks noChangeShapeType="1"/>
            <a:stCxn id="542723" idx="7"/>
            <a:endCxn id="542726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2732" name="AutoShape 12"/>
          <p:cNvCxnSpPr>
            <a:cxnSpLocks noChangeShapeType="1"/>
            <a:stCxn id="542723" idx="6"/>
            <a:endCxn id="542727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2733" name="AutoShape 13"/>
          <p:cNvCxnSpPr>
            <a:cxnSpLocks noChangeShapeType="1"/>
            <a:stCxn id="542723" idx="5"/>
            <a:endCxn id="542728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2734" name="AutoShape 14"/>
          <p:cNvCxnSpPr>
            <a:cxnSpLocks noChangeShapeType="1"/>
            <a:stCxn id="542727" idx="7"/>
            <a:endCxn id="542724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2735" name="AutoShape 15"/>
          <p:cNvCxnSpPr>
            <a:cxnSpLocks noChangeShapeType="1"/>
            <a:stCxn id="542729" idx="7"/>
            <a:endCxn id="542724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2736" name="AutoShape 16"/>
          <p:cNvCxnSpPr>
            <a:cxnSpLocks noChangeShapeType="1"/>
            <a:stCxn id="542727" idx="5"/>
            <a:endCxn id="542730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2737" name="AutoShape 17"/>
          <p:cNvCxnSpPr>
            <a:cxnSpLocks noChangeShapeType="1"/>
            <a:stCxn id="542730" idx="5"/>
            <a:endCxn id="542725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2738" name="AutoShape 18"/>
          <p:cNvCxnSpPr>
            <a:cxnSpLocks noChangeShapeType="1"/>
            <a:stCxn id="542730" idx="6"/>
            <a:endCxn id="542729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2739" name="AutoShape 19"/>
          <p:cNvCxnSpPr>
            <a:cxnSpLocks noChangeShapeType="1"/>
            <a:stCxn id="542729" idx="4"/>
            <a:endCxn id="542725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2740" name="AutoShape 20"/>
          <p:cNvCxnSpPr>
            <a:cxnSpLocks noChangeShapeType="1"/>
            <a:stCxn id="542724" idx="3"/>
            <a:endCxn id="542730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2741" name="AutoShape 21"/>
          <p:cNvCxnSpPr>
            <a:cxnSpLocks noChangeShapeType="1"/>
            <a:stCxn id="542727" idx="4"/>
            <a:endCxn id="542728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2742" name="AutoShape 22"/>
          <p:cNvCxnSpPr>
            <a:cxnSpLocks noChangeShapeType="1"/>
            <a:stCxn id="542728" idx="6"/>
            <a:endCxn id="542730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2743" name="AutoShape 23"/>
          <p:cNvCxnSpPr>
            <a:cxnSpLocks noChangeShapeType="1"/>
            <a:stCxn id="542726" idx="6"/>
            <a:endCxn id="542724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2744" name="AutoShape 24"/>
          <p:cNvCxnSpPr>
            <a:cxnSpLocks noChangeShapeType="1"/>
            <a:stCxn id="542728" idx="6"/>
            <a:endCxn id="542725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2745" name="AutoShape 25"/>
          <p:cNvCxnSpPr>
            <a:cxnSpLocks noChangeShapeType="1"/>
            <a:stCxn id="542724" idx="5"/>
            <a:endCxn id="542725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42746" name="Text Box 26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24</a:t>
            </a:r>
          </a:p>
        </p:txBody>
      </p:sp>
      <p:sp>
        <p:nvSpPr>
          <p:cNvPr id="542747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18</a:t>
            </a:r>
          </a:p>
        </p:txBody>
      </p:sp>
      <p:sp>
        <p:nvSpPr>
          <p:cNvPr id="542748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</a:t>
            </a:r>
          </a:p>
        </p:txBody>
      </p:sp>
      <p:sp>
        <p:nvSpPr>
          <p:cNvPr id="542749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9</a:t>
            </a:r>
          </a:p>
        </p:txBody>
      </p:sp>
      <p:sp>
        <p:nvSpPr>
          <p:cNvPr id="542750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14</a:t>
            </a:r>
          </a:p>
        </p:txBody>
      </p:sp>
      <p:sp>
        <p:nvSpPr>
          <p:cNvPr id="542751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15</a:t>
            </a:r>
          </a:p>
        </p:txBody>
      </p:sp>
      <p:sp>
        <p:nvSpPr>
          <p:cNvPr id="542752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5</a:t>
            </a:r>
          </a:p>
        </p:txBody>
      </p:sp>
      <p:sp>
        <p:nvSpPr>
          <p:cNvPr id="542753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30</a:t>
            </a:r>
          </a:p>
        </p:txBody>
      </p:sp>
      <p:sp>
        <p:nvSpPr>
          <p:cNvPr id="542754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20</a:t>
            </a:r>
          </a:p>
        </p:txBody>
      </p:sp>
      <p:sp>
        <p:nvSpPr>
          <p:cNvPr id="542755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44</a:t>
            </a:r>
          </a:p>
        </p:txBody>
      </p:sp>
      <p:sp>
        <p:nvSpPr>
          <p:cNvPr id="542756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16</a:t>
            </a:r>
          </a:p>
        </p:txBody>
      </p:sp>
      <p:sp>
        <p:nvSpPr>
          <p:cNvPr id="542757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11</a:t>
            </a:r>
          </a:p>
        </p:txBody>
      </p:sp>
      <p:sp>
        <p:nvSpPr>
          <p:cNvPr id="542758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542759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19</a:t>
            </a:r>
          </a:p>
        </p:txBody>
      </p:sp>
      <p:sp>
        <p:nvSpPr>
          <p:cNvPr id="542760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542761" name="Text Box 41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06600"/>
                </a:solidFill>
              </a:rPr>
              <a:t> </a:t>
            </a:r>
            <a:r>
              <a:rPr lang="en-US" sz="1600" b="1">
                <a:solidFill>
                  <a:srgbClr val="006600"/>
                </a:solidFill>
                <a:sym typeface="Symbol" charset="2"/>
              </a:rPr>
              <a:t>15</a:t>
            </a:r>
            <a:endParaRPr lang="en-US" sz="1600" b="1">
              <a:solidFill>
                <a:srgbClr val="006600"/>
              </a:solidFill>
            </a:endParaRPr>
          </a:p>
        </p:txBody>
      </p:sp>
      <p:sp>
        <p:nvSpPr>
          <p:cNvPr id="542762" name="Text Box 42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9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2764" name="Text Box 44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542765" name="Text Box 45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42766" name="Text Box 46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14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2767" name="Text Box 47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42768" name="Text Box 48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0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2769" name="Text Box 49"/>
          <p:cNvSpPr txBox="1">
            <a:spLocks noChangeArrowheads="1"/>
          </p:cNvSpPr>
          <p:nvPr/>
        </p:nvSpPr>
        <p:spPr bwMode="auto">
          <a:xfrm>
            <a:off x="2794000" y="1014413"/>
            <a:ext cx="3368675" cy="7937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/>
              <a:t>S = { s, 2, 6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/>
              <a:t>PQ = { 3, 4, 5, 7, t }</a:t>
            </a:r>
          </a:p>
        </p:txBody>
      </p:sp>
      <p:sp>
        <p:nvSpPr>
          <p:cNvPr id="542770" name="Text Box 50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42771" name="Text Box 51"/>
          <p:cNvSpPr txBox="1">
            <a:spLocks noChangeArrowheads="1"/>
          </p:cNvSpPr>
          <p:nvPr/>
        </p:nvSpPr>
        <p:spPr bwMode="auto">
          <a:xfrm>
            <a:off x="2132013" y="2555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2772" name="Text Box 52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  <a:sym typeface="Symbol" charset="2"/>
              </a:rPr>
              <a:t>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542773" name="Text Box 53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42774" name="Text Box 54"/>
          <p:cNvSpPr txBox="1">
            <a:spLocks noChangeArrowheads="1"/>
          </p:cNvSpPr>
          <p:nvPr/>
        </p:nvSpPr>
        <p:spPr bwMode="auto">
          <a:xfrm>
            <a:off x="2949575" y="3786188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2775" name="Text Box 55"/>
          <p:cNvSpPr txBox="1">
            <a:spLocks noChangeArrowheads="1"/>
          </p:cNvSpPr>
          <p:nvPr/>
        </p:nvSpPr>
        <p:spPr bwMode="auto">
          <a:xfrm>
            <a:off x="2212975" y="64055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2778" name="Freeform 58"/>
          <p:cNvSpPr>
            <a:spLocks/>
          </p:cNvSpPr>
          <p:nvPr/>
        </p:nvSpPr>
        <p:spPr bwMode="auto">
          <a:xfrm>
            <a:off x="165100" y="2273300"/>
            <a:ext cx="3670300" cy="2419350"/>
          </a:xfrm>
          <a:custGeom>
            <a:avLst/>
            <a:gdLst>
              <a:gd name="T0" fmla="*/ 0 w 2312"/>
              <a:gd name="T1" fmla="*/ 704 h 1524"/>
              <a:gd name="T2" fmla="*/ 72 w 2312"/>
              <a:gd name="T3" fmla="*/ 528 h 1524"/>
              <a:gd name="T4" fmla="*/ 168 w 2312"/>
              <a:gd name="T5" fmla="*/ 456 h 1524"/>
              <a:gd name="T6" fmla="*/ 232 w 2312"/>
              <a:gd name="T7" fmla="*/ 416 h 1524"/>
              <a:gd name="T8" fmla="*/ 360 w 2312"/>
              <a:gd name="T9" fmla="*/ 384 h 1524"/>
              <a:gd name="T10" fmla="*/ 496 w 2312"/>
              <a:gd name="T11" fmla="*/ 344 h 1524"/>
              <a:gd name="T12" fmla="*/ 608 w 2312"/>
              <a:gd name="T13" fmla="*/ 312 h 1524"/>
              <a:gd name="T14" fmla="*/ 760 w 2312"/>
              <a:gd name="T15" fmla="*/ 288 h 1524"/>
              <a:gd name="T16" fmla="*/ 928 w 2312"/>
              <a:gd name="T17" fmla="*/ 256 h 1524"/>
              <a:gd name="T18" fmla="*/ 1056 w 2312"/>
              <a:gd name="T19" fmla="*/ 152 h 1524"/>
              <a:gd name="T20" fmla="*/ 1328 w 2312"/>
              <a:gd name="T21" fmla="*/ 32 h 1524"/>
              <a:gd name="T22" fmla="*/ 1416 w 2312"/>
              <a:gd name="T23" fmla="*/ 0 h 1524"/>
              <a:gd name="T24" fmla="*/ 1648 w 2312"/>
              <a:gd name="T25" fmla="*/ 16 h 1524"/>
              <a:gd name="T26" fmla="*/ 1704 w 2312"/>
              <a:gd name="T27" fmla="*/ 24 h 1524"/>
              <a:gd name="T28" fmla="*/ 1752 w 2312"/>
              <a:gd name="T29" fmla="*/ 56 h 1524"/>
              <a:gd name="T30" fmla="*/ 1840 w 2312"/>
              <a:gd name="T31" fmla="*/ 88 h 1524"/>
              <a:gd name="T32" fmla="*/ 1984 w 2312"/>
              <a:gd name="T33" fmla="*/ 152 h 1524"/>
              <a:gd name="T34" fmla="*/ 2072 w 2312"/>
              <a:gd name="T35" fmla="*/ 264 h 1524"/>
              <a:gd name="T36" fmla="*/ 2176 w 2312"/>
              <a:gd name="T37" fmla="*/ 344 h 1524"/>
              <a:gd name="T38" fmla="*/ 2280 w 2312"/>
              <a:gd name="T39" fmla="*/ 512 h 1524"/>
              <a:gd name="T40" fmla="*/ 2312 w 2312"/>
              <a:gd name="T41" fmla="*/ 704 h 1524"/>
              <a:gd name="T42" fmla="*/ 2304 w 2312"/>
              <a:gd name="T43" fmla="*/ 1072 h 1524"/>
              <a:gd name="T44" fmla="*/ 2280 w 2312"/>
              <a:gd name="T45" fmla="*/ 1168 h 1524"/>
              <a:gd name="T46" fmla="*/ 2152 w 2312"/>
              <a:gd name="T47" fmla="*/ 1296 h 1524"/>
              <a:gd name="T48" fmla="*/ 2104 w 2312"/>
              <a:gd name="T49" fmla="*/ 1328 h 1524"/>
              <a:gd name="T50" fmla="*/ 2080 w 2312"/>
              <a:gd name="T51" fmla="*/ 1344 h 1524"/>
              <a:gd name="T52" fmla="*/ 1960 w 2312"/>
              <a:gd name="T53" fmla="*/ 1472 h 1524"/>
              <a:gd name="T54" fmla="*/ 1904 w 2312"/>
              <a:gd name="T55" fmla="*/ 1496 h 1524"/>
              <a:gd name="T56" fmla="*/ 1840 w 2312"/>
              <a:gd name="T57" fmla="*/ 1512 h 1524"/>
              <a:gd name="T58" fmla="*/ 1472 w 2312"/>
              <a:gd name="T59" fmla="*/ 1496 h 1524"/>
              <a:gd name="T60" fmla="*/ 1424 w 2312"/>
              <a:gd name="T61" fmla="*/ 1464 h 1524"/>
              <a:gd name="T62" fmla="*/ 1176 w 2312"/>
              <a:gd name="T63" fmla="*/ 1424 h 1524"/>
              <a:gd name="T64" fmla="*/ 1080 w 2312"/>
              <a:gd name="T65" fmla="*/ 1328 h 1524"/>
              <a:gd name="T66" fmla="*/ 864 w 2312"/>
              <a:gd name="T67" fmla="*/ 1264 h 1524"/>
              <a:gd name="T68" fmla="*/ 608 w 2312"/>
              <a:gd name="T69" fmla="*/ 1216 h 1524"/>
              <a:gd name="T70" fmla="*/ 440 w 2312"/>
              <a:gd name="T71" fmla="*/ 1176 h 1524"/>
              <a:gd name="T72" fmla="*/ 296 w 2312"/>
              <a:gd name="T73" fmla="*/ 1144 h 1524"/>
              <a:gd name="T74" fmla="*/ 232 w 2312"/>
              <a:gd name="T75" fmla="*/ 1088 h 1524"/>
              <a:gd name="T76" fmla="*/ 160 w 2312"/>
              <a:gd name="T77" fmla="*/ 1032 h 1524"/>
              <a:gd name="T78" fmla="*/ 64 w 2312"/>
              <a:gd name="T79" fmla="*/ 952 h 1524"/>
              <a:gd name="T80" fmla="*/ 0 w 2312"/>
              <a:gd name="T81" fmla="*/ 704 h 1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312" h="1524">
                <a:moveTo>
                  <a:pt x="0" y="704"/>
                </a:moveTo>
                <a:cubicBezTo>
                  <a:pt x="21" y="641"/>
                  <a:pt x="35" y="583"/>
                  <a:pt x="72" y="528"/>
                </a:cubicBezTo>
                <a:cubicBezTo>
                  <a:pt x="94" y="495"/>
                  <a:pt x="136" y="477"/>
                  <a:pt x="168" y="456"/>
                </a:cubicBezTo>
                <a:cubicBezTo>
                  <a:pt x="205" y="431"/>
                  <a:pt x="184" y="445"/>
                  <a:pt x="232" y="416"/>
                </a:cubicBezTo>
                <a:cubicBezTo>
                  <a:pt x="264" y="397"/>
                  <a:pt x="328" y="400"/>
                  <a:pt x="360" y="384"/>
                </a:cubicBezTo>
                <a:cubicBezTo>
                  <a:pt x="404" y="362"/>
                  <a:pt x="449" y="356"/>
                  <a:pt x="496" y="344"/>
                </a:cubicBezTo>
                <a:cubicBezTo>
                  <a:pt x="533" y="335"/>
                  <a:pt x="570" y="319"/>
                  <a:pt x="608" y="312"/>
                </a:cubicBezTo>
                <a:cubicBezTo>
                  <a:pt x="658" y="303"/>
                  <a:pt x="709" y="295"/>
                  <a:pt x="760" y="288"/>
                </a:cubicBezTo>
                <a:cubicBezTo>
                  <a:pt x="797" y="283"/>
                  <a:pt x="884" y="278"/>
                  <a:pt x="928" y="256"/>
                </a:cubicBezTo>
                <a:cubicBezTo>
                  <a:pt x="974" y="233"/>
                  <a:pt x="1012" y="182"/>
                  <a:pt x="1056" y="152"/>
                </a:cubicBezTo>
                <a:cubicBezTo>
                  <a:pt x="1140" y="96"/>
                  <a:pt x="1233" y="64"/>
                  <a:pt x="1328" y="32"/>
                </a:cubicBezTo>
                <a:cubicBezTo>
                  <a:pt x="1359" y="22"/>
                  <a:pt x="1384" y="8"/>
                  <a:pt x="1416" y="0"/>
                </a:cubicBezTo>
                <a:cubicBezTo>
                  <a:pt x="1493" y="5"/>
                  <a:pt x="1571" y="10"/>
                  <a:pt x="1648" y="16"/>
                </a:cubicBezTo>
                <a:cubicBezTo>
                  <a:pt x="1667" y="18"/>
                  <a:pt x="1686" y="17"/>
                  <a:pt x="1704" y="24"/>
                </a:cubicBezTo>
                <a:cubicBezTo>
                  <a:pt x="1722" y="31"/>
                  <a:pt x="1736" y="45"/>
                  <a:pt x="1752" y="56"/>
                </a:cubicBezTo>
                <a:cubicBezTo>
                  <a:pt x="1775" y="71"/>
                  <a:pt x="1815" y="75"/>
                  <a:pt x="1840" y="88"/>
                </a:cubicBezTo>
                <a:cubicBezTo>
                  <a:pt x="1887" y="111"/>
                  <a:pt x="1934" y="135"/>
                  <a:pt x="1984" y="152"/>
                </a:cubicBezTo>
                <a:cubicBezTo>
                  <a:pt x="2019" y="187"/>
                  <a:pt x="2044" y="225"/>
                  <a:pt x="2072" y="264"/>
                </a:cubicBezTo>
                <a:cubicBezTo>
                  <a:pt x="2096" y="297"/>
                  <a:pt x="2143" y="322"/>
                  <a:pt x="2176" y="344"/>
                </a:cubicBezTo>
                <a:cubicBezTo>
                  <a:pt x="2205" y="403"/>
                  <a:pt x="2250" y="453"/>
                  <a:pt x="2280" y="512"/>
                </a:cubicBezTo>
                <a:cubicBezTo>
                  <a:pt x="2308" y="568"/>
                  <a:pt x="2305" y="644"/>
                  <a:pt x="2312" y="704"/>
                </a:cubicBezTo>
                <a:cubicBezTo>
                  <a:pt x="2309" y="827"/>
                  <a:pt x="2309" y="949"/>
                  <a:pt x="2304" y="1072"/>
                </a:cubicBezTo>
                <a:cubicBezTo>
                  <a:pt x="2303" y="1098"/>
                  <a:pt x="2293" y="1145"/>
                  <a:pt x="2280" y="1168"/>
                </a:cubicBezTo>
                <a:cubicBezTo>
                  <a:pt x="2248" y="1225"/>
                  <a:pt x="2205" y="1261"/>
                  <a:pt x="2152" y="1296"/>
                </a:cubicBezTo>
                <a:cubicBezTo>
                  <a:pt x="2136" y="1307"/>
                  <a:pt x="2120" y="1317"/>
                  <a:pt x="2104" y="1328"/>
                </a:cubicBezTo>
                <a:cubicBezTo>
                  <a:pt x="2096" y="1333"/>
                  <a:pt x="2080" y="1344"/>
                  <a:pt x="2080" y="1344"/>
                </a:cubicBezTo>
                <a:cubicBezTo>
                  <a:pt x="2040" y="1405"/>
                  <a:pt x="2021" y="1431"/>
                  <a:pt x="1960" y="1472"/>
                </a:cubicBezTo>
                <a:cubicBezTo>
                  <a:pt x="1943" y="1483"/>
                  <a:pt x="1923" y="1490"/>
                  <a:pt x="1904" y="1496"/>
                </a:cubicBezTo>
                <a:cubicBezTo>
                  <a:pt x="1883" y="1503"/>
                  <a:pt x="1840" y="1512"/>
                  <a:pt x="1840" y="1512"/>
                </a:cubicBezTo>
                <a:cubicBezTo>
                  <a:pt x="1717" y="1508"/>
                  <a:pt x="1591" y="1524"/>
                  <a:pt x="1472" y="1496"/>
                </a:cubicBezTo>
                <a:cubicBezTo>
                  <a:pt x="1453" y="1492"/>
                  <a:pt x="1443" y="1469"/>
                  <a:pt x="1424" y="1464"/>
                </a:cubicBezTo>
                <a:cubicBezTo>
                  <a:pt x="1343" y="1444"/>
                  <a:pt x="1259" y="1436"/>
                  <a:pt x="1176" y="1424"/>
                </a:cubicBezTo>
                <a:cubicBezTo>
                  <a:pt x="1137" y="1398"/>
                  <a:pt x="1120" y="1355"/>
                  <a:pt x="1080" y="1328"/>
                </a:cubicBezTo>
                <a:cubicBezTo>
                  <a:pt x="1016" y="1285"/>
                  <a:pt x="939" y="1273"/>
                  <a:pt x="864" y="1264"/>
                </a:cubicBezTo>
                <a:cubicBezTo>
                  <a:pt x="779" y="1236"/>
                  <a:pt x="697" y="1226"/>
                  <a:pt x="608" y="1216"/>
                </a:cubicBezTo>
                <a:cubicBezTo>
                  <a:pt x="551" y="1209"/>
                  <a:pt x="496" y="1189"/>
                  <a:pt x="440" y="1176"/>
                </a:cubicBezTo>
                <a:cubicBezTo>
                  <a:pt x="392" y="1165"/>
                  <a:pt x="342" y="1159"/>
                  <a:pt x="296" y="1144"/>
                </a:cubicBezTo>
                <a:cubicBezTo>
                  <a:pt x="277" y="1116"/>
                  <a:pt x="264" y="1099"/>
                  <a:pt x="232" y="1088"/>
                </a:cubicBezTo>
                <a:cubicBezTo>
                  <a:pt x="194" y="1050"/>
                  <a:pt x="217" y="1070"/>
                  <a:pt x="160" y="1032"/>
                </a:cubicBezTo>
                <a:cubicBezTo>
                  <a:pt x="118" y="1004"/>
                  <a:pt x="110" y="967"/>
                  <a:pt x="64" y="952"/>
                </a:cubicBezTo>
                <a:cubicBezTo>
                  <a:pt x="17" y="881"/>
                  <a:pt x="20" y="785"/>
                  <a:pt x="0" y="704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42779" name="Text Box 59"/>
          <p:cNvSpPr txBox="1">
            <a:spLocks noChangeArrowheads="1"/>
          </p:cNvSpPr>
          <p:nvPr/>
        </p:nvSpPr>
        <p:spPr bwMode="auto">
          <a:xfrm>
            <a:off x="4121150" y="42021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44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2780" name="Text Box 60"/>
          <p:cNvSpPr txBox="1">
            <a:spLocks noChangeArrowheads="1"/>
          </p:cNvSpPr>
          <p:nvPr/>
        </p:nvSpPr>
        <p:spPr bwMode="auto">
          <a:xfrm>
            <a:off x="4346575" y="44751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2781" name="AutoShape 61"/>
          <p:cNvSpPr>
            <a:spLocks noChangeArrowheads="1"/>
          </p:cNvSpPr>
          <p:nvPr/>
        </p:nvSpPr>
        <p:spPr bwMode="auto">
          <a:xfrm rot="5400000">
            <a:off x="2951163" y="6381750"/>
            <a:ext cx="174625" cy="314325"/>
          </a:xfrm>
          <a:prstGeom prst="down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42782" name="Text Box 62"/>
          <p:cNvSpPr txBox="1">
            <a:spLocks noChangeArrowheads="1"/>
          </p:cNvSpPr>
          <p:nvPr/>
        </p:nvSpPr>
        <p:spPr bwMode="auto">
          <a:xfrm>
            <a:off x="3224213" y="6324600"/>
            <a:ext cx="127793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chemeClr val="accent1"/>
                </a:solidFill>
              </a:rPr>
              <a:t>delmin</a:t>
            </a:r>
          </a:p>
        </p:txBody>
      </p:sp>
      <p:sp>
        <p:nvSpPr>
          <p:cNvPr id="542788" name="Text Box 68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42789" name="Text Box 69"/>
          <p:cNvSpPr txBox="1">
            <a:spLocks noChangeArrowheads="1"/>
          </p:cNvSpPr>
          <p:nvPr/>
        </p:nvSpPr>
        <p:spPr bwMode="auto">
          <a:xfrm>
            <a:off x="8012113" y="2428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2790" name="Text Box 70"/>
          <p:cNvSpPr txBox="1">
            <a:spLocks noChangeArrowheads="1"/>
          </p:cNvSpPr>
          <p:nvPr/>
        </p:nvSpPr>
        <p:spPr bwMode="auto">
          <a:xfrm>
            <a:off x="8108950" y="23860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33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2791" name="Text Box 71"/>
          <p:cNvSpPr txBox="1">
            <a:spLocks noChangeArrowheads="1"/>
          </p:cNvSpPr>
          <p:nvPr/>
        </p:nvSpPr>
        <p:spPr bwMode="auto">
          <a:xfrm>
            <a:off x="8382000" y="24384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2792" name="Text Box 72"/>
          <p:cNvSpPr txBox="1">
            <a:spLocks noChangeArrowheads="1"/>
          </p:cNvSpPr>
          <p:nvPr/>
        </p:nvSpPr>
        <p:spPr bwMode="auto">
          <a:xfrm>
            <a:off x="8001000" y="205740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32</a:t>
            </a:r>
            <a:endParaRPr lang="en-US" sz="160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4694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9792D-C7ED-4D87-965A-A2F5209495ED}" type="slidenum">
              <a:rPr lang="en-US"/>
              <a:pPr/>
              <a:t>33</a:t>
            </a:fld>
            <a:endParaRPr lang="en-US" sz="1400"/>
          </a:p>
        </p:txBody>
      </p: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Dijkstra's Shortest Path Algorithm</a:t>
            </a:r>
          </a:p>
        </p:txBody>
      </p:sp>
      <p:sp>
        <p:nvSpPr>
          <p:cNvPr id="543747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s</a:t>
            </a:r>
          </a:p>
        </p:txBody>
      </p:sp>
      <p:sp>
        <p:nvSpPr>
          <p:cNvPr id="543748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3</a:t>
            </a:r>
          </a:p>
        </p:txBody>
      </p:sp>
      <p:sp>
        <p:nvSpPr>
          <p:cNvPr id="543749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t</a:t>
            </a:r>
          </a:p>
        </p:txBody>
      </p:sp>
      <p:sp>
        <p:nvSpPr>
          <p:cNvPr id="543750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2</a:t>
            </a:r>
          </a:p>
        </p:txBody>
      </p:sp>
      <p:sp>
        <p:nvSpPr>
          <p:cNvPr id="543751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6</a:t>
            </a:r>
          </a:p>
        </p:txBody>
      </p:sp>
      <p:sp>
        <p:nvSpPr>
          <p:cNvPr id="543752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7</a:t>
            </a:r>
          </a:p>
        </p:txBody>
      </p:sp>
      <p:sp>
        <p:nvSpPr>
          <p:cNvPr id="543753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4</a:t>
            </a:r>
          </a:p>
        </p:txBody>
      </p:sp>
      <p:sp>
        <p:nvSpPr>
          <p:cNvPr id="543754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5</a:t>
            </a:r>
          </a:p>
        </p:txBody>
      </p:sp>
      <p:cxnSp>
        <p:nvCxnSpPr>
          <p:cNvPr id="543755" name="AutoShape 11"/>
          <p:cNvCxnSpPr>
            <a:cxnSpLocks noChangeShapeType="1"/>
            <a:stCxn id="543747" idx="7"/>
            <a:endCxn id="543750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3756" name="AutoShape 12"/>
          <p:cNvCxnSpPr>
            <a:cxnSpLocks noChangeShapeType="1"/>
            <a:stCxn id="543747" idx="6"/>
            <a:endCxn id="543751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3757" name="AutoShape 13"/>
          <p:cNvCxnSpPr>
            <a:cxnSpLocks noChangeShapeType="1"/>
            <a:stCxn id="543747" idx="5"/>
            <a:endCxn id="543752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3758" name="AutoShape 14"/>
          <p:cNvCxnSpPr>
            <a:cxnSpLocks noChangeShapeType="1"/>
            <a:stCxn id="543751" idx="7"/>
            <a:endCxn id="543748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3759" name="AutoShape 15"/>
          <p:cNvCxnSpPr>
            <a:cxnSpLocks noChangeShapeType="1"/>
            <a:stCxn id="543753" idx="7"/>
            <a:endCxn id="543748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3760" name="AutoShape 16"/>
          <p:cNvCxnSpPr>
            <a:cxnSpLocks noChangeShapeType="1"/>
            <a:stCxn id="543751" idx="5"/>
            <a:endCxn id="543754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3761" name="AutoShape 17"/>
          <p:cNvCxnSpPr>
            <a:cxnSpLocks noChangeShapeType="1"/>
            <a:stCxn id="543754" idx="5"/>
            <a:endCxn id="543749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3762" name="AutoShape 18"/>
          <p:cNvCxnSpPr>
            <a:cxnSpLocks noChangeShapeType="1"/>
            <a:stCxn id="543754" idx="6"/>
            <a:endCxn id="543753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3763" name="AutoShape 19"/>
          <p:cNvCxnSpPr>
            <a:cxnSpLocks noChangeShapeType="1"/>
            <a:stCxn id="543753" idx="4"/>
            <a:endCxn id="543749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3764" name="AutoShape 20"/>
          <p:cNvCxnSpPr>
            <a:cxnSpLocks noChangeShapeType="1"/>
            <a:stCxn id="543748" idx="3"/>
            <a:endCxn id="543754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3765" name="AutoShape 21"/>
          <p:cNvCxnSpPr>
            <a:cxnSpLocks noChangeShapeType="1"/>
            <a:stCxn id="543751" idx="4"/>
            <a:endCxn id="543752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3766" name="AutoShape 22"/>
          <p:cNvCxnSpPr>
            <a:cxnSpLocks noChangeShapeType="1"/>
            <a:stCxn id="543752" idx="6"/>
            <a:endCxn id="543754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3767" name="AutoShape 23"/>
          <p:cNvCxnSpPr>
            <a:cxnSpLocks noChangeShapeType="1"/>
            <a:stCxn id="543750" idx="6"/>
            <a:endCxn id="543748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3768" name="AutoShape 24"/>
          <p:cNvCxnSpPr>
            <a:cxnSpLocks noChangeShapeType="1"/>
            <a:stCxn id="543752" idx="6"/>
            <a:endCxn id="543749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3769" name="AutoShape 25"/>
          <p:cNvCxnSpPr>
            <a:cxnSpLocks noChangeShapeType="1"/>
            <a:stCxn id="543748" idx="5"/>
            <a:endCxn id="543749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43771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18</a:t>
            </a:r>
          </a:p>
        </p:txBody>
      </p:sp>
      <p:sp>
        <p:nvSpPr>
          <p:cNvPr id="543772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</a:t>
            </a:r>
          </a:p>
        </p:txBody>
      </p:sp>
      <p:sp>
        <p:nvSpPr>
          <p:cNvPr id="543773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9</a:t>
            </a:r>
          </a:p>
        </p:txBody>
      </p:sp>
      <p:sp>
        <p:nvSpPr>
          <p:cNvPr id="543774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14</a:t>
            </a:r>
          </a:p>
        </p:txBody>
      </p:sp>
      <p:sp>
        <p:nvSpPr>
          <p:cNvPr id="543775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15</a:t>
            </a:r>
          </a:p>
        </p:txBody>
      </p:sp>
      <p:sp>
        <p:nvSpPr>
          <p:cNvPr id="543776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5</a:t>
            </a:r>
          </a:p>
        </p:txBody>
      </p:sp>
      <p:sp>
        <p:nvSpPr>
          <p:cNvPr id="543777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30</a:t>
            </a:r>
          </a:p>
        </p:txBody>
      </p:sp>
      <p:sp>
        <p:nvSpPr>
          <p:cNvPr id="543778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20</a:t>
            </a:r>
          </a:p>
        </p:txBody>
      </p:sp>
      <p:sp>
        <p:nvSpPr>
          <p:cNvPr id="543779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44</a:t>
            </a:r>
          </a:p>
        </p:txBody>
      </p:sp>
      <p:sp>
        <p:nvSpPr>
          <p:cNvPr id="543780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16</a:t>
            </a:r>
          </a:p>
        </p:txBody>
      </p:sp>
      <p:sp>
        <p:nvSpPr>
          <p:cNvPr id="543781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11</a:t>
            </a:r>
          </a:p>
        </p:txBody>
      </p:sp>
      <p:sp>
        <p:nvSpPr>
          <p:cNvPr id="543782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543783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19</a:t>
            </a:r>
          </a:p>
        </p:txBody>
      </p:sp>
      <p:sp>
        <p:nvSpPr>
          <p:cNvPr id="543784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543785" name="Text Box 41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15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3786" name="Text Box 42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9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3788" name="Text Box 44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43789" name="Text Box 45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43790" name="Text Box 46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14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3791" name="Text Box 47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43792" name="Text Box 48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0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3793" name="Text Box 49"/>
          <p:cNvSpPr txBox="1">
            <a:spLocks noChangeArrowheads="1"/>
          </p:cNvSpPr>
          <p:nvPr/>
        </p:nvSpPr>
        <p:spPr bwMode="auto">
          <a:xfrm>
            <a:off x="2794000" y="1014413"/>
            <a:ext cx="3368675" cy="7937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/>
              <a:t>S = { s, 2, 6, 7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/>
              <a:t>PQ = { 3, 4, 5, t }</a:t>
            </a:r>
          </a:p>
        </p:txBody>
      </p:sp>
      <p:sp>
        <p:nvSpPr>
          <p:cNvPr id="543794" name="Text Box 50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43795" name="Text Box 51"/>
          <p:cNvSpPr txBox="1">
            <a:spLocks noChangeArrowheads="1"/>
          </p:cNvSpPr>
          <p:nvPr/>
        </p:nvSpPr>
        <p:spPr bwMode="auto">
          <a:xfrm>
            <a:off x="2132013" y="2555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3796" name="Text Box 52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43797" name="Text Box 53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43798" name="Text Box 54"/>
          <p:cNvSpPr txBox="1">
            <a:spLocks noChangeArrowheads="1"/>
          </p:cNvSpPr>
          <p:nvPr/>
        </p:nvSpPr>
        <p:spPr bwMode="auto">
          <a:xfrm>
            <a:off x="2949575" y="3786188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3799" name="Text Box 55"/>
          <p:cNvSpPr txBox="1">
            <a:spLocks noChangeArrowheads="1"/>
          </p:cNvSpPr>
          <p:nvPr/>
        </p:nvSpPr>
        <p:spPr bwMode="auto">
          <a:xfrm>
            <a:off x="2212975" y="64055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3803" name="Text Box 59"/>
          <p:cNvSpPr txBox="1">
            <a:spLocks noChangeArrowheads="1"/>
          </p:cNvSpPr>
          <p:nvPr/>
        </p:nvSpPr>
        <p:spPr bwMode="auto">
          <a:xfrm>
            <a:off x="4121150" y="42021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44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3804" name="Text Box 60"/>
          <p:cNvSpPr txBox="1">
            <a:spLocks noChangeArrowheads="1"/>
          </p:cNvSpPr>
          <p:nvPr/>
        </p:nvSpPr>
        <p:spPr bwMode="auto">
          <a:xfrm>
            <a:off x="4346575" y="44751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3807" name="Text Box 63"/>
          <p:cNvSpPr txBox="1">
            <a:spLocks noChangeArrowheads="1"/>
          </p:cNvSpPr>
          <p:nvPr/>
        </p:nvSpPr>
        <p:spPr bwMode="auto">
          <a:xfrm>
            <a:off x="4438650" y="41894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35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3808" name="Text Box 64"/>
          <p:cNvSpPr txBox="1">
            <a:spLocks noChangeArrowheads="1"/>
          </p:cNvSpPr>
          <p:nvPr/>
        </p:nvSpPr>
        <p:spPr bwMode="auto">
          <a:xfrm>
            <a:off x="4359275" y="4246563"/>
            <a:ext cx="276225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</a:t>
            </a:r>
          </a:p>
        </p:txBody>
      </p:sp>
      <p:sp>
        <p:nvSpPr>
          <p:cNvPr id="543811" name="Text Box 67"/>
          <p:cNvSpPr txBox="1">
            <a:spLocks noChangeArrowheads="1"/>
          </p:cNvSpPr>
          <p:nvPr/>
        </p:nvSpPr>
        <p:spPr bwMode="auto">
          <a:xfrm>
            <a:off x="7829550" y="628015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59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3812" name="Text Box 68"/>
          <p:cNvSpPr txBox="1">
            <a:spLocks noChangeArrowheads="1"/>
          </p:cNvSpPr>
          <p:nvPr/>
        </p:nvSpPr>
        <p:spPr bwMode="auto">
          <a:xfrm>
            <a:off x="83470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3814" name="Freeform 70"/>
          <p:cNvSpPr>
            <a:spLocks/>
          </p:cNvSpPr>
          <p:nvPr/>
        </p:nvSpPr>
        <p:spPr bwMode="auto">
          <a:xfrm>
            <a:off x="190500" y="2298700"/>
            <a:ext cx="3632200" cy="4454525"/>
          </a:xfrm>
          <a:custGeom>
            <a:avLst/>
            <a:gdLst>
              <a:gd name="T0" fmla="*/ 0 w 2288"/>
              <a:gd name="T1" fmla="*/ 736 h 2806"/>
              <a:gd name="T2" fmla="*/ 32 w 2288"/>
              <a:gd name="T3" fmla="*/ 640 h 2806"/>
              <a:gd name="T4" fmla="*/ 248 w 2288"/>
              <a:gd name="T5" fmla="*/ 376 h 2806"/>
              <a:gd name="T6" fmla="*/ 304 w 2288"/>
              <a:gd name="T7" fmla="*/ 344 h 2806"/>
              <a:gd name="T8" fmla="*/ 336 w 2288"/>
              <a:gd name="T9" fmla="*/ 320 h 2806"/>
              <a:gd name="T10" fmla="*/ 544 w 2288"/>
              <a:gd name="T11" fmla="*/ 240 h 2806"/>
              <a:gd name="T12" fmla="*/ 728 w 2288"/>
              <a:gd name="T13" fmla="*/ 152 h 2806"/>
              <a:gd name="T14" fmla="*/ 880 w 2288"/>
              <a:gd name="T15" fmla="*/ 80 h 2806"/>
              <a:gd name="T16" fmla="*/ 1160 w 2288"/>
              <a:gd name="T17" fmla="*/ 0 h 2806"/>
              <a:gd name="T18" fmla="*/ 1608 w 2288"/>
              <a:gd name="T19" fmla="*/ 24 h 2806"/>
              <a:gd name="T20" fmla="*/ 1768 w 2288"/>
              <a:gd name="T21" fmla="*/ 88 h 2806"/>
              <a:gd name="T22" fmla="*/ 1872 w 2288"/>
              <a:gd name="T23" fmla="*/ 136 h 2806"/>
              <a:gd name="T24" fmla="*/ 1952 w 2288"/>
              <a:gd name="T25" fmla="*/ 208 h 2806"/>
              <a:gd name="T26" fmla="*/ 2016 w 2288"/>
              <a:gd name="T27" fmla="*/ 256 h 2806"/>
              <a:gd name="T28" fmla="*/ 2072 w 2288"/>
              <a:gd name="T29" fmla="*/ 328 h 2806"/>
              <a:gd name="T30" fmla="*/ 2152 w 2288"/>
              <a:gd name="T31" fmla="*/ 360 h 2806"/>
              <a:gd name="T32" fmla="*/ 2208 w 2288"/>
              <a:gd name="T33" fmla="*/ 464 h 2806"/>
              <a:gd name="T34" fmla="*/ 2232 w 2288"/>
              <a:gd name="T35" fmla="*/ 648 h 2806"/>
              <a:gd name="T36" fmla="*/ 2264 w 2288"/>
              <a:gd name="T37" fmla="*/ 728 h 2806"/>
              <a:gd name="T38" fmla="*/ 2288 w 2288"/>
              <a:gd name="T39" fmla="*/ 872 h 2806"/>
              <a:gd name="T40" fmla="*/ 2280 w 2288"/>
              <a:gd name="T41" fmla="*/ 984 h 2806"/>
              <a:gd name="T42" fmla="*/ 2232 w 2288"/>
              <a:gd name="T43" fmla="*/ 1064 h 2806"/>
              <a:gd name="T44" fmla="*/ 2168 w 2288"/>
              <a:gd name="T45" fmla="*/ 1184 h 2806"/>
              <a:gd name="T46" fmla="*/ 2152 w 2288"/>
              <a:gd name="T47" fmla="*/ 1304 h 2806"/>
              <a:gd name="T48" fmla="*/ 2112 w 2288"/>
              <a:gd name="T49" fmla="*/ 1336 h 2806"/>
              <a:gd name="T50" fmla="*/ 2016 w 2288"/>
              <a:gd name="T51" fmla="*/ 1392 h 2806"/>
              <a:gd name="T52" fmla="*/ 1976 w 2288"/>
              <a:gd name="T53" fmla="*/ 1432 h 2806"/>
              <a:gd name="T54" fmla="*/ 1928 w 2288"/>
              <a:gd name="T55" fmla="*/ 1480 h 2806"/>
              <a:gd name="T56" fmla="*/ 1864 w 2288"/>
              <a:gd name="T57" fmla="*/ 1520 h 2806"/>
              <a:gd name="T58" fmla="*/ 1808 w 2288"/>
              <a:gd name="T59" fmla="*/ 1592 h 2806"/>
              <a:gd name="T60" fmla="*/ 1704 w 2288"/>
              <a:gd name="T61" fmla="*/ 1936 h 2806"/>
              <a:gd name="T62" fmla="*/ 1696 w 2288"/>
              <a:gd name="T63" fmla="*/ 2576 h 2806"/>
              <a:gd name="T64" fmla="*/ 1624 w 2288"/>
              <a:gd name="T65" fmla="*/ 2752 h 2806"/>
              <a:gd name="T66" fmla="*/ 1552 w 2288"/>
              <a:gd name="T67" fmla="*/ 2792 h 2806"/>
              <a:gd name="T68" fmla="*/ 1528 w 2288"/>
              <a:gd name="T69" fmla="*/ 2800 h 2806"/>
              <a:gd name="T70" fmla="*/ 1208 w 2288"/>
              <a:gd name="T71" fmla="*/ 2760 h 2806"/>
              <a:gd name="T72" fmla="*/ 1056 w 2288"/>
              <a:gd name="T73" fmla="*/ 2672 h 2806"/>
              <a:gd name="T74" fmla="*/ 1000 w 2288"/>
              <a:gd name="T75" fmla="*/ 2560 h 2806"/>
              <a:gd name="T76" fmla="*/ 888 w 2288"/>
              <a:gd name="T77" fmla="*/ 2448 h 2806"/>
              <a:gd name="T78" fmla="*/ 760 w 2288"/>
              <a:gd name="T79" fmla="*/ 2280 h 2806"/>
              <a:gd name="T80" fmla="*/ 696 w 2288"/>
              <a:gd name="T81" fmla="*/ 2112 h 2806"/>
              <a:gd name="T82" fmla="*/ 672 w 2288"/>
              <a:gd name="T83" fmla="*/ 2032 h 2806"/>
              <a:gd name="T84" fmla="*/ 616 w 2288"/>
              <a:gd name="T85" fmla="*/ 1944 h 2806"/>
              <a:gd name="T86" fmla="*/ 592 w 2288"/>
              <a:gd name="T87" fmla="*/ 1832 h 2806"/>
              <a:gd name="T88" fmla="*/ 560 w 2288"/>
              <a:gd name="T89" fmla="*/ 1800 h 2806"/>
              <a:gd name="T90" fmla="*/ 472 w 2288"/>
              <a:gd name="T91" fmla="*/ 1608 h 2806"/>
              <a:gd name="T92" fmla="*/ 432 w 2288"/>
              <a:gd name="T93" fmla="*/ 1520 h 2806"/>
              <a:gd name="T94" fmla="*/ 392 w 2288"/>
              <a:gd name="T95" fmla="*/ 1432 h 2806"/>
              <a:gd name="T96" fmla="*/ 208 w 2288"/>
              <a:gd name="T97" fmla="*/ 1096 h 2806"/>
              <a:gd name="T98" fmla="*/ 152 w 2288"/>
              <a:gd name="T99" fmla="*/ 1000 h 2806"/>
              <a:gd name="T100" fmla="*/ 136 w 2288"/>
              <a:gd name="T101" fmla="*/ 952 h 2806"/>
              <a:gd name="T102" fmla="*/ 120 w 2288"/>
              <a:gd name="T103" fmla="*/ 928 h 2806"/>
              <a:gd name="T104" fmla="*/ 72 w 2288"/>
              <a:gd name="T105" fmla="*/ 896 h 2806"/>
              <a:gd name="T106" fmla="*/ 56 w 2288"/>
              <a:gd name="T107" fmla="*/ 872 h 2806"/>
              <a:gd name="T108" fmla="*/ 48 w 2288"/>
              <a:gd name="T109" fmla="*/ 848 h 2806"/>
              <a:gd name="T110" fmla="*/ 16 w 2288"/>
              <a:gd name="T111" fmla="*/ 800 h 2806"/>
              <a:gd name="T112" fmla="*/ 0 w 2288"/>
              <a:gd name="T113" fmla="*/ 736 h 2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288" h="2806">
                <a:moveTo>
                  <a:pt x="0" y="736"/>
                </a:moveTo>
                <a:cubicBezTo>
                  <a:pt x="7" y="699"/>
                  <a:pt x="11" y="671"/>
                  <a:pt x="32" y="640"/>
                </a:cubicBezTo>
                <a:cubicBezTo>
                  <a:pt x="57" y="542"/>
                  <a:pt x="149" y="409"/>
                  <a:pt x="248" y="376"/>
                </a:cubicBezTo>
                <a:cubicBezTo>
                  <a:pt x="302" y="322"/>
                  <a:pt x="240" y="376"/>
                  <a:pt x="304" y="344"/>
                </a:cubicBezTo>
                <a:cubicBezTo>
                  <a:pt x="316" y="338"/>
                  <a:pt x="324" y="327"/>
                  <a:pt x="336" y="320"/>
                </a:cubicBezTo>
                <a:cubicBezTo>
                  <a:pt x="400" y="283"/>
                  <a:pt x="471" y="255"/>
                  <a:pt x="544" y="240"/>
                </a:cubicBezTo>
                <a:cubicBezTo>
                  <a:pt x="602" y="211"/>
                  <a:pt x="667" y="172"/>
                  <a:pt x="728" y="152"/>
                </a:cubicBezTo>
                <a:cubicBezTo>
                  <a:pt x="762" y="118"/>
                  <a:pt x="833" y="89"/>
                  <a:pt x="880" y="80"/>
                </a:cubicBezTo>
                <a:cubicBezTo>
                  <a:pt x="972" y="34"/>
                  <a:pt x="1058" y="15"/>
                  <a:pt x="1160" y="0"/>
                </a:cubicBezTo>
                <a:cubicBezTo>
                  <a:pt x="1309" y="4"/>
                  <a:pt x="1460" y="3"/>
                  <a:pt x="1608" y="24"/>
                </a:cubicBezTo>
                <a:cubicBezTo>
                  <a:pt x="1662" y="42"/>
                  <a:pt x="1715" y="65"/>
                  <a:pt x="1768" y="88"/>
                </a:cubicBezTo>
                <a:cubicBezTo>
                  <a:pt x="1801" y="102"/>
                  <a:pt x="1844" y="111"/>
                  <a:pt x="1872" y="136"/>
                </a:cubicBezTo>
                <a:cubicBezTo>
                  <a:pt x="1926" y="184"/>
                  <a:pt x="1904" y="176"/>
                  <a:pt x="1952" y="208"/>
                </a:cubicBezTo>
                <a:cubicBezTo>
                  <a:pt x="1985" y="230"/>
                  <a:pt x="1993" y="227"/>
                  <a:pt x="2016" y="256"/>
                </a:cubicBezTo>
                <a:cubicBezTo>
                  <a:pt x="2027" y="270"/>
                  <a:pt x="2051" y="316"/>
                  <a:pt x="2072" y="328"/>
                </a:cubicBezTo>
                <a:cubicBezTo>
                  <a:pt x="2097" y="342"/>
                  <a:pt x="2126" y="347"/>
                  <a:pt x="2152" y="360"/>
                </a:cubicBezTo>
                <a:cubicBezTo>
                  <a:pt x="2175" y="391"/>
                  <a:pt x="2196" y="427"/>
                  <a:pt x="2208" y="464"/>
                </a:cubicBezTo>
                <a:cubicBezTo>
                  <a:pt x="2214" y="520"/>
                  <a:pt x="2215" y="593"/>
                  <a:pt x="2232" y="648"/>
                </a:cubicBezTo>
                <a:cubicBezTo>
                  <a:pt x="2240" y="675"/>
                  <a:pt x="2257" y="698"/>
                  <a:pt x="2264" y="728"/>
                </a:cubicBezTo>
                <a:cubicBezTo>
                  <a:pt x="2269" y="779"/>
                  <a:pt x="2272" y="824"/>
                  <a:pt x="2288" y="872"/>
                </a:cubicBezTo>
                <a:cubicBezTo>
                  <a:pt x="2285" y="909"/>
                  <a:pt x="2286" y="947"/>
                  <a:pt x="2280" y="984"/>
                </a:cubicBezTo>
                <a:cubicBezTo>
                  <a:pt x="2277" y="1000"/>
                  <a:pt x="2235" y="1059"/>
                  <a:pt x="2232" y="1064"/>
                </a:cubicBezTo>
                <a:cubicBezTo>
                  <a:pt x="2206" y="1103"/>
                  <a:pt x="2194" y="1145"/>
                  <a:pt x="2168" y="1184"/>
                </a:cubicBezTo>
                <a:cubicBezTo>
                  <a:pt x="2161" y="1224"/>
                  <a:pt x="2162" y="1265"/>
                  <a:pt x="2152" y="1304"/>
                </a:cubicBezTo>
                <a:cubicBezTo>
                  <a:pt x="2144" y="1336"/>
                  <a:pt x="2134" y="1324"/>
                  <a:pt x="2112" y="1336"/>
                </a:cubicBezTo>
                <a:cubicBezTo>
                  <a:pt x="2076" y="1356"/>
                  <a:pt x="2054" y="1379"/>
                  <a:pt x="2016" y="1392"/>
                </a:cubicBezTo>
                <a:cubicBezTo>
                  <a:pt x="2000" y="1439"/>
                  <a:pt x="2021" y="1396"/>
                  <a:pt x="1976" y="1432"/>
                </a:cubicBezTo>
                <a:cubicBezTo>
                  <a:pt x="1958" y="1446"/>
                  <a:pt x="1948" y="1470"/>
                  <a:pt x="1928" y="1480"/>
                </a:cubicBezTo>
                <a:cubicBezTo>
                  <a:pt x="1906" y="1491"/>
                  <a:pt x="1881" y="1501"/>
                  <a:pt x="1864" y="1520"/>
                </a:cubicBezTo>
                <a:cubicBezTo>
                  <a:pt x="1844" y="1543"/>
                  <a:pt x="1827" y="1569"/>
                  <a:pt x="1808" y="1592"/>
                </a:cubicBezTo>
                <a:cubicBezTo>
                  <a:pt x="1740" y="1674"/>
                  <a:pt x="1737" y="1836"/>
                  <a:pt x="1704" y="1936"/>
                </a:cubicBezTo>
                <a:cubicBezTo>
                  <a:pt x="1701" y="2149"/>
                  <a:pt x="1701" y="2363"/>
                  <a:pt x="1696" y="2576"/>
                </a:cubicBezTo>
                <a:cubicBezTo>
                  <a:pt x="1695" y="2616"/>
                  <a:pt x="1649" y="2722"/>
                  <a:pt x="1624" y="2752"/>
                </a:cubicBezTo>
                <a:cubicBezTo>
                  <a:pt x="1596" y="2785"/>
                  <a:pt x="1598" y="2777"/>
                  <a:pt x="1552" y="2792"/>
                </a:cubicBezTo>
                <a:cubicBezTo>
                  <a:pt x="1544" y="2795"/>
                  <a:pt x="1528" y="2800"/>
                  <a:pt x="1528" y="2800"/>
                </a:cubicBezTo>
                <a:cubicBezTo>
                  <a:pt x="1292" y="2792"/>
                  <a:pt x="1345" y="2806"/>
                  <a:pt x="1208" y="2760"/>
                </a:cubicBezTo>
                <a:cubicBezTo>
                  <a:pt x="1174" y="2709"/>
                  <a:pt x="1111" y="2694"/>
                  <a:pt x="1056" y="2672"/>
                </a:cubicBezTo>
                <a:cubicBezTo>
                  <a:pt x="1022" y="2638"/>
                  <a:pt x="1022" y="2600"/>
                  <a:pt x="1000" y="2560"/>
                </a:cubicBezTo>
                <a:cubicBezTo>
                  <a:pt x="973" y="2511"/>
                  <a:pt x="932" y="2481"/>
                  <a:pt x="888" y="2448"/>
                </a:cubicBezTo>
                <a:cubicBezTo>
                  <a:pt x="859" y="2360"/>
                  <a:pt x="834" y="2336"/>
                  <a:pt x="760" y="2280"/>
                </a:cubicBezTo>
                <a:cubicBezTo>
                  <a:pt x="745" y="2221"/>
                  <a:pt x="718" y="2168"/>
                  <a:pt x="696" y="2112"/>
                </a:cubicBezTo>
                <a:cubicBezTo>
                  <a:pt x="686" y="2086"/>
                  <a:pt x="683" y="2058"/>
                  <a:pt x="672" y="2032"/>
                </a:cubicBezTo>
                <a:cubicBezTo>
                  <a:pt x="659" y="2001"/>
                  <a:pt x="631" y="1975"/>
                  <a:pt x="616" y="1944"/>
                </a:cubicBezTo>
                <a:cubicBezTo>
                  <a:pt x="611" y="1918"/>
                  <a:pt x="603" y="1854"/>
                  <a:pt x="592" y="1832"/>
                </a:cubicBezTo>
                <a:cubicBezTo>
                  <a:pt x="585" y="1819"/>
                  <a:pt x="571" y="1811"/>
                  <a:pt x="560" y="1800"/>
                </a:cubicBezTo>
                <a:cubicBezTo>
                  <a:pt x="538" y="1735"/>
                  <a:pt x="503" y="1670"/>
                  <a:pt x="472" y="1608"/>
                </a:cubicBezTo>
                <a:cubicBezTo>
                  <a:pt x="454" y="1572"/>
                  <a:pt x="458" y="1555"/>
                  <a:pt x="432" y="1520"/>
                </a:cubicBezTo>
                <a:cubicBezTo>
                  <a:pt x="424" y="1486"/>
                  <a:pt x="411" y="1461"/>
                  <a:pt x="392" y="1432"/>
                </a:cubicBezTo>
                <a:cubicBezTo>
                  <a:pt x="361" y="1310"/>
                  <a:pt x="283" y="1196"/>
                  <a:pt x="208" y="1096"/>
                </a:cubicBezTo>
                <a:cubicBezTo>
                  <a:pt x="196" y="1060"/>
                  <a:pt x="173" y="1031"/>
                  <a:pt x="152" y="1000"/>
                </a:cubicBezTo>
                <a:cubicBezTo>
                  <a:pt x="143" y="986"/>
                  <a:pt x="145" y="966"/>
                  <a:pt x="136" y="952"/>
                </a:cubicBezTo>
                <a:cubicBezTo>
                  <a:pt x="131" y="944"/>
                  <a:pt x="127" y="934"/>
                  <a:pt x="120" y="928"/>
                </a:cubicBezTo>
                <a:cubicBezTo>
                  <a:pt x="106" y="915"/>
                  <a:pt x="72" y="896"/>
                  <a:pt x="72" y="896"/>
                </a:cubicBezTo>
                <a:cubicBezTo>
                  <a:pt x="67" y="888"/>
                  <a:pt x="60" y="881"/>
                  <a:pt x="56" y="872"/>
                </a:cubicBezTo>
                <a:cubicBezTo>
                  <a:pt x="52" y="864"/>
                  <a:pt x="52" y="855"/>
                  <a:pt x="48" y="848"/>
                </a:cubicBezTo>
                <a:cubicBezTo>
                  <a:pt x="39" y="831"/>
                  <a:pt x="16" y="800"/>
                  <a:pt x="16" y="800"/>
                </a:cubicBezTo>
                <a:cubicBezTo>
                  <a:pt x="8" y="724"/>
                  <a:pt x="25" y="711"/>
                  <a:pt x="0" y="736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43815" name="Text Box 71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24</a:t>
            </a:r>
          </a:p>
        </p:txBody>
      </p:sp>
      <p:sp>
        <p:nvSpPr>
          <p:cNvPr id="543818" name="Text Box 74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43819" name="Text Box 75"/>
          <p:cNvSpPr txBox="1">
            <a:spLocks noChangeArrowheads="1"/>
          </p:cNvSpPr>
          <p:nvPr/>
        </p:nvSpPr>
        <p:spPr bwMode="auto">
          <a:xfrm>
            <a:off x="8012113" y="2428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3820" name="Text Box 76"/>
          <p:cNvSpPr txBox="1">
            <a:spLocks noChangeArrowheads="1"/>
          </p:cNvSpPr>
          <p:nvPr/>
        </p:nvSpPr>
        <p:spPr bwMode="auto">
          <a:xfrm>
            <a:off x="8108950" y="23860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33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3821" name="Text Box 77"/>
          <p:cNvSpPr txBox="1">
            <a:spLocks noChangeArrowheads="1"/>
          </p:cNvSpPr>
          <p:nvPr/>
        </p:nvSpPr>
        <p:spPr bwMode="auto">
          <a:xfrm>
            <a:off x="8382000" y="24384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3822" name="Text Box 78"/>
          <p:cNvSpPr txBox="1">
            <a:spLocks noChangeArrowheads="1"/>
          </p:cNvSpPr>
          <p:nvPr/>
        </p:nvSpPr>
        <p:spPr bwMode="auto">
          <a:xfrm>
            <a:off x="8001000" y="205740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32</a:t>
            </a:r>
            <a:endParaRPr lang="en-US" sz="160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7295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0F8AE-7363-4358-9CA0-914418CBF341}" type="slidenum">
              <a:rPr lang="en-US"/>
              <a:pPr/>
              <a:t>34</a:t>
            </a:fld>
            <a:endParaRPr lang="en-US" sz="1400"/>
          </a:p>
        </p:txBody>
      </p:sp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Dijkstra's Shortest Path Algorithm</a:t>
            </a:r>
          </a:p>
        </p:txBody>
      </p:sp>
      <p:sp>
        <p:nvSpPr>
          <p:cNvPr id="544771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s</a:t>
            </a:r>
          </a:p>
        </p:txBody>
      </p:sp>
      <p:sp>
        <p:nvSpPr>
          <p:cNvPr id="544772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3</a:t>
            </a:r>
          </a:p>
        </p:txBody>
      </p:sp>
      <p:sp>
        <p:nvSpPr>
          <p:cNvPr id="544773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t</a:t>
            </a:r>
          </a:p>
        </p:txBody>
      </p:sp>
      <p:sp>
        <p:nvSpPr>
          <p:cNvPr id="544774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2</a:t>
            </a:r>
          </a:p>
        </p:txBody>
      </p:sp>
      <p:sp>
        <p:nvSpPr>
          <p:cNvPr id="544775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6</a:t>
            </a:r>
          </a:p>
        </p:txBody>
      </p:sp>
      <p:sp>
        <p:nvSpPr>
          <p:cNvPr id="544776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7</a:t>
            </a:r>
          </a:p>
        </p:txBody>
      </p:sp>
      <p:sp>
        <p:nvSpPr>
          <p:cNvPr id="544777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4</a:t>
            </a:r>
          </a:p>
        </p:txBody>
      </p:sp>
      <p:sp>
        <p:nvSpPr>
          <p:cNvPr id="544778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5</a:t>
            </a:r>
          </a:p>
        </p:txBody>
      </p:sp>
      <p:cxnSp>
        <p:nvCxnSpPr>
          <p:cNvPr id="544779" name="AutoShape 11"/>
          <p:cNvCxnSpPr>
            <a:cxnSpLocks noChangeShapeType="1"/>
            <a:stCxn id="544771" idx="7"/>
            <a:endCxn id="544774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4780" name="AutoShape 12"/>
          <p:cNvCxnSpPr>
            <a:cxnSpLocks noChangeShapeType="1"/>
            <a:stCxn id="544771" idx="6"/>
            <a:endCxn id="544775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4781" name="AutoShape 13"/>
          <p:cNvCxnSpPr>
            <a:cxnSpLocks noChangeShapeType="1"/>
            <a:stCxn id="544771" idx="5"/>
            <a:endCxn id="544776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4782" name="AutoShape 14"/>
          <p:cNvCxnSpPr>
            <a:cxnSpLocks noChangeShapeType="1"/>
            <a:stCxn id="544775" idx="7"/>
            <a:endCxn id="544772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4783" name="AutoShape 15"/>
          <p:cNvCxnSpPr>
            <a:cxnSpLocks noChangeShapeType="1"/>
            <a:stCxn id="544777" idx="7"/>
            <a:endCxn id="544772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4784" name="AutoShape 16"/>
          <p:cNvCxnSpPr>
            <a:cxnSpLocks noChangeShapeType="1"/>
            <a:stCxn id="544775" idx="5"/>
            <a:endCxn id="544778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4785" name="AutoShape 17"/>
          <p:cNvCxnSpPr>
            <a:cxnSpLocks noChangeShapeType="1"/>
            <a:stCxn id="544778" idx="5"/>
            <a:endCxn id="544773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4786" name="AutoShape 18"/>
          <p:cNvCxnSpPr>
            <a:cxnSpLocks noChangeShapeType="1"/>
            <a:stCxn id="544778" idx="6"/>
            <a:endCxn id="544777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4787" name="AutoShape 19"/>
          <p:cNvCxnSpPr>
            <a:cxnSpLocks noChangeShapeType="1"/>
            <a:stCxn id="544777" idx="4"/>
            <a:endCxn id="544773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4788" name="AutoShape 20"/>
          <p:cNvCxnSpPr>
            <a:cxnSpLocks noChangeShapeType="1"/>
            <a:stCxn id="544772" idx="3"/>
            <a:endCxn id="544778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4789" name="AutoShape 21"/>
          <p:cNvCxnSpPr>
            <a:cxnSpLocks noChangeShapeType="1"/>
            <a:stCxn id="544775" idx="4"/>
            <a:endCxn id="544776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4790" name="AutoShape 22"/>
          <p:cNvCxnSpPr>
            <a:cxnSpLocks noChangeShapeType="1"/>
            <a:stCxn id="544776" idx="6"/>
            <a:endCxn id="544778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4791" name="AutoShape 23"/>
          <p:cNvCxnSpPr>
            <a:cxnSpLocks noChangeShapeType="1"/>
            <a:stCxn id="544774" idx="6"/>
            <a:endCxn id="544772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4792" name="AutoShape 24"/>
          <p:cNvCxnSpPr>
            <a:cxnSpLocks noChangeShapeType="1"/>
            <a:stCxn id="544776" idx="6"/>
            <a:endCxn id="544773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4793" name="AutoShape 25"/>
          <p:cNvCxnSpPr>
            <a:cxnSpLocks noChangeShapeType="1"/>
            <a:stCxn id="544772" idx="5"/>
            <a:endCxn id="544773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44794" name="Text Box 26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24</a:t>
            </a:r>
          </a:p>
        </p:txBody>
      </p:sp>
      <p:sp>
        <p:nvSpPr>
          <p:cNvPr id="544795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18</a:t>
            </a:r>
          </a:p>
        </p:txBody>
      </p:sp>
      <p:sp>
        <p:nvSpPr>
          <p:cNvPr id="544796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</a:t>
            </a:r>
          </a:p>
        </p:txBody>
      </p:sp>
      <p:sp>
        <p:nvSpPr>
          <p:cNvPr id="544797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9</a:t>
            </a:r>
          </a:p>
        </p:txBody>
      </p:sp>
      <p:sp>
        <p:nvSpPr>
          <p:cNvPr id="544798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14</a:t>
            </a:r>
          </a:p>
        </p:txBody>
      </p:sp>
      <p:sp>
        <p:nvSpPr>
          <p:cNvPr id="544799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15</a:t>
            </a:r>
          </a:p>
        </p:txBody>
      </p:sp>
      <p:sp>
        <p:nvSpPr>
          <p:cNvPr id="544800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5</a:t>
            </a:r>
          </a:p>
        </p:txBody>
      </p:sp>
      <p:sp>
        <p:nvSpPr>
          <p:cNvPr id="544801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30</a:t>
            </a:r>
          </a:p>
        </p:txBody>
      </p:sp>
      <p:sp>
        <p:nvSpPr>
          <p:cNvPr id="544802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20</a:t>
            </a:r>
          </a:p>
        </p:txBody>
      </p:sp>
      <p:sp>
        <p:nvSpPr>
          <p:cNvPr id="544803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44</a:t>
            </a:r>
          </a:p>
        </p:txBody>
      </p:sp>
      <p:sp>
        <p:nvSpPr>
          <p:cNvPr id="544804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16</a:t>
            </a:r>
          </a:p>
        </p:txBody>
      </p:sp>
      <p:sp>
        <p:nvSpPr>
          <p:cNvPr id="544805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11</a:t>
            </a:r>
          </a:p>
        </p:txBody>
      </p:sp>
      <p:sp>
        <p:nvSpPr>
          <p:cNvPr id="544806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544807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19</a:t>
            </a:r>
          </a:p>
        </p:txBody>
      </p:sp>
      <p:sp>
        <p:nvSpPr>
          <p:cNvPr id="544808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544809" name="Text Box 41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15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4810" name="Text Box 42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9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4812" name="Text Box 44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44813" name="Text Box 45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44814" name="Text Box 46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14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4815" name="Text Box 47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44816" name="Text Box 48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0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4817" name="Text Box 49"/>
          <p:cNvSpPr txBox="1">
            <a:spLocks noChangeArrowheads="1"/>
          </p:cNvSpPr>
          <p:nvPr/>
        </p:nvSpPr>
        <p:spPr bwMode="auto">
          <a:xfrm>
            <a:off x="2794000" y="1014413"/>
            <a:ext cx="3368675" cy="7937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/>
              <a:t>S = { s, 2, 6, 7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/>
              <a:t>PQ = { 3, 4, 5, t }</a:t>
            </a:r>
          </a:p>
        </p:txBody>
      </p:sp>
      <p:sp>
        <p:nvSpPr>
          <p:cNvPr id="544818" name="Text Box 50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44819" name="Text Box 51"/>
          <p:cNvSpPr txBox="1">
            <a:spLocks noChangeArrowheads="1"/>
          </p:cNvSpPr>
          <p:nvPr/>
        </p:nvSpPr>
        <p:spPr bwMode="auto">
          <a:xfrm>
            <a:off x="2132013" y="2555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4820" name="Text Box 52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44821" name="Text Box 53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44822" name="Text Box 54"/>
          <p:cNvSpPr txBox="1">
            <a:spLocks noChangeArrowheads="1"/>
          </p:cNvSpPr>
          <p:nvPr/>
        </p:nvSpPr>
        <p:spPr bwMode="auto">
          <a:xfrm>
            <a:off x="2949575" y="3786188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4823" name="Text Box 55"/>
          <p:cNvSpPr txBox="1">
            <a:spLocks noChangeArrowheads="1"/>
          </p:cNvSpPr>
          <p:nvPr/>
        </p:nvSpPr>
        <p:spPr bwMode="auto">
          <a:xfrm>
            <a:off x="2212975" y="64055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4826" name="Text Box 58"/>
          <p:cNvSpPr txBox="1">
            <a:spLocks noChangeArrowheads="1"/>
          </p:cNvSpPr>
          <p:nvPr/>
        </p:nvSpPr>
        <p:spPr bwMode="auto">
          <a:xfrm>
            <a:off x="4121150" y="42021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44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4827" name="Text Box 59"/>
          <p:cNvSpPr txBox="1">
            <a:spLocks noChangeArrowheads="1"/>
          </p:cNvSpPr>
          <p:nvPr/>
        </p:nvSpPr>
        <p:spPr bwMode="auto">
          <a:xfrm>
            <a:off x="4346575" y="44751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4828" name="Text Box 60"/>
          <p:cNvSpPr txBox="1">
            <a:spLocks noChangeArrowheads="1"/>
          </p:cNvSpPr>
          <p:nvPr/>
        </p:nvSpPr>
        <p:spPr bwMode="auto">
          <a:xfrm>
            <a:off x="4438650" y="41894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35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4829" name="Text Box 61"/>
          <p:cNvSpPr txBox="1">
            <a:spLocks noChangeArrowheads="1"/>
          </p:cNvSpPr>
          <p:nvPr/>
        </p:nvSpPr>
        <p:spPr bwMode="auto">
          <a:xfrm>
            <a:off x="4359275" y="4246563"/>
            <a:ext cx="276225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</a:t>
            </a:r>
          </a:p>
        </p:txBody>
      </p:sp>
      <p:sp>
        <p:nvSpPr>
          <p:cNvPr id="544830" name="Text Box 62"/>
          <p:cNvSpPr txBox="1">
            <a:spLocks noChangeArrowheads="1"/>
          </p:cNvSpPr>
          <p:nvPr/>
        </p:nvSpPr>
        <p:spPr bwMode="auto">
          <a:xfrm>
            <a:off x="7829550" y="628015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59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4831" name="Text Box 63"/>
          <p:cNvSpPr txBox="1">
            <a:spLocks noChangeArrowheads="1"/>
          </p:cNvSpPr>
          <p:nvPr/>
        </p:nvSpPr>
        <p:spPr bwMode="auto">
          <a:xfrm>
            <a:off x="83470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4832" name="Freeform 64"/>
          <p:cNvSpPr>
            <a:spLocks/>
          </p:cNvSpPr>
          <p:nvPr/>
        </p:nvSpPr>
        <p:spPr bwMode="auto">
          <a:xfrm>
            <a:off x="190500" y="2298700"/>
            <a:ext cx="3632200" cy="4454525"/>
          </a:xfrm>
          <a:custGeom>
            <a:avLst/>
            <a:gdLst>
              <a:gd name="T0" fmla="*/ 0 w 2288"/>
              <a:gd name="T1" fmla="*/ 736 h 2806"/>
              <a:gd name="T2" fmla="*/ 32 w 2288"/>
              <a:gd name="T3" fmla="*/ 640 h 2806"/>
              <a:gd name="T4" fmla="*/ 248 w 2288"/>
              <a:gd name="T5" fmla="*/ 376 h 2806"/>
              <a:gd name="T6" fmla="*/ 304 w 2288"/>
              <a:gd name="T7" fmla="*/ 344 h 2806"/>
              <a:gd name="T8" fmla="*/ 336 w 2288"/>
              <a:gd name="T9" fmla="*/ 320 h 2806"/>
              <a:gd name="T10" fmla="*/ 544 w 2288"/>
              <a:gd name="T11" fmla="*/ 240 h 2806"/>
              <a:gd name="T12" fmla="*/ 728 w 2288"/>
              <a:gd name="T13" fmla="*/ 152 h 2806"/>
              <a:gd name="T14" fmla="*/ 880 w 2288"/>
              <a:gd name="T15" fmla="*/ 80 h 2806"/>
              <a:gd name="T16" fmla="*/ 1160 w 2288"/>
              <a:gd name="T17" fmla="*/ 0 h 2806"/>
              <a:gd name="T18" fmla="*/ 1608 w 2288"/>
              <a:gd name="T19" fmla="*/ 24 h 2806"/>
              <a:gd name="T20" fmla="*/ 1768 w 2288"/>
              <a:gd name="T21" fmla="*/ 88 h 2806"/>
              <a:gd name="T22" fmla="*/ 1872 w 2288"/>
              <a:gd name="T23" fmla="*/ 136 h 2806"/>
              <a:gd name="T24" fmla="*/ 1952 w 2288"/>
              <a:gd name="T25" fmla="*/ 208 h 2806"/>
              <a:gd name="T26" fmla="*/ 2016 w 2288"/>
              <a:gd name="T27" fmla="*/ 256 h 2806"/>
              <a:gd name="T28" fmla="*/ 2072 w 2288"/>
              <a:gd name="T29" fmla="*/ 328 h 2806"/>
              <a:gd name="T30" fmla="*/ 2152 w 2288"/>
              <a:gd name="T31" fmla="*/ 360 h 2806"/>
              <a:gd name="T32" fmla="*/ 2208 w 2288"/>
              <a:gd name="T33" fmla="*/ 464 h 2806"/>
              <a:gd name="T34" fmla="*/ 2232 w 2288"/>
              <a:gd name="T35" fmla="*/ 648 h 2806"/>
              <a:gd name="T36" fmla="*/ 2264 w 2288"/>
              <a:gd name="T37" fmla="*/ 728 h 2806"/>
              <a:gd name="T38" fmla="*/ 2288 w 2288"/>
              <a:gd name="T39" fmla="*/ 872 h 2806"/>
              <a:gd name="T40" fmla="*/ 2280 w 2288"/>
              <a:gd name="T41" fmla="*/ 984 h 2806"/>
              <a:gd name="T42" fmla="*/ 2232 w 2288"/>
              <a:gd name="T43" fmla="*/ 1064 h 2806"/>
              <a:gd name="T44" fmla="*/ 2168 w 2288"/>
              <a:gd name="T45" fmla="*/ 1184 h 2806"/>
              <a:gd name="T46" fmla="*/ 2152 w 2288"/>
              <a:gd name="T47" fmla="*/ 1304 h 2806"/>
              <a:gd name="T48" fmla="*/ 2112 w 2288"/>
              <a:gd name="T49" fmla="*/ 1336 h 2806"/>
              <a:gd name="T50" fmla="*/ 2016 w 2288"/>
              <a:gd name="T51" fmla="*/ 1392 h 2806"/>
              <a:gd name="T52" fmla="*/ 1976 w 2288"/>
              <a:gd name="T53" fmla="*/ 1432 h 2806"/>
              <a:gd name="T54" fmla="*/ 1928 w 2288"/>
              <a:gd name="T55" fmla="*/ 1480 h 2806"/>
              <a:gd name="T56" fmla="*/ 1864 w 2288"/>
              <a:gd name="T57" fmla="*/ 1520 h 2806"/>
              <a:gd name="T58" fmla="*/ 1808 w 2288"/>
              <a:gd name="T59" fmla="*/ 1592 h 2806"/>
              <a:gd name="T60" fmla="*/ 1704 w 2288"/>
              <a:gd name="T61" fmla="*/ 1936 h 2806"/>
              <a:gd name="T62" fmla="*/ 1696 w 2288"/>
              <a:gd name="T63" fmla="*/ 2576 h 2806"/>
              <a:gd name="T64" fmla="*/ 1624 w 2288"/>
              <a:gd name="T65" fmla="*/ 2752 h 2806"/>
              <a:gd name="T66" fmla="*/ 1552 w 2288"/>
              <a:gd name="T67" fmla="*/ 2792 h 2806"/>
              <a:gd name="T68" fmla="*/ 1528 w 2288"/>
              <a:gd name="T69" fmla="*/ 2800 h 2806"/>
              <a:gd name="T70" fmla="*/ 1208 w 2288"/>
              <a:gd name="T71" fmla="*/ 2760 h 2806"/>
              <a:gd name="T72" fmla="*/ 1056 w 2288"/>
              <a:gd name="T73" fmla="*/ 2672 h 2806"/>
              <a:gd name="T74" fmla="*/ 1000 w 2288"/>
              <a:gd name="T75" fmla="*/ 2560 h 2806"/>
              <a:gd name="T76" fmla="*/ 888 w 2288"/>
              <a:gd name="T77" fmla="*/ 2448 h 2806"/>
              <a:gd name="T78" fmla="*/ 760 w 2288"/>
              <a:gd name="T79" fmla="*/ 2280 h 2806"/>
              <a:gd name="T80" fmla="*/ 696 w 2288"/>
              <a:gd name="T81" fmla="*/ 2112 h 2806"/>
              <a:gd name="T82" fmla="*/ 672 w 2288"/>
              <a:gd name="T83" fmla="*/ 2032 h 2806"/>
              <a:gd name="T84" fmla="*/ 616 w 2288"/>
              <a:gd name="T85" fmla="*/ 1944 h 2806"/>
              <a:gd name="T86" fmla="*/ 592 w 2288"/>
              <a:gd name="T87" fmla="*/ 1832 h 2806"/>
              <a:gd name="T88" fmla="*/ 560 w 2288"/>
              <a:gd name="T89" fmla="*/ 1800 h 2806"/>
              <a:gd name="T90" fmla="*/ 472 w 2288"/>
              <a:gd name="T91" fmla="*/ 1608 h 2806"/>
              <a:gd name="T92" fmla="*/ 432 w 2288"/>
              <a:gd name="T93" fmla="*/ 1520 h 2806"/>
              <a:gd name="T94" fmla="*/ 392 w 2288"/>
              <a:gd name="T95" fmla="*/ 1432 h 2806"/>
              <a:gd name="T96" fmla="*/ 208 w 2288"/>
              <a:gd name="T97" fmla="*/ 1096 h 2806"/>
              <a:gd name="T98" fmla="*/ 152 w 2288"/>
              <a:gd name="T99" fmla="*/ 1000 h 2806"/>
              <a:gd name="T100" fmla="*/ 136 w 2288"/>
              <a:gd name="T101" fmla="*/ 952 h 2806"/>
              <a:gd name="T102" fmla="*/ 120 w 2288"/>
              <a:gd name="T103" fmla="*/ 928 h 2806"/>
              <a:gd name="T104" fmla="*/ 72 w 2288"/>
              <a:gd name="T105" fmla="*/ 896 h 2806"/>
              <a:gd name="T106" fmla="*/ 56 w 2288"/>
              <a:gd name="T107" fmla="*/ 872 h 2806"/>
              <a:gd name="T108" fmla="*/ 48 w 2288"/>
              <a:gd name="T109" fmla="*/ 848 h 2806"/>
              <a:gd name="T110" fmla="*/ 16 w 2288"/>
              <a:gd name="T111" fmla="*/ 800 h 2806"/>
              <a:gd name="T112" fmla="*/ 0 w 2288"/>
              <a:gd name="T113" fmla="*/ 736 h 2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288" h="2806">
                <a:moveTo>
                  <a:pt x="0" y="736"/>
                </a:moveTo>
                <a:cubicBezTo>
                  <a:pt x="7" y="699"/>
                  <a:pt x="11" y="671"/>
                  <a:pt x="32" y="640"/>
                </a:cubicBezTo>
                <a:cubicBezTo>
                  <a:pt x="57" y="542"/>
                  <a:pt x="149" y="409"/>
                  <a:pt x="248" y="376"/>
                </a:cubicBezTo>
                <a:cubicBezTo>
                  <a:pt x="302" y="322"/>
                  <a:pt x="240" y="376"/>
                  <a:pt x="304" y="344"/>
                </a:cubicBezTo>
                <a:cubicBezTo>
                  <a:pt x="316" y="338"/>
                  <a:pt x="324" y="327"/>
                  <a:pt x="336" y="320"/>
                </a:cubicBezTo>
                <a:cubicBezTo>
                  <a:pt x="400" y="283"/>
                  <a:pt x="471" y="255"/>
                  <a:pt x="544" y="240"/>
                </a:cubicBezTo>
                <a:cubicBezTo>
                  <a:pt x="602" y="211"/>
                  <a:pt x="667" y="172"/>
                  <a:pt x="728" y="152"/>
                </a:cubicBezTo>
                <a:cubicBezTo>
                  <a:pt x="762" y="118"/>
                  <a:pt x="833" y="89"/>
                  <a:pt x="880" y="80"/>
                </a:cubicBezTo>
                <a:cubicBezTo>
                  <a:pt x="972" y="34"/>
                  <a:pt x="1058" y="15"/>
                  <a:pt x="1160" y="0"/>
                </a:cubicBezTo>
                <a:cubicBezTo>
                  <a:pt x="1309" y="4"/>
                  <a:pt x="1460" y="3"/>
                  <a:pt x="1608" y="24"/>
                </a:cubicBezTo>
                <a:cubicBezTo>
                  <a:pt x="1662" y="42"/>
                  <a:pt x="1715" y="65"/>
                  <a:pt x="1768" y="88"/>
                </a:cubicBezTo>
                <a:cubicBezTo>
                  <a:pt x="1801" y="102"/>
                  <a:pt x="1844" y="111"/>
                  <a:pt x="1872" y="136"/>
                </a:cubicBezTo>
                <a:cubicBezTo>
                  <a:pt x="1926" y="184"/>
                  <a:pt x="1904" y="176"/>
                  <a:pt x="1952" y="208"/>
                </a:cubicBezTo>
                <a:cubicBezTo>
                  <a:pt x="1985" y="230"/>
                  <a:pt x="1993" y="227"/>
                  <a:pt x="2016" y="256"/>
                </a:cubicBezTo>
                <a:cubicBezTo>
                  <a:pt x="2027" y="270"/>
                  <a:pt x="2051" y="316"/>
                  <a:pt x="2072" y="328"/>
                </a:cubicBezTo>
                <a:cubicBezTo>
                  <a:pt x="2097" y="342"/>
                  <a:pt x="2126" y="347"/>
                  <a:pt x="2152" y="360"/>
                </a:cubicBezTo>
                <a:cubicBezTo>
                  <a:pt x="2175" y="391"/>
                  <a:pt x="2196" y="427"/>
                  <a:pt x="2208" y="464"/>
                </a:cubicBezTo>
                <a:cubicBezTo>
                  <a:pt x="2214" y="520"/>
                  <a:pt x="2215" y="593"/>
                  <a:pt x="2232" y="648"/>
                </a:cubicBezTo>
                <a:cubicBezTo>
                  <a:pt x="2240" y="675"/>
                  <a:pt x="2257" y="698"/>
                  <a:pt x="2264" y="728"/>
                </a:cubicBezTo>
                <a:cubicBezTo>
                  <a:pt x="2269" y="779"/>
                  <a:pt x="2272" y="824"/>
                  <a:pt x="2288" y="872"/>
                </a:cubicBezTo>
                <a:cubicBezTo>
                  <a:pt x="2285" y="909"/>
                  <a:pt x="2286" y="947"/>
                  <a:pt x="2280" y="984"/>
                </a:cubicBezTo>
                <a:cubicBezTo>
                  <a:pt x="2277" y="1000"/>
                  <a:pt x="2235" y="1059"/>
                  <a:pt x="2232" y="1064"/>
                </a:cubicBezTo>
                <a:cubicBezTo>
                  <a:pt x="2206" y="1103"/>
                  <a:pt x="2194" y="1145"/>
                  <a:pt x="2168" y="1184"/>
                </a:cubicBezTo>
                <a:cubicBezTo>
                  <a:pt x="2161" y="1224"/>
                  <a:pt x="2162" y="1265"/>
                  <a:pt x="2152" y="1304"/>
                </a:cubicBezTo>
                <a:cubicBezTo>
                  <a:pt x="2144" y="1336"/>
                  <a:pt x="2134" y="1324"/>
                  <a:pt x="2112" y="1336"/>
                </a:cubicBezTo>
                <a:cubicBezTo>
                  <a:pt x="2076" y="1356"/>
                  <a:pt x="2054" y="1379"/>
                  <a:pt x="2016" y="1392"/>
                </a:cubicBezTo>
                <a:cubicBezTo>
                  <a:pt x="2000" y="1439"/>
                  <a:pt x="2021" y="1396"/>
                  <a:pt x="1976" y="1432"/>
                </a:cubicBezTo>
                <a:cubicBezTo>
                  <a:pt x="1958" y="1446"/>
                  <a:pt x="1948" y="1470"/>
                  <a:pt x="1928" y="1480"/>
                </a:cubicBezTo>
                <a:cubicBezTo>
                  <a:pt x="1906" y="1491"/>
                  <a:pt x="1881" y="1501"/>
                  <a:pt x="1864" y="1520"/>
                </a:cubicBezTo>
                <a:cubicBezTo>
                  <a:pt x="1844" y="1543"/>
                  <a:pt x="1827" y="1569"/>
                  <a:pt x="1808" y="1592"/>
                </a:cubicBezTo>
                <a:cubicBezTo>
                  <a:pt x="1740" y="1674"/>
                  <a:pt x="1737" y="1836"/>
                  <a:pt x="1704" y="1936"/>
                </a:cubicBezTo>
                <a:cubicBezTo>
                  <a:pt x="1701" y="2149"/>
                  <a:pt x="1701" y="2363"/>
                  <a:pt x="1696" y="2576"/>
                </a:cubicBezTo>
                <a:cubicBezTo>
                  <a:pt x="1695" y="2616"/>
                  <a:pt x="1649" y="2722"/>
                  <a:pt x="1624" y="2752"/>
                </a:cubicBezTo>
                <a:cubicBezTo>
                  <a:pt x="1596" y="2785"/>
                  <a:pt x="1598" y="2777"/>
                  <a:pt x="1552" y="2792"/>
                </a:cubicBezTo>
                <a:cubicBezTo>
                  <a:pt x="1544" y="2795"/>
                  <a:pt x="1528" y="2800"/>
                  <a:pt x="1528" y="2800"/>
                </a:cubicBezTo>
                <a:cubicBezTo>
                  <a:pt x="1292" y="2792"/>
                  <a:pt x="1345" y="2806"/>
                  <a:pt x="1208" y="2760"/>
                </a:cubicBezTo>
                <a:cubicBezTo>
                  <a:pt x="1174" y="2709"/>
                  <a:pt x="1111" y="2694"/>
                  <a:pt x="1056" y="2672"/>
                </a:cubicBezTo>
                <a:cubicBezTo>
                  <a:pt x="1022" y="2638"/>
                  <a:pt x="1022" y="2600"/>
                  <a:pt x="1000" y="2560"/>
                </a:cubicBezTo>
                <a:cubicBezTo>
                  <a:pt x="973" y="2511"/>
                  <a:pt x="932" y="2481"/>
                  <a:pt x="888" y="2448"/>
                </a:cubicBezTo>
                <a:cubicBezTo>
                  <a:pt x="859" y="2360"/>
                  <a:pt x="834" y="2336"/>
                  <a:pt x="760" y="2280"/>
                </a:cubicBezTo>
                <a:cubicBezTo>
                  <a:pt x="745" y="2221"/>
                  <a:pt x="718" y="2168"/>
                  <a:pt x="696" y="2112"/>
                </a:cubicBezTo>
                <a:cubicBezTo>
                  <a:pt x="686" y="2086"/>
                  <a:pt x="683" y="2058"/>
                  <a:pt x="672" y="2032"/>
                </a:cubicBezTo>
                <a:cubicBezTo>
                  <a:pt x="659" y="2001"/>
                  <a:pt x="631" y="1975"/>
                  <a:pt x="616" y="1944"/>
                </a:cubicBezTo>
                <a:cubicBezTo>
                  <a:pt x="611" y="1918"/>
                  <a:pt x="603" y="1854"/>
                  <a:pt x="592" y="1832"/>
                </a:cubicBezTo>
                <a:cubicBezTo>
                  <a:pt x="585" y="1819"/>
                  <a:pt x="571" y="1811"/>
                  <a:pt x="560" y="1800"/>
                </a:cubicBezTo>
                <a:cubicBezTo>
                  <a:pt x="538" y="1735"/>
                  <a:pt x="503" y="1670"/>
                  <a:pt x="472" y="1608"/>
                </a:cubicBezTo>
                <a:cubicBezTo>
                  <a:pt x="454" y="1572"/>
                  <a:pt x="458" y="1555"/>
                  <a:pt x="432" y="1520"/>
                </a:cubicBezTo>
                <a:cubicBezTo>
                  <a:pt x="424" y="1486"/>
                  <a:pt x="411" y="1461"/>
                  <a:pt x="392" y="1432"/>
                </a:cubicBezTo>
                <a:cubicBezTo>
                  <a:pt x="361" y="1310"/>
                  <a:pt x="283" y="1196"/>
                  <a:pt x="208" y="1096"/>
                </a:cubicBezTo>
                <a:cubicBezTo>
                  <a:pt x="196" y="1060"/>
                  <a:pt x="173" y="1031"/>
                  <a:pt x="152" y="1000"/>
                </a:cubicBezTo>
                <a:cubicBezTo>
                  <a:pt x="143" y="986"/>
                  <a:pt x="145" y="966"/>
                  <a:pt x="136" y="952"/>
                </a:cubicBezTo>
                <a:cubicBezTo>
                  <a:pt x="131" y="944"/>
                  <a:pt x="127" y="934"/>
                  <a:pt x="120" y="928"/>
                </a:cubicBezTo>
                <a:cubicBezTo>
                  <a:pt x="106" y="915"/>
                  <a:pt x="72" y="896"/>
                  <a:pt x="72" y="896"/>
                </a:cubicBezTo>
                <a:cubicBezTo>
                  <a:pt x="67" y="888"/>
                  <a:pt x="60" y="881"/>
                  <a:pt x="56" y="872"/>
                </a:cubicBezTo>
                <a:cubicBezTo>
                  <a:pt x="52" y="864"/>
                  <a:pt x="52" y="855"/>
                  <a:pt x="48" y="848"/>
                </a:cubicBezTo>
                <a:cubicBezTo>
                  <a:pt x="39" y="831"/>
                  <a:pt x="16" y="800"/>
                  <a:pt x="16" y="800"/>
                </a:cubicBezTo>
                <a:cubicBezTo>
                  <a:pt x="8" y="724"/>
                  <a:pt x="25" y="711"/>
                  <a:pt x="0" y="736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44833" name="AutoShape 65"/>
          <p:cNvSpPr>
            <a:spLocks noChangeArrowheads="1"/>
          </p:cNvSpPr>
          <p:nvPr/>
        </p:nvSpPr>
        <p:spPr bwMode="auto">
          <a:xfrm rot="-2088649">
            <a:off x="8070850" y="1784350"/>
            <a:ext cx="174625" cy="314325"/>
          </a:xfrm>
          <a:prstGeom prst="down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44834" name="Text Box 66"/>
          <p:cNvSpPr txBox="1">
            <a:spLocks noChangeArrowheads="1"/>
          </p:cNvSpPr>
          <p:nvPr/>
        </p:nvSpPr>
        <p:spPr bwMode="auto">
          <a:xfrm>
            <a:off x="7391400" y="1371600"/>
            <a:ext cx="1277938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chemeClr val="accent1"/>
                </a:solidFill>
              </a:rPr>
              <a:t>delmin</a:t>
            </a:r>
          </a:p>
        </p:txBody>
      </p:sp>
      <p:sp>
        <p:nvSpPr>
          <p:cNvPr id="544840" name="Text Box 72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44841" name="Text Box 73"/>
          <p:cNvSpPr txBox="1">
            <a:spLocks noChangeArrowheads="1"/>
          </p:cNvSpPr>
          <p:nvPr/>
        </p:nvSpPr>
        <p:spPr bwMode="auto">
          <a:xfrm>
            <a:off x="8012113" y="2428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4842" name="Text Box 74"/>
          <p:cNvSpPr txBox="1">
            <a:spLocks noChangeArrowheads="1"/>
          </p:cNvSpPr>
          <p:nvPr/>
        </p:nvSpPr>
        <p:spPr bwMode="auto">
          <a:xfrm>
            <a:off x="8108950" y="23860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33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4843" name="Text Box 75"/>
          <p:cNvSpPr txBox="1">
            <a:spLocks noChangeArrowheads="1"/>
          </p:cNvSpPr>
          <p:nvPr/>
        </p:nvSpPr>
        <p:spPr bwMode="auto">
          <a:xfrm>
            <a:off x="8382000" y="24384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4844" name="Text Box 76"/>
          <p:cNvSpPr txBox="1">
            <a:spLocks noChangeArrowheads="1"/>
          </p:cNvSpPr>
          <p:nvPr/>
        </p:nvSpPr>
        <p:spPr bwMode="auto">
          <a:xfrm>
            <a:off x="8001000" y="205740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32</a:t>
            </a:r>
            <a:endParaRPr lang="en-US" sz="160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9378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18BCB-7563-4920-86B7-BA56138ED274}" type="slidenum">
              <a:rPr lang="en-US"/>
              <a:pPr/>
              <a:t>35</a:t>
            </a:fld>
            <a:endParaRPr lang="en-US" sz="1400"/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Dijkstra's Shortest Path Algorithm</a:t>
            </a:r>
          </a:p>
        </p:txBody>
      </p:sp>
      <p:sp>
        <p:nvSpPr>
          <p:cNvPr id="545795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s</a:t>
            </a:r>
          </a:p>
        </p:txBody>
      </p:sp>
      <p:sp>
        <p:nvSpPr>
          <p:cNvPr id="545796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3</a:t>
            </a:r>
          </a:p>
        </p:txBody>
      </p:sp>
      <p:sp>
        <p:nvSpPr>
          <p:cNvPr id="545797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t</a:t>
            </a:r>
          </a:p>
        </p:txBody>
      </p:sp>
      <p:sp>
        <p:nvSpPr>
          <p:cNvPr id="545798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2</a:t>
            </a:r>
          </a:p>
        </p:txBody>
      </p:sp>
      <p:sp>
        <p:nvSpPr>
          <p:cNvPr id="545799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6</a:t>
            </a:r>
          </a:p>
        </p:txBody>
      </p:sp>
      <p:sp>
        <p:nvSpPr>
          <p:cNvPr id="545800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7</a:t>
            </a:r>
          </a:p>
        </p:txBody>
      </p:sp>
      <p:sp>
        <p:nvSpPr>
          <p:cNvPr id="545801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4</a:t>
            </a:r>
          </a:p>
        </p:txBody>
      </p:sp>
      <p:sp>
        <p:nvSpPr>
          <p:cNvPr id="545802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5</a:t>
            </a:r>
          </a:p>
        </p:txBody>
      </p:sp>
      <p:cxnSp>
        <p:nvCxnSpPr>
          <p:cNvPr id="545803" name="AutoShape 11"/>
          <p:cNvCxnSpPr>
            <a:cxnSpLocks noChangeShapeType="1"/>
            <a:stCxn id="545795" idx="7"/>
            <a:endCxn id="545798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5804" name="AutoShape 12"/>
          <p:cNvCxnSpPr>
            <a:cxnSpLocks noChangeShapeType="1"/>
            <a:stCxn id="545795" idx="6"/>
            <a:endCxn id="545799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5805" name="AutoShape 13"/>
          <p:cNvCxnSpPr>
            <a:cxnSpLocks noChangeShapeType="1"/>
            <a:stCxn id="545795" idx="5"/>
            <a:endCxn id="545800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5806" name="AutoShape 14"/>
          <p:cNvCxnSpPr>
            <a:cxnSpLocks noChangeShapeType="1"/>
            <a:stCxn id="545799" idx="7"/>
            <a:endCxn id="545796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5807" name="AutoShape 15"/>
          <p:cNvCxnSpPr>
            <a:cxnSpLocks noChangeShapeType="1"/>
            <a:stCxn id="545801" idx="7"/>
            <a:endCxn id="545796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5808" name="AutoShape 16"/>
          <p:cNvCxnSpPr>
            <a:cxnSpLocks noChangeShapeType="1"/>
            <a:stCxn id="545799" idx="5"/>
            <a:endCxn id="545802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5809" name="AutoShape 17"/>
          <p:cNvCxnSpPr>
            <a:cxnSpLocks noChangeShapeType="1"/>
            <a:stCxn id="545802" idx="5"/>
            <a:endCxn id="545797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5810" name="AutoShape 18"/>
          <p:cNvCxnSpPr>
            <a:cxnSpLocks noChangeShapeType="1"/>
            <a:stCxn id="545802" idx="6"/>
            <a:endCxn id="545801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5811" name="AutoShape 19"/>
          <p:cNvCxnSpPr>
            <a:cxnSpLocks noChangeShapeType="1"/>
            <a:stCxn id="545801" idx="4"/>
            <a:endCxn id="545797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5812" name="AutoShape 20"/>
          <p:cNvCxnSpPr>
            <a:cxnSpLocks noChangeShapeType="1"/>
            <a:stCxn id="545796" idx="3"/>
            <a:endCxn id="545802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5813" name="AutoShape 21"/>
          <p:cNvCxnSpPr>
            <a:cxnSpLocks noChangeShapeType="1"/>
            <a:stCxn id="545799" idx="4"/>
            <a:endCxn id="545800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5814" name="AutoShape 22"/>
          <p:cNvCxnSpPr>
            <a:cxnSpLocks noChangeShapeType="1"/>
            <a:stCxn id="545800" idx="6"/>
            <a:endCxn id="545802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5815" name="AutoShape 23"/>
          <p:cNvCxnSpPr>
            <a:cxnSpLocks noChangeShapeType="1"/>
            <a:stCxn id="545798" idx="6"/>
            <a:endCxn id="545796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5816" name="AutoShape 24"/>
          <p:cNvCxnSpPr>
            <a:cxnSpLocks noChangeShapeType="1"/>
            <a:stCxn id="545800" idx="6"/>
            <a:endCxn id="545797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5817" name="AutoShape 25"/>
          <p:cNvCxnSpPr>
            <a:cxnSpLocks noChangeShapeType="1"/>
            <a:stCxn id="545796" idx="5"/>
            <a:endCxn id="545797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45818" name="Text Box 26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24</a:t>
            </a:r>
          </a:p>
        </p:txBody>
      </p:sp>
      <p:sp>
        <p:nvSpPr>
          <p:cNvPr id="545819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18</a:t>
            </a:r>
          </a:p>
        </p:txBody>
      </p:sp>
      <p:sp>
        <p:nvSpPr>
          <p:cNvPr id="545820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</a:t>
            </a:r>
          </a:p>
        </p:txBody>
      </p:sp>
      <p:sp>
        <p:nvSpPr>
          <p:cNvPr id="545821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9</a:t>
            </a:r>
          </a:p>
        </p:txBody>
      </p:sp>
      <p:sp>
        <p:nvSpPr>
          <p:cNvPr id="545822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14</a:t>
            </a:r>
          </a:p>
        </p:txBody>
      </p:sp>
      <p:sp>
        <p:nvSpPr>
          <p:cNvPr id="545823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15</a:t>
            </a:r>
          </a:p>
        </p:txBody>
      </p:sp>
      <p:sp>
        <p:nvSpPr>
          <p:cNvPr id="545824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5</a:t>
            </a:r>
          </a:p>
        </p:txBody>
      </p:sp>
      <p:sp>
        <p:nvSpPr>
          <p:cNvPr id="545825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30</a:t>
            </a:r>
          </a:p>
        </p:txBody>
      </p:sp>
      <p:sp>
        <p:nvSpPr>
          <p:cNvPr id="545826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20</a:t>
            </a:r>
          </a:p>
        </p:txBody>
      </p:sp>
      <p:sp>
        <p:nvSpPr>
          <p:cNvPr id="545827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44</a:t>
            </a:r>
          </a:p>
        </p:txBody>
      </p:sp>
      <p:sp>
        <p:nvSpPr>
          <p:cNvPr id="545828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16</a:t>
            </a:r>
          </a:p>
        </p:txBody>
      </p:sp>
      <p:sp>
        <p:nvSpPr>
          <p:cNvPr id="545829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11</a:t>
            </a:r>
          </a:p>
        </p:txBody>
      </p:sp>
      <p:sp>
        <p:nvSpPr>
          <p:cNvPr id="545830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545831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19</a:t>
            </a:r>
          </a:p>
        </p:txBody>
      </p:sp>
      <p:sp>
        <p:nvSpPr>
          <p:cNvPr id="545832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545833" name="Text Box 41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15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5834" name="Text Box 42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9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5836" name="Text Box 44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45837" name="Text Box 45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45838" name="Text Box 46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14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5839" name="Text Box 47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45840" name="Text Box 48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0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5841" name="Text Box 49"/>
          <p:cNvSpPr txBox="1">
            <a:spLocks noChangeArrowheads="1"/>
          </p:cNvSpPr>
          <p:nvPr/>
        </p:nvSpPr>
        <p:spPr bwMode="auto">
          <a:xfrm>
            <a:off x="2794000" y="1014413"/>
            <a:ext cx="3368675" cy="7937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/>
              <a:t>S = { s, 2, 3, 6, 7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/>
              <a:t>PQ = { 4, 5, t }</a:t>
            </a:r>
          </a:p>
        </p:txBody>
      </p:sp>
      <p:sp>
        <p:nvSpPr>
          <p:cNvPr id="545842" name="Text Box 50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45843" name="Text Box 51"/>
          <p:cNvSpPr txBox="1">
            <a:spLocks noChangeArrowheads="1"/>
          </p:cNvSpPr>
          <p:nvPr/>
        </p:nvSpPr>
        <p:spPr bwMode="auto">
          <a:xfrm>
            <a:off x="2132013" y="2555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5844" name="Text Box 52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45845" name="Text Box 53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45846" name="Text Box 54"/>
          <p:cNvSpPr txBox="1">
            <a:spLocks noChangeArrowheads="1"/>
          </p:cNvSpPr>
          <p:nvPr/>
        </p:nvSpPr>
        <p:spPr bwMode="auto">
          <a:xfrm>
            <a:off x="2949575" y="3786188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5847" name="Text Box 55"/>
          <p:cNvSpPr txBox="1">
            <a:spLocks noChangeArrowheads="1"/>
          </p:cNvSpPr>
          <p:nvPr/>
        </p:nvSpPr>
        <p:spPr bwMode="auto">
          <a:xfrm>
            <a:off x="2212975" y="64055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5850" name="Text Box 58"/>
          <p:cNvSpPr txBox="1">
            <a:spLocks noChangeArrowheads="1"/>
          </p:cNvSpPr>
          <p:nvPr/>
        </p:nvSpPr>
        <p:spPr bwMode="auto">
          <a:xfrm>
            <a:off x="4121150" y="42021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44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5851" name="Text Box 59"/>
          <p:cNvSpPr txBox="1">
            <a:spLocks noChangeArrowheads="1"/>
          </p:cNvSpPr>
          <p:nvPr/>
        </p:nvSpPr>
        <p:spPr bwMode="auto">
          <a:xfrm>
            <a:off x="4346575" y="44751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5852" name="Text Box 60"/>
          <p:cNvSpPr txBox="1">
            <a:spLocks noChangeArrowheads="1"/>
          </p:cNvSpPr>
          <p:nvPr/>
        </p:nvSpPr>
        <p:spPr bwMode="auto">
          <a:xfrm>
            <a:off x="4438650" y="41894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35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5853" name="Text Box 61"/>
          <p:cNvSpPr txBox="1">
            <a:spLocks noChangeArrowheads="1"/>
          </p:cNvSpPr>
          <p:nvPr/>
        </p:nvSpPr>
        <p:spPr bwMode="auto">
          <a:xfrm>
            <a:off x="4359275" y="4246563"/>
            <a:ext cx="276225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</a:t>
            </a:r>
          </a:p>
        </p:txBody>
      </p:sp>
      <p:sp>
        <p:nvSpPr>
          <p:cNvPr id="545854" name="Text Box 62"/>
          <p:cNvSpPr txBox="1">
            <a:spLocks noChangeArrowheads="1"/>
          </p:cNvSpPr>
          <p:nvPr/>
        </p:nvSpPr>
        <p:spPr bwMode="auto">
          <a:xfrm>
            <a:off x="7829550" y="628015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59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5855" name="Text Box 63"/>
          <p:cNvSpPr txBox="1">
            <a:spLocks noChangeArrowheads="1"/>
          </p:cNvSpPr>
          <p:nvPr/>
        </p:nvSpPr>
        <p:spPr bwMode="auto">
          <a:xfrm>
            <a:off x="83470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5860" name="Text Box 68"/>
          <p:cNvSpPr txBox="1">
            <a:spLocks noChangeArrowheads="1"/>
          </p:cNvSpPr>
          <p:nvPr/>
        </p:nvSpPr>
        <p:spPr bwMode="auto">
          <a:xfrm>
            <a:off x="80676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5861" name="Text Box 69"/>
          <p:cNvSpPr txBox="1">
            <a:spLocks noChangeArrowheads="1"/>
          </p:cNvSpPr>
          <p:nvPr/>
        </p:nvSpPr>
        <p:spPr bwMode="auto">
          <a:xfrm>
            <a:off x="7486650" y="62722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51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5862" name="Text Box 70"/>
          <p:cNvSpPr txBox="1">
            <a:spLocks noChangeArrowheads="1"/>
          </p:cNvSpPr>
          <p:nvPr/>
        </p:nvSpPr>
        <p:spPr bwMode="auto">
          <a:xfrm>
            <a:off x="4651375" y="4233863"/>
            <a:ext cx="276225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</a:t>
            </a:r>
          </a:p>
        </p:txBody>
      </p:sp>
      <p:sp>
        <p:nvSpPr>
          <p:cNvPr id="545863" name="Text Box 71"/>
          <p:cNvSpPr txBox="1">
            <a:spLocks noChangeArrowheads="1"/>
          </p:cNvSpPr>
          <p:nvPr/>
        </p:nvSpPr>
        <p:spPr bwMode="auto">
          <a:xfrm>
            <a:off x="4756150" y="41894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34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5864" name="Text Box 72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45865" name="Text Box 73"/>
          <p:cNvSpPr txBox="1">
            <a:spLocks noChangeArrowheads="1"/>
          </p:cNvSpPr>
          <p:nvPr/>
        </p:nvSpPr>
        <p:spPr bwMode="auto">
          <a:xfrm>
            <a:off x="8012113" y="2428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5866" name="Text Box 74"/>
          <p:cNvSpPr txBox="1">
            <a:spLocks noChangeArrowheads="1"/>
          </p:cNvSpPr>
          <p:nvPr/>
        </p:nvSpPr>
        <p:spPr bwMode="auto">
          <a:xfrm>
            <a:off x="8108950" y="23860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33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5867" name="Text Box 75"/>
          <p:cNvSpPr txBox="1">
            <a:spLocks noChangeArrowheads="1"/>
          </p:cNvSpPr>
          <p:nvPr/>
        </p:nvSpPr>
        <p:spPr bwMode="auto">
          <a:xfrm>
            <a:off x="8382000" y="24384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5868" name="Text Box 76"/>
          <p:cNvSpPr txBox="1">
            <a:spLocks noChangeArrowheads="1"/>
          </p:cNvSpPr>
          <p:nvPr/>
        </p:nvSpPr>
        <p:spPr bwMode="auto">
          <a:xfrm>
            <a:off x="8001000" y="205740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32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5869" name="Freeform 77"/>
          <p:cNvSpPr>
            <a:spLocks/>
          </p:cNvSpPr>
          <p:nvPr/>
        </p:nvSpPr>
        <p:spPr bwMode="auto">
          <a:xfrm>
            <a:off x="139700" y="1981200"/>
            <a:ext cx="8547100" cy="4737100"/>
          </a:xfrm>
          <a:custGeom>
            <a:avLst/>
            <a:gdLst>
              <a:gd name="T0" fmla="*/ 40 w 5384"/>
              <a:gd name="T1" fmla="*/ 776 h 2984"/>
              <a:gd name="T2" fmla="*/ 376 w 5384"/>
              <a:gd name="T3" fmla="*/ 544 h 2984"/>
              <a:gd name="T4" fmla="*/ 584 w 5384"/>
              <a:gd name="T5" fmla="*/ 464 h 2984"/>
              <a:gd name="T6" fmla="*/ 1440 w 5384"/>
              <a:gd name="T7" fmla="*/ 280 h 2984"/>
              <a:gd name="T8" fmla="*/ 2408 w 5384"/>
              <a:gd name="T9" fmla="*/ 264 h 2984"/>
              <a:gd name="T10" fmla="*/ 2664 w 5384"/>
              <a:gd name="T11" fmla="*/ 312 h 2984"/>
              <a:gd name="T12" fmla="*/ 3928 w 5384"/>
              <a:gd name="T13" fmla="*/ 336 h 2984"/>
              <a:gd name="T14" fmla="*/ 4632 w 5384"/>
              <a:gd name="T15" fmla="*/ 312 h 2984"/>
              <a:gd name="T16" fmla="*/ 4840 w 5384"/>
              <a:gd name="T17" fmla="*/ 243 h 2984"/>
              <a:gd name="T18" fmla="*/ 5128 w 5384"/>
              <a:gd name="T19" fmla="*/ 8 h 2984"/>
              <a:gd name="T20" fmla="*/ 5331 w 5384"/>
              <a:gd name="T21" fmla="*/ 181 h 2984"/>
              <a:gd name="T22" fmla="*/ 5384 w 5384"/>
              <a:gd name="T23" fmla="*/ 384 h 2984"/>
              <a:gd name="T24" fmla="*/ 5304 w 5384"/>
              <a:gd name="T25" fmla="*/ 824 h 2984"/>
              <a:gd name="T26" fmla="*/ 5032 w 5384"/>
              <a:gd name="T27" fmla="*/ 1024 h 2984"/>
              <a:gd name="T28" fmla="*/ 4528 w 5384"/>
              <a:gd name="T29" fmla="*/ 992 h 2984"/>
              <a:gd name="T30" fmla="*/ 4072 w 5384"/>
              <a:gd name="T31" fmla="*/ 1003 h 2984"/>
              <a:gd name="T32" fmla="*/ 3763 w 5384"/>
              <a:gd name="T33" fmla="*/ 1077 h 2984"/>
              <a:gd name="T34" fmla="*/ 3357 w 5384"/>
              <a:gd name="T35" fmla="*/ 1173 h 2984"/>
              <a:gd name="T36" fmla="*/ 3187 w 5384"/>
              <a:gd name="T37" fmla="*/ 1184 h 2984"/>
              <a:gd name="T38" fmla="*/ 2792 w 5384"/>
              <a:gd name="T39" fmla="*/ 1248 h 2984"/>
              <a:gd name="T40" fmla="*/ 2304 w 5384"/>
              <a:gd name="T41" fmla="*/ 1360 h 2984"/>
              <a:gd name="T42" fmla="*/ 1976 w 5384"/>
              <a:gd name="T43" fmla="*/ 1480 h 2984"/>
              <a:gd name="T44" fmla="*/ 1936 w 5384"/>
              <a:gd name="T45" fmla="*/ 1520 h 2984"/>
              <a:gd name="T46" fmla="*/ 1848 w 5384"/>
              <a:gd name="T47" fmla="*/ 1712 h 2984"/>
              <a:gd name="T48" fmla="*/ 1720 w 5384"/>
              <a:gd name="T49" fmla="*/ 2080 h 2984"/>
              <a:gd name="T50" fmla="*/ 1800 w 5384"/>
              <a:gd name="T51" fmla="*/ 2808 h 2984"/>
              <a:gd name="T52" fmla="*/ 1680 w 5384"/>
              <a:gd name="T53" fmla="*/ 2880 h 2984"/>
              <a:gd name="T54" fmla="*/ 1088 w 5384"/>
              <a:gd name="T55" fmla="*/ 2960 h 2984"/>
              <a:gd name="T56" fmla="*/ 960 w 5384"/>
              <a:gd name="T57" fmla="*/ 2912 h 2984"/>
              <a:gd name="T58" fmla="*/ 752 w 5384"/>
              <a:gd name="T59" fmla="*/ 2536 h 2984"/>
              <a:gd name="T60" fmla="*/ 664 w 5384"/>
              <a:gd name="T61" fmla="*/ 2280 h 2984"/>
              <a:gd name="T62" fmla="*/ 608 w 5384"/>
              <a:gd name="T63" fmla="*/ 2072 h 2984"/>
              <a:gd name="T64" fmla="*/ 464 w 5384"/>
              <a:gd name="T65" fmla="*/ 1808 h 2984"/>
              <a:gd name="T66" fmla="*/ 368 w 5384"/>
              <a:gd name="T67" fmla="*/ 1528 h 2984"/>
              <a:gd name="T68" fmla="*/ 240 w 5384"/>
              <a:gd name="T69" fmla="*/ 1328 h 2984"/>
              <a:gd name="T70" fmla="*/ 168 w 5384"/>
              <a:gd name="T71" fmla="*/ 1256 h 2984"/>
              <a:gd name="T72" fmla="*/ 136 w 5384"/>
              <a:gd name="T73" fmla="*/ 1208 h 2984"/>
              <a:gd name="T74" fmla="*/ 0 w 5384"/>
              <a:gd name="T75" fmla="*/ 992 h 2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384" h="2984">
                <a:moveTo>
                  <a:pt x="0" y="992"/>
                </a:moveTo>
                <a:cubicBezTo>
                  <a:pt x="12" y="932"/>
                  <a:pt x="8" y="824"/>
                  <a:pt x="40" y="776"/>
                </a:cubicBezTo>
                <a:cubicBezTo>
                  <a:pt x="95" y="694"/>
                  <a:pt x="199" y="659"/>
                  <a:pt x="280" y="608"/>
                </a:cubicBezTo>
                <a:cubicBezTo>
                  <a:pt x="312" y="587"/>
                  <a:pt x="346" y="569"/>
                  <a:pt x="376" y="544"/>
                </a:cubicBezTo>
                <a:cubicBezTo>
                  <a:pt x="385" y="537"/>
                  <a:pt x="390" y="526"/>
                  <a:pt x="400" y="520"/>
                </a:cubicBezTo>
                <a:cubicBezTo>
                  <a:pt x="458" y="485"/>
                  <a:pt x="523" y="488"/>
                  <a:pt x="584" y="464"/>
                </a:cubicBezTo>
                <a:cubicBezTo>
                  <a:pt x="772" y="389"/>
                  <a:pt x="964" y="328"/>
                  <a:pt x="1168" y="312"/>
                </a:cubicBezTo>
                <a:cubicBezTo>
                  <a:pt x="1259" y="297"/>
                  <a:pt x="1348" y="286"/>
                  <a:pt x="1440" y="280"/>
                </a:cubicBezTo>
                <a:cubicBezTo>
                  <a:pt x="1507" y="269"/>
                  <a:pt x="1574" y="269"/>
                  <a:pt x="1640" y="256"/>
                </a:cubicBezTo>
                <a:cubicBezTo>
                  <a:pt x="1896" y="259"/>
                  <a:pt x="2152" y="257"/>
                  <a:pt x="2408" y="264"/>
                </a:cubicBezTo>
                <a:cubicBezTo>
                  <a:pt x="2435" y="265"/>
                  <a:pt x="2488" y="280"/>
                  <a:pt x="2488" y="280"/>
                </a:cubicBezTo>
                <a:cubicBezTo>
                  <a:pt x="2543" y="317"/>
                  <a:pt x="2594" y="308"/>
                  <a:pt x="2664" y="312"/>
                </a:cubicBezTo>
                <a:cubicBezTo>
                  <a:pt x="2779" y="318"/>
                  <a:pt x="2893" y="322"/>
                  <a:pt x="3008" y="328"/>
                </a:cubicBezTo>
                <a:cubicBezTo>
                  <a:pt x="3277" y="395"/>
                  <a:pt x="3886" y="336"/>
                  <a:pt x="3928" y="336"/>
                </a:cubicBezTo>
                <a:cubicBezTo>
                  <a:pt x="4164" y="334"/>
                  <a:pt x="4305" y="322"/>
                  <a:pt x="4422" y="318"/>
                </a:cubicBezTo>
                <a:cubicBezTo>
                  <a:pt x="4539" y="314"/>
                  <a:pt x="4574" y="320"/>
                  <a:pt x="4632" y="312"/>
                </a:cubicBezTo>
                <a:cubicBezTo>
                  <a:pt x="4679" y="300"/>
                  <a:pt x="4722" y="287"/>
                  <a:pt x="4768" y="272"/>
                </a:cubicBezTo>
                <a:cubicBezTo>
                  <a:pt x="4804" y="260"/>
                  <a:pt x="4803" y="251"/>
                  <a:pt x="4840" y="243"/>
                </a:cubicBezTo>
                <a:cubicBezTo>
                  <a:pt x="4908" y="228"/>
                  <a:pt x="4912" y="89"/>
                  <a:pt x="4979" y="72"/>
                </a:cubicBezTo>
                <a:cubicBezTo>
                  <a:pt x="5003" y="75"/>
                  <a:pt x="5105" y="0"/>
                  <a:pt x="5128" y="8"/>
                </a:cubicBezTo>
                <a:cubicBezTo>
                  <a:pt x="5137" y="11"/>
                  <a:pt x="5258" y="62"/>
                  <a:pt x="5267" y="64"/>
                </a:cubicBezTo>
                <a:cubicBezTo>
                  <a:pt x="5309" y="73"/>
                  <a:pt x="5288" y="178"/>
                  <a:pt x="5331" y="181"/>
                </a:cubicBezTo>
                <a:cubicBezTo>
                  <a:pt x="5358" y="221"/>
                  <a:pt x="5324" y="299"/>
                  <a:pt x="5368" y="328"/>
                </a:cubicBezTo>
                <a:cubicBezTo>
                  <a:pt x="5372" y="339"/>
                  <a:pt x="5384" y="374"/>
                  <a:pt x="5384" y="384"/>
                </a:cubicBezTo>
                <a:cubicBezTo>
                  <a:pt x="5384" y="532"/>
                  <a:pt x="5383" y="642"/>
                  <a:pt x="5320" y="768"/>
                </a:cubicBezTo>
                <a:cubicBezTo>
                  <a:pt x="5310" y="787"/>
                  <a:pt x="5312" y="803"/>
                  <a:pt x="5304" y="824"/>
                </a:cubicBezTo>
                <a:cubicBezTo>
                  <a:pt x="5284" y="876"/>
                  <a:pt x="5228" y="915"/>
                  <a:pt x="5176" y="928"/>
                </a:cubicBezTo>
                <a:cubicBezTo>
                  <a:pt x="5135" y="969"/>
                  <a:pt x="5094" y="1019"/>
                  <a:pt x="5032" y="1024"/>
                </a:cubicBezTo>
                <a:cubicBezTo>
                  <a:pt x="4971" y="1029"/>
                  <a:pt x="4909" y="1029"/>
                  <a:pt x="4848" y="1032"/>
                </a:cubicBezTo>
                <a:cubicBezTo>
                  <a:pt x="4741" y="1019"/>
                  <a:pt x="4635" y="1005"/>
                  <a:pt x="4528" y="992"/>
                </a:cubicBezTo>
                <a:cubicBezTo>
                  <a:pt x="4455" y="968"/>
                  <a:pt x="4378" y="955"/>
                  <a:pt x="4304" y="936"/>
                </a:cubicBezTo>
                <a:cubicBezTo>
                  <a:pt x="4229" y="939"/>
                  <a:pt x="4146" y="996"/>
                  <a:pt x="4072" y="1003"/>
                </a:cubicBezTo>
                <a:cubicBezTo>
                  <a:pt x="4037" y="1006"/>
                  <a:pt x="3979" y="1051"/>
                  <a:pt x="3944" y="1056"/>
                </a:cubicBezTo>
                <a:cubicBezTo>
                  <a:pt x="3901" y="1070"/>
                  <a:pt x="3810" y="1070"/>
                  <a:pt x="3763" y="1077"/>
                </a:cubicBezTo>
                <a:cubicBezTo>
                  <a:pt x="3680" y="1089"/>
                  <a:pt x="3612" y="1117"/>
                  <a:pt x="3539" y="1120"/>
                </a:cubicBezTo>
                <a:cubicBezTo>
                  <a:pt x="3495" y="1127"/>
                  <a:pt x="3398" y="1153"/>
                  <a:pt x="3357" y="1173"/>
                </a:cubicBezTo>
                <a:cubicBezTo>
                  <a:pt x="3302" y="1201"/>
                  <a:pt x="3307" y="1156"/>
                  <a:pt x="3240" y="1173"/>
                </a:cubicBezTo>
                <a:cubicBezTo>
                  <a:pt x="3240" y="1162"/>
                  <a:pt x="3215" y="1181"/>
                  <a:pt x="3187" y="1184"/>
                </a:cubicBezTo>
                <a:cubicBezTo>
                  <a:pt x="3159" y="1187"/>
                  <a:pt x="3138" y="1181"/>
                  <a:pt x="3072" y="1192"/>
                </a:cubicBezTo>
                <a:cubicBezTo>
                  <a:pt x="2978" y="1215"/>
                  <a:pt x="2888" y="1239"/>
                  <a:pt x="2792" y="1248"/>
                </a:cubicBezTo>
                <a:cubicBezTo>
                  <a:pt x="2755" y="1257"/>
                  <a:pt x="2718" y="1275"/>
                  <a:pt x="2680" y="1280"/>
                </a:cubicBezTo>
                <a:cubicBezTo>
                  <a:pt x="2552" y="1298"/>
                  <a:pt x="2428" y="1323"/>
                  <a:pt x="2304" y="1360"/>
                </a:cubicBezTo>
                <a:cubicBezTo>
                  <a:pt x="2240" y="1379"/>
                  <a:pt x="2163" y="1394"/>
                  <a:pt x="2104" y="1424"/>
                </a:cubicBezTo>
                <a:cubicBezTo>
                  <a:pt x="2064" y="1444"/>
                  <a:pt x="2018" y="1466"/>
                  <a:pt x="1976" y="1480"/>
                </a:cubicBezTo>
                <a:cubicBezTo>
                  <a:pt x="1971" y="1488"/>
                  <a:pt x="1967" y="1497"/>
                  <a:pt x="1960" y="1504"/>
                </a:cubicBezTo>
                <a:cubicBezTo>
                  <a:pt x="1953" y="1511"/>
                  <a:pt x="1942" y="1513"/>
                  <a:pt x="1936" y="1520"/>
                </a:cubicBezTo>
                <a:cubicBezTo>
                  <a:pt x="1923" y="1534"/>
                  <a:pt x="1915" y="1552"/>
                  <a:pt x="1904" y="1568"/>
                </a:cubicBezTo>
                <a:cubicBezTo>
                  <a:pt x="1876" y="1610"/>
                  <a:pt x="1876" y="1671"/>
                  <a:pt x="1848" y="1712"/>
                </a:cubicBezTo>
                <a:cubicBezTo>
                  <a:pt x="1829" y="1740"/>
                  <a:pt x="1819" y="1768"/>
                  <a:pt x="1808" y="1800"/>
                </a:cubicBezTo>
                <a:cubicBezTo>
                  <a:pt x="1792" y="1911"/>
                  <a:pt x="1754" y="1978"/>
                  <a:pt x="1720" y="2080"/>
                </a:cubicBezTo>
                <a:cubicBezTo>
                  <a:pt x="1695" y="2255"/>
                  <a:pt x="1609" y="2517"/>
                  <a:pt x="1792" y="2608"/>
                </a:cubicBezTo>
                <a:cubicBezTo>
                  <a:pt x="1817" y="2682"/>
                  <a:pt x="1831" y="2706"/>
                  <a:pt x="1800" y="2808"/>
                </a:cubicBezTo>
                <a:cubicBezTo>
                  <a:pt x="1790" y="2841"/>
                  <a:pt x="1751" y="2835"/>
                  <a:pt x="1728" y="2848"/>
                </a:cubicBezTo>
                <a:cubicBezTo>
                  <a:pt x="1711" y="2857"/>
                  <a:pt x="1680" y="2880"/>
                  <a:pt x="1680" y="2880"/>
                </a:cubicBezTo>
                <a:cubicBezTo>
                  <a:pt x="1649" y="2926"/>
                  <a:pt x="1640" y="2965"/>
                  <a:pt x="1584" y="2984"/>
                </a:cubicBezTo>
                <a:cubicBezTo>
                  <a:pt x="1367" y="2979"/>
                  <a:pt x="1271" y="2973"/>
                  <a:pt x="1088" y="2960"/>
                </a:cubicBezTo>
                <a:cubicBezTo>
                  <a:pt x="1072" y="2957"/>
                  <a:pt x="1055" y="2958"/>
                  <a:pt x="1040" y="2952"/>
                </a:cubicBezTo>
                <a:cubicBezTo>
                  <a:pt x="1012" y="2942"/>
                  <a:pt x="960" y="2912"/>
                  <a:pt x="960" y="2912"/>
                </a:cubicBezTo>
                <a:cubicBezTo>
                  <a:pt x="915" y="2844"/>
                  <a:pt x="899" y="2774"/>
                  <a:pt x="864" y="2704"/>
                </a:cubicBezTo>
                <a:cubicBezTo>
                  <a:pt x="836" y="2649"/>
                  <a:pt x="784" y="2586"/>
                  <a:pt x="752" y="2536"/>
                </a:cubicBezTo>
                <a:cubicBezTo>
                  <a:pt x="746" y="2527"/>
                  <a:pt x="739" y="2487"/>
                  <a:pt x="736" y="2480"/>
                </a:cubicBezTo>
                <a:cubicBezTo>
                  <a:pt x="711" y="2413"/>
                  <a:pt x="701" y="2342"/>
                  <a:pt x="664" y="2280"/>
                </a:cubicBezTo>
                <a:cubicBezTo>
                  <a:pt x="641" y="2165"/>
                  <a:pt x="673" y="2307"/>
                  <a:pt x="640" y="2208"/>
                </a:cubicBezTo>
                <a:cubicBezTo>
                  <a:pt x="625" y="2164"/>
                  <a:pt x="623" y="2116"/>
                  <a:pt x="608" y="2072"/>
                </a:cubicBezTo>
                <a:cubicBezTo>
                  <a:pt x="587" y="2010"/>
                  <a:pt x="530" y="1952"/>
                  <a:pt x="496" y="1896"/>
                </a:cubicBezTo>
                <a:cubicBezTo>
                  <a:pt x="488" y="1865"/>
                  <a:pt x="471" y="1839"/>
                  <a:pt x="464" y="1808"/>
                </a:cubicBezTo>
                <a:cubicBezTo>
                  <a:pt x="447" y="1731"/>
                  <a:pt x="448" y="1655"/>
                  <a:pt x="408" y="1584"/>
                </a:cubicBezTo>
                <a:cubicBezTo>
                  <a:pt x="397" y="1564"/>
                  <a:pt x="383" y="1545"/>
                  <a:pt x="368" y="1528"/>
                </a:cubicBezTo>
                <a:cubicBezTo>
                  <a:pt x="350" y="1508"/>
                  <a:pt x="312" y="1472"/>
                  <a:pt x="312" y="1472"/>
                </a:cubicBezTo>
                <a:cubicBezTo>
                  <a:pt x="302" y="1434"/>
                  <a:pt x="269" y="1354"/>
                  <a:pt x="240" y="1328"/>
                </a:cubicBezTo>
                <a:cubicBezTo>
                  <a:pt x="226" y="1315"/>
                  <a:pt x="192" y="1296"/>
                  <a:pt x="192" y="1296"/>
                </a:cubicBezTo>
                <a:cubicBezTo>
                  <a:pt x="184" y="1283"/>
                  <a:pt x="177" y="1268"/>
                  <a:pt x="168" y="1256"/>
                </a:cubicBezTo>
                <a:cubicBezTo>
                  <a:pt x="161" y="1247"/>
                  <a:pt x="150" y="1241"/>
                  <a:pt x="144" y="1232"/>
                </a:cubicBezTo>
                <a:cubicBezTo>
                  <a:pt x="139" y="1225"/>
                  <a:pt x="140" y="1215"/>
                  <a:pt x="136" y="1208"/>
                </a:cubicBezTo>
                <a:cubicBezTo>
                  <a:pt x="112" y="1165"/>
                  <a:pt x="83" y="1123"/>
                  <a:pt x="48" y="1088"/>
                </a:cubicBezTo>
                <a:cubicBezTo>
                  <a:pt x="34" y="1046"/>
                  <a:pt x="24" y="1028"/>
                  <a:pt x="0" y="992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021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1F7C0-47FE-4BB1-9207-273AA1B24452}" type="slidenum">
              <a:rPr lang="en-US"/>
              <a:pPr/>
              <a:t>36</a:t>
            </a:fld>
            <a:endParaRPr lang="en-US" sz="1400"/>
          </a:p>
        </p:txBody>
      </p:sp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Dijkstra's Shortest Path Algorithm</a:t>
            </a:r>
          </a:p>
        </p:txBody>
      </p:sp>
      <p:sp>
        <p:nvSpPr>
          <p:cNvPr id="546819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s</a:t>
            </a:r>
          </a:p>
        </p:txBody>
      </p:sp>
      <p:sp>
        <p:nvSpPr>
          <p:cNvPr id="546820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3</a:t>
            </a:r>
          </a:p>
        </p:txBody>
      </p:sp>
      <p:sp>
        <p:nvSpPr>
          <p:cNvPr id="546821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t</a:t>
            </a:r>
          </a:p>
        </p:txBody>
      </p:sp>
      <p:sp>
        <p:nvSpPr>
          <p:cNvPr id="546822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2</a:t>
            </a:r>
          </a:p>
        </p:txBody>
      </p:sp>
      <p:sp>
        <p:nvSpPr>
          <p:cNvPr id="546823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6</a:t>
            </a:r>
          </a:p>
        </p:txBody>
      </p:sp>
      <p:sp>
        <p:nvSpPr>
          <p:cNvPr id="546824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7</a:t>
            </a:r>
          </a:p>
        </p:txBody>
      </p:sp>
      <p:sp>
        <p:nvSpPr>
          <p:cNvPr id="546825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4</a:t>
            </a:r>
          </a:p>
        </p:txBody>
      </p:sp>
      <p:sp>
        <p:nvSpPr>
          <p:cNvPr id="546826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5</a:t>
            </a:r>
          </a:p>
        </p:txBody>
      </p:sp>
      <p:cxnSp>
        <p:nvCxnSpPr>
          <p:cNvPr id="546827" name="AutoShape 11"/>
          <p:cNvCxnSpPr>
            <a:cxnSpLocks noChangeShapeType="1"/>
            <a:stCxn id="546819" idx="7"/>
            <a:endCxn id="546822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6828" name="AutoShape 12"/>
          <p:cNvCxnSpPr>
            <a:cxnSpLocks noChangeShapeType="1"/>
            <a:stCxn id="546819" idx="6"/>
            <a:endCxn id="546823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6829" name="AutoShape 13"/>
          <p:cNvCxnSpPr>
            <a:cxnSpLocks noChangeShapeType="1"/>
            <a:stCxn id="546819" idx="5"/>
            <a:endCxn id="546824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6830" name="AutoShape 14"/>
          <p:cNvCxnSpPr>
            <a:cxnSpLocks noChangeShapeType="1"/>
            <a:stCxn id="546823" idx="7"/>
            <a:endCxn id="546820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6831" name="AutoShape 15"/>
          <p:cNvCxnSpPr>
            <a:cxnSpLocks noChangeShapeType="1"/>
            <a:stCxn id="546825" idx="7"/>
            <a:endCxn id="546820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6832" name="AutoShape 16"/>
          <p:cNvCxnSpPr>
            <a:cxnSpLocks noChangeShapeType="1"/>
            <a:stCxn id="546823" idx="5"/>
            <a:endCxn id="546826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6833" name="AutoShape 17"/>
          <p:cNvCxnSpPr>
            <a:cxnSpLocks noChangeShapeType="1"/>
            <a:stCxn id="546826" idx="5"/>
            <a:endCxn id="546821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6834" name="AutoShape 18"/>
          <p:cNvCxnSpPr>
            <a:cxnSpLocks noChangeShapeType="1"/>
            <a:stCxn id="546826" idx="6"/>
            <a:endCxn id="546825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6835" name="AutoShape 19"/>
          <p:cNvCxnSpPr>
            <a:cxnSpLocks noChangeShapeType="1"/>
            <a:stCxn id="546825" idx="4"/>
            <a:endCxn id="546821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6836" name="AutoShape 20"/>
          <p:cNvCxnSpPr>
            <a:cxnSpLocks noChangeShapeType="1"/>
            <a:stCxn id="546820" idx="3"/>
            <a:endCxn id="546826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6837" name="AutoShape 21"/>
          <p:cNvCxnSpPr>
            <a:cxnSpLocks noChangeShapeType="1"/>
            <a:stCxn id="546823" idx="4"/>
            <a:endCxn id="546824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6838" name="AutoShape 22"/>
          <p:cNvCxnSpPr>
            <a:cxnSpLocks noChangeShapeType="1"/>
            <a:stCxn id="546824" idx="6"/>
            <a:endCxn id="546826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6839" name="AutoShape 23"/>
          <p:cNvCxnSpPr>
            <a:cxnSpLocks noChangeShapeType="1"/>
            <a:stCxn id="546822" idx="6"/>
            <a:endCxn id="546820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6840" name="AutoShape 24"/>
          <p:cNvCxnSpPr>
            <a:cxnSpLocks noChangeShapeType="1"/>
            <a:stCxn id="546824" idx="6"/>
            <a:endCxn id="546821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6841" name="AutoShape 25"/>
          <p:cNvCxnSpPr>
            <a:cxnSpLocks noChangeShapeType="1"/>
            <a:stCxn id="546820" idx="5"/>
            <a:endCxn id="546821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46843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18</a:t>
            </a:r>
          </a:p>
        </p:txBody>
      </p:sp>
      <p:sp>
        <p:nvSpPr>
          <p:cNvPr id="546844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</a:t>
            </a:r>
          </a:p>
        </p:txBody>
      </p:sp>
      <p:sp>
        <p:nvSpPr>
          <p:cNvPr id="546845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9</a:t>
            </a:r>
          </a:p>
        </p:txBody>
      </p:sp>
      <p:sp>
        <p:nvSpPr>
          <p:cNvPr id="546846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14</a:t>
            </a:r>
          </a:p>
        </p:txBody>
      </p:sp>
      <p:sp>
        <p:nvSpPr>
          <p:cNvPr id="546847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15</a:t>
            </a:r>
          </a:p>
        </p:txBody>
      </p:sp>
      <p:sp>
        <p:nvSpPr>
          <p:cNvPr id="546848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5</a:t>
            </a:r>
          </a:p>
        </p:txBody>
      </p:sp>
      <p:sp>
        <p:nvSpPr>
          <p:cNvPr id="546849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30</a:t>
            </a:r>
          </a:p>
        </p:txBody>
      </p:sp>
      <p:sp>
        <p:nvSpPr>
          <p:cNvPr id="546850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20</a:t>
            </a:r>
          </a:p>
        </p:txBody>
      </p:sp>
      <p:sp>
        <p:nvSpPr>
          <p:cNvPr id="546851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44</a:t>
            </a:r>
          </a:p>
        </p:txBody>
      </p:sp>
      <p:sp>
        <p:nvSpPr>
          <p:cNvPr id="546852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16</a:t>
            </a:r>
          </a:p>
        </p:txBody>
      </p:sp>
      <p:sp>
        <p:nvSpPr>
          <p:cNvPr id="546853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11</a:t>
            </a:r>
          </a:p>
        </p:txBody>
      </p:sp>
      <p:sp>
        <p:nvSpPr>
          <p:cNvPr id="546854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546855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19</a:t>
            </a:r>
          </a:p>
        </p:txBody>
      </p:sp>
      <p:sp>
        <p:nvSpPr>
          <p:cNvPr id="546856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546857" name="Text Box 41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15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6858" name="Text Box 42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9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6860" name="Text Box 44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46861" name="Text Box 45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46862" name="Text Box 46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14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6863" name="Text Box 47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46864" name="Text Box 48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0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6865" name="Text Box 49"/>
          <p:cNvSpPr txBox="1">
            <a:spLocks noChangeArrowheads="1"/>
          </p:cNvSpPr>
          <p:nvPr/>
        </p:nvSpPr>
        <p:spPr bwMode="auto">
          <a:xfrm>
            <a:off x="2794000" y="1014413"/>
            <a:ext cx="3368675" cy="7937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/>
              <a:t>S = { s, 2, 3, 6, 7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/>
              <a:t>PQ = { 4, 5, t }</a:t>
            </a:r>
          </a:p>
        </p:txBody>
      </p:sp>
      <p:sp>
        <p:nvSpPr>
          <p:cNvPr id="546866" name="Text Box 50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46867" name="Text Box 51"/>
          <p:cNvSpPr txBox="1">
            <a:spLocks noChangeArrowheads="1"/>
          </p:cNvSpPr>
          <p:nvPr/>
        </p:nvSpPr>
        <p:spPr bwMode="auto">
          <a:xfrm>
            <a:off x="2132013" y="2555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6868" name="Text Box 52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46869" name="Text Box 53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46870" name="Text Box 54"/>
          <p:cNvSpPr txBox="1">
            <a:spLocks noChangeArrowheads="1"/>
          </p:cNvSpPr>
          <p:nvPr/>
        </p:nvSpPr>
        <p:spPr bwMode="auto">
          <a:xfrm>
            <a:off x="2949575" y="3786188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6871" name="Text Box 55"/>
          <p:cNvSpPr txBox="1">
            <a:spLocks noChangeArrowheads="1"/>
          </p:cNvSpPr>
          <p:nvPr/>
        </p:nvSpPr>
        <p:spPr bwMode="auto">
          <a:xfrm>
            <a:off x="2212975" y="64055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6874" name="Text Box 58"/>
          <p:cNvSpPr txBox="1">
            <a:spLocks noChangeArrowheads="1"/>
          </p:cNvSpPr>
          <p:nvPr/>
        </p:nvSpPr>
        <p:spPr bwMode="auto">
          <a:xfrm>
            <a:off x="4121150" y="42021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44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6875" name="Text Box 59"/>
          <p:cNvSpPr txBox="1">
            <a:spLocks noChangeArrowheads="1"/>
          </p:cNvSpPr>
          <p:nvPr/>
        </p:nvSpPr>
        <p:spPr bwMode="auto">
          <a:xfrm>
            <a:off x="4346575" y="44751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6876" name="Text Box 60"/>
          <p:cNvSpPr txBox="1">
            <a:spLocks noChangeArrowheads="1"/>
          </p:cNvSpPr>
          <p:nvPr/>
        </p:nvSpPr>
        <p:spPr bwMode="auto">
          <a:xfrm>
            <a:off x="4438650" y="41894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35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6877" name="Text Box 61"/>
          <p:cNvSpPr txBox="1">
            <a:spLocks noChangeArrowheads="1"/>
          </p:cNvSpPr>
          <p:nvPr/>
        </p:nvSpPr>
        <p:spPr bwMode="auto">
          <a:xfrm>
            <a:off x="4359275" y="4246563"/>
            <a:ext cx="276225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</a:t>
            </a:r>
          </a:p>
        </p:txBody>
      </p:sp>
      <p:sp>
        <p:nvSpPr>
          <p:cNvPr id="546878" name="Text Box 62"/>
          <p:cNvSpPr txBox="1">
            <a:spLocks noChangeArrowheads="1"/>
          </p:cNvSpPr>
          <p:nvPr/>
        </p:nvSpPr>
        <p:spPr bwMode="auto">
          <a:xfrm>
            <a:off x="7829550" y="628015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59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6879" name="Text Box 63"/>
          <p:cNvSpPr txBox="1">
            <a:spLocks noChangeArrowheads="1"/>
          </p:cNvSpPr>
          <p:nvPr/>
        </p:nvSpPr>
        <p:spPr bwMode="auto">
          <a:xfrm>
            <a:off x="83470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6881" name="Text Box 65"/>
          <p:cNvSpPr txBox="1">
            <a:spLocks noChangeArrowheads="1"/>
          </p:cNvSpPr>
          <p:nvPr/>
        </p:nvSpPr>
        <p:spPr bwMode="auto">
          <a:xfrm>
            <a:off x="80676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6882" name="Text Box 66"/>
          <p:cNvSpPr txBox="1">
            <a:spLocks noChangeArrowheads="1"/>
          </p:cNvSpPr>
          <p:nvPr/>
        </p:nvSpPr>
        <p:spPr bwMode="auto">
          <a:xfrm>
            <a:off x="7486650" y="62722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51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6883" name="Text Box 67"/>
          <p:cNvSpPr txBox="1">
            <a:spLocks noChangeArrowheads="1"/>
          </p:cNvSpPr>
          <p:nvPr/>
        </p:nvSpPr>
        <p:spPr bwMode="auto">
          <a:xfrm>
            <a:off x="4651375" y="4233863"/>
            <a:ext cx="276225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</a:t>
            </a:r>
          </a:p>
        </p:txBody>
      </p:sp>
      <p:sp>
        <p:nvSpPr>
          <p:cNvPr id="546884" name="Text Box 68"/>
          <p:cNvSpPr txBox="1">
            <a:spLocks noChangeArrowheads="1"/>
          </p:cNvSpPr>
          <p:nvPr/>
        </p:nvSpPr>
        <p:spPr bwMode="auto">
          <a:xfrm>
            <a:off x="4756150" y="41894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34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6885" name="AutoShape 69"/>
          <p:cNvSpPr>
            <a:spLocks noChangeArrowheads="1"/>
          </p:cNvSpPr>
          <p:nvPr/>
        </p:nvSpPr>
        <p:spPr bwMode="auto">
          <a:xfrm rot="10800000">
            <a:off x="4360863" y="5149850"/>
            <a:ext cx="174625" cy="314325"/>
          </a:xfrm>
          <a:prstGeom prst="down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46886" name="Text Box 70"/>
          <p:cNvSpPr txBox="1">
            <a:spLocks noChangeArrowheads="1"/>
          </p:cNvSpPr>
          <p:nvPr/>
        </p:nvSpPr>
        <p:spPr bwMode="auto">
          <a:xfrm>
            <a:off x="4056063" y="5430838"/>
            <a:ext cx="127793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chemeClr val="accent1"/>
                </a:solidFill>
              </a:rPr>
              <a:t>delmin</a:t>
            </a:r>
          </a:p>
        </p:txBody>
      </p:sp>
      <p:sp>
        <p:nvSpPr>
          <p:cNvPr id="546887" name="Text Box 71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46888" name="Text Box 72"/>
          <p:cNvSpPr txBox="1">
            <a:spLocks noChangeArrowheads="1"/>
          </p:cNvSpPr>
          <p:nvPr/>
        </p:nvSpPr>
        <p:spPr bwMode="auto">
          <a:xfrm>
            <a:off x="8012113" y="2428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6889" name="Text Box 73"/>
          <p:cNvSpPr txBox="1">
            <a:spLocks noChangeArrowheads="1"/>
          </p:cNvSpPr>
          <p:nvPr/>
        </p:nvSpPr>
        <p:spPr bwMode="auto">
          <a:xfrm>
            <a:off x="8108950" y="23860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33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6890" name="Text Box 74"/>
          <p:cNvSpPr txBox="1">
            <a:spLocks noChangeArrowheads="1"/>
          </p:cNvSpPr>
          <p:nvPr/>
        </p:nvSpPr>
        <p:spPr bwMode="auto">
          <a:xfrm>
            <a:off x="8382000" y="24384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6891" name="Text Box 75"/>
          <p:cNvSpPr txBox="1">
            <a:spLocks noChangeArrowheads="1"/>
          </p:cNvSpPr>
          <p:nvPr/>
        </p:nvSpPr>
        <p:spPr bwMode="auto">
          <a:xfrm>
            <a:off x="8001000" y="205740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32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6892" name="Text Box 76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24</a:t>
            </a:r>
          </a:p>
        </p:txBody>
      </p:sp>
      <p:sp>
        <p:nvSpPr>
          <p:cNvPr id="546893" name="Freeform 77"/>
          <p:cNvSpPr>
            <a:spLocks/>
          </p:cNvSpPr>
          <p:nvPr/>
        </p:nvSpPr>
        <p:spPr bwMode="auto">
          <a:xfrm>
            <a:off x="139700" y="1981200"/>
            <a:ext cx="8547100" cy="4737100"/>
          </a:xfrm>
          <a:custGeom>
            <a:avLst/>
            <a:gdLst>
              <a:gd name="T0" fmla="*/ 40 w 5384"/>
              <a:gd name="T1" fmla="*/ 776 h 2984"/>
              <a:gd name="T2" fmla="*/ 376 w 5384"/>
              <a:gd name="T3" fmla="*/ 544 h 2984"/>
              <a:gd name="T4" fmla="*/ 584 w 5384"/>
              <a:gd name="T5" fmla="*/ 464 h 2984"/>
              <a:gd name="T6" fmla="*/ 1440 w 5384"/>
              <a:gd name="T7" fmla="*/ 280 h 2984"/>
              <a:gd name="T8" fmla="*/ 2408 w 5384"/>
              <a:gd name="T9" fmla="*/ 264 h 2984"/>
              <a:gd name="T10" fmla="*/ 2664 w 5384"/>
              <a:gd name="T11" fmla="*/ 312 h 2984"/>
              <a:gd name="T12" fmla="*/ 3928 w 5384"/>
              <a:gd name="T13" fmla="*/ 336 h 2984"/>
              <a:gd name="T14" fmla="*/ 4632 w 5384"/>
              <a:gd name="T15" fmla="*/ 312 h 2984"/>
              <a:gd name="T16" fmla="*/ 4840 w 5384"/>
              <a:gd name="T17" fmla="*/ 243 h 2984"/>
              <a:gd name="T18" fmla="*/ 5128 w 5384"/>
              <a:gd name="T19" fmla="*/ 8 h 2984"/>
              <a:gd name="T20" fmla="*/ 5331 w 5384"/>
              <a:gd name="T21" fmla="*/ 181 h 2984"/>
              <a:gd name="T22" fmla="*/ 5384 w 5384"/>
              <a:gd name="T23" fmla="*/ 384 h 2984"/>
              <a:gd name="T24" fmla="*/ 5304 w 5384"/>
              <a:gd name="T25" fmla="*/ 824 h 2984"/>
              <a:gd name="T26" fmla="*/ 5032 w 5384"/>
              <a:gd name="T27" fmla="*/ 1024 h 2984"/>
              <a:gd name="T28" fmla="*/ 4528 w 5384"/>
              <a:gd name="T29" fmla="*/ 992 h 2984"/>
              <a:gd name="T30" fmla="*/ 4072 w 5384"/>
              <a:gd name="T31" fmla="*/ 1003 h 2984"/>
              <a:gd name="T32" fmla="*/ 3763 w 5384"/>
              <a:gd name="T33" fmla="*/ 1077 h 2984"/>
              <a:gd name="T34" fmla="*/ 3357 w 5384"/>
              <a:gd name="T35" fmla="*/ 1173 h 2984"/>
              <a:gd name="T36" fmla="*/ 3187 w 5384"/>
              <a:gd name="T37" fmla="*/ 1184 h 2984"/>
              <a:gd name="T38" fmla="*/ 2792 w 5384"/>
              <a:gd name="T39" fmla="*/ 1248 h 2984"/>
              <a:gd name="T40" fmla="*/ 2304 w 5384"/>
              <a:gd name="T41" fmla="*/ 1360 h 2984"/>
              <a:gd name="T42" fmla="*/ 1976 w 5384"/>
              <a:gd name="T43" fmla="*/ 1480 h 2984"/>
              <a:gd name="T44" fmla="*/ 1936 w 5384"/>
              <a:gd name="T45" fmla="*/ 1520 h 2984"/>
              <a:gd name="T46" fmla="*/ 1848 w 5384"/>
              <a:gd name="T47" fmla="*/ 1712 h 2984"/>
              <a:gd name="T48" fmla="*/ 1720 w 5384"/>
              <a:gd name="T49" fmla="*/ 2080 h 2984"/>
              <a:gd name="T50" fmla="*/ 1800 w 5384"/>
              <a:gd name="T51" fmla="*/ 2808 h 2984"/>
              <a:gd name="T52" fmla="*/ 1680 w 5384"/>
              <a:gd name="T53" fmla="*/ 2880 h 2984"/>
              <a:gd name="T54" fmla="*/ 1088 w 5384"/>
              <a:gd name="T55" fmla="*/ 2960 h 2984"/>
              <a:gd name="T56" fmla="*/ 960 w 5384"/>
              <a:gd name="T57" fmla="*/ 2912 h 2984"/>
              <a:gd name="T58" fmla="*/ 752 w 5384"/>
              <a:gd name="T59" fmla="*/ 2536 h 2984"/>
              <a:gd name="T60" fmla="*/ 664 w 5384"/>
              <a:gd name="T61" fmla="*/ 2280 h 2984"/>
              <a:gd name="T62" fmla="*/ 608 w 5384"/>
              <a:gd name="T63" fmla="*/ 2072 h 2984"/>
              <a:gd name="T64" fmla="*/ 464 w 5384"/>
              <a:gd name="T65" fmla="*/ 1808 h 2984"/>
              <a:gd name="T66" fmla="*/ 368 w 5384"/>
              <a:gd name="T67" fmla="*/ 1528 h 2984"/>
              <a:gd name="T68" fmla="*/ 240 w 5384"/>
              <a:gd name="T69" fmla="*/ 1328 h 2984"/>
              <a:gd name="T70" fmla="*/ 168 w 5384"/>
              <a:gd name="T71" fmla="*/ 1256 h 2984"/>
              <a:gd name="T72" fmla="*/ 136 w 5384"/>
              <a:gd name="T73" fmla="*/ 1208 h 2984"/>
              <a:gd name="T74" fmla="*/ 0 w 5384"/>
              <a:gd name="T75" fmla="*/ 992 h 2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384" h="2984">
                <a:moveTo>
                  <a:pt x="0" y="992"/>
                </a:moveTo>
                <a:cubicBezTo>
                  <a:pt x="12" y="932"/>
                  <a:pt x="8" y="824"/>
                  <a:pt x="40" y="776"/>
                </a:cubicBezTo>
                <a:cubicBezTo>
                  <a:pt x="95" y="694"/>
                  <a:pt x="199" y="659"/>
                  <a:pt x="280" y="608"/>
                </a:cubicBezTo>
                <a:cubicBezTo>
                  <a:pt x="312" y="587"/>
                  <a:pt x="346" y="569"/>
                  <a:pt x="376" y="544"/>
                </a:cubicBezTo>
                <a:cubicBezTo>
                  <a:pt x="385" y="537"/>
                  <a:pt x="390" y="526"/>
                  <a:pt x="400" y="520"/>
                </a:cubicBezTo>
                <a:cubicBezTo>
                  <a:pt x="458" y="485"/>
                  <a:pt x="523" y="488"/>
                  <a:pt x="584" y="464"/>
                </a:cubicBezTo>
                <a:cubicBezTo>
                  <a:pt x="772" y="389"/>
                  <a:pt x="964" y="328"/>
                  <a:pt x="1168" y="312"/>
                </a:cubicBezTo>
                <a:cubicBezTo>
                  <a:pt x="1259" y="297"/>
                  <a:pt x="1348" y="286"/>
                  <a:pt x="1440" y="280"/>
                </a:cubicBezTo>
                <a:cubicBezTo>
                  <a:pt x="1507" y="269"/>
                  <a:pt x="1574" y="269"/>
                  <a:pt x="1640" y="256"/>
                </a:cubicBezTo>
                <a:cubicBezTo>
                  <a:pt x="1896" y="259"/>
                  <a:pt x="2152" y="257"/>
                  <a:pt x="2408" y="264"/>
                </a:cubicBezTo>
                <a:cubicBezTo>
                  <a:pt x="2435" y="265"/>
                  <a:pt x="2488" y="280"/>
                  <a:pt x="2488" y="280"/>
                </a:cubicBezTo>
                <a:cubicBezTo>
                  <a:pt x="2543" y="317"/>
                  <a:pt x="2594" y="308"/>
                  <a:pt x="2664" y="312"/>
                </a:cubicBezTo>
                <a:cubicBezTo>
                  <a:pt x="2779" y="318"/>
                  <a:pt x="2893" y="322"/>
                  <a:pt x="3008" y="328"/>
                </a:cubicBezTo>
                <a:cubicBezTo>
                  <a:pt x="3277" y="395"/>
                  <a:pt x="3886" y="336"/>
                  <a:pt x="3928" y="336"/>
                </a:cubicBezTo>
                <a:cubicBezTo>
                  <a:pt x="4164" y="334"/>
                  <a:pt x="4305" y="322"/>
                  <a:pt x="4422" y="318"/>
                </a:cubicBezTo>
                <a:cubicBezTo>
                  <a:pt x="4539" y="314"/>
                  <a:pt x="4574" y="320"/>
                  <a:pt x="4632" y="312"/>
                </a:cubicBezTo>
                <a:cubicBezTo>
                  <a:pt x="4679" y="300"/>
                  <a:pt x="4722" y="287"/>
                  <a:pt x="4768" y="272"/>
                </a:cubicBezTo>
                <a:cubicBezTo>
                  <a:pt x="4804" y="260"/>
                  <a:pt x="4803" y="251"/>
                  <a:pt x="4840" y="243"/>
                </a:cubicBezTo>
                <a:cubicBezTo>
                  <a:pt x="4908" y="228"/>
                  <a:pt x="4912" y="89"/>
                  <a:pt x="4979" y="72"/>
                </a:cubicBezTo>
                <a:cubicBezTo>
                  <a:pt x="5003" y="75"/>
                  <a:pt x="5105" y="0"/>
                  <a:pt x="5128" y="8"/>
                </a:cubicBezTo>
                <a:cubicBezTo>
                  <a:pt x="5137" y="11"/>
                  <a:pt x="5258" y="62"/>
                  <a:pt x="5267" y="64"/>
                </a:cubicBezTo>
                <a:cubicBezTo>
                  <a:pt x="5309" y="73"/>
                  <a:pt x="5288" y="178"/>
                  <a:pt x="5331" y="181"/>
                </a:cubicBezTo>
                <a:cubicBezTo>
                  <a:pt x="5358" y="221"/>
                  <a:pt x="5324" y="299"/>
                  <a:pt x="5368" y="328"/>
                </a:cubicBezTo>
                <a:cubicBezTo>
                  <a:pt x="5372" y="339"/>
                  <a:pt x="5384" y="374"/>
                  <a:pt x="5384" y="384"/>
                </a:cubicBezTo>
                <a:cubicBezTo>
                  <a:pt x="5384" y="532"/>
                  <a:pt x="5383" y="642"/>
                  <a:pt x="5320" y="768"/>
                </a:cubicBezTo>
                <a:cubicBezTo>
                  <a:pt x="5310" y="787"/>
                  <a:pt x="5312" y="803"/>
                  <a:pt x="5304" y="824"/>
                </a:cubicBezTo>
                <a:cubicBezTo>
                  <a:pt x="5284" y="876"/>
                  <a:pt x="5228" y="915"/>
                  <a:pt x="5176" y="928"/>
                </a:cubicBezTo>
                <a:cubicBezTo>
                  <a:pt x="5135" y="969"/>
                  <a:pt x="5094" y="1019"/>
                  <a:pt x="5032" y="1024"/>
                </a:cubicBezTo>
                <a:cubicBezTo>
                  <a:pt x="4971" y="1029"/>
                  <a:pt x="4909" y="1029"/>
                  <a:pt x="4848" y="1032"/>
                </a:cubicBezTo>
                <a:cubicBezTo>
                  <a:pt x="4741" y="1019"/>
                  <a:pt x="4635" y="1005"/>
                  <a:pt x="4528" y="992"/>
                </a:cubicBezTo>
                <a:cubicBezTo>
                  <a:pt x="4455" y="968"/>
                  <a:pt x="4378" y="955"/>
                  <a:pt x="4304" y="936"/>
                </a:cubicBezTo>
                <a:cubicBezTo>
                  <a:pt x="4229" y="939"/>
                  <a:pt x="4146" y="996"/>
                  <a:pt x="4072" y="1003"/>
                </a:cubicBezTo>
                <a:cubicBezTo>
                  <a:pt x="4037" y="1006"/>
                  <a:pt x="3979" y="1051"/>
                  <a:pt x="3944" y="1056"/>
                </a:cubicBezTo>
                <a:cubicBezTo>
                  <a:pt x="3901" y="1070"/>
                  <a:pt x="3810" y="1070"/>
                  <a:pt x="3763" y="1077"/>
                </a:cubicBezTo>
                <a:cubicBezTo>
                  <a:pt x="3680" y="1089"/>
                  <a:pt x="3612" y="1117"/>
                  <a:pt x="3539" y="1120"/>
                </a:cubicBezTo>
                <a:cubicBezTo>
                  <a:pt x="3495" y="1127"/>
                  <a:pt x="3398" y="1153"/>
                  <a:pt x="3357" y="1173"/>
                </a:cubicBezTo>
                <a:cubicBezTo>
                  <a:pt x="3302" y="1201"/>
                  <a:pt x="3307" y="1156"/>
                  <a:pt x="3240" y="1173"/>
                </a:cubicBezTo>
                <a:cubicBezTo>
                  <a:pt x="3240" y="1162"/>
                  <a:pt x="3215" y="1181"/>
                  <a:pt x="3187" y="1184"/>
                </a:cubicBezTo>
                <a:cubicBezTo>
                  <a:pt x="3159" y="1187"/>
                  <a:pt x="3138" y="1181"/>
                  <a:pt x="3072" y="1192"/>
                </a:cubicBezTo>
                <a:cubicBezTo>
                  <a:pt x="2978" y="1215"/>
                  <a:pt x="2888" y="1239"/>
                  <a:pt x="2792" y="1248"/>
                </a:cubicBezTo>
                <a:cubicBezTo>
                  <a:pt x="2755" y="1257"/>
                  <a:pt x="2718" y="1275"/>
                  <a:pt x="2680" y="1280"/>
                </a:cubicBezTo>
                <a:cubicBezTo>
                  <a:pt x="2552" y="1298"/>
                  <a:pt x="2428" y="1323"/>
                  <a:pt x="2304" y="1360"/>
                </a:cubicBezTo>
                <a:cubicBezTo>
                  <a:pt x="2240" y="1379"/>
                  <a:pt x="2163" y="1394"/>
                  <a:pt x="2104" y="1424"/>
                </a:cubicBezTo>
                <a:cubicBezTo>
                  <a:pt x="2064" y="1444"/>
                  <a:pt x="2018" y="1466"/>
                  <a:pt x="1976" y="1480"/>
                </a:cubicBezTo>
                <a:cubicBezTo>
                  <a:pt x="1971" y="1488"/>
                  <a:pt x="1967" y="1497"/>
                  <a:pt x="1960" y="1504"/>
                </a:cubicBezTo>
                <a:cubicBezTo>
                  <a:pt x="1953" y="1511"/>
                  <a:pt x="1942" y="1513"/>
                  <a:pt x="1936" y="1520"/>
                </a:cubicBezTo>
                <a:cubicBezTo>
                  <a:pt x="1923" y="1534"/>
                  <a:pt x="1915" y="1552"/>
                  <a:pt x="1904" y="1568"/>
                </a:cubicBezTo>
                <a:cubicBezTo>
                  <a:pt x="1876" y="1610"/>
                  <a:pt x="1876" y="1671"/>
                  <a:pt x="1848" y="1712"/>
                </a:cubicBezTo>
                <a:cubicBezTo>
                  <a:pt x="1829" y="1740"/>
                  <a:pt x="1819" y="1768"/>
                  <a:pt x="1808" y="1800"/>
                </a:cubicBezTo>
                <a:cubicBezTo>
                  <a:pt x="1792" y="1911"/>
                  <a:pt x="1754" y="1978"/>
                  <a:pt x="1720" y="2080"/>
                </a:cubicBezTo>
                <a:cubicBezTo>
                  <a:pt x="1695" y="2255"/>
                  <a:pt x="1609" y="2517"/>
                  <a:pt x="1792" y="2608"/>
                </a:cubicBezTo>
                <a:cubicBezTo>
                  <a:pt x="1817" y="2682"/>
                  <a:pt x="1831" y="2706"/>
                  <a:pt x="1800" y="2808"/>
                </a:cubicBezTo>
                <a:cubicBezTo>
                  <a:pt x="1790" y="2841"/>
                  <a:pt x="1751" y="2835"/>
                  <a:pt x="1728" y="2848"/>
                </a:cubicBezTo>
                <a:cubicBezTo>
                  <a:pt x="1711" y="2857"/>
                  <a:pt x="1680" y="2880"/>
                  <a:pt x="1680" y="2880"/>
                </a:cubicBezTo>
                <a:cubicBezTo>
                  <a:pt x="1649" y="2926"/>
                  <a:pt x="1640" y="2965"/>
                  <a:pt x="1584" y="2984"/>
                </a:cubicBezTo>
                <a:cubicBezTo>
                  <a:pt x="1367" y="2979"/>
                  <a:pt x="1271" y="2973"/>
                  <a:pt x="1088" y="2960"/>
                </a:cubicBezTo>
                <a:cubicBezTo>
                  <a:pt x="1072" y="2957"/>
                  <a:pt x="1055" y="2958"/>
                  <a:pt x="1040" y="2952"/>
                </a:cubicBezTo>
                <a:cubicBezTo>
                  <a:pt x="1012" y="2942"/>
                  <a:pt x="960" y="2912"/>
                  <a:pt x="960" y="2912"/>
                </a:cubicBezTo>
                <a:cubicBezTo>
                  <a:pt x="915" y="2844"/>
                  <a:pt x="899" y="2774"/>
                  <a:pt x="864" y="2704"/>
                </a:cubicBezTo>
                <a:cubicBezTo>
                  <a:pt x="836" y="2649"/>
                  <a:pt x="784" y="2586"/>
                  <a:pt x="752" y="2536"/>
                </a:cubicBezTo>
                <a:cubicBezTo>
                  <a:pt x="746" y="2527"/>
                  <a:pt x="739" y="2487"/>
                  <a:pt x="736" y="2480"/>
                </a:cubicBezTo>
                <a:cubicBezTo>
                  <a:pt x="711" y="2413"/>
                  <a:pt x="701" y="2342"/>
                  <a:pt x="664" y="2280"/>
                </a:cubicBezTo>
                <a:cubicBezTo>
                  <a:pt x="641" y="2165"/>
                  <a:pt x="673" y="2307"/>
                  <a:pt x="640" y="2208"/>
                </a:cubicBezTo>
                <a:cubicBezTo>
                  <a:pt x="625" y="2164"/>
                  <a:pt x="623" y="2116"/>
                  <a:pt x="608" y="2072"/>
                </a:cubicBezTo>
                <a:cubicBezTo>
                  <a:pt x="587" y="2010"/>
                  <a:pt x="530" y="1952"/>
                  <a:pt x="496" y="1896"/>
                </a:cubicBezTo>
                <a:cubicBezTo>
                  <a:pt x="488" y="1865"/>
                  <a:pt x="471" y="1839"/>
                  <a:pt x="464" y="1808"/>
                </a:cubicBezTo>
                <a:cubicBezTo>
                  <a:pt x="447" y="1731"/>
                  <a:pt x="448" y="1655"/>
                  <a:pt x="408" y="1584"/>
                </a:cubicBezTo>
                <a:cubicBezTo>
                  <a:pt x="397" y="1564"/>
                  <a:pt x="383" y="1545"/>
                  <a:pt x="368" y="1528"/>
                </a:cubicBezTo>
                <a:cubicBezTo>
                  <a:pt x="350" y="1508"/>
                  <a:pt x="312" y="1472"/>
                  <a:pt x="312" y="1472"/>
                </a:cubicBezTo>
                <a:cubicBezTo>
                  <a:pt x="302" y="1434"/>
                  <a:pt x="269" y="1354"/>
                  <a:pt x="240" y="1328"/>
                </a:cubicBezTo>
                <a:cubicBezTo>
                  <a:pt x="226" y="1315"/>
                  <a:pt x="192" y="1296"/>
                  <a:pt x="192" y="1296"/>
                </a:cubicBezTo>
                <a:cubicBezTo>
                  <a:pt x="184" y="1283"/>
                  <a:pt x="177" y="1268"/>
                  <a:pt x="168" y="1256"/>
                </a:cubicBezTo>
                <a:cubicBezTo>
                  <a:pt x="161" y="1247"/>
                  <a:pt x="150" y="1241"/>
                  <a:pt x="144" y="1232"/>
                </a:cubicBezTo>
                <a:cubicBezTo>
                  <a:pt x="139" y="1225"/>
                  <a:pt x="140" y="1215"/>
                  <a:pt x="136" y="1208"/>
                </a:cubicBezTo>
                <a:cubicBezTo>
                  <a:pt x="112" y="1165"/>
                  <a:pt x="83" y="1123"/>
                  <a:pt x="48" y="1088"/>
                </a:cubicBezTo>
                <a:cubicBezTo>
                  <a:pt x="34" y="1046"/>
                  <a:pt x="24" y="1028"/>
                  <a:pt x="0" y="992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305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F3C08-C461-4B44-8942-EED75DBFE31A}" type="slidenum">
              <a:rPr lang="en-US"/>
              <a:pPr/>
              <a:t>37</a:t>
            </a:fld>
            <a:endParaRPr lang="en-US" sz="1400"/>
          </a:p>
        </p:txBody>
      </p:sp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Dijkstra's Shortest Path Algorithm</a:t>
            </a:r>
          </a:p>
        </p:txBody>
      </p:sp>
      <p:sp>
        <p:nvSpPr>
          <p:cNvPr id="547843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s</a:t>
            </a:r>
          </a:p>
        </p:txBody>
      </p:sp>
      <p:sp>
        <p:nvSpPr>
          <p:cNvPr id="547844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3</a:t>
            </a:r>
          </a:p>
        </p:txBody>
      </p:sp>
      <p:sp>
        <p:nvSpPr>
          <p:cNvPr id="547845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t</a:t>
            </a:r>
          </a:p>
        </p:txBody>
      </p:sp>
      <p:sp>
        <p:nvSpPr>
          <p:cNvPr id="547846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2</a:t>
            </a:r>
          </a:p>
        </p:txBody>
      </p:sp>
      <p:sp>
        <p:nvSpPr>
          <p:cNvPr id="547847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6</a:t>
            </a:r>
          </a:p>
        </p:txBody>
      </p:sp>
      <p:sp>
        <p:nvSpPr>
          <p:cNvPr id="547848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7</a:t>
            </a:r>
          </a:p>
        </p:txBody>
      </p:sp>
      <p:sp>
        <p:nvSpPr>
          <p:cNvPr id="547849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4</a:t>
            </a:r>
          </a:p>
        </p:txBody>
      </p:sp>
      <p:sp>
        <p:nvSpPr>
          <p:cNvPr id="547850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5</a:t>
            </a:r>
          </a:p>
        </p:txBody>
      </p:sp>
      <p:cxnSp>
        <p:nvCxnSpPr>
          <p:cNvPr id="547851" name="AutoShape 11"/>
          <p:cNvCxnSpPr>
            <a:cxnSpLocks noChangeShapeType="1"/>
            <a:stCxn id="547843" idx="7"/>
            <a:endCxn id="547846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7852" name="AutoShape 12"/>
          <p:cNvCxnSpPr>
            <a:cxnSpLocks noChangeShapeType="1"/>
            <a:stCxn id="547843" idx="6"/>
            <a:endCxn id="547847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7853" name="AutoShape 13"/>
          <p:cNvCxnSpPr>
            <a:cxnSpLocks noChangeShapeType="1"/>
            <a:stCxn id="547843" idx="5"/>
            <a:endCxn id="547848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7854" name="AutoShape 14"/>
          <p:cNvCxnSpPr>
            <a:cxnSpLocks noChangeShapeType="1"/>
            <a:stCxn id="547847" idx="7"/>
            <a:endCxn id="547844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7855" name="AutoShape 15"/>
          <p:cNvCxnSpPr>
            <a:cxnSpLocks noChangeShapeType="1"/>
            <a:stCxn id="547849" idx="7"/>
            <a:endCxn id="547844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7856" name="AutoShape 16"/>
          <p:cNvCxnSpPr>
            <a:cxnSpLocks noChangeShapeType="1"/>
            <a:stCxn id="547847" idx="5"/>
            <a:endCxn id="547850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7857" name="AutoShape 17"/>
          <p:cNvCxnSpPr>
            <a:cxnSpLocks noChangeShapeType="1"/>
            <a:stCxn id="547850" idx="5"/>
            <a:endCxn id="547845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7858" name="AutoShape 18"/>
          <p:cNvCxnSpPr>
            <a:cxnSpLocks noChangeShapeType="1"/>
            <a:stCxn id="547850" idx="6"/>
            <a:endCxn id="547849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7859" name="AutoShape 19"/>
          <p:cNvCxnSpPr>
            <a:cxnSpLocks noChangeShapeType="1"/>
            <a:stCxn id="547849" idx="4"/>
            <a:endCxn id="547845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7860" name="AutoShape 20"/>
          <p:cNvCxnSpPr>
            <a:cxnSpLocks noChangeShapeType="1"/>
            <a:stCxn id="547844" idx="3"/>
            <a:endCxn id="547850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7861" name="AutoShape 21"/>
          <p:cNvCxnSpPr>
            <a:cxnSpLocks noChangeShapeType="1"/>
            <a:stCxn id="547847" idx="4"/>
            <a:endCxn id="547848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7862" name="AutoShape 22"/>
          <p:cNvCxnSpPr>
            <a:cxnSpLocks noChangeShapeType="1"/>
            <a:stCxn id="547848" idx="6"/>
            <a:endCxn id="547850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7863" name="AutoShape 23"/>
          <p:cNvCxnSpPr>
            <a:cxnSpLocks noChangeShapeType="1"/>
            <a:stCxn id="547846" idx="6"/>
            <a:endCxn id="547844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7864" name="AutoShape 24"/>
          <p:cNvCxnSpPr>
            <a:cxnSpLocks noChangeShapeType="1"/>
            <a:stCxn id="547848" idx="6"/>
            <a:endCxn id="547845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7865" name="AutoShape 25"/>
          <p:cNvCxnSpPr>
            <a:cxnSpLocks noChangeShapeType="1"/>
            <a:stCxn id="547844" idx="5"/>
            <a:endCxn id="547845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47867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18</a:t>
            </a:r>
          </a:p>
        </p:txBody>
      </p:sp>
      <p:sp>
        <p:nvSpPr>
          <p:cNvPr id="547868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</a:t>
            </a:r>
          </a:p>
        </p:txBody>
      </p:sp>
      <p:sp>
        <p:nvSpPr>
          <p:cNvPr id="547869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9</a:t>
            </a:r>
          </a:p>
        </p:txBody>
      </p:sp>
      <p:sp>
        <p:nvSpPr>
          <p:cNvPr id="547870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14</a:t>
            </a:r>
          </a:p>
        </p:txBody>
      </p:sp>
      <p:sp>
        <p:nvSpPr>
          <p:cNvPr id="547871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15</a:t>
            </a:r>
          </a:p>
        </p:txBody>
      </p:sp>
      <p:sp>
        <p:nvSpPr>
          <p:cNvPr id="547872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5</a:t>
            </a:r>
          </a:p>
        </p:txBody>
      </p:sp>
      <p:sp>
        <p:nvSpPr>
          <p:cNvPr id="547873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30</a:t>
            </a:r>
          </a:p>
        </p:txBody>
      </p:sp>
      <p:sp>
        <p:nvSpPr>
          <p:cNvPr id="547874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20</a:t>
            </a:r>
          </a:p>
        </p:txBody>
      </p:sp>
      <p:sp>
        <p:nvSpPr>
          <p:cNvPr id="547875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44</a:t>
            </a:r>
          </a:p>
        </p:txBody>
      </p:sp>
      <p:sp>
        <p:nvSpPr>
          <p:cNvPr id="547876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16</a:t>
            </a:r>
          </a:p>
        </p:txBody>
      </p:sp>
      <p:sp>
        <p:nvSpPr>
          <p:cNvPr id="547877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11</a:t>
            </a:r>
          </a:p>
        </p:txBody>
      </p:sp>
      <p:sp>
        <p:nvSpPr>
          <p:cNvPr id="547878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547879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19</a:t>
            </a:r>
          </a:p>
        </p:txBody>
      </p:sp>
      <p:sp>
        <p:nvSpPr>
          <p:cNvPr id="547880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547881" name="Text Box 41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15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7882" name="Text Box 42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9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7884" name="Text Box 44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47885" name="Text Box 45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47886" name="Text Box 46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14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7887" name="Text Box 47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47888" name="Text Box 48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0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7889" name="Text Box 49"/>
          <p:cNvSpPr txBox="1">
            <a:spLocks noChangeArrowheads="1"/>
          </p:cNvSpPr>
          <p:nvPr/>
        </p:nvSpPr>
        <p:spPr bwMode="auto">
          <a:xfrm>
            <a:off x="2794000" y="1014413"/>
            <a:ext cx="3368675" cy="7937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/>
              <a:t>S = { s, 2, 3, 5, 6, 7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/>
              <a:t>PQ = { 4, t }</a:t>
            </a:r>
          </a:p>
        </p:txBody>
      </p:sp>
      <p:sp>
        <p:nvSpPr>
          <p:cNvPr id="547890" name="Text Box 50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47891" name="Text Box 51"/>
          <p:cNvSpPr txBox="1">
            <a:spLocks noChangeArrowheads="1"/>
          </p:cNvSpPr>
          <p:nvPr/>
        </p:nvSpPr>
        <p:spPr bwMode="auto">
          <a:xfrm>
            <a:off x="2132013" y="2555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7892" name="Text Box 52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47893" name="Text Box 53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47894" name="Text Box 54"/>
          <p:cNvSpPr txBox="1">
            <a:spLocks noChangeArrowheads="1"/>
          </p:cNvSpPr>
          <p:nvPr/>
        </p:nvSpPr>
        <p:spPr bwMode="auto">
          <a:xfrm>
            <a:off x="2949575" y="3786188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7895" name="Text Box 55"/>
          <p:cNvSpPr txBox="1">
            <a:spLocks noChangeArrowheads="1"/>
          </p:cNvSpPr>
          <p:nvPr/>
        </p:nvSpPr>
        <p:spPr bwMode="auto">
          <a:xfrm>
            <a:off x="2212975" y="64055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7898" name="Text Box 58"/>
          <p:cNvSpPr txBox="1">
            <a:spLocks noChangeArrowheads="1"/>
          </p:cNvSpPr>
          <p:nvPr/>
        </p:nvSpPr>
        <p:spPr bwMode="auto">
          <a:xfrm>
            <a:off x="4121150" y="42021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44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7899" name="Text Box 59"/>
          <p:cNvSpPr txBox="1">
            <a:spLocks noChangeArrowheads="1"/>
          </p:cNvSpPr>
          <p:nvPr/>
        </p:nvSpPr>
        <p:spPr bwMode="auto">
          <a:xfrm>
            <a:off x="4346575" y="44751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7900" name="Text Box 60"/>
          <p:cNvSpPr txBox="1">
            <a:spLocks noChangeArrowheads="1"/>
          </p:cNvSpPr>
          <p:nvPr/>
        </p:nvSpPr>
        <p:spPr bwMode="auto">
          <a:xfrm>
            <a:off x="4438650" y="41894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35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7901" name="Text Box 61"/>
          <p:cNvSpPr txBox="1">
            <a:spLocks noChangeArrowheads="1"/>
          </p:cNvSpPr>
          <p:nvPr/>
        </p:nvSpPr>
        <p:spPr bwMode="auto">
          <a:xfrm>
            <a:off x="4359275" y="4246563"/>
            <a:ext cx="276225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</a:t>
            </a:r>
          </a:p>
        </p:txBody>
      </p:sp>
      <p:sp>
        <p:nvSpPr>
          <p:cNvPr id="547902" name="Text Box 62"/>
          <p:cNvSpPr txBox="1">
            <a:spLocks noChangeArrowheads="1"/>
          </p:cNvSpPr>
          <p:nvPr/>
        </p:nvSpPr>
        <p:spPr bwMode="auto">
          <a:xfrm>
            <a:off x="7829550" y="628015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59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7903" name="Text Box 63"/>
          <p:cNvSpPr txBox="1">
            <a:spLocks noChangeArrowheads="1"/>
          </p:cNvSpPr>
          <p:nvPr/>
        </p:nvSpPr>
        <p:spPr bwMode="auto">
          <a:xfrm>
            <a:off x="83470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7905" name="Text Box 65"/>
          <p:cNvSpPr txBox="1">
            <a:spLocks noChangeArrowheads="1"/>
          </p:cNvSpPr>
          <p:nvPr/>
        </p:nvSpPr>
        <p:spPr bwMode="auto">
          <a:xfrm>
            <a:off x="80676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7906" name="Text Box 66"/>
          <p:cNvSpPr txBox="1">
            <a:spLocks noChangeArrowheads="1"/>
          </p:cNvSpPr>
          <p:nvPr/>
        </p:nvSpPr>
        <p:spPr bwMode="auto">
          <a:xfrm>
            <a:off x="7486650" y="62722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51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7907" name="Text Box 67"/>
          <p:cNvSpPr txBox="1">
            <a:spLocks noChangeArrowheads="1"/>
          </p:cNvSpPr>
          <p:nvPr/>
        </p:nvSpPr>
        <p:spPr bwMode="auto">
          <a:xfrm>
            <a:off x="4651375" y="4233863"/>
            <a:ext cx="276225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</a:t>
            </a:r>
          </a:p>
        </p:txBody>
      </p:sp>
      <p:sp>
        <p:nvSpPr>
          <p:cNvPr id="547908" name="Text Box 68"/>
          <p:cNvSpPr txBox="1">
            <a:spLocks noChangeArrowheads="1"/>
          </p:cNvSpPr>
          <p:nvPr/>
        </p:nvSpPr>
        <p:spPr bwMode="auto">
          <a:xfrm>
            <a:off x="4756150" y="41894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34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7921" name="Text Box 81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24</a:t>
            </a:r>
          </a:p>
        </p:txBody>
      </p:sp>
      <p:sp>
        <p:nvSpPr>
          <p:cNvPr id="547911" name="Freeform 71"/>
          <p:cNvSpPr>
            <a:spLocks/>
          </p:cNvSpPr>
          <p:nvPr/>
        </p:nvSpPr>
        <p:spPr bwMode="auto">
          <a:xfrm>
            <a:off x="177800" y="2028825"/>
            <a:ext cx="8534400" cy="4752975"/>
          </a:xfrm>
          <a:custGeom>
            <a:avLst/>
            <a:gdLst>
              <a:gd name="T0" fmla="*/ 0 w 5376"/>
              <a:gd name="T1" fmla="*/ 882 h 2994"/>
              <a:gd name="T2" fmla="*/ 112 w 5376"/>
              <a:gd name="T3" fmla="*/ 602 h 2994"/>
              <a:gd name="T4" fmla="*/ 304 w 5376"/>
              <a:gd name="T5" fmla="*/ 498 h 2994"/>
              <a:gd name="T6" fmla="*/ 440 w 5376"/>
              <a:gd name="T7" fmla="*/ 426 h 2994"/>
              <a:gd name="T8" fmla="*/ 624 w 5376"/>
              <a:gd name="T9" fmla="*/ 394 h 2994"/>
              <a:gd name="T10" fmla="*/ 832 w 5376"/>
              <a:gd name="T11" fmla="*/ 354 h 2994"/>
              <a:gd name="T12" fmla="*/ 952 w 5376"/>
              <a:gd name="T13" fmla="*/ 314 h 2994"/>
              <a:gd name="T14" fmla="*/ 1432 w 5376"/>
              <a:gd name="T15" fmla="*/ 250 h 2994"/>
              <a:gd name="T16" fmla="*/ 1928 w 5376"/>
              <a:gd name="T17" fmla="*/ 290 h 2994"/>
              <a:gd name="T18" fmla="*/ 2640 w 5376"/>
              <a:gd name="T19" fmla="*/ 322 h 2994"/>
              <a:gd name="T20" fmla="*/ 4571 w 5376"/>
              <a:gd name="T21" fmla="*/ 183 h 2994"/>
              <a:gd name="T22" fmla="*/ 4955 w 5376"/>
              <a:gd name="T23" fmla="*/ 34 h 2994"/>
              <a:gd name="T24" fmla="*/ 5221 w 5376"/>
              <a:gd name="T25" fmla="*/ 23 h 2994"/>
              <a:gd name="T26" fmla="*/ 5349 w 5376"/>
              <a:gd name="T27" fmla="*/ 141 h 2994"/>
              <a:gd name="T28" fmla="*/ 5376 w 5376"/>
              <a:gd name="T29" fmla="*/ 274 h 2994"/>
              <a:gd name="T30" fmla="*/ 5368 w 5376"/>
              <a:gd name="T31" fmla="*/ 626 h 2994"/>
              <a:gd name="T32" fmla="*/ 5288 w 5376"/>
              <a:gd name="T33" fmla="*/ 858 h 2994"/>
              <a:gd name="T34" fmla="*/ 5240 w 5376"/>
              <a:gd name="T35" fmla="*/ 994 h 2994"/>
              <a:gd name="T36" fmla="*/ 5056 w 5376"/>
              <a:gd name="T37" fmla="*/ 1042 h 2994"/>
              <a:gd name="T38" fmla="*/ 4832 w 5376"/>
              <a:gd name="T39" fmla="*/ 1114 h 2994"/>
              <a:gd name="T40" fmla="*/ 4704 w 5376"/>
              <a:gd name="T41" fmla="*/ 1130 h 2994"/>
              <a:gd name="T42" fmla="*/ 4216 w 5376"/>
              <a:gd name="T43" fmla="*/ 1250 h 2994"/>
              <a:gd name="T44" fmla="*/ 4144 w 5376"/>
              <a:gd name="T45" fmla="*/ 1282 h 2994"/>
              <a:gd name="T46" fmla="*/ 3936 w 5376"/>
              <a:gd name="T47" fmla="*/ 1386 h 2994"/>
              <a:gd name="T48" fmla="*/ 3728 w 5376"/>
              <a:gd name="T49" fmla="*/ 1490 h 2994"/>
              <a:gd name="T50" fmla="*/ 3536 w 5376"/>
              <a:gd name="T51" fmla="*/ 1538 h 2994"/>
              <a:gd name="T52" fmla="*/ 3424 w 5376"/>
              <a:gd name="T53" fmla="*/ 1570 h 2994"/>
              <a:gd name="T54" fmla="*/ 3248 w 5376"/>
              <a:gd name="T55" fmla="*/ 1602 h 2994"/>
              <a:gd name="T56" fmla="*/ 3152 w 5376"/>
              <a:gd name="T57" fmla="*/ 1674 h 2994"/>
              <a:gd name="T58" fmla="*/ 3096 w 5376"/>
              <a:gd name="T59" fmla="*/ 1738 h 2994"/>
              <a:gd name="T60" fmla="*/ 3056 w 5376"/>
              <a:gd name="T61" fmla="*/ 1810 h 2994"/>
              <a:gd name="T62" fmla="*/ 3008 w 5376"/>
              <a:gd name="T63" fmla="*/ 1906 h 2994"/>
              <a:gd name="T64" fmla="*/ 2800 w 5376"/>
              <a:gd name="T65" fmla="*/ 2042 h 2994"/>
              <a:gd name="T66" fmla="*/ 2704 w 5376"/>
              <a:gd name="T67" fmla="*/ 2090 h 2994"/>
              <a:gd name="T68" fmla="*/ 2552 w 5376"/>
              <a:gd name="T69" fmla="*/ 2114 h 2994"/>
              <a:gd name="T70" fmla="*/ 2408 w 5376"/>
              <a:gd name="T71" fmla="*/ 2218 h 2994"/>
              <a:gd name="T72" fmla="*/ 2304 w 5376"/>
              <a:gd name="T73" fmla="*/ 2282 h 2994"/>
              <a:gd name="T74" fmla="*/ 2048 w 5376"/>
              <a:gd name="T75" fmla="*/ 2490 h 2994"/>
              <a:gd name="T76" fmla="*/ 1968 w 5376"/>
              <a:gd name="T77" fmla="*/ 2546 h 2994"/>
              <a:gd name="T78" fmla="*/ 1904 w 5376"/>
              <a:gd name="T79" fmla="*/ 2666 h 2994"/>
              <a:gd name="T80" fmla="*/ 1856 w 5376"/>
              <a:gd name="T81" fmla="*/ 2778 h 2994"/>
              <a:gd name="T82" fmla="*/ 1680 w 5376"/>
              <a:gd name="T83" fmla="*/ 2994 h 2994"/>
              <a:gd name="T84" fmla="*/ 1208 w 5376"/>
              <a:gd name="T85" fmla="*/ 2954 h 2994"/>
              <a:gd name="T86" fmla="*/ 1008 w 5376"/>
              <a:gd name="T87" fmla="*/ 2898 h 2994"/>
              <a:gd name="T88" fmla="*/ 936 w 5376"/>
              <a:gd name="T89" fmla="*/ 2866 h 2994"/>
              <a:gd name="T90" fmla="*/ 888 w 5376"/>
              <a:gd name="T91" fmla="*/ 2754 h 2994"/>
              <a:gd name="T92" fmla="*/ 792 w 5376"/>
              <a:gd name="T93" fmla="*/ 2658 h 2994"/>
              <a:gd name="T94" fmla="*/ 736 w 5376"/>
              <a:gd name="T95" fmla="*/ 2578 h 2994"/>
              <a:gd name="T96" fmla="*/ 704 w 5376"/>
              <a:gd name="T97" fmla="*/ 2506 h 2994"/>
              <a:gd name="T98" fmla="*/ 680 w 5376"/>
              <a:gd name="T99" fmla="*/ 2482 h 2994"/>
              <a:gd name="T100" fmla="*/ 656 w 5376"/>
              <a:gd name="T101" fmla="*/ 2426 h 2994"/>
              <a:gd name="T102" fmla="*/ 472 w 5376"/>
              <a:gd name="T103" fmla="*/ 2194 h 2994"/>
              <a:gd name="T104" fmla="*/ 440 w 5376"/>
              <a:gd name="T105" fmla="*/ 2066 h 2994"/>
              <a:gd name="T106" fmla="*/ 336 w 5376"/>
              <a:gd name="T107" fmla="*/ 1906 h 2994"/>
              <a:gd name="T108" fmla="*/ 272 w 5376"/>
              <a:gd name="T109" fmla="*/ 1786 h 2994"/>
              <a:gd name="T110" fmla="*/ 192 w 5376"/>
              <a:gd name="T111" fmla="*/ 1698 h 2994"/>
              <a:gd name="T112" fmla="*/ 96 w 5376"/>
              <a:gd name="T113" fmla="*/ 1250 h 2994"/>
              <a:gd name="T114" fmla="*/ 24 w 5376"/>
              <a:gd name="T115" fmla="*/ 1122 h 2994"/>
              <a:gd name="T116" fmla="*/ 16 w 5376"/>
              <a:gd name="T117" fmla="*/ 1090 h 2994"/>
              <a:gd name="T118" fmla="*/ 0 w 5376"/>
              <a:gd name="T119" fmla="*/ 1042 h 2994"/>
              <a:gd name="T120" fmla="*/ 0 w 5376"/>
              <a:gd name="T121" fmla="*/ 882 h 29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376" h="2994">
                <a:moveTo>
                  <a:pt x="0" y="882"/>
                </a:moveTo>
                <a:cubicBezTo>
                  <a:pt x="45" y="791"/>
                  <a:pt x="44" y="682"/>
                  <a:pt x="112" y="602"/>
                </a:cubicBezTo>
                <a:cubicBezTo>
                  <a:pt x="158" y="548"/>
                  <a:pt x="244" y="531"/>
                  <a:pt x="304" y="498"/>
                </a:cubicBezTo>
                <a:cubicBezTo>
                  <a:pt x="354" y="470"/>
                  <a:pt x="386" y="444"/>
                  <a:pt x="440" y="426"/>
                </a:cubicBezTo>
                <a:cubicBezTo>
                  <a:pt x="500" y="406"/>
                  <a:pt x="562" y="404"/>
                  <a:pt x="624" y="394"/>
                </a:cubicBezTo>
                <a:cubicBezTo>
                  <a:pt x="693" y="382"/>
                  <a:pt x="764" y="371"/>
                  <a:pt x="832" y="354"/>
                </a:cubicBezTo>
                <a:cubicBezTo>
                  <a:pt x="869" y="329"/>
                  <a:pt x="911" y="328"/>
                  <a:pt x="952" y="314"/>
                </a:cubicBezTo>
                <a:cubicBezTo>
                  <a:pt x="1113" y="260"/>
                  <a:pt x="1260" y="256"/>
                  <a:pt x="1432" y="250"/>
                </a:cubicBezTo>
                <a:cubicBezTo>
                  <a:pt x="1618" y="257"/>
                  <a:pt x="1740" y="283"/>
                  <a:pt x="1928" y="290"/>
                </a:cubicBezTo>
                <a:cubicBezTo>
                  <a:pt x="2165" y="314"/>
                  <a:pt x="2402" y="317"/>
                  <a:pt x="2640" y="322"/>
                </a:cubicBezTo>
                <a:cubicBezTo>
                  <a:pt x="3273" y="355"/>
                  <a:pt x="3932" y="189"/>
                  <a:pt x="4571" y="183"/>
                </a:cubicBezTo>
                <a:cubicBezTo>
                  <a:pt x="4711" y="165"/>
                  <a:pt x="4828" y="88"/>
                  <a:pt x="4955" y="34"/>
                </a:cubicBezTo>
                <a:cubicBezTo>
                  <a:pt x="5034" y="0"/>
                  <a:pt x="5151" y="26"/>
                  <a:pt x="5221" y="23"/>
                </a:cubicBezTo>
                <a:cubicBezTo>
                  <a:pt x="5277" y="29"/>
                  <a:pt x="5310" y="102"/>
                  <a:pt x="5349" y="141"/>
                </a:cubicBezTo>
                <a:cubicBezTo>
                  <a:pt x="5354" y="160"/>
                  <a:pt x="5376" y="255"/>
                  <a:pt x="5376" y="274"/>
                </a:cubicBezTo>
                <a:cubicBezTo>
                  <a:pt x="5376" y="391"/>
                  <a:pt x="5373" y="509"/>
                  <a:pt x="5368" y="626"/>
                </a:cubicBezTo>
                <a:cubicBezTo>
                  <a:pt x="5365" y="705"/>
                  <a:pt x="5312" y="785"/>
                  <a:pt x="5288" y="858"/>
                </a:cubicBezTo>
                <a:cubicBezTo>
                  <a:pt x="5275" y="898"/>
                  <a:pt x="5274" y="967"/>
                  <a:pt x="5240" y="994"/>
                </a:cubicBezTo>
                <a:cubicBezTo>
                  <a:pt x="5195" y="1030"/>
                  <a:pt x="5111" y="1036"/>
                  <a:pt x="5056" y="1042"/>
                </a:cubicBezTo>
                <a:cubicBezTo>
                  <a:pt x="4981" y="1061"/>
                  <a:pt x="4909" y="1101"/>
                  <a:pt x="4832" y="1114"/>
                </a:cubicBezTo>
                <a:cubicBezTo>
                  <a:pt x="4765" y="1125"/>
                  <a:pt x="4765" y="1118"/>
                  <a:pt x="4704" y="1130"/>
                </a:cubicBezTo>
                <a:cubicBezTo>
                  <a:pt x="4540" y="1163"/>
                  <a:pt x="4378" y="1210"/>
                  <a:pt x="4216" y="1250"/>
                </a:cubicBezTo>
                <a:cubicBezTo>
                  <a:pt x="4189" y="1257"/>
                  <a:pt x="4170" y="1273"/>
                  <a:pt x="4144" y="1282"/>
                </a:cubicBezTo>
                <a:cubicBezTo>
                  <a:pt x="4089" y="1337"/>
                  <a:pt x="4009" y="1362"/>
                  <a:pt x="3936" y="1386"/>
                </a:cubicBezTo>
                <a:cubicBezTo>
                  <a:pt x="3905" y="1478"/>
                  <a:pt x="3805" y="1471"/>
                  <a:pt x="3728" y="1490"/>
                </a:cubicBezTo>
                <a:cubicBezTo>
                  <a:pt x="3665" y="1506"/>
                  <a:pt x="3598" y="1517"/>
                  <a:pt x="3536" y="1538"/>
                </a:cubicBezTo>
                <a:cubicBezTo>
                  <a:pt x="3504" y="1549"/>
                  <a:pt x="3457" y="1567"/>
                  <a:pt x="3424" y="1570"/>
                </a:cubicBezTo>
                <a:cubicBezTo>
                  <a:pt x="3360" y="1576"/>
                  <a:pt x="3308" y="1582"/>
                  <a:pt x="3248" y="1602"/>
                </a:cubicBezTo>
                <a:cubicBezTo>
                  <a:pt x="3211" y="1614"/>
                  <a:pt x="3183" y="1653"/>
                  <a:pt x="3152" y="1674"/>
                </a:cubicBezTo>
                <a:cubicBezTo>
                  <a:pt x="3115" y="1730"/>
                  <a:pt x="3136" y="1711"/>
                  <a:pt x="3096" y="1738"/>
                </a:cubicBezTo>
                <a:cubicBezTo>
                  <a:pt x="3082" y="1780"/>
                  <a:pt x="3093" y="1755"/>
                  <a:pt x="3056" y="1810"/>
                </a:cubicBezTo>
                <a:cubicBezTo>
                  <a:pt x="3004" y="1888"/>
                  <a:pt x="3084" y="1830"/>
                  <a:pt x="3008" y="1906"/>
                </a:cubicBezTo>
                <a:cubicBezTo>
                  <a:pt x="2945" y="1969"/>
                  <a:pt x="2885" y="2014"/>
                  <a:pt x="2800" y="2042"/>
                </a:cubicBezTo>
                <a:cubicBezTo>
                  <a:pt x="2768" y="2053"/>
                  <a:pt x="2738" y="2079"/>
                  <a:pt x="2704" y="2090"/>
                </a:cubicBezTo>
                <a:cubicBezTo>
                  <a:pt x="2655" y="2106"/>
                  <a:pt x="2602" y="2104"/>
                  <a:pt x="2552" y="2114"/>
                </a:cubicBezTo>
                <a:cubicBezTo>
                  <a:pt x="2477" y="2111"/>
                  <a:pt x="2482" y="2225"/>
                  <a:pt x="2408" y="2218"/>
                </a:cubicBezTo>
                <a:cubicBezTo>
                  <a:pt x="2336" y="2212"/>
                  <a:pt x="2372" y="2305"/>
                  <a:pt x="2304" y="2282"/>
                </a:cubicBezTo>
                <a:cubicBezTo>
                  <a:pt x="2244" y="2327"/>
                  <a:pt x="2104" y="2446"/>
                  <a:pt x="2048" y="2490"/>
                </a:cubicBezTo>
                <a:cubicBezTo>
                  <a:pt x="2032" y="2485"/>
                  <a:pt x="1968" y="2546"/>
                  <a:pt x="1968" y="2546"/>
                </a:cubicBezTo>
                <a:cubicBezTo>
                  <a:pt x="1908" y="2569"/>
                  <a:pt x="1945" y="2638"/>
                  <a:pt x="1904" y="2666"/>
                </a:cubicBezTo>
                <a:cubicBezTo>
                  <a:pt x="1871" y="2699"/>
                  <a:pt x="1893" y="2723"/>
                  <a:pt x="1856" y="2778"/>
                </a:cubicBezTo>
                <a:cubicBezTo>
                  <a:pt x="1916" y="2868"/>
                  <a:pt x="1776" y="2962"/>
                  <a:pt x="1680" y="2994"/>
                </a:cubicBezTo>
                <a:cubicBezTo>
                  <a:pt x="1552" y="2908"/>
                  <a:pt x="1310" y="2956"/>
                  <a:pt x="1208" y="2954"/>
                </a:cubicBezTo>
                <a:cubicBezTo>
                  <a:pt x="1140" y="2937"/>
                  <a:pt x="1074" y="2920"/>
                  <a:pt x="1008" y="2898"/>
                </a:cubicBezTo>
                <a:cubicBezTo>
                  <a:pt x="984" y="2890"/>
                  <a:pt x="955" y="2885"/>
                  <a:pt x="936" y="2866"/>
                </a:cubicBezTo>
                <a:cubicBezTo>
                  <a:pt x="901" y="2831"/>
                  <a:pt x="906" y="2795"/>
                  <a:pt x="888" y="2754"/>
                </a:cubicBezTo>
                <a:cubicBezTo>
                  <a:pt x="871" y="2715"/>
                  <a:pt x="819" y="2689"/>
                  <a:pt x="792" y="2658"/>
                </a:cubicBezTo>
                <a:cubicBezTo>
                  <a:pt x="776" y="2640"/>
                  <a:pt x="747" y="2594"/>
                  <a:pt x="736" y="2578"/>
                </a:cubicBezTo>
                <a:cubicBezTo>
                  <a:pt x="673" y="2484"/>
                  <a:pt x="762" y="2587"/>
                  <a:pt x="704" y="2506"/>
                </a:cubicBezTo>
                <a:cubicBezTo>
                  <a:pt x="697" y="2497"/>
                  <a:pt x="687" y="2491"/>
                  <a:pt x="680" y="2482"/>
                </a:cubicBezTo>
                <a:cubicBezTo>
                  <a:pt x="640" y="2426"/>
                  <a:pt x="682" y="2473"/>
                  <a:pt x="656" y="2426"/>
                </a:cubicBezTo>
                <a:cubicBezTo>
                  <a:pt x="606" y="2336"/>
                  <a:pt x="506" y="2296"/>
                  <a:pt x="472" y="2194"/>
                </a:cubicBezTo>
                <a:cubicBezTo>
                  <a:pt x="469" y="2171"/>
                  <a:pt x="458" y="2084"/>
                  <a:pt x="440" y="2066"/>
                </a:cubicBezTo>
                <a:cubicBezTo>
                  <a:pt x="395" y="2021"/>
                  <a:pt x="364" y="1962"/>
                  <a:pt x="336" y="1906"/>
                </a:cubicBezTo>
                <a:cubicBezTo>
                  <a:pt x="315" y="1864"/>
                  <a:pt x="302" y="1822"/>
                  <a:pt x="272" y="1786"/>
                </a:cubicBezTo>
                <a:cubicBezTo>
                  <a:pt x="154" y="1644"/>
                  <a:pt x="240" y="1770"/>
                  <a:pt x="192" y="1698"/>
                </a:cubicBezTo>
                <a:cubicBezTo>
                  <a:pt x="167" y="1547"/>
                  <a:pt x="133" y="1399"/>
                  <a:pt x="96" y="1250"/>
                </a:cubicBezTo>
                <a:cubicBezTo>
                  <a:pt x="91" y="1230"/>
                  <a:pt x="34" y="1150"/>
                  <a:pt x="24" y="1122"/>
                </a:cubicBezTo>
                <a:cubicBezTo>
                  <a:pt x="20" y="1112"/>
                  <a:pt x="19" y="1101"/>
                  <a:pt x="16" y="1090"/>
                </a:cubicBezTo>
                <a:cubicBezTo>
                  <a:pt x="11" y="1074"/>
                  <a:pt x="0" y="1042"/>
                  <a:pt x="0" y="1042"/>
                </a:cubicBezTo>
                <a:cubicBezTo>
                  <a:pt x="9" y="908"/>
                  <a:pt x="16" y="961"/>
                  <a:pt x="0" y="882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47912" name="Text Box 72"/>
          <p:cNvSpPr txBox="1">
            <a:spLocks noChangeArrowheads="1"/>
          </p:cNvSpPr>
          <p:nvPr/>
        </p:nvSpPr>
        <p:spPr bwMode="auto">
          <a:xfrm>
            <a:off x="77120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7913" name="Text Box 73"/>
          <p:cNvSpPr txBox="1">
            <a:spLocks noChangeArrowheads="1"/>
          </p:cNvSpPr>
          <p:nvPr/>
        </p:nvSpPr>
        <p:spPr bwMode="auto">
          <a:xfrm>
            <a:off x="7131050" y="62722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50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7914" name="Text Box 74"/>
          <p:cNvSpPr txBox="1">
            <a:spLocks noChangeArrowheads="1"/>
          </p:cNvSpPr>
          <p:nvPr/>
        </p:nvSpPr>
        <p:spPr bwMode="auto">
          <a:xfrm>
            <a:off x="6950075" y="41910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7915" name="Text Box 75"/>
          <p:cNvSpPr txBox="1">
            <a:spLocks noChangeArrowheads="1"/>
          </p:cNvSpPr>
          <p:nvPr/>
        </p:nvSpPr>
        <p:spPr bwMode="auto">
          <a:xfrm>
            <a:off x="6445250" y="41386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45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7916" name="Text Box 76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47917" name="Text Box 77"/>
          <p:cNvSpPr txBox="1">
            <a:spLocks noChangeArrowheads="1"/>
          </p:cNvSpPr>
          <p:nvPr/>
        </p:nvSpPr>
        <p:spPr bwMode="auto">
          <a:xfrm>
            <a:off x="8012113" y="2428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7918" name="Text Box 78"/>
          <p:cNvSpPr txBox="1">
            <a:spLocks noChangeArrowheads="1"/>
          </p:cNvSpPr>
          <p:nvPr/>
        </p:nvSpPr>
        <p:spPr bwMode="auto">
          <a:xfrm>
            <a:off x="8108950" y="23860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33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7919" name="Text Box 79"/>
          <p:cNvSpPr txBox="1">
            <a:spLocks noChangeArrowheads="1"/>
          </p:cNvSpPr>
          <p:nvPr/>
        </p:nvSpPr>
        <p:spPr bwMode="auto">
          <a:xfrm>
            <a:off x="8382000" y="24384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7920" name="Text Box 80"/>
          <p:cNvSpPr txBox="1">
            <a:spLocks noChangeArrowheads="1"/>
          </p:cNvSpPr>
          <p:nvPr/>
        </p:nvSpPr>
        <p:spPr bwMode="auto">
          <a:xfrm>
            <a:off x="8001000" y="205740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32</a:t>
            </a:r>
            <a:endParaRPr lang="en-US" sz="160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8982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3546B3-5A87-4C9E-8305-7E13FA4CE957}" type="slidenum">
              <a:rPr lang="en-US"/>
              <a:pPr/>
              <a:t>38</a:t>
            </a:fld>
            <a:endParaRPr lang="en-US" sz="1400"/>
          </a:p>
        </p:txBody>
      </p:sp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Dijkstra's Shortest Path Algorithm</a:t>
            </a:r>
          </a:p>
        </p:txBody>
      </p:sp>
      <p:sp>
        <p:nvSpPr>
          <p:cNvPr id="548867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s</a:t>
            </a:r>
          </a:p>
        </p:txBody>
      </p:sp>
      <p:sp>
        <p:nvSpPr>
          <p:cNvPr id="548868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3</a:t>
            </a:r>
          </a:p>
        </p:txBody>
      </p:sp>
      <p:sp>
        <p:nvSpPr>
          <p:cNvPr id="548869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t</a:t>
            </a:r>
          </a:p>
        </p:txBody>
      </p:sp>
      <p:sp>
        <p:nvSpPr>
          <p:cNvPr id="548870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2</a:t>
            </a:r>
          </a:p>
        </p:txBody>
      </p:sp>
      <p:sp>
        <p:nvSpPr>
          <p:cNvPr id="548871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6</a:t>
            </a:r>
          </a:p>
        </p:txBody>
      </p:sp>
      <p:sp>
        <p:nvSpPr>
          <p:cNvPr id="548872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7</a:t>
            </a:r>
          </a:p>
        </p:txBody>
      </p:sp>
      <p:sp>
        <p:nvSpPr>
          <p:cNvPr id="548873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4</a:t>
            </a:r>
          </a:p>
        </p:txBody>
      </p:sp>
      <p:sp>
        <p:nvSpPr>
          <p:cNvPr id="548874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5</a:t>
            </a:r>
          </a:p>
        </p:txBody>
      </p:sp>
      <p:cxnSp>
        <p:nvCxnSpPr>
          <p:cNvPr id="548875" name="AutoShape 11"/>
          <p:cNvCxnSpPr>
            <a:cxnSpLocks noChangeShapeType="1"/>
            <a:stCxn id="548867" idx="7"/>
            <a:endCxn id="548870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8876" name="AutoShape 12"/>
          <p:cNvCxnSpPr>
            <a:cxnSpLocks noChangeShapeType="1"/>
            <a:stCxn id="548867" idx="6"/>
            <a:endCxn id="548871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8877" name="AutoShape 13"/>
          <p:cNvCxnSpPr>
            <a:cxnSpLocks noChangeShapeType="1"/>
            <a:stCxn id="548867" idx="5"/>
            <a:endCxn id="548872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8878" name="AutoShape 14"/>
          <p:cNvCxnSpPr>
            <a:cxnSpLocks noChangeShapeType="1"/>
            <a:stCxn id="548871" idx="7"/>
            <a:endCxn id="548868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8879" name="AutoShape 15"/>
          <p:cNvCxnSpPr>
            <a:cxnSpLocks noChangeShapeType="1"/>
            <a:stCxn id="548873" idx="7"/>
            <a:endCxn id="548868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8880" name="AutoShape 16"/>
          <p:cNvCxnSpPr>
            <a:cxnSpLocks noChangeShapeType="1"/>
            <a:stCxn id="548871" idx="5"/>
            <a:endCxn id="548874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8881" name="AutoShape 17"/>
          <p:cNvCxnSpPr>
            <a:cxnSpLocks noChangeShapeType="1"/>
            <a:stCxn id="548874" idx="5"/>
            <a:endCxn id="548869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8882" name="AutoShape 18"/>
          <p:cNvCxnSpPr>
            <a:cxnSpLocks noChangeShapeType="1"/>
            <a:stCxn id="548874" idx="6"/>
            <a:endCxn id="548873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8883" name="AutoShape 19"/>
          <p:cNvCxnSpPr>
            <a:cxnSpLocks noChangeShapeType="1"/>
            <a:stCxn id="548873" idx="4"/>
            <a:endCxn id="548869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8884" name="AutoShape 20"/>
          <p:cNvCxnSpPr>
            <a:cxnSpLocks noChangeShapeType="1"/>
            <a:stCxn id="548868" idx="3"/>
            <a:endCxn id="548874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8885" name="AutoShape 21"/>
          <p:cNvCxnSpPr>
            <a:cxnSpLocks noChangeShapeType="1"/>
            <a:stCxn id="548871" idx="4"/>
            <a:endCxn id="548872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8886" name="AutoShape 22"/>
          <p:cNvCxnSpPr>
            <a:cxnSpLocks noChangeShapeType="1"/>
            <a:stCxn id="548872" idx="6"/>
            <a:endCxn id="548874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8887" name="AutoShape 23"/>
          <p:cNvCxnSpPr>
            <a:cxnSpLocks noChangeShapeType="1"/>
            <a:stCxn id="548870" idx="6"/>
            <a:endCxn id="548868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8888" name="AutoShape 24"/>
          <p:cNvCxnSpPr>
            <a:cxnSpLocks noChangeShapeType="1"/>
            <a:stCxn id="548872" idx="6"/>
            <a:endCxn id="548869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8889" name="AutoShape 25"/>
          <p:cNvCxnSpPr>
            <a:cxnSpLocks noChangeShapeType="1"/>
            <a:stCxn id="548868" idx="5"/>
            <a:endCxn id="548869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48891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18</a:t>
            </a:r>
          </a:p>
        </p:txBody>
      </p:sp>
      <p:sp>
        <p:nvSpPr>
          <p:cNvPr id="548892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</a:t>
            </a:r>
          </a:p>
        </p:txBody>
      </p:sp>
      <p:sp>
        <p:nvSpPr>
          <p:cNvPr id="548893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9</a:t>
            </a:r>
          </a:p>
        </p:txBody>
      </p:sp>
      <p:sp>
        <p:nvSpPr>
          <p:cNvPr id="548894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14</a:t>
            </a:r>
          </a:p>
        </p:txBody>
      </p:sp>
      <p:sp>
        <p:nvSpPr>
          <p:cNvPr id="548895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15</a:t>
            </a:r>
          </a:p>
        </p:txBody>
      </p:sp>
      <p:sp>
        <p:nvSpPr>
          <p:cNvPr id="548896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5</a:t>
            </a:r>
          </a:p>
        </p:txBody>
      </p:sp>
      <p:sp>
        <p:nvSpPr>
          <p:cNvPr id="548897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30</a:t>
            </a:r>
          </a:p>
        </p:txBody>
      </p:sp>
      <p:sp>
        <p:nvSpPr>
          <p:cNvPr id="548898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20</a:t>
            </a:r>
          </a:p>
        </p:txBody>
      </p:sp>
      <p:sp>
        <p:nvSpPr>
          <p:cNvPr id="548899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44</a:t>
            </a:r>
          </a:p>
        </p:txBody>
      </p:sp>
      <p:sp>
        <p:nvSpPr>
          <p:cNvPr id="548900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16</a:t>
            </a:r>
          </a:p>
        </p:txBody>
      </p:sp>
      <p:sp>
        <p:nvSpPr>
          <p:cNvPr id="548901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11</a:t>
            </a:r>
          </a:p>
        </p:txBody>
      </p:sp>
      <p:sp>
        <p:nvSpPr>
          <p:cNvPr id="548902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548903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19</a:t>
            </a:r>
          </a:p>
        </p:txBody>
      </p:sp>
      <p:sp>
        <p:nvSpPr>
          <p:cNvPr id="548904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548905" name="Text Box 41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15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8906" name="Text Box 42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9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8908" name="Text Box 44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48909" name="Text Box 45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48910" name="Text Box 46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14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8911" name="Text Box 47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48912" name="Text Box 48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0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8913" name="Text Box 49"/>
          <p:cNvSpPr txBox="1">
            <a:spLocks noChangeArrowheads="1"/>
          </p:cNvSpPr>
          <p:nvPr/>
        </p:nvSpPr>
        <p:spPr bwMode="auto">
          <a:xfrm>
            <a:off x="2794000" y="1014413"/>
            <a:ext cx="3368675" cy="7937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/>
              <a:t>S = { s, 2, 3, 5, 6, 7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/>
              <a:t>PQ = { 4, t }</a:t>
            </a:r>
          </a:p>
        </p:txBody>
      </p:sp>
      <p:sp>
        <p:nvSpPr>
          <p:cNvPr id="548914" name="Text Box 50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48915" name="Text Box 51"/>
          <p:cNvSpPr txBox="1">
            <a:spLocks noChangeArrowheads="1"/>
          </p:cNvSpPr>
          <p:nvPr/>
        </p:nvSpPr>
        <p:spPr bwMode="auto">
          <a:xfrm>
            <a:off x="2132013" y="2555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8916" name="Text Box 52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48917" name="Text Box 53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48918" name="Text Box 54"/>
          <p:cNvSpPr txBox="1">
            <a:spLocks noChangeArrowheads="1"/>
          </p:cNvSpPr>
          <p:nvPr/>
        </p:nvSpPr>
        <p:spPr bwMode="auto">
          <a:xfrm>
            <a:off x="2949575" y="3786188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8919" name="Text Box 55"/>
          <p:cNvSpPr txBox="1">
            <a:spLocks noChangeArrowheads="1"/>
          </p:cNvSpPr>
          <p:nvPr/>
        </p:nvSpPr>
        <p:spPr bwMode="auto">
          <a:xfrm>
            <a:off x="2212975" y="64055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8922" name="Text Box 58"/>
          <p:cNvSpPr txBox="1">
            <a:spLocks noChangeArrowheads="1"/>
          </p:cNvSpPr>
          <p:nvPr/>
        </p:nvSpPr>
        <p:spPr bwMode="auto">
          <a:xfrm>
            <a:off x="4121150" y="42021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44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8923" name="Text Box 59"/>
          <p:cNvSpPr txBox="1">
            <a:spLocks noChangeArrowheads="1"/>
          </p:cNvSpPr>
          <p:nvPr/>
        </p:nvSpPr>
        <p:spPr bwMode="auto">
          <a:xfrm>
            <a:off x="4346575" y="44751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8924" name="Text Box 60"/>
          <p:cNvSpPr txBox="1">
            <a:spLocks noChangeArrowheads="1"/>
          </p:cNvSpPr>
          <p:nvPr/>
        </p:nvSpPr>
        <p:spPr bwMode="auto">
          <a:xfrm>
            <a:off x="4438650" y="41894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35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8925" name="Text Box 61"/>
          <p:cNvSpPr txBox="1">
            <a:spLocks noChangeArrowheads="1"/>
          </p:cNvSpPr>
          <p:nvPr/>
        </p:nvSpPr>
        <p:spPr bwMode="auto">
          <a:xfrm>
            <a:off x="4359275" y="4246563"/>
            <a:ext cx="276225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</a:t>
            </a:r>
          </a:p>
        </p:txBody>
      </p:sp>
      <p:sp>
        <p:nvSpPr>
          <p:cNvPr id="548926" name="Text Box 62"/>
          <p:cNvSpPr txBox="1">
            <a:spLocks noChangeArrowheads="1"/>
          </p:cNvSpPr>
          <p:nvPr/>
        </p:nvSpPr>
        <p:spPr bwMode="auto">
          <a:xfrm>
            <a:off x="7829550" y="628015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59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8927" name="Text Box 63"/>
          <p:cNvSpPr txBox="1">
            <a:spLocks noChangeArrowheads="1"/>
          </p:cNvSpPr>
          <p:nvPr/>
        </p:nvSpPr>
        <p:spPr bwMode="auto">
          <a:xfrm>
            <a:off x="83470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8928" name="Text Box 64"/>
          <p:cNvSpPr txBox="1">
            <a:spLocks noChangeArrowheads="1"/>
          </p:cNvSpPr>
          <p:nvPr/>
        </p:nvSpPr>
        <p:spPr bwMode="auto">
          <a:xfrm>
            <a:off x="80676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8929" name="Text Box 65"/>
          <p:cNvSpPr txBox="1">
            <a:spLocks noChangeArrowheads="1"/>
          </p:cNvSpPr>
          <p:nvPr/>
        </p:nvSpPr>
        <p:spPr bwMode="auto">
          <a:xfrm>
            <a:off x="7486650" y="62722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51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8930" name="Text Box 66"/>
          <p:cNvSpPr txBox="1">
            <a:spLocks noChangeArrowheads="1"/>
          </p:cNvSpPr>
          <p:nvPr/>
        </p:nvSpPr>
        <p:spPr bwMode="auto">
          <a:xfrm>
            <a:off x="4651375" y="4233863"/>
            <a:ext cx="276225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</a:t>
            </a:r>
          </a:p>
        </p:txBody>
      </p:sp>
      <p:sp>
        <p:nvSpPr>
          <p:cNvPr id="548931" name="Text Box 67"/>
          <p:cNvSpPr txBox="1">
            <a:spLocks noChangeArrowheads="1"/>
          </p:cNvSpPr>
          <p:nvPr/>
        </p:nvSpPr>
        <p:spPr bwMode="auto">
          <a:xfrm>
            <a:off x="4756150" y="41894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34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8945" name="Text Box 81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24</a:t>
            </a:r>
          </a:p>
        </p:txBody>
      </p:sp>
      <p:sp>
        <p:nvSpPr>
          <p:cNvPr id="548933" name="Text Box 69"/>
          <p:cNvSpPr txBox="1">
            <a:spLocks noChangeArrowheads="1"/>
          </p:cNvSpPr>
          <p:nvPr/>
        </p:nvSpPr>
        <p:spPr bwMode="auto">
          <a:xfrm>
            <a:off x="77120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8934" name="Text Box 70"/>
          <p:cNvSpPr txBox="1">
            <a:spLocks noChangeArrowheads="1"/>
          </p:cNvSpPr>
          <p:nvPr/>
        </p:nvSpPr>
        <p:spPr bwMode="auto">
          <a:xfrm>
            <a:off x="7131050" y="62722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50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8935" name="Text Box 71"/>
          <p:cNvSpPr txBox="1">
            <a:spLocks noChangeArrowheads="1"/>
          </p:cNvSpPr>
          <p:nvPr/>
        </p:nvSpPr>
        <p:spPr bwMode="auto">
          <a:xfrm>
            <a:off x="6950075" y="41910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8936" name="Text Box 72"/>
          <p:cNvSpPr txBox="1">
            <a:spLocks noChangeArrowheads="1"/>
          </p:cNvSpPr>
          <p:nvPr/>
        </p:nvSpPr>
        <p:spPr bwMode="auto">
          <a:xfrm>
            <a:off x="6445250" y="41386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45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8937" name="AutoShape 73"/>
          <p:cNvSpPr>
            <a:spLocks noChangeArrowheads="1"/>
          </p:cNvSpPr>
          <p:nvPr/>
        </p:nvSpPr>
        <p:spPr bwMode="auto">
          <a:xfrm rot="11702089">
            <a:off x="6545263" y="4451350"/>
            <a:ext cx="174625" cy="314325"/>
          </a:xfrm>
          <a:prstGeom prst="down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48938" name="Text Box 74"/>
          <p:cNvSpPr txBox="1">
            <a:spLocks noChangeArrowheads="1"/>
          </p:cNvSpPr>
          <p:nvPr/>
        </p:nvSpPr>
        <p:spPr bwMode="auto">
          <a:xfrm>
            <a:off x="6248400" y="4770438"/>
            <a:ext cx="1277938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chemeClr val="accent1"/>
                </a:solidFill>
              </a:rPr>
              <a:t>delmin</a:t>
            </a:r>
          </a:p>
        </p:txBody>
      </p:sp>
      <p:sp>
        <p:nvSpPr>
          <p:cNvPr id="548939" name="Text Box 75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48940" name="Text Box 76"/>
          <p:cNvSpPr txBox="1">
            <a:spLocks noChangeArrowheads="1"/>
          </p:cNvSpPr>
          <p:nvPr/>
        </p:nvSpPr>
        <p:spPr bwMode="auto">
          <a:xfrm>
            <a:off x="8012113" y="2428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8941" name="Text Box 77"/>
          <p:cNvSpPr txBox="1">
            <a:spLocks noChangeArrowheads="1"/>
          </p:cNvSpPr>
          <p:nvPr/>
        </p:nvSpPr>
        <p:spPr bwMode="auto">
          <a:xfrm>
            <a:off x="8108950" y="23860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33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8942" name="Text Box 78"/>
          <p:cNvSpPr txBox="1">
            <a:spLocks noChangeArrowheads="1"/>
          </p:cNvSpPr>
          <p:nvPr/>
        </p:nvSpPr>
        <p:spPr bwMode="auto">
          <a:xfrm>
            <a:off x="8382000" y="24384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8943" name="Text Box 79"/>
          <p:cNvSpPr txBox="1">
            <a:spLocks noChangeArrowheads="1"/>
          </p:cNvSpPr>
          <p:nvPr/>
        </p:nvSpPr>
        <p:spPr bwMode="auto">
          <a:xfrm>
            <a:off x="8001000" y="205740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32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8946" name="Freeform 82"/>
          <p:cNvSpPr>
            <a:spLocks/>
          </p:cNvSpPr>
          <p:nvPr/>
        </p:nvSpPr>
        <p:spPr bwMode="auto">
          <a:xfrm>
            <a:off x="177800" y="2028825"/>
            <a:ext cx="8534400" cy="4752975"/>
          </a:xfrm>
          <a:custGeom>
            <a:avLst/>
            <a:gdLst>
              <a:gd name="T0" fmla="*/ 0 w 5376"/>
              <a:gd name="T1" fmla="*/ 882 h 2994"/>
              <a:gd name="T2" fmla="*/ 112 w 5376"/>
              <a:gd name="T3" fmla="*/ 602 h 2994"/>
              <a:gd name="T4" fmla="*/ 304 w 5376"/>
              <a:gd name="T5" fmla="*/ 498 h 2994"/>
              <a:gd name="T6" fmla="*/ 440 w 5376"/>
              <a:gd name="T7" fmla="*/ 426 h 2994"/>
              <a:gd name="T8" fmla="*/ 624 w 5376"/>
              <a:gd name="T9" fmla="*/ 394 h 2994"/>
              <a:gd name="T10" fmla="*/ 832 w 5376"/>
              <a:gd name="T11" fmla="*/ 354 h 2994"/>
              <a:gd name="T12" fmla="*/ 952 w 5376"/>
              <a:gd name="T13" fmla="*/ 314 h 2994"/>
              <a:gd name="T14" fmla="*/ 1432 w 5376"/>
              <a:gd name="T15" fmla="*/ 250 h 2994"/>
              <a:gd name="T16" fmla="*/ 1928 w 5376"/>
              <a:gd name="T17" fmla="*/ 290 h 2994"/>
              <a:gd name="T18" fmla="*/ 2640 w 5376"/>
              <a:gd name="T19" fmla="*/ 322 h 2994"/>
              <a:gd name="T20" fmla="*/ 4571 w 5376"/>
              <a:gd name="T21" fmla="*/ 183 h 2994"/>
              <a:gd name="T22" fmla="*/ 4955 w 5376"/>
              <a:gd name="T23" fmla="*/ 34 h 2994"/>
              <a:gd name="T24" fmla="*/ 5221 w 5376"/>
              <a:gd name="T25" fmla="*/ 23 h 2994"/>
              <a:gd name="T26" fmla="*/ 5349 w 5376"/>
              <a:gd name="T27" fmla="*/ 141 h 2994"/>
              <a:gd name="T28" fmla="*/ 5376 w 5376"/>
              <a:gd name="T29" fmla="*/ 274 h 2994"/>
              <a:gd name="T30" fmla="*/ 5368 w 5376"/>
              <a:gd name="T31" fmla="*/ 626 h 2994"/>
              <a:gd name="T32" fmla="*/ 5288 w 5376"/>
              <a:gd name="T33" fmla="*/ 858 h 2994"/>
              <a:gd name="T34" fmla="*/ 5240 w 5376"/>
              <a:gd name="T35" fmla="*/ 994 h 2994"/>
              <a:gd name="T36" fmla="*/ 5056 w 5376"/>
              <a:gd name="T37" fmla="*/ 1042 h 2994"/>
              <a:gd name="T38" fmla="*/ 4832 w 5376"/>
              <a:gd name="T39" fmla="*/ 1114 h 2994"/>
              <a:gd name="T40" fmla="*/ 4704 w 5376"/>
              <a:gd name="T41" fmla="*/ 1130 h 2994"/>
              <a:gd name="T42" fmla="*/ 4216 w 5376"/>
              <a:gd name="T43" fmla="*/ 1250 h 2994"/>
              <a:gd name="T44" fmla="*/ 4144 w 5376"/>
              <a:gd name="T45" fmla="*/ 1282 h 2994"/>
              <a:gd name="T46" fmla="*/ 3936 w 5376"/>
              <a:gd name="T47" fmla="*/ 1386 h 2994"/>
              <a:gd name="T48" fmla="*/ 3728 w 5376"/>
              <a:gd name="T49" fmla="*/ 1490 h 2994"/>
              <a:gd name="T50" fmla="*/ 3536 w 5376"/>
              <a:gd name="T51" fmla="*/ 1538 h 2994"/>
              <a:gd name="T52" fmla="*/ 3424 w 5376"/>
              <a:gd name="T53" fmla="*/ 1570 h 2994"/>
              <a:gd name="T54" fmla="*/ 3248 w 5376"/>
              <a:gd name="T55" fmla="*/ 1602 h 2994"/>
              <a:gd name="T56" fmla="*/ 3152 w 5376"/>
              <a:gd name="T57" fmla="*/ 1674 h 2994"/>
              <a:gd name="T58" fmla="*/ 3096 w 5376"/>
              <a:gd name="T59" fmla="*/ 1738 h 2994"/>
              <a:gd name="T60" fmla="*/ 3056 w 5376"/>
              <a:gd name="T61" fmla="*/ 1810 h 2994"/>
              <a:gd name="T62" fmla="*/ 3008 w 5376"/>
              <a:gd name="T63" fmla="*/ 1906 h 2994"/>
              <a:gd name="T64" fmla="*/ 2800 w 5376"/>
              <a:gd name="T65" fmla="*/ 2042 h 2994"/>
              <a:gd name="T66" fmla="*/ 2704 w 5376"/>
              <a:gd name="T67" fmla="*/ 2090 h 2994"/>
              <a:gd name="T68" fmla="*/ 2552 w 5376"/>
              <a:gd name="T69" fmla="*/ 2114 h 2994"/>
              <a:gd name="T70" fmla="*/ 2408 w 5376"/>
              <a:gd name="T71" fmla="*/ 2218 h 2994"/>
              <a:gd name="T72" fmla="*/ 2304 w 5376"/>
              <a:gd name="T73" fmla="*/ 2282 h 2994"/>
              <a:gd name="T74" fmla="*/ 2048 w 5376"/>
              <a:gd name="T75" fmla="*/ 2490 h 2994"/>
              <a:gd name="T76" fmla="*/ 1968 w 5376"/>
              <a:gd name="T77" fmla="*/ 2546 h 2994"/>
              <a:gd name="T78" fmla="*/ 1904 w 5376"/>
              <a:gd name="T79" fmla="*/ 2666 h 2994"/>
              <a:gd name="T80" fmla="*/ 1856 w 5376"/>
              <a:gd name="T81" fmla="*/ 2778 h 2994"/>
              <a:gd name="T82" fmla="*/ 1680 w 5376"/>
              <a:gd name="T83" fmla="*/ 2994 h 2994"/>
              <a:gd name="T84" fmla="*/ 1208 w 5376"/>
              <a:gd name="T85" fmla="*/ 2954 h 2994"/>
              <a:gd name="T86" fmla="*/ 1008 w 5376"/>
              <a:gd name="T87" fmla="*/ 2898 h 2994"/>
              <a:gd name="T88" fmla="*/ 936 w 5376"/>
              <a:gd name="T89" fmla="*/ 2866 h 2994"/>
              <a:gd name="T90" fmla="*/ 888 w 5376"/>
              <a:gd name="T91" fmla="*/ 2754 h 2994"/>
              <a:gd name="T92" fmla="*/ 792 w 5376"/>
              <a:gd name="T93" fmla="*/ 2658 h 2994"/>
              <a:gd name="T94" fmla="*/ 736 w 5376"/>
              <a:gd name="T95" fmla="*/ 2578 h 2994"/>
              <a:gd name="T96" fmla="*/ 704 w 5376"/>
              <a:gd name="T97" fmla="*/ 2506 h 2994"/>
              <a:gd name="T98" fmla="*/ 680 w 5376"/>
              <a:gd name="T99" fmla="*/ 2482 h 2994"/>
              <a:gd name="T100" fmla="*/ 656 w 5376"/>
              <a:gd name="T101" fmla="*/ 2426 h 2994"/>
              <a:gd name="T102" fmla="*/ 472 w 5376"/>
              <a:gd name="T103" fmla="*/ 2194 h 2994"/>
              <a:gd name="T104" fmla="*/ 440 w 5376"/>
              <a:gd name="T105" fmla="*/ 2066 h 2994"/>
              <a:gd name="T106" fmla="*/ 336 w 5376"/>
              <a:gd name="T107" fmla="*/ 1906 h 2994"/>
              <a:gd name="T108" fmla="*/ 272 w 5376"/>
              <a:gd name="T109" fmla="*/ 1786 h 2994"/>
              <a:gd name="T110" fmla="*/ 192 w 5376"/>
              <a:gd name="T111" fmla="*/ 1698 h 2994"/>
              <a:gd name="T112" fmla="*/ 96 w 5376"/>
              <a:gd name="T113" fmla="*/ 1250 h 2994"/>
              <a:gd name="T114" fmla="*/ 24 w 5376"/>
              <a:gd name="T115" fmla="*/ 1122 h 2994"/>
              <a:gd name="T116" fmla="*/ 16 w 5376"/>
              <a:gd name="T117" fmla="*/ 1090 h 2994"/>
              <a:gd name="T118" fmla="*/ 0 w 5376"/>
              <a:gd name="T119" fmla="*/ 1042 h 2994"/>
              <a:gd name="T120" fmla="*/ 0 w 5376"/>
              <a:gd name="T121" fmla="*/ 882 h 29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376" h="2994">
                <a:moveTo>
                  <a:pt x="0" y="882"/>
                </a:moveTo>
                <a:cubicBezTo>
                  <a:pt x="45" y="791"/>
                  <a:pt x="44" y="682"/>
                  <a:pt x="112" y="602"/>
                </a:cubicBezTo>
                <a:cubicBezTo>
                  <a:pt x="158" y="548"/>
                  <a:pt x="244" y="531"/>
                  <a:pt x="304" y="498"/>
                </a:cubicBezTo>
                <a:cubicBezTo>
                  <a:pt x="354" y="470"/>
                  <a:pt x="386" y="444"/>
                  <a:pt x="440" y="426"/>
                </a:cubicBezTo>
                <a:cubicBezTo>
                  <a:pt x="500" y="406"/>
                  <a:pt x="562" y="404"/>
                  <a:pt x="624" y="394"/>
                </a:cubicBezTo>
                <a:cubicBezTo>
                  <a:pt x="693" y="382"/>
                  <a:pt x="764" y="371"/>
                  <a:pt x="832" y="354"/>
                </a:cubicBezTo>
                <a:cubicBezTo>
                  <a:pt x="869" y="329"/>
                  <a:pt x="911" y="328"/>
                  <a:pt x="952" y="314"/>
                </a:cubicBezTo>
                <a:cubicBezTo>
                  <a:pt x="1113" y="260"/>
                  <a:pt x="1260" y="256"/>
                  <a:pt x="1432" y="250"/>
                </a:cubicBezTo>
                <a:cubicBezTo>
                  <a:pt x="1618" y="257"/>
                  <a:pt x="1740" y="283"/>
                  <a:pt x="1928" y="290"/>
                </a:cubicBezTo>
                <a:cubicBezTo>
                  <a:pt x="2165" y="314"/>
                  <a:pt x="2402" y="317"/>
                  <a:pt x="2640" y="322"/>
                </a:cubicBezTo>
                <a:cubicBezTo>
                  <a:pt x="3273" y="355"/>
                  <a:pt x="3932" y="189"/>
                  <a:pt x="4571" y="183"/>
                </a:cubicBezTo>
                <a:cubicBezTo>
                  <a:pt x="4711" y="165"/>
                  <a:pt x="4828" y="88"/>
                  <a:pt x="4955" y="34"/>
                </a:cubicBezTo>
                <a:cubicBezTo>
                  <a:pt x="5034" y="0"/>
                  <a:pt x="5151" y="26"/>
                  <a:pt x="5221" y="23"/>
                </a:cubicBezTo>
                <a:cubicBezTo>
                  <a:pt x="5277" y="29"/>
                  <a:pt x="5310" y="102"/>
                  <a:pt x="5349" y="141"/>
                </a:cubicBezTo>
                <a:cubicBezTo>
                  <a:pt x="5354" y="160"/>
                  <a:pt x="5376" y="255"/>
                  <a:pt x="5376" y="274"/>
                </a:cubicBezTo>
                <a:cubicBezTo>
                  <a:pt x="5376" y="391"/>
                  <a:pt x="5373" y="509"/>
                  <a:pt x="5368" y="626"/>
                </a:cubicBezTo>
                <a:cubicBezTo>
                  <a:pt x="5365" y="705"/>
                  <a:pt x="5312" y="785"/>
                  <a:pt x="5288" y="858"/>
                </a:cubicBezTo>
                <a:cubicBezTo>
                  <a:pt x="5275" y="898"/>
                  <a:pt x="5274" y="967"/>
                  <a:pt x="5240" y="994"/>
                </a:cubicBezTo>
                <a:cubicBezTo>
                  <a:pt x="5195" y="1030"/>
                  <a:pt x="5111" y="1036"/>
                  <a:pt x="5056" y="1042"/>
                </a:cubicBezTo>
                <a:cubicBezTo>
                  <a:pt x="4981" y="1061"/>
                  <a:pt x="4909" y="1101"/>
                  <a:pt x="4832" y="1114"/>
                </a:cubicBezTo>
                <a:cubicBezTo>
                  <a:pt x="4765" y="1125"/>
                  <a:pt x="4765" y="1118"/>
                  <a:pt x="4704" y="1130"/>
                </a:cubicBezTo>
                <a:cubicBezTo>
                  <a:pt x="4540" y="1163"/>
                  <a:pt x="4378" y="1210"/>
                  <a:pt x="4216" y="1250"/>
                </a:cubicBezTo>
                <a:cubicBezTo>
                  <a:pt x="4189" y="1257"/>
                  <a:pt x="4170" y="1273"/>
                  <a:pt x="4144" y="1282"/>
                </a:cubicBezTo>
                <a:cubicBezTo>
                  <a:pt x="4089" y="1337"/>
                  <a:pt x="4009" y="1362"/>
                  <a:pt x="3936" y="1386"/>
                </a:cubicBezTo>
                <a:cubicBezTo>
                  <a:pt x="3905" y="1478"/>
                  <a:pt x="3805" y="1471"/>
                  <a:pt x="3728" y="1490"/>
                </a:cubicBezTo>
                <a:cubicBezTo>
                  <a:pt x="3665" y="1506"/>
                  <a:pt x="3598" y="1517"/>
                  <a:pt x="3536" y="1538"/>
                </a:cubicBezTo>
                <a:cubicBezTo>
                  <a:pt x="3504" y="1549"/>
                  <a:pt x="3457" y="1567"/>
                  <a:pt x="3424" y="1570"/>
                </a:cubicBezTo>
                <a:cubicBezTo>
                  <a:pt x="3360" y="1576"/>
                  <a:pt x="3308" y="1582"/>
                  <a:pt x="3248" y="1602"/>
                </a:cubicBezTo>
                <a:cubicBezTo>
                  <a:pt x="3211" y="1614"/>
                  <a:pt x="3183" y="1653"/>
                  <a:pt x="3152" y="1674"/>
                </a:cubicBezTo>
                <a:cubicBezTo>
                  <a:pt x="3115" y="1730"/>
                  <a:pt x="3136" y="1711"/>
                  <a:pt x="3096" y="1738"/>
                </a:cubicBezTo>
                <a:cubicBezTo>
                  <a:pt x="3082" y="1780"/>
                  <a:pt x="3093" y="1755"/>
                  <a:pt x="3056" y="1810"/>
                </a:cubicBezTo>
                <a:cubicBezTo>
                  <a:pt x="3004" y="1888"/>
                  <a:pt x="3084" y="1830"/>
                  <a:pt x="3008" y="1906"/>
                </a:cubicBezTo>
                <a:cubicBezTo>
                  <a:pt x="2945" y="1969"/>
                  <a:pt x="2885" y="2014"/>
                  <a:pt x="2800" y="2042"/>
                </a:cubicBezTo>
                <a:cubicBezTo>
                  <a:pt x="2768" y="2053"/>
                  <a:pt x="2738" y="2079"/>
                  <a:pt x="2704" y="2090"/>
                </a:cubicBezTo>
                <a:cubicBezTo>
                  <a:pt x="2655" y="2106"/>
                  <a:pt x="2602" y="2104"/>
                  <a:pt x="2552" y="2114"/>
                </a:cubicBezTo>
                <a:cubicBezTo>
                  <a:pt x="2477" y="2111"/>
                  <a:pt x="2482" y="2225"/>
                  <a:pt x="2408" y="2218"/>
                </a:cubicBezTo>
                <a:cubicBezTo>
                  <a:pt x="2336" y="2212"/>
                  <a:pt x="2372" y="2305"/>
                  <a:pt x="2304" y="2282"/>
                </a:cubicBezTo>
                <a:cubicBezTo>
                  <a:pt x="2244" y="2327"/>
                  <a:pt x="2104" y="2446"/>
                  <a:pt x="2048" y="2490"/>
                </a:cubicBezTo>
                <a:cubicBezTo>
                  <a:pt x="2032" y="2485"/>
                  <a:pt x="1968" y="2546"/>
                  <a:pt x="1968" y="2546"/>
                </a:cubicBezTo>
                <a:cubicBezTo>
                  <a:pt x="1908" y="2569"/>
                  <a:pt x="1945" y="2638"/>
                  <a:pt x="1904" y="2666"/>
                </a:cubicBezTo>
                <a:cubicBezTo>
                  <a:pt x="1871" y="2699"/>
                  <a:pt x="1893" y="2723"/>
                  <a:pt x="1856" y="2778"/>
                </a:cubicBezTo>
                <a:cubicBezTo>
                  <a:pt x="1916" y="2868"/>
                  <a:pt x="1776" y="2962"/>
                  <a:pt x="1680" y="2994"/>
                </a:cubicBezTo>
                <a:cubicBezTo>
                  <a:pt x="1552" y="2908"/>
                  <a:pt x="1310" y="2956"/>
                  <a:pt x="1208" y="2954"/>
                </a:cubicBezTo>
                <a:cubicBezTo>
                  <a:pt x="1140" y="2937"/>
                  <a:pt x="1074" y="2920"/>
                  <a:pt x="1008" y="2898"/>
                </a:cubicBezTo>
                <a:cubicBezTo>
                  <a:pt x="984" y="2890"/>
                  <a:pt x="955" y="2885"/>
                  <a:pt x="936" y="2866"/>
                </a:cubicBezTo>
                <a:cubicBezTo>
                  <a:pt x="901" y="2831"/>
                  <a:pt x="906" y="2795"/>
                  <a:pt x="888" y="2754"/>
                </a:cubicBezTo>
                <a:cubicBezTo>
                  <a:pt x="871" y="2715"/>
                  <a:pt x="819" y="2689"/>
                  <a:pt x="792" y="2658"/>
                </a:cubicBezTo>
                <a:cubicBezTo>
                  <a:pt x="776" y="2640"/>
                  <a:pt x="747" y="2594"/>
                  <a:pt x="736" y="2578"/>
                </a:cubicBezTo>
                <a:cubicBezTo>
                  <a:pt x="673" y="2484"/>
                  <a:pt x="762" y="2587"/>
                  <a:pt x="704" y="2506"/>
                </a:cubicBezTo>
                <a:cubicBezTo>
                  <a:pt x="697" y="2497"/>
                  <a:pt x="687" y="2491"/>
                  <a:pt x="680" y="2482"/>
                </a:cubicBezTo>
                <a:cubicBezTo>
                  <a:pt x="640" y="2426"/>
                  <a:pt x="682" y="2473"/>
                  <a:pt x="656" y="2426"/>
                </a:cubicBezTo>
                <a:cubicBezTo>
                  <a:pt x="606" y="2336"/>
                  <a:pt x="506" y="2296"/>
                  <a:pt x="472" y="2194"/>
                </a:cubicBezTo>
                <a:cubicBezTo>
                  <a:pt x="469" y="2171"/>
                  <a:pt x="458" y="2084"/>
                  <a:pt x="440" y="2066"/>
                </a:cubicBezTo>
                <a:cubicBezTo>
                  <a:pt x="395" y="2021"/>
                  <a:pt x="364" y="1962"/>
                  <a:pt x="336" y="1906"/>
                </a:cubicBezTo>
                <a:cubicBezTo>
                  <a:pt x="315" y="1864"/>
                  <a:pt x="302" y="1822"/>
                  <a:pt x="272" y="1786"/>
                </a:cubicBezTo>
                <a:cubicBezTo>
                  <a:pt x="154" y="1644"/>
                  <a:pt x="240" y="1770"/>
                  <a:pt x="192" y="1698"/>
                </a:cubicBezTo>
                <a:cubicBezTo>
                  <a:pt x="167" y="1547"/>
                  <a:pt x="133" y="1399"/>
                  <a:pt x="96" y="1250"/>
                </a:cubicBezTo>
                <a:cubicBezTo>
                  <a:pt x="91" y="1230"/>
                  <a:pt x="34" y="1150"/>
                  <a:pt x="24" y="1122"/>
                </a:cubicBezTo>
                <a:cubicBezTo>
                  <a:pt x="20" y="1112"/>
                  <a:pt x="19" y="1101"/>
                  <a:pt x="16" y="1090"/>
                </a:cubicBezTo>
                <a:cubicBezTo>
                  <a:pt x="11" y="1074"/>
                  <a:pt x="0" y="1042"/>
                  <a:pt x="0" y="1042"/>
                </a:cubicBezTo>
                <a:cubicBezTo>
                  <a:pt x="9" y="908"/>
                  <a:pt x="16" y="961"/>
                  <a:pt x="0" y="882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1777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984309-5310-4B11-BD44-39C875D63A33}" type="slidenum">
              <a:rPr lang="en-US"/>
              <a:pPr/>
              <a:t>39</a:t>
            </a:fld>
            <a:endParaRPr lang="en-US" sz="1400"/>
          </a:p>
        </p:txBody>
      </p:sp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Dijkstra's Shortest Path Algorithm</a:t>
            </a:r>
          </a:p>
        </p:txBody>
      </p:sp>
      <p:sp>
        <p:nvSpPr>
          <p:cNvPr id="549891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s</a:t>
            </a:r>
          </a:p>
        </p:txBody>
      </p:sp>
      <p:sp>
        <p:nvSpPr>
          <p:cNvPr id="549892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3</a:t>
            </a:r>
          </a:p>
        </p:txBody>
      </p:sp>
      <p:sp>
        <p:nvSpPr>
          <p:cNvPr id="549893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t</a:t>
            </a:r>
          </a:p>
        </p:txBody>
      </p:sp>
      <p:sp>
        <p:nvSpPr>
          <p:cNvPr id="549894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2</a:t>
            </a:r>
          </a:p>
        </p:txBody>
      </p:sp>
      <p:sp>
        <p:nvSpPr>
          <p:cNvPr id="549895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6</a:t>
            </a:r>
          </a:p>
        </p:txBody>
      </p:sp>
      <p:sp>
        <p:nvSpPr>
          <p:cNvPr id="549896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7</a:t>
            </a:r>
          </a:p>
        </p:txBody>
      </p:sp>
      <p:sp>
        <p:nvSpPr>
          <p:cNvPr id="549897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4</a:t>
            </a:r>
          </a:p>
        </p:txBody>
      </p:sp>
      <p:sp>
        <p:nvSpPr>
          <p:cNvPr id="549898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5</a:t>
            </a:r>
          </a:p>
        </p:txBody>
      </p:sp>
      <p:cxnSp>
        <p:nvCxnSpPr>
          <p:cNvPr id="549899" name="AutoShape 11"/>
          <p:cNvCxnSpPr>
            <a:cxnSpLocks noChangeShapeType="1"/>
            <a:stCxn id="549891" idx="7"/>
            <a:endCxn id="549894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9900" name="AutoShape 12"/>
          <p:cNvCxnSpPr>
            <a:cxnSpLocks noChangeShapeType="1"/>
            <a:stCxn id="549891" idx="6"/>
            <a:endCxn id="549895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9901" name="AutoShape 13"/>
          <p:cNvCxnSpPr>
            <a:cxnSpLocks noChangeShapeType="1"/>
            <a:stCxn id="549891" idx="5"/>
            <a:endCxn id="549896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9902" name="AutoShape 14"/>
          <p:cNvCxnSpPr>
            <a:cxnSpLocks noChangeShapeType="1"/>
            <a:stCxn id="549895" idx="7"/>
            <a:endCxn id="549892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9903" name="AutoShape 15"/>
          <p:cNvCxnSpPr>
            <a:cxnSpLocks noChangeShapeType="1"/>
            <a:stCxn id="549897" idx="7"/>
            <a:endCxn id="549892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9904" name="AutoShape 16"/>
          <p:cNvCxnSpPr>
            <a:cxnSpLocks noChangeShapeType="1"/>
            <a:stCxn id="549895" idx="5"/>
            <a:endCxn id="549898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9905" name="AutoShape 17"/>
          <p:cNvCxnSpPr>
            <a:cxnSpLocks noChangeShapeType="1"/>
            <a:stCxn id="549898" idx="5"/>
            <a:endCxn id="549893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9906" name="AutoShape 18"/>
          <p:cNvCxnSpPr>
            <a:cxnSpLocks noChangeShapeType="1"/>
            <a:stCxn id="549898" idx="6"/>
            <a:endCxn id="549897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9907" name="AutoShape 19"/>
          <p:cNvCxnSpPr>
            <a:cxnSpLocks noChangeShapeType="1"/>
            <a:stCxn id="549897" idx="4"/>
            <a:endCxn id="549893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9908" name="AutoShape 20"/>
          <p:cNvCxnSpPr>
            <a:cxnSpLocks noChangeShapeType="1"/>
            <a:stCxn id="549892" idx="3"/>
            <a:endCxn id="549898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9909" name="AutoShape 21"/>
          <p:cNvCxnSpPr>
            <a:cxnSpLocks noChangeShapeType="1"/>
            <a:stCxn id="549895" idx="4"/>
            <a:endCxn id="549896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9910" name="AutoShape 22"/>
          <p:cNvCxnSpPr>
            <a:cxnSpLocks noChangeShapeType="1"/>
            <a:stCxn id="549896" idx="6"/>
            <a:endCxn id="549898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9911" name="AutoShape 23"/>
          <p:cNvCxnSpPr>
            <a:cxnSpLocks noChangeShapeType="1"/>
            <a:stCxn id="549894" idx="6"/>
            <a:endCxn id="549892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9912" name="AutoShape 24"/>
          <p:cNvCxnSpPr>
            <a:cxnSpLocks noChangeShapeType="1"/>
            <a:stCxn id="549896" idx="6"/>
            <a:endCxn id="549893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9913" name="AutoShape 25"/>
          <p:cNvCxnSpPr>
            <a:cxnSpLocks noChangeShapeType="1"/>
            <a:stCxn id="549892" idx="5"/>
            <a:endCxn id="549893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49915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18</a:t>
            </a:r>
          </a:p>
        </p:txBody>
      </p:sp>
      <p:sp>
        <p:nvSpPr>
          <p:cNvPr id="549916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</a:t>
            </a:r>
          </a:p>
        </p:txBody>
      </p:sp>
      <p:sp>
        <p:nvSpPr>
          <p:cNvPr id="549917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9</a:t>
            </a:r>
          </a:p>
        </p:txBody>
      </p:sp>
      <p:sp>
        <p:nvSpPr>
          <p:cNvPr id="549918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14</a:t>
            </a:r>
          </a:p>
        </p:txBody>
      </p:sp>
      <p:sp>
        <p:nvSpPr>
          <p:cNvPr id="549919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15</a:t>
            </a:r>
          </a:p>
        </p:txBody>
      </p:sp>
      <p:sp>
        <p:nvSpPr>
          <p:cNvPr id="549920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5</a:t>
            </a:r>
          </a:p>
        </p:txBody>
      </p:sp>
      <p:sp>
        <p:nvSpPr>
          <p:cNvPr id="549921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30</a:t>
            </a:r>
          </a:p>
        </p:txBody>
      </p:sp>
      <p:sp>
        <p:nvSpPr>
          <p:cNvPr id="549922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20</a:t>
            </a:r>
          </a:p>
        </p:txBody>
      </p:sp>
      <p:sp>
        <p:nvSpPr>
          <p:cNvPr id="549923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44</a:t>
            </a:r>
          </a:p>
        </p:txBody>
      </p:sp>
      <p:sp>
        <p:nvSpPr>
          <p:cNvPr id="549924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16</a:t>
            </a:r>
          </a:p>
        </p:txBody>
      </p:sp>
      <p:sp>
        <p:nvSpPr>
          <p:cNvPr id="549925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11</a:t>
            </a:r>
          </a:p>
        </p:txBody>
      </p:sp>
      <p:sp>
        <p:nvSpPr>
          <p:cNvPr id="549926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549927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19</a:t>
            </a:r>
          </a:p>
        </p:txBody>
      </p:sp>
      <p:sp>
        <p:nvSpPr>
          <p:cNvPr id="549928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549929" name="Text Box 41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15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9930" name="Text Box 42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9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9932" name="Text Box 44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49933" name="Text Box 45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49934" name="Text Box 46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14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9935" name="Text Box 47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49936" name="Text Box 48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0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9937" name="Text Box 49"/>
          <p:cNvSpPr txBox="1">
            <a:spLocks noChangeArrowheads="1"/>
          </p:cNvSpPr>
          <p:nvPr/>
        </p:nvSpPr>
        <p:spPr bwMode="auto">
          <a:xfrm>
            <a:off x="2794000" y="1014413"/>
            <a:ext cx="3368675" cy="7937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/>
              <a:t>S = { s, 2, 3, 4, 5, 6, 7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/>
              <a:t>PQ = { t }</a:t>
            </a:r>
          </a:p>
        </p:txBody>
      </p:sp>
      <p:sp>
        <p:nvSpPr>
          <p:cNvPr id="549938" name="Text Box 50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49939" name="Text Box 51"/>
          <p:cNvSpPr txBox="1">
            <a:spLocks noChangeArrowheads="1"/>
          </p:cNvSpPr>
          <p:nvPr/>
        </p:nvSpPr>
        <p:spPr bwMode="auto">
          <a:xfrm>
            <a:off x="2132013" y="2555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9940" name="Text Box 52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49941" name="Text Box 53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49942" name="Text Box 54"/>
          <p:cNvSpPr txBox="1">
            <a:spLocks noChangeArrowheads="1"/>
          </p:cNvSpPr>
          <p:nvPr/>
        </p:nvSpPr>
        <p:spPr bwMode="auto">
          <a:xfrm>
            <a:off x="2949575" y="3786188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9943" name="Text Box 55"/>
          <p:cNvSpPr txBox="1">
            <a:spLocks noChangeArrowheads="1"/>
          </p:cNvSpPr>
          <p:nvPr/>
        </p:nvSpPr>
        <p:spPr bwMode="auto">
          <a:xfrm>
            <a:off x="2212975" y="64055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9946" name="Text Box 58"/>
          <p:cNvSpPr txBox="1">
            <a:spLocks noChangeArrowheads="1"/>
          </p:cNvSpPr>
          <p:nvPr/>
        </p:nvSpPr>
        <p:spPr bwMode="auto">
          <a:xfrm>
            <a:off x="4121150" y="42021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44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9947" name="Text Box 59"/>
          <p:cNvSpPr txBox="1">
            <a:spLocks noChangeArrowheads="1"/>
          </p:cNvSpPr>
          <p:nvPr/>
        </p:nvSpPr>
        <p:spPr bwMode="auto">
          <a:xfrm>
            <a:off x="4346575" y="44751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9948" name="Text Box 60"/>
          <p:cNvSpPr txBox="1">
            <a:spLocks noChangeArrowheads="1"/>
          </p:cNvSpPr>
          <p:nvPr/>
        </p:nvSpPr>
        <p:spPr bwMode="auto">
          <a:xfrm>
            <a:off x="4438650" y="41894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35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9949" name="Text Box 61"/>
          <p:cNvSpPr txBox="1">
            <a:spLocks noChangeArrowheads="1"/>
          </p:cNvSpPr>
          <p:nvPr/>
        </p:nvSpPr>
        <p:spPr bwMode="auto">
          <a:xfrm>
            <a:off x="4359275" y="4246563"/>
            <a:ext cx="276225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</a:t>
            </a:r>
          </a:p>
        </p:txBody>
      </p:sp>
      <p:sp>
        <p:nvSpPr>
          <p:cNvPr id="549950" name="Text Box 62"/>
          <p:cNvSpPr txBox="1">
            <a:spLocks noChangeArrowheads="1"/>
          </p:cNvSpPr>
          <p:nvPr/>
        </p:nvSpPr>
        <p:spPr bwMode="auto">
          <a:xfrm>
            <a:off x="7829550" y="628015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59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9951" name="Text Box 63"/>
          <p:cNvSpPr txBox="1">
            <a:spLocks noChangeArrowheads="1"/>
          </p:cNvSpPr>
          <p:nvPr/>
        </p:nvSpPr>
        <p:spPr bwMode="auto">
          <a:xfrm>
            <a:off x="83470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9952" name="Text Box 64"/>
          <p:cNvSpPr txBox="1">
            <a:spLocks noChangeArrowheads="1"/>
          </p:cNvSpPr>
          <p:nvPr/>
        </p:nvSpPr>
        <p:spPr bwMode="auto">
          <a:xfrm>
            <a:off x="80676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9953" name="Text Box 65"/>
          <p:cNvSpPr txBox="1">
            <a:spLocks noChangeArrowheads="1"/>
          </p:cNvSpPr>
          <p:nvPr/>
        </p:nvSpPr>
        <p:spPr bwMode="auto">
          <a:xfrm>
            <a:off x="7486650" y="62722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51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9954" name="Text Box 66"/>
          <p:cNvSpPr txBox="1">
            <a:spLocks noChangeArrowheads="1"/>
          </p:cNvSpPr>
          <p:nvPr/>
        </p:nvSpPr>
        <p:spPr bwMode="auto">
          <a:xfrm>
            <a:off x="4651375" y="4233863"/>
            <a:ext cx="276225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</a:t>
            </a:r>
          </a:p>
        </p:txBody>
      </p:sp>
      <p:sp>
        <p:nvSpPr>
          <p:cNvPr id="549955" name="Text Box 67"/>
          <p:cNvSpPr txBox="1">
            <a:spLocks noChangeArrowheads="1"/>
          </p:cNvSpPr>
          <p:nvPr/>
        </p:nvSpPr>
        <p:spPr bwMode="auto">
          <a:xfrm>
            <a:off x="4756150" y="41894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34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9968" name="Text Box 80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24</a:t>
            </a:r>
          </a:p>
        </p:txBody>
      </p:sp>
      <p:sp>
        <p:nvSpPr>
          <p:cNvPr id="549956" name="Freeform 68"/>
          <p:cNvSpPr>
            <a:spLocks/>
          </p:cNvSpPr>
          <p:nvPr/>
        </p:nvSpPr>
        <p:spPr bwMode="auto">
          <a:xfrm>
            <a:off x="177800" y="1995488"/>
            <a:ext cx="8534400" cy="4786312"/>
          </a:xfrm>
          <a:custGeom>
            <a:avLst/>
            <a:gdLst>
              <a:gd name="T0" fmla="*/ 0 w 5376"/>
              <a:gd name="T1" fmla="*/ 903 h 3015"/>
              <a:gd name="T2" fmla="*/ 112 w 5376"/>
              <a:gd name="T3" fmla="*/ 623 h 3015"/>
              <a:gd name="T4" fmla="*/ 304 w 5376"/>
              <a:gd name="T5" fmla="*/ 519 h 3015"/>
              <a:gd name="T6" fmla="*/ 440 w 5376"/>
              <a:gd name="T7" fmla="*/ 447 h 3015"/>
              <a:gd name="T8" fmla="*/ 624 w 5376"/>
              <a:gd name="T9" fmla="*/ 415 h 3015"/>
              <a:gd name="T10" fmla="*/ 832 w 5376"/>
              <a:gd name="T11" fmla="*/ 375 h 3015"/>
              <a:gd name="T12" fmla="*/ 952 w 5376"/>
              <a:gd name="T13" fmla="*/ 335 h 3015"/>
              <a:gd name="T14" fmla="*/ 1432 w 5376"/>
              <a:gd name="T15" fmla="*/ 271 h 3015"/>
              <a:gd name="T16" fmla="*/ 1928 w 5376"/>
              <a:gd name="T17" fmla="*/ 311 h 3015"/>
              <a:gd name="T18" fmla="*/ 2640 w 5376"/>
              <a:gd name="T19" fmla="*/ 343 h 3015"/>
              <a:gd name="T20" fmla="*/ 4528 w 5376"/>
              <a:gd name="T21" fmla="*/ 130 h 3015"/>
              <a:gd name="T22" fmla="*/ 4955 w 5376"/>
              <a:gd name="T23" fmla="*/ 34 h 3015"/>
              <a:gd name="T24" fmla="*/ 5232 w 5376"/>
              <a:gd name="T25" fmla="*/ 34 h 3015"/>
              <a:gd name="T26" fmla="*/ 5371 w 5376"/>
              <a:gd name="T27" fmla="*/ 162 h 3015"/>
              <a:gd name="T28" fmla="*/ 5376 w 5376"/>
              <a:gd name="T29" fmla="*/ 295 h 3015"/>
              <a:gd name="T30" fmla="*/ 5368 w 5376"/>
              <a:gd name="T31" fmla="*/ 647 h 3015"/>
              <a:gd name="T32" fmla="*/ 5288 w 5376"/>
              <a:gd name="T33" fmla="*/ 879 h 3015"/>
              <a:gd name="T34" fmla="*/ 5240 w 5376"/>
              <a:gd name="T35" fmla="*/ 1015 h 3015"/>
              <a:gd name="T36" fmla="*/ 5216 w 5376"/>
              <a:gd name="T37" fmla="*/ 1111 h 3015"/>
              <a:gd name="T38" fmla="*/ 4936 w 5376"/>
              <a:gd name="T39" fmla="*/ 1439 h 3015"/>
              <a:gd name="T40" fmla="*/ 4488 w 5376"/>
              <a:gd name="T41" fmla="*/ 1807 h 3015"/>
              <a:gd name="T42" fmla="*/ 4056 w 5376"/>
              <a:gd name="T43" fmla="*/ 1911 h 3015"/>
              <a:gd name="T44" fmla="*/ 3704 w 5376"/>
              <a:gd name="T45" fmla="*/ 1951 h 3015"/>
              <a:gd name="T46" fmla="*/ 3448 w 5376"/>
              <a:gd name="T47" fmla="*/ 1991 h 3015"/>
              <a:gd name="T48" fmla="*/ 3088 w 5376"/>
              <a:gd name="T49" fmla="*/ 2071 h 3015"/>
              <a:gd name="T50" fmla="*/ 2912 w 5376"/>
              <a:gd name="T51" fmla="*/ 2095 h 3015"/>
              <a:gd name="T52" fmla="*/ 2800 w 5376"/>
              <a:gd name="T53" fmla="*/ 2063 h 3015"/>
              <a:gd name="T54" fmla="*/ 2704 w 5376"/>
              <a:gd name="T55" fmla="*/ 2111 h 3015"/>
              <a:gd name="T56" fmla="*/ 2552 w 5376"/>
              <a:gd name="T57" fmla="*/ 2135 h 3015"/>
              <a:gd name="T58" fmla="*/ 2408 w 5376"/>
              <a:gd name="T59" fmla="*/ 2239 h 3015"/>
              <a:gd name="T60" fmla="*/ 2304 w 5376"/>
              <a:gd name="T61" fmla="*/ 2303 h 3015"/>
              <a:gd name="T62" fmla="*/ 2048 w 5376"/>
              <a:gd name="T63" fmla="*/ 2511 h 3015"/>
              <a:gd name="T64" fmla="*/ 1968 w 5376"/>
              <a:gd name="T65" fmla="*/ 2567 h 3015"/>
              <a:gd name="T66" fmla="*/ 1904 w 5376"/>
              <a:gd name="T67" fmla="*/ 2687 h 3015"/>
              <a:gd name="T68" fmla="*/ 1856 w 5376"/>
              <a:gd name="T69" fmla="*/ 2799 h 3015"/>
              <a:gd name="T70" fmla="*/ 1680 w 5376"/>
              <a:gd name="T71" fmla="*/ 3015 h 3015"/>
              <a:gd name="T72" fmla="*/ 1208 w 5376"/>
              <a:gd name="T73" fmla="*/ 2975 h 3015"/>
              <a:gd name="T74" fmla="*/ 1008 w 5376"/>
              <a:gd name="T75" fmla="*/ 2919 h 3015"/>
              <a:gd name="T76" fmla="*/ 936 w 5376"/>
              <a:gd name="T77" fmla="*/ 2887 h 3015"/>
              <a:gd name="T78" fmla="*/ 888 w 5376"/>
              <a:gd name="T79" fmla="*/ 2775 h 3015"/>
              <a:gd name="T80" fmla="*/ 792 w 5376"/>
              <a:gd name="T81" fmla="*/ 2679 h 3015"/>
              <a:gd name="T82" fmla="*/ 736 w 5376"/>
              <a:gd name="T83" fmla="*/ 2599 h 3015"/>
              <a:gd name="T84" fmla="*/ 704 w 5376"/>
              <a:gd name="T85" fmla="*/ 2527 h 3015"/>
              <a:gd name="T86" fmla="*/ 680 w 5376"/>
              <a:gd name="T87" fmla="*/ 2503 h 3015"/>
              <a:gd name="T88" fmla="*/ 656 w 5376"/>
              <a:gd name="T89" fmla="*/ 2447 h 3015"/>
              <a:gd name="T90" fmla="*/ 472 w 5376"/>
              <a:gd name="T91" fmla="*/ 2215 h 3015"/>
              <a:gd name="T92" fmla="*/ 440 w 5376"/>
              <a:gd name="T93" fmla="*/ 2087 h 3015"/>
              <a:gd name="T94" fmla="*/ 336 w 5376"/>
              <a:gd name="T95" fmla="*/ 1927 h 3015"/>
              <a:gd name="T96" fmla="*/ 272 w 5376"/>
              <a:gd name="T97" fmla="*/ 1807 h 3015"/>
              <a:gd name="T98" fmla="*/ 192 w 5376"/>
              <a:gd name="T99" fmla="*/ 1719 h 3015"/>
              <a:gd name="T100" fmla="*/ 96 w 5376"/>
              <a:gd name="T101" fmla="*/ 1271 h 3015"/>
              <a:gd name="T102" fmla="*/ 24 w 5376"/>
              <a:gd name="T103" fmla="*/ 1143 h 3015"/>
              <a:gd name="T104" fmla="*/ 16 w 5376"/>
              <a:gd name="T105" fmla="*/ 1111 h 3015"/>
              <a:gd name="T106" fmla="*/ 0 w 5376"/>
              <a:gd name="T107" fmla="*/ 1063 h 3015"/>
              <a:gd name="T108" fmla="*/ 0 w 5376"/>
              <a:gd name="T109" fmla="*/ 903 h 30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376" h="3015">
                <a:moveTo>
                  <a:pt x="0" y="903"/>
                </a:moveTo>
                <a:cubicBezTo>
                  <a:pt x="45" y="812"/>
                  <a:pt x="44" y="703"/>
                  <a:pt x="112" y="623"/>
                </a:cubicBezTo>
                <a:cubicBezTo>
                  <a:pt x="158" y="569"/>
                  <a:pt x="244" y="552"/>
                  <a:pt x="304" y="519"/>
                </a:cubicBezTo>
                <a:cubicBezTo>
                  <a:pt x="354" y="491"/>
                  <a:pt x="386" y="465"/>
                  <a:pt x="440" y="447"/>
                </a:cubicBezTo>
                <a:cubicBezTo>
                  <a:pt x="500" y="427"/>
                  <a:pt x="562" y="425"/>
                  <a:pt x="624" y="415"/>
                </a:cubicBezTo>
                <a:cubicBezTo>
                  <a:pt x="693" y="403"/>
                  <a:pt x="764" y="392"/>
                  <a:pt x="832" y="375"/>
                </a:cubicBezTo>
                <a:cubicBezTo>
                  <a:pt x="869" y="350"/>
                  <a:pt x="911" y="349"/>
                  <a:pt x="952" y="335"/>
                </a:cubicBezTo>
                <a:cubicBezTo>
                  <a:pt x="1113" y="281"/>
                  <a:pt x="1260" y="277"/>
                  <a:pt x="1432" y="271"/>
                </a:cubicBezTo>
                <a:cubicBezTo>
                  <a:pt x="1618" y="278"/>
                  <a:pt x="1740" y="304"/>
                  <a:pt x="1928" y="311"/>
                </a:cubicBezTo>
                <a:cubicBezTo>
                  <a:pt x="2165" y="335"/>
                  <a:pt x="2402" y="338"/>
                  <a:pt x="2640" y="343"/>
                </a:cubicBezTo>
                <a:cubicBezTo>
                  <a:pt x="3273" y="376"/>
                  <a:pt x="3889" y="136"/>
                  <a:pt x="4528" y="130"/>
                </a:cubicBezTo>
                <a:cubicBezTo>
                  <a:pt x="4668" y="112"/>
                  <a:pt x="4828" y="88"/>
                  <a:pt x="4955" y="34"/>
                </a:cubicBezTo>
                <a:cubicBezTo>
                  <a:pt x="5034" y="0"/>
                  <a:pt x="5162" y="37"/>
                  <a:pt x="5232" y="34"/>
                </a:cubicBezTo>
                <a:cubicBezTo>
                  <a:pt x="5288" y="40"/>
                  <a:pt x="5332" y="123"/>
                  <a:pt x="5371" y="162"/>
                </a:cubicBezTo>
                <a:cubicBezTo>
                  <a:pt x="5376" y="181"/>
                  <a:pt x="5376" y="276"/>
                  <a:pt x="5376" y="295"/>
                </a:cubicBezTo>
                <a:cubicBezTo>
                  <a:pt x="5376" y="412"/>
                  <a:pt x="5373" y="530"/>
                  <a:pt x="5368" y="647"/>
                </a:cubicBezTo>
                <a:cubicBezTo>
                  <a:pt x="5365" y="726"/>
                  <a:pt x="5312" y="806"/>
                  <a:pt x="5288" y="879"/>
                </a:cubicBezTo>
                <a:cubicBezTo>
                  <a:pt x="5275" y="919"/>
                  <a:pt x="5274" y="988"/>
                  <a:pt x="5240" y="1015"/>
                </a:cubicBezTo>
                <a:cubicBezTo>
                  <a:pt x="5195" y="1051"/>
                  <a:pt x="5271" y="1105"/>
                  <a:pt x="5216" y="1111"/>
                </a:cubicBezTo>
                <a:cubicBezTo>
                  <a:pt x="5165" y="1181"/>
                  <a:pt x="5057" y="1323"/>
                  <a:pt x="4936" y="1439"/>
                </a:cubicBezTo>
                <a:cubicBezTo>
                  <a:pt x="4772" y="1472"/>
                  <a:pt x="4650" y="1767"/>
                  <a:pt x="4488" y="1807"/>
                </a:cubicBezTo>
                <a:cubicBezTo>
                  <a:pt x="4461" y="1814"/>
                  <a:pt x="4082" y="1902"/>
                  <a:pt x="4056" y="1911"/>
                </a:cubicBezTo>
                <a:cubicBezTo>
                  <a:pt x="4001" y="1966"/>
                  <a:pt x="3777" y="1927"/>
                  <a:pt x="3704" y="1951"/>
                </a:cubicBezTo>
                <a:cubicBezTo>
                  <a:pt x="3673" y="2043"/>
                  <a:pt x="3525" y="1972"/>
                  <a:pt x="3448" y="1991"/>
                </a:cubicBezTo>
                <a:cubicBezTo>
                  <a:pt x="3385" y="2007"/>
                  <a:pt x="3150" y="2050"/>
                  <a:pt x="3088" y="2071"/>
                </a:cubicBezTo>
                <a:cubicBezTo>
                  <a:pt x="3056" y="2082"/>
                  <a:pt x="2945" y="2092"/>
                  <a:pt x="2912" y="2095"/>
                </a:cubicBezTo>
                <a:cubicBezTo>
                  <a:pt x="2864" y="2094"/>
                  <a:pt x="2835" y="2060"/>
                  <a:pt x="2800" y="2063"/>
                </a:cubicBezTo>
                <a:cubicBezTo>
                  <a:pt x="2768" y="2074"/>
                  <a:pt x="2738" y="2100"/>
                  <a:pt x="2704" y="2111"/>
                </a:cubicBezTo>
                <a:cubicBezTo>
                  <a:pt x="2655" y="2127"/>
                  <a:pt x="2602" y="2125"/>
                  <a:pt x="2552" y="2135"/>
                </a:cubicBezTo>
                <a:cubicBezTo>
                  <a:pt x="2477" y="2132"/>
                  <a:pt x="2482" y="2246"/>
                  <a:pt x="2408" y="2239"/>
                </a:cubicBezTo>
                <a:cubicBezTo>
                  <a:pt x="2336" y="2233"/>
                  <a:pt x="2372" y="2326"/>
                  <a:pt x="2304" y="2303"/>
                </a:cubicBezTo>
                <a:cubicBezTo>
                  <a:pt x="2244" y="2348"/>
                  <a:pt x="2104" y="2467"/>
                  <a:pt x="2048" y="2511"/>
                </a:cubicBezTo>
                <a:cubicBezTo>
                  <a:pt x="2032" y="2506"/>
                  <a:pt x="1968" y="2567"/>
                  <a:pt x="1968" y="2567"/>
                </a:cubicBezTo>
                <a:cubicBezTo>
                  <a:pt x="1908" y="2590"/>
                  <a:pt x="1945" y="2659"/>
                  <a:pt x="1904" y="2687"/>
                </a:cubicBezTo>
                <a:cubicBezTo>
                  <a:pt x="1871" y="2720"/>
                  <a:pt x="1893" y="2744"/>
                  <a:pt x="1856" y="2799"/>
                </a:cubicBezTo>
                <a:cubicBezTo>
                  <a:pt x="1916" y="2889"/>
                  <a:pt x="1776" y="2983"/>
                  <a:pt x="1680" y="3015"/>
                </a:cubicBezTo>
                <a:cubicBezTo>
                  <a:pt x="1552" y="2929"/>
                  <a:pt x="1310" y="2977"/>
                  <a:pt x="1208" y="2975"/>
                </a:cubicBezTo>
                <a:cubicBezTo>
                  <a:pt x="1140" y="2958"/>
                  <a:pt x="1074" y="2941"/>
                  <a:pt x="1008" y="2919"/>
                </a:cubicBezTo>
                <a:cubicBezTo>
                  <a:pt x="984" y="2911"/>
                  <a:pt x="955" y="2906"/>
                  <a:pt x="936" y="2887"/>
                </a:cubicBezTo>
                <a:cubicBezTo>
                  <a:pt x="901" y="2852"/>
                  <a:pt x="906" y="2816"/>
                  <a:pt x="888" y="2775"/>
                </a:cubicBezTo>
                <a:cubicBezTo>
                  <a:pt x="871" y="2736"/>
                  <a:pt x="819" y="2710"/>
                  <a:pt x="792" y="2679"/>
                </a:cubicBezTo>
                <a:cubicBezTo>
                  <a:pt x="776" y="2661"/>
                  <a:pt x="747" y="2615"/>
                  <a:pt x="736" y="2599"/>
                </a:cubicBezTo>
                <a:cubicBezTo>
                  <a:pt x="673" y="2505"/>
                  <a:pt x="762" y="2608"/>
                  <a:pt x="704" y="2527"/>
                </a:cubicBezTo>
                <a:cubicBezTo>
                  <a:pt x="697" y="2518"/>
                  <a:pt x="687" y="2512"/>
                  <a:pt x="680" y="2503"/>
                </a:cubicBezTo>
                <a:cubicBezTo>
                  <a:pt x="640" y="2447"/>
                  <a:pt x="682" y="2494"/>
                  <a:pt x="656" y="2447"/>
                </a:cubicBezTo>
                <a:cubicBezTo>
                  <a:pt x="606" y="2357"/>
                  <a:pt x="506" y="2317"/>
                  <a:pt x="472" y="2215"/>
                </a:cubicBezTo>
                <a:cubicBezTo>
                  <a:pt x="469" y="2192"/>
                  <a:pt x="458" y="2105"/>
                  <a:pt x="440" y="2087"/>
                </a:cubicBezTo>
                <a:cubicBezTo>
                  <a:pt x="395" y="2042"/>
                  <a:pt x="364" y="1983"/>
                  <a:pt x="336" y="1927"/>
                </a:cubicBezTo>
                <a:cubicBezTo>
                  <a:pt x="315" y="1885"/>
                  <a:pt x="302" y="1843"/>
                  <a:pt x="272" y="1807"/>
                </a:cubicBezTo>
                <a:cubicBezTo>
                  <a:pt x="154" y="1665"/>
                  <a:pt x="240" y="1791"/>
                  <a:pt x="192" y="1719"/>
                </a:cubicBezTo>
                <a:cubicBezTo>
                  <a:pt x="167" y="1568"/>
                  <a:pt x="133" y="1420"/>
                  <a:pt x="96" y="1271"/>
                </a:cubicBezTo>
                <a:cubicBezTo>
                  <a:pt x="91" y="1251"/>
                  <a:pt x="34" y="1171"/>
                  <a:pt x="24" y="1143"/>
                </a:cubicBezTo>
                <a:cubicBezTo>
                  <a:pt x="20" y="1133"/>
                  <a:pt x="19" y="1122"/>
                  <a:pt x="16" y="1111"/>
                </a:cubicBezTo>
                <a:cubicBezTo>
                  <a:pt x="11" y="1095"/>
                  <a:pt x="0" y="1063"/>
                  <a:pt x="0" y="1063"/>
                </a:cubicBezTo>
                <a:cubicBezTo>
                  <a:pt x="9" y="929"/>
                  <a:pt x="16" y="982"/>
                  <a:pt x="0" y="903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49957" name="Text Box 69"/>
          <p:cNvSpPr txBox="1">
            <a:spLocks noChangeArrowheads="1"/>
          </p:cNvSpPr>
          <p:nvPr/>
        </p:nvSpPr>
        <p:spPr bwMode="auto">
          <a:xfrm>
            <a:off x="77120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9958" name="Text Box 70"/>
          <p:cNvSpPr txBox="1">
            <a:spLocks noChangeArrowheads="1"/>
          </p:cNvSpPr>
          <p:nvPr/>
        </p:nvSpPr>
        <p:spPr bwMode="auto">
          <a:xfrm>
            <a:off x="7131050" y="62722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50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9959" name="Text Box 71"/>
          <p:cNvSpPr txBox="1">
            <a:spLocks noChangeArrowheads="1"/>
          </p:cNvSpPr>
          <p:nvPr/>
        </p:nvSpPr>
        <p:spPr bwMode="auto">
          <a:xfrm>
            <a:off x="6950075" y="41910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9960" name="Text Box 72"/>
          <p:cNvSpPr txBox="1">
            <a:spLocks noChangeArrowheads="1"/>
          </p:cNvSpPr>
          <p:nvPr/>
        </p:nvSpPr>
        <p:spPr bwMode="auto">
          <a:xfrm>
            <a:off x="6445250" y="41386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45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9963" name="Text Box 75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49964" name="Text Box 76"/>
          <p:cNvSpPr txBox="1">
            <a:spLocks noChangeArrowheads="1"/>
          </p:cNvSpPr>
          <p:nvPr/>
        </p:nvSpPr>
        <p:spPr bwMode="auto">
          <a:xfrm>
            <a:off x="8012113" y="2428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9965" name="Text Box 77"/>
          <p:cNvSpPr txBox="1">
            <a:spLocks noChangeArrowheads="1"/>
          </p:cNvSpPr>
          <p:nvPr/>
        </p:nvSpPr>
        <p:spPr bwMode="auto">
          <a:xfrm>
            <a:off x="8108950" y="23860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33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49966" name="Text Box 78"/>
          <p:cNvSpPr txBox="1">
            <a:spLocks noChangeArrowheads="1"/>
          </p:cNvSpPr>
          <p:nvPr/>
        </p:nvSpPr>
        <p:spPr bwMode="auto">
          <a:xfrm>
            <a:off x="8382000" y="24384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49967" name="Text Box 79"/>
          <p:cNvSpPr txBox="1">
            <a:spLocks noChangeArrowheads="1"/>
          </p:cNvSpPr>
          <p:nvPr/>
        </p:nvSpPr>
        <p:spPr bwMode="auto">
          <a:xfrm>
            <a:off x="8001000" y="205740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32</a:t>
            </a:r>
            <a:endParaRPr lang="en-US" sz="160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477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222885" y="274320"/>
            <a:ext cx="8698230" cy="822960"/>
          </a:xfrm>
        </p:spPr>
        <p:txBody>
          <a:bodyPr lIns="0" tIns="0" rIns="0" bIns="0" anchor="t"/>
          <a:lstStyle/>
          <a:p>
            <a:pPr defTabSz="914391">
              <a:lnSpc>
                <a:spcPct val="95000"/>
              </a:lnSpc>
              <a:defRPr/>
            </a:pPr>
            <a:r>
              <a:rPr lang="en-US" sz="3900" b="1">
                <a:solidFill>
                  <a:srgbClr val="3B62AF"/>
                </a:solidFill>
              </a:rPr>
              <a:t>Dijkstra's algorithm 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idx="1"/>
          </p:nvPr>
        </p:nvSpPr>
        <p:spPr>
          <a:xfrm>
            <a:off x="220028" y="1171575"/>
            <a:ext cx="8398193" cy="4939189"/>
          </a:xfrm>
        </p:spPr>
        <p:txBody>
          <a:bodyPr lIns="0" tIns="0" rIns="0" bIns="0">
            <a:normAutofit fontScale="92500" lnSpcReduction="20000"/>
          </a:bodyPr>
          <a:lstStyle/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b="1" u="sng" dirty="0" err="1" smtClean="0">
                <a:solidFill>
                  <a:srgbClr val="444444"/>
                </a:solidFill>
              </a:rPr>
              <a:t>Dijkstra's</a:t>
            </a:r>
            <a:r>
              <a:rPr lang="en-US" altLang="en-US" b="1" u="sng" dirty="0" smtClean="0">
                <a:solidFill>
                  <a:srgbClr val="444444"/>
                </a:solidFill>
              </a:rPr>
              <a:t> algorithm</a:t>
            </a:r>
            <a:r>
              <a:rPr lang="en-US" altLang="en-US" b="1" dirty="0" smtClean="0">
                <a:solidFill>
                  <a:srgbClr val="444444"/>
                </a:solidFill>
              </a:rPr>
              <a:t> </a:t>
            </a:r>
            <a:r>
              <a:rPr lang="en-US" altLang="en-US" dirty="0" smtClean="0">
                <a:solidFill>
                  <a:srgbClr val="444444"/>
                </a:solidFill>
              </a:rPr>
              <a:t>-</a:t>
            </a:r>
            <a:r>
              <a:rPr lang="en-US" altLang="en-US" b="1" dirty="0" smtClean="0">
                <a:solidFill>
                  <a:srgbClr val="444444"/>
                </a:solidFill>
              </a:rPr>
              <a:t> </a:t>
            </a:r>
            <a:r>
              <a:rPr lang="en-US" altLang="en-US" dirty="0" smtClean="0">
                <a:solidFill>
                  <a:srgbClr val="444444"/>
                </a:solidFill>
              </a:rPr>
              <a:t>is a solution to the single-source shortest path problem in graph theory. </a:t>
            </a:r>
            <a:endParaRPr lang="en-US" altLang="en-US" dirty="0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dirty="0" smtClean="0">
                <a:solidFill>
                  <a:srgbClr val="444444"/>
                </a:solidFill>
              </a:rPr>
              <a:t> </a:t>
            </a:r>
            <a:endParaRPr lang="en-US" altLang="en-US" dirty="0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dirty="0" smtClean="0">
                <a:solidFill>
                  <a:srgbClr val="444444"/>
                </a:solidFill>
              </a:rPr>
              <a:t>Works on both directed and undirected graphs. However, all edges must have nonnegative weights.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en-US" dirty="0" smtClean="0">
              <a:solidFill>
                <a:srgbClr val="444444"/>
              </a:solidFill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dirty="0" smtClean="0">
                <a:solidFill>
                  <a:srgbClr val="990000"/>
                </a:solidFill>
              </a:rPr>
              <a:t>Approach:</a:t>
            </a:r>
            <a:r>
              <a:rPr lang="en-US" altLang="en-US" dirty="0" smtClean="0">
                <a:solidFill>
                  <a:srgbClr val="444444"/>
                </a:solidFill>
              </a:rPr>
              <a:t> Greedy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en-US" dirty="0" smtClean="0">
              <a:solidFill>
                <a:srgbClr val="444444"/>
              </a:solidFill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dirty="0" smtClean="0">
                <a:solidFill>
                  <a:srgbClr val="990000"/>
                </a:solidFill>
              </a:rPr>
              <a:t>Input:</a:t>
            </a:r>
            <a:r>
              <a:rPr lang="en-US" altLang="en-US" dirty="0" smtClean="0">
                <a:solidFill>
                  <a:srgbClr val="444444"/>
                </a:solidFill>
              </a:rPr>
              <a:t> Weighted graph G={E,V} and source vertex </a:t>
            </a:r>
            <a:r>
              <a:rPr lang="en-US" altLang="en-US" i="1" dirty="0" err="1" smtClean="0">
                <a:solidFill>
                  <a:srgbClr val="444444"/>
                </a:solidFill>
              </a:rPr>
              <a:t>v</a:t>
            </a:r>
            <a:r>
              <a:rPr lang="en-US" altLang="en-US" dirty="0" err="1" smtClean="0">
                <a:latin typeface="Constantia" pitchFamily="18" charset="0"/>
              </a:rPr>
              <a:t>∈</a:t>
            </a:r>
            <a:r>
              <a:rPr lang="en-US" altLang="en-US" dirty="0" err="1" smtClean="0">
                <a:solidFill>
                  <a:srgbClr val="444444"/>
                </a:solidFill>
              </a:rPr>
              <a:t>V</a:t>
            </a:r>
            <a:r>
              <a:rPr lang="en-US" altLang="en-US" dirty="0" smtClean="0">
                <a:solidFill>
                  <a:srgbClr val="444444"/>
                </a:solidFill>
              </a:rPr>
              <a:t>, such that all edge weights are nonnegative</a:t>
            </a:r>
            <a:endParaRPr lang="en-US" altLang="en-US" dirty="0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dirty="0" smtClean="0">
                <a:solidFill>
                  <a:srgbClr val="444444"/>
                </a:solidFill>
              </a:rPr>
              <a:t> </a:t>
            </a:r>
            <a:endParaRPr lang="en-US" altLang="en-US" dirty="0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dirty="0" smtClean="0">
                <a:solidFill>
                  <a:srgbClr val="990000"/>
                </a:solidFill>
              </a:rPr>
              <a:t>Output:</a:t>
            </a:r>
            <a:r>
              <a:rPr lang="en-US" altLang="en-US" dirty="0" smtClean="0">
                <a:solidFill>
                  <a:srgbClr val="444444"/>
                </a:solidFill>
              </a:rPr>
              <a:t> Lengths of shortest paths (or the shortest paths themselves) from a given source vertex</a:t>
            </a:r>
            <a:r>
              <a:rPr lang="en-US" altLang="en-US" i="1" dirty="0" smtClean="0">
                <a:solidFill>
                  <a:srgbClr val="444444"/>
                </a:solidFill>
              </a:rPr>
              <a:t> </a:t>
            </a:r>
            <a:r>
              <a:rPr lang="en-US" altLang="en-US" i="1" dirty="0" err="1" smtClean="0">
                <a:solidFill>
                  <a:srgbClr val="444444"/>
                </a:solidFill>
              </a:rPr>
              <a:t>v</a:t>
            </a:r>
            <a:r>
              <a:rPr lang="en-US" altLang="en-US" dirty="0" err="1" smtClean="0">
                <a:latin typeface="Constantia" pitchFamily="18" charset="0"/>
              </a:rPr>
              <a:t>∈</a:t>
            </a:r>
            <a:r>
              <a:rPr lang="en-US" altLang="en-US" dirty="0" err="1" smtClean="0">
                <a:solidFill>
                  <a:srgbClr val="444444"/>
                </a:solidFill>
              </a:rPr>
              <a:t>V</a:t>
            </a:r>
            <a:r>
              <a:rPr lang="en-US" altLang="en-US" dirty="0" smtClean="0">
                <a:solidFill>
                  <a:srgbClr val="444444"/>
                </a:solidFill>
              </a:rPr>
              <a:t>  to all other vertices</a:t>
            </a:r>
            <a:endParaRPr lang="en-US" altLang="en-US" dirty="0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en-US" b="1" dirty="0" smtClean="0">
              <a:solidFill>
                <a:srgbClr val="444444"/>
              </a:solidFill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en-US" b="1" u="sng" dirty="0" smtClean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66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B1BBB-7EAC-44B9-A935-8BE8ADF37EEB}" type="slidenum">
              <a:rPr lang="en-US"/>
              <a:pPr/>
              <a:t>40</a:t>
            </a:fld>
            <a:endParaRPr lang="en-US" sz="1400"/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Dijkstra's Shortest Path Algorithm</a:t>
            </a:r>
          </a:p>
        </p:txBody>
      </p:sp>
      <p:sp>
        <p:nvSpPr>
          <p:cNvPr id="550915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s</a:t>
            </a:r>
          </a:p>
        </p:txBody>
      </p:sp>
      <p:sp>
        <p:nvSpPr>
          <p:cNvPr id="550916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3</a:t>
            </a:r>
          </a:p>
        </p:txBody>
      </p:sp>
      <p:sp>
        <p:nvSpPr>
          <p:cNvPr id="550917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t</a:t>
            </a:r>
          </a:p>
        </p:txBody>
      </p:sp>
      <p:sp>
        <p:nvSpPr>
          <p:cNvPr id="550918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2</a:t>
            </a:r>
          </a:p>
        </p:txBody>
      </p:sp>
      <p:sp>
        <p:nvSpPr>
          <p:cNvPr id="550919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6</a:t>
            </a:r>
          </a:p>
        </p:txBody>
      </p:sp>
      <p:sp>
        <p:nvSpPr>
          <p:cNvPr id="550920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7</a:t>
            </a:r>
          </a:p>
        </p:txBody>
      </p:sp>
      <p:sp>
        <p:nvSpPr>
          <p:cNvPr id="550921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4</a:t>
            </a:r>
          </a:p>
        </p:txBody>
      </p:sp>
      <p:sp>
        <p:nvSpPr>
          <p:cNvPr id="550922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5</a:t>
            </a:r>
          </a:p>
        </p:txBody>
      </p:sp>
      <p:cxnSp>
        <p:nvCxnSpPr>
          <p:cNvPr id="550923" name="AutoShape 11"/>
          <p:cNvCxnSpPr>
            <a:cxnSpLocks noChangeShapeType="1"/>
            <a:stCxn id="550915" idx="7"/>
            <a:endCxn id="550918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0924" name="AutoShape 12"/>
          <p:cNvCxnSpPr>
            <a:cxnSpLocks noChangeShapeType="1"/>
            <a:stCxn id="550915" idx="6"/>
            <a:endCxn id="550919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0925" name="AutoShape 13"/>
          <p:cNvCxnSpPr>
            <a:cxnSpLocks noChangeShapeType="1"/>
            <a:stCxn id="550915" idx="5"/>
            <a:endCxn id="550920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0926" name="AutoShape 14"/>
          <p:cNvCxnSpPr>
            <a:cxnSpLocks noChangeShapeType="1"/>
            <a:stCxn id="550919" idx="7"/>
            <a:endCxn id="550916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0927" name="AutoShape 15"/>
          <p:cNvCxnSpPr>
            <a:cxnSpLocks noChangeShapeType="1"/>
            <a:stCxn id="550921" idx="7"/>
            <a:endCxn id="550916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0928" name="AutoShape 16"/>
          <p:cNvCxnSpPr>
            <a:cxnSpLocks noChangeShapeType="1"/>
            <a:stCxn id="550919" idx="5"/>
            <a:endCxn id="550922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0929" name="AutoShape 17"/>
          <p:cNvCxnSpPr>
            <a:cxnSpLocks noChangeShapeType="1"/>
            <a:stCxn id="550922" idx="5"/>
            <a:endCxn id="550917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0930" name="AutoShape 18"/>
          <p:cNvCxnSpPr>
            <a:cxnSpLocks noChangeShapeType="1"/>
            <a:stCxn id="550922" idx="6"/>
            <a:endCxn id="550921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0931" name="AutoShape 19"/>
          <p:cNvCxnSpPr>
            <a:cxnSpLocks noChangeShapeType="1"/>
            <a:stCxn id="550921" idx="4"/>
            <a:endCxn id="550917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0932" name="AutoShape 20"/>
          <p:cNvCxnSpPr>
            <a:cxnSpLocks noChangeShapeType="1"/>
            <a:stCxn id="550916" idx="3"/>
            <a:endCxn id="550922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0933" name="AutoShape 21"/>
          <p:cNvCxnSpPr>
            <a:cxnSpLocks noChangeShapeType="1"/>
            <a:stCxn id="550919" idx="4"/>
            <a:endCxn id="550920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0934" name="AutoShape 22"/>
          <p:cNvCxnSpPr>
            <a:cxnSpLocks noChangeShapeType="1"/>
            <a:stCxn id="550920" idx="6"/>
            <a:endCxn id="550922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0935" name="AutoShape 23"/>
          <p:cNvCxnSpPr>
            <a:cxnSpLocks noChangeShapeType="1"/>
            <a:stCxn id="550918" idx="6"/>
            <a:endCxn id="550916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0936" name="AutoShape 24"/>
          <p:cNvCxnSpPr>
            <a:cxnSpLocks noChangeShapeType="1"/>
            <a:stCxn id="550920" idx="6"/>
            <a:endCxn id="550917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0937" name="AutoShape 25"/>
          <p:cNvCxnSpPr>
            <a:cxnSpLocks noChangeShapeType="1"/>
            <a:stCxn id="550916" idx="5"/>
            <a:endCxn id="550917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50939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18</a:t>
            </a:r>
          </a:p>
        </p:txBody>
      </p:sp>
      <p:sp>
        <p:nvSpPr>
          <p:cNvPr id="550940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</a:t>
            </a:r>
          </a:p>
        </p:txBody>
      </p:sp>
      <p:sp>
        <p:nvSpPr>
          <p:cNvPr id="550941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9</a:t>
            </a:r>
          </a:p>
        </p:txBody>
      </p:sp>
      <p:sp>
        <p:nvSpPr>
          <p:cNvPr id="550942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14</a:t>
            </a:r>
          </a:p>
        </p:txBody>
      </p:sp>
      <p:sp>
        <p:nvSpPr>
          <p:cNvPr id="550943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15</a:t>
            </a:r>
          </a:p>
        </p:txBody>
      </p:sp>
      <p:sp>
        <p:nvSpPr>
          <p:cNvPr id="550944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5</a:t>
            </a:r>
          </a:p>
        </p:txBody>
      </p:sp>
      <p:sp>
        <p:nvSpPr>
          <p:cNvPr id="550945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30</a:t>
            </a:r>
          </a:p>
        </p:txBody>
      </p:sp>
      <p:sp>
        <p:nvSpPr>
          <p:cNvPr id="550946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20</a:t>
            </a:r>
          </a:p>
        </p:txBody>
      </p:sp>
      <p:sp>
        <p:nvSpPr>
          <p:cNvPr id="550947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44</a:t>
            </a:r>
          </a:p>
        </p:txBody>
      </p:sp>
      <p:sp>
        <p:nvSpPr>
          <p:cNvPr id="550948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16</a:t>
            </a:r>
          </a:p>
        </p:txBody>
      </p:sp>
      <p:sp>
        <p:nvSpPr>
          <p:cNvPr id="550949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11</a:t>
            </a:r>
          </a:p>
        </p:txBody>
      </p:sp>
      <p:sp>
        <p:nvSpPr>
          <p:cNvPr id="550950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550951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19</a:t>
            </a:r>
          </a:p>
        </p:txBody>
      </p:sp>
      <p:sp>
        <p:nvSpPr>
          <p:cNvPr id="550952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550953" name="Text Box 41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15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50954" name="Text Box 42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9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50956" name="Text Box 44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50957" name="Text Box 45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50958" name="Text Box 46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14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50959" name="Text Box 47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50960" name="Text Box 48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0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50961" name="Text Box 49"/>
          <p:cNvSpPr txBox="1">
            <a:spLocks noChangeArrowheads="1"/>
          </p:cNvSpPr>
          <p:nvPr/>
        </p:nvSpPr>
        <p:spPr bwMode="auto">
          <a:xfrm>
            <a:off x="2794000" y="1014413"/>
            <a:ext cx="3368675" cy="7937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/>
              <a:t>S = { s, 2, 3, 4, 5, 6, 7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/>
              <a:t>PQ = { t }</a:t>
            </a:r>
          </a:p>
        </p:txBody>
      </p:sp>
      <p:sp>
        <p:nvSpPr>
          <p:cNvPr id="550962" name="Text Box 50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50963" name="Text Box 51"/>
          <p:cNvSpPr txBox="1">
            <a:spLocks noChangeArrowheads="1"/>
          </p:cNvSpPr>
          <p:nvPr/>
        </p:nvSpPr>
        <p:spPr bwMode="auto">
          <a:xfrm>
            <a:off x="2132013" y="2555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50964" name="Text Box 52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50965" name="Text Box 53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50966" name="Text Box 54"/>
          <p:cNvSpPr txBox="1">
            <a:spLocks noChangeArrowheads="1"/>
          </p:cNvSpPr>
          <p:nvPr/>
        </p:nvSpPr>
        <p:spPr bwMode="auto">
          <a:xfrm>
            <a:off x="2949575" y="3786188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50967" name="Text Box 55"/>
          <p:cNvSpPr txBox="1">
            <a:spLocks noChangeArrowheads="1"/>
          </p:cNvSpPr>
          <p:nvPr/>
        </p:nvSpPr>
        <p:spPr bwMode="auto">
          <a:xfrm>
            <a:off x="2212975" y="64055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50970" name="Text Box 58"/>
          <p:cNvSpPr txBox="1">
            <a:spLocks noChangeArrowheads="1"/>
          </p:cNvSpPr>
          <p:nvPr/>
        </p:nvSpPr>
        <p:spPr bwMode="auto">
          <a:xfrm>
            <a:off x="4121150" y="42021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44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50971" name="Text Box 59"/>
          <p:cNvSpPr txBox="1">
            <a:spLocks noChangeArrowheads="1"/>
          </p:cNvSpPr>
          <p:nvPr/>
        </p:nvSpPr>
        <p:spPr bwMode="auto">
          <a:xfrm>
            <a:off x="4346575" y="44751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50972" name="Text Box 60"/>
          <p:cNvSpPr txBox="1">
            <a:spLocks noChangeArrowheads="1"/>
          </p:cNvSpPr>
          <p:nvPr/>
        </p:nvSpPr>
        <p:spPr bwMode="auto">
          <a:xfrm>
            <a:off x="4438650" y="41894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35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50973" name="Text Box 61"/>
          <p:cNvSpPr txBox="1">
            <a:spLocks noChangeArrowheads="1"/>
          </p:cNvSpPr>
          <p:nvPr/>
        </p:nvSpPr>
        <p:spPr bwMode="auto">
          <a:xfrm>
            <a:off x="4359275" y="4246563"/>
            <a:ext cx="276225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</a:t>
            </a:r>
          </a:p>
        </p:txBody>
      </p:sp>
      <p:sp>
        <p:nvSpPr>
          <p:cNvPr id="550974" name="Text Box 62"/>
          <p:cNvSpPr txBox="1">
            <a:spLocks noChangeArrowheads="1"/>
          </p:cNvSpPr>
          <p:nvPr/>
        </p:nvSpPr>
        <p:spPr bwMode="auto">
          <a:xfrm>
            <a:off x="7829550" y="628015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59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50975" name="Text Box 63"/>
          <p:cNvSpPr txBox="1">
            <a:spLocks noChangeArrowheads="1"/>
          </p:cNvSpPr>
          <p:nvPr/>
        </p:nvSpPr>
        <p:spPr bwMode="auto">
          <a:xfrm>
            <a:off x="83470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50976" name="Text Box 64"/>
          <p:cNvSpPr txBox="1">
            <a:spLocks noChangeArrowheads="1"/>
          </p:cNvSpPr>
          <p:nvPr/>
        </p:nvSpPr>
        <p:spPr bwMode="auto">
          <a:xfrm>
            <a:off x="80676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50977" name="Text Box 65"/>
          <p:cNvSpPr txBox="1">
            <a:spLocks noChangeArrowheads="1"/>
          </p:cNvSpPr>
          <p:nvPr/>
        </p:nvSpPr>
        <p:spPr bwMode="auto">
          <a:xfrm>
            <a:off x="7486650" y="62722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51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50978" name="Text Box 66"/>
          <p:cNvSpPr txBox="1">
            <a:spLocks noChangeArrowheads="1"/>
          </p:cNvSpPr>
          <p:nvPr/>
        </p:nvSpPr>
        <p:spPr bwMode="auto">
          <a:xfrm>
            <a:off x="4651375" y="4233863"/>
            <a:ext cx="276225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</a:t>
            </a:r>
          </a:p>
        </p:txBody>
      </p:sp>
      <p:sp>
        <p:nvSpPr>
          <p:cNvPr id="550979" name="Text Box 67"/>
          <p:cNvSpPr txBox="1">
            <a:spLocks noChangeArrowheads="1"/>
          </p:cNvSpPr>
          <p:nvPr/>
        </p:nvSpPr>
        <p:spPr bwMode="auto">
          <a:xfrm>
            <a:off x="4756150" y="41894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34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50981" name="Text Box 69"/>
          <p:cNvSpPr txBox="1">
            <a:spLocks noChangeArrowheads="1"/>
          </p:cNvSpPr>
          <p:nvPr/>
        </p:nvSpPr>
        <p:spPr bwMode="auto">
          <a:xfrm>
            <a:off x="77120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50982" name="Text Box 70"/>
          <p:cNvSpPr txBox="1">
            <a:spLocks noChangeArrowheads="1"/>
          </p:cNvSpPr>
          <p:nvPr/>
        </p:nvSpPr>
        <p:spPr bwMode="auto">
          <a:xfrm>
            <a:off x="7131050" y="62722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50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50983" name="Text Box 71"/>
          <p:cNvSpPr txBox="1">
            <a:spLocks noChangeArrowheads="1"/>
          </p:cNvSpPr>
          <p:nvPr/>
        </p:nvSpPr>
        <p:spPr bwMode="auto">
          <a:xfrm>
            <a:off x="6950075" y="41910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50984" name="Text Box 72"/>
          <p:cNvSpPr txBox="1">
            <a:spLocks noChangeArrowheads="1"/>
          </p:cNvSpPr>
          <p:nvPr/>
        </p:nvSpPr>
        <p:spPr bwMode="auto">
          <a:xfrm>
            <a:off x="6445250" y="41386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45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50985" name="AutoShape 73"/>
          <p:cNvSpPr>
            <a:spLocks noChangeArrowheads="1"/>
          </p:cNvSpPr>
          <p:nvPr/>
        </p:nvSpPr>
        <p:spPr bwMode="auto">
          <a:xfrm rot="16200000">
            <a:off x="6862763" y="6267450"/>
            <a:ext cx="174625" cy="314325"/>
          </a:xfrm>
          <a:prstGeom prst="down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50986" name="Text Box 74"/>
          <p:cNvSpPr txBox="1">
            <a:spLocks noChangeArrowheads="1"/>
          </p:cNvSpPr>
          <p:nvPr/>
        </p:nvSpPr>
        <p:spPr bwMode="auto">
          <a:xfrm>
            <a:off x="5867400" y="6256338"/>
            <a:ext cx="946150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chemeClr val="accent1"/>
                </a:solidFill>
              </a:rPr>
              <a:t>delmin</a:t>
            </a:r>
          </a:p>
        </p:txBody>
      </p:sp>
      <p:sp>
        <p:nvSpPr>
          <p:cNvPr id="550987" name="Text Box 75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50988" name="Text Box 76"/>
          <p:cNvSpPr txBox="1">
            <a:spLocks noChangeArrowheads="1"/>
          </p:cNvSpPr>
          <p:nvPr/>
        </p:nvSpPr>
        <p:spPr bwMode="auto">
          <a:xfrm>
            <a:off x="8012113" y="2428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50989" name="Text Box 77"/>
          <p:cNvSpPr txBox="1">
            <a:spLocks noChangeArrowheads="1"/>
          </p:cNvSpPr>
          <p:nvPr/>
        </p:nvSpPr>
        <p:spPr bwMode="auto">
          <a:xfrm>
            <a:off x="8108950" y="23860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33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50990" name="Text Box 78"/>
          <p:cNvSpPr txBox="1">
            <a:spLocks noChangeArrowheads="1"/>
          </p:cNvSpPr>
          <p:nvPr/>
        </p:nvSpPr>
        <p:spPr bwMode="auto">
          <a:xfrm>
            <a:off x="8382000" y="24384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50991" name="Text Box 79"/>
          <p:cNvSpPr txBox="1">
            <a:spLocks noChangeArrowheads="1"/>
          </p:cNvSpPr>
          <p:nvPr/>
        </p:nvSpPr>
        <p:spPr bwMode="auto">
          <a:xfrm>
            <a:off x="8001000" y="205740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32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50992" name="Text Box 80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24</a:t>
            </a:r>
          </a:p>
        </p:txBody>
      </p:sp>
      <p:sp>
        <p:nvSpPr>
          <p:cNvPr id="550993" name="Freeform 81"/>
          <p:cNvSpPr>
            <a:spLocks/>
          </p:cNvSpPr>
          <p:nvPr/>
        </p:nvSpPr>
        <p:spPr bwMode="auto">
          <a:xfrm>
            <a:off x="177800" y="1995488"/>
            <a:ext cx="8534400" cy="4786312"/>
          </a:xfrm>
          <a:custGeom>
            <a:avLst/>
            <a:gdLst>
              <a:gd name="T0" fmla="*/ 0 w 5376"/>
              <a:gd name="T1" fmla="*/ 903 h 3015"/>
              <a:gd name="T2" fmla="*/ 112 w 5376"/>
              <a:gd name="T3" fmla="*/ 623 h 3015"/>
              <a:gd name="T4" fmla="*/ 304 w 5376"/>
              <a:gd name="T5" fmla="*/ 519 h 3015"/>
              <a:gd name="T6" fmla="*/ 440 w 5376"/>
              <a:gd name="T7" fmla="*/ 447 h 3015"/>
              <a:gd name="T8" fmla="*/ 624 w 5376"/>
              <a:gd name="T9" fmla="*/ 415 h 3015"/>
              <a:gd name="T10" fmla="*/ 832 w 5376"/>
              <a:gd name="T11" fmla="*/ 375 h 3015"/>
              <a:gd name="T12" fmla="*/ 952 w 5376"/>
              <a:gd name="T13" fmla="*/ 335 h 3015"/>
              <a:gd name="T14" fmla="*/ 1432 w 5376"/>
              <a:gd name="T15" fmla="*/ 271 h 3015"/>
              <a:gd name="T16" fmla="*/ 1928 w 5376"/>
              <a:gd name="T17" fmla="*/ 311 h 3015"/>
              <a:gd name="T18" fmla="*/ 2640 w 5376"/>
              <a:gd name="T19" fmla="*/ 343 h 3015"/>
              <a:gd name="T20" fmla="*/ 4528 w 5376"/>
              <a:gd name="T21" fmla="*/ 130 h 3015"/>
              <a:gd name="T22" fmla="*/ 4955 w 5376"/>
              <a:gd name="T23" fmla="*/ 34 h 3015"/>
              <a:gd name="T24" fmla="*/ 5232 w 5376"/>
              <a:gd name="T25" fmla="*/ 34 h 3015"/>
              <a:gd name="T26" fmla="*/ 5371 w 5376"/>
              <a:gd name="T27" fmla="*/ 162 h 3015"/>
              <a:gd name="T28" fmla="*/ 5376 w 5376"/>
              <a:gd name="T29" fmla="*/ 295 h 3015"/>
              <a:gd name="T30" fmla="*/ 5368 w 5376"/>
              <a:gd name="T31" fmla="*/ 647 h 3015"/>
              <a:gd name="T32" fmla="*/ 5288 w 5376"/>
              <a:gd name="T33" fmla="*/ 879 h 3015"/>
              <a:gd name="T34" fmla="*/ 5240 w 5376"/>
              <a:gd name="T35" fmla="*/ 1015 h 3015"/>
              <a:gd name="T36" fmla="*/ 5216 w 5376"/>
              <a:gd name="T37" fmla="*/ 1111 h 3015"/>
              <a:gd name="T38" fmla="*/ 4936 w 5376"/>
              <a:gd name="T39" fmla="*/ 1439 h 3015"/>
              <a:gd name="T40" fmla="*/ 4488 w 5376"/>
              <a:gd name="T41" fmla="*/ 1807 h 3015"/>
              <a:gd name="T42" fmla="*/ 4056 w 5376"/>
              <a:gd name="T43" fmla="*/ 1911 h 3015"/>
              <a:gd name="T44" fmla="*/ 3704 w 5376"/>
              <a:gd name="T45" fmla="*/ 1951 h 3015"/>
              <a:gd name="T46" fmla="*/ 3448 w 5376"/>
              <a:gd name="T47" fmla="*/ 1991 h 3015"/>
              <a:gd name="T48" fmla="*/ 3088 w 5376"/>
              <a:gd name="T49" fmla="*/ 2071 h 3015"/>
              <a:gd name="T50" fmla="*/ 2912 w 5376"/>
              <a:gd name="T51" fmla="*/ 2095 h 3015"/>
              <a:gd name="T52" fmla="*/ 2800 w 5376"/>
              <a:gd name="T53" fmla="*/ 2063 h 3015"/>
              <a:gd name="T54" fmla="*/ 2704 w 5376"/>
              <a:gd name="T55" fmla="*/ 2111 h 3015"/>
              <a:gd name="T56" fmla="*/ 2552 w 5376"/>
              <a:gd name="T57" fmla="*/ 2135 h 3015"/>
              <a:gd name="T58" fmla="*/ 2408 w 5376"/>
              <a:gd name="T59" fmla="*/ 2239 h 3015"/>
              <a:gd name="T60" fmla="*/ 2304 w 5376"/>
              <a:gd name="T61" fmla="*/ 2303 h 3015"/>
              <a:gd name="T62" fmla="*/ 2048 w 5376"/>
              <a:gd name="T63" fmla="*/ 2511 h 3015"/>
              <a:gd name="T64" fmla="*/ 1968 w 5376"/>
              <a:gd name="T65" fmla="*/ 2567 h 3015"/>
              <a:gd name="T66" fmla="*/ 1904 w 5376"/>
              <a:gd name="T67" fmla="*/ 2687 h 3015"/>
              <a:gd name="T68" fmla="*/ 1856 w 5376"/>
              <a:gd name="T69" fmla="*/ 2799 h 3015"/>
              <a:gd name="T70" fmla="*/ 1680 w 5376"/>
              <a:gd name="T71" fmla="*/ 3015 h 3015"/>
              <a:gd name="T72" fmla="*/ 1208 w 5376"/>
              <a:gd name="T73" fmla="*/ 2975 h 3015"/>
              <a:gd name="T74" fmla="*/ 1008 w 5376"/>
              <a:gd name="T75" fmla="*/ 2919 h 3015"/>
              <a:gd name="T76" fmla="*/ 936 w 5376"/>
              <a:gd name="T77" fmla="*/ 2887 h 3015"/>
              <a:gd name="T78" fmla="*/ 888 w 5376"/>
              <a:gd name="T79" fmla="*/ 2775 h 3015"/>
              <a:gd name="T80" fmla="*/ 792 w 5376"/>
              <a:gd name="T81" fmla="*/ 2679 h 3015"/>
              <a:gd name="T82" fmla="*/ 736 w 5376"/>
              <a:gd name="T83" fmla="*/ 2599 h 3015"/>
              <a:gd name="T84" fmla="*/ 704 w 5376"/>
              <a:gd name="T85" fmla="*/ 2527 h 3015"/>
              <a:gd name="T86" fmla="*/ 680 w 5376"/>
              <a:gd name="T87" fmla="*/ 2503 h 3015"/>
              <a:gd name="T88" fmla="*/ 656 w 5376"/>
              <a:gd name="T89" fmla="*/ 2447 h 3015"/>
              <a:gd name="T90" fmla="*/ 472 w 5376"/>
              <a:gd name="T91" fmla="*/ 2215 h 3015"/>
              <a:gd name="T92" fmla="*/ 440 w 5376"/>
              <a:gd name="T93" fmla="*/ 2087 h 3015"/>
              <a:gd name="T94" fmla="*/ 336 w 5376"/>
              <a:gd name="T95" fmla="*/ 1927 h 3015"/>
              <a:gd name="T96" fmla="*/ 272 w 5376"/>
              <a:gd name="T97" fmla="*/ 1807 h 3015"/>
              <a:gd name="T98" fmla="*/ 192 w 5376"/>
              <a:gd name="T99" fmla="*/ 1719 h 3015"/>
              <a:gd name="T100" fmla="*/ 96 w 5376"/>
              <a:gd name="T101" fmla="*/ 1271 h 3015"/>
              <a:gd name="T102" fmla="*/ 24 w 5376"/>
              <a:gd name="T103" fmla="*/ 1143 h 3015"/>
              <a:gd name="T104" fmla="*/ 16 w 5376"/>
              <a:gd name="T105" fmla="*/ 1111 h 3015"/>
              <a:gd name="T106" fmla="*/ 0 w 5376"/>
              <a:gd name="T107" fmla="*/ 1063 h 3015"/>
              <a:gd name="T108" fmla="*/ 0 w 5376"/>
              <a:gd name="T109" fmla="*/ 903 h 30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376" h="3015">
                <a:moveTo>
                  <a:pt x="0" y="903"/>
                </a:moveTo>
                <a:cubicBezTo>
                  <a:pt x="45" y="812"/>
                  <a:pt x="44" y="703"/>
                  <a:pt x="112" y="623"/>
                </a:cubicBezTo>
                <a:cubicBezTo>
                  <a:pt x="158" y="569"/>
                  <a:pt x="244" y="552"/>
                  <a:pt x="304" y="519"/>
                </a:cubicBezTo>
                <a:cubicBezTo>
                  <a:pt x="354" y="491"/>
                  <a:pt x="386" y="465"/>
                  <a:pt x="440" y="447"/>
                </a:cubicBezTo>
                <a:cubicBezTo>
                  <a:pt x="500" y="427"/>
                  <a:pt x="562" y="425"/>
                  <a:pt x="624" y="415"/>
                </a:cubicBezTo>
                <a:cubicBezTo>
                  <a:pt x="693" y="403"/>
                  <a:pt x="764" y="392"/>
                  <a:pt x="832" y="375"/>
                </a:cubicBezTo>
                <a:cubicBezTo>
                  <a:pt x="869" y="350"/>
                  <a:pt x="911" y="349"/>
                  <a:pt x="952" y="335"/>
                </a:cubicBezTo>
                <a:cubicBezTo>
                  <a:pt x="1113" y="281"/>
                  <a:pt x="1260" y="277"/>
                  <a:pt x="1432" y="271"/>
                </a:cubicBezTo>
                <a:cubicBezTo>
                  <a:pt x="1618" y="278"/>
                  <a:pt x="1740" y="304"/>
                  <a:pt x="1928" y="311"/>
                </a:cubicBezTo>
                <a:cubicBezTo>
                  <a:pt x="2165" y="335"/>
                  <a:pt x="2402" y="338"/>
                  <a:pt x="2640" y="343"/>
                </a:cubicBezTo>
                <a:cubicBezTo>
                  <a:pt x="3273" y="376"/>
                  <a:pt x="3889" y="136"/>
                  <a:pt x="4528" y="130"/>
                </a:cubicBezTo>
                <a:cubicBezTo>
                  <a:pt x="4668" y="112"/>
                  <a:pt x="4828" y="88"/>
                  <a:pt x="4955" y="34"/>
                </a:cubicBezTo>
                <a:cubicBezTo>
                  <a:pt x="5034" y="0"/>
                  <a:pt x="5162" y="37"/>
                  <a:pt x="5232" y="34"/>
                </a:cubicBezTo>
                <a:cubicBezTo>
                  <a:pt x="5288" y="40"/>
                  <a:pt x="5332" y="123"/>
                  <a:pt x="5371" y="162"/>
                </a:cubicBezTo>
                <a:cubicBezTo>
                  <a:pt x="5376" y="181"/>
                  <a:pt x="5376" y="276"/>
                  <a:pt x="5376" y="295"/>
                </a:cubicBezTo>
                <a:cubicBezTo>
                  <a:pt x="5376" y="412"/>
                  <a:pt x="5373" y="530"/>
                  <a:pt x="5368" y="647"/>
                </a:cubicBezTo>
                <a:cubicBezTo>
                  <a:pt x="5365" y="726"/>
                  <a:pt x="5312" y="806"/>
                  <a:pt x="5288" y="879"/>
                </a:cubicBezTo>
                <a:cubicBezTo>
                  <a:pt x="5275" y="919"/>
                  <a:pt x="5274" y="988"/>
                  <a:pt x="5240" y="1015"/>
                </a:cubicBezTo>
                <a:cubicBezTo>
                  <a:pt x="5195" y="1051"/>
                  <a:pt x="5271" y="1105"/>
                  <a:pt x="5216" y="1111"/>
                </a:cubicBezTo>
                <a:cubicBezTo>
                  <a:pt x="5165" y="1181"/>
                  <a:pt x="5057" y="1323"/>
                  <a:pt x="4936" y="1439"/>
                </a:cubicBezTo>
                <a:cubicBezTo>
                  <a:pt x="4772" y="1472"/>
                  <a:pt x="4650" y="1767"/>
                  <a:pt x="4488" y="1807"/>
                </a:cubicBezTo>
                <a:cubicBezTo>
                  <a:pt x="4461" y="1814"/>
                  <a:pt x="4082" y="1902"/>
                  <a:pt x="4056" y="1911"/>
                </a:cubicBezTo>
                <a:cubicBezTo>
                  <a:pt x="4001" y="1966"/>
                  <a:pt x="3777" y="1927"/>
                  <a:pt x="3704" y="1951"/>
                </a:cubicBezTo>
                <a:cubicBezTo>
                  <a:pt x="3673" y="2043"/>
                  <a:pt x="3525" y="1972"/>
                  <a:pt x="3448" y="1991"/>
                </a:cubicBezTo>
                <a:cubicBezTo>
                  <a:pt x="3385" y="2007"/>
                  <a:pt x="3150" y="2050"/>
                  <a:pt x="3088" y="2071"/>
                </a:cubicBezTo>
                <a:cubicBezTo>
                  <a:pt x="3056" y="2082"/>
                  <a:pt x="2945" y="2092"/>
                  <a:pt x="2912" y="2095"/>
                </a:cubicBezTo>
                <a:cubicBezTo>
                  <a:pt x="2864" y="2094"/>
                  <a:pt x="2835" y="2060"/>
                  <a:pt x="2800" y="2063"/>
                </a:cubicBezTo>
                <a:cubicBezTo>
                  <a:pt x="2768" y="2074"/>
                  <a:pt x="2738" y="2100"/>
                  <a:pt x="2704" y="2111"/>
                </a:cubicBezTo>
                <a:cubicBezTo>
                  <a:pt x="2655" y="2127"/>
                  <a:pt x="2602" y="2125"/>
                  <a:pt x="2552" y="2135"/>
                </a:cubicBezTo>
                <a:cubicBezTo>
                  <a:pt x="2477" y="2132"/>
                  <a:pt x="2482" y="2246"/>
                  <a:pt x="2408" y="2239"/>
                </a:cubicBezTo>
                <a:cubicBezTo>
                  <a:pt x="2336" y="2233"/>
                  <a:pt x="2372" y="2326"/>
                  <a:pt x="2304" y="2303"/>
                </a:cubicBezTo>
                <a:cubicBezTo>
                  <a:pt x="2244" y="2348"/>
                  <a:pt x="2104" y="2467"/>
                  <a:pt x="2048" y="2511"/>
                </a:cubicBezTo>
                <a:cubicBezTo>
                  <a:pt x="2032" y="2506"/>
                  <a:pt x="1968" y="2567"/>
                  <a:pt x="1968" y="2567"/>
                </a:cubicBezTo>
                <a:cubicBezTo>
                  <a:pt x="1908" y="2590"/>
                  <a:pt x="1945" y="2659"/>
                  <a:pt x="1904" y="2687"/>
                </a:cubicBezTo>
                <a:cubicBezTo>
                  <a:pt x="1871" y="2720"/>
                  <a:pt x="1893" y="2744"/>
                  <a:pt x="1856" y="2799"/>
                </a:cubicBezTo>
                <a:cubicBezTo>
                  <a:pt x="1916" y="2889"/>
                  <a:pt x="1776" y="2983"/>
                  <a:pt x="1680" y="3015"/>
                </a:cubicBezTo>
                <a:cubicBezTo>
                  <a:pt x="1552" y="2929"/>
                  <a:pt x="1310" y="2977"/>
                  <a:pt x="1208" y="2975"/>
                </a:cubicBezTo>
                <a:cubicBezTo>
                  <a:pt x="1140" y="2958"/>
                  <a:pt x="1074" y="2941"/>
                  <a:pt x="1008" y="2919"/>
                </a:cubicBezTo>
                <a:cubicBezTo>
                  <a:pt x="984" y="2911"/>
                  <a:pt x="955" y="2906"/>
                  <a:pt x="936" y="2887"/>
                </a:cubicBezTo>
                <a:cubicBezTo>
                  <a:pt x="901" y="2852"/>
                  <a:pt x="906" y="2816"/>
                  <a:pt x="888" y="2775"/>
                </a:cubicBezTo>
                <a:cubicBezTo>
                  <a:pt x="871" y="2736"/>
                  <a:pt x="819" y="2710"/>
                  <a:pt x="792" y="2679"/>
                </a:cubicBezTo>
                <a:cubicBezTo>
                  <a:pt x="776" y="2661"/>
                  <a:pt x="747" y="2615"/>
                  <a:pt x="736" y="2599"/>
                </a:cubicBezTo>
                <a:cubicBezTo>
                  <a:pt x="673" y="2505"/>
                  <a:pt x="762" y="2608"/>
                  <a:pt x="704" y="2527"/>
                </a:cubicBezTo>
                <a:cubicBezTo>
                  <a:pt x="697" y="2518"/>
                  <a:pt x="687" y="2512"/>
                  <a:pt x="680" y="2503"/>
                </a:cubicBezTo>
                <a:cubicBezTo>
                  <a:pt x="640" y="2447"/>
                  <a:pt x="682" y="2494"/>
                  <a:pt x="656" y="2447"/>
                </a:cubicBezTo>
                <a:cubicBezTo>
                  <a:pt x="606" y="2357"/>
                  <a:pt x="506" y="2317"/>
                  <a:pt x="472" y="2215"/>
                </a:cubicBezTo>
                <a:cubicBezTo>
                  <a:pt x="469" y="2192"/>
                  <a:pt x="458" y="2105"/>
                  <a:pt x="440" y="2087"/>
                </a:cubicBezTo>
                <a:cubicBezTo>
                  <a:pt x="395" y="2042"/>
                  <a:pt x="364" y="1983"/>
                  <a:pt x="336" y="1927"/>
                </a:cubicBezTo>
                <a:cubicBezTo>
                  <a:pt x="315" y="1885"/>
                  <a:pt x="302" y="1843"/>
                  <a:pt x="272" y="1807"/>
                </a:cubicBezTo>
                <a:cubicBezTo>
                  <a:pt x="154" y="1665"/>
                  <a:pt x="240" y="1791"/>
                  <a:pt x="192" y="1719"/>
                </a:cubicBezTo>
                <a:cubicBezTo>
                  <a:pt x="167" y="1568"/>
                  <a:pt x="133" y="1420"/>
                  <a:pt x="96" y="1271"/>
                </a:cubicBezTo>
                <a:cubicBezTo>
                  <a:pt x="91" y="1251"/>
                  <a:pt x="34" y="1171"/>
                  <a:pt x="24" y="1143"/>
                </a:cubicBezTo>
                <a:cubicBezTo>
                  <a:pt x="20" y="1133"/>
                  <a:pt x="19" y="1122"/>
                  <a:pt x="16" y="1111"/>
                </a:cubicBezTo>
                <a:cubicBezTo>
                  <a:pt x="11" y="1095"/>
                  <a:pt x="0" y="1063"/>
                  <a:pt x="0" y="1063"/>
                </a:cubicBezTo>
                <a:cubicBezTo>
                  <a:pt x="9" y="929"/>
                  <a:pt x="16" y="982"/>
                  <a:pt x="0" y="903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304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FE327-E640-4EC8-972D-7A6DC98DCFE2}" type="slidenum">
              <a:rPr lang="en-US"/>
              <a:pPr/>
              <a:t>41</a:t>
            </a:fld>
            <a:endParaRPr lang="en-US" sz="1400"/>
          </a:p>
        </p:txBody>
      </p: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Dijkstra's Shortest Path Algorithm</a:t>
            </a:r>
          </a:p>
        </p:txBody>
      </p:sp>
      <p:sp>
        <p:nvSpPr>
          <p:cNvPr id="551939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s</a:t>
            </a:r>
          </a:p>
        </p:txBody>
      </p:sp>
      <p:sp>
        <p:nvSpPr>
          <p:cNvPr id="551940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3</a:t>
            </a:r>
          </a:p>
        </p:txBody>
      </p:sp>
      <p:sp>
        <p:nvSpPr>
          <p:cNvPr id="551941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t</a:t>
            </a:r>
          </a:p>
        </p:txBody>
      </p:sp>
      <p:sp>
        <p:nvSpPr>
          <p:cNvPr id="551942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2</a:t>
            </a:r>
          </a:p>
        </p:txBody>
      </p:sp>
      <p:sp>
        <p:nvSpPr>
          <p:cNvPr id="551943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6</a:t>
            </a:r>
          </a:p>
        </p:txBody>
      </p:sp>
      <p:sp>
        <p:nvSpPr>
          <p:cNvPr id="551944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7</a:t>
            </a:r>
          </a:p>
        </p:txBody>
      </p:sp>
      <p:sp>
        <p:nvSpPr>
          <p:cNvPr id="551945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4</a:t>
            </a:r>
          </a:p>
        </p:txBody>
      </p:sp>
      <p:sp>
        <p:nvSpPr>
          <p:cNvPr id="551946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5</a:t>
            </a:r>
          </a:p>
        </p:txBody>
      </p:sp>
      <p:cxnSp>
        <p:nvCxnSpPr>
          <p:cNvPr id="551947" name="AutoShape 11"/>
          <p:cNvCxnSpPr>
            <a:cxnSpLocks noChangeShapeType="1"/>
            <a:stCxn id="551939" idx="7"/>
            <a:endCxn id="551942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1948" name="AutoShape 12"/>
          <p:cNvCxnSpPr>
            <a:cxnSpLocks noChangeShapeType="1"/>
            <a:stCxn id="551939" idx="6"/>
            <a:endCxn id="551943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1949" name="AutoShape 13"/>
          <p:cNvCxnSpPr>
            <a:cxnSpLocks noChangeShapeType="1"/>
            <a:stCxn id="551939" idx="5"/>
            <a:endCxn id="551944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1950" name="AutoShape 14"/>
          <p:cNvCxnSpPr>
            <a:cxnSpLocks noChangeShapeType="1"/>
            <a:stCxn id="551943" idx="7"/>
            <a:endCxn id="551940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1951" name="AutoShape 15"/>
          <p:cNvCxnSpPr>
            <a:cxnSpLocks noChangeShapeType="1"/>
            <a:stCxn id="551945" idx="7"/>
            <a:endCxn id="551940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1952" name="AutoShape 16"/>
          <p:cNvCxnSpPr>
            <a:cxnSpLocks noChangeShapeType="1"/>
            <a:stCxn id="551943" idx="5"/>
            <a:endCxn id="551946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1953" name="AutoShape 17"/>
          <p:cNvCxnSpPr>
            <a:cxnSpLocks noChangeShapeType="1"/>
            <a:stCxn id="551946" idx="5"/>
            <a:endCxn id="551941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1954" name="AutoShape 18"/>
          <p:cNvCxnSpPr>
            <a:cxnSpLocks noChangeShapeType="1"/>
            <a:stCxn id="551946" idx="6"/>
            <a:endCxn id="551945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1955" name="AutoShape 19"/>
          <p:cNvCxnSpPr>
            <a:cxnSpLocks noChangeShapeType="1"/>
            <a:stCxn id="551945" idx="4"/>
            <a:endCxn id="551941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1956" name="AutoShape 20"/>
          <p:cNvCxnSpPr>
            <a:cxnSpLocks noChangeShapeType="1"/>
            <a:stCxn id="551940" idx="3"/>
            <a:endCxn id="551946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1957" name="AutoShape 21"/>
          <p:cNvCxnSpPr>
            <a:cxnSpLocks noChangeShapeType="1"/>
            <a:stCxn id="551943" idx="4"/>
            <a:endCxn id="551944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1958" name="AutoShape 22"/>
          <p:cNvCxnSpPr>
            <a:cxnSpLocks noChangeShapeType="1"/>
            <a:stCxn id="551944" idx="6"/>
            <a:endCxn id="551946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1959" name="AutoShape 23"/>
          <p:cNvCxnSpPr>
            <a:cxnSpLocks noChangeShapeType="1"/>
            <a:stCxn id="551942" idx="6"/>
            <a:endCxn id="551940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1960" name="AutoShape 24"/>
          <p:cNvCxnSpPr>
            <a:cxnSpLocks noChangeShapeType="1"/>
            <a:stCxn id="551944" idx="6"/>
            <a:endCxn id="551941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1961" name="AutoShape 25"/>
          <p:cNvCxnSpPr>
            <a:cxnSpLocks noChangeShapeType="1"/>
            <a:stCxn id="551940" idx="5"/>
            <a:endCxn id="551941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51962" name="Text Box 26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24</a:t>
            </a:r>
          </a:p>
        </p:txBody>
      </p:sp>
      <p:sp>
        <p:nvSpPr>
          <p:cNvPr id="551963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18</a:t>
            </a:r>
          </a:p>
        </p:txBody>
      </p:sp>
      <p:sp>
        <p:nvSpPr>
          <p:cNvPr id="551964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</a:t>
            </a:r>
          </a:p>
        </p:txBody>
      </p:sp>
      <p:sp>
        <p:nvSpPr>
          <p:cNvPr id="551965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9</a:t>
            </a:r>
          </a:p>
        </p:txBody>
      </p:sp>
      <p:sp>
        <p:nvSpPr>
          <p:cNvPr id="551966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14</a:t>
            </a:r>
          </a:p>
        </p:txBody>
      </p:sp>
      <p:sp>
        <p:nvSpPr>
          <p:cNvPr id="551967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15</a:t>
            </a:r>
          </a:p>
        </p:txBody>
      </p:sp>
      <p:sp>
        <p:nvSpPr>
          <p:cNvPr id="551968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5</a:t>
            </a:r>
          </a:p>
        </p:txBody>
      </p:sp>
      <p:sp>
        <p:nvSpPr>
          <p:cNvPr id="551969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30</a:t>
            </a:r>
          </a:p>
        </p:txBody>
      </p:sp>
      <p:sp>
        <p:nvSpPr>
          <p:cNvPr id="551970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20</a:t>
            </a:r>
          </a:p>
        </p:txBody>
      </p:sp>
      <p:sp>
        <p:nvSpPr>
          <p:cNvPr id="551971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44</a:t>
            </a:r>
          </a:p>
        </p:txBody>
      </p:sp>
      <p:sp>
        <p:nvSpPr>
          <p:cNvPr id="551972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16</a:t>
            </a:r>
          </a:p>
        </p:txBody>
      </p:sp>
      <p:sp>
        <p:nvSpPr>
          <p:cNvPr id="551973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11</a:t>
            </a:r>
          </a:p>
        </p:txBody>
      </p:sp>
      <p:sp>
        <p:nvSpPr>
          <p:cNvPr id="551974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551975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19</a:t>
            </a:r>
          </a:p>
        </p:txBody>
      </p:sp>
      <p:sp>
        <p:nvSpPr>
          <p:cNvPr id="551976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551977" name="Text Box 41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15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51978" name="Text Box 42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9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51980" name="Text Box 44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51981" name="Text Box 45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51982" name="Text Box 46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14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51983" name="Text Box 47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51984" name="Text Box 48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0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51985" name="Text Box 49"/>
          <p:cNvSpPr txBox="1">
            <a:spLocks noChangeArrowheads="1"/>
          </p:cNvSpPr>
          <p:nvPr/>
        </p:nvSpPr>
        <p:spPr bwMode="auto">
          <a:xfrm>
            <a:off x="2794000" y="1014413"/>
            <a:ext cx="3368675" cy="7937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/>
              <a:t>S = { s, 2, 3, 4, 5, 6, 7, t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/>
              <a:t>PQ = { }</a:t>
            </a:r>
          </a:p>
        </p:txBody>
      </p:sp>
      <p:sp>
        <p:nvSpPr>
          <p:cNvPr id="551986" name="Text Box 50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51987" name="Text Box 51"/>
          <p:cNvSpPr txBox="1">
            <a:spLocks noChangeArrowheads="1"/>
          </p:cNvSpPr>
          <p:nvPr/>
        </p:nvSpPr>
        <p:spPr bwMode="auto">
          <a:xfrm>
            <a:off x="2132013" y="2555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51988" name="Text Box 52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51989" name="Text Box 53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51990" name="Text Box 54"/>
          <p:cNvSpPr txBox="1">
            <a:spLocks noChangeArrowheads="1"/>
          </p:cNvSpPr>
          <p:nvPr/>
        </p:nvSpPr>
        <p:spPr bwMode="auto">
          <a:xfrm>
            <a:off x="2949575" y="3786188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51991" name="Text Box 55"/>
          <p:cNvSpPr txBox="1">
            <a:spLocks noChangeArrowheads="1"/>
          </p:cNvSpPr>
          <p:nvPr/>
        </p:nvSpPr>
        <p:spPr bwMode="auto">
          <a:xfrm>
            <a:off x="2212975" y="64055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51994" name="Text Box 58"/>
          <p:cNvSpPr txBox="1">
            <a:spLocks noChangeArrowheads="1"/>
          </p:cNvSpPr>
          <p:nvPr/>
        </p:nvSpPr>
        <p:spPr bwMode="auto">
          <a:xfrm>
            <a:off x="4121150" y="42021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44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51995" name="Text Box 59"/>
          <p:cNvSpPr txBox="1">
            <a:spLocks noChangeArrowheads="1"/>
          </p:cNvSpPr>
          <p:nvPr/>
        </p:nvSpPr>
        <p:spPr bwMode="auto">
          <a:xfrm>
            <a:off x="4346575" y="44751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51996" name="Text Box 60"/>
          <p:cNvSpPr txBox="1">
            <a:spLocks noChangeArrowheads="1"/>
          </p:cNvSpPr>
          <p:nvPr/>
        </p:nvSpPr>
        <p:spPr bwMode="auto">
          <a:xfrm>
            <a:off x="4438650" y="41894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35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51997" name="Text Box 61"/>
          <p:cNvSpPr txBox="1">
            <a:spLocks noChangeArrowheads="1"/>
          </p:cNvSpPr>
          <p:nvPr/>
        </p:nvSpPr>
        <p:spPr bwMode="auto">
          <a:xfrm>
            <a:off x="4359275" y="4246563"/>
            <a:ext cx="276225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</a:t>
            </a:r>
          </a:p>
        </p:txBody>
      </p:sp>
      <p:sp>
        <p:nvSpPr>
          <p:cNvPr id="551998" name="Text Box 62"/>
          <p:cNvSpPr txBox="1">
            <a:spLocks noChangeArrowheads="1"/>
          </p:cNvSpPr>
          <p:nvPr/>
        </p:nvSpPr>
        <p:spPr bwMode="auto">
          <a:xfrm>
            <a:off x="7829550" y="628015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59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51999" name="Text Box 63"/>
          <p:cNvSpPr txBox="1">
            <a:spLocks noChangeArrowheads="1"/>
          </p:cNvSpPr>
          <p:nvPr/>
        </p:nvSpPr>
        <p:spPr bwMode="auto">
          <a:xfrm>
            <a:off x="83470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52000" name="Text Box 64"/>
          <p:cNvSpPr txBox="1">
            <a:spLocks noChangeArrowheads="1"/>
          </p:cNvSpPr>
          <p:nvPr/>
        </p:nvSpPr>
        <p:spPr bwMode="auto">
          <a:xfrm>
            <a:off x="80676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52001" name="Text Box 65"/>
          <p:cNvSpPr txBox="1">
            <a:spLocks noChangeArrowheads="1"/>
          </p:cNvSpPr>
          <p:nvPr/>
        </p:nvSpPr>
        <p:spPr bwMode="auto">
          <a:xfrm>
            <a:off x="7486650" y="62722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51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52002" name="Text Box 66"/>
          <p:cNvSpPr txBox="1">
            <a:spLocks noChangeArrowheads="1"/>
          </p:cNvSpPr>
          <p:nvPr/>
        </p:nvSpPr>
        <p:spPr bwMode="auto">
          <a:xfrm>
            <a:off x="4651375" y="4233863"/>
            <a:ext cx="276225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</a:t>
            </a:r>
          </a:p>
        </p:txBody>
      </p:sp>
      <p:sp>
        <p:nvSpPr>
          <p:cNvPr id="552003" name="Text Box 67"/>
          <p:cNvSpPr txBox="1">
            <a:spLocks noChangeArrowheads="1"/>
          </p:cNvSpPr>
          <p:nvPr/>
        </p:nvSpPr>
        <p:spPr bwMode="auto">
          <a:xfrm>
            <a:off x="4756150" y="41894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34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52005" name="Text Box 69"/>
          <p:cNvSpPr txBox="1">
            <a:spLocks noChangeArrowheads="1"/>
          </p:cNvSpPr>
          <p:nvPr/>
        </p:nvSpPr>
        <p:spPr bwMode="auto">
          <a:xfrm>
            <a:off x="77120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52006" name="Text Box 70"/>
          <p:cNvSpPr txBox="1">
            <a:spLocks noChangeArrowheads="1"/>
          </p:cNvSpPr>
          <p:nvPr/>
        </p:nvSpPr>
        <p:spPr bwMode="auto">
          <a:xfrm>
            <a:off x="7131050" y="62722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50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52007" name="Text Box 71"/>
          <p:cNvSpPr txBox="1">
            <a:spLocks noChangeArrowheads="1"/>
          </p:cNvSpPr>
          <p:nvPr/>
        </p:nvSpPr>
        <p:spPr bwMode="auto">
          <a:xfrm>
            <a:off x="6950075" y="41910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52008" name="Text Box 72"/>
          <p:cNvSpPr txBox="1">
            <a:spLocks noChangeArrowheads="1"/>
          </p:cNvSpPr>
          <p:nvPr/>
        </p:nvSpPr>
        <p:spPr bwMode="auto">
          <a:xfrm>
            <a:off x="6445250" y="41386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45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52011" name="Text Box 75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52012" name="Text Box 76"/>
          <p:cNvSpPr txBox="1">
            <a:spLocks noChangeArrowheads="1"/>
          </p:cNvSpPr>
          <p:nvPr/>
        </p:nvSpPr>
        <p:spPr bwMode="auto">
          <a:xfrm>
            <a:off x="8012113" y="2428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52013" name="Text Box 77"/>
          <p:cNvSpPr txBox="1">
            <a:spLocks noChangeArrowheads="1"/>
          </p:cNvSpPr>
          <p:nvPr/>
        </p:nvSpPr>
        <p:spPr bwMode="auto">
          <a:xfrm>
            <a:off x="8108950" y="23860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33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52014" name="Text Box 78"/>
          <p:cNvSpPr txBox="1">
            <a:spLocks noChangeArrowheads="1"/>
          </p:cNvSpPr>
          <p:nvPr/>
        </p:nvSpPr>
        <p:spPr bwMode="auto">
          <a:xfrm>
            <a:off x="8382000" y="24384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52015" name="Text Box 79"/>
          <p:cNvSpPr txBox="1">
            <a:spLocks noChangeArrowheads="1"/>
          </p:cNvSpPr>
          <p:nvPr/>
        </p:nvSpPr>
        <p:spPr bwMode="auto">
          <a:xfrm>
            <a:off x="8001000" y="205740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32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52016" name="Freeform 80"/>
          <p:cNvSpPr>
            <a:spLocks/>
          </p:cNvSpPr>
          <p:nvPr/>
        </p:nvSpPr>
        <p:spPr bwMode="auto">
          <a:xfrm>
            <a:off x="177800" y="1995488"/>
            <a:ext cx="8788400" cy="4730750"/>
          </a:xfrm>
          <a:custGeom>
            <a:avLst/>
            <a:gdLst>
              <a:gd name="T0" fmla="*/ 0 w 5536"/>
              <a:gd name="T1" fmla="*/ 903 h 2980"/>
              <a:gd name="T2" fmla="*/ 112 w 5536"/>
              <a:gd name="T3" fmla="*/ 623 h 2980"/>
              <a:gd name="T4" fmla="*/ 304 w 5536"/>
              <a:gd name="T5" fmla="*/ 519 h 2980"/>
              <a:gd name="T6" fmla="*/ 440 w 5536"/>
              <a:gd name="T7" fmla="*/ 447 h 2980"/>
              <a:gd name="T8" fmla="*/ 624 w 5536"/>
              <a:gd name="T9" fmla="*/ 415 h 2980"/>
              <a:gd name="T10" fmla="*/ 832 w 5536"/>
              <a:gd name="T11" fmla="*/ 375 h 2980"/>
              <a:gd name="T12" fmla="*/ 952 w 5536"/>
              <a:gd name="T13" fmla="*/ 335 h 2980"/>
              <a:gd name="T14" fmla="*/ 1432 w 5536"/>
              <a:gd name="T15" fmla="*/ 271 h 2980"/>
              <a:gd name="T16" fmla="*/ 1928 w 5536"/>
              <a:gd name="T17" fmla="*/ 311 h 2980"/>
              <a:gd name="T18" fmla="*/ 2640 w 5536"/>
              <a:gd name="T19" fmla="*/ 343 h 2980"/>
              <a:gd name="T20" fmla="*/ 4528 w 5536"/>
              <a:gd name="T21" fmla="*/ 130 h 2980"/>
              <a:gd name="T22" fmla="*/ 4955 w 5536"/>
              <a:gd name="T23" fmla="*/ 34 h 2980"/>
              <a:gd name="T24" fmla="*/ 5232 w 5536"/>
              <a:gd name="T25" fmla="*/ 34 h 2980"/>
              <a:gd name="T26" fmla="*/ 5371 w 5536"/>
              <a:gd name="T27" fmla="*/ 162 h 2980"/>
              <a:gd name="T28" fmla="*/ 5376 w 5536"/>
              <a:gd name="T29" fmla="*/ 295 h 2980"/>
              <a:gd name="T30" fmla="*/ 5368 w 5536"/>
              <a:gd name="T31" fmla="*/ 647 h 2980"/>
              <a:gd name="T32" fmla="*/ 5354 w 5536"/>
              <a:gd name="T33" fmla="*/ 889 h 2980"/>
              <a:gd name="T34" fmla="*/ 5366 w 5536"/>
              <a:gd name="T35" fmla="*/ 1143 h 2980"/>
              <a:gd name="T36" fmla="*/ 5403 w 5536"/>
              <a:gd name="T37" fmla="*/ 1604 h 2980"/>
              <a:gd name="T38" fmla="*/ 5427 w 5536"/>
              <a:gd name="T39" fmla="*/ 2283 h 2980"/>
              <a:gd name="T40" fmla="*/ 5451 w 5536"/>
              <a:gd name="T41" fmla="*/ 2658 h 2980"/>
              <a:gd name="T42" fmla="*/ 5342 w 5536"/>
              <a:gd name="T43" fmla="*/ 2901 h 2980"/>
              <a:gd name="T44" fmla="*/ 4288 w 5536"/>
              <a:gd name="T45" fmla="*/ 2901 h 2980"/>
              <a:gd name="T46" fmla="*/ 2082 w 5536"/>
              <a:gd name="T47" fmla="*/ 2949 h 2980"/>
              <a:gd name="T48" fmla="*/ 1208 w 5536"/>
              <a:gd name="T49" fmla="*/ 2975 h 2980"/>
              <a:gd name="T50" fmla="*/ 1008 w 5536"/>
              <a:gd name="T51" fmla="*/ 2919 h 2980"/>
              <a:gd name="T52" fmla="*/ 936 w 5536"/>
              <a:gd name="T53" fmla="*/ 2887 h 2980"/>
              <a:gd name="T54" fmla="*/ 888 w 5536"/>
              <a:gd name="T55" fmla="*/ 2775 h 2980"/>
              <a:gd name="T56" fmla="*/ 792 w 5536"/>
              <a:gd name="T57" fmla="*/ 2679 h 2980"/>
              <a:gd name="T58" fmla="*/ 736 w 5536"/>
              <a:gd name="T59" fmla="*/ 2599 h 2980"/>
              <a:gd name="T60" fmla="*/ 704 w 5536"/>
              <a:gd name="T61" fmla="*/ 2527 h 2980"/>
              <a:gd name="T62" fmla="*/ 680 w 5536"/>
              <a:gd name="T63" fmla="*/ 2503 h 2980"/>
              <a:gd name="T64" fmla="*/ 656 w 5536"/>
              <a:gd name="T65" fmla="*/ 2447 h 2980"/>
              <a:gd name="T66" fmla="*/ 472 w 5536"/>
              <a:gd name="T67" fmla="*/ 2215 h 2980"/>
              <a:gd name="T68" fmla="*/ 440 w 5536"/>
              <a:gd name="T69" fmla="*/ 2087 h 2980"/>
              <a:gd name="T70" fmla="*/ 336 w 5536"/>
              <a:gd name="T71" fmla="*/ 1927 h 2980"/>
              <a:gd name="T72" fmla="*/ 272 w 5536"/>
              <a:gd name="T73" fmla="*/ 1807 h 2980"/>
              <a:gd name="T74" fmla="*/ 192 w 5536"/>
              <a:gd name="T75" fmla="*/ 1719 h 2980"/>
              <a:gd name="T76" fmla="*/ 96 w 5536"/>
              <a:gd name="T77" fmla="*/ 1271 h 2980"/>
              <a:gd name="T78" fmla="*/ 24 w 5536"/>
              <a:gd name="T79" fmla="*/ 1143 h 2980"/>
              <a:gd name="T80" fmla="*/ 16 w 5536"/>
              <a:gd name="T81" fmla="*/ 1111 h 2980"/>
              <a:gd name="T82" fmla="*/ 0 w 5536"/>
              <a:gd name="T83" fmla="*/ 1063 h 2980"/>
              <a:gd name="T84" fmla="*/ 0 w 5536"/>
              <a:gd name="T85" fmla="*/ 903 h 2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536" h="2980">
                <a:moveTo>
                  <a:pt x="0" y="903"/>
                </a:moveTo>
                <a:cubicBezTo>
                  <a:pt x="45" y="812"/>
                  <a:pt x="44" y="703"/>
                  <a:pt x="112" y="623"/>
                </a:cubicBezTo>
                <a:cubicBezTo>
                  <a:pt x="158" y="569"/>
                  <a:pt x="244" y="552"/>
                  <a:pt x="304" y="519"/>
                </a:cubicBezTo>
                <a:cubicBezTo>
                  <a:pt x="354" y="491"/>
                  <a:pt x="386" y="465"/>
                  <a:pt x="440" y="447"/>
                </a:cubicBezTo>
                <a:cubicBezTo>
                  <a:pt x="500" y="427"/>
                  <a:pt x="562" y="425"/>
                  <a:pt x="624" y="415"/>
                </a:cubicBezTo>
                <a:cubicBezTo>
                  <a:pt x="693" y="403"/>
                  <a:pt x="764" y="392"/>
                  <a:pt x="832" y="375"/>
                </a:cubicBezTo>
                <a:cubicBezTo>
                  <a:pt x="869" y="350"/>
                  <a:pt x="911" y="349"/>
                  <a:pt x="952" y="335"/>
                </a:cubicBezTo>
                <a:cubicBezTo>
                  <a:pt x="1113" y="281"/>
                  <a:pt x="1260" y="277"/>
                  <a:pt x="1432" y="271"/>
                </a:cubicBezTo>
                <a:cubicBezTo>
                  <a:pt x="1618" y="278"/>
                  <a:pt x="1740" y="304"/>
                  <a:pt x="1928" y="311"/>
                </a:cubicBezTo>
                <a:cubicBezTo>
                  <a:pt x="2165" y="335"/>
                  <a:pt x="2402" y="338"/>
                  <a:pt x="2640" y="343"/>
                </a:cubicBezTo>
                <a:cubicBezTo>
                  <a:pt x="3273" y="376"/>
                  <a:pt x="3889" y="136"/>
                  <a:pt x="4528" y="130"/>
                </a:cubicBezTo>
                <a:cubicBezTo>
                  <a:pt x="4668" y="112"/>
                  <a:pt x="4828" y="88"/>
                  <a:pt x="4955" y="34"/>
                </a:cubicBezTo>
                <a:cubicBezTo>
                  <a:pt x="5034" y="0"/>
                  <a:pt x="5162" y="37"/>
                  <a:pt x="5232" y="34"/>
                </a:cubicBezTo>
                <a:cubicBezTo>
                  <a:pt x="5288" y="40"/>
                  <a:pt x="5332" y="123"/>
                  <a:pt x="5371" y="162"/>
                </a:cubicBezTo>
                <a:cubicBezTo>
                  <a:pt x="5376" y="181"/>
                  <a:pt x="5376" y="276"/>
                  <a:pt x="5376" y="295"/>
                </a:cubicBezTo>
                <a:cubicBezTo>
                  <a:pt x="5376" y="412"/>
                  <a:pt x="5373" y="530"/>
                  <a:pt x="5368" y="647"/>
                </a:cubicBezTo>
                <a:cubicBezTo>
                  <a:pt x="5365" y="726"/>
                  <a:pt x="5378" y="816"/>
                  <a:pt x="5354" y="889"/>
                </a:cubicBezTo>
                <a:cubicBezTo>
                  <a:pt x="5354" y="967"/>
                  <a:pt x="5358" y="1024"/>
                  <a:pt x="5366" y="1143"/>
                </a:cubicBezTo>
                <a:cubicBezTo>
                  <a:pt x="5374" y="1262"/>
                  <a:pt x="5393" y="1414"/>
                  <a:pt x="5403" y="1604"/>
                </a:cubicBezTo>
                <a:cubicBezTo>
                  <a:pt x="5413" y="1794"/>
                  <a:pt x="5419" y="2107"/>
                  <a:pt x="5427" y="2283"/>
                </a:cubicBezTo>
                <a:cubicBezTo>
                  <a:pt x="5434" y="2455"/>
                  <a:pt x="5465" y="2555"/>
                  <a:pt x="5451" y="2658"/>
                </a:cubicBezTo>
                <a:cubicBezTo>
                  <a:pt x="5437" y="2761"/>
                  <a:pt x="5536" y="2861"/>
                  <a:pt x="5342" y="2901"/>
                </a:cubicBezTo>
                <a:cubicBezTo>
                  <a:pt x="5148" y="2941"/>
                  <a:pt x="4575" y="2897"/>
                  <a:pt x="4288" y="2901"/>
                </a:cubicBezTo>
                <a:cubicBezTo>
                  <a:pt x="3745" y="2909"/>
                  <a:pt x="2595" y="2937"/>
                  <a:pt x="2082" y="2949"/>
                </a:cubicBezTo>
                <a:cubicBezTo>
                  <a:pt x="1678" y="2961"/>
                  <a:pt x="1387" y="2980"/>
                  <a:pt x="1208" y="2975"/>
                </a:cubicBezTo>
                <a:cubicBezTo>
                  <a:pt x="1140" y="2958"/>
                  <a:pt x="1074" y="2941"/>
                  <a:pt x="1008" y="2919"/>
                </a:cubicBezTo>
                <a:cubicBezTo>
                  <a:pt x="984" y="2911"/>
                  <a:pt x="955" y="2906"/>
                  <a:pt x="936" y="2887"/>
                </a:cubicBezTo>
                <a:cubicBezTo>
                  <a:pt x="901" y="2852"/>
                  <a:pt x="906" y="2816"/>
                  <a:pt x="888" y="2775"/>
                </a:cubicBezTo>
                <a:cubicBezTo>
                  <a:pt x="871" y="2736"/>
                  <a:pt x="819" y="2710"/>
                  <a:pt x="792" y="2679"/>
                </a:cubicBezTo>
                <a:cubicBezTo>
                  <a:pt x="776" y="2661"/>
                  <a:pt x="747" y="2615"/>
                  <a:pt x="736" y="2599"/>
                </a:cubicBezTo>
                <a:cubicBezTo>
                  <a:pt x="673" y="2505"/>
                  <a:pt x="762" y="2608"/>
                  <a:pt x="704" y="2527"/>
                </a:cubicBezTo>
                <a:cubicBezTo>
                  <a:pt x="697" y="2518"/>
                  <a:pt x="687" y="2512"/>
                  <a:pt x="680" y="2503"/>
                </a:cubicBezTo>
                <a:cubicBezTo>
                  <a:pt x="640" y="2447"/>
                  <a:pt x="682" y="2494"/>
                  <a:pt x="656" y="2447"/>
                </a:cubicBezTo>
                <a:cubicBezTo>
                  <a:pt x="606" y="2357"/>
                  <a:pt x="506" y="2317"/>
                  <a:pt x="472" y="2215"/>
                </a:cubicBezTo>
                <a:cubicBezTo>
                  <a:pt x="469" y="2192"/>
                  <a:pt x="458" y="2105"/>
                  <a:pt x="440" y="2087"/>
                </a:cubicBezTo>
                <a:cubicBezTo>
                  <a:pt x="395" y="2042"/>
                  <a:pt x="364" y="1983"/>
                  <a:pt x="336" y="1927"/>
                </a:cubicBezTo>
                <a:cubicBezTo>
                  <a:pt x="315" y="1885"/>
                  <a:pt x="302" y="1843"/>
                  <a:pt x="272" y="1807"/>
                </a:cubicBezTo>
                <a:cubicBezTo>
                  <a:pt x="154" y="1665"/>
                  <a:pt x="240" y="1791"/>
                  <a:pt x="192" y="1719"/>
                </a:cubicBezTo>
                <a:cubicBezTo>
                  <a:pt x="167" y="1568"/>
                  <a:pt x="133" y="1420"/>
                  <a:pt x="96" y="1271"/>
                </a:cubicBezTo>
                <a:cubicBezTo>
                  <a:pt x="91" y="1251"/>
                  <a:pt x="34" y="1171"/>
                  <a:pt x="24" y="1143"/>
                </a:cubicBezTo>
                <a:cubicBezTo>
                  <a:pt x="20" y="1133"/>
                  <a:pt x="19" y="1122"/>
                  <a:pt x="16" y="1111"/>
                </a:cubicBezTo>
                <a:cubicBezTo>
                  <a:pt x="11" y="1095"/>
                  <a:pt x="0" y="1063"/>
                  <a:pt x="0" y="1063"/>
                </a:cubicBezTo>
                <a:cubicBezTo>
                  <a:pt x="9" y="929"/>
                  <a:pt x="16" y="982"/>
                  <a:pt x="0" y="903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714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3D6A24-2A78-46EC-BEC2-4667EC338DE1}" type="slidenum">
              <a:rPr lang="en-US"/>
              <a:pPr/>
              <a:t>42</a:t>
            </a:fld>
            <a:endParaRPr lang="en-US" sz="1400"/>
          </a:p>
        </p:txBody>
      </p:sp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Dijkstra's Shortest Path Algorithm</a:t>
            </a:r>
          </a:p>
        </p:txBody>
      </p:sp>
      <p:sp>
        <p:nvSpPr>
          <p:cNvPr id="555011" name="Oval 3"/>
          <p:cNvSpPr>
            <a:spLocks noChangeArrowheads="1"/>
          </p:cNvSpPr>
          <p:nvPr/>
        </p:nvSpPr>
        <p:spPr bwMode="auto">
          <a:xfrm>
            <a:off x="300038" y="340042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s</a:t>
            </a:r>
          </a:p>
        </p:txBody>
      </p:sp>
      <p:sp>
        <p:nvSpPr>
          <p:cNvPr id="555012" name="Oval 4"/>
          <p:cNvSpPr>
            <a:spLocks noChangeArrowheads="1"/>
          </p:cNvSpPr>
          <p:nvPr/>
        </p:nvSpPr>
        <p:spPr bwMode="auto">
          <a:xfrm>
            <a:off x="7967663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3</a:t>
            </a:r>
          </a:p>
        </p:txBody>
      </p:sp>
      <p:sp>
        <p:nvSpPr>
          <p:cNvPr id="555013" name="Oval 5"/>
          <p:cNvSpPr>
            <a:spLocks noChangeArrowheads="1"/>
          </p:cNvSpPr>
          <p:nvPr/>
        </p:nvSpPr>
        <p:spPr bwMode="auto">
          <a:xfrm>
            <a:off x="8278813" y="5907088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t</a:t>
            </a:r>
          </a:p>
        </p:txBody>
      </p:sp>
      <p:sp>
        <p:nvSpPr>
          <p:cNvPr id="555014" name="Oval 6"/>
          <p:cNvSpPr>
            <a:spLocks noChangeArrowheads="1"/>
          </p:cNvSpPr>
          <p:nvPr/>
        </p:nvSpPr>
        <p:spPr bwMode="auto">
          <a:xfrm>
            <a:off x="2076450" y="2906713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2</a:t>
            </a:r>
          </a:p>
        </p:txBody>
      </p:sp>
      <p:sp>
        <p:nvSpPr>
          <p:cNvPr id="555015" name="Oval 7"/>
          <p:cNvSpPr>
            <a:spLocks noChangeArrowheads="1"/>
          </p:cNvSpPr>
          <p:nvPr/>
        </p:nvSpPr>
        <p:spPr bwMode="auto">
          <a:xfrm>
            <a:off x="2882900" y="40767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6</a:t>
            </a:r>
          </a:p>
        </p:txBody>
      </p:sp>
      <p:sp>
        <p:nvSpPr>
          <p:cNvPr id="555016" name="Oval 8"/>
          <p:cNvSpPr>
            <a:spLocks noChangeArrowheads="1"/>
          </p:cNvSpPr>
          <p:nvPr/>
        </p:nvSpPr>
        <p:spPr bwMode="auto">
          <a:xfrm>
            <a:off x="2138363" y="601980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7</a:t>
            </a:r>
          </a:p>
        </p:txBody>
      </p:sp>
      <p:sp>
        <p:nvSpPr>
          <p:cNvPr id="555017" name="Oval 9"/>
          <p:cNvSpPr>
            <a:spLocks noChangeArrowheads="1"/>
          </p:cNvSpPr>
          <p:nvPr/>
        </p:nvSpPr>
        <p:spPr bwMode="auto">
          <a:xfrm>
            <a:off x="7024688" y="44259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4</a:t>
            </a:r>
          </a:p>
        </p:txBody>
      </p:sp>
      <p:sp>
        <p:nvSpPr>
          <p:cNvPr id="555018" name="Oval 10"/>
          <p:cNvSpPr>
            <a:spLocks noChangeArrowheads="1"/>
          </p:cNvSpPr>
          <p:nvPr/>
        </p:nvSpPr>
        <p:spPr bwMode="auto">
          <a:xfrm>
            <a:off x="4289425" y="476885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/>
              <a:t>5</a:t>
            </a:r>
          </a:p>
        </p:txBody>
      </p:sp>
      <p:cxnSp>
        <p:nvCxnSpPr>
          <p:cNvPr id="555019" name="AutoShape 11"/>
          <p:cNvCxnSpPr>
            <a:cxnSpLocks noChangeShapeType="1"/>
            <a:stCxn id="555011" idx="7"/>
            <a:endCxn id="555014" idx="2"/>
          </p:cNvCxnSpPr>
          <p:nvPr/>
        </p:nvCxnSpPr>
        <p:spPr bwMode="auto">
          <a:xfrm flipV="1">
            <a:off x="557213" y="3057525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5020" name="AutoShape 12"/>
          <p:cNvCxnSpPr>
            <a:cxnSpLocks noChangeShapeType="1"/>
            <a:stCxn id="555011" idx="6"/>
            <a:endCxn id="555015" idx="1"/>
          </p:cNvCxnSpPr>
          <p:nvPr/>
        </p:nvCxnSpPr>
        <p:spPr bwMode="auto">
          <a:xfrm>
            <a:off x="609600" y="3551238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5021" name="AutoShape 13"/>
          <p:cNvCxnSpPr>
            <a:cxnSpLocks noChangeShapeType="1"/>
            <a:stCxn id="555011" idx="5"/>
            <a:endCxn id="555016" idx="0"/>
          </p:cNvCxnSpPr>
          <p:nvPr/>
        </p:nvCxnSpPr>
        <p:spPr bwMode="auto">
          <a:xfrm>
            <a:off x="557213" y="3665538"/>
            <a:ext cx="1731962" cy="234632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5022" name="AutoShape 14"/>
          <p:cNvCxnSpPr>
            <a:cxnSpLocks noChangeShapeType="1"/>
            <a:stCxn id="555015" idx="7"/>
            <a:endCxn id="555012" idx="2"/>
          </p:cNvCxnSpPr>
          <p:nvPr/>
        </p:nvCxnSpPr>
        <p:spPr bwMode="auto">
          <a:xfrm flipV="1">
            <a:off x="3140075" y="3057525"/>
            <a:ext cx="4819650" cy="105568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5023" name="AutoShape 15"/>
          <p:cNvCxnSpPr>
            <a:cxnSpLocks noChangeShapeType="1"/>
            <a:stCxn id="555017" idx="7"/>
            <a:endCxn id="555012" idx="4"/>
          </p:cNvCxnSpPr>
          <p:nvPr/>
        </p:nvCxnSpPr>
        <p:spPr bwMode="auto">
          <a:xfrm flipV="1">
            <a:off x="7281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5024" name="AutoShape 16"/>
          <p:cNvCxnSpPr>
            <a:cxnSpLocks noChangeShapeType="1"/>
            <a:stCxn id="555015" idx="5"/>
            <a:endCxn id="555018" idx="1"/>
          </p:cNvCxnSpPr>
          <p:nvPr/>
        </p:nvCxnSpPr>
        <p:spPr bwMode="auto">
          <a:xfrm>
            <a:off x="3140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5025" name="AutoShape 17"/>
          <p:cNvCxnSpPr>
            <a:cxnSpLocks noChangeShapeType="1"/>
            <a:stCxn id="555018" idx="5"/>
            <a:endCxn id="555013" idx="2"/>
          </p:cNvCxnSpPr>
          <p:nvPr/>
        </p:nvCxnSpPr>
        <p:spPr bwMode="auto">
          <a:xfrm>
            <a:off x="4546600" y="5033963"/>
            <a:ext cx="3724275" cy="1023937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5026" name="AutoShape 18"/>
          <p:cNvCxnSpPr>
            <a:cxnSpLocks noChangeShapeType="1"/>
            <a:stCxn id="555018" idx="6"/>
            <a:endCxn id="555017" idx="2"/>
          </p:cNvCxnSpPr>
          <p:nvPr/>
        </p:nvCxnSpPr>
        <p:spPr bwMode="auto">
          <a:xfrm flipV="1">
            <a:off x="4598988" y="4576763"/>
            <a:ext cx="2417762" cy="342900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5027" name="AutoShape 19"/>
          <p:cNvCxnSpPr>
            <a:cxnSpLocks noChangeShapeType="1"/>
            <a:stCxn id="555017" idx="4"/>
            <a:endCxn id="555013" idx="1"/>
          </p:cNvCxnSpPr>
          <p:nvPr/>
        </p:nvCxnSpPr>
        <p:spPr bwMode="auto">
          <a:xfrm>
            <a:off x="7175500" y="4735513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5028" name="AutoShape 20"/>
          <p:cNvCxnSpPr>
            <a:cxnSpLocks noChangeShapeType="1"/>
            <a:stCxn id="555012" idx="3"/>
            <a:endCxn id="555018" idx="7"/>
          </p:cNvCxnSpPr>
          <p:nvPr/>
        </p:nvCxnSpPr>
        <p:spPr bwMode="auto">
          <a:xfrm flipH="1">
            <a:off x="4546600" y="3171825"/>
            <a:ext cx="3465513" cy="163353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5029" name="AutoShape 21"/>
          <p:cNvCxnSpPr>
            <a:cxnSpLocks noChangeShapeType="1"/>
            <a:stCxn id="555015" idx="4"/>
            <a:endCxn id="555016" idx="7"/>
          </p:cNvCxnSpPr>
          <p:nvPr/>
        </p:nvCxnSpPr>
        <p:spPr bwMode="auto">
          <a:xfrm flipH="1">
            <a:off x="2395538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5030" name="AutoShape 22"/>
          <p:cNvCxnSpPr>
            <a:cxnSpLocks noChangeShapeType="1"/>
            <a:stCxn id="555016" idx="6"/>
            <a:endCxn id="555018" idx="2"/>
          </p:cNvCxnSpPr>
          <p:nvPr/>
        </p:nvCxnSpPr>
        <p:spPr bwMode="auto">
          <a:xfrm flipV="1">
            <a:off x="2447925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5031" name="AutoShape 23"/>
          <p:cNvCxnSpPr>
            <a:cxnSpLocks noChangeShapeType="1"/>
            <a:stCxn id="555014" idx="6"/>
            <a:endCxn id="555012" idx="1"/>
          </p:cNvCxnSpPr>
          <p:nvPr/>
        </p:nvCxnSpPr>
        <p:spPr bwMode="auto">
          <a:xfrm flipV="1">
            <a:off x="2386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5032" name="AutoShape 24"/>
          <p:cNvCxnSpPr>
            <a:cxnSpLocks noChangeShapeType="1"/>
            <a:stCxn id="555016" idx="6"/>
            <a:endCxn id="555013" idx="3"/>
          </p:cNvCxnSpPr>
          <p:nvPr/>
        </p:nvCxnSpPr>
        <p:spPr bwMode="auto">
          <a:xfrm>
            <a:off x="2447925" y="6170613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5033" name="AutoShape 25"/>
          <p:cNvCxnSpPr>
            <a:cxnSpLocks noChangeShapeType="1"/>
            <a:stCxn id="555012" idx="5"/>
            <a:endCxn id="555013" idx="0"/>
          </p:cNvCxnSpPr>
          <p:nvPr/>
        </p:nvCxnSpPr>
        <p:spPr bwMode="auto">
          <a:xfrm>
            <a:off x="8224838" y="3171825"/>
            <a:ext cx="204787" cy="2727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55034" name="Text Box 26"/>
          <p:cNvSpPr txBox="1">
            <a:spLocks noChangeArrowheads="1"/>
          </p:cNvSpPr>
          <p:nvPr/>
        </p:nvSpPr>
        <p:spPr bwMode="auto">
          <a:xfrm>
            <a:off x="4859338" y="2906713"/>
            <a:ext cx="4016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24</a:t>
            </a:r>
          </a:p>
        </p:txBody>
      </p:sp>
      <p:sp>
        <p:nvSpPr>
          <p:cNvPr id="555035" name="Text Box 27"/>
          <p:cNvSpPr txBox="1">
            <a:spLocks noChangeArrowheads="1"/>
          </p:cNvSpPr>
          <p:nvPr/>
        </p:nvSpPr>
        <p:spPr bwMode="auto">
          <a:xfrm>
            <a:off x="4794250" y="360680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18</a:t>
            </a:r>
          </a:p>
        </p:txBody>
      </p:sp>
      <p:sp>
        <p:nvSpPr>
          <p:cNvPr id="555036" name="Text Box 28"/>
          <p:cNvSpPr txBox="1">
            <a:spLocks noChangeArrowheads="1"/>
          </p:cNvSpPr>
          <p:nvPr/>
        </p:nvSpPr>
        <p:spPr bwMode="auto">
          <a:xfrm>
            <a:off x="5991225" y="39528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</a:t>
            </a:r>
          </a:p>
        </p:txBody>
      </p:sp>
      <p:sp>
        <p:nvSpPr>
          <p:cNvPr id="555037" name="Text Box 29"/>
          <p:cNvSpPr txBox="1">
            <a:spLocks noChangeArrowheads="1"/>
          </p:cNvSpPr>
          <p:nvPr/>
        </p:nvSpPr>
        <p:spPr bwMode="auto">
          <a:xfrm>
            <a:off x="1208088" y="3135313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9</a:t>
            </a:r>
          </a:p>
        </p:txBody>
      </p:sp>
      <p:sp>
        <p:nvSpPr>
          <p:cNvPr id="555038" name="Text Box 30"/>
          <p:cNvSpPr txBox="1">
            <a:spLocks noChangeArrowheads="1"/>
          </p:cNvSpPr>
          <p:nvPr/>
        </p:nvSpPr>
        <p:spPr bwMode="auto">
          <a:xfrm>
            <a:off x="1763713" y="3792538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14</a:t>
            </a:r>
          </a:p>
        </p:txBody>
      </p:sp>
      <p:sp>
        <p:nvSpPr>
          <p:cNvPr id="555039" name="Text Box 31"/>
          <p:cNvSpPr txBox="1">
            <a:spLocks noChangeArrowheads="1"/>
          </p:cNvSpPr>
          <p:nvPr/>
        </p:nvSpPr>
        <p:spPr bwMode="auto">
          <a:xfrm>
            <a:off x="1293813" y="48069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15</a:t>
            </a:r>
          </a:p>
        </p:txBody>
      </p:sp>
      <p:sp>
        <p:nvSpPr>
          <p:cNvPr id="555040" name="Text Box 32"/>
          <p:cNvSpPr txBox="1">
            <a:spLocks noChangeArrowheads="1"/>
          </p:cNvSpPr>
          <p:nvPr/>
        </p:nvSpPr>
        <p:spPr bwMode="auto">
          <a:xfrm>
            <a:off x="2579688" y="4984750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5</a:t>
            </a:r>
          </a:p>
        </p:txBody>
      </p:sp>
      <p:sp>
        <p:nvSpPr>
          <p:cNvPr id="555041" name="Text Box 33"/>
          <p:cNvSpPr txBox="1">
            <a:spLocks noChangeArrowheads="1"/>
          </p:cNvSpPr>
          <p:nvPr/>
        </p:nvSpPr>
        <p:spPr bwMode="auto">
          <a:xfrm>
            <a:off x="3517900" y="4494213"/>
            <a:ext cx="41751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30</a:t>
            </a:r>
          </a:p>
        </p:txBody>
      </p:sp>
      <p:sp>
        <p:nvSpPr>
          <p:cNvPr id="555042" name="Text Box 34"/>
          <p:cNvSpPr txBox="1">
            <a:spLocks noChangeArrowheads="1"/>
          </p:cNvSpPr>
          <p:nvPr/>
        </p:nvSpPr>
        <p:spPr bwMode="auto">
          <a:xfrm>
            <a:off x="3162300" y="5445125"/>
            <a:ext cx="4016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20</a:t>
            </a:r>
          </a:p>
        </p:txBody>
      </p:sp>
      <p:sp>
        <p:nvSpPr>
          <p:cNvPr id="555043" name="Text Box 35"/>
          <p:cNvSpPr txBox="1">
            <a:spLocks noChangeArrowheads="1"/>
          </p:cNvSpPr>
          <p:nvPr/>
        </p:nvSpPr>
        <p:spPr bwMode="auto">
          <a:xfrm>
            <a:off x="4614863" y="6115050"/>
            <a:ext cx="39846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44</a:t>
            </a:r>
          </a:p>
        </p:txBody>
      </p:sp>
      <p:sp>
        <p:nvSpPr>
          <p:cNvPr id="555044" name="Text Box 36"/>
          <p:cNvSpPr txBox="1">
            <a:spLocks noChangeArrowheads="1"/>
          </p:cNvSpPr>
          <p:nvPr/>
        </p:nvSpPr>
        <p:spPr bwMode="auto">
          <a:xfrm>
            <a:off x="6038850" y="5416550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16</a:t>
            </a:r>
          </a:p>
        </p:txBody>
      </p:sp>
      <p:sp>
        <p:nvSpPr>
          <p:cNvPr id="555045" name="Text Box 37"/>
          <p:cNvSpPr txBox="1">
            <a:spLocks noChangeArrowheads="1"/>
          </p:cNvSpPr>
          <p:nvPr/>
        </p:nvSpPr>
        <p:spPr bwMode="auto">
          <a:xfrm>
            <a:off x="5943600" y="4625975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11</a:t>
            </a:r>
          </a:p>
        </p:txBody>
      </p:sp>
      <p:sp>
        <p:nvSpPr>
          <p:cNvPr id="555046" name="Text Box 38"/>
          <p:cNvSpPr txBox="1">
            <a:spLocks noChangeArrowheads="1"/>
          </p:cNvSpPr>
          <p:nvPr/>
        </p:nvSpPr>
        <p:spPr bwMode="auto">
          <a:xfrm>
            <a:off x="7440613" y="3921125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555047" name="Text Box 39"/>
          <p:cNvSpPr txBox="1">
            <a:spLocks noChangeArrowheads="1"/>
          </p:cNvSpPr>
          <p:nvPr/>
        </p:nvSpPr>
        <p:spPr bwMode="auto">
          <a:xfrm>
            <a:off x="8175625" y="4478338"/>
            <a:ext cx="325438" cy="306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19</a:t>
            </a:r>
          </a:p>
        </p:txBody>
      </p:sp>
      <p:sp>
        <p:nvSpPr>
          <p:cNvPr id="555048" name="Text Box 40"/>
          <p:cNvSpPr txBox="1">
            <a:spLocks noChangeArrowheads="1"/>
          </p:cNvSpPr>
          <p:nvPr/>
        </p:nvSpPr>
        <p:spPr bwMode="auto">
          <a:xfrm>
            <a:off x="7535863" y="5207000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555049" name="Text Box 41"/>
          <p:cNvSpPr txBox="1">
            <a:spLocks noChangeArrowheads="1"/>
          </p:cNvSpPr>
          <p:nvPr/>
        </p:nvSpPr>
        <p:spPr bwMode="auto">
          <a:xfrm>
            <a:off x="2305050" y="63357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15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55050" name="Text Box 42"/>
          <p:cNvSpPr txBox="1">
            <a:spLocks noChangeArrowheads="1"/>
          </p:cNvSpPr>
          <p:nvPr/>
        </p:nvSpPr>
        <p:spPr bwMode="auto">
          <a:xfrm>
            <a:off x="2160588" y="251460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9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55051" name="Text Box 43"/>
          <p:cNvSpPr txBox="1">
            <a:spLocks noChangeArrowheads="1"/>
          </p:cNvSpPr>
          <p:nvPr/>
        </p:nvSpPr>
        <p:spPr bwMode="auto">
          <a:xfrm>
            <a:off x="8129588" y="62531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55052" name="Text Box 44"/>
          <p:cNvSpPr txBox="1">
            <a:spLocks noChangeArrowheads="1"/>
          </p:cNvSpPr>
          <p:nvPr/>
        </p:nvSpPr>
        <p:spPr bwMode="auto">
          <a:xfrm>
            <a:off x="4122738" y="4440238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55053" name="Text Box 45"/>
          <p:cNvSpPr txBox="1">
            <a:spLocks noChangeArrowheads="1"/>
          </p:cNvSpPr>
          <p:nvPr/>
        </p:nvSpPr>
        <p:spPr bwMode="auto">
          <a:xfrm>
            <a:off x="3025775" y="3741738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14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55054" name="Text Box 46"/>
          <p:cNvSpPr txBox="1">
            <a:spLocks noChangeArrowheads="1"/>
          </p:cNvSpPr>
          <p:nvPr/>
        </p:nvSpPr>
        <p:spPr bwMode="auto">
          <a:xfrm>
            <a:off x="6731000" y="413226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55055" name="Text Box 47"/>
          <p:cNvSpPr txBox="1">
            <a:spLocks noChangeArrowheads="1"/>
          </p:cNvSpPr>
          <p:nvPr/>
        </p:nvSpPr>
        <p:spPr bwMode="auto">
          <a:xfrm>
            <a:off x="169863" y="3105150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0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55056" name="Text Box 48"/>
          <p:cNvSpPr txBox="1">
            <a:spLocks noChangeArrowheads="1"/>
          </p:cNvSpPr>
          <p:nvPr/>
        </p:nvSpPr>
        <p:spPr bwMode="auto">
          <a:xfrm>
            <a:off x="2951162" y="1411288"/>
            <a:ext cx="3368675" cy="7937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46038" rIns="182880" bIns="46038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dirty="0"/>
              <a:t>S = { s, 2, 3, 4, 5, 6, 7, t }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charset="2"/>
              <a:buNone/>
            </a:pPr>
            <a:r>
              <a:rPr lang="en-US" dirty="0"/>
              <a:t>PQ = { }</a:t>
            </a:r>
          </a:p>
        </p:txBody>
      </p:sp>
      <p:sp>
        <p:nvSpPr>
          <p:cNvPr id="555057" name="Text Box 49"/>
          <p:cNvSpPr txBox="1">
            <a:spLocks noChangeArrowheads="1"/>
          </p:cNvSpPr>
          <p:nvPr/>
        </p:nvSpPr>
        <p:spPr bwMode="auto">
          <a:xfrm>
            <a:off x="1901825" y="2501900"/>
            <a:ext cx="538163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55058" name="Text Box 50"/>
          <p:cNvSpPr txBox="1">
            <a:spLocks noChangeArrowheads="1"/>
          </p:cNvSpPr>
          <p:nvPr/>
        </p:nvSpPr>
        <p:spPr bwMode="auto">
          <a:xfrm>
            <a:off x="2132013" y="2555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55059" name="Text Box 51"/>
          <p:cNvSpPr txBox="1">
            <a:spLocks noChangeArrowheads="1"/>
          </p:cNvSpPr>
          <p:nvPr/>
        </p:nvSpPr>
        <p:spPr bwMode="auto">
          <a:xfrm>
            <a:off x="2000250" y="6335713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55060" name="Text Box 52"/>
          <p:cNvSpPr txBox="1">
            <a:spLocks noChangeArrowheads="1"/>
          </p:cNvSpPr>
          <p:nvPr/>
        </p:nvSpPr>
        <p:spPr bwMode="auto">
          <a:xfrm>
            <a:off x="2720975" y="3741738"/>
            <a:ext cx="53816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55061" name="Text Box 53"/>
          <p:cNvSpPr txBox="1">
            <a:spLocks noChangeArrowheads="1"/>
          </p:cNvSpPr>
          <p:nvPr/>
        </p:nvSpPr>
        <p:spPr bwMode="auto">
          <a:xfrm>
            <a:off x="2949575" y="3786188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55062" name="Text Box 54"/>
          <p:cNvSpPr txBox="1">
            <a:spLocks noChangeArrowheads="1"/>
          </p:cNvSpPr>
          <p:nvPr/>
        </p:nvSpPr>
        <p:spPr bwMode="auto">
          <a:xfrm>
            <a:off x="2212975" y="64055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55063" name="Text Box 55"/>
          <p:cNvSpPr txBox="1">
            <a:spLocks noChangeArrowheads="1"/>
          </p:cNvSpPr>
          <p:nvPr/>
        </p:nvSpPr>
        <p:spPr bwMode="auto">
          <a:xfrm>
            <a:off x="4121150" y="42021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44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55064" name="Text Box 56"/>
          <p:cNvSpPr txBox="1">
            <a:spLocks noChangeArrowheads="1"/>
          </p:cNvSpPr>
          <p:nvPr/>
        </p:nvSpPr>
        <p:spPr bwMode="auto">
          <a:xfrm>
            <a:off x="4346575" y="4475163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55065" name="Text Box 57"/>
          <p:cNvSpPr txBox="1">
            <a:spLocks noChangeArrowheads="1"/>
          </p:cNvSpPr>
          <p:nvPr/>
        </p:nvSpPr>
        <p:spPr bwMode="auto">
          <a:xfrm>
            <a:off x="4438650" y="41894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35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55066" name="Text Box 58"/>
          <p:cNvSpPr txBox="1">
            <a:spLocks noChangeArrowheads="1"/>
          </p:cNvSpPr>
          <p:nvPr/>
        </p:nvSpPr>
        <p:spPr bwMode="auto">
          <a:xfrm>
            <a:off x="4359275" y="4246563"/>
            <a:ext cx="276225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</a:t>
            </a:r>
          </a:p>
        </p:txBody>
      </p:sp>
      <p:sp>
        <p:nvSpPr>
          <p:cNvPr id="555067" name="Text Box 59"/>
          <p:cNvSpPr txBox="1">
            <a:spLocks noChangeArrowheads="1"/>
          </p:cNvSpPr>
          <p:nvPr/>
        </p:nvSpPr>
        <p:spPr bwMode="auto">
          <a:xfrm>
            <a:off x="7829550" y="628015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59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55068" name="Text Box 60"/>
          <p:cNvSpPr txBox="1">
            <a:spLocks noChangeArrowheads="1"/>
          </p:cNvSpPr>
          <p:nvPr/>
        </p:nvSpPr>
        <p:spPr bwMode="auto">
          <a:xfrm>
            <a:off x="83470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55069" name="Text Box 61"/>
          <p:cNvSpPr txBox="1">
            <a:spLocks noChangeArrowheads="1"/>
          </p:cNvSpPr>
          <p:nvPr/>
        </p:nvSpPr>
        <p:spPr bwMode="auto">
          <a:xfrm>
            <a:off x="80676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55070" name="Text Box 62"/>
          <p:cNvSpPr txBox="1">
            <a:spLocks noChangeArrowheads="1"/>
          </p:cNvSpPr>
          <p:nvPr/>
        </p:nvSpPr>
        <p:spPr bwMode="auto">
          <a:xfrm>
            <a:off x="7486650" y="62722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51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55071" name="Text Box 63"/>
          <p:cNvSpPr txBox="1">
            <a:spLocks noChangeArrowheads="1"/>
          </p:cNvSpPr>
          <p:nvPr/>
        </p:nvSpPr>
        <p:spPr bwMode="auto">
          <a:xfrm>
            <a:off x="4651375" y="4233863"/>
            <a:ext cx="276225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</a:t>
            </a:r>
          </a:p>
        </p:txBody>
      </p:sp>
      <p:sp>
        <p:nvSpPr>
          <p:cNvPr id="555072" name="Text Box 64"/>
          <p:cNvSpPr txBox="1">
            <a:spLocks noChangeArrowheads="1"/>
          </p:cNvSpPr>
          <p:nvPr/>
        </p:nvSpPr>
        <p:spPr bwMode="auto">
          <a:xfrm>
            <a:off x="4756150" y="41894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34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55073" name="Text Box 65"/>
          <p:cNvSpPr txBox="1">
            <a:spLocks noChangeArrowheads="1"/>
          </p:cNvSpPr>
          <p:nvPr/>
        </p:nvSpPr>
        <p:spPr bwMode="auto">
          <a:xfrm>
            <a:off x="7712075" y="63246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55074" name="Text Box 66"/>
          <p:cNvSpPr txBox="1">
            <a:spLocks noChangeArrowheads="1"/>
          </p:cNvSpPr>
          <p:nvPr/>
        </p:nvSpPr>
        <p:spPr bwMode="auto">
          <a:xfrm>
            <a:off x="7131050" y="62722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50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55075" name="Text Box 67"/>
          <p:cNvSpPr txBox="1">
            <a:spLocks noChangeArrowheads="1"/>
          </p:cNvSpPr>
          <p:nvPr/>
        </p:nvSpPr>
        <p:spPr bwMode="auto">
          <a:xfrm>
            <a:off x="6950075" y="41910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55076" name="Text Box 68"/>
          <p:cNvSpPr txBox="1">
            <a:spLocks noChangeArrowheads="1"/>
          </p:cNvSpPr>
          <p:nvPr/>
        </p:nvSpPr>
        <p:spPr bwMode="auto">
          <a:xfrm>
            <a:off x="6445250" y="41386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45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55077" name="Text Box 69"/>
          <p:cNvSpPr txBox="1">
            <a:spLocks noChangeArrowheads="1"/>
          </p:cNvSpPr>
          <p:nvPr/>
        </p:nvSpPr>
        <p:spPr bwMode="auto">
          <a:xfrm>
            <a:off x="7815263" y="2366963"/>
            <a:ext cx="5381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sym typeface="Symbol" charset="2"/>
              </a:rPr>
              <a:t>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55078" name="Text Box 70"/>
          <p:cNvSpPr txBox="1">
            <a:spLocks noChangeArrowheads="1"/>
          </p:cNvSpPr>
          <p:nvPr/>
        </p:nvSpPr>
        <p:spPr bwMode="auto">
          <a:xfrm>
            <a:off x="8012113" y="2428875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55079" name="Text Box 71"/>
          <p:cNvSpPr txBox="1">
            <a:spLocks noChangeArrowheads="1"/>
          </p:cNvSpPr>
          <p:nvPr/>
        </p:nvSpPr>
        <p:spPr bwMode="auto">
          <a:xfrm>
            <a:off x="8108950" y="2386013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33</a:t>
            </a:r>
            <a:endParaRPr lang="en-US" sz="1600">
              <a:solidFill>
                <a:srgbClr val="006600"/>
              </a:solidFill>
            </a:endParaRPr>
          </a:p>
        </p:txBody>
      </p:sp>
      <p:sp>
        <p:nvSpPr>
          <p:cNvPr id="555080" name="Text Box 72"/>
          <p:cNvSpPr txBox="1">
            <a:spLocks noChangeArrowheads="1"/>
          </p:cNvSpPr>
          <p:nvPr/>
        </p:nvSpPr>
        <p:spPr bwMode="auto">
          <a:xfrm>
            <a:off x="8382000" y="2438400"/>
            <a:ext cx="2762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</a:t>
            </a:r>
          </a:p>
        </p:txBody>
      </p:sp>
      <p:sp>
        <p:nvSpPr>
          <p:cNvPr id="555081" name="Text Box 73"/>
          <p:cNvSpPr txBox="1">
            <a:spLocks noChangeArrowheads="1"/>
          </p:cNvSpPr>
          <p:nvPr/>
        </p:nvSpPr>
        <p:spPr bwMode="auto">
          <a:xfrm>
            <a:off x="8001000" y="205740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006600"/>
                </a:solidFill>
              </a:rPr>
              <a:t> </a:t>
            </a:r>
            <a:r>
              <a:rPr lang="en-US" sz="1600">
                <a:solidFill>
                  <a:srgbClr val="006600"/>
                </a:solidFill>
                <a:sym typeface="Symbol" charset="2"/>
              </a:rPr>
              <a:t>32</a:t>
            </a:r>
            <a:endParaRPr lang="en-US" sz="160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58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 – Try it out!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pSp>
        <p:nvGrpSpPr>
          <p:cNvPr id="35" name="Group 3"/>
          <p:cNvGrpSpPr>
            <a:grpSpLocks/>
          </p:cNvGrpSpPr>
          <p:nvPr/>
        </p:nvGrpSpPr>
        <p:grpSpPr bwMode="auto">
          <a:xfrm>
            <a:off x="2317481" y="2541639"/>
            <a:ext cx="3926727" cy="2873374"/>
            <a:chOff x="576" y="816"/>
            <a:chExt cx="1968" cy="1498"/>
          </a:xfrm>
        </p:grpSpPr>
        <p:sp>
          <p:nvSpPr>
            <p:cNvPr id="36" name="Oval 4"/>
            <p:cNvSpPr>
              <a:spLocks noChangeArrowheads="1"/>
            </p:cNvSpPr>
            <p:nvPr/>
          </p:nvSpPr>
          <p:spPr bwMode="auto">
            <a:xfrm>
              <a:off x="1344" y="1056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GB" sz="2400">
                  <a:latin typeface="Symbol" pitchFamily="18" charset="2"/>
                </a:rPr>
                <a:t>¥</a:t>
              </a:r>
            </a:p>
          </p:txBody>
        </p:sp>
        <p:sp>
          <p:nvSpPr>
            <p:cNvPr id="37" name="Oval 5"/>
            <p:cNvSpPr>
              <a:spLocks noChangeArrowheads="1"/>
            </p:cNvSpPr>
            <p:nvPr/>
          </p:nvSpPr>
          <p:spPr bwMode="auto">
            <a:xfrm>
              <a:off x="2112" y="1056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GB" sz="2400">
                  <a:latin typeface="Symbol" pitchFamily="18" charset="2"/>
                </a:rPr>
                <a:t>¥</a:t>
              </a:r>
            </a:p>
          </p:txBody>
        </p:sp>
        <p:sp>
          <p:nvSpPr>
            <p:cNvPr id="38" name="Oval 6"/>
            <p:cNvSpPr>
              <a:spLocks noChangeArrowheads="1"/>
            </p:cNvSpPr>
            <p:nvPr/>
          </p:nvSpPr>
          <p:spPr bwMode="auto">
            <a:xfrm>
              <a:off x="1344" y="1824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GB" sz="2400">
                  <a:latin typeface="Symbol" pitchFamily="18" charset="2"/>
                </a:rPr>
                <a:t>¥</a:t>
              </a:r>
            </a:p>
          </p:txBody>
        </p:sp>
        <p:sp>
          <p:nvSpPr>
            <p:cNvPr id="39" name="Oval 7"/>
            <p:cNvSpPr>
              <a:spLocks noChangeArrowheads="1"/>
            </p:cNvSpPr>
            <p:nvPr/>
          </p:nvSpPr>
          <p:spPr bwMode="auto">
            <a:xfrm>
              <a:off x="2112" y="1824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GB" sz="2400">
                  <a:latin typeface="Symbol" pitchFamily="18" charset="2"/>
                </a:rPr>
                <a:t>¥</a:t>
              </a:r>
            </a:p>
          </p:txBody>
        </p:sp>
        <p:sp>
          <p:nvSpPr>
            <p:cNvPr id="40" name="Oval 8"/>
            <p:cNvSpPr>
              <a:spLocks noChangeArrowheads="1"/>
            </p:cNvSpPr>
            <p:nvPr/>
          </p:nvSpPr>
          <p:spPr bwMode="auto">
            <a:xfrm>
              <a:off x="768" y="1440"/>
              <a:ext cx="288" cy="288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>
                  <a:latin typeface="Symbol" pitchFamily="18" charset="2"/>
                </a:rPr>
                <a:t>0</a:t>
              </a:r>
              <a:endParaRPr lang="en-GB" sz="2400">
                <a:latin typeface="Symbol" pitchFamily="18" charset="2"/>
              </a:endParaRPr>
            </a:p>
          </p:txBody>
        </p:sp>
        <p:cxnSp>
          <p:nvCxnSpPr>
            <p:cNvPr id="41" name="AutoShape 9"/>
            <p:cNvCxnSpPr>
              <a:cxnSpLocks noChangeShapeType="1"/>
              <a:stCxn id="38" idx="7"/>
              <a:endCxn id="36" idx="5"/>
            </p:cNvCxnSpPr>
            <p:nvPr/>
          </p:nvCxnSpPr>
          <p:spPr bwMode="auto">
            <a:xfrm rot="16200000">
              <a:off x="1308" y="1584"/>
              <a:ext cx="564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AutoShape 10"/>
            <p:cNvCxnSpPr>
              <a:cxnSpLocks noChangeShapeType="1"/>
              <a:stCxn id="36" idx="3"/>
              <a:endCxn id="38" idx="1"/>
            </p:cNvCxnSpPr>
            <p:nvPr/>
          </p:nvCxnSpPr>
          <p:spPr bwMode="auto">
            <a:xfrm rot="5400000">
              <a:off x="1104" y="1584"/>
              <a:ext cx="564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AutoShape 11"/>
            <p:cNvCxnSpPr>
              <a:cxnSpLocks noChangeShapeType="1"/>
              <a:stCxn id="36" idx="6"/>
              <a:endCxn id="37" idx="2"/>
            </p:cNvCxnSpPr>
            <p:nvPr/>
          </p:nvCxnSpPr>
          <p:spPr bwMode="auto">
            <a:xfrm>
              <a:off x="1632" y="1200"/>
              <a:ext cx="48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12"/>
            <p:cNvCxnSpPr>
              <a:cxnSpLocks noChangeShapeType="1"/>
              <a:stCxn id="38" idx="7"/>
              <a:endCxn id="37" idx="3"/>
            </p:cNvCxnSpPr>
            <p:nvPr/>
          </p:nvCxnSpPr>
          <p:spPr bwMode="auto">
            <a:xfrm flipV="1">
              <a:off x="1590" y="1302"/>
              <a:ext cx="564" cy="56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AutoShape 13"/>
            <p:cNvCxnSpPr>
              <a:cxnSpLocks noChangeShapeType="1"/>
              <a:stCxn id="37" idx="3"/>
              <a:endCxn id="39" idx="1"/>
            </p:cNvCxnSpPr>
            <p:nvPr/>
          </p:nvCxnSpPr>
          <p:spPr bwMode="auto">
            <a:xfrm>
              <a:off x="2154" y="1302"/>
              <a:ext cx="0" cy="56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AutoShape 14"/>
            <p:cNvCxnSpPr>
              <a:cxnSpLocks noChangeShapeType="1"/>
              <a:stCxn id="39" idx="7"/>
              <a:endCxn id="37" idx="5"/>
            </p:cNvCxnSpPr>
            <p:nvPr/>
          </p:nvCxnSpPr>
          <p:spPr bwMode="auto">
            <a:xfrm flipV="1">
              <a:off x="2358" y="1302"/>
              <a:ext cx="0" cy="56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AutoShape 15"/>
            <p:cNvCxnSpPr>
              <a:cxnSpLocks noChangeShapeType="1"/>
              <a:stCxn id="38" idx="6"/>
              <a:endCxn id="39" idx="2"/>
            </p:cNvCxnSpPr>
            <p:nvPr/>
          </p:nvCxnSpPr>
          <p:spPr bwMode="auto">
            <a:xfrm>
              <a:off x="1632" y="1968"/>
              <a:ext cx="48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AutoShape 16"/>
            <p:cNvCxnSpPr>
              <a:cxnSpLocks noChangeShapeType="1"/>
              <a:stCxn id="39" idx="1"/>
              <a:endCxn id="40" idx="6"/>
            </p:cNvCxnSpPr>
            <p:nvPr/>
          </p:nvCxnSpPr>
          <p:spPr bwMode="auto">
            <a:xfrm flipH="1" flipV="1">
              <a:off x="1056" y="1584"/>
              <a:ext cx="1098" cy="28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AutoShape 17"/>
            <p:cNvCxnSpPr>
              <a:cxnSpLocks noChangeShapeType="1"/>
              <a:stCxn id="40" idx="5"/>
              <a:endCxn id="38" idx="2"/>
            </p:cNvCxnSpPr>
            <p:nvPr/>
          </p:nvCxnSpPr>
          <p:spPr bwMode="auto">
            <a:xfrm>
              <a:off x="1014" y="1686"/>
              <a:ext cx="330" cy="28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AutoShape 18"/>
            <p:cNvCxnSpPr>
              <a:cxnSpLocks noChangeShapeType="1"/>
              <a:stCxn id="40" idx="7"/>
              <a:endCxn id="36" idx="2"/>
            </p:cNvCxnSpPr>
            <p:nvPr/>
          </p:nvCxnSpPr>
          <p:spPr bwMode="auto">
            <a:xfrm flipV="1">
              <a:off x="1014" y="1200"/>
              <a:ext cx="330" cy="28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1" name="Text Box 19"/>
            <p:cNvSpPr txBox="1">
              <a:spLocks noChangeArrowheads="1"/>
            </p:cNvSpPr>
            <p:nvPr/>
          </p:nvSpPr>
          <p:spPr bwMode="auto">
            <a:xfrm>
              <a:off x="576" y="1440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latin typeface="Times New Roman" charset="0"/>
                </a:rPr>
                <a:t>s</a:t>
              </a:r>
              <a:endParaRPr lang="en-GB" sz="2000">
                <a:latin typeface="Times New Roman" charset="0"/>
              </a:endParaRPr>
            </a:p>
          </p:txBody>
        </p:sp>
        <p:sp>
          <p:nvSpPr>
            <p:cNvPr id="52" name="Text Box 20"/>
            <p:cNvSpPr txBox="1">
              <a:spLocks noChangeArrowheads="1"/>
            </p:cNvSpPr>
            <p:nvPr/>
          </p:nvSpPr>
          <p:spPr bwMode="auto">
            <a:xfrm>
              <a:off x="1392" y="816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latin typeface="Times New Roman" charset="0"/>
                </a:rPr>
                <a:t>u</a:t>
              </a:r>
              <a:endParaRPr lang="en-GB" sz="2000">
                <a:latin typeface="Times New Roman" charset="0"/>
              </a:endParaRPr>
            </a:p>
          </p:txBody>
        </p:sp>
        <p:sp>
          <p:nvSpPr>
            <p:cNvPr id="53" name="Text Box 21"/>
            <p:cNvSpPr txBox="1">
              <a:spLocks noChangeArrowheads="1"/>
            </p:cNvSpPr>
            <p:nvPr/>
          </p:nvSpPr>
          <p:spPr bwMode="auto">
            <a:xfrm>
              <a:off x="2160" y="816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latin typeface="Times New Roman" charset="0"/>
                </a:rPr>
                <a:t>v</a:t>
              </a:r>
              <a:endParaRPr lang="en-GB" sz="2000">
                <a:latin typeface="Times New Roman" charset="0"/>
              </a:endParaRPr>
            </a:p>
          </p:txBody>
        </p:sp>
        <p:sp>
          <p:nvSpPr>
            <p:cNvPr id="54" name="Text Box 22"/>
            <p:cNvSpPr txBox="1">
              <a:spLocks noChangeArrowheads="1"/>
            </p:cNvSpPr>
            <p:nvPr/>
          </p:nvSpPr>
          <p:spPr bwMode="auto">
            <a:xfrm>
              <a:off x="2160" y="2064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latin typeface="Times New Roman" charset="0"/>
                </a:rPr>
                <a:t>y</a:t>
              </a:r>
              <a:endParaRPr lang="en-GB" sz="2000">
                <a:latin typeface="Times New Roman" charset="0"/>
              </a:endParaRPr>
            </a:p>
          </p:txBody>
        </p:sp>
        <p:sp>
          <p:nvSpPr>
            <p:cNvPr id="55" name="Text Box 23"/>
            <p:cNvSpPr txBox="1">
              <a:spLocks noChangeArrowheads="1"/>
            </p:cNvSpPr>
            <p:nvPr/>
          </p:nvSpPr>
          <p:spPr bwMode="auto">
            <a:xfrm>
              <a:off x="1392" y="2064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latin typeface="Times New Roman" charset="0"/>
                </a:rPr>
                <a:t>x</a:t>
              </a:r>
              <a:endParaRPr lang="en-GB" sz="2000">
                <a:latin typeface="Times New Roman" charset="0"/>
              </a:endParaRPr>
            </a:p>
          </p:txBody>
        </p:sp>
        <p:sp>
          <p:nvSpPr>
            <p:cNvPr id="56" name="Text Box 24"/>
            <p:cNvSpPr txBox="1">
              <a:spLocks noChangeArrowheads="1"/>
            </p:cNvSpPr>
            <p:nvPr/>
          </p:nvSpPr>
          <p:spPr bwMode="auto">
            <a:xfrm>
              <a:off x="960" y="1104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  <a:latin typeface="Times New Roman" charset="0"/>
                </a:rPr>
                <a:t>10</a:t>
              </a:r>
              <a:endParaRPr lang="en-GB" sz="2000">
                <a:solidFill>
                  <a:srgbClr val="777777"/>
                </a:solidFill>
                <a:latin typeface="Times New Roman" charset="0"/>
              </a:endParaRPr>
            </a:p>
          </p:txBody>
        </p:sp>
        <p:sp>
          <p:nvSpPr>
            <p:cNvPr id="57" name="Text Box 25"/>
            <p:cNvSpPr txBox="1">
              <a:spLocks noChangeArrowheads="1"/>
            </p:cNvSpPr>
            <p:nvPr/>
          </p:nvSpPr>
          <p:spPr bwMode="auto">
            <a:xfrm>
              <a:off x="960" y="1728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  <a:latin typeface="Times New Roman" charset="0"/>
                </a:rPr>
                <a:t>5</a:t>
              </a:r>
              <a:endParaRPr lang="en-GB" sz="2000">
                <a:solidFill>
                  <a:srgbClr val="777777"/>
                </a:solidFill>
                <a:latin typeface="Times New Roman" charset="0"/>
              </a:endParaRPr>
            </a:p>
          </p:txBody>
        </p:sp>
        <p:sp>
          <p:nvSpPr>
            <p:cNvPr id="58" name="Text Box 26"/>
            <p:cNvSpPr txBox="1">
              <a:spLocks noChangeArrowheads="1"/>
            </p:cNvSpPr>
            <p:nvPr/>
          </p:nvSpPr>
          <p:spPr bwMode="auto">
            <a:xfrm>
              <a:off x="1728" y="960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  <a:latin typeface="Times New Roman" charset="0"/>
                </a:rPr>
                <a:t>1</a:t>
              </a:r>
              <a:endParaRPr lang="en-GB" sz="2000">
                <a:solidFill>
                  <a:srgbClr val="777777"/>
                </a:solidFill>
                <a:latin typeface="Times New Roman" charset="0"/>
              </a:endParaRPr>
            </a:p>
          </p:txBody>
        </p:sp>
        <p:sp>
          <p:nvSpPr>
            <p:cNvPr id="59" name="Text Box 27"/>
            <p:cNvSpPr txBox="1">
              <a:spLocks noChangeArrowheads="1"/>
            </p:cNvSpPr>
            <p:nvPr/>
          </p:nvSpPr>
          <p:spPr bwMode="auto">
            <a:xfrm>
              <a:off x="1200" y="1392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  <a:latin typeface="Times New Roman" charset="0"/>
                </a:rPr>
                <a:t>2</a:t>
              </a:r>
              <a:endParaRPr lang="en-GB" sz="2000">
                <a:solidFill>
                  <a:srgbClr val="777777"/>
                </a:solidFill>
                <a:latin typeface="Times New Roman" charset="0"/>
              </a:endParaRPr>
            </a:p>
          </p:txBody>
        </p:sp>
        <p:sp>
          <p:nvSpPr>
            <p:cNvPr id="60" name="Text Box 28"/>
            <p:cNvSpPr txBox="1">
              <a:spLocks noChangeArrowheads="1"/>
            </p:cNvSpPr>
            <p:nvPr/>
          </p:nvSpPr>
          <p:spPr bwMode="auto">
            <a:xfrm>
              <a:off x="1584" y="1392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  <a:latin typeface="Times New Roman" charset="0"/>
                </a:rPr>
                <a:t>3</a:t>
              </a:r>
              <a:endParaRPr lang="en-GB" sz="2000">
                <a:solidFill>
                  <a:srgbClr val="777777"/>
                </a:solidFill>
                <a:latin typeface="Times New Roman" charset="0"/>
              </a:endParaRPr>
            </a:p>
          </p:txBody>
        </p:sp>
        <p:sp>
          <p:nvSpPr>
            <p:cNvPr id="61" name="Text Box 29"/>
            <p:cNvSpPr txBox="1">
              <a:spLocks noChangeArrowheads="1"/>
            </p:cNvSpPr>
            <p:nvPr/>
          </p:nvSpPr>
          <p:spPr bwMode="auto">
            <a:xfrm>
              <a:off x="1824" y="1296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 dirty="0">
                  <a:solidFill>
                    <a:srgbClr val="777777"/>
                  </a:solidFill>
                  <a:latin typeface="Times New Roman" charset="0"/>
                </a:rPr>
                <a:t>9</a:t>
              </a:r>
              <a:endParaRPr lang="en-GB" sz="2000" dirty="0">
                <a:solidFill>
                  <a:srgbClr val="777777"/>
                </a:solidFill>
                <a:latin typeface="Times New Roman" charset="0"/>
              </a:endParaRPr>
            </a:p>
          </p:txBody>
        </p:sp>
        <p:sp>
          <p:nvSpPr>
            <p:cNvPr id="62" name="Text Box 30"/>
            <p:cNvSpPr txBox="1">
              <a:spLocks noChangeArrowheads="1"/>
            </p:cNvSpPr>
            <p:nvPr/>
          </p:nvSpPr>
          <p:spPr bwMode="auto">
            <a:xfrm>
              <a:off x="1968" y="1488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  <a:latin typeface="Times New Roman" charset="0"/>
                </a:rPr>
                <a:t>4</a:t>
              </a:r>
              <a:endParaRPr lang="en-GB" sz="2000">
                <a:solidFill>
                  <a:srgbClr val="777777"/>
                </a:solidFill>
                <a:latin typeface="Times New Roman" charset="0"/>
              </a:endParaRPr>
            </a:p>
          </p:txBody>
        </p:sp>
        <p:sp>
          <p:nvSpPr>
            <p:cNvPr id="63" name="Text Box 31"/>
            <p:cNvSpPr txBox="1">
              <a:spLocks noChangeArrowheads="1"/>
            </p:cNvSpPr>
            <p:nvPr/>
          </p:nvSpPr>
          <p:spPr bwMode="auto">
            <a:xfrm>
              <a:off x="2352" y="1488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  <a:latin typeface="Times New Roman" charset="0"/>
                </a:rPr>
                <a:t>6</a:t>
              </a:r>
              <a:endParaRPr lang="en-GB" sz="2000">
                <a:solidFill>
                  <a:srgbClr val="777777"/>
                </a:solidFill>
                <a:latin typeface="Times New Roman" charset="0"/>
              </a:endParaRPr>
            </a:p>
          </p:txBody>
        </p:sp>
        <p:sp>
          <p:nvSpPr>
            <p:cNvPr id="64" name="Text Box 32"/>
            <p:cNvSpPr txBox="1">
              <a:spLocks noChangeArrowheads="1"/>
            </p:cNvSpPr>
            <p:nvPr/>
          </p:nvSpPr>
          <p:spPr bwMode="auto">
            <a:xfrm>
              <a:off x="1776" y="1584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  <a:latin typeface="Times New Roman" charset="0"/>
                </a:rPr>
                <a:t>7</a:t>
              </a:r>
              <a:endParaRPr lang="en-GB" sz="2000">
                <a:solidFill>
                  <a:srgbClr val="777777"/>
                </a:solidFill>
                <a:latin typeface="Times New Roman" charset="0"/>
              </a:endParaRPr>
            </a:p>
          </p:txBody>
        </p:sp>
        <p:sp>
          <p:nvSpPr>
            <p:cNvPr id="65" name="Text Box 33"/>
            <p:cNvSpPr txBox="1">
              <a:spLocks noChangeArrowheads="1"/>
            </p:cNvSpPr>
            <p:nvPr/>
          </p:nvSpPr>
          <p:spPr bwMode="auto">
            <a:xfrm>
              <a:off x="1776" y="1920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  <a:latin typeface="Times New Roman" charset="0"/>
                </a:rPr>
                <a:t>2</a:t>
              </a:r>
              <a:endParaRPr lang="en-GB" sz="2000">
                <a:solidFill>
                  <a:srgbClr val="777777"/>
                </a:solidFill>
                <a:latin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582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Who was Dijkstra?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were his major contributions?</a:t>
            </a:r>
          </a:p>
        </p:txBody>
      </p:sp>
      <p:pic>
        <p:nvPicPr>
          <p:cNvPr id="15364" name="Picture 4" descr="m1"/>
          <p:cNvPicPr>
            <a:picLocks noGrp="1" noChangeAspect="1" noChangeArrowheads="1"/>
          </p:cNvPicPr>
          <p:nvPr>
            <p:ph sz="half" idx="4294967295"/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34363" y="5867400"/>
            <a:ext cx="909637" cy="990600"/>
          </a:xfrm>
          <a:noFill/>
        </p:spPr>
      </p:pic>
    </p:spTree>
    <p:extLst>
      <p:ext uri="{BB962C8B-B14F-4D97-AF65-F5344CB8AC3E}">
        <p14:creationId xmlns:p14="http://schemas.microsoft.com/office/powerpoint/2010/main" val="86867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solidFill>
                  <a:schemeClr val="tx1"/>
                </a:solidFill>
              </a:rPr>
              <a:t>http://www.cs.utexas.edu/users/EWD/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>
                <a:solidFill>
                  <a:srgbClr val="0000FF"/>
                </a:solidFill>
              </a:rPr>
              <a:t>Edsger Wybe Dijkstra</a:t>
            </a:r>
            <a:r>
              <a:rPr lang="en-US" sz="2800" smtClean="0"/>
              <a:t> was one of the most influential members of computing science's founding generation. Among the domains in which his scientific contributions are fundamental are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algorithm design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programming languages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program design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operating systems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distributed processing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formal specification and verification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design of mathematical arguments </a:t>
            </a:r>
          </a:p>
          <a:p>
            <a:pPr eaLnBrk="1" hangingPunct="1">
              <a:lnSpc>
                <a:spcPct val="80000"/>
              </a:lnSpc>
            </a:pPr>
            <a:endParaRPr lang="en-US" sz="2800" smtClean="0"/>
          </a:p>
        </p:txBody>
      </p:sp>
      <p:pic>
        <p:nvPicPr>
          <p:cNvPr id="16388" name="Picture 4" descr="EWDwww"/>
          <p:cNvPicPr>
            <a:picLocks noGrp="1" noChangeAspect="1" noChangeArrowheads="1"/>
          </p:cNvPicPr>
          <p:nvPr>
            <p:ph sz="half" idx="4294967295"/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72300" y="3962400"/>
            <a:ext cx="2171700" cy="2895600"/>
          </a:xfrm>
          <a:noFill/>
        </p:spPr>
      </p:pic>
    </p:spTree>
    <p:extLst>
      <p:ext uri="{BB962C8B-B14F-4D97-AF65-F5344CB8AC3E}">
        <p14:creationId xmlns:p14="http://schemas.microsoft.com/office/powerpoint/2010/main" val="119769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222885" y="342900"/>
            <a:ext cx="8698230" cy="822960"/>
          </a:xfrm>
        </p:spPr>
        <p:txBody>
          <a:bodyPr lIns="0" tIns="0" rIns="0" bIns="0" anchor="t"/>
          <a:lstStyle/>
          <a:p>
            <a:pPr defTabSz="914391">
              <a:lnSpc>
                <a:spcPct val="95000"/>
              </a:lnSpc>
              <a:defRPr/>
            </a:pPr>
            <a:r>
              <a:rPr lang="en-US" sz="3900" dirty="0">
                <a:solidFill>
                  <a:srgbClr val="3B62AF"/>
                </a:solidFill>
              </a:rPr>
              <a:t>References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800"/>
              <a:t>Dijkstra’s original paper:</a:t>
            </a:r>
            <a:br>
              <a:rPr lang="en-US" altLang="en-US" sz="1800"/>
            </a:br>
            <a:r>
              <a:rPr lang="en-US" altLang="en-US" sz="1800" u="sng"/>
              <a:t>E. W. Dijkstra</a:t>
            </a:r>
            <a:r>
              <a:rPr lang="en-US" altLang="en-US" sz="1800"/>
              <a:t>. (1959) </a:t>
            </a:r>
            <a:r>
              <a:rPr lang="en-US" altLang="en-US" sz="1800" i="1"/>
              <a:t>A Note on Two Problems in Connection with Graphs.</a:t>
            </a:r>
            <a:r>
              <a:rPr lang="en-US" altLang="en-US" sz="1800"/>
              <a:t> Numerische Mathematik, 1. 269-271. </a:t>
            </a:r>
          </a:p>
          <a:p>
            <a:r>
              <a:rPr lang="en-US" altLang="en-US" sz="1800"/>
              <a:t>MIT OpenCourseware, 6.046J Introduction to Algorithms.</a:t>
            </a:r>
            <a:br>
              <a:rPr lang="en-US" altLang="en-US" sz="1800"/>
            </a:br>
            <a:r>
              <a:rPr lang="en-US" altLang="en-US" sz="1800"/>
              <a:t>&lt; </a:t>
            </a:r>
            <a:r>
              <a:rPr lang="en-US" altLang="en-US" sz="1800">
                <a:hlinkClick r:id="rId2"/>
              </a:rPr>
              <a:t>http://ocw.mit.edu/OcwWeb/Electrical-Engineering-and-Computer-Science/6-046JFall-2005/CourseHome/</a:t>
            </a:r>
            <a:r>
              <a:rPr lang="en-US" altLang="en-US" sz="1800"/>
              <a:t>&gt; Accessed 4/25/09</a:t>
            </a:r>
          </a:p>
          <a:p>
            <a:r>
              <a:rPr lang="en-US" altLang="en-US" sz="1800" u="sng"/>
              <a:t>Meyers, L.A.</a:t>
            </a:r>
            <a:r>
              <a:rPr lang="en-US" altLang="en-US" sz="1800"/>
              <a:t> (2007) Contact network epidemiology: Bond percolation applied to infectious disease prediction and control. </a:t>
            </a:r>
            <a:r>
              <a:rPr lang="en-US" altLang="en-US" sz="1800" i="1"/>
              <a:t>Bulletin of the American Mathematical Society</a:t>
            </a:r>
            <a:r>
              <a:rPr lang="en-US" altLang="en-US" sz="1800"/>
              <a:t> </a:t>
            </a:r>
            <a:r>
              <a:rPr lang="en-US" altLang="en-US" sz="1800" b="1"/>
              <a:t>44</a:t>
            </a:r>
            <a:r>
              <a:rPr lang="en-US" altLang="en-US" sz="1800"/>
              <a:t>: 63-86.</a:t>
            </a:r>
          </a:p>
          <a:p>
            <a:r>
              <a:rPr lang="en-US" altLang="en-US" sz="1800"/>
              <a:t>Department of Mathematics, University of Melbourne. </a:t>
            </a:r>
            <a:r>
              <a:rPr lang="en-US" altLang="en-US" sz="1800" i="1"/>
              <a:t>Dijkstra’s Algorithm.</a:t>
            </a:r>
            <a:br>
              <a:rPr lang="en-US" altLang="en-US" sz="1800" i="1"/>
            </a:br>
            <a:r>
              <a:rPr lang="en-US" altLang="en-US" sz="1800" i="1"/>
              <a:t>&lt;</a:t>
            </a:r>
            <a:r>
              <a:rPr lang="en-US" altLang="en-US" sz="1800">
                <a:hlinkClick r:id="rId3"/>
              </a:rPr>
              <a:t>http://www.ms.unimelb.edu.au/~moshe/620-261/dijkstra/dijkstra.html</a:t>
            </a:r>
            <a:r>
              <a:rPr lang="en-US" altLang="en-US" sz="1800"/>
              <a:t> &gt; Accessed 4/25/09</a:t>
            </a:r>
          </a:p>
          <a:p>
            <a:endParaRPr lang="en-US" altLang="en-US" sz="1800"/>
          </a:p>
          <a:p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10046061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800" dirty="0" smtClean="0"/>
              <a:t>Some Applications of Graphs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3929054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Coloring Problem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/>
              <a:t>Graph coloring</a:t>
            </a:r>
            <a:r>
              <a:rPr lang="en-US" sz="2400" dirty="0"/>
              <a:t> is an assignment of </a:t>
            </a:r>
            <a:r>
              <a:rPr lang="en-US" sz="2400" i="1" dirty="0"/>
              <a:t>"colors"</a:t>
            </a:r>
            <a:r>
              <a:rPr lang="en-US" sz="2400" dirty="0"/>
              <a:t>, almost always taken to be consecutive integers starting from 1 without loss of generality, to certain objects in a graph. Such objects can be vertices, edges, faces, or a mixture of the above. </a:t>
            </a:r>
          </a:p>
          <a:p>
            <a:pPr algn="just">
              <a:buFont typeface="Wingdings" pitchFamily="2" charset="2"/>
              <a:buNone/>
            </a:pPr>
            <a:endParaRPr lang="en-US" sz="2400" dirty="0"/>
          </a:p>
          <a:p>
            <a:r>
              <a:rPr lang="en-US" sz="2400" dirty="0">
                <a:solidFill>
                  <a:schemeClr val="accent6"/>
                </a:solidFill>
              </a:rPr>
              <a:t>Graph coloring </a:t>
            </a:r>
            <a:r>
              <a:rPr lang="en-US" sz="2400" dirty="0"/>
              <a:t>is a </a:t>
            </a:r>
            <a:r>
              <a:rPr lang="en-US" sz="2400" dirty="0">
                <a:solidFill>
                  <a:srgbClr val="00B050"/>
                </a:solidFill>
              </a:rPr>
              <a:t>tool</a:t>
            </a:r>
            <a:r>
              <a:rPr lang="en-US" sz="2400" dirty="0"/>
              <a:t> used for the </a:t>
            </a:r>
            <a:r>
              <a:rPr lang="en-US" sz="2400" dirty="0">
                <a:solidFill>
                  <a:srgbClr val="FF0000"/>
                </a:solidFill>
              </a:rPr>
              <a:t>assignment</a:t>
            </a:r>
            <a:r>
              <a:rPr lang="en-US" sz="2400" dirty="0"/>
              <a:t> of tasks without any </a:t>
            </a:r>
            <a:r>
              <a:rPr lang="en-US" sz="2400" dirty="0">
                <a:solidFill>
                  <a:srgbClr val="96A507"/>
                </a:solidFill>
              </a:rPr>
              <a:t>overlapping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pPr algn="just"/>
            <a:r>
              <a:rPr lang="en-US" sz="2400" dirty="0" smtClean="0">
                <a:solidFill>
                  <a:srgbClr val="237AC1"/>
                </a:solidFill>
              </a:rPr>
              <a:t>Application </a:t>
            </a:r>
            <a:r>
              <a:rPr lang="en-US" sz="2400" dirty="0">
                <a:solidFill>
                  <a:srgbClr val="237AC1"/>
                </a:solidFill>
              </a:rPr>
              <a:t>examples: scheduling, register allocation in a microprocessor, frequency assignment in mobile radios, and pattern matching</a:t>
            </a:r>
          </a:p>
          <a:p>
            <a:pPr algn="just">
              <a:buFont typeface="Wingdings" pitchFamily="2" charset="2"/>
              <a:buNone/>
            </a:pPr>
            <a:endParaRPr lang="en-US" sz="2400" dirty="0">
              <a:solidFill>
                <a:srgbClr val="237AC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2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Vertex Coloring Problem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00200"/>
            <a:ext cx="7772400" cy="2173287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Assignment of colors to the vertices of the graph such that proper coloring takes place (no two adjacent  vertices are assigned the same color) </a:t>
            </a:r>
          </a:p>
          <a:p>
            <a:pPr algn="just"/>
            <a:r>
              <a:rPr lang="en-US" sz="2400" b="1" dirty="0"/>
              <a:t>Chromatic number</a:t>
            </a:r>
            <a:r>
              <a:rPr lang="en-US" sz="2400" dirty="0"/>
              <a:t>: least number of colors needed to color the graph </a:t>
            </a:r>
          </a:p>
          <a:p>
            <a:pPr algn="just"/>
            <a:r>
              <a:rPr lang="en-US" sz="2400" dirty="0"/>
              <a:t>A graph that can be assigned a (proper) k-coloring is </a:t>
            </a:r>
            <a:r>
              <a:rPr lang="en-US" sz="2400" b="1" dirty="0"/>
              <a:t>k-colorable</a:t>
            </a:r>
            <a:r>
              <a:rPr lang="en-US" sz="2400" dirty="0"/>
              <a:t>, and it is </a:t>
            </a:r>
            <a:r>
              <a:rPr lang="en-US" sz="2400" b="1" dirty="0"/>
              <a:t>k-chromatic</a:t>
            </a:r>
            <a:r>
              <a:rPr lang="en-US" sz="2400" dirty="0"/>
              <a:t> if its chromatic number is exactly k. </a:t>
            </a:r>
          </a:p>
          <a:p>
            <a:endParaRPr lang="en-US" sz="2400" dirty="0"/>
          </a:p>
        </p:txBody>
      </p:sp>
      <p:sp>
        <p:nvSpPr>
          <p:cNvPr id="135172" name="Oval 4"/>
          <p:cNvSpPr>
            <a:spLocks noChangeArrowheads="1"/>
          </p:cNvSpPr>
          <p:nvPr/>
        </p:nvSpPr>
        <p:spPr bwMode="auto">
          <a:xfrm>
            <a:off x="2362200" y="4876800"/>
            <a:ext cx="152400" cy="15240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174" name="Oval 6"/>
          <p:cNvSpPr>
            <a:spLocks noChangeArrowheads="1"/>
          </p:cNvSpPr>
          <p:nvPr/>
        </p:nvSpPr>
        <p:spPr bwMode="auto">
          <a:xfrm>
            <a:off x="2514600" y="56388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176" name="Oval 8"/>
          <p:cNvSpPr>
            <a:spLocks noChangeArrowheads="1"/>
          </p:cNvSpPr>
          <p:nvPr/>
        </p:nvSpPr>
        <p:spPr bwMode="auto">
          <a:xfrm>
            <a:off x="3733800" y="48006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177" name="Oval 9"/>
          <p:cNvSpPr>
            <a:spLocks noChangeArrowheads="1"/>
          </p:cNvSpPr>
          <p:nvPr/>
        </p:nvSpPr>
        <p:spPr bwMode="auto">
          <a:xfrm>
            <a:off x="5029200" y="5486400"/>
            <a:ext cx="152400" cy="152400"/>
          </a:xfrm>
          <a:prstGeom prst="ellipse">
            <a:avLst/>
          </a:prstGeom>
          <a:solidFill>
            <a:schemeClr val="folHlink"/>
          </a:solidFill>
          <a:ln w="9525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178" name="Oval 10"/>
          <p:cNvSpPr>
            <a:spLocks noChangeArrowheads="1"/>
          </p:cNvSpPr>
          <p:nvPr/>
        </p:nvSpPr>
        <p:spPr bwMode="auto">
          <a:xfrm>
            <a:off x="3733800" y="5486400"/>
            <a:ext cx="152400" cy="152400"/>
          </a:xfrm>
          <a:prstGeom prst="ellipse">
            <a:avLst/>
          </a:prstGeom>
          <a:solidFill>
            <a:schemeClr val="hlink"/>
          </a:solidFill>
          <a:ln w="9525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179" name="Line 11"/>
          <p:cNvSpPr>
            <a:spLocks noChangeShapeType="1"/>
          </p:cNvSpPr>
          <p:nvPr/>
        </p:nvSpPr>
        <p:spPr bwMode="auto">
          <a:xfrm flipV="1">
            <a:off x="2514600" y="4876800"/>
            <a:ext cx="1219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180" name="Line 12"/>
          <p:cNvSpPr>
            <a:spLocks noChangeShapeType="1"/>
          </p:cNvSpPr>
          <p:nvPr/>
        </p:nvSpPr>
        <p:spPr bwMode="auto">
          <a:xfrm>
            <a:off x="2438400" y="50292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181" name="Line 13"/>
          <p:cNvSpPr>
            <a:spLocks noChangeShapeType="1"/>
          </p:cNvSpPr>
          <p:nvPr/>
        </p:nvSpPr>
        <p:spPr bwMode="auto">
          <a:xfrm flipV="1">
            <a:off x="2667000" y="5562600"/>
            <a:ext cx="1066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182" name="Line 14"/>
          <p:cNvSpPr>
            <a:spLocks noChangeShapeType="1"/>
          </p:cNvSpPr>
          <p:nvPr/>
        </p:nvSpPr>
        <p:spPr bwMode="auto">
          <a:xfrm>
            <a:off x="3810000" y="4953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183" name="Line 15"/>
          <p:cNvSpPr>
            <a:spLocks noChangeShapeType="1"/>
          </p:cNvSpPr>
          <p:nvPr/>
        </p:nvSpPr>
        <p:spPr bwMode="auto">
          <a:xfrm>
            <a:off x="3886200" y="4876800"/>
            <a:ext cx="1143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184" name="Line 16"/>
          <p:cNvSpPr>
            <a:spLocks noChangeShapeType="1"/>
          </p:cNvSpPr>
          <p:nvPr/>
        </p:nvSpPr>
        <p:spPr bwMode="auto">
          <a:xfrm>
            <a:off x="3886200" y="5562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56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chemeClr val="accent1"/>
                </a:solidFill>
                <a:latin typeface="Arial" charset="0"/>
                <a:ea typeface="ＭＳ Ｐゴシック" pitchFamily="-101" charset="-128"/>
                <a:cs typeface="Arial" charset="0"/>
              </a:rPr>
              <a:t>Approach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400" smtClean="0">
                <a:ea typeface="ＭＳ Ｐゴシック" pitchFamily="-101" charset="-128"/>
              </a:rPr>
              <a:t>The algorithm computes for each vertex u the </a:t>
            </a:r>
            <a:r>
              <a:rPr lang="en-US" altLang="en-US" sz="2400" smtClean="0">
                <a:solidFill>
                  <a:srgbClr val="EE2926"/>
                </a:solidFill>
                <a:ea typeface="ＭＳ Ｐゴシック" pitchFamily="-101" charset="-128"/>
              </a:rPr>
              <a:t>distance</a:t>
            </a:r>
            <a:r>
              <a:rPr lang="en-US" altLang="en-US" sz="2400" smtClean="0">
                <a:ea typeface="ＭＳ Ｐゴシック" pitchFamily="-101" charset="-128"/>
              </a:rPr>
              <a:t> to u from the start vertex v, that is, the weight of a shortest path between v and u.</a:t>
            </a:r>
          </a:p>
          <a:p>
            <a:r>
              <a:rPr lang="en-US" altLang="en-US" sz="2400" smtClean="0">
                <a:ea typeface="ＭＳ Ｐゴシック" pitchFamily="-101" charset="-128"/>
              </a:rPr>
              <a:t>the algorithm keeps track of the set of vertices for which the distance has been computed, called the </a:t>
            </a:r>
            <a:r>
              <a:rPr lang="en-US" altLang="en-US" sz="2400" smtClean="0">
                <a:solidFill>
                  <a:srgbClr val="EE2926"/>
                </a:solidFill>
                <a:ea typeface="ＭＳ Ｐゴシック" pitchFamily="-101" charset="-128"/>
              </a:rPr>
              <a:t>cloud</a:t>
            </a:r>
            <a:r>
              <a:rPr lang="en-US" altLang="en-US" sz="2400" smtClean="0">
                <a:ea typeface="ＭＳ Ｐゴシック" pitchFamily="-101" charset="-128"/>
              </a:rPr>
              <a:t> C</a:t>
            </a:r>
          </a:p>
          <a:p>
            <a:r>
              <a:rPr lang="en-US" altLang="en-US" sz="2400" smtClean="0">
                <a:ea typeface="ＭＳ Ｐゴシック" pitchFamily="-101" charset="-128"/>
              </a:rPr>
              <a:t>Every vertex has a label D associated with it. For any vertex u, D[u] stores an approximation of the distance between v and u. The algorithm will update a D[u] value when it finds a shorter path from v to u.</a:t>
            </a:r>
          </a:p>
          <a:p>
            <a:r>
              <a:rPr lang="en-US" altLang="en-US" sz="2400" smtClean="0">
                <a:ea typeface="ＭＳ Ｐゴシック" pitchFamily="-101" charset="-128"/>
              </a:rPr>
              <a:t>When a vertex u is added to the cloud, its label D[u] is equal to the actual (final) distance between the starting vertex v and vertex u.</a:t>
            </a:r>
          </a:p>
          <a:p>
            <a:pPr lvl="1">
              <a:buFont typeface="Arial" charset="0"/>
              <a:buNone/>
            </a:pPr>
            <a:endParaRPr lang="en-US" sz="2400" smtClean="0">
              <a:latin typeface="Arial" charset="0"/>
              <a:ea typeface="ＭＳ Ｐゴシック" pitchFamily="-101" charset="-128"/>
              <a:cs typeface="Arial" charset="0"/>
            </a:endParaRPr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1" charset="-128"/>
              </a:defRPr>
            </a:lvl9pPr>
          </a:lstStyle>
          <a:p>
            <a:pPr eaLnBrk="1" hangingPunct="1"/>
            <a:fld id="{2C161A16-76E2-4935-A581-4F9D09F29267}" type="slidenum">
              <a:rPr lang="en-US" sz="1200">
                <a:solidFill>
                  <a:srgbClr val="898989"/>
                </a:solidFill>
                <a:latin typeface="Calibri" pitchFamily="-101" charset="0"/>
              </a:rPr>
              <a:pPr eaLnBrk="1" hangingPunct="1"/>
              <a:t>5</a:t>
            </a:fld>
            <a:endParaRPr lang="en-US" sz="1200">
              <a:solidFill>
                <a:srgbClr val="898989"/>
              </a:solidFill>
              <a:latin typeface="Calibri" pitchFamily="-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7252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Vertex Coloring Problem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3012" y="1447800"/>
            <a:ext cx="7772400" cy="1792287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The problem of finding a minimum coloring of a graph is NP-Hard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The corresponding decision problem (Is there a coloring which uses at most </a:t>
            </a:r>
            <a:r>
              <a:rPr lang="en-US" sz="2400" i="1" dirty="0"/>
              <a:t>k</a:t>
            </a:r>
            <a:r>
              <a:rPr lang="en-US" sz="2400" dirty="0"/>
              <a:t> colors?) is NP-complete 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The chromatic number for </a:t>
            </a:r>
            <a:r>
              <a:rPr lang="en-US" sz="2400" dirty="0" err="1"/>
              <a:t>C</a:t>
            </a:r>
            <a:r>
              <a:rPr lang="en-US" sz="2400" baseline="-25000" dirty="0" err="1"/>
              <a:t>n</a:t>
            </a:r>
            <a:r>
              <a:rPr lang="en-US" sz="2400" dirty="0"/>
              <a:t> = 3 (n is odd) or 2 (n is even), </a:t>
            </a:r>
            <a:r>
              <a:rPr lang="en-US" sz="2400" dirty="0" err="1"/>
              <a:t>K</a:t>
            </a:r>
            <a:r>
              <a:rPr lang="en-US" sz="2400" baseline="-25000" dirty="0" err="1"/>
              <a:t>n</a:t>
            </a:r>
            <a:r>
              <a:rPr lang="en-US" sz="2400" dirty="0"/>
              <a:t> = n, </a:t>
            </a:r>
            <a:r>
              <a:rPr lang="en-US" sz="2400" dirty="0" err="1"/>
              <a:t>K</a:t>
            </a:r>
            <a:r>
              <a:rPr lang="en-US" sz="2400" baseline="-25000" dirty="0" err="1"/>
              <a:t>m,n</a:t>
            </a:r>
            <a:r>
              <a:rPr lang="en-US" sz="2400" dirty="0"/>
              <a:t> = 2 </a:t>
            </a:r>
          </a:p>
          <a:p>
            <a:pPr>
              <a:lnSpc>
                <a:spcPct val="80000"/>
              </a:lnSpc>
            </a:pPr>
            <a:r>
              <a:rPr lang="en-US" sz="2400" dirty="0" err="1">
                <a:solidFill>
                  <a:schemeClr val="hlink"/>
                </a:solidFill>
              </a:rPr>
              <a:t>Cn</a:t>
            </a:r>
            <a:r>
              <a:rPr lang="en-US" sz="2400" dirty="0">
                <a:solidFill>
                  <a:schemeClr val="hlink"/>
                </a:solidFill>
              </a:rPr>
              <a:t>: cycle with n vertices; </a:t>
            </a:r>
            <a:r>
              <a:rPr lang="en-US" sz="2400" dirty="0" err="1">
                <a:solidFill>
                  <a:schemeClr val="hlink"/>
                </a:solidFill>
              </a:rPr>
              <a:t>Kn</a:t>
            </a:r>
            <a:r>
              <a:rPr lang="en-US" sz="2400" dirty="0">
                <a:solidFill>
                  <a:schemeClr val="hlink"/>
                </a:solidFill>
              </a:rPr>
              <a:t>: fully connected graph with n vertices; </a:t>
            </a:r>
            <a:r>
              <a:rPr lang="en-US" sz="2400" dirty="0" err="1">
                <a:solidFill>
                  <a:schemeClr val="hlink"/>
                </a:solidFill>
              </a:rPr>
              <a:t>Km,n</a:t>
            </a:r>
            <a:r>
              <a:rPr lang="en-US" sz="2400" dirty="0">
                <a:solidFill>
                  <a:schemeClr val="hlink"/>
                </a:solidFill>
              </a:rPr>
              <a:t>: complete bipartite graph</a:t>
            </a:r>
          </a:p>
        </p:txBody>
      </p:sp>
      <p:sp>
        <p:nvSpPr>
          <p:cNvPr id="136196" name="Oval 4"/>
          <p:cNvSpPr>
            <a:spLocks noChangeArrowheads="1"/>
          </p:cNvSpPr>
          <p:nvPr/>
        </p:nvSpPr>
        <p:spPr bwMode="auto">
          <a:xfrm>
            <a:off x="2209800" y="42672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197" name="Oval 5"/>
          <p:cNvSpPr>
            <a:spLocks noChangeArrowheads="1"/>
          </p:cNvSpPr>
          <p:nvPr/>
        </p:nvSpPr>
        <p:spPr bwMode="auto">
          <a:xfrm>
            <a:off x="2133600" y="4800600"/>
            <a:ext cx="152400" cy="152400"/>
          </a:xfrm>
          <a:prstGeom prst="ellipse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198" name="Oval 6"/>
          <p:cNvSpPr>
            <a:spLocks noChangeArrowheads="1"/>
          </p:cNvSpPr>
          <p:nvPr/>
        </p:nvSpPr>
        <p:spPr bwMode="auto">
          <a:xfrm>
            <a:off x="2667000" y="5105400"/>
            <a:ext cx="152400" cy="152400"/>
          </a:xfrm>
          <a:prstGeom prst="ellipse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199" name="Oval 7"/>
          <p:cNvSpPr>
            <a:spLocks noChangeArrowheads="1"/>
          </p:cNvSpPr>
          <p:nvPr/>
        </p:nvSpPr>
        <p:spPr bwMode="auto">
          <a:xfrm>
            <a:off x="3048000" y="47244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00" name="Oval 8"/>
          <p:cNvSpPr>
            <a:spLocks noChangeArrowheads="1"/>
          </p:cNvSpPr>
          <p:nvPr/>
        </p:nvSpPr>
        <p:spPr bwMode="auto">
          <a:xfrm>
            <a:off x="2819400" y="4191000"/>
            <a:ext cx="152400" cy="152400"/>
          </a:xfrm>
          <a:prstGeom prst="ellipse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01" name="Oval 9"/>
          <p:cNvSpPr>
            <a:spLocks noChangeArrowheads="1"/>
          </p:cNvSpPr>
          <p:nvPr/>
        </p:nvSpPr>
        <p:spPr bwMode="auto">
          <a:xfrm>
            <a:off x="6172200" y="4572000"/>
            <a:ext cx="152400" cy="152400"/>
          </a:xfrm>
          <a:prstGeom prst="ellipse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02" name="Oval 10"/>
          <p:cNvSpPr>
            <a:spLocks noChangeArrowheads="1"/>
          </p:cNvSpPr>
          <p:nvPr/>
        </p:nvSpPr>
        <p:spPr bwMode="auto">
          <a:xfrm>
            <a:off x="4724400" y="5105400"/>
            <a:ext cx="152400" cy="152400"/>
          </a:xfrm>
          <a:prstGeom prst="ellipse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03" name="Oval 11"/>
          <p:cNvSpPr>
            <a:spLocks noChangeArrowheads="1"/>
          </p:cNvSpPr>
          <p:nvPr/>
        </p:nvSpPr>
        <p:spPr bwMode="auto">
          <a:xfrm>
            <a:off x="3886200" y="5105400"/>
            <a:ext cx="152400" cy="152400"/>
          </a:xfrm>
          <a:prstGeom prst="ellipse">
            <a:avLst/>
          </a:prstGeom>
          <a:solidFill>
            <a:srgbClr val="FF66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04" name="Oval 12"/>
          <p:cNvSpPr>
            <a:spLocks noChangeArrowheads="1"/>
          </p:cNvSpPr>
          <p:nvPr/>
        </p:nvSpPr>
        <p:spPr bwMode="auto">
          <a:xfrm>
            <a:off x="4724400" y="42672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05" name="Oval 13"/>
          <p:cNvSpPr>
            <a:spLocks noChangeArrowheads="1"/>
          </p:cNvSpPr>
          <p:nvPr/>
        </p:nvSpPr>
        <p:spPr bwMode="auto">
          <a:xfrm>
            <a:off x="3886200" y="4267200"/>
            <a:ext cx="152400" cy="152400"/>
          </a:xfrm>
          <a:prstGeom prst="ellipse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06" name="Oval 14"/>
          <p:cNvSpPr>
            <a:spLocks noChangeArrowheads="1"/>
          </p:cNvSpPr>
          <p:nvPr/>
        </p:nvSpPr>
        <p:spPr bwMode="auto">
          <a:xfrm>
            <a:off x="7315200" y="4876800"/>
            <a:ext cx="152400" cy="152400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07" name="Oval 15"/>
          <p:cNvSpPr>
            <a:spLocks noChangeArrowheads="1"/>
          </p:cNvSpPr>
          <p:nvPr/>
        </p:nvSpPr>
        <p:spPr bwMode="auto">
          <a:xfrm>
            <a:off x="7239000" y="4191000"/>
            <a:ext cx="152400" cy="152400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08" name="Oval 16"/>
          <p:cNvSpPr>
            <a:spLocks noChangeArrowheads="1"/>
          </p:cNvSpPr>
          <p:nvPr/>
        </p:nvSpPr>
        <p:spPr bwMode="auto">
          <a:xfrm>
            <a:off x="6172200" y="5181600"/>
            <a:ext cx="152400" cy="152400"/>
          </a:xfrm>
          <a:prstGeom prst="ellipse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09" name="Oval 17"/>
          <p:cNvSpPr>
            <a:spLocks noChangeArrowheads="1"/>
          </p:cNvSpPr>
          <p:nvPr/>
        </p:nvSpPr>
        <p:spPr bwMode="auto">
          <a:xfrm>
            <a:off x="7391400" y="5562600"/>
            <a:ext cx="152400" cy="152400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10" name="Line 18"/>
          <p:cNvSpPr>
            <a:spLocks noChangeShapeType="1"/>
          </p:cNvSpPr>
          <p:nvPr/>
        </p:nvSpPr>
        <p:spPr bwMode="auto">
          <a:xfrm flipV="1">
            <a:off x="2362200" y="4267200"/>
            <a:ext cx="457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11" name="Line 19"/>
          <p:cNvSpPr>
            <a:spLocks noChangeShapeType="1"/>
          </p:cNvSpPr>
          <p:nvPr/>
        </p:nvSpPr>
        <p:spPr bwMode="auto">
          <a:xfrm>
            <a:off x="2971800" y="43434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12" name="Line 20"/>
          <p:cNvSpPr>
            <a:spLocks noChangeShapeType="1"/>
          </p:cNvSpPr>
          <p:nvPr/>
        </p:nvSpPr>
        <p:spPr bwMode="auto">
          <a:xfrm flipV="1">
            <a:off x="2819400" y="4876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13" name="Line 21"/>
          <p:cNvSpPr>
            <a:spLocks noChangeShapeType="1"/>
          </p:cNvSpPr>
          <p:nvPr/>
        </p:nvSpPr>
        <p:spPr bwMode="auto">
          <a:xfrm>
            <a:off x="2286000" y="49530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14" name="Line 22"/>
          <p:cNvSpPr>
            <a:spLocks noChangeShapeType="1"/>
          </p:cNvSpPr>
          <p:nvPr/>
        </p:nvSpPr>
        <p:spPr bwMode="auto">
          <a:xfrm flipH="1">
            <a:off x="2209800" y="44196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15" name="Line 23"/>
          <p:cNvSpPr>
            <a:spLocks noChangeShapeType="1"/>
          </p:cNvSpPr>
          <p:nvPr/>
        </p:nvSpPr>
        <p:spPr bwMode="auto">
          <a:xfrm>
            <a:off x="4038600" y="4343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16" name="Line 24"/>
          <p:cNvSpPr>
            <a:spLocks noChangeShapeType="1"/>
          </p:cNvSpPr>
          <p:nvPr/>
        </p:nvSpPr>
        <p:spPr bwMode="auto">
          <a:xfrm>
            <a:off x="40386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17" name="Line 25"/>
          <p:cNvSpPr>
            <a:spLocks noChangeShapeType="1"/>
          </p:cNvSpPr>
          <p:nvPr/>
        </p:nvSpPr>
        <p:spPr bwMode="auto">
          <a:xfrm>
            <a:off x="4800600" y="441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18" name="Line 26"/>
          <p:cNvSpPr>
            <a:spLocks noChangeShapeType="1"/>
          </p:cNvSpPr>
          <p:nvPr/>
        </p:nvSpPr>
        <p:spPr bwMode="auto">
          <a:xfrm>
            <a:off x="3962400" y="441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19" name="Line 27"/>
          <p:cNvSpPr>
            <a:spLocks noChangeShapeType="1"/>
          </p:cNvSpPr>
          <p:nvPr/>
        </p:nvSpPr>
        <p:spPr bwMode="auto">
          <a:xfrm>
            <a:off x="4038600" y="4419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20" name="Line 28"/>
          <p:cNvSpPr>
            <a:spLocks noChangeShapeType="1"/>
          </p:cNvSpPr>
          <p:nvPr/>
        </p:nvSpPr>
        <p:spPr bwMode="auto">
          <a:xfrm flipV="1">
            <a:off x="4038600" y="4419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21" name="Line 29"/>
          <p:cNvSpPr>
            <a:spLocks noChangeShapeType="1"/>
          </p:cNvSpPr>
          <p:nvPr/>
        </p:nvSpPr>
        <p:spPr bwMode="auto">
          <a:xfrm flipV="1">
            <a:off x="6324600" y="42672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22" name="Line 30"/>
          <p:cNvSpPr>
            <a:spLocks noChangeShapeType="1"/>
          </p:cNvSpPr>
          <p:nvPr/>
        </p:nvSpPr>
        <p:spPr bwMode="auto">
          <a:xfrm>
            <a:off x="6324600" y="4648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23" name="Line 31"/>
          <p:cNvSpPr>
            <a:spLocks noChangeShapeType="1"/>
          </p:cNvSpPr>
          <p:nvPr/>
        </p:nvSpPr>
        <p:spPr bwMode="auto">
          <a:xfrm flipV="1">
            <a:off x="6324600" y="42672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24" name="Line 32"/>
          <p:cNvSpPr>
            <a:spLocks noChangeShapeType="1"/>
          </p:cNvSpPr>
          <p:nvPr/>
        </p:nvSpPr>
        <p:spPr bwMode="auto">
          <a:xfrm flipV="1">
            <a:off x="6324600" y="5029200"/>
            <a:ext cx="990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25" name="Line 33"/>
          <p:cNvSpPr>
            <a:spLocks noChangeShapeType="1"/>
          </p:cNvSpPr>
          <p:nvPr/>
        </p:nvSpPr>
        <p:spPr bwMode="auto">
          <a:xfrm>
            <a:off x="6324600" y="5181600"/>
            <a:ext cx="1066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26" name="Rectangle 34"/>
          <p:cNvSpPr>
            <a:spLocks noChangeArrowheads="1"/>
          </p:cNvSpPr>
          <p:nvPr/>
        </p:nvSpPr>
        <p:spPr bwMode="auto">
          <a:xfrm>
            <a:off x="2362200" y="5791200"/>
            <a:ext cx="304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C</a:t>
            </a:r>
            <a:r>
              <a:rPr lang="en-US" baseline="-25000"/>
              <a:t>5</a:t>
            </a:r>
          </a:p>
        </p:txBody>
      </p:sp>
      <p:sp>
        <p:nvSpPr>
          <p:cNvPr id="136227" name="Rectangle 35"/>
          <p:cNvSpPr>
            <a:spLocks noChangeArrowheads="1"/>
          </p:cNvSpPr>
          <p:nvPr/>
        </p:nvSpPr>
        <p:spPr bwMode="auto">
          <a:xfrm>
            <a:off x="4267200" y="5943600"/>
            <a:ext cx="304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K</a:t>
            </a:r>
            <a:r>
              <a:rPr lang="en-US" baseline="-25000"/>
              <a:t>4</a:t>
            </a:r>
          </a:p>
        </p:txBody>
      </p:sp>
      <p:sp>
        <p:nvSpPr>
          <p:cNvPr id="136228" name="Rectangle 36"/>
          <p:cNvSpPr>
            <a:spLocks noChangeArrowheads="1"/>
          </p:cNvSpPr>
          <p:nvPr/>
        </p:nvSpPr>
        <p:spPr bwMode="auto">
          <a:xfrm>
            <a:off x="6858000" y="6019800"/>
            <a:ext cx="457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K</a:t>
            </a:r>
            <a:r>
              <a:rPr lang="en-US" baseline="-25000"/>
              <a:t>2, 3</a:t>
            </a:r>
          </a:p>
        </p:txBody>
      </p:sp>
      <p:sp>
        <p:nvSpPr>
          <p:cNvPr id="136229" name="Oval 37"/>
          <p:cNvSpPr>
            <a:spLocks noChangeArrowheads="1"/>
          </p:cNvSpPr>
          <p:nvPr/>
        </p:nvSpPr>
        <p:spPr bwMode="auto">
          <a:xfrm>
            <a:off x="914400" y="42672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30" name="Oval 38"/>
          <p:cNvSpPr>
            <a:spLocks noChangeArrowheads="1"/>
          </p:cNvSpPr>
          <p:nvPr/>
        </p:nvSpPr>
        <p:spPr bwMode="auto">
          <a:xfrm>
            <a:off x="1524000" y="4267200"/>
            <a:ext cx="152400" cy="152400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31" name="Oval 39"/>
          <p:cNvSpPr>
            <a:spLocks noChangeArrowheads="1"/>
          </p:cNvSpPr>
          <p:nvPr/>
        </p:nvSpPr>
        <p:spPr bwMode="auto">
          <a:xfrm>
            <a:off x="914400" y="4800600"/>
            <a:ext cx="152400" cy="152400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32" name="Oval 40"/>
          <p:cNvSpPr>
            <a:spLocks noChangeArrowheads="1"/>
          </p:cNvSpPr>
          <p:nvPr/>
        </p:nvSpPr>
        <p:spPr bwMode="auto">
          <a:xfrm>
            <a:off x="1524000" y="48006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33" name="Line 41"/>
          <p:cNvSpPr>
            <a:spLocks noChangeShapeType="1"/>
          </p:cNvSpPr>
          <p:nvPr/>
        </p:nvSpPr>
        <p:spPr bwMode="auto">
          <a:xfrm>
            <a:off x="1066800" y="4343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34" name="Line 42"/>
          <p:cNvSpPr>
            <a:spLocks noChangeShapeType="1"/>
          </p:cNvSpPr>
          <p:nvPr/>
        </p:nvSpPr>
        <p:spPr bwMode="auto">
          <a:xfrm>
            <a:off x="1066800" y="4876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35" name="Line 43"/>
          <p:cNvSpPr>
            <a:spLocks noChangeShapeType="1"/>
          </p:cNvSpPr>
          <p:nvPr/>
        </p:nvSpPr>
        <p:spPr bwMode="auto">
          <a:xfrm>
            <a:off x="1600200" y="4419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36" name="Line 44"/>
          <p:cNvSpPr>
            <a:spLocks noChangeShapeType="1"/>
          </p:cNvSpPr>
          <p:nvPr/>
        </p:nvSpPr>
        <p:spPr bwMode="auto">
          <a:xfrm>
            <a:off x="990600" y="4419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37" name="Rectangle 45"/>
          <p:cNvSpPr>
            <a:spLocks noChangeArrowheads="1"/>
          </p:cNvSpPr>
          <p:nvPr/>
        </p:nvSpPr>
        <p:spPr bwMode="auto">
          <a:xfrm>
            <a:off x="1143000" y="57912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C</a:t>
            </a:r>
            <a:r>
              <a:rPr lang="en-US" baseline="-25000"/>
              <a:t>4</a:t>
            </a:r>
          </a:p>
        </p:txBody>
      </p:sp>
      <p:sp>
        <p:nvSpPr>
          <p:cNvPr id="136238" name="Line 46"/>
          <p:cNvSpPr>
            <a:spLocks noChangeShapeType="1"/>
          </p:cNvSpPr>
          <p:nvPr/>
        </p:nvSpPr>
        <p:spPr bwMode="auto">
          <a:xfrm>
            <a:off x="6324600" y="4648200"/>
            <a:ext cx="1066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20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And </a:t>
            </a:r>
            <a:r>
              <a:rPr lang="en-US" dirty="0"/>
              <a:t>he talked for forty-five minutes, and nobody understood a word that he said, but </a:t>
            </a:r>
            <a:r>
              <a:rPr lang="en-US" dirty="0" smtClean="0"/>
              <a:t>we had </a:t>
            </a:r>
            <a:r>
              <a:rPr lang="en-US" dirty="0"/>
              <a:t>fun </a:t>
            </a:r>
            <a:r>
              <a:rPr lang="en-US" dirty="0" err="1"/>
              <a:t>fillin</a:t>
            </a:r>
            <a:r>
              <a:rPr lang="en-US" dirty="0"/>
              <a:t>’ out the forms and </a:t>
            </a:r>
            <a:r>
              <a:rPr lang="en-US" dirty="0" err="1"/>
              <a:t>playin</a:t>
            </a:r>
            <a:r>
              <a:rPr lang="en-US" dirty="0"/>
              <a:t>’ with the pencils on the bench </a:t>
            </a:r>
            <a:r>
              <a:rPr lang="en-US" dirty="0" smtClean="0"/>
              <a:t>there…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6797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Few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[1]“6.042J Chapter 5: Graph theory - MIT6_042JF10_chap05.pdf.” [Online]. Available: http://ocw.mit.edu/courses/electrical-engineering-and-computer-science/6-042j-mathematics-for-computer-science-fall-2010/readings/MIT6_042JF10_chap05.pdf. [Accessed: 28-Aug-2013</a:t>
            </a:r>
            <a:r>
              <a:rPr lang="en-US" sz="2000" dirty="0" smtClean="0"/>
              <a:t>].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[2] reading</a:t>
            </a:r>
            <a:r>
              <a:rPr lang="en-US" sz="2000" dirty="0"/>
              <a:t>: Weiss Ch. </a:t>
            </a:r>
            <a:r>
              <a:rPr lang="en-US" sz="2000" dirty="0" smtClean="0"/>
              <a:t>9.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[3] Data </a:t>
            </a:r>
            <a:r>
              <a:rPr lang="en-US" sz="2000" dirty="0"/>
              <a:t>structures with C++ using STL by Ford, William; </a:t>
            </a:r>
            <a:r>
              <a:rPr lang="en-US" sz="2000" dirty="0" err="1"/>
              <a:t>Topp</a:t>
            </a:r>
            <a:r>
              <a:rPr lang="en-US" sz="2000" dirty="0"/>
              <a:t>, William; Prentice Hall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[4] Introduction </a:t>
            </a:r>
            <a:r>
              <a:rPr lang="en-US" sz="2000" dirty="0"/>
              <a:t>to Algorithms by </a:t>
            </a:r>
            <a:r>
              <a:rPr lang="en-US" sz="2000" dirty="0" err="1"/>
              <a:t>Cormen</a:t>
            </a:r>
            <a:r>
              <a:rPr lang="en-US" sz="2000" dirty="0"/>
              <a:t>, Thomas et. al., The MIT press.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670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222885" y="274320"/>
            <a:ext cx="8698230" cy="822960"/>
          </a:xfrm>
        </p:spPr>
        <p:txBody>
          <a:bodyPr lIns="0" tIns="0" rIns="0" bIns="0" anchor="t"/>
          <a:lstStyle/>
          <a:p>
            <a:pPr defTabSz="914391">
              <a:lnSpc>
                <a:spcPct val="95000"/>
              </a:lnSpc>
              <a:defRPr/>
            </a:pPr>
            <a:r>
              <a:rPr lang="en-US" sz="3900" b="1" dirty="0" err="1">
                <a:solidFill>
                  <a:srgbClr val="3B62AF"/>
                </a:solidFill>
              </a:rPr>
              <a:t>Dijkstra's</a:t>
            </a:r>
            <a:r>
              <a:rPr lang="en-US" sz="3900" b="1" dirty="0">
                <a:solidFill>
                  <a:srgbClr val="3B62AF"/>
                </a:solidFill>
              </a:rPr>
              <a:t> algorithm - </a:t>
            </a:r>
            <a:r>
              <a:rPr lang="en-US" sz="3900" b="1" dirty="0" err="1">
                <a:solidFill>
                  <a:srgbClr val="3B62AF"/>
                </a:solidFill>
              </a:rPr>
              <a:t>Pseudocode</a:t>
            </a:r>
            <a:endParaRPr lang="en-US" sz="3900" b="1" dirty="0">
              <a:solidFill>
                <a:srgbClr val="3B62AF"/>
              </a:solidFill>
            </a:endParaRPr>
          </a:p>
        </p:txBody>
      </p:sp>
      <p:sp>
        <p:nvSpPr>
          <p:cNvPr id="13315" name="Text Box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88620" y="1714500"/>
            <a:ext cx="8298180" cy="4011521"/>
          </a:xfrm>
          <a:prstGeom prst="rect">
            <a:avLst/>
          </a:prstGeom>
          <a:blipFill rotWithShape="1">
            <a:blip r:embed="rId2"/>
            <a:stretch>
              <a:fillRect l="-1720" t="-2052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96" tIns="41148" rIns="82296" bIns="41148"/>
          <a:lstStyle/>
          <a:p>
            <a:r>
              <a:rPr lang="en-US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87262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222885" y="274320"/>
            <a:ext cx="8698230" cy="822960"/>
          </a:xfrm>
        </p:spPr>
        <p:txBody>
          <a:bodyPr lIns="0" tIns="0" rIns="0" bIns="0" anchor="t"/>
          <a:lstStyle/>
          <a:p>
            <a:pPr defTabSz="914391">
              <a:lnSpc>
                <a:spcPct val="95000"/>
              </a:lnSpc>
              <a:defRPr/>
            </a:pPr>
            <a:r>
              <a:rPr lang="en-US" sz="3900" dirty="0" err="1">
                <a:solidFill>
                  <a:srgbClr val="3B62AF"/>
                </a:solidFill>
              </a:rPr>
              <a:t>Dijkstra</a:t>
            </a:r>
            <a:r>
              <a:rPr lang="en-US" sz="3900" dirty="0">
                <a:solidFill>
                  <a:srgbClr val="3B62AF"/>
                </a:solidFill>
              </a:rPr>
              <a:t> Animated </a:t>
            </a:r>
            <a:r>
              <a:rPr lang="en-US" sz="3900" dirty="0" smtClean="0">
                <a:solidFill>
                  <a:srgbClr val="3B62AF"/>
                </a:solidFill>
              </a:rPr>
              <a:t>Example 1</a:t>
            </a:r>
            <a:endParaRPr lang="en-US" sz="3900" dirty="0">
              <a:solidFill>
                <a:srgbClr val="3B62AF"/>
              </a:solidFill>
            </a:endParaRPr>
          </a:p>
        </p:txBody>
      </p:sp>
      <p:pic>
        <p:nvPicPr>
          <p:cNvPr id="1126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2990"/>
            <a:ext cx="8229600" cy="4697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803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222885" y="274320"/>
            <a:ext cx="8698230" cy="822960"/>
          </a:xfrm>
        </p:spPr>
        <p:txBody>
          <a:bodyPr lIns="0" tIns="0" rIns="0" bIns="0" anchor="t"/>
          <a:lstStyle/>
          <a:p>
            <a:pPr defTabSz="914391">
              <a:lnSpc>
                <a:spcPct val="95000"/>
              </a:lnSpc>
              <a:defRPr/>
            </a:pPr>
            <a:r>
              <a:rPr lang="en-US" sz="3900" dirty="0" err="1">
                <a:solidFill>
                  <a:srgbClr val="3B62AF"/>
                </a:solidFill>
              </a:rPr>
              <a:t>Dijkstra</a:t>
            </a:r>
            <a:r>
              <a:rPr lang="en-US" sz="3900" dirty="0">
                <a:solidFill>
                  <a:srgbClr val="3B62AF"/>
                </a:solidFill>
              </a:rPr>
              <a:t> Animated </a:t>
            </a:r>
            <a:r>
              <a:rPr lang="en-US" sz="3900" dirty="0" smtClean="0">
                <a:solidFill>
                  <a:srgbClr val="3B62AF"/>
                </a:solidFill>
              </a:rPr>
              <a:t>Example 1</a:t>
            </a:r>
            <a:endParaRPr lang="en-US" sz="3900" dirty="0">
              <a:solidFill>
                <a:srgbClr val="3B62AF"/>
              </a:solidFill>
            </a:endParaRPr>
          </a:p>
        </p:txBody>
      </p:sp>
      <p:pic>
        <p:nvPicPr>
          <p:cNvPr id="1229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" y="754380"/>
            <a:ext cx="7912418" cy="4089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740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222885" y="274320"/>
            <a:ext cx="8698230" cy="822960"/>
          </a:xfrm>
        </p:spPr>
        <p:txBody>
          <a:bodyPr lIns="0" tIns="0" rIns="0" bIns="0" anchor="t"/>
          <a:lstStyle/>
          <a:p>
            <a:pPr defTabSz="914391">
              <a:lnSpc>
                <a:spcPct val="95000"/>
              </a:lnSpc>
              <a:defRPr/>
            </a:pPr>
            <a:r>
              <a:rPr lang="en-US" sz="3900" dirty="0" err="1">
                <a:solidFill>
                  <a:srgbClr val="3B62AF"/>
                </a:solidFill>
              </a:rPr>
              <a:t>Dijkstra</a:t>
            </a:r>
            <a:r>
              <a:rPr lang="en-US" sz="3900" dirty="0">
                <a:solidFill>
                  <a:srgbClr val="3B62AF"/>
                </a:solidFill>
              </a:rPr>
              <a:t> Animated </a:t>
            </a:r>
            <a:r>
              <a:rPr lang="en-US" sz="3900" dirty="0" smtClean="0">
                <a:solidFill>
                  <a:srgbClr val="3B62AF"/>
                </a:solidFill>
              </a:rPr>
              <a:t>Example 1</a:t>
            </a:r>
            <a:endParaRPr lang="en-US" sz="3900" dirty="0">
              <a:solidFill>
                <a:srgbClr val="3B62AF"/>
              </a:solidFill>
            </a:endParaRPr>
          </a:p>
        </p:txBody>
      </p:sp>
      <p:pic>
        <p:nvPicPr>
          <p:cNvPr id="1331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" y="908685"/>
            <a:ext cx="824674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931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E9648F6FC2B54BA28ACEEAE94F4F7A" ma:contentTypeVersion="6" ma:contentTypeDescription="Create a new document." ma:contentTypeScope="" ma:versionID="4b0160b5efa258f8613a6b71f82c8a16">
  <xsd:schema xmlns:xsd="http://www.w3.org/2001/XMLSchema" xmlns:xs="http://www.w3.org/2001/XMLSchema" xmlns:p="http://schemas.microsoft.com/office/2006/metadata/properties" xmlns:ns2="20e964fd-9e02-4023-9400-e190afd50962" targetNamespace="http://schemas.microsoft.com/office/2006/metadata/properties" ma:root="true" ma:fieldsID="728c41f00c9f68fead3696138961d1ed" ns2:_="">
    <xsd:import namespace="20e964fd-9e02-4023-9400-e190afd509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e964fd-9e02-4023-9400-e190afd509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AED7A5E-58BE-4D9A-93D7-CB8D6DE3C0FA}"/>
</file>

<file path=customXml/itemProps2.xml><?xml version="1.0" encoding="utf-8"?>
<ds:datastoreItem xmlns:ds="http://schemas.openxmlformats.org/officeDocument/2006/customXml" ds:itemID="{592A56B2-EA65-474F-B44B-C4A5612FE2FB}"/>
</file>

<file path=customXml/itemProps3.xml><?xml version="1.0" encoding="utf-8"?>
<ds:datastoreItem xmlns:ds="http://schemas.openxmlformats.org/officeDocument/2006/customXml" ds:itemID="{ACA77968-F6BF-40B6-8EDC-2A62CF343CC6}"/>
</file>

<file path=docProps/app.xml><?xml version="1.0" encoding="utf-8"?>
<Properties xmlns="http://schemas.openxmlformats.org/officeDocument/2006/extended-properties" xmlns:vt="http://schemas.openxmlformats.org/officeDocument/2006/docPropsVTypes">
  <TotalTime>1390</TotalTime>
  <Words>3165</Words>
  <Application>Microsoft Office PowerPoint</Application>
  <PresentationFormat>On-screen Show (4:3)</PresentationFormat>
  <Paragraphs>1149</Paragraphs>
  <Slides>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Oswald c</vt:lpstr>
      <vt:lpstr>The author: Edsger Wybe Dijkstra(ACM Turing Award Winner)</vt:lpstr>
      <vt:lpstr>Single-Source Shortest Path Problem </vt:lpstr>
      <vt:lpstr>Dijkstra's algorithm </vt:lpstr>
      <vt:lpstr>Approach</vt:lpstr>
      <vt:lpstr>Dijkstra's algorithm - Pseudocode</vt:lpstr>
      <vt:lpstr>Dijkstra Animated Example 1</vt:lpstr>
      <vt:lpstr>Dijkstra Animated Example 1</vt:lpstr>
      <vt:lpstr>Dijkstra Animated Example 1</vt:lpstr>
      <vt:lpstr>Dijkstra Animated Example 1</vt:lpstr>
      <vt:lpstr>Dijkstra Animated Example 1</vt:lpstr>
      <vt:lpstr>Dijkstra Animated Example 1</vt:lpstr>
      <vt:lpstr>Dijkstra Animated Example 1</vt:lpstr>
      <vt:lpstr>Dijkstra Animated Example 1</vt:lpstr>
      <vt:lpstr>Dijkstra Animated Example 1</vt:lpstr>
      <vt:lpstr>Dijkstra Animated Example 1</vt:lpstr>
      <vt:lpstr>Dijkstra's Algorithm - Why It Works</vt:lpstr>
      <vt:lpstr>PowerPoint Presentation</vt:lpstr>
      <vt:lpstr>Applications of Dijkstra's Algorithm</vt:lpstr>
      <vt:lpstr>Applications of Dijkstra's Algorithm</vt:lpstr>
      <vt:lpstr>Time Complexity: Using List</vt:lpstr>
      <vt:lpstr>Time Complexity: Priority Queue</vt:lpstr>
      <vt:lpstr>Dijkstra's Shortest Path Algorithm – Eg.2</vt:lpstr>
      <vt:lpstr>Dijkstra's Shortest Path Algorithm</vt:lpstr>
      <vt:lpstr>Dijkstra's Shortest Path Algorithm</vt:lpstr>
      <vt:lpstr>Dijkstra's Shortest Path Algorithm</vt:lpstr>
      <vt:lpstr>Dijkstra's Shortest Path Algorithm</vt:lpstr>
      <vt:lpstr>Dijkstra's Shortest Path Algorithm</vt:lpstr>
      <vt:lpstr>Dijkstra's Shortest Path Algorithm</vt:lpstr>
      <vt:lpstr>Dijkstra's Shortest Path Algorithm</vt:lpstr>
      <vt:lpstr>Dijkstra's Shortest Path Algorithm</vt:lpstr>
      <vt:lpstr>Dijkstra's Shortest Path Algorithm</vt:lpstr>
      <vt:lpstr>Dijkstra's Shortest Path Algorithm</vt:lpstr>
      <vt:lpstr>Dijkstra's Shortest Path Algorithm</vt:lpstr>
      <vt:lpstr>Dijkstra's Shortest Path Algorithm</vt:lpstr>
      <vt:lpstr>Dijkstra's Shortest Path Algorithm</vt:lpstr>
      <vt:lpstr>Dijkstra's Shortest Path Algorithm</vt:lpstr>
      <vt:lpstr>Dijkstra's Shortest Path Algorithm</vt:lpstr>
      <vt:lpstr>Dijkstra's Shortest Path Algorithm</vt:lpstr>
      <vt:lpstr>Dijkstra's Shortest Path Algorithm</vt:lpstr>
      <vt:lpstr>Dijkstra's Shortest Path Algorithm</vt:lpstr>
      <vt:lpstr>Dijkstra's Shortest Path Algorithm</vt:lpstr>
      <vt:lpstr>Example 3 – Try it out!</vt:lpstr>
      <vt:lpstr>Who was Dijkstra?</vt:lpstr>
      <vt:lpstr>http://www.cs.utexas.edu/users/EWD/</vt:lpstr>
      <vt:lpstr>References</vt:lpstr>
      <vt:lpstr>PowerPoint Presentation</vt:lpstr>
      <vt:lpstr>Graph Coloring Problem</vt:lpstr>
      <vt:lpstr>Vertex Coloring Problem</vt:lpstr>
      <vt:lpstr>Vertex Coloring Problem</vt:lpstr>
      <vt:lpstr></vt:lpstr>
      <vt:lpstr>Few 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200</cp:revision>
  <dcterms:created xsi:type="dcterms:W3CDTF">2020-10-04T15:12:16Z</dcterms:created>
  <dcterms:modified xsi:type="dcterms:W3CDTF">2020-10-28T06:10:38Z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0x0101004AE9648F6FC2B54BA28ACEEAE94F4F7A</vt:lpwstr>
  </property>
</Properties>
</file>