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2" r:id="rId3"/>
    <p:sldId id="303" r:id="rId4"/>
    <p:sldId id="304" r:id="rId5"/>
    <p:sldId id="305" r:id="rId6"/>
    <p:sldId id="306" r:id="rId7"/>
    <p:sldId id="314" r:id="rId8"/>
    <p:sldId id="307" r:id="rId9"/>
    <p:sldId id="308" r:id="rId10"/>
    <p:sldId id="313" r:id="rId11"/>
    <p:sldId id="309" r:id="rId12"/>
    <p:sldId id="311" r:id="rId13"/>
    <p:sldId id="280" r:id="rId14"/>
    <p:sldId id="282" r:id="rId15"/>
    <p:sldId id="283" r:id="rId16"/>
    <p:sldId id="284" r:id="rId17"/>
    <p:sldId id="285" r:id="rId18"/>
    <p:sldId id="293" r:id="rId19"/>
    <p:sldId id="294" r:id="rId20"/>
    <p:sldId id="295" r:id="rId21"/>
    <p:sldId id="290" r:id="rId22"/>
    <p:sldId id="286" r:id="rId23"/>
    <p:sldId id="287" r:id="rId24"/>
    <p:sldId id="297" r:id="rId25"/>
    <p:sldId id="288" r:id="rId26"/>
    <p:sldId id="289" r:id="rId27"/>
    <p:sldId id="315" r:id="rId28"/>
    <p:sldId id="258" r:id="rId29"/>
    <p:sldId id="259" r:id="rId30"/>
    <p:sldId id="260" r:id="rId31"/>
    <p:sldId id="261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81" r:id="rId44"/>
    <p:sldId id="274" r:id="rId45"/>
    <p:sldId id="275" r:id="rId46"/>
    <p:sldId id="276" r:id="rId47"/>
    <p:sldId id="29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F970-C95D-45CA-8DCA-2B3E2B3D3658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A2D29-6542-45BC-9529-F3EC64F6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EE9230-9158-4F78-A1E9-BA469674A4C1}" type="slidenum">
              <a:rPr lang="en-CA" sz="1200" smtClean="0"/>
              <a:pPr eaLnBrk="1" hangingPunct="1"/>
              <a:t>2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38A9DB-6EF6-4D7C-B3B3-874CC804FC54}" type="slidenum">
              <a:rPr lang="en-CA" sz="1200" smtClean="0"/>
              <a:pPr eaLnBrk="1" hangingPunct="1"/>
              <a:t>3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D126BE-7F06-4541-A5E8-7FE609EC2C5C}" type="slidenum">
              <a:rPr lang="en-CA" sz="1200" smtClean="0"/>
              <a:pPr eaLnBrk="1" hangingPunct="1"/>
              <a:t>4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3D5C9D-CCD1-4E64-89D6-8BE228250808}" type="slidenum">
              <a:rPr lang="en-CA" sz="1200" smtClean="0"/>
              <a:pPr eaLnBrk="1" hangingPunct="1"/>
              <a:t>5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D72486-505E-4C35-9B05-158ADECE2F9A}" type="slidenum">
              <a:rPr lang="en-CA" sz="1200" smtClean="0"/>
              <a:pPr eaLnBrk="1" hangingPunct="1"/>
              <a:t>6</a:t>
            </a:fld>
            <a:endParaRPr lang="en-CA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0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8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1A15-9EFA-48D3-A40F-4CB254B0F6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sd.uwo.ca/courses/CS1027b/notes/CS1027-012-Lists-W1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1"/>
            <a:ext cx="8458200" cy="2895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solidFill>
                  <a:schemeClr val="bg1"/>
                </a:solidFill>
              </a:rPr>
              <a:t>CSE2003 </a:t>
            </a:r>
            <a:r>
              <a:rPr lang="en-US" sz="4000" dirty="0">
                <a:solidFill>
                  <a:schemeClr val="bg1"/>
                </a:solidFill>
              </a:rPr>
              <a:t>- Data Structures and </a:t>
            </a:r>
            <a:r>
              <a:rPr lang="en-US" sz="4000" dirty="0" smtClean="0">
                <a:solidFill>
                  <a:schemeClr val="bg1"/>
                </a:solidFill>
              </a:rPr>
              <a:t>Algorithms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Arrays </a:t>
            </a:r>
            <a:r>
              <a:rPr lang="en-US" dirty="0">
                <a:solidFill>
                  <a:srgbClr val="00B0F0"/>
                </a:solidFill>
              </a:rPr>
              <a:t>and Stacks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5943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Oswald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154509" y="5029200"/>
            <a:ext cx="68349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</a:rPr>
              <a:t>The class notes are a compilation and edition from many sources. The </a:t>
            </a:r>
            <a:r>
              <a:rPr lang="en-US" sz="1600" dirty="0" smtClean="0">
                <a:solidFill>
                  <a:schemeClr val="bg1"/>
                </a:solidFill>
              </a:rPr>
              <a:t>faculty does </a:t>
            </a:r>
            <a:r>
              <a:rPr lang="en-US" sz="1600" dirty="0">
                <a:solidFill>
                  <a:schemeClr val="bg1"/>
                </a:solidFill>
              </a:rPr>
              <a:t>not claim intellectual property or ownership of the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8021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order of the elements in the list is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based on a characteristic of the elements, but is determined by the user of the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r>
              <a:rPr lang="en-US" dirty="0">
                <a:solidFill>
                  <a:schemeClr val="bg1"/>
                </a:solidFill>
              </a:rPr>
              <a:t>A new element can be </a:t>
            </a:r>
            <a:r>
              <a:rPr lang="en-US" dirty="0" smtClean="0">
                <a:solidFill>
                  <a:schemeClr val="bg1"/>
                </a:solidFill>
              </a:rPr>
              <a:t>put on the front/rear/middle of the list.</a:t>
            </a:r>
          </a:p>
          <a:p>
            <a:r>
              <a:rPr lang="en-US" dirty="0">
                <a:solidFill>
                  <a:schemeClr val="bg1"/>
                </a:solidFill>
              </a:rPr>
              <a:t>Examples: shopping list, to-do list, 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5638800" cy="224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2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Indexed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Elements </a:t>
            </a:r>
            <a:r>
              <a:rPr lang="en-US" sz="2400" dirty="0">
                <a:solidFill>
                  <a:schemeClr val="bg1"/>
                </a:solidFill>
              </a:rPr>
              <a:t>are referenced by their numeric position in the list, called its </a:t>
            </a:r>
            <a:r>
              <a:rPr lang="en-US" sz="2400" dirty="0" smtClean="0">
                <a:solidFill>
                  <a:schemeClr val="bg1"/>
                </a:solidFill>
              </a:rPr>
              <a:t>index.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It’s the position in the list that is important, and the user can determine the order that the items go in the </a:t>
            </a:r>
            <a:r>
              <a:rPr lang="en-US" sz="2400" dirty="0" smtClean="0">
                <a:solidFill>
                  <a:schemeClr val="bg1"/>
                </a:solidFill>
              </a:rPr>
              <a:t>list.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Every time the list changes, the position (index) of an element may </a:t>
            </a:r>
            <a:r>
              <a:rPr lang="en-US" sz="2400" dirty="0" smtClean="0">
                <a:solidFill>
                  <a:schemeClr val="bg1"/>
                </a:solidFill>
              </a:rPr>
              <a:t>change.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Example: </a:t>
            </a:r>
            <a:r>
              <a:rPr lang="en-US" sz="2400" dirty="0">
                <a:solidFill>
                  <a:schemeClr val="bg1"/>
                </a:solidFill>
              </a:rPr>
              <a:t>current first-place holder in the </a:t>
            </a:r>
            <a:r>
              <a:rPr lang="en-US" sz="2400" dirty="0" smtClean="0">
                <a:solidFill>
                  <a:schemeClr val="bg1"/>
                </a:solidFill>
              </a:rPr>
              <a:t>F1- car race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D:\data structures notes\FALL 20-21\Lecture Notes daywise\Day 0 - Intro to DSA\indexed 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91000"/>
            <a:ext cx="4953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Common Operations on a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163479"/>
              </p:ext>
            </p:extLst>
          </p:nvPr>
        </p:nvGraphicFramePr>
        <p:xfrm>
          <a:off x="444500" y="1143000"/>
          <a:ext cx="79375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1849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add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Adds an element to the list (in the correct place)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remove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and returns the element at a particular index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first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Examines the element at the front of the list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last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Examines the element at the rear of the 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contains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Determines if a particular element is in the 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size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Determines the number of elements in the 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iterator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an iterator for the list’s elements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toString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 string representation of the 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 reference to the element at the specified index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indexOf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index of the specified element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An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724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Arguably the most fundamental data </a:t>
            </a: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- Other </a:t>
            </a:r>
            <a:r>
              <a:rPr lang="en-US" dirty="0">
                <a:solidFill>
                  <a:schemeClr val="bg1"/>
                </a:solidFill>
              </a:rPr>
              <a:t>data structures built using </a:t>
            </a: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- Computer </a:t>
            </a:r>
            <a:r>
              <a:rPr lang="en-US" dirty="0">
                <a:solidFill>
                  <a:schemeClr val="bg1"/>
                </a:solidFill>
              </a:rPr>
              <a:t>memory is like a giant </a:t>
            </a:r>
            <a:r>
              <a:rPr lang="en-US" dirty="0" smtClean="0">
                <a:solidFill>
                  <a:schemeClr val="bg1"/>
                </a:solidFill>
              </a:rPr>
              <a:t>array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Convenient </a:t>
            </a:r>
            <a:r>
              <a:rPr lang="en-US" dirty="0">
                <a:solidFill>
                  <a:schemeClr val="bg1"/>
                </a:solidFill>
              </a:rPr>
              <a:t>way to process large amounts </a:t>
            </a:r>
            <a:r>
              <a:rPr lang="en-US" dirty="0" smtClean="0">
                <a:solidFill>
                  <a:schemeClr val="bg1"/>
                </a:solidFill>
              </a:rPr>
              <a:t>of related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Array Basics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 </a:t>
            </a:r>
            <a:r>
              <a:rPr lang="en-US" sz="2400" b="1" dirty="0">
                <a:solidFill>
                  <a:schemeClr val="bg1"/>
                </a:solidFill>
              </a:rPr>
              <a:t>array</a:t>
            </a:r>
            <a:r>
              <a:rPr lang="en-US" sz="2400" dirty="0">
                <a:solidFill>
                  <a:schemeClr val="bg1"/>
                </a:solidFill>
              </a:rPr>
              <a:t> is an indexed collection of data elements of the same type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1)  Indexed</a:t>
            </a:r>
            <a:r>
              <a:rPr lang="en-US" sz="2400" dirty="0">
                <a:solidFill>
                  <a:schemeClr val="bg1"/>
                </a:solidFill>
              </a:rPr>
              <a:t> means that the array elements are </a:t>
            </a:r>
            <a:r>
              <a:rPr lang="en-US" sz="2400" dirty="0" smtClean="0">
                <a:solidFill>
                  <a:schemeClr val="bg1"/>
                </a:solidFill>
              </a:rPr>
              <a:t>numbered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(</a:t>
            </a:r>
            <a:r>
              <a:rPr lang="en-US" sz="2400" dirty="0">
                <a:solidFill>
                  <a:schemeClr val="bg1"/>
                </a:solidFill>
              </a:rPr>
              <a:t>starting at 0).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2)  The restriction of the </a:t>
            </a:r>
            <a:r>
              <a:rPr lang="en-US" sz="2400" b="1" dirty="0">
                <a:solidFill>
                  <a:schemeClr val="bg1"/>
                </a:solidFill>
              </a:rPr>
              <a:t>same type</a:t>
            </a:r>
            <a:r>
              <a:rPr lang="en-US" sz="2400" dirty="0">
                <a:solidFill>
                  <a:schemeClr val="bg1"/>
                </a:solidFill>
              </a:rPr>
              <a:t> is an important one,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because </a:t>
            </a:r>
            <a:r>
              <a:rPr lang="en-US" sz="2400" dirty="0">
                <a:solidFill>
                  <a:schemeClr val="bg1"/>
                </a:solidFill>
              </a:rPr>
              <a:t>arrays are stored in consecutive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cells</a:t>
            </a:r>
            <a:r>
              <a:rPr lang="en-US" sz="2400" dirty="0">
                <a:solidFill>
                  <a:schemeClr val="bg1"/>
                </a:solidFill>
              </a:rPr>
              <a:t>.  Every cell must be the same type (and therefore,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>
                <a:solidFill>
                  <a:schemeClr val="bg1"/>
                </a:solidFill>
              </a:rPr>
              <a:t>the same size</a:t>
            </a:r>
            <a:r>
              <a:rPr lang="en-US" sz="24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Types: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1- dimensional  array is like a </a:t>
            </a:r>
            <a:r>
              <a:rPr lang="en-US" sz="2400" i="1" dirty="0" smtClean="0">
                <a:solidFill>
                  <a:schemeClr val="bg1"/>
                </a:solidFill>
              </a:rPr>
              <a:t>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– Generally a ‘Vector’.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2-dimensional array is like a </a:t>
            </a:r>
            <a:r>
              <a:rPr lang="en-US" sz="2400" i="1" dirty="0" smtClean="0">
                <a:solidFill>
                  <a:schemeClr val="bg1"/>
                </a:solidFill>
              </a:rPr>
              <a:t>table</a:t>
            </a:r>
            <a:r>
              <a:rPr lang="en-US" sz="2400" dirty="0" smtClean="0">
                <a:solidFill>
                  <a:schemeClr val="bg1"/>
                </a:solidFill>
              </a:rPr>
              <a:t> – Generally a ‘Matrix’.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multidimensional array - Array of arrays.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17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Declaring 1-D Arrays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bg1"/>
                </a:solidFill>
              </a:rPr>
              <a:t>datatype_name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array_name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smtClean="0">
                <a:solidFill>
                  <a:schemeClr val="bg1"/>
                </a:solidFill>
              </a:rPr>
              <a:t>size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en-US" sz="2400" i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24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 err="1" smtClean="0">
                <a:solidFill>
                  <a:schemeClr val="bg1"/>
                </a:solidFill>
              </a:rPr>
              <a:t>nt</a:t>
            </a:r>
            <a:r>
              <a:rPr lang="en-US" sz="2400" dirty="0" smtClean="0">
                <a:solidFill>
                  <a:schemeClr val="bg1"/>
                </a:solidFill>
              </a:rPr>
              <a:t> age[5]; // an array of 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 integers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 marks[20]; An array of 20 decimals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Initialization: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bg1"/>
                </a:solidFill>
              </a:rPr>
              <a:t>int</a:t>
            </a:r>
            <a:r>
              <a:rPr lang="en-US" sz="2400" i="1" dirty="0" smtClean="0">
                <a:solidFill>
                  <a:schemeClr val="bg1"/>
                </a:solidFill>
              </a:rPr>
              <a:t> array1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smtClean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en-US" sz="2400" i="1" dirty="0" smtClean="0">
                <a:solidFill>
                  <a:schemeClr val="bg1"/>
                </a:solidFill>
              </a:rPr>
              <a:t> = {1, 2, 3, 4, 5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r>
              <a:rPr lang="en-US" sz="2400" i="1" dirty="0" smtClean="0">
                <a:solidFill>
                  <a:schemeClr val="bg1"/>
                </a:solidFill>
              </a:rPr>
              <a:t>; // </a:t>
            </a:r>
            <a:r>
              <a:rPr lang="en-US" sz="2400" i="1" dirty="0" err="1">
                <a:solidFill>
                  <a:schemeClr val="bg1"/>
                </a:solidFill>
              </a:rPr>
              <a:t>int</a:t>
            </a:r>
            <a:r>
              <a:rPr lang="en-US" sz="2400" i="1" dirty="0">
                <a:solidFill>
                  <a:schemeClr val="bg1"/>
                </a:solidFill>
              </a:rPr>
              <a:t> array1</a:t>
            </a:r>
            <a:r>
              <a:rPr lang="en-US" sz="2400" dirty="0" smtClean="0">
                <a:solidFill>
                  <a:schemeClr val="bg1"/>
                </a:solidFill>
              </a:rPr>
              <a:t>[]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= {1, 2, 3, 4, 5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i="1" dirty="0">
                <a:solidFill>
                  <a:schemeClr val="bg1"/>
                </a:solidFill>
              </a:rPr>
              <a:t>; </a:t>
            </a:r>
            <a:r>
              <a:rPr lang="en-US" sz="2400" i="1" dirty="0" smtClean="0">
                <a:solidFill>
                  <a:schemeClr val="bg1"/>
                </a:solidFill>
              </a:rPr>
              <a:t>is also OK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char array2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smtClean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] </a:t>
            </a:r>
            <a:r>
              <a:rPr lang="en-US" sz="2400" i="1" dirty="0" smtClean="0">
                <a:solidFill>
                  <a:schemeClr val="bg1"/>
                </a:solidFill>
              </a:rPr>
              <a:t>=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  <a:r>
              <a:rPr lang="en-US" sz="2400" i="1" dirty="0" smtClean="0">
                <a:solidFill>
                  <a:schemeClr val="bg1"/>
                </a:solidFill>
              </a:rPr>
              <a:t>‘a’, ‘b’, ‘c’, ‘d’, ‘e’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r>
              <a:rPr lang="en-US" sz="2400" i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Char array3</a:t>
            </a:r>
            <a:r>
              <a:rPr lang="en-US" sz="2400" dirty="0" smtClean="0">
                <a:solidFill>
                  <a:schemeClr val="bg1"/>
                </a:solidFill>
              </a:rPr>
              <a:t>[]</a:t>
            </a:r>
            <a:r>
              <a:rPr lang="en-US" sz="2400" i="1" dirty="0" smtClean="0">
                <a:solidFill>
                  <a:schemeClr val="bg1"/>
                </a:solidFill>
              </a:rPr>
              <a:t> = “India”;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45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1-D Array – An Example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array index is generally taken as ‘</a:t>
            </a:r>
            <a:r>
              <a:rPr lang="en-US" i="1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’ where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i="1" dirty="0" smtClean="0">
                <a:solidFill>
                  <a:schemeClr val="bg1"/>
                </a:solidFill>
              </a:rPr>
              <a:t>0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i="1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≤ </a:t>
            </a:r>
            <a:r>
              <a:rPr lang="en-US" i="1" dirty="0" smtClean="0">
                <a:solidFill>
                  <a:schemeClr val="bg1"/>
                </a:solidFill>
              </a:rPr>
              <a:t>size-1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64539"/>
              </p:ext>
            </p:extLst>
          </p:nvPr>
        </p:nvGraphicFramePr>
        <p:xfrm>
          <a:off x="1524000" y="3429000"/>
          <a:ext cx="6096000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0497"/>
              </p:ext>
            </p:extLst>
          </p:nvPr>
        </p:nvGraphicFramePr>
        <p:xfrm>
          <a:off x="1107299" y="2281375"/>
          <a:ext cx="914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2239972"/>
            <a:ext cx="7929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24000" y="2438400"/>
            <a:ext cx="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0" y="4251811"/>
            <a:ext cx="1322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age[i = 0]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819399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age[1]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114800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age[2]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57800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age[3]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553200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age[4]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731826" y="5052443"/>
            <a:ext cx="1114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index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133600" y="4651921"/>
            <a:ext cx="0" cy="400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1-D Array – An example program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/* Program to calculate the first 20 Fibonacci numbers. */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i, </a:t>
            </a:r>
            <a:r>
              <a:rPr lang="en-US" sz="2400" dirty="0" err="1" smtClean="0">
                <a:solidFill>
                  <a:schemeClr val="bg1"/>
                </a:solidFill>
              </a:rPr>
              <a:t>fibonacci</a:t>
            </a:r>
            <a:r>
              <a:rPr lang="en-US" sz="2400" dirty="0" smtClean="0">
                <a:solidFill>
                  <a:schemeClr val="bg1"/>
                </a:solidFill>
              </a:rPr>
              <a:t>[ 20 ];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fibonacci[ 0 ] = 0;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fibonacci[ 1 ] = 1;</a:t>
            </a:r>
          </a:p>
          <a:p>
            <a:pPr marL="0" indent="0">
              <a:buNone/>
            </a:pPr>
            <a:endParaRPr lang="it-IT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for( i = 2; i &lt; 20; i++ ) 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      fibonacci[ i ] = fibonacci[ i - 2 ] + fibonacci[ i - 1 ]; </a:t>
            </a:r>
          </a:p>
          <a:p>
            <a:pPr marL="0" indent="0">
              <a:buNone/>
            </a:pPr>
            <a:endParaRPr lang="it-IT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for( i = 0; i &lt; 20; i++ ) 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      print( i, fibonacci[ i ] );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Searching an element in the array  - Linear Search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for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(i</a:t>
            </a:r>
            <a:r>
              <a:rPr lang="en-US" sz="2400" dirty="0">
                <a:solidFill>
                  <a:schemeClr val="bg1"/>
                </a:solidFill>
              </a:rPr>
              <a:t> = 0; </a:t>
            </a:r>
            <a:r>
              <a:rPr lang="en-US" sz="2400" dirty="0" smtClean="0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 &lt; n; i</a:t>
            </a:r>
            <a:r>
              <a:rPr lang="en-US" sz="2400" dirty="0" smtClean="0">
                <a:solidFill>
                  <a:schemeClr val="bg1"/>
                </a:solidFill>
              </a:rPr>
              <a:t>++)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   if (</a:t>
            </a:r>
            <a:r>
              <a:rPr lang="en-US" sz="2400" dirty="0" smtClean="0">
                <a:solidFill>
                  <a:schemeClr val="bg1"/>
                </a:solidFill>
              </a:rPr>
              <a:t>array[i]</a:t>
            </a:r>
            <a:r>
              <a:rPr lang="en-US" sz="2400" dirty="0">
                <a:solidFill>
                  <a:schemeClr val="bg1"/>
                </a:solidFill>
              </a:rPr>
              <a:t> == </a:t>
            </a:r>
            <a:r>
              <a:rPr lang="en-US" sz="2400" dirty="0" smtClean="0">
                <a:solidFill>
                  <a:schemeClr val="bg1"/>
                </a:solidFill>
              </a:rPr>
              <a:t>key)</a:t>
            </a:r>
            <a:r>
              <a:rPr lang="en-US" sz="2400" dirty="0">
                <a:solidFill>
                  <a:schemeClr val="bg1"/>
                </a:solidFill>
              </a:rPr>
              <a:t>    </a:t>
            </a:r>
            <a:r>
              <a:rPr lang="en-US" sz="2400" i="1" dirty="0">
                <a:solidFill>
                  <a:schemeClr val="bg1"/>
                </a:solidFill>
              </a:rPr>
              <a:t>/* If required element is found */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   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     </a:t>
            </a:r>
            <a:r>
              <a:rPr lang="en-US" sz="2400" dirty="0" err="1">
                <a:solidFill>
                  <a:schemeClr val="bg1"/>
                </a:solidFill>
              </a:rPr>
              <a:t>printf</a:t>
            </a:r>
            <a:r>
              <a:rPr lang="en-US" sz="2400" dirty="0">
                <a:solidFill>
                  <a:schemeClr val="bg1"/>
                </a:solidFill>
              </a:rPr>
              <a:t>("%d is present at location %d.</a:t>
            </a:r>
            <a:r>
              <a:rPr lang="en-US" sz="2400" b="1" dirty="0">
                <a:solidFill>
                  <a:schemeClr val="bg1"/>
                </a:solidFill>
              </a:rPr>
              <a:t>\n</a:t>
            </a:r>
            <a:r>
              <a:rPr lang="en-US" sz="2400" dirty="0">
                <a:solidFill>
                  <a:schemeClr val="bg1"/>
                </a:solidFill>
              </a:rPr>
              <a:t>", </a:t>
            </a:r>
            <a:r>
              <a:rPr lang="en-US" sz="2400" dirty="0" smtClean="0">
                <a:solidFill>
                  <a:schemeClr val="bg1"/>
                </a:solidFill>
              </a:rPr>
              <a:t>key,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i+1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     </a:t>
            </a:r>
            <a:r>
              <a:rPr lang="en-US" sz="2400" b="1" dirty="0">
                <a:solidFill>
                  <a:schemeClr val="bg1"/>
                </a:solidFill>
              </a:rPr>
              <a:t>break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   }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}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 if </a:t>
            </a:r>
            <a:r>
              <a:rPr lang="en-US" sz="2400" dirty="0" smtClean="0">
                <a:solidFill>
                  <a:schemeClr val="bg1"/>
                </a:solidFill>
              </a:rPr>
              <a:t>(i==</a:t>
            </a:r>
            <a:r>
              <a:rPr lang="en-US" sz="2400" dirty="0">
                <a:solidFill>
                  <a:schemeClr val="bg1"/>
                </a:solidFill>
              </a:rPr>
              <a:t> n)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    </a:t>
            </a:r>
            <a:r>
              <a:rPr lang="en-US" sz="2400" dirty="0" err="1">
                <a:solidFill>
                  <a:schemeClr val="bg1"/>
                </a:solidFill>
              </a:rPr>
              <a:t>printf</a:t>
            </a:r>
            <a:r>
              <a:rPr lang="en-US" sz="2400" dirty="0">
                <a:solidFill>
                  <a:schemeClr val="bg1"/>
                </a:solidFill>
              </a:rPr>
              <a:t>("%d isn't present in the array.</a:t>
            </a:r>
            <a:r>
              <a:rPr lang="en-US" sz="2400" b="1" dirty="0">
                <a:solidFill>
                  <a:schemeClr val="bg1"/>
                </a:solidFill>
              </a:rPr>
              <a:t>\n</a:t>
            </a:r>
            <a:r>
              <a:rPr lang="en-US" sz="2400" dirty="0">
                <a:solidFill>
                  <a:schemeClr val="bg1"/>
                </a:solidFill>
              </a:rPr>
              <a:t>", </a:t>
            </a:r>
            <a:r>
              <a:rPr lang="en-US" sz="2400" dirty="0" smtClean="0">
                <a:solidFill>
                  <a:schemeClr val="bg1"/>
                </a:solidFill>
              </a:rPr>
              <a:t>key);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>
                <a:solidFill>
                  <a:schemeClr val="bg1"/>
                </a:solidFill>
              </a:rPr>
              <a:t>  return 0;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Modify an element in an 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\\ To </a:t>
            </a:r>
            <a:r>
              <a:rPr lang="en-US" dirty="0">
                <a:solidFill>
                  <a:schemeClr val="bg1"/>
                </a:solidFill>
              </a:rPr>
              <a:t>change its value, that is to update its value, you could just write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arr</a:t>
            </a:r>
            <a:r>
              <a:rPr lang="en-US" dirty="0" smtClean="0">
                <a:solidFill>
                  <a:schemeClr val="bg1"/>
                </a:solidFill>
              </a:rPr>
              <a:t>[i</a:t>
            </a:r>
            <a:r>
              <a:rPr lang="en-US" dirty="0">
                <a:solidFill>
                  <a:schemeClr val="bg1"/>
                </a:solidFill>
              </a:rPr>
              <a:t>]= </a:t>
            </a:r>
            <a:r>
              <a:rPr lang="en-US" dirty="0" err="1">
                <a:solidFill>
                  <a:schemeClr val="bg1"/>
                </a:solidFill>
              </a:rPr>
              <a:t>new_value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\\ If </a:t>
            </a:r>
            <a:r>
              <a:rPr lang="en-US" dirty="0">
                <a:solidFill>
                  <a:schemeClr val="bg1"/>
                </a:solidFill>
              </a:rPr>
              <a:t>you don’t know the index of that element, you could run a search on it=&gt;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i=0;i&lt;</a:t>
            </a:r>
            <a:r>
              <a:rPr lang="en-US" dirty="0" err="1">
                <a:solidFill>
                  <a:schemeClr val="bg1"/>
                </a:solidFill>
              </a:rPr>
              <a:t>n;i</a:t>
            </a:r>
            <a:r>
              <a:rPr lang="en-US" dirty="0" smtClean="0">
                <a:solidFill>
                  <a:schemeClr val="bg1"/>
                </a:solidFill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if(</a:t>
            </a:r>
            <a:r>
              <a:rPr lang="en-US" dirty="0" err="1" smtClean="0">
                <a:solidFill>
                  <a:schemeClr val="bg1"/>
                </a:solidFill>
              </a:rPr>
              <a:t>arr</a:t>
            </a:r>
            <a:r>
              <a:rPr lang="en-US" dirty="0" smtClean="0">
                <a:solidFill>
                  <a:schemeClr val="bg1"/>
                </a:solidFill>
              </a:rPr>
              <a:t>[i</a:t>
            </a:r>
            <a:r>
              <a:rPr lang="en-US" dirty="0">
                <a:solidFill>
                  <a:schemeClr val="bg1"/>
                </a:solidFill>
              </a:rPr>
              <a:t>]==</a:t>
            </a:r>
            <a:r>
              <a:rPr lang="en-US" dirty="0" err="1">
                <a:solidFill>
                  <a:schemeClr val="bg1"/>
                </a:solidFill>
              </a:rPr>
              <a:t>old_value</a:t>
            </a:r>
            <a:r>
              <a:rPr lang="en-US" dirty="0" smtClean="0">
                <a:solidFill>
                  <a:schemeClr val="bg1"/>
                </a:solidFill>
              </a:rPr>
              <a:t>) {  //</a:t>
            </a:r>
            <a:r>
              <a:rPr lang="en-US" dirty="0">
                <a:solidFill>
                  <a:schemeClr val="bg1"/>
                </a:solidFill>
              </a:rPr>
              <a:t>element found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pos</a:t>
            </a:r>
            <a:r>
              <a:rPr lang="en-US" dirty="0" smtClean="0">
                <a:solidFill>
                  <a:schemeClr val="bg1"/>
                </a:solidFill>
              </a:rPr>
              <a:t>=i;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break;  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pos</a:t>
            </a:r>
            <a:r>
              <a:rPr lang="en-US" dirty="0">
                <a:solidFill>
                  <a:schemeClr val="bg1"/>
                </a:solidFill>
              </a:rPr>
              <a:t>]=</a:t>
            </a:r>
            <a:r>
              <a:rPr lang="en-US" dirty="0" err="1">
                <a:solidFill>
                  <a:schemeClr val="bg1"/>
                </a:solidFill>
              </a:rPr>
              <a:t>new_value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cs typeface="Arial" charset="0"/>
              </a:rPr>
              <a:t>Memory Allocation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Memory allocation can be classified as either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Contiguous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Linked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Indexed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Prototypical examples: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Contiguous allocation:	arrays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Linked allocation:		linked list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lvl="1"/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marL="0" indent="0"/>
            <a:r>
              <a:rPr lang="en-US" sz="3600" dirty="0" smtClean="0">
                <a:solidFill>
                  <a:schemeClr val="bg1"/>
                </a:solidFill>
              </a:rPr>
              <a:t>Copy an </a:t>
            </a:r>
            <a:r>
              <a:rPr lang="en-US" sz="3600" dirty="0">
                <a:solidFill>
                  <a:schemeClr val="bg1"/>
                </a:solidFill>
              </a:rPr>
              <a:t>array into an another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a[100], b[100];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i, size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for(i=0</a:t>
            </a:r>
            <a:r>
              <a:rPr lang="en-US" dirty="0">
                <a:solidFill>
                  <a:schemeClr val="bg1"/>
                </a:solidFill>
              </a:rPr>
              <a:t>; i&lt;size; i++)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a[i</a:t>
            </a:r>
            <a:r>
              <a:rPr lang="en-US" dirty="0">
                <a:solidFill>
                  <a:schemeClr val="bg1"/>
                </a:solidFill>
              </a:rPr>
              <a:t>] = b</a:t>
            </a:r>
            <a:r>
              <a:rPr lang="en-US" dirty="0" smtClean="0">
                <a:solidFill>
                  <a:schemeClr val="bg1"/>
                </a:solidFill>
              </a:rPr>
              <a:t>[i</a:t>
            </a:r>
            <a:r>
              <a:rPr lang="en-US" dirty="0">
                <a:solidFill>
                  <a:schemeClr val="bg1"/>
                </a:solidFill>
              </a:rPr>
              <a:t>];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}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n-NO" dirty="0" smtClean="0">
                <a:solidFill>
                  <a:schemeClr val="bg1"/>
                </a:solidFill>
              </a:rPr>
              <a:t>for(i=0</a:t>
            </a:r>
            <a:r>
              <a:rPr lang="nn-NO" dirty="0">
                <a:solidFill>
                  <a:schemeClr val="bg1"/>
                </a:solidFill>
              </a:rPr>
              <a:t>; i&lt;size; i++) </a:t>
            </a:r>
            <a:r>
              <a:rPr lang="nn-NO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nn-NO" dirty="0" smtClean="0">
                <a:solidFill>
                  <a:schemeClr val="bg1"/>
                </a:solidFill>
              </a:rPr>
              <a:t> </a:t>
            </a:r>
            <a:r>
              <a:rPr lang="nn-NO" dirty="0">
                <a:solidFill>
                  <a:schemeClr val="bg1"/>
                </a:solidFill>
              </a:rPr>
              <a:t>printf("%d\t", b</a:t>
            </a:r>
            <a:r>
              <a:rPr lang="nn-NO" dirty="0" smtClean="0">
                <a:solidFill>
                  <a:schemeClr val="bg1"/>
                </a:solidFill>
              </a:rPr>
              <a:t>[i</a:t>
            </a:r>
            <a:r>
              <a:rPr lang="nn-NO" dirty="0">
                <a:solidFill>
                  <a:schemeClr val="bg1"/>
                </a:solidFill>
              </a:rPr>
              <a:t>]); 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Problems for Practice – 1-D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0593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Find the maximum element in an array of 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numbers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(using functions and recursion)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Reverse the elements in an array into an another array.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Copy the elements in array_1 to an another array array_2.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2-D Arrays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Often data come naturally in the form of a table, e.g</a:t>
            </a:r>
            <a:r>
              <a:rPr lang="en-US" sz="2400" dirty="0" smtClean="0">
                <a:solidFill>
                  <a:schemeClr val="bg1"/>
                </a:solidFill>
              </a:rPr>
              <a:t>., spreadsheet</a:t>
            </a:r>
            <a:r>
              <a:rPr lang="en-US" sz="2400" dirty="0">
                <a:solidFill>
                  <a:schemeClr val="bg1"/>
                </a:solidFill>
              </a:rPr>
              <a:t>, which </a:t>
            </a:r>
            <a:r>
              <a:rPr lang="en-US" sz="2400" dirty="0" smtClean="0">
                <a:solidFill>
                  <a:schemeClr val="bg1"/>
                </a:solidFill>
              </a:rPr>
              <a:t>needs </a:t>
            </a:r>
            <a:r>
              <a:rPr lang="en-US" sz="2400" dirty="0">
                <a:solidFill>
                  <a:schemeClr val="bg1"/>
                </a:solidFill>
              </a:rPr>
              <a:t>a two-dimensional </a:t>
            </a:r>
            <a:r>
              <a:rPr lang="en-US" sz="2400" dirty="0" smtClean="0">
                <a:solidFill>
                  <a:schemeClr val="bg1"/>
                </a:solidFill>
              </a:rPr>
              <a:t>array.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Examples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- </a:t>
            </a:r>
            <a:r>
              <a:rPr lang="en-US" sz="2400" dirty="0">
                <a:solidFill>
                  <a:schemeClr val="bg1"/>
                </a:solidFill>
              </a:rPr>
              <a:t>Lab book of multiple readings over several </a:t>
            </a:r>
            <a:r>
              <a:rPr lang="en-US" sz="2400" dirty="0" smtClean="0">
                <a:solidFill>
                  <a:schemeClr val="bg1"/>
                </a:solidFill>
              </a:rPr>
              <a:t>days.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- </a:t>
            </a:r>
            <a:r>
              <a:rPr lang="en-US" sz="2400" dirty="0">
                <a:solidFill>
                  <a:schemeClr val="bg1"/>
                </a:solidFill>
              </a:rPr>
              <a:t>Periodic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- </a:t>
            </a:r>
            <a:r>
              <a:rPr lang="en-US" sz="2400" dirty="0">
                <a:solidFill>
                  <a:schemeClr val="bg1"/>
                </a:solidFill>
              </a:rPr>
              <a:t>Movie ratings by multiple </a:t>
            </a:r>
            <a:r>
              <a:rPr lang="en-US" sz="2400" dirty="0" smtClean="0">
                <a:solidFill>
                  <a:schemeClr val="bg1"/>
                </a:solidFill>
              </a:rPr>
              <a:t>reviewers.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- Each </a:t>
            </a:r>
            <a:r>
              <a:rPr lang="en-US" sz="2400" dirty="0">
                <a:solidFill>
                  <a:schemeClr val="bg1"/>
                </a:solidFill>
              </a:rPr>
              <a:t>row is a different </a:t>
            </a:r>
            <a:r>
              <a:rPr lang="en-US" sz="2400" dirty="0" smtClean="0">
                <a:solidFill>
                  <a:schemeClr val="bg1"/>
                </a:solidFill>
              </a:rPr>
              <a:t>reviewer.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- Each </a:t>
            </a:r>
            <a:r>
              <a:rPr lang="en-US" sz="2400" dirty="0">
                <a:solidFill>
                  <a:schemeClr val="bg1"/>
                </a:solidFill>
              </a:rPr>
              <a:t>column is a different </a:t>
            </a:r>
            <a:r>
              <a:rPr lang="en-US" sz="2400" dirty="0" smtClean="0">
                <a:solidFill>
                  <a:schemeClr val="bg1"/>
                </a:solidFill>
              </a:rPr>
              <a:t>movie.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1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bg1"/>
                </a:solidFill>
              </a:rPr>
              <a:t>datatype_name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array_name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err="1" smtClean="0">
                <a:solidFill>
                  <a:schemeClr val="bg1"/>
                </a:solidFill>
              </a:rPr>
              <a:t>row_size</a:t>
            </a:r>
            <a:r>
              <a:rPr lang="en-US" sz="2400" dirty="0" smtClean="0">
                <a:solidFill>
                  <a:schemeClr val="bg1"/>
                </a:solidFill>
              </a:rPr>
              <a:t>][</a:t>
            </a:r>
            <a:r>
              <a:rPr lang="en-US" sz="2400" i="1" dirty="0" err="1" smtClean="0">
                <a:solidFill>
                  <a:schemeClr val="bg1"/>
                </a:solidFill>
              </a:rPr>
              <a:t>column_size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en-US" sz="2400" i="1" dirty="0" smtClean="0">
                <a:solidFill>
                  <a:schemeClr val="bg1"/>
                </a:solidFill>
              </a:rPr>
              <a:t>;</a:t>
            </a:r>
            <a:endParaRPr lang="en-US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array1[2][3]; </a:t>
            </a:r>
            <a:r>
              <a:rPr lang="en-US" sz="2400" dirty="0">
                <a:solidFill>
                  <a:schemeClr val="bg1"/>
                </a:solidFill>
              </a:rPr>
              <a:t>// an array of 6</a:t>
            </a:r>
            <a:r>
              <a:rPr lang="en-US" sz="2400" dirty="0" smtClean="0">
                <a:solidFill>
                  <a:schemeClr val="bg1"/>
                </a:solidFill>
              </a:rPr>
              <a:t> integers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 array2[][3] = { {5.0, 6.2, 7.3}, {10.1, 20.0, 30.2} };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rating[3][4]; // an array of 12 integers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51001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1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Looping in 2-D Array – Matrix Multiplication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multiply(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[][n],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[][n], </a:t>
            </a:r>
            <a:r>
              <a:rPr lang="en-US" dirty="0" err="1"/>
              <a:t>int</a:t>
            </a:r>
            <a:r>
              <a:rPr lang="en-US" dirty="0"/>
              <a:t> res</a:t>
            </a:r>
            <a:r>
              <a:rPr lang="en-US" dirty="0" smtClean="0"/>
              <a:t>[][n]) 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i, j, k; </a:t>
            </a:r>
          </a:p>
          <a:p>
            <a:pPr marL="0" indent="0" fontAlgn="base">
              <a:buNone/>
            </a:pPr>
            <a:r>
              <a:rPr lang="en-US" dirty="0"/>
              <a:t>    for (i = 0; i &lt; n; i++) </a:t>
            </a:r>
          </a:p>
          <a:p>
            <a:pPr marL="0" indent="0" fontAlgn="base">
              <a:buNone/>
            </a:pPr>
            <a:r>
              <a:rPr lang="en-US" dirty="0"/>
              <a:t>    { </a:t>
            </a:r>
          </a:p>
          <a:p>
            <a:pPr marL="0" indent="0" fontAlgn="base">
              <a:buNone/>
            </a:pPr>
            <a:r>
              <a:rPr lang="en-US" dirty="0"/>
              <a:t>        for (j = 0; j &lt; n; j++) </a:t>
            </a:r>
          </a:p>
          <a:p>
            <a:pPr marL="0" indent="0" fontAlgn="base">
              <a:buNone/>
            </a:pPr>
            <a:r>
              <a:rPr lang="en-US" dirty="0"/>
              <a:t>        { </a:t>
            </a:r>
          </a:p>
          <a:p>
            <a:pPr marL="0" indent="0" fontAlgn="base">
              <a:buNone/>
            </a:pPr>
            <a:r>
              <a:rPr lang="en-US" dirty="0"/>
              <a:t>            res[i][j] = 0; </a:t>
            </a:r>
          </a:p>
          <a:p>
            <a:pPr marL="0" indent="0" fontAlgn="base">
              <a:buNone/>
            </a:pPr>
            <a:r>
              <a:rPr lang="en-US" dirty="0"/>
              <a:t>            for (k = 0; k &lt; n; k++) </a:t>
            </a:r>
          </a:p>
          <a:p>
            <a:pPr marL="0" indent="0" fontAlgn="base">
              <a:buNone/>
            </a:pPr>
            <a:r>
              <a:rPr lang="en-US" dirty="0"/>
              <a:t>                res[i][j] += A[i][k]*B[k][j]; </a:t>
            </a:r>
          </a:p>
          <a:p>
            <a:pPr marL="0" indent="0" fontAlgn="base">
              <a:buNone/>
            </a:pPr>
            <a:r>
              <a:rPr lang="en-US" dirty="0"/>
              <a:t>        }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Problems for </a:t>
            </a:r>
            <a:r>
              <a:rPr lang="en-US" dirty="0" smtClean="0">
                <a:solidFill>
                  <a:srgbClr val="00B0F0"/>
                </a:solidFill>
              </a:rPr>
              <a:t>Practice – 2-D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Print the average rating </a:t>
            </a:r>
            <a:r>
              <a:rPr lang="en-US" dirty="0" smtClean="0">
                <a:solidFill>
                  <a:schemeClr val="bg1"/>
                </a:solidFill>
              </a:rPr>
              <a:t>for the </a:t>
            </a:r>
            <a:r>
              <a:rPr lang="en-US" dirty="0">
                <a:solidFill>
                  <a:schemeClr val="bg1"/>
                </a:solidFill>
              </a:rPr>
              <a:t>movie in column 3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the sum of each of the two diagonal elements in a square matrix.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the Transpose of an array.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Check whether the given 9X9 matrix is a magic square or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Multidimensional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48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Multi-dimensional arrays are declared by providing more than one set of square [ ] brackets after the variable name in the declaration statement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dirty="0" smtClean="0">
                <a:solidFill>
                  <a:schemeClr val="bg1"/>
                </a:solidFill>
              </a:rPr>
              <a:t>ulti-dimensional </a:t>
            </a:r>
            <a:r>
              <a:rPr lang="en-US" sz="2400" dirty="0">
                <a:solidFill>
                  <a:schemeClr val="bg1"/>
                </a:solidFill>
              </a:rPr>
              <a:t>arrays do not require </a:t>
            </a:r>
            <a:r>
              <a:rPr lang="en-US" sz="2400" b="1" dirty="0">
                <a:solidFill>
                  <a:schemeClr val="bg1"/>
                </a:solidFill>
              </a:rPr>
              <a:t>the first</a:t>
            </a:r>
            <a:r>
              <a:rPr lang="en-US" sz="2400" dirty="0">
                <a:solidFill>
                  <a:schemeClr val="bg1"/>
                </a:solidFill>
              </a:rPr>
              <a:t> dimension to be given if the array is to be completely initialized.  All dimensions after the first must be given in any case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</a:rPr>
              <a:t>data_type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</a:rPr>
              <a:t>array_name</a:t>
            </a:r>
            <a:r>
              <a:rPr lang="en-US" sz="2400" dirty="0" smtClean="0">
                <a:solidFill>
                  <a:schemeClr val="bg1"/>
                </a:solidFill>
              </a:rPr>
              <a:t>  [size1][size2][size3] … size[N];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mularray</a:t>
            </a:r>
            <a:r>
              <a:rPr lang="en-US" sz="2400" dirty="0" smtClean="0">
                <a:solidFill>
                  <a:schemeClr val="bg1"/>
                </a:solidFill>
              </a:rPr>
              <a:t>[][3][4] </a:t>
            </a:r>
            <a:r>
              <a:rPr lang="en-US" sz="2400" dirty="0">
                <a:solidFill>
                  <a:schemeClr val="bg1"/>
                </a:solidFill>
              </a:rPr>
              <a:t>= { </a:t>
            </a:r>
            <a:r>
              <a:rPr lang="en-US" sz="2400" dirty="0" smtClean="0">
                <a:solidFill>
                  <a:schemeClr val="bg1"/>
                </a:solidFill>
              </a:rPr>
              <a:t>{{</a:t>
            </a:r>
            <a:r>
              <a:rPr lang="en-US" sz="2400" dirty="0">
                <a:solidFill>
                  <a:schemeClr val="bg1"/>
                </a:solidFill>
              </a:rPr>
              <a:t>3, 4, 2, 3}, {0, -3, 9, 11}, {23, 12, 23, 2</a:t>
            </a:r>
            <a:r>
              <a:rPr lang="en-US" sz="2400" dirty="0" smtClean="0">
                <a:solidFill>
                  <a:schemeClr val="bg1"/>
                </a:solidFill>
              </a:rPr>
              <a:t>}},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                          {{</a:t>
            </a:r>
            <a:r>
              <a:rPr lang="en-US" sz="2400" dirty="0">
                <a:solidFill>
                  <a:schemeClr val="bg1"/>
                </a:solidFill>
              </a:rPr>
              <a:t>13, 4, 56, 3}, {5, 9, 3, 5}, {3, 1, 4, 9</a:t>
            </a:r>
            <a:r>
              <a:rPr lang="en-US" sz="2400" dirty="0" smtClean="0">
                <a:solidFill>
                  <a:schemeClr val="bg1"/>
                </a:solidFill>
              </a:rPr>
              <a:t>}} };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3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Arrays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Simple,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Fast</a:t>
            </a:r>
          </a:p>
          <a:p>
            <a:pPr lvl="1">
              <a:buFontTx/>
              <a:buNone/>
            </a:pPr>
            <a:r>
              <a:rPr lang="en-US" i="1" dirty="0">
                <a:solidFill>
                  <a:schemeClr val="bg1"/>
                </a:solidFill>
              </a:rPr>
              <a:t>but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Must specify size at construction time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Murphy’s law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Construct an array with space for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endParaRPr lang="en-US" dirty="0">
              <a:solidFill>
                <a:schemeClr val="bg1"/>
              </a:solidFill>
            </a:endParaRPr>
          </a:p>
          <a:p>
            <a:pPr lvl="3"/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= twice your estimate of largest collection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Tomorrow you’ll need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+1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flexible system?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 Stack ADT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617220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stack is a list in which insertions and deletions are allowed only at the front of the list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Invented by </a:t>
            </a:r>
            <a:r>
              <a:rPr lang="en-US" sz="2400" i="1" dirty="0" smtClean="0">
                <a:solidFill>
                  <a:schemeClr val="bg1"/>
                </a:solidFill>
              </a:rPr>
              <a:t>Friedrich </a:t>
            </a:r>
            <a:r>
              <a:rPr lang="en-US" sz="2400" i="1" dirty="0">
                <a:solidFill>
                  <a:schemeClr val="bg1"/>
                </a:solidFill>
              </a:rPr>
              <a:t>Bauer </a:t>
            </a:r>
            <a:r>
              <a:rPr lang="en-US" sz="2400" dirty="0">
                <a:solidFill>
                  <a:schemeClr val="bg1"/>
                </a:solidFill>
              </a:rPr>
              <a:t>in 1957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Front of Stack – “Top”.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Behaves like a LIFO(Last In First Out) list since the last item inserted is the first item removed.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Searching or accessing to anywhere else in the list is not supported.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6400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79273" y="4572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5943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5486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79273" y="5029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0309" y="3505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4382" y="3505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65" name="Curved Connector 64"/>
          <p:cNvCxnSpPr/>
          <p:nvPr/>
        </p:nvCxnSpPr>
        <p:spPr>
          <a:xfrm>
            <a:off x="3761509" y="3879273"/>
            <a:ext cx="581891" cy="552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flipV="1">
            <a:off x="4921827" y="3886200"/>
            <a:ext cx="564573" cy="54552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Stacks in Real World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72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PAT\Desktop\rough\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28833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4127" y="6040582"/>
            <a:ext cx="81359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http://www.bowdoin.edu/~ltoma/teaching/cs210/fall08/Slides/210-stacksAndQueues.pdf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Arial" charset="0"/>
              </a:rPr>
              <a:t>Memory</a:t>
            </a:r>
            <a:r>
              <a:rPr lang="en-US" dirty="0" smtClean="0">
                <a:cs typeface="Arial" charset="0"/>
              </a:rPr>
              <a:t> Allocation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419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Contiguous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,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adj.</a:t>
            </a:r>
          </a:p>
          <a:p>
            <a:pPr lvl="1">
              <a:buFontTx/>
              <a:buNone/>
              <a:defRPr/>
            </a:pPr>
            <a:r>
              <a:rPr lang="en-US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Touching or connected throughout in an unbroken sequence.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					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Meriam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Webster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lvl="1">
              <a:buFontTx/>
              <a:buNone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en-CA" dirty="0" smtClean="0">
                <a:solidFill>
                  <a:schemeClr val="bg1"/>
                </a:solidFill>
              </a:rPr>
              <a:t>Touching, in actual contact, next in space; meeting at a common boundary, bordering, adjoining.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						www.oed.com</a:t>
            </a:r>
          </a:p>
          <a:p>
            <a:pPr>
              <a:buFont typeface="Arial" charset="0"/>
              <a:buNone/>
              <a:defRPr/>
            </a:pPr>
            <a:endParaRPr lang="en-US" sz="24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Stack ADT – Basic operations in a Stack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create()        ---&gt;   </a:t>
            </a:r>
            <a:r>
              <a:rPr lang="en-US" sz="2400" i="1" dirty="0" smtClean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: Stack</a:t>
            </a:r>
            <a:r>
              <a:rPr lang="en-US" sz="2400" dirty="0" smtClean="0">
                <a:solidFill>
                  <a:schemeClr val="bg1"/>
                </a:solidFill>
              </a:rPr>
              <a:t>, empty stack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destroy()     ---&gt;   Destroys(removes from memory) a stack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err="1" smtClean="0">
                <a:solidFill>
                  <a:schemeClr val="bg1"/>
                </a:solidFill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</a:rPr>
              <a:t>(s)   ---&gt;    </a:t>
            </a: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r>
              <a:rPr lang="en-US" sz="2400" dirty="0" smtClean="0">
                <a:solidFill>
                  <a:srgbClr val="00B050"/>
                </a:solidFill>
              </a:rPr>
              <a:t>:Boolean</a:t>
            </a:r>
            <a:r>
              <a:rPr lang="en-US" sz="2400" dirty="0" smtClean="0">
                <a:solidFill>
                  <a:schemeClr val="bg1"/>
                </a:solidFill>
              </a:rPr>
              <a:t>, Return true if the  stack is empty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                  else return false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err="1" smtClean="0">
                <a:solidFill>
                  <a:schemeClr val="bg1"/>
                </a:solidFill>
              </a:rPr>
              <a:t>isFull</a:t>
            </a:r>
            <a:r>
              <a:rPr lang="en-US" sz="2400" dirty="0" smtClean="0">
                <a:solidFill>
                  <a:schemeClr val="bg1"/>
                </a:solidFill>
              </a:rPr>
              <a:t>()          ---&gt;    </a:t>
            </a: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r>
              <a:rPr lang="en-US" sz="2400" dirty="0" smtClean="0">
                <a:solidFill>
                  <a:srgbClr val="00B050"/>
                </a:solidFill>
              </a:rPr>
              <a:t>:Boolean</a:t>
            </a:r>
            <a:r>
              <a:rPr lang="en-US" sz="2400" dirty="0" smtClean="0">
                <a:solidFill>
                  <a:schemeClr val="bg1"/>
                </a:solidFill>
              </a:rPr>
              <a:t>, Return true if the  stack is full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                  else return false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top(s)           -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--&gt;    </a:t>
            </a:r>
            <a:r>
              <a:rPr lang="en-US" sz="2400" i="1" dirty="0" smtClean="0">
                <a:solidFill>
                  <a:srgbClr val="00B050"/>
                </a:solidFill>
                <a:sym typeface="Wingdings" pitchFamily="2" charset="2"/>
              </a:rPr>
              <a:t>v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: Data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, if</a:t>
            </a:r>
            <a:r>
              <a:rPr lang="en-US" sz="2400" i="1" dirty="0" smtClean="0">
                <a:solidFill>
                  <a:schemeClr val="bg1"/>
                </a:solidFill>
                <a:sym typeface="Wingdings" pitchFamily="2" charset="2"/>
              </a:rPr>
              <a:t> s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is not empty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                                 else return false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 push(</a:t>
            </a:r>
            <a:r>
              <a:rPr lang="en-US" sz="2400" i="1" dirty="0" err="1" smtClean="0">
                <a:solidFill>
                  <a:schemeClr val="bg1"/>
                </a:solidFill>
                <a:sym typeface="Wingdings" pitchFamily="2" charset="2"/>
              </a:rPr>
              <a:t>s,v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)     ---&gt;     </a:t>
            </a:r>
            <a:r>
              <a:rPr lang="en-US" sz="2400" i="1" dirty="0" smtClean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: Stack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, Add new item to the top of the stack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 pop(s)          ---&gt;     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t: Stack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, if s is not empty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                                  else error</a:t>
            </a:r>
          </a:p>
          <a:p>
            <a:pPr marL="0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25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Applications of Stack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evaluating arithmetic </a:t>
            </a:r>
            <a:r>
              <a:rPr lang="en-US" dirty="0" smtClean="0">
                <a:solidFill>
                  <a:schemeClr val="bg1"/>
                </a:solidFill>
              </a:rPr>
              <a:t>expressions</a:t>
            </a:r>
          </a:p>
          <a:p>
            <a:r>
              <a:rPr lang="en-US" dirty="0">
                <a:solidFill>
                  <a:schemeClr val="bg1"/>
                </a:solidFill>
              </a:rPr>
              <a:t>recursion </a:t>
            </a:r>
            <a:r>
              <a:rPr lang="en-US" dirty="0" smtClean="0">
                <a:solidFill>
                  <a:schemeClr val="bg1"/>
                </a:solidFill>
              </a:rPr>
              <a:t>removal</a:t>
            </a:r>
          </a:p>
          <a:p>
            <a:r>
              <a:rPr lang="en-US" dirty="0">
                <a:solidFill>
                  <a:schemeClr val="bg1"/>
                </a:solidFill>
              </a:rPr>
              <a:t>parsing context-free </a:t>
            </a:r>
            <a:r>
              <a:rPr lang="en-US" dirty="0" smtClean="0">
                <a:solidFill>
                  <a:schemeClr val="bg1"/>
                </a:solidFill>
              </a:rPr>
              <a:t>languages</a:t>
            </a:r>
          </a:p>
          <a:p>
            <a:r>
              <a:rPr lang="en-US" dirty="0">
                <a:solidFill>
                  <a:schemeClr val="bg1"/>
                </a:solidFill>
              </a:rPr>
              <a:t>function call </a:t>
            </a:r>
            <a:r>
              <a:rPr lang="en-US" dirty="0" smtClean="0">
                <a:solidFill>
                  <a:schemeClr val="bg1"/>
                </a:solidFill>
              </a:rPr>
              <a:t>management</a:t>
            </a:r>
          </a:p>
          <a:p>
            <a:r>
              <a:rPr lang="en-US" dirty="0">
                <a:solidFill>
                  <a:schemeClr val="bg1"/>
                </a:solidFill>
              </a:rPr>
              <a:t>traversing trees and graphs (</a:t>
            </a:r>
            <a:r>
              <a:rPr lang="en-US" i="1" dirty="0">
                <a:solidFill>
                  <a:schemeClr val="bg1"/>
                </a:solidFill>
              </a:rPr>
              <a:t>such as depth </a:t>
            </a:r>
            <a:r>
              <a:rPr lang="en-US" i="1" dirty="0" smtClean="0">
                <a:solidFill>
                  <a:schemeClr val="bg1"/>
                </a:solidFill>
              </a:rPr>
              <a:t>first </a:t>
            </a:r>
            <a:r>
              <a:rPr lang="en-US" i="1" dirty="0">
                <a:solidFill>
                  <a:schemeClr val="bg1"/>
                </a:solidFill>
              </a:rPr>
              <a:t>traversals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3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Stack: An Example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590869"/>
              </p:ext>
            </p:extLst>
          </p:nvPr>
        </p:nvGraphicFramePr>
        <p:xfrm>
          <a:off x="838200" y="1496198"/>
          <a:ext cx="595745" cy="1475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5745"/>
              </a:tblGrid>
              <a:tr h="295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5800" y="990600"/>
            <a:ext cx="9287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-1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51571"/>
              </p:ext>
            </p:extLst>
          </p:nvPr>
        </p:nvGraphicFramePr>
        <p:xfrm>
          <a:off x="3976234" y="1543736"/>
          <a:ext cx="525780" cy="143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1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10000" y="1011382"/>
            <a:ext cx="85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1963"/>
              </p:ext>
            </p:extLst>
          </p:nvPr>
        </p:nvGraphicFramePr>
        <p:xfrm>
          <a:off x="887300" y="4419600"/>
          <a:ext cx="525780" cy="1578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560494" y="990600"/>
            <a:ext cx="85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70187" y="3733800"/>
            <a:ext cx="85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27252"/>
              </p:ext>
            </p:extLst>
          </p:nvPr>
        </p:nvGraphicFramePr>
        <p:xfrm>
          <a:off x="6588505" y="1496192"/>
          <a:ext cx="525780" cy="1491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49025"/>
              </p:ext>
            </p:extLst>
          </p:nvPr>
        </p:nvGraphicFramePr>
        <p:xfrm>
          <a:off x="3310136" y="4446425"/>
          <a:ext cx="525780" cy="1491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77365"/>
              </p:ext>
            </p:extLst>
          </p:nvPr>
        </p:nvGraphicFramePr>
        <p:xfrm>
          <a:off x="5410200" y="4413135"/>
          <a:ext cx="525780" cy="1578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241964" y="3733984"/>
            <a:ext cx="85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410200" y="3733800"/>
            <a:ext cx="85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628435" y="2064649"/>
            <a:ext cx="15858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create()-&gt;[]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empty stack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266664" y="2230078"/>
            <a:ext cx="1496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ush([6],8)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981924" y="2252824"/>
            <a:ext cx="13842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ush([],6)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600725" y="4771310"/>
            <a:ext cx="15858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ush([6,8],3)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45871" y="4771310"/>
            <a:ext cx="1464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pop([6,8,3])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970375" y="6172200"/>
            <a:ext cx="17378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push([6,8],15)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42052"/>
              </p:ext>
            </p:extLst>
          </p:nvPr>
        </p:nvGraphicFramePr>
        <p:xfrm>
          <a:off x="7266664" y="4382274"/>
          <a:ext cx="525780" cy="1578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6708274" y="6172200"/>
            <a:ext cx="2435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pop([6,8,15]) -&gt; 15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Stack ADT </a:t>
            </a:r>
            <a:r>
              <a:rPr lang="en-US" dirty="0" err="1" smtClean="0">
                <a:solidFill>
                  <a:srgbClr val="00B0F0"/>
                </a:solidFill>
              </a:rPr>
              <a:t>Pseudocode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000500" cy="60198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</a:rPr>
              <a:t>ifndef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_STACK_H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#define _</a:t>
            </a:r>
            <a:r>
              <a:rPr lang="en-US" sz="2400" dirty="0" smtClean="0">
                <a:solidFill>
                  <a:schemeClr val="bg1"/>
                </a:solidFill>
              </a:rPr>
              <a:t>STACK_H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#define SIZE </a:t>
            </a:r>
            <a:r>
              <a:rPr lang="en-US" sz="2400" dirty="0" smtClean="0">
                <a:solidFill>
                  <a:schemeClr val="bg1"/>
                </a:solidFill>
              </a:rPr>
              <a:t>100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#define ERROR 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#define OK 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typedef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struct</a:t>
            </a:r>
            <a:r>
              <a:rPr lang="en-US" sz="2400" dirty="0" smtClean="0">
                <a:solidFill>
                  <a:schemeClr val="bg1"/>
                </a:solidFill>
              </a:rPr>
              <a:t>   {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Array[SIZE] 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tos</a:t>
            </a:r>
            <a:r>
              <a:rPr lang="en-US" sz="2400" dirty="0" smtClean="0">
                <a:solidFill>
                  <a:schemeClr val="bg1"/>
                </a:solidFill>
              </a:rPr>
              <a:t> ; //top of stack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 </a:t>
            </a:r>
            <a:r>
              <a:rPr lang="en-US" sz="2400" dirty="0">
                <a:solidFill>
                  <a:schemeClr val="bg1"/>
                </a:solidFill>
              </a:rPr>
              <a:t>stack 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void </a:t>
            </a:r>
            <a:r>
              <a:rPr lang="en-US" sz="2400" dirty="0" err="1">
                <a:solidFill>
                  <a:schemeClr val="bg1"/>
                </a:solidFill>
              </a:rPr>
              <a:t>init</a:t>
            </a:r>
            <a:r>
              <a:rPr lang="en-US" sz="2400" dirty="0">
                <a:solidFill>
                  <a:schemeClr val="bg1"/>
                </a:solidFill>
              </a:rPr>
              <a:t>(stack *) 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push(stack * 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) 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720436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Stack.h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845127"/>
            <a:ext cx="37338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67200" y="1177636"/>
            <a:ext cx="4572000" cy="5583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pop(stack *) 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top(stack *,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*) 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isEmpty</a:t>
            </a:r>
            <a:r>
              <a:rPr lang="en-US" sz="2400" dirty="0">
                <a:solidFill>
                  <a:schemeClr val="bg1"/>
                </a:solidFill>
              </a:rPr>
              <a:t>(stack *) 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isFull</a:t>
            </a:r>
            <a:r>
              <a:rPr lang="en-US" sz="2400" dirty="0">
                <a:solidFill>
                  <a:schemeClr val="bg1"/>
                </a:solidFill>
              </a:rPr>
              <a:t>(stack *) ; // For finite size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endif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Implementation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#include "</a:t>
            </a:r>
            <a:r>
              <a:rPr lang="en-US" sz="2800" dirty="0" err="1">
                <a:solidFill>
                  <a:schemeClr val="bg1"/>
                </a:solidFill>
              </a:rPr>
              <a:t>stack.h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void </a:t>
            </a:r>
            <a:r>
              <a:rPr lang="en-US" sz="2800" dirty="0" err="1">
                <a:solidFill>
                  <a:schemeClr val="bg1"/>
                </a:solidFill>
              </a:rPr>
              <a:t>init</a:t>
            </a:r>
            <a:r>
              <a:rPr lang="en-US" sz="2800" dirty="0">
                <a:solidFill>
                  <a:schemeClr val="bg1"/>
                </a:solidFill>
              </a:rPr>
              <a:t>(stack *s) // </a:t>
            </a:r>
            <a:r>
              <a:rPr lang="en-US" sz="2800" dirty="0" err="1" smtClean="0">
                <a:solidFill>
                  <a:schemeClr val="bg1"/>
                </a:solidFill>
              </a:rPr>
              <a:t>stack.c</a:t>
            </a:r>
            <a:r>
              <a:rPr lang="en-US" sz="2800" dirty="0" smtClean="0">
                <a:solidFill>
                  <a:schemeClr val="bg1"/>
                </a:solidFill>
              </a:rPr>
              <a:t> – To create a stack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{ s-&gt;</a:t>
            </a:r>
            <a:r>
              <a:rPr lang="en-US" sz="2800" dirty="0" err="1">
                <a:solidFill>
                  <a:schemeClr val="bg1"/>
                </a:solidFill>
              </a:rPr>
              <a:t>tos</a:t>
            </a:r>
            <a:r>
              <a:rPr lang="en-US" sz="2800" dirty="0">
                <a:solidFill>
                  <a:schemeClr val="bg1"/>
                </a:solidFill>
              </a:rPr>
              <a:t> = -1</a:t>
            </a:r>
            <a:r>
              <a:rPr lang="en-US" sz="2800" dirty="0" smtClean="0">
                <a:solidFill>
                  <a:schemeClr val="bg1"/>
                </a:solidFill>
              </a:rPr>
              <a:t>;}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isFull</a:t>
            </a:r>
            <a:r>
              <a:rPr lang="en-US" sz="2800" dirty="0">
                <a:solidFill>
                  <a:schemeClr val="bg1"/>
                </a:solidFill>
              </a:rPr>
              <a:t>(stack *s)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{ return s-&gt;</a:t>
            </a:r>
            <a:r>
              <a:rPr lang="en-US" sz="2800" dirty="0" err="1">
                <a:solidFill>
                  <a:schemeClr val="bg1"/>
                </a:solidFill>
              </a:rPr>
              <a:t>tos</a:t>
            </a:r>
            <a:r>
              <a:rPr lang="en-US" sz="2800" dirty="0">
                <a:solidFill>
                  <a:schemeClr val="bg1"/>
                </a:solidFill>
              </a:rPr>
              <a:t> == SIZE-1</a:t>
            </a:r>
            <a:r>
              <a:rPr lang="en-US" sz="2800" dirty="0" smtClean="0">
                <a:solidFill>
                  <a:schemeClr val="bg1"/>
                </a:solidFill>
              </a:rPr>
              <a:t>;}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isEmpty</a:t>
            </a:r>
            <a:r>
              <a:rPr lang="en-US" sz="2800" dirty="0">
                <a:solidFill>
                  <a:schemeClr val="bg1"/>
                </a:solidFill>
              </a:rPr>
              <a:t>(stack *s)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{ return s-&gt;</a:t>
            </a:r>
            <a:r>
              <a:rPr lang="en-US" sz="2800" dirty="0" err="1">
                <a:solidFill>
                  <a:schemeClr val="bg1"/>
                </a:solidFill>
              </a:rPr>
              <a:t>tos</a:t>
            </a:r>
            <a:r>
              <a:rPr lang="en-US" sz="2800" dirty="0">
                <a:solidFill>
                  <a:schemeClr val="bg1"/>
                </a:solidFill>
              </a:rPr>
              <a:t> == -1;}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push(stack *s,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n) </a:t>
            </a:r>
            <a:r>
              <a:rPr lang="en-US" sz="2800" dirty="0" smtClean="0">
                <a:solidFill>
                  <a:schemeClr val="bg1"/>
                </a:solidFill>
              </a:rPr>
              <a:t>{ // Pushing an element in stack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if(</a:t>
            </a:r>
            <a:r>
              <a:rPr lang="en-US" sz="2800" dirty="0" err="1">
                <a:solidFill>
                  <a:schemeClr val="bg1"/>
                </a:solidFill>
              </a:rPr>
              <a:t>isFull</a:t>
            </a:r>
            <a:r>
              <a:rPr lang="en-US" sz="2800" dirty="0">
                <a:solidFill>
                  <a:schemeClr val="bg1"/>
                </a:solidFill>
              </a:rPr>
              <a:t>(s)) {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900545"/>
            <a:ext cx="4765964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324600" y="180108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Stack.c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5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 </a:t>
            </a:r>
            <a:r>
              <a:rPr lang="en-US" sz="2800" dirty="0" err="1" smtClean="0">
                <a:solidFill>
                  <a:schemeClr val="bg1"/>
                </a:solidFill>
              </a:rPr>
              <a:t>printf</a:t>
            </a:r>
            <a:r>
              <a:rPr lang="en-US" sz="2800" dirty="0" smtClean="0">
                <a:solidFill>
                  <a:schemeClr val="bg1"/>
                </a:solidFill>
              </a:rPr>
              <a:t>("The STACK is full \n”);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 return ERROR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}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bg1"/>
                </a:solidFill>
              </a:rPr>
              <a:t>     s-&gt;data[++s-&gt;tos]=n;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return OK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Pop(stack *s) </a:t>
            </a:r>
            <a:r>
              <a:rPr lang="en-US" sz="2800" dirty="0" smtClean="0">
                <a:solidFill>
                  <a:schemeClr val="bg1"/>
                </a:solidFill>
              </a:rPr>
              <a:t> {       // </a:t>
            </a:r>
            <a:r>
              <a:rPr lang="en-US" sz="2800" i="1" dirty="0" smtClean="0">
                <a:solidFill>
                  <a:schemeClr val="bg1"/>
                </a:solidFill>
              </a:rPr>
              <a:t>Removing an element 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if(</a:t>
            </a:r>
            <a:r>
              <a:rPr lang="en-US" sz="2800" dirty="0" err="1" smtClean="0">
                <a:solidFill>
                  <a:schemeClr val="bg1"/>
                </a:solidFill>
              </a:rPr>
              <a:t>isEmpty</a:t>
            </a:r>
            <a:r>
              <a:rPr lang="en-US" sz="2800" dirty="0" smtClean="0">
                <a:solidFill>
                  <a:schemeClr val="bg1"/>
                </a:solidFill>
              </a:rPr>
              <a:t>(s</a:t>
            </a:r>
            <a:r>
              <a:rPr lang="en-US" sz="2800" dirty="0">
                <a:solidFill>
                  <a:schemeClr val="bg1"/>
                </a:solidFill>
              </a:rPr>
              <a:t>)) </a:t>
            </a:r>
            <a:r>
              <a:rPr lang="en-US" sz="2800" dirty="0" smtClean="0">
                <a:solidFill>
                  <a:schemeClr val="bg1"/>
                </a:solidFill>
              </a:rPr>
              <a:t>  {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</a:t>
            </a:r>
            <a:r>
              <a:rPr lang="en-US" sz="2800" dirty="0" err="1" smtClean="0">
                <a:solidFill>
                  <a:schemeClr val="bg1"/>
                </a:solidFill>
              </a:rPr>
              <a:t>printf</a:t>
            </a:r>
            <a:r>
              <a:rPr lang="en-US" sz="2800" dirty="0">
                <a:solidFill>
                  <a:schemeClr val="bg1"/>
                </a:solidFill>
              </a:rPr>
              <a:t>("The STACK is empty\n");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return </a:t>
            </a:r>
            <a:r>
              <a:rPr lang="en-US" sz="2800" dirty="0">
                <a:solidFill>
                  <a:schemeClr val="bg1"/>
                </a:solidFill>
              </a:rPr>
              <a:t>ERROR 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s </a:t>
            </a:r>
            <a:r>
              <a:rPr lang="en-US" sz="2800" dirty="0">
                <a:solidFill>
                  <a:schemeClr val="bg1"/>
                </a:solidFill>
              </a:rPr>
              <a:t>-&gt; </a:t>
            </a:r>
            <a:r>
              <a:rPr lang="en-US" sz="2800" dirty="0" err="1">
                <a:solidFill>
                  <a:schemeClr val="bg1"/>
                </a:solidFill>
              </a:rPr>
              <a:t>tos</a:t>
            </a:r>
            <a:r>
              <a:rPr lang="en-US" sz="2800" dirty="0">
                <a:solidFill>
                  <a:schemeClr val="bg1"/>
                </a:solidFill>
              </a:rPr>
              <a:t>--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return </a:t>
            </a:r>
            <a:r>
              <a:rPr lang="en-US" sz="2800" dirty="0">
                <a:solidFill>
                  <a:schemeClr val="bg1"/>
                </a:solidFill>
              </a:rPr>
              <a:t>OK 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3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Implementation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</a:rPr>
              <a:t>int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Top(stack *s ,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*</a:t>
            </a:r>
            <a:r>
              <a:rPr lang="en-US" sz="2800" dirty="0" err="1">
                <a:solidFill>
                  <a:schemeClr val="bg1"/>
                </a:solidFill>
              </a:rPr>
              <a:t>val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smtClean="0">
                <a:solidFill>
                  <a:schemeClr val="bg1"/>
                </a:solidFill>
              </a:rPr>
              <a:t>{ //   Retrieving top most element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   if(</a:t>
            </a:r>
            <a:r>
              <a:rPr lang="en-US" sz="2800" dirty="0" err="1" smtClean="0">
                <a:solidFill>
                  <a:schemeClr val="bg1"/>
                </a:solidFill>
              </a:rPr>
              <a:t>isEmpty</a:t>
            </a:r>
            <a:r>
              <a:rPr lang="en-US" sz="2800" dirty="0" smtClean="0">
                <a:solidFill>
                  <a:schemeClr val="bg1"/>
                </a:solidFill>
              </a:rPr>
              <a:t>(s</a:t>
            </a:r>
            <a:r>
              <a:rPr lang="en-US" sz="2800" dirty="0">
                <a:solidFill>
                  <a:schemeClr val="bg1"/>
                </a:solidFill>
              </a:rPr>
              <a:t>))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</a:t>
            </a:r>
            <a:r>
              <a:rPr lang="en-US" sz="2800" dirty="0" err="1" smtClean="0">
                <a:solidFill>
                  <a:schemeClr val="bg1"/>
                </a:solidFill>
              </a:rPr>
              <a:t>printf</a:t>
            </a:r>
            <a:r>
              <a:rPr lang="en-US" sz="2800" dirty="0">
                <a:solidFill>
                  <a:schemeClr val="bg1"/>
                </a:solidFill>
              </a:rPr>
              <a:t>("The STACK is empty\n")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return </a:t>
            </a:r>
            <a:r>
              <a:rPr lang="en-US" sz="2800" dirty="0">
                <a:solidFill>
                  <a:schemeClr val="bg1"/>
                </a:solidFill>
              </a:rPr>
              <a:t>ERROR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}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*</a:t>
            </a:r>
            <a:r>
              <a:rPr lang="en-US" sz="2800" dirty="0" err="1">
                <a:solidFill>
                  <a:schemeClr val="bg1"/>
                </a:solidFill>
              </a:rPr>
              <a:t>val</a:t>
            </a:r>
            <a:r>
              <a:rPr lang="en-US" sz="2800" dirty="0">
                <a:solidFill>
                  <a:schemeClr val="bg1"/>
                </a:solidFill>
              </a:rPr>
              <a:t> = (s -&gt; data[s -&gt; </a:t>
            </a:r>
            <a:r>
              <a:rPr lang="en-US" sz="2800" dirty="0" err="1">
                <a:solidFill>
                  <a:schemeClr val="bg1"/>
                </a:solidFill>
              </a:rPr>
              <a:t>tos</a:t>
            </a:r>
            <a:r>
              <a:rPr lang="en-US" sz="2800" dirty="0">
                <a:solidFill>
                  <a:schemeClr val="bg1"/>
                </a:solidFill>
              </a:rPr>
              <a:t>])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return </a:t>
            </a:r>
            <a:r>
              <a:rPr lang="en-US" sz="2800" dirty="0">
                <a:solidFill>
                  <a:schemeClr val="bg1"/>
                </a:solidFill>
              </a:rPr>
              <a:t>OK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}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Stack Implementation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Two Ways of creating a Stack: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1) Array Implementation of a stack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</a:rPr>
              <a:t>typedef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struct</a:t>
            </a:r>
            <a:r>
              <a:rPr lang="en-US" sz="2800" dirty="0" smtClean="0">
                <a:solidFill>
                  <a:schemeClr val="bg1"/>
                </a:solidFill>
              </a:rPr>
              <a:t>  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  </a:t>
            </a:r>
            <a:r>
              <a:rPr lang="en-US" sz="2800" dirty="0" err="1" smtClean="0">
                <a:solidFill>
                  <a:schemeClr val="bg1"/>
                </a:solidFill>
              </a:rPr>
              <a:t>int</a:t>
            </a:r>
            <a:r>
              <a:rPr lang="en-US" sz="2800" dirty="0" smtClean="0">
                <a:solidFill>
                  <a:schemeClr val="bg1"/>
                </a:solidFill>
              </a:rPr>
              <a:t> Array[SIZE]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  </a:t>
            </a:r>
            <a:r>
              <a:rPr lang="en-US" sz="2800" dirty="0" err="1" smtClean="0">
                <a:solidFill>
                  <a:schemeClr val="bg1"/>
                </a:solidFill>
              </a:rPr>
              <a:t>int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tos</a:t>
            </a:r>
            <a:r>
              <a:rPr lang="en-US" sz="2800" dirty="0" smtClean="0">
                <a:solidFill>
                  <a:schemeClr val="bg1"/>
                </a:solidFill>
              </a:rPr>
              <a:t>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} stack 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72938"/>
              </p:ext>
            </p:extLst>
          </p:nvPr>
        </p:nvGraphicFramePr>
        <p:xfrm>
          <a:off x="1447800" y="1905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495800" y="16002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38600" y="2380565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95800" y="2435937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3261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Linked-List </a:t>
            </a:r>
            <a:r>
              <a:rPr lang="en-US" sz="3600" dirty="0">
                <a:solidFill>
                  <a:srgbClr val="00B0F0"/>
                </a:solidFill>
              </a:rPr>
              <a:t>implementation of 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linked list provides fast inserts and deletes at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==&gt; k</a:t>
            </a:r>
            <a:r>
              <a:rPr lang="en-US" dirty="0" smtClean="0">
                <a:solidFill>
                  <a:schemeClr val="bg1"/>
                </a:solidFill>
              </a:rPr>
              <a:t>eeps </a:t>
            </a:r>
            <a:r>
              <a:rPr lang="en-US" dirty="0">
                <a:solidFill>
                  <a:schemeClr val="bg1"/>
                </a:solidFill>
              </a:rPr>
              <a:t>top of stack at </a:t>
            </a:r>
            <a:r>
              <a:rPr lang="en-US" dirty="0" smtClean="0">
                <a:solidFill>
                  <a:schemeClr val="bg1"/>
                </a:solidFill>
              </a:rPr>
              <a:t>front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</a:t>
            </a:r>
            <a:r>
              <a:rPr lang="en-US" sz="3000" dirty="0" err="1" smtClean="0">
                <a:solidFill>
                  <a:schemeClr val="bg1"/>
                </a:solidFill>
              </a:rPr>
              <a:t>struct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StackNode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{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   </a:t>
            </a:r>
            <a:r>
              <a:rPr lang="en-US" sz="3000" dirty="0" err="1" smtClean="0">
                <a:solidFill>
                  <a:schemeClr val="bg1"/>
                </a:solidFill>
              </a:rPr>
              <a:t>StackItemType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item;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   </a:t>
            </a:r>
            <a:r>
              <a:rPr lang="en-US" sz="3000" dirty="0" err="1" smtClean="0">
                <a:solidFill>
                  <a:schemeClr val="bg1"/>
                </a:solidFill>
              </a:rPr>
              <a:t>StackNode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*next;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};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</a:t>
            </a:r>
            <a:r>
              <a:rPr lang="en-US" sz="3000" dirty="0" err="1" smtClean="0">
                <a:solidFill>
                  <a:schemeClr val="bg1"/>
                </a:solidFill>
              </a:rPr>
              <a:t>StackNode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top_ptr</a:t>
            </a:r>
            <a:r>
              <a:rPr lang="en-US" sz="3000" dirty="0">
                <a:solidFill>
                  <a:schemeClr val="bg1"/>
                </a:solidFill>
              </a:rPr>
              <a:t>; // pointer to first node in the </a:t>
            </a:r>
            <a:r>
              <a:rPr lang="en-US" sz="3000" dirty="0" smtClean="0">
                <a:solidFill>
                  <a:schemeClr val="bg1"/>
                </a:solidFill>
              </a:rPr>
              <a:t>stack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67734"/>
              </p:ext>
            </p:extLst>
          </p:nvPr>
        </p:nvGraphicFramePr>
        <p:xfrm>
          <a:off x="1295400" y="2514600"/>
          <a:ext cx="121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6776"/>
              </p:ext>
            </p:extLst>
          </p:nvPr>
        </p:nvGraphicFramePr>
        <p:xfrm>
          <a:off x="2999509" y="2524991"/>
          <a:ext cx="121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514600" y="2743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1000" y="2743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17404"/>
              </p:ext>
            </p:extLst>
          </p:nvPr>
        </p:nvGraphicFramePr>
        <p:xfrm>
          <a:off x="4648200" y="2514600"/>
          <a:ext cx="121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867400" y="275012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89938"/>
              </p:ext>
            </p:extLst>
          </p:nvPr>
        </p:nvGraphicFramePr>
        <p:xfrm>
          <a:off x="6324600" y="2521527"/>
          <a:ext cx="121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7543800" y="275012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01000" y="2750127"/>
            <a:ext cx="0" cy="18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72845" y="2930236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17872" y="3075709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447800" y="3048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905000" y="3200400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Top of stack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533400" y="3184267"/>
            <a:ext cx="914400" cy="200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Array </a:t>
            </a:r>
            <a:r>
              <a:rPr lang="en-US" dirty="0" err="1" smtClean="0">
                <a:solidFill>
                  <a:srgbClr val="00B0F0"/>
                </a:solidFill>
              </a:rPr>
              <a:t>vs</a:t>
            </a:r>
            <a:r>
              <a:rPr lang="en-US" dirty="0" smtClean="0">
                <a:solidFill>
                  <a:srgbClr val="00B0F0"/>
                </a:solidFill>
              </a:rPr>
              <a:t> Linked List Implementation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Array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simple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dirty="0" smtClean="0">
                <a:solidFill>
                  <a:schemeClr val="bg1"/>
                </a:solidFill>
              </a:rPr>
              <a:t>efficient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assume a fixed capacity for </a:t>
            </a:r>
            <a:r>
              <a:rPr lang="en-US" sz="2800" dirty="0" smtClean="0">
                <a:solidFill>
                  <a:schemeClr val="bg1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- if </a:t>
            </a:r>
            <a:r>
              <a:rPr lang="en-US" sz="2800" dirty="0">
                <a:solidFill>
                  <a:schemeClr val="bg1"/>
                </a:solidFill>
              </a:rPr>
              <a:t>CAP is too small, can reallocate, </a:t>
            </a:r>
            <a:r>
              <a:rPr lang="en-US" sz="2800" dirty="0" smtClean="0">
                <a:solidFill>
                  <a:schemeClr val="bg1"/>
                </a:solidFill>
              </a:rPr>
              <a:t>but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expensive.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- if </a:t>
            </a:r>
            <a:r>
              <a:rPr lang="en-US" sz="2800" dirty="0">
                <a:solidFill>
                  <a:schemeClr val="bg1"/>
                </a:solidFill>
              </a:rPr>
              <a:t>CAP is too large, space </a:t>
            </a:r>
            <a:r>
              <a:rPr lang="en-US" sz="2800" dirty="0" smtClean="0">
                <a:solidFill>
                  <a:schemeClr val="bg1"/>
                </a:solidFill>
              </a:rPr>
              <a:t>wastage.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Lists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no </a:t>
            </a:r>
            <a:r>
              <a:rPr lang="en-US" sz="2800" dirty="0">
                <a:solidFill>
                  <a:schemeClr val="bg1"/>
                </a:solidFill>
              </a:rPr>
              <a:t>size </a:t>
            </a:r>
            <a:r>
              <a:rPr lang="en-US" sz="2800" dirty="0" smtClean="0">
                <a:solidFill>
                  <a:schemeClr val="bg1"/>
                </a:solidFill>
              </a:rPr>
              <a:t>limitation.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extra </a:t>
            </a:r>
            <a:r>
              <a:rPr lang="en-US" sz="2800" dirty="0">
                <a:solidFill>
                  <a:schemeClr val="bg1"/>
                </a:solidFill>
              </a:rPr>
              <a:t>space per </a:t>
            </a:r>
            <a:r>
              <a:rPr lang="en-US" sz="2800" dirty="0" smtClean="0">
                <a:solidFill>
                  <a:schemeClr val="bg1"/>
                </a:solidFill>
              </a:rPr>
              <a:t>element.</a:t>
            </a:r>
          </a:p>
          <a:p>
            <a:pPr>
              <a:buFontTx/>
              <a:buChar char="-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sz="2800" dirty="0">
                <a:solidFill>
                  <a:schemeClr val="bg1"/>
                </a:solidFill>
              </a:rPr>
              <a:t>When know the max. number of element, use </a:t>
            </a:r>
            <a:r>
              <a:rPr lang="en-US" sz="2800" dirty="0" smtClean="0">
                <a:solidFill>
                  <a:schemeClr val="bg1"/>
                </a:solidFill>
              </a:rPr>
              <a:t>arrays.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Arial" charset="0"/>
              </a:rPr>
              <a:t>Contiguous Allocation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An array stores 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objects in a single contiguous space of memory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Unfortunately, if more memory is required, a request for new memory usually requires copying all information into the new memory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In general, you cannot request for the operating</a:t>
            </a:r>
            <a:b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system to allocate to you the next 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memory</a:t>
            </a:r>
            <a:b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locations</a:t>
            </a:r>
          </a:p>
        </p:txBody>
      </p:sp>
      <p:pic>
        <p:nvPicPr>
          <p:cNvPr id="115719" name="Picture 7" descr="C:\Users\dwharder\Desktop\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3429000"/>
            <a:ext cx="10668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82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Time and Space Complexities of Stack 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905755"/>
              </p:ext>
            </p:extLst>
          </p:nvPr>
        </p:nvGraphicFramePr>
        <p:xfrm>
          <a:off x="2362200" y="1828800"/>
          <a:ext cx="41148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Time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Space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isFull</a:t>
                      </a:r>
                      <a:r>
                        <a:rPr lang="en-US" sz="2800" dirty="0" smtClean="0"/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push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5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Application 1: Infix to Postfix expression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an operand is read, output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an operator is read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–</a:t>
            </a:r>
            <a:r>
              <a:rPr lang="en-US" dirty="0">
                <a:solidFill>
                  <a:schemeClr val="bg1"/>
                </a:solidFill>
              </a:rPr>
              <a:t>Pop until the top of the stack has an element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lower precedence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–Then </a:t>
            </a:r>
            <a:r>
              <a:rPr lang="en-US" dirty="0">
                <a:solidFill>
                  <a:schemeClr val="bg1"/>
                </a:solidFill>
              </a:rPr>
              <a:t>push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) is found, pop until we find the matching 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>
                <a:solidFill>
                  <a:schemeClr val="bg1"/>
                </a:solidFill>
              </a:rPr>
              <a:t>has the lowest precedence when in the stack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</a:t>
            </a:r>
            <a:r>
              <a:rPr lang="en-US" dirty="0">
                <a:solidFill>
                  <a:schemeClr val="bg1"/>
                </a:solidFill>
              </a:rPr>
              <a:t>has the highest precedence when in the 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we reach the end of input, pop until the stack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Converting Infix to Postfix – An example</a:t>
            </a:r>
            <a:endParaRPr lang="en-US" sz="3200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269187"/>
              </p:ext>
            </p:extLst>
          </p:nvPr>
        </p:nvGraphicFramePr>
        <p:xfrm>
          <a:off x="1371600" y="685800"/>
          <a:ext cx="57912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313"/>
                <a:gridCol w="911087"/>
                <a:gridCol w="2971800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 Postfix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Infix Expression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*c*d-e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+b*c*d-e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b*c*d-e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2060"/>
                          </a:solidFill>
                        </a:rPr>
                        <a:t>ab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*c*d-e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2060"/>
                          </a:solidFill>
                        </a:rPr>
                        <a:t>ab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+*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c*d-e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2060"/>
                          </a:solidFill>
                        </a:rPr>
                        <a:t>abc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+*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*d-e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2060"/>
                          </a:solidFill>
                        </a:rPr>
                        <a:t>abc</a:t>
                      </a:r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*d-e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2060"/>
                          </a:solidFill>
                        </a:rPr>
                        <a:t>abc</a:t>
                      </a:r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+*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2060"/>
                          </a:solidFill>
                        </a:rPr>
                        <a:t>abc</a:t>
                      </a:r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*d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+*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**+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**+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**+e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**+e-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5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Infix to Postfix Expression - Try it!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3+4*5/6</a:t>
            </a:r>
          </a:p>
          <a:p>
            <a:r>
              <a:rPr lang="en-US" dirty="0">
                <a:solidFill>
                  <a:schemeClr val="bg1"/>
                </a:solidFill>
              </a:rPr>
              <a:t>(300+23)*(43-21)/(84+7) </a:t>
            </a:r>
          </a:p>
          <a:p>
            <a:r>
              <a:rPr lang="en-US" dirty="0">
                <a:solidFill>
                  <a:schemeClr val="bg1"/>
                </a:solidFill>
              </a:rPr>
              <a:t>(4+8)*(6-5)/((3-2)*(2+2))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Application 2: Evaluating Postfix Expression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943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create </a:t>
            </a:r>
            <a:r>
              <a:rPr lang="en-US" dirty="0">
                <a:solidFill>
                  <a:schemeClr val="bg1"/>
                </a:solidFill>
              </a:rPr>
              <a:t>an empty stack that holds the type of values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being computed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for </a:t>
            </a:r>
            <a:r>
              <a:rPr lang="en-US" dirty="0">
                <a:solidFill>
                  <a:schemeClr val="bg1"/>
                </a:solidFill>
              </a:rPr>
              <a:t>each token </a:t>
            </a:r>
            <a:r>
              <a:rPr lang="en-US" dirty="0" err="1">
                <a:solidFill>
                  <a:schemeClr val="bg1"/>
                </a:solidFill>
              </a:rPr>
              <a:t>tok</a:t>
            </a:r>
            <a:r>
              <a:rPr lang="en-US" dirty="0">
                <a:solidFill>
                  <a:schemeClr val="bg1"/>
                </a:solidFill>
              </a:rPr>
              <a:t> in the string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if </a:t>
            </a:r>
            <a:r>
              <a:rPr lang="en-US" dirty="0" err="1">
                <a:solidFill>
                  <a:schemeClr val="bg1"/>
                </a:solidFill>
              </a:rPr>
              <a:t>tok</a:t>
            </a:r>
            <a:r>
              <a:rPr lang="en-US" dirty="0">
                <a:solidFill>
                  <a:schemeClr val="bg1"/>
                </a:solidFill>
              </a:rPr>
              <a:t> is an operand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</a:t>
            </a:r>
            <a:r>
              <a:rPr lang="en-US" dirty="0" err="1" smtClean="0">
                <a:solidFill>
                  <a:schemeClr val="bg1"/>
                </a:solidFill>
              </a:rPr>
              <a:t>stack.push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else 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tok</a:t>
            </a:r>
            <a:r>
              <a:rPr lang="en-US" dirty="0">
                <a:solidFill>
                  <a:schemeClr val="bg1"/>
                </a:solidFill>
              </a:rPr>
              <a:t> is an operator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let </a:t>
            </a:r>
            <a:r>
              <a:rPr lang="en-US" dirty="0">
                <a:solidFill>
                  <a:schemeClr val="bg1"/>
                </a:solidFill>
              </a:rPr>
              <a:t>op denote the operation that </a:t>
            </a:r>
            <a:r>
              <a:rPr lang="en-US" dirty="0" err="1">
                <a:solidFill>
                  <a:schemeClr val="bg1"/>
                </a:solidFill>
              </a:rPr>
              <a:t>tok</a:t>
            </a:r>
            <a:r>
              <a:rPr lang="en-US" dirty="0">
                <a:solidFill>
                  <a:schemeClr val="bg1"/>
                </a:solidFill>
              </a:rPr>
              <a:t> provides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</a:rPr>
              <a:t>stack.pop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right_operand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</a:rPr>
              <a:t>stack.pop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left_operand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result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left_operand</a:t>
            </a:r>
            <a:r>
              <a:rPr lang="en-US" dirty="0">
                <a:solidFill>
                  <a:schemeClr val="bg1"/>
                </a:solidFill>
              </a:rPr>
              <a:t> op </a:t>
            </a:r>
            <a:r>
              <a:rPr lang="en-US" dirty="0" err="1">
                <a:solidFill>
                  <a:schemeClr val="bg1"/>
                </a:solidFill>
              </a:rPr>
              <a:t>right_operand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</a:rPr>
              <a:t>stack.push</a:t>
            </a:r>
            <a:r>
              <a:rPr lang="en-US" dirty="0" smtClean="0">
                <a:solidFill>
                  <a:schemeClr val="bg1"/>
                </a:solidFill>
              </a:rPr>
              <a:t>(result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457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Application 2: Evaluating Postfix Expression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Input: 8 </a:t>
            </a:r>
            <a:r>
              <a:rPr lang="en-US" sz="1800" dirty="0"/>
              <a:t>6 + 9 2 - / 5 * 7 </a:t>
            </a:r>
            <a:r>
              <a:rPr lang="en-US" sz="1800" dirty="0" smtClean="0"/>
              <a:t>+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69770"/>
              </p:ext>
            </p:extLst>
          </p:nvPr>
        </p:nvGraphicFramePr>
        <p:xfrm>
          <a:off x="990599" y="1066800"/>
          <a:ext cx="71628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69"/>
                <a:gridCol w="2155031"/>
                <a:gridCol w="2971800"/>
              </a:tblGrid>
              <a:tr h="39037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 (right end</a:t>
                      </a:r>
                    </a:p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top)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Remaining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to Take</a:t>
                      </a:r>
                      <a:endParaRPr lang="en-US" b="1" dirty="0"/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(empty)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 6 + 9 2 -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8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 + 9 2 -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6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8 6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+ 9 2 -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8+6 = 14; push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 2 -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9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14 9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2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14 9 2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9 - 2 = 7; push 7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14 7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14 / 7 = 2; push 2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5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2 5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2*5 = 10; push 10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7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10 7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10+7=17; push 17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end-of-input; answer = 17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Postfix </a:t>
            </a:r>
            <a:r>
              <a:rPr lang="en-US" dirty="0" smtClean="0"/>
              <a:t>Expression –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300 23 + 43 21 -* 84 7 +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dirty="0">
                <a:solidFill>
                  <a:schemeClr val="bg1"/>
                </a:solidFill>
              </a:rPr>
              <a:t>4 8 + 6 5 -* 3 2 –2 2 + * /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AT\Desktop\rough\than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953000" cy="27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Arial" charset="0"/>
              </a:rPr>
              <a:t>Linked Allocation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	Linked storage such as a linked list associates two pieces of data with each item being stored: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 object itself, and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 reference to the next item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In C++ that reference is the address of the next node</a:t>
            </a:r>
          </a:p>
        </p:txBody>
      </p:sp>
      <p:pic>
        <p:nvPicPr>
          <p:cNvPr id="37892" name="Picture 2" descr="C:\Users\dwharder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29146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cs typeface="Arial" charset="0"/>
              </a:rPr>
              <a:t>Indexed Allocation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chemeClr val="bg1"/>
                </a:solidFill>
                <a:latin typeface="Arial" charset="0"/>
                <a:cs typeface="Arial" charset="0"/>
              </a:rPr>
              <a:t>	With indexed allocation, an array of pointers</a:t>
            </a:r>
            <a:br>
              <a:rPr lang="en-US" sz="2400" smtClean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2400" smtClean="0">
                <a:solidFill>
                  <a:schemeClr val="bg1"/>
                </a:solidFill>
                <a:latin typeface="Arial" charset="0"/>
                <a:cs typeface="Arial" charset="0"/>
              </a:rPr>
              <a:t>(possibly NULL) link to a sequence of allocated</a:t>
            </a:r>
            <a:br>
              <a:rPr lang="en-US" sz="2400" smtClean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2400" smtClean="0">
                <a:solidFill>
                  <a:schemeClr val="bg1"/>
                </a:solidFill>
                <a:latin typeface="Arial" charset="0"/>
                <a:cs typeface="Arial" charset="0"/>
              </a:rPr>
              <a:t>memory locations</a:t>
            </a:r>
          </a:p>
          <a:p>
            <a:pPr>
              <a:buFontTx/>
              <a:buNone/>
            </a:pPr>
            <a:endParaRPr lang="en-US" sz="240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chemeClr val="bg1"/>
                </a:solidFill>
                <a:latin typeface="Arial" charset="0"/>
                <a:cs typeface="Arial" charset="0"/>
              </a:rPr>
              <a:t>	Used in the C++ standard template library</a:t>
            </a:r>
          </a:p>
          <a:p>
            <a:pPr>
              <a:buFontTx/>
              <a:buNone/>
            </a:pPr>
            <a:endParaRPr lang="en-US" sz="240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chemeClr val="bg1"/>
                </a:solidFill>
                <a:latin typeface="Arial" charset="0"/>
                <a:cs typeface="Arial" charset="0"/>
              </a:rPr>
              <a:t>	Computer engineering students will see indexed</a:t>
            </a:r>
            <a:br>
              <a:rPr lang="en-US" sz="2400" smtClean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2400" smtClean="0">
                <a:solidFill>
                  <a:schemeClr val="bg1"/>
                </a:solidFill>
                <a:latin typeface="Arial" charset="0"/>
                <a:cs typeface="Arial" charset="0"/>
              </a:rPr>
              <a:t>allocation in their operating systems course</a:t>
            </a:r>
          </a:p>
        </p:txBody>
      </p:sp>
      <p:pic>
        <p:nvPicPr>
          <p:cNvPr id="38916" name="Picture 2" descr="C:\Users\dwharder\Desktop\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16113"/>
            <a:ext cx="140176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8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Linear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Non-Linear Data Structures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Linear Data Structure - </a:t>
            </a:r>
            <a:r>
              <a:rPr lang="en-US" sz="2800" dirty="0">
                <a:solidFill>
                  <a:schemeClr val="bg1"/>
                </a:solidFill>
              </a:rPr>
              <a:t>Elements are accessed in a sequential order </a:t>
            </a:r>
            <a:r>
              <a:rPr lang="en-US" sz="2800" dirty="0" smtClean="0">
                <a:solidFill>
                  <a:schemeClr val="bg1"/>
                </a:solidFill>
              </a:rPr>
              <a:t>but it is not compulsory to store all elements sequentially(linear relationships by links).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- E.g. Array, Linked List, Stack, Queue etc.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- data </a:t>
            </a:r>
            <a:r>
              <a:rPr lang="en-US" sz="2800" dirty="0">
                <a:solidFill>
                  <a:schemeClr val="bg1"/>
                </a:solidFill>
              </a:rPr>
              <a:t>elements can be traversed in a single run </a:t>
            </a:r>
            <a:r>
              <a:rPr lang="en-US" sz="2800" dirty="0" smtClean="0">
                <a:solidFill>
                  <a:schemeClr val="bg1"/>
                </a:solidFill>
              </a:rPr>
              <a:t>only.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- memory </a:t>
            </a:r>
            <a:r>
              <a:rPr lang="en-US" sz="2800" dirty="0">
                <a:solidFill>
                  <a:schemeClr val="bg1"/>
                </a:solidFill>
              </a:rPr>
              <a:t>is</a:t>
            </a:r>
            <a:r>
              <a:rPr lang="en-US" sz="2800" b="1" dirty="0">
                <a:solidFill>
                  <a:schemeClr val="bg1"/>
                </a:solidFill>
              </a:rPr>
              <a:t> not </a:t>
            </a:r>
            <a:r>
              <a:rPr lang="en-US" sz="2800" dirty="0">
                <a:solidFill>
                  <a:schemeClr val="bg1"/>
                </a:solidFill>
              </a:rPr>
              <a:t>utilized in an efficient way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Non-Linear Data Structure - data elements are attached in hierarchical(non-sequential) manner.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- E.g</a:t>
            </a:r>
            <a:r>
              <a:rPr lang="en-US" sz="2800" dirty="0">
                <a:solidFill>
                  <a:schemeClr val="bg1"/>
                </a:solidFill>
              </a:rPr>
              <a:t>. Trees, Graphs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- data </a:t>
            </a:r>
            <a:r>
              <a:rPr lang="en-US" sz="2800" dirty="0">
                <a:solidFill>
                  <a:schemeClr val="bg1"/>
                </a:solidFill>
              </a:rPr>
              <a:t>elements can’t be traversed in a single run.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- Efficient </a:t>
            </a:r>
            <a:r>
              <a:rPr lang="en-US" sz="2800" dirty="0">
                <a:solidFill>
                  <a:schemeClr val="bg1"/>
                </a:solidFill>
              </a:rPr>
              <a:t>memory utilization. </a:t>
            </a:r>
          </a:p>
        </p:txBody>
      </p:sp>
    </p:spTree>
    <p:extLst>
      <p:ext uri="{BB962C8B-B14F-4D97-AF65-F5344CB8AC3E}">
        <p14:creationId xmlns:p14="http://schemas.microsoft.com/office/powerpoint/2010/main" val="30799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List ADT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867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lang="en-US" sz="2800" dirty="0" smtClean="0">
                <a:solidFill>
                  <a:schemeClr val="bg1"/>
                </a:solidFill>
              </a:rPr>
              <a:t>n ordered(</a:t>
            </a:r>
            <a:r>
              <a:rPr lang="en-US" sz="2800" i="1" dirty="0" smtClean="0">
                <a:solidFill>
                  <a:schemeClr val="bg1"/>
                </a:solidFill>
              </a:rPr>
              <a:t>linear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n-US" sz="2800" dirty="0">
                <a:solidFill>
                  <a:schemeClr val="bg1"/>
                </a:solidFill>
              </a:rPr>
              <a:t>collection of items of some element type </a:t>
            </a:r>
            <a:r>
              <a:rPr lang="en-US" sz="2800" i="1" dirty="0" smtClean="0">
                <a:solidFill>
                  <a:schemeClr val="bg1"/>
                </a:solidFill>
              </a:rPr>
              <a:t>E.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It is of </a:t>
            </a:r>
            <a:r>
              <a:rPr lang="en-US" sz="2800" dirty="0">
                <a:solidFill>
                  <a:schemeClr val="bg1"/>
                </a:solidFill>
              </a:rPr>
              <a:t>the form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baseline="-25000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i="1" dirty="0">
                <a:solidFill>
                  <a:schemeClr val="bg1"/>
                </a:solidFill>
              </a:rPr>
              <a:t>. . .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i="1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−1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smtClean="0">
                <a:solidFill>
                  <a:schemeClr val="bg1"/>
                </a:solidFill>
              </a:rPr>
              <a:t>Size of this </a:t>
            </a:r>
            <a:r>
              <a:rPr lang="en-US" sz="2800" dirty="0">
                <a:solidFill>
                  <a:schemeClr val="bg1"/>
                </a:solidFill>
              </a:rPr>
              <a:t>list is </a:t>
            </a:r>
            <a:r>
              <a:rPr lang="en-US" sz="2800" i="1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smtClean="0">
                <a:solidFill>
                  <a:schemeClr val="bg1"/>
                </a:solidFill>
              </a:rPr>
              <a:t>The special </a:t>
            </a:r>
            <a:r>
              <a:rPr lang="en-US" sz="2800" dirty="0">
                <a:solidFill>
                  <a:schemeClr val="bg1"/>
                </a:solidFill>
              </a:rPr>
              <a:t>list of size 0 an </a:t>
            </a:r>
            <a:r>
              <a:rPr lang="en-US" sz="2800" b="1" dirty="0">
                <a:solidFill>
                  <a:schemeClr val="bg1"/>
                </a:solidFill>
              </a:rPr>
              <a:t>empty list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follows (or succeeds)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sz="2800" baseline="-25000" dirty="0">
                <a:solidFill>
                  <a:schemeClr val="bg1"/>
                </a:solidFill>
              </a:rPr>
              <a:t>−1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i="1" dirty="0">
                <a:solidFill>
                  <a:schemeClr val="bg1"/>
                </a:solidFill>
              </a:rPr>
              <a:t>i &lt; </a:t>
            </a:r>
            <a:r>
              <a:rPr lang="en-US" sz="2800" i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and </a:t>
            </a:r>
            <a:r>
              <a:rPr lang="en-US" sz="2800" dirty="0">
                <a:solidFill>
                  <a:schemeClr val="bg1"/>
                </a:solidFill>
              </a:rPr>
              <a:t>that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sz="2800" baseline="-25000" dirty="0">
                <a:solidFill>
                  <a:schemeClr val="bg1"/>
                </a:solidFill>
              </a:rPr>
              <a:t>−1 </a:t>
            </a:r>
            <a:r>
              <a:rPr lang="en-US" sz="2800" dirty="0">
                <a:solidFill>
                  <a:schemeClr val="bg1"/>
                </a:solidFill>
              </a:rPr>
              <a:t>precedes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i="1" dirty="0">
                <a:solidFill>
                  <a:schemeClr val="bg1"/>
                </a:solidFill>
              </a:rPr>
              <a:t>i &gt; </a:t>
            </a:r>
            <a:r>
              <a:rPr lang="en-US" sz="2800" dirty="0">
                <a:solidFill>
                  <a:schemeClr val="bg1"/>
                </a:solidFill>
              </a:rPr>
              <a:t>0</a:t>
            </a:r>
            <a:r>
              <a:rPr lang="en-US" sz="2800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first element of the list is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baseline="-25000" dirty="0">
                <a:solidFill>
                  <a:schemeClr val="bg1"/>
                </a:solidFill>
              </a:rPr>
              <a:t>0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the last </a:t>
            </a:r>
            <a:r>
              <a:rPr lang="en-US" sz="2800" dirty="0" smtClean="0">
                <a:solidFill>
                  <a:schemeClr val="bg1"/>
                </a:solidFill>
              </a:rPr>
              <a:t>element is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i="1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−1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 smtClean="0">
                <a:solidFill>
                  <a:schemeClr val="bg1"/>
                </a:solidFill>
              </a:rPr>
              <a:t>position </a:t>
            </a:r>
            <a:r>
              <a:rPr lang="en-US" sz="2800" dirty="0" smtClean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bg1"/>
                </a:solidFill>
              </a:rPr>
              <a:t>element </a:t>
            </a: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in a list is </a:t>
            </a:r>
            <a:r>
              <a:rPr lang="en-US" sz="2800" i="1" dirty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8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bg1"/>
                </a:solidFill>
              </a:rPr>
              <a:t>Ref: Fundamentals of DS by C++, MA Weiss</a:t>
            </a:r>
          </a:p>
          <a:p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Ordered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Its elements are ordered by some inherent characteristic of the </a:t>
            </a:r>
            <a:r>
              <a:rPr lang="en-US" sz="2400" dirty="0" smtClean="0">
                <a:solidFill>
                  <a:schemeClr val="bg1"/>
                </a:solidFill>
              </a:rPr>
              <a:t>elements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Examples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- Names in alphabetical </a:t>
            </a:r>
            <a:r>
              <a:rPr lang="en-US" sz="2400" dirty="0" smtClean="0">
                <a:solidFill>
                  <a:schemeClr val="bg1"/>
                </a:solidFill>
              </a:rPr>
              <a:t>order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elements themselves determine where they are stored </a:t>
            </a:r>
            <a:r>
              <a:rPr lang="en-US" sz="2400" dirty="0" smtClean="0">
                <a:solidFill>
                  <a:schemeClr val="bg1"/>
                </a:solidFill>
              </a:rPr>
              <a:t>in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list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Ref[9-11]: 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https://www.csd.uwo.ca/courses/CS1027b/notes/CS1027-012-Lists-W12.pdf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715000" cy="258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7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922310-EE09-49A9-9279-CB0010E8F38E}"/>
</file>

<file path=customXml/itemProps2.xml><?xml version="1.0" encoding="utf-8"?>
<ds:datastoreItem xmlns:ds="http://schemas.openxmlformats.org/officeDocument/2006/customXml" ds:itemID="{2338C144-2AC8-4C7C-8378-03415C3F1416}"/>
</file>

<file path=customXml/itemProps3.xml><?xml version="1.0" encoding="utf-8"?>
<ds:datastoreItem xmlns:ds="http://schemas.openxmlformats.org/officeDocument/2006/customXml" ds:itemID="{CEC56303-04DC-4678-BEA8-9BB39C4097F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2336</Words>
  <Application>Microsoft Office PowerPoint</Application>
  <PresentationFormat>On-screen Show (4:3)</PresentationFormat>
  <Paragraphs>570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  CSE2003 - Data Structures and Algorithms   Arrays and Stacks   </vt:lpstr>
      <vt:lpstr>Memory Allocation</vt:lpstr>
      <vt:lpstr>Memory Allocation</vt:lpstr>
      <vt:lpstr>Contiguous Allocation</vt:lpstr>
      <vt:lpstr>Linked Allocation</vt:lpstr>
      <vt:lpstr>Indexed Allocation</vt:lpstr>
      <vt:lpstr>Linear Vs Non-Linear Data Structures</vt:lpstr>
      <vt:lpstr>The List ADT</vt:lpstr>
      <vt:lpstr>Ordered Lists </vt:lpstr>
      <vt:lpstr>Unordered Lists</vt:lpstr>
      <vt:lpstr>Indexed Lists</vt:lpstr>
      <vt:lpstr>The Common Operations on a List</vt:lpstr>
      <vt:lpstr>An Array</vt:lpstr>
      <vt:lpstr>Array Basics</vt:lpstr>
      <vt:lpstr>Declaring 1-D Arrays</vt:lpstr>
      <vt:lpstr>1-D Array – An Example</vt:lpstr>
      <vt:lpstr>1-D Array – An example program</vt:lpstr>
      <vt:lpstr>Searching an element in the array  - Linear Search </vt:lpstr>
      <vt:lpstr>Modify an element in an array</vt:lpstr>
      <vt:lpstr>Copy an array into an another array</vt:lpstr>
      <vt:lpstr>Problems for Practice – 1-D Array</vt:lpstr>
      <vt:lpstr>2-D Arrays</vt:lpstr>
      <vt:lpstr>Initialization</vt:lpstr>
      <vt:lpstr>Looping in 2-D Array – Matrix Multiplication</vt:lpstr>
      <vt:lpstr>Problems for Practice – 2-D Array</vt:lpstr>
      <vt:lpstr>Multidimensional Array</vt:lpstr>
      <vt:lpstr>Array Limitations</vt:lpstr>
      <vt:lpstr>A Stack ADT</vt:lpstr>
      <vt:lpstr>Stacks in Real World</vt:lpstr>
      <vt:lpstr>Stack ADT – Basic operations in a Stack</vt:lpstr>
      <vt:lpstr>Applications of Stack</vt:lpstr>
      <vt:lpstr>Stack: An Example</vt:lpstr>
      <vt:lpstr>Stack ADT Pseudocode</vt:lpstr>
      <vt:lpstr>Implementation:</vt:lpstr>
      <vt:lpstr>PowerPoint Presentation</vt:lpstr>
      <vt:lpstr>Implementation (cont’d)</vt:lpstr>
      <vt:lpstr>Stack Implementation</vt:lpstr>
      <vt:lpstr>Linked-List implementation of a Stack</vt:lpstr>
      <vt:lpstr>Array vs Linked List Implementation </vt:lpstr>
      <vt:lpstr>Time and Space Complexities of Stack </vt:lpstr>
      <vt:lpstr>Application 1: Infix to Postfix expression</vt:lpstr>
      <vt:lpstr>Converting Infix to Postfix – An example</vt:lpstr>
      <vt:lpstr>Infix to Postfix Expression - Try it!</vt:lpstr>
      <vt:lpstr>Application 2: Evaluating Postfix Expression</vt:lpstr>
      <vt:lpstr>Application 2: Evaluating Postfix Expression </vt:lpstr>
      <vt:lpstr>Evaluating Postfix Expression – Try it!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128</cp:revision>
  <dcterms:created xsi:type="dcterms:W3CDTF">2020-06-20T10:10:13Z</dcterms:created>
  <dcterms:modified xsi:type="dcterms:W3CDTF">2020-12-19T06:27:35Z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