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0.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69" r:id="rId3"/>
    <p:sldId id="371" r:id="rId4"/>
    <p:sldId id="265" r:id="rId5"/>
    <p:sldId id="387" r:id="rId6"/>
    <p:sldId id="388" r:id="rId7"/>
    <p:sldId id="386" r:id="rId8"/>
    <p:sldId id="384" r:id="rId9"/>
    <p:sldId id="382" r:id="rId10"/>
    <p:sldId id="392" r:id="rId11"/>
    <p:sldId id="393" r:id="rId12"/>
    <p:sldId id="394" r:id="rId13"/>
    <p:sldId id="395" r:id="rId14"/>
    <p:sldId id="396" r:id="rId15"/>
    <p:sldId id="397" r:id="rId16"/>
    <p:sldId id="398" r:id="rId17"/>
    <p:sldId id="271" r:id="rId18"/>
    <p:sldId id="269" r:id="rId19"/>
    <p:sldId id="390" r:id="rId20"/>
    <p:sldId id="270" r:id="rId21"/>
    <p:sldId id="275" r:id="rId22"/>
    <p:sldId id="276" r:id="rId23"/>
    <p:sldId id="277" r:id="rId24"/>
    <p:sldId id="278" r:id="rId25"/>
    <p:sldId id="351" r:id="rId26"/>
    <p:sldId id="357" r:id="rId27"/>
    <p:sldId id="279" r:id="rId28"/>
    <p:sldId id="280" r:id="rId29"/>
    <p:sldId id="282" r:id="rId30"/>
    <p:sldId id="281" r:id="rId31"/>
    <p:sldId id="353" r:id="rId32"/>
    <p:sldId id="359" r:id="rId33"/>
    <p:sldId id="321" r:id="rId34"/>
    <p:sldId id="283" r:id="rId35"/>
    <p:sldId id="322" r:id="rId36"/>
    <p:sldId id="284" r:id="rId37"/>
    <p:sldId id="285" r:id="rId38"/>
    <p:sldId id="286" r:id="rId39"/>
    <p:sldId id="289" r:id="rId40"/>
    <p:sldId id="372" r:id="rId41"/>
    <p:sldId id="290" r:id="rId42"/>
    <p:sldId id="400" r:id="rId43"/>
    <p:sldId id="291" r:id="rId44"/>
    <p:sldId id="361" r:id="rId45"/>
    <p:sldId id="402" r:id="rId46"/>
    <p:sldId id="403" r:id="rId47"/>
    <p:sldId id="404" r:id="rId48"/>
    <p:sldId id="405" r:id="rId49"/>
    <p:sldId id="406" r:id="rId50"/>
    <p:sldId id="407" r:id="rId51"/>
    <p:sldId id="408" r:id="rId52"/>
    <p:sldId id="40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2FA5E-EA49-49FF-8D41-08758ECE64A6}" type="datetimeFigureOut">
              <a:rPr lang="en-US" smtClean="0"/>
              <a:pPr/>
              <a:t>12/19/2020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39A60-1FAC-448C-93F9-AF3562F7E5A7}" type="slidenum">
              <a:rPr lang="en-US" smtClean="0"/>
              <a:pPr/>
              <a:t>‹#›</a:t>
            </a:fld>
            <a:endParaRPr lang="en-US"/>
          </a:p>
        </p:txBody>
      </p:sp>
    </p:spTree>
    <p:extLst>
      <p:ext uri="{BB962C8B-B14F-4D97-AF65-F5344CB8AC3E}">
        <p14:creationId xmlns:p14="http://schemas.microsoft.com/office/powerpoint/2010/main" val="3124261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0109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345561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118421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505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77471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149926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4106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43473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41807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91567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99969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364AB-19DA-4619-A420-8196191050C9}" type="datetimeFigureOut">
              <a:rPr lang="en-US" smtClean="0"/>
              <a:pPr/>
              <a:t>12/19/2020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568DE-ADCE-472E-AD7C-1AC89CAB45F4}" type="slidenum">
              <a:rPr lang="en-US" smtClean="0"/>
              <a:pPr/>
              <a:t>‹#›</a:t>
            </a:fld>
            <a:endParaRPr lang="en-US"/>
          </a:p>
        </p:txBody>
      </p:sp>
    </p:spTree>
    <p:extLst>
      <p:ext uri="{BB962C8B-B14F-4D97-AF65-F5344CB8AC3E}">
        <p14:creationId xmlns:p14="http://schemas.microsoft.com/office/powerpoint/2010/main" val="1682199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772400" cy="5410200"/>
          </a:xfrm>
        </p:spPr>
        <p:txBody>
          <a:bodyPr>
            <a:normAutofit fontScale="90000"/>
          </a:bodyPr>
          <a:lstStyle/>
          <a:p>
            <a:r>
              <a:rPr lang="en-US" b="1" dirty="0" smtClean="0">
                <a:solidFill>
                  <a:srgbClr val="7030A0"/>
                </a:solidFill>
              </a:rPr>
              <a:t/>
            </a:r>
            <a:br>
              <a:rPr lang="en-US" b="1" dirty="0" smtClean="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LINKED </a:t>
            </a:r>
            <a:r>
              <a:rPr lang="en-US" b="1" dirty="0" smtClean="0">
                <a:solidFill>
                  <a:srgbClr val="7030A0"/>
                </a:solidFill>
              </a:rPr>
              <a:t>LIST</a:t>
            </a:r>
            <a:br>
              <a:rPr lang="en-US" b="1" dirty="0" smtClean="0">
                <a:solidFill>
                  <a:srgbClr val="7030A0"/>
                </a:solidFill>
              </a:rPr>
            </a:br>
            <a:r>
              <a:rPr lang="en-US" b="1" dirty="0">
                <a:solidFill>
                  <a:srgbClr val="7030A0"/>
                </a:solidFill>
              </a:rPr>
              <a:t/>
            </a:r>
            <a:br>
              <a:rPr lang="en-US" b="1" dirty="0">
                <a:solidFill>
                  <a:srgbClr val="7030A0"/>
                </a:solidFill>
              </a:rPr>
            </a:br>
            <a:r>
              <a:rPr lang="en-US" sz="3100" dirty="0" smtClean="0">
                <a:solidFill>
                  <a:srgbClr val="7030A0"/>
                </a:solidFill>
              </a:rPr>
              <a:t>Oswald c</a:t>
            </a:r>
            <a:r>
              <a:rPr lang="en-US" sz="3100" dirty="0" smtClean="0">
                <a:solidFill>
                  <a:srgbClr val="7030A0"/>
                </a:solidFill>
              </a:rPr>
              <a:t/>
            </a:r>
            <a:br>
              <a:rPr lang="en-US" sz="3100" dirty="0" smtClean="0">
                <a:solidFill>
                  <a:srgbClr val="7030A0"/>
                </a:solidFill>
              </a:rPr>
            </a:br>
            <a:r>
              <a:rPr lang="en-US" b="1" dirty="0">
                <a:solidFill>
                  <a:srgbClr val="7030A0"/>
                </a:solidFill>
              </a:rPr>
              <a:t/>
            </a:r>
            <a:br>
              <a:rPr lang="en-US" b="1" dirty="0">
                <a:solidFill>
                  <a:srgbClr val="7030A0"/>
                </a:solidFill>
              </a:rPr>
            </a:br>
            <a:r>
              <a:rPr lang="en-US" b="1" dirty="0">
                <a:solidFill>
                  <a:srgbClr val="7030A0"/>
                </a:solidFill>
              </a:rPr>
              <a:t/>
            </a:r>
            <a:br>
              <a:rPr lang="en-US" b="1" dirty="0">
                <a:solidFill>
                  <a:srgbClr val="7030A0"/>
                </a:solidFill>
              </a:rPr>
            </a:br>
            <a:r>
              <a:rPr lang="en-US" altLang="en-US" sz="3100" dirty="0" smtClean="0"/>
              <a:t/>
            </a:r>
            <a:br>
              <a:rPr lang="en-US" altLang="en-US" sz="3100" dirty="0" smtClean="0"/>
            </a:br>
            <a:endParaRPr lang="en-US" sz="3100" b="1" dirty="0">
              <a:solidFill>
                <a:srgbClr val="7030A0"/>
              </a:solidFill>
            </a:endParaRPr>
          </a:p>
        </p:txBody>
      </p:sp>
      <p:sp>
        <p:nvSpPr>
          <p:cNvPr id="3" name="Text Box 11"/>
          <p:cNvSpPr txBox="1">
            <a:spLocks noChangeArrowheads="1"/>
          </p:cNvSpPr>
          <p:nvPr/>
        </p:nvSpPr>
        <p:spPr bwMode="auto">
          <a:xfrm>
            <a:off x="1160773" y="4876800"/>
            <a:ext cx="68349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t>The class notes are a compilation and edition from many </a:t>
            </a:r>
            <a:r>
              <a:rPr lang="en-US" sz="1600" dirty="0" smtClean="0"/>
              <a:t>sources from the materials of </a:t>
            </a:r>
            <a:r>
              <a:rPr lang="en-US" sz="1600" b="1" dirty="0"/>
              <a:t>pioneers in Data Structures from CMU, HKUST, IIT KGP, U Texas, </a:t>
            </a:r>
            <a:r>
              <a:rPr lang="en-US" sz="1600" b="1" dirty="0" err="1"/>
              <a:t>NorthWestern</a:t>
            </a:r>
            <a:r>
              <a:rPr lang="en-US" sz="1600" b="1" dirty="0"/>
              <a:t> Univ.</a:t>
            </a:r>
            <a:r>
              <a:rPr lang="en-US" sz="1600" dirty="0" smtClean="0"/>
              <a:t>. </a:t>
            </a:r>
            <a:r>
              <a:rPr lang="en-US" sz="1600" dirty="0"/>
              <a:t>The </a:t>
            </a:r>
            <a:r>
              <a:rPr lang="en-US" sz="1600" dirty="0" smtClean="0"/>
              <a:t>faculty does </a:t>
            </a:r>
            <a:r>
              <a:rPr lang="en-US" sz="1600" dirty="0"/>
              <a:t>not claim intellectual property or ownership of the lecture notes</a:t>
            </a:r>
            <a:r>
              <a:rPr lang="en-US" sz="1600" dirty="0" smtClean="0"/>
              <a:t>. </a:t>
            </a:r>
            <a:r>
              <a:rPr lang="en-US" sz="1600" b="1" dirty="0"/>
              <a:t>Thanks to them!</a:t>
            </a:r>
            <a:r>
              <a:rPr lang="en-US" sz="1600" b="1" dirty="0">
                <a:solidFill>
                  <a:srgbClr val="FF0000"/>
                </a:solidFill>
              </a:rPr>
              <a:t/>
            </a:r>
            <a:br>
              <a:rPr lang="en-US" sz="1600" b="1" dirty="0">
                <a:solidFill>
                  <a:srgbClr val="FF0000"/>
                </a:solidFill>
              </a:rPr>
            </a:b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304800"/>
            <a:ext cx="7772400" cy="533400"/>
          </a:xfrm>
        </p:spPr>
        <p:txBody>
          <a:bodyPr/>
          <a:lstStyle/>
          <a:p>
            <a:pPr eaLnBrk="1" hangingPunct="1"/>
            <a:r>
              <a:rPr lang="en-US" altLang="en-US" sz="2800" smtClean="0"/>
              <a:t>Linked List Implementation/Coding Issues in C</a:t>
            </a:r>
          </a:p>
        </p:txBody>
      </p:sp>
      <p:sp>
        <p:nvSpPr>
          <p:cNvPr id="5125" name="Rectangle 3"/>
          <p:cNvSpPr>
            <a:spLocks noGrp="1" noChangeArrowheads="1"/>
          </p:cNvSpPr>
          <p:nvPr>
            <p:ph type="body" idx="1"/>
          </p:nvPr>
        </p:nvSpPr>
        <p:spPr>
          <a:xfrm>
            <a:off x="762000" y="1219200"/>
            <a:ext cx="7772400" cy="5029200"/>
          </a:xfrm>
        </p:spPr>
        <p:txBody>
          <a:bodyPr/>
          <a:lstStyle/>
          <a:p>
            <a:pPr algn="just" eaLnBrk="1" hangingPunct="1"/>
            <a:r>
              <a:rPr lang="en-US" altLang="en-US" sz="2000" dirty="0" smtClean="0">
                <a:cs typeface="Times New Roman" pitchFamily="18" charset="0"/>
              </a:rPr>
              <a:t>We can define structures with pointer fields that refer to the structure type containing them</a:t>
            </a:r>
          </a:p>
          <a:p>
            <a:pPr eaLnBrk="1" hangingPunct="1">
              <a:buFontTx/>
              <a:buNone/>
            </a:pPr>
            <a:endParaRPr lang="en-US" altLang="en-US" sz="2000" dirty="0" smtClean="0">
              <a:cs typeface="Times New Roman" pitchFamily="18" charset="0"/>
            </a:endParaRPr>
          </a:p>
          <a:p>
            <a:pPr eaLnBrk="1" hangingPunct="1">
              <a:buFontTx/>
              <a:buNone/>
            </a:pPr>
            <a:r>
              <a:rPr lang="en-US" altLang="en-US" dirty="0" smtClean="0">
                <a:latin typeface="Courier"/>
                <a:cs typeface="Times New Roman" pitchFamily="18" charset="0"/>
              </a:rPr>
              <a:t>		</a:t>
            </a:r>
            <a:r>
              <a:rPr lang="en-US" altLang="en-US" sz="2000" dirty="0" err="1" smtClean="0">
                <a:solidFill>
                  <a:schemeClr val="accent2"/>
                </a:solidFill>
                <a:cs typeface="Times New Roman" pitchFamily="18" charset="0"/>
              </a:rPr>
              <a:t>struct</a:t>
            </a:r>
            <a:r>
              <a:rPr lang="en-US" altLang="en-US" sz="2000" dirty="0" smtClean="0">
                <a:solidFill>
                  <a:schemeClr val="accent2"/>
                </a:solidFill>
                <a:cs typeface="Times New Roman" pitchFamily="18" charset="0"/>
              </a:rPr>
              <a:t> node{</a:t>
            </a:r>
          </a:p>
          <a:p>
            <a:pPr eaLnBrk="1" hangingPunct="1">
              <a:buFontTx/>
              <a:buNone/>
            </a:pPr>
            <a:r>
              <a:rPr lang="en-US" altLang="en-US" sz="2000" dirty="0" smtClean="0">
                <a:solidFill>
                  <a:schemeClr val="accent2"/>
                </a:solidFill>
                <a:cs typeface="Times New Roman" pitchFamily="18" charset="0"/>
              </a:rPr>
              <a:t>			</a:t>
            </a:r>
            <a:r>
              <a:rPr lang="en-US" altLang="en-US" sz="2000" dirty="0" err="1" smtClean="0">
                <a:solidFill>
                  <a:schemeClr val="accent2"/>
                </a:solidFill>
                <a:cs typeface="Times New Roman" pitchFamily="18" charset="0"/>
              </a:rPr>
              <a:t>int</a:t>
            </a:r>
            <a:r>
              <a:rPr lang="en-US" altLang="en-US" sz="2000" dirty="0" smtClean="0">
                <a:solidFill>
                  <a:schemeClr val="accent2"/>
                </a:solidFill>
                <a:cs typeface="Times New Roman" pitchFamily="18" charset="0"/>
              </a:rPr>
              <a:t> data;</a:t>
            </a:r>
          </a:p>
          <a:p>
            <a:pPr eaLnBrk="1" hangingPunct="1">
              <a:buFontTx/>
              <a:buNone/>
            </a:pPr>
            <a:r>
              <a:rPr lang="en-US" altLang="en-US" sz="2000" dirty="0" smtClean="0">
                <a:solidFill>
                  <a:schemeClr val="accent2"/>
                </a:solidFill>
                <a:cs typeface="Times New Roman" pitchFamily="18" charset="0"/>
              </a:rPr>
              <a:t>			</a:t>
            </a:r>
            <a:r>
              <a:rPr lang="en-US" altLang="en-US" sz="2000" dirty="0" err="1" smtClean="0">
                <a:solidFill>
                  <a:schemeClr val="accent2"/>
                </a:solidFill>
                <a:cs typeface="Times New Roman" pitchFamily="18" charset="0"/>
              </a:rPr>
              <a:t>struct</a:t>
            </a:r>
            <a:r>
              <a:rPr lang="en-US" altLang="en-US" sz="2000" dirty="0" smtClean="0">
                <a:solidFill>
                  <a:schemeClr val="accent2"/>
                </a:solidFill>
                <a:cs typeface="Times New Roman" pitchFamily="18" charset="0"/>
              </a:rPr>
              <a:t> node *next;</a:t>
            </a:r>
          </a:p>
          <a:p>
            <a:pPr eaLnBrk="1" hangingPunct="1">
              <a:buFontTx/>
              <a:buNone/>
            </a:pPr>
            <a:r>
              <a:rPr lang="en-US" altLang="en-US" sz="2000" dirty="0" smtClean="0">
                <a:solidFill>
                  <a:schemeClr val="accent2"/>
                </a:solidFill>
                <a:cs typeface="Times New Roman" pitchFamily="18" charset="0"/>
              </a:rPr>
              <a:t>		}</a:t>
            </a:r>
          </a:p>
          <a:p>
            <a:pPr eaLnBrk="1" hangingPunct="1">
              <a:buFontTx/>
              <a:buNone/>
            </a:pPr>
            <a:endParaRPr lang="en-US" altLang="en-US" sz="2000" dirty="0" smtClean="0">
              <a:solidFill>
                <a:schemeClr val="accent2"/>
              </a:solidFill>
              <a:cs typeface="Times New Roman" pitchFamily="18" charset="0"/>
            </a:endParaRPr>
          </a:p>
          <a:p>
            <a:pPr algn="just" eaLnBrk="1" hangingPunct="1"/>
            <a:r>
              <a:rPr lang="en-US" altLang="en-US" sz="2000" dirty="0" smtClean="0">
                <a:cs typeface="Times New Roman" pitchFamily="18" charset="0"/>
              </a:rPr>
              <a:t>The pointer variable </a:t>
            </a:r>
            <a:r>
              <a:rPr lang="en-US" altLang="en-US" sz="2000" dirty="0" smtClean="0">
                <a:cs typeface="Courier New" pitchFamily="49" charset="0"/>
              </a:rPr>
              <a:t>next</a:t>
            </a:r>
            <a:r>
              <a:rPr lang="en-US" altLang="en-US" sz="2000" dirty="0" smtClean="0">
                <a:cs typeface="Times New Roman" pitchFamily="18" charset="0"/>
              </a:rPr>
              <a:t> is called a </a:t>
            </a:r>
            <a:r>
              <a:rPr lang="en-US" altLang="en-US" sz="2000" i="1" dirty="0" smtClean="0">
                <a:cs typeface="Times New Roman" pitchFamily="18" charset="0"/>
              </a:rPr>
              <a:t>link.</a:t>
            </a:r>
            <a:r>
              <a:rPr lang="en-US" altLang="en-US" sz="2000" dirty="0" smtClean="0">
                <a:cs typeface="Times New Roman" pitchFamily="18" charset="0"/>
              </a:rPr>
              <a:t> Each structure is linked to a succeeding structure by way of the field </a:t>
            </a:r>
            <a:r>
              <a:rPr lang="en-US" altLang="en-US" sz="2000" dirty="0" smtClean="0">
                <a:cs typeface="Courier New" pitchFamily="49" charset="0"/>
              </a:rPr>
              <a:t>next</a:t>
            </a:r>
            <a:r>
              <a:rPr lang="en-US" altLang="en-US" sz="2000" dirty="0" smtClean="0">
                <a:cs typeface="Times New Roman" pitchFamily="18" charset="0"/>
              </a:rPr>
              <a:t>. The pointer variable </a:t>
            </a:r>
            <a:r>
              <a:rPr lang="en-US" altLang="en-US" sz="2000" dirty="0" smtClean="0">
                <a:cs typeface="Courier New" pitchFamily="49" charset="0"/>
              </a:rPr>
              <a:t>next</a:t>
            </a:r>
            <a:r>
              <a:rPr lang="en-US" altLang="en-US" sz="2000" dirty="0" smtClean="0">
                <a:cs typeface="Times New Roman" pitchFamily="18" charset="0"/>
              </a:rPr>
              <a:t> contains an address of either the location in memory of the successor </a:t>
            </a:r>
            <a:r>
              <a:rPr lang="en-US" altLang="en-US" sz="2000" dirty="0" err="1" smtClean="0">
                <a:cs typeface="Courier New" pitchFamily="49" charset="0"/>
              </a:rPr>
              <a:t>struct</a:t>
            </a:r>
            <a:r>
              <a:rPr lang="en-US" altLang="en-US" sz="2000" dirty="0" smtClean="0">
                <a:cs typeface="Courier New" pitchFamily="49" charset="0"/>
              </a:rPr>
              <a:t> list</a:t>
            </a:r>
            <a:r>
              <a:rPr lang="en-US" altLang="en-US" sz="2000" dirty="0" smtClean="0">
                <a:cs typeface="Times New Roman" pitchFamily="18" charset="0"/>
              </a:rPr>
              <a:t> element or the special value </a:t>
            </a:r>
            <a:r>
              <a:rPr lang="en-US" altLang="en-US" sz="2000" dirty="0" smtClean="0">
                <a:cs typeface="Courier New" pitchFamily="49" charset="0"/>
              </a:rPr>
              <a:t>NULL</a:t>
            </a:r>
            <a:r>
              <a:rPr lang="en-US" altLang="en-US" sz="2000" dirty="0" smtClean="0">
                <a:cs typeface="Times New Roman" pitchFamily="18" charset="0"/>
              </a:rPr>
              <a:t>.</a:t>
            </a:r>
          </a:p>
          <a:p>
            <a:pPr eaLnBrk="1" hangingPunct="1"/>
            <a:endParaRPr lang="en-US" altLang="en-US" sz="2000" dirty="0" smtClean="0"/>
          </a:p>
        </p:txBody>
      </p:sp>
      <p:sp>
        <p:nvSpPr>
          <p:cNvPr id="5126" name="Rectangle 4"/>
          <p:cNvSpPr>
            <a:spLocks noChangeArrowheads="1"/>
          </p:cNvSpPr>
          <p:nvPr/>
        </p:nvSpPr>
        <p:spPr bwMode="auto">
          <a:xfrm>
            <a:off x="5334000" y="2590800"/>
            <a:ext cx="1828800" cy="457200"/>
          </a:xfrm>
          <a:prstGeom prst="rect">
            <a:avLst/>
          </a:prstGeom>
          <a:solidFill>
            <a:srgbClr val="FFFF00"/>
          </a:solidFill>
          <a:ln w="9525">
            <a:solidFill>
              <a:srgbClr val="000000"/>
            </a:solidFill>
            <a:miter lim="800000"/>
            <a:headEnd/>
            <a:tailEnd/>
          </a:ln>
        </p:spPr>
        <p:txBody>
          <a:bodyPr/>
          <a:lstStyle/>
          <a:p>
            <a:r>
              <a:rPr lang="en-US" altLang="en-US" sz="1400" dirty="0">
                <a:latin typeface="Arial" pitchFamily="34" charset="0"/>
              </a:rPr>
              <a:t>data             next</a:t>
            </a:r>
          </a:p>
        </p:txBody>
      </p:sp>
      <p:sp>
        <p:nvSpPr>
          <p:cNvPr id="5127" name="Line 5"/>
          <p:cNvSpPr>
            <a:spLocks noChangeShapeType="1"/>
          </p:cNvSpPr>
          <p:nvPr/>
        </p:nvSpPr>
        <p:spPr bwMode="auto">
          <a:xfrm>
            <a:off x="62484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6"/>
          <p:cNvSpPr>
            <a:spLocks noChangeShapeType="1"/>
          </p:cNvSpPr>
          <p:nvPr/>
        </p:nvSpPr>
        <p:spPr bwMode="auto">
          <a:xfrm>
            <a:off x="6858000" y="2819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7"/>
          <p:cNvSpPr>
            <a:spLocks noChangeShapeType="1"/>
          </p:cNvSpPr>
          <p:nvPr/>
        </p:nvSpPr>
        <p:spPr bwMode="auto">
          <a:xfrm>
            <a:off x="0" y="990600"/>
            <a:ext cx="9144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13847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smtClean="0"/>
              <a:t>Example</a:t>
            </a:r>
          </a:p>
        </p:txBody>
      </p:sp>
      <p:sp>
        <p:nvSpPr>
          <p:cNvPr id="6149" name="Rectangle 3"/>
          <p:cNvSpPr>
            <a:spLocks noGrp="1" noChangeArrowheads="1"/>
          </p:cNvSpPr>
          <p:nvPr>
            <p:ph type="body" idx="1"/>
          </p:nvPr>
        </p:nvSpPr>
        <p:spPr/>
        <p:txBody>
          <a:bodyPr/>
          <a:lstStyle/>
          <a:p>
            <a:pPr eaLnBrk="1" hangingPunct="1">
              <a:buFontTx/>
              <a:buNone/>
            </a:pPr>
            <a:r>
              <a:rPr lang="en-US" altLang="en-US" sz="2000" smtClean="0">
                <a:cs typeface="Times New Roman" pitchFamily="18" charset="0"/>
              </a:rPr>
              <a:t>struct list a, b, c;</a:t>
            </a:r>
          </a:p>
          <a:p>
            <a:pPr eaLnBrk="1" hangingPunct="1">
              <a:buFontTx/>
              <a:buNone/>
            </a:pPr>
            <a:r>
              <a:rPr lang="en-US" altLang="en-US" sz="2000" smtClean="0">
                <a:cs typeface="Times New Roman" pitchFamily="18" charset="0"/>
              </a:rPr>
              <a:t> </a:t>
            </a:r>
          </a:p>
          <a:p>
            <a:pPr eaLnBrk="1" hangingPunct="1">
              <a:buFontTx/>
              <a:buNone/>
            </a:pPr>
            <a:r>
              <a:rPr lang="en-US" altLang="en-US" sz="2000" smtClean="0">
                <a:cs typeface="Times New Roman" pitchFamily="18" charset="0"/>
              </a:rPr>
              <a:t>a.data = 1;</a:t>
            </a:r>
          </a:p>
          <a:p>
            <a:pPr eaLnBrk="1" hangingPunct="1">
              <a:buFontTx/>
              <a:buNone/>
            </a:pPr>
            <a:r>
              <a:rPr lang="en-US" altLang="en-US" sz="2000" smtClean="0">
                <a:cs typeface="Times New Roman" pitchFamily="18" charset="0"/>
              </a:rPr>
              <a:t>b.data = 2;</a:t>
            </a:r>
          </a:p>
          <a:p>
            <a:pPr eaLnBrk="1" hangingPunct="1">
              <a:buFontTx/>
              <a:buNone/>
            </a:pPr>
            <a:r>
              <a:rPr lang="en-US" altLang="en-US" sz="2000" smtClean="0">
                <a:cs typeface="Times New Roman" pitchFamily="18" charset="0"/>
              </a:rPr>
              <a:t>c.data = 3;</a:t>
            </a:r>
          </a:p>
          <a:p>
            <a:pPr eaLnBrk="1" hangingPunct="1">
              <a:buFontTx/>
              <a:buNone/>
            </a:pPr>
            <a:r>
              <a:rPr lang="en-US" altLang="en-US" sz="2000" smtClean="0">
                <a:cs typeface="Times New Roman" pitchFamily="18" charset="0"/>
              </a:rPr>
              <a:t>a.next = b.next = c.next = NULL;</a:t>
            </a:r>
          </a:p>
          <a:p>
            <a:pPr eaLnBrk="1" hangingPunct="1">
              <a:buFontTx/>
              <a:buNone/>
            </a:pPr>
            <a:r>
              <a:rPr lang="en-US" altLang="en-US" sz="2000" smtClean="0">
                <a:cs typeface="Times New Roman" pitchFamily="18" charset="0"/>
              </a:rPr>
              <a:t> </a:t>
            </a:r>
          </a:p>
          <a:p>
            <a:pPr eaLnBrk="1" hangingPunct="1">
              <a:buFontTx/>
              <a:buNone/>
            </a:pPr>
            <a:endParaRPr lang="en-US" altLang="en-US" sz="2000" smtClean="0">
              <a:cs typeface="Times New Roman" pitchFamily="18" charset="0"/>
            </a:endParaRPr>
          </a:p>
          <a:p>
            <a:pPr eaLnBrk="1" hangingPunct="1"/>
            <a:endParaRPr lang="en-US" altLang="en-US" smtClean="0"/>
          </a:p>
        </p:txBody>
      </p:sp>
      <p:grpSp>
        <p:nvGrpSpPr>
          <p:cNvPr id="6150" name="Group 26"/>
          <p:cNvGrpSpPr>
            <a:grpSpLocks/>
          </p:cNvGrpSpPr>
          <p:nvPr/>
        </p:nvGrpSpPr>
        <p:grpSpPr bwMode="auto">
          <a:xfrm>
            <a:off x="1143000" y="4343400"/>
            <a:ext cx="6057900" cy="1316038"/>
            <a:chOff x="720" y="2736"/>
            <a:chExt cx="3816" cy="829"/>
          </a:xfrm>
        </p:grpSpPr>
        <p:sp>
          <p:nvSpPr>
            <p:cNvPr id="6151" name="Rectangle 5"/>
            <p:cNvSpPr>
              <a:spLocks noChangeArrowheads="1"/>
            </p:cNvSpPr>
            <p:nvPr/>
          </p:nvSpPr>
          <p:spPr bwMode="auto">
            <a:xfrm>
              <a:off x="720" y="2952"/>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6152" name="Line 6"/>
            <p:cNvSpPr>
              <a:spLocks noChangeShapeType="1"/>
            </p:cNvSpPr>
            <p:nvPr/>
          </p:nvSpPr>
          <p:spPr bwMode="auto">
            <a:xfrm>
              <a:off x="1296" y="295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Rectangle 7"/>
            <p:cNvSpPr>
              <a:spLocks noChangeArrowheads="1"/>
            </p:cNvSpPr>
            <p:nvPr/>
          </p:nvSpPr>
          <p:spPr bwMode="auto">
            <a:xfrm>
              <a:off x="3312" y="2952"/>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6154" name="Line 8"/>
            <p:cNvSpPr>
              <a:spLocks noChangeShapeType="1"/>
            </p:cNvSpPr>
            <p:nvPr/>
          </p:nvSpPr>
          <p:spPr bwMode="auto">
            <a:xfrm>
              <a:off x="3888" y="295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Rectangle 9"/>
            <p:cNvSpPr>
              <a:spLocks noChangeArrowheads="1"/>
            </p:cNvSpPr>
            <p:nvPr/>
          </p:nvSpPr>
          <p:spPr bwMode="auto">
            <a:xfrm>
              <a:off x="2016" y="2952"/>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6156" name="Line 10"/>
            <p:cNvSpPr>
              <a:spLocks noChangeShapeType="1"/>
            </p:cNvSpPr>
            <p:nvPr/>
          </p:nvSpPr>
          <p:spPr bwMode="auto">
            <a:xfrm>
              <a:off x="2592" y="295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Text Box 11"/>
            <p:cNvSpPr txBox="1">
              <a:spLocks noChangeArrowheads="1"/>
            </p:cNvSpPr>
            <p:nvPr/>
          </p:nvSpPr>
          <p:spPr bwMode="auto">
            <a:xfrm>
              <a:off x="2016" y="273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b</a:t>
              </a:r>
            </a:p>
          </p:txBody>
        </p:sp>
        <p:sp>
          <p:nvSpPr>
            <p:cNvPr id="6158" name="Text Box 12"/>
            <p:cNvSpPr txBox="1">
              <a:spLocks noChangeArrowheads="1"/>
            </p:cNvSpPr>
            <p:nvPr/>
          </p:nvSpPr>
          <p:spPr bwMode="auto">
            <a:xfrm>
              <a:off x="720" y="273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a</a:t>
              </a:r>
            </a:p>
          </p:txBody>
        </p:sp>
        <p:sp>
          <p:nvSpPr>
            <p:cNvPr id="6159" name="Text Box 13"/>
            <p:cNvSpPr txBox="1">
              <a:spLocks noChangeArrowheads="1"/>
            </p:cNvSpPr>
            <p:nvPr/>
          </p:nvSpPr>
          <p:spPr bwMode="auto">
            <a:xfrm>
              <a:off x="3312" y="273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c</a:t>
              </a:r>
            </a:p>
          </p:txBody>
        </p:sp>
        <p:sp>
          <p:nvSpPr>
            <p:cNvPr id="6160" name="Text Box 14"/>
            <p:cNvSpPr txBox="1">
              <a:spLocks noChangeArrowheads="1"/>
            </p:cNvSpPr>
            <p:nvPr/>
          </p:nvSpPr>
          <p:spPr bwMode="auto">
            <a:xfrm>
              <a:off x="2592" y="2952"/>
              <a:ext cx="72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NULL</a:t>
              </a:r>
            </a:p>
          </p:txBody>
        </p:sp>
        <p:sp>
          <p:nvSpPr>
            <p:cNvPr id="6161" name="Text Box 15"/>
            <p:cNvSpPr txBox="1">
              <a:spLocks noChangeArrowheads="1"/>
            </p:cNvSpPr>
            <p:nvPr/>
          </p:nvSpPr>
          <p:spPr bwMode="auto">
            <a:xfrm>
              <a:off x="1296" y="2952"/>
              <a:ext cx="72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NULL</a:t>
              </a:r>
            </a:p>
          </p:txBody>
        </p:sp>
        <p:sp>
          <p:nvSpPr>
            <p:cNvPr id="6162" name="Text Box 16"/>
            <p:cNvSpPr txBox="1">
              <a:spLocks noChangeArrowheads="1"/>
            </p:cNvSpPr>
            <p:nvPr/>
          </p:nvSpPr>
          <p:spPr bwMode="auto">
            <a:xfrm>
              <a:off x="3456" y="2952"/>
              <a:ext cx="10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3           NULL </a:t>
              </a:r>
            </a:p>
          </p:txBody>
        </p:sp>
        <p:sp>
          <p:nvSpPr>
            <p:cNvPr id="6163" name="Text Box 17"/>
            <p:cNvSpPr txBox="1">
              <a:spLocks noChangeArrowheads="1"/>
            </p:cNvSpPr>
            <p:nvPr/>
          </p:nvSpPr>
          <p:spPr bwMode="auto">
            <a:xfrm>
              <a:off x="2160" y="295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2</a:t>
              </a:r>
            </a:p>
          </p:txBody>
        </p:sp>
        <p:sp>
          <p:nvSpPr>
            <p:cNvPr id="6164" name="Text Box 18"/>
            <p:cNvSpPr txBox="1">
              <a:spLocks noChangeArrowheads="1"/>
            </p:cNvSpPr>
            <p:nvPr/>
          </p:nvSpPr>
          <p:spPr bwMode="auto">
            <a:xfrm>
              <a:off x="864" y="295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1</a:t>
              </a:r>
            </a:p>
          </p:txBody>
        </p:sp>
        <p:sp>
          <p:nvSpPr>
            <p:cNvPr id="6165" name="Text Box 19"/>
            <p:cNvSpPr txBox="1">
              <a:spLocks noChangeArrowheads="1"/>
            </p:cNvSpPr>
            <p:nvPr/>
          </p:nvSpPr>
          <p:spPr bwMode="auto">
            <a:xfrm>
              <a:off x="720"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data</a:t>
              </a:r>
            </a:p>
          </p:txBody>
        </p:sp>
        <p:sp>
          <p:nvSpPr>
            <p:cNvPr id="6166" name="Text Box 20"/>
            <p:cNvSpPr txBox="1">
              <a:spLocks noChangeArrowheads="1"/>
            </p:cNvSpPr>
            <p:nvPr/>
          </p:nvSpPr>
          <p:spPr bwMode="auto">
            <a:xfrm>
              <a:off x="2016"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data</a:t>
              </a:r>
            </a:p>
          </p:txBody>
        </p:sp>
        <p:sp>
          <p:nvSpPr>
            <p:cNvPr id="6167" name="Text Box 21"/>
            <p:cNvSpPr txBox="1">
              <a:spLocks noChangeArrowheads="1"/>
            </p:cNvSpPr>
            <p:nvPr/>
          </p:nvSpPr>
          <p:spPr bwMode="auto">
            <a:xfrm>
              <a:off x="3312"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data</a:t>
              </a:r>
            </a:p>
          </p:txBody>
        </p:sp>
        <p:sp>
          <p:nvSpPr>
            <p:cNvPr id="6168" name="Text Box 22"/>
            <p:cNvSpPr txBox="1">
              <a:spLocks noChangeArrowheads="1"/>
            </p:cNvSpPr>
            <p:nvPr/>
          </p:nvSpPr>
          <p:spPr bwMode="auto">
            <a:xfrm>
              <a:off x="1296"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next</a:t>
              </a:r>
            </a:p>
          </p:txBody>
        </p:sp>
        <p:sp>
          <p:nvSpPr>
            <p:cNvPr id="6169" name="Text Box 23"/>
            <p:cNvSpPr txBox="1">
              <a:spLocks noChangeArrowheads="1"/>
            </p:cNvSpPr>
            <p:nvPr/>
          </p:nvSpPr>
          <p:spPr bwMode="auto">
            <a:xfrm>
              <a:off x="2592"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next</a:t>
              </a:r>
            </a:p>
          </p:txBody>
        </p:sp>
        <p:sp>
          <p:nvSpPr>
            <p:cNvPr id="6170" name="Text Box 24"/>
            <p:cNvSpPr txBox="1">
              <a:spLocks noChangeArrowheads="1"/>
            </p:cNvSpPr>
            <p:nvPr/>
          </p:nvSpPr>
          <p:spPr bwMode="auto">
            <a:xfrm>
              <a:off x="3888"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next</a:t>
              </a:r>
            </a:p>
          </p:txBody>
        </p:sp>
      </p:grpSp>
    </p:spTree>
    <p:extLst>
      <p:ext uri="{BB962C8B-B14F-4D97-AF65-F5344CB8AC3E}">
        <p14:creationId xmlns:p14="http://schemas.microsoft.com/office/powerpoint/2010/main" val="2011741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mtClean="0"/>
              <a:t>Example continues</a:t>
            </a:r>
          </a:p>
        </p:txBody>
      </p:sp>
      <p:sp>
        <p:nvSpPr>
          <p:cNvPr id="7173" name="Rectangle 3"/>
          <p:cNvSpPr>
            <a:spLocks noGrp="1" noChangeArrowheads="1"/>
          </p:cNvSpPr>
          <p:nvPr>
            <p:ph type="body" idx="1"/>
          </p:nvPr>
        </p:nvSpPr>
        <p:spPr/>
        <p:txBody>
          <a:bodyPr/>
          <a:lstStyle/>
          <a:p>
            <a:pPr eaLnBrk="1" hangingPunct="1"/>
            <a:r>
              <a:rPr lang="en-US" altLang="en-US" smtClean="0">
                <a:latin typeface="Courier"/>
                <a:cs typeface="Times New Roman" pitchFamily="18" charset="0"/>
              </a:rPr>
              <a:t>a.next = &amp;b;</a:t>
            </a:r>
            <a:endParaRPr lang="en-US" altLang="en-US" smtClean="0">
              <a:cs typeface="Times New Roman" pitchFamily="18" charset="0"/>
            </a:endParaRPr>
          </a:p>
          <a:p>
            <a:pPr eaLnBrk="1" hangingPunct="1"/>
            <a:r>
              <a:rPr lang="en-US" altLang="en-US" smtClean="0">
                <a:latin typeface="Courier"/>
                <a:cs typeface="Times New Roman" pitchFamily="18" charset="0"/>
              </a:rPr>
              <a:t>b.next = &amp;c;</a:t>
            </a:r>
            <a:endParaRPr lang="en-US" altLang="en-US" smtClean="0">
              <a:cs typeface="Times New Roman" pitchFamily="18" charset="0"/>
            </a:endParaRPr>
          </a:p>
          <a:p>
            <a:pPr eaLnBrk="1" hangingPunct="1"/>
            <a:r>
              <a:rPr lang="en-US" altLang="en-US" smtClean="0">
                <a:latin typeface="Courier"/>
                <a:cs typeface="Times New Roman" pitchFamily="18" charset="0"/>
              </a:rPr>
              <a:t>a.next -&gt; data  </a:t>
            </a:r>
            <a:r>
              <a:rPr lang="en-US" altLang="en-US" smtClean="0">
                <a:solidFill>
                  <a:schemeClr val="accent2"/>
                </a:solidFill>
                <a:cs typeface="Times New Roman" pitchFamily="18" charset="0"/>
              </a:rPr>
              <a:t>has value</a:t>
            </a:r>
            <a:r>
              <a:rPr lang="en-US" altLang="en-US" smtClean="0">
                <a:solidFill>
                  <a:schemeClr val="accent2"/>
                </a:solidFill>
                <a:latin typeface="Courier"/>
                <a:cs typeface="Times New Roman" pitchFamily="18" charset="0"/>
              </a:rPr>
              <a:t> 2</a:t>
            </a:r>
            <a:endParaRPr lang="en-US" altLang="en-US" smtClean="0">
              <a:solidFill>
                <a:schemeClr val="accent2"/>
              </a:solidFill>
              <a:cs typeface="Times New Roman" pitchFamily="18" charset="0"/>
            </a:endParaRPr>
          </a:p>
          <a:p>
            <a:pPr eaLnBrk="1" hangingPunct="1"/>
            <a:r>
              <a:rPr lang="en-US" altLang="en-US" smtClean="0">
                <a:latin typeface="Courier"/>
                <a:cs typeface="Times New Roman" pitchFamily="18" charset="0"/>
              </a:rPr>
              <a:t>a.next -&gt; next -&gt; data  </a:t>
            </a:r>
            <a:r>
              <a:rPr lang="en-US" altLang="en-US" smtClean="0">
                <a:solidFill>
                  <a:schemeClr val="accent2"/>
                </a:solidFill>
                <a:cs typeface="Times New Roman" pitchFamily="18" charset="0"/>
              </a:rPr>
              <a:t>has value</a:t>
            </a:r>
            <a:r>
              <a:rPr lang="en-US" altLang="en-US" smtClean="0">
                <a:solidFill>
                  <a:schemeClr val="accent2"/>
                </a:solidFill>
                <a:latin typeface="Courier"/>
                <a:cs typeface="Times New Roman" pitchFamily="18" charset="0"/>
              </a:rPr>
              <a:t> 3</a:t>
            </a:r>
            <a:endParaRPr lang="en-US" altLang="en-US" smtClean="0">
              <a:solidFill>
                <a:schemeClr val="accent2"/>
              </a:solidFill>
              <a:cs typeface="Times New Roman" pitchFamily="18" charset="0"/>
            </a:endParaRPr>
          </a:p>
          <a:p>
            <a:pPr eaLnBrk="1" hangingPunct="1"/>
            <a:r>
              <a:rPr lang="en-US" altLang="en-US" smtClean="0">
                <a:latin typeface="Courier"/>
                <a:cs typeface="Times New Roman" pitchFamily="18" charset="0"/>
              </a:rPr>
              <a:t>b.next -&gt; next -&gt; data  </a:t>
            </a:r>
            <a:r>
              <a:rPr lang="en-US" altLang="en-US" smtClean="0">
                <a:solidFill>
                  <a:srgbClr val="FF0000"/>
                </a:solidFill>
                <a:cs typeface="Times New Roman" pitchFamily="18" charset="0"/>
              </a:rPr>
              <a:t>error !!</a:t>
            </a:r>
          </a:p>
          <a:p>
            <a:pPr eaLnBrk="1" hangingPunct="1"/>
            <a:endParaRPr lang="en-US" altLang="en-US" smtClean="0"/>
          </a:p>
        </p:txBody>
      </p:sp>
      <p:grpSp>
        <p:nvGrpSpPr>
          <p:cNvPr id="7174" name="Group 19"/>
          <p:cNvGrpSpPr>
            <a:grpSpLocks/>
          </p:cNvGrpSpPr>
          <p:nvPr/>
        </p:nvGrpSpPr>
        <p:grpSpPr bwMode="auto">
          <a:xfrm>
            <a:off x="1066800" y="4343400"/>
            <a:ext cx="5943600" cy="800100"/>
            <a:chOff x="720" y="2064"/>
            <a:chExt cx="3744" cy="504"/>
          </a:xfrm>
        </p:grpSpPr>
        <p:sp>
          <p:nvSpPr>
            <p:cNvPr id="7175" name="Rectangle 5"/>
            <p:cNvSpPr>
              <a:spLocks noChangeArrowheads="1"/>
            </p:cNvSpPr>
            <p:nvPr/>
          </p:nvSpPr>
          <p:spPr bwMode="auto">
            <a:xfrm>
              <a:off x="720" y="2280"/>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7176" name="Line 6"/>
            <p:cNvSpPr>
              <a:spLocks noChangeShapeType="1"/>
            </p:cNvSpPr>
            <p:nvPr/>
          </p:nvSpPr>
          <p:spPr bwMode="auto">
            <a:xfrm>
              <a:off x="1296" y="22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Rectangle 7"/>
            <p:cNvSpPr>
              <a:spLocks noChangeArrowheads="1"/>
            </p:cNvSpPr>
            <p:nvPr/>
          </p:nvSpPr>
          <p:spPr bwMode="auto">
            <a:xfrm>
              <a:off x="3312" y="2280"/>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7178" name="Line 8"/>
            <p:cNvSpPr>
              <a:spLocks noChangeShapeType="1"/>
            </p:cNvSpPr>
            <p:nvPr/>
          </p:nvSpPr>
          <p:spPr bwMode="auto">
            <a:xfrm>
              <a:off x="3888" y="22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Rectangle 9"/>
            <p:cNvSpPr>
              <a:spLocks noChangeArrowheads="1"/>
            </p:cNvSpPr>
            <p:nvPr/>
          </p:nvSpPr>
          <p:spPr bwMode="auto">
            <a:xfrm>
              <a:off x="2016" y="2280"/>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7180" name="Line 10"/>
            <p:cNvSpPr>
              <a:spLocks noChangeShapeType="1"/>
            </p:cNvSpPr>
            <p:nvPr/>
          </p:nvSpPr>
          <p:spPr bwMode="auto">
            <a:xfrm>
              <a:off x="2592" y="22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Text Box 11"/>
            <p:cNvSpPr txBox="1">
              <a:spLocks noChangeArrowheads="1"/>
            </p:cNvSpPr>
            <p:nvPr/>
          </p:nvSpPr>
          <p:spPr bwMode="auto">
            <a:xfrm>
              <a:off x="2016" y="2064"/>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b</a:t>
              </a:r>
            </a:p>
          </p:txBody>
        </p:sp>
        <p:sp>
          <p:nvSpPr>
            <p:cNvPr id="7182" name="Text Box 12"/>
            <p:cNvSpPr txBox="1">
              <a:spLocks noChangeArrowheads="1"/>
            </p:cNvSpPr>
            <p:nvPr/>
          </p:nvSpPr>
          <p:spPr bwMode="auto">
            <a:xfrm>
              <a:off x="720" y="2064"/>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a</a:t>
              </a:r>
            </a:p>
          </p:txBody>
        </p:sp>
        <p:sp>
          <p:nvSpPr>
            <p:cNvPr id="7183" name="Text Box 13"/>
            <p:cNvSpPr txBox="1">
              <a:spLocks noChangeArrowheads="1"/>
            </p:cNvSpPr>
            <p:nvPr/>
          </p:nvSpPr>
          <p:spPr bwMode="auto">
            <a:xfrm>
              <a:off x="3312" y="2064"/>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c</a:t>
              </a:r>
            </a:p>
          </p:txBody>
        </p:sp>
        <p:sp>
          <p:nvSpPr>
            <p:cNvPr id="7184" name="Text Box 14"/>
            <p:cNvSpPr txBox="1">
              <a:spLocks noChangeArrowheads="1"/>
            </p:cNvSpPr>
            <p:nvPr/>
          </p:nvSpPr>
          <p:spPr bwMode="auto">
            <a:xfrm>
              <a:off x="3456" y="2280"/>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3</a:t>
              </a:r>
            </a:p>
          </p:txBody>
        </p:sp>
        <p:sp>
          <p:nvSpPr>
            <p:cNvPr id="7185" name="Text Box 15"/>
            <p:cNvSpPr txBox="1">
              <a:spLocks noChangeArrowheads="1"/>
            </p:cNvSpPr>
            <p:nvPr/>
          </p:nvSpPr>
          <p:spPr bwMode="auto">
            <a:xfrm>
              <a:off x="2160" y="2280"/>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2</a:t>
              </a:r>
            </a:p>
          </p:txBody>
        </p:sp>
        <p:sp>
          <p:nvSpPr>
            <p:cNvPr id="7186" name="Text Box 16"/>
            <p:cNvSpPr txBox="1">
              <a:spLocks noChangeArrowheads="1"/>
            </p:cNvSpPr>
            <p:nvPr/>
          </p:nvSpPr>
          <p:spPr bwMode="auto">
            <a:xfrm>
              <a:off x="864" y="2280"/>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1</a:t>
              </a:r>
            </a:p>
          </p:txBody>
        </p:sp>
        <p:sp>
          <p:nvSpPr>
            <p:cNvPr id="7187" name="Line 17"/>
            <p:cNvSpPr>
              <a:spLocks noChangeShapeType="1"/>
            </p:cNvSpPr>
            <p:nvPr/>
          </p:nvSpPr>
          <p:spPr bwMode="auto">
            <a:xfrm>
              <a:off x="1584" y="2424"/>
              <a:ext cx="432"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Line 18"/>
            <p:cNvSpPr>
              <a:spLocks noChangeShapeType="1"/>
            </p:cNvSpPr>
            <p:nvPr/>
          </p:nvSpPr>
          <p:spPr bwMode="auto">
            <a:xfrm>
              <a:off x="2880" y="2424"/>
              <a:ext cx="432"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169096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Dynamic Memory Allocation</a:t>
            </a:r>
          </a:p>
        </p:txBody>
      </p:sp>
      <p:sp>
        <p:nvSpPr>
          <p:cNvPr id="8197" name="Rectangle 3"/>
          <p:cNvSpPr>
            <a:spLocks noGrp="1" noChangeArrowheads="1"/>
          </p:cNvSpPr>
          <p:nvPr>
            <p:ph type="body" idx="1"/>
          </p:nvPr>
        </p:nvSpPr>
        <p:spPr/>
        <p:txBody>
          <a:bodyPr>
            <a:normAutofit fontScale="92500"/>
          </a:bodyPr>
          <a:lstStyle/>
          <a:p>
            <a:pPr algn="just" eaLnBrk="1" hangingPunct="1"/>
            <a:r>
              <a:rPr lang="en-US" altLang="en-US" dirty="0" smtClean="0">
                <a:cs typeface="Times New Roman" pitchFamily="18" charset="0"/>
              </a:rPr>
              <a:t>Creating and maintaining dynamic data structures requires dynamic memory allocation – the ability for a program to obtain more memory space at execution time to hold new values, and to release space no longer needed.</a:t>
            </a:r>
          </a:p>
          <a:p>
            <a:pPr algn="just" eaLnBrk="1" hangingPunct="1">
              <a:buFontTx/>
              <a:buNone/>
            </a:pPr>
            <a:endParaRPr lang="en-US" altLang="en-US" dirty="0" smtClean="0">
              <a:cs typeface="Times New Roman" pitchFamily="18" charset="0"/>
            </a:endParaRPr>
          </a:p>
          <a:p>
            <a:pPr algn="just" eaLnBrk="1" hangingPunct="1"/>
            <a:r>
              <a:rPr lang="en-US" altLang="en-US" dirty="0" smtClean="0">
                <a:cs typeface="Times New Roman" pitchFamily="18" charset="0"/>
              </a:rPr>
              <a:t>In C, functions </a:t>
            </a:r>
            <a:r>
              <a:rPr lang="en-US" altLang="en-US" i="1" dirty="0" err="1" smtClean="0">
                <a:solidFill>
                  <a:srgbClr val="FF0000"/>
                </a:solidFill>
                <a:cs typeface="Courier New" pitchFamily="49" charset="0"/>
              </a:rPr>
              <a:t>malloc</a:t>
            </a:r>
            <a:r>
              <a:rPr lang="en-US" altLang="en-US" dirty="0" smtClean="0">
                <a:cs typeface="Times New Roman" pitchFamily="18" charset="0"/>
              </a:rPr>
              <a:t> and </a:t>
            </a:r>
            <a:r>
              <a:rPr lang="en-US" altLang="en-US" i="1" dirty="0" smtClean="0">
                <a:solidFill>
                  <a:srgbClr val="FF0000"/>
                </a:solidFill>
                <a:cs typeface="Courier New" pitchFamily="49" charset="0"/>
              </a:rPr>
              <a:t>free</a:t>
            </a:r>
            <a:r>
              <a:rPr lang="en-US" altLang="en-US" dirty="0" smtClean="0">
                <a:cs typeface="Times New Roman" pitchFamily="18" charset="0"/>
              </a:rPr>
              <a:t>, and operator </a:t>
            </a:r>
            <a:r>
              <a:rPr lang="en-US" altLang="en-US" i="1" dirty="0" err="1" smtClean="0">
                <a:solidFill>
                  <a:srgbClr val="FF0000"/>
                </a:solidFill>
                <a:cs typeface="Courier New" pitchFamily="49" charset="0"/>
              </a:rPr>
              <a:t>sizeof</a:t>
            </a:r>
            <a:r>
              <a:rPr lang="en-US" altLang="en-US" dirty="0" smtClean="0">
                <a:solidFill>
                  <a:srgbClr val="FF0000"/>
                </a:solidFill>
                <a:cs typeface="Times New Roman" pitchFamily="18" charset="0"/>
              </a:rPr>
              <a:t> </a:t>
            </a:r>
            <a:r>
              <a:rPr lang="en-US" altLang="en-US" dirty="0" smtClean="0">
                <a:cs typeface="Times New Roman" pitchFamily="18" charset="0"/>
              </a:rPr>
              <a:t>are essential to dynamic memory allocation.</a:t>
            </a:r>
            <a:r>
              <a:rPr lang="en-US" altLang="en-US" dirty="0" smtClean="0"/>
              <a:t> </a:t>
            </a:r>
          </a:p>
          <a:p>
            <a:pPr algn="just" eaLnBrk="1" hangingPunct="1">
              <a:buFontTx/>
              <a:buNone/>
            </a:pPr>
            <a:endParaRPr lang="en-US" altLang="en-US" dirty="0" smtClean="0"/>
          </a:p>
        </p:txBody>
      </p:sp>
    </p:spTree>
    <p:extLst>
      <p:ext uri="{BB962C8B-B14F-4D97-AF65-F5344CB8AC3E}">
        <p14:creationId xmlns:p14="http://schemas.microsoft.com/office/powerpoint/2010/main" val="368192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381000"/>
            <a:ext cx="7772400" cy="609600"/>
          </a:xfrm>
        </p:spPr>
        <p:txBody>
          <a:bodyPr/>
          <a:lstStyle/>
          <a:p>
            <a:pPr eaLnBrk="1" hangingPunct="1"/>
            <a:r>
              <a:rPr lang="en-US" altLang="en-US" sz="2800" smtClean="0"/>
              <a:t>Dynamic Memory Operators </a:t>
            </a:r>
            <a:r>
              <a:rPr lang="en-US" altLang="en-US" sz="2800" i="1" smtClean="0">
                <a:solidFill>
                  <a:srgbClr val="FF0000"/>
                </a:solidFill>
              </a:rPr>
              <a:t>sizeof</a:t>
            </a:r>
            <a:r>
              <a:rPr lang="en-US" altLang="en-US" sz="2800" i="1" smtClean="0"/>
              <a:t> </a:t>
            </a:r>
            <a:r>
              <a:rPr lang="en-US" altLang="en-US" sz="2800" smtClean="0"/>
              <a:t>and</a:t>
            </a:r>
            <a:r>
              <a:rPr lang="en-US" altLang="en-US" sz="2800" i="1" smtClean="0"/>
              <a:t> </a:t>
            </a:r>
            <a:r>
              <a:rPr lang="en-US" altLang="en-US" sz="2800" i="1" smtClean="0">
                <a:solidFill>
                  <a:srgbClr val="FF0000"/>
                </a:solidFill>
              </a:rPr>
              <a:t>malloc</a:t>
            </a:r>
            <a:endParaRPr lang="en-US" altLang="en-US" sz="2800" smtClean="0">
              <a:solidFill>
                <a:srgbClr val="FF0000"/>
              </a:solidFill>
            </a:endParaRPr>
          </a:p>
        </p:txBody>
      </p:sp>
      <p:sp>
        <p:nvSpPr>
          <p:cNvPr id="9221" name="Rectangle 3"/>
          <p:cNvSpPr>
            <a:spLocks noGrp="1" noChangeArrowheads="1"/>
          </p:cNvSpPr>
          <p:nvPr>
            <p:ph type="body" idx="1"/>
          </p:nvPr>
        </p:nvSpPr>
        <p:spPr/>
        <p:txBody>
          <a:bodyPr>
            <a:normAutofit fontScale="92500" lnSpcReduction="10000"/>
          </a:bodyPr>
          <a:lstStyle/>
          <a:p>
            <a:pPr algn="just" eaLnBrk="1" hangingPunct="1"/>
            <a:r>
              <a:rPr lang="en-US" altLang="en-US" dirty="0" smtClean="0">
                <a:cs typeface="Times New Roman" pitchFamily="18" charset="0"/>
              </a:rPr>
              <a:t>Unary operator </a:t>
            </a:r>
            <a:r>
              <a:rPr lang="en-US" altLang="en-US" i="1" dirty="0" err="1" smtClean="0">
                <a:solidFill>
                  <a:srgbClr val="FF0000"/>
                </a:solidFill>
                <a:cs typeface="Courier New" pitchFamily="49" charset="0"/>
              </a:rPr>
              <a:t>sizeof</a:t>
            </a:r>
            <a:r>
              <a:rPr lang="en-US" altLang="en-US" dirty="0" smtClean="0">
                <a:cs typeface="Times New Roman" pitchFamily="18" charset="0"/>
              </a:rPr>
              <a:t> is used to determine the size in bytes of any data type.</a:t>
            </a:r>
          </a:p>
          <a:p>
            <a:pPr algn="just" eaLnBrk="1" hangingPunct="1">
              <a:buFontTx/>
              <a:buNone/>
            </a:pPr>
            <a:r>
              <a:rPr lang="en-US" altLang="en-US" dirty="0" smtClean="0">
                <a:latin typeface="Courier New" pitchFamily="49" charset="0"/>
                <a:cs typeface="Courier New" pitchFamily="49" charset="0"/>
              </a:rPr>
              <a:t>		</a:t>
            </a:r>
            <a:r>
              <a:rPr lang="en-US" altLang="en-US" dirty="0" err="1" smtClean="0">
                <a:solidFill>
                  <a:schemeClr val="accent2"/>
                </a:solidFill>
                <a:cs typeface="Courier New" pitchFamily="49" charset="0"/>
              </a:rPr>
              <a:t>sizeof</a:t>
            </a:r>
            <a:r>
              <a:rPr lang="en-US" altLang="en-US" dirty="0" smtClean="0">
                <a:solidFill>
                  <a:schemeClr val="accent2"/>
                </a:solidFill>
                <a:cs typeface="Courier New" pitchFamily="49" charset="0"/>
              </a:rPr>
              <a:t>(double)		</a:t>
            </a:r>
            <a:r>
              <a:rPr lang="en-US" altLang="en-US" dirty="0" err="1" smtClean="0">
                <a:solidFill>
                  <a:schemeClr val="accent2"/>
                </a:solidFill>
                <a:cs typeface="Courier New" pitchFamily="49" charset="0"/>
              </a:rPr>
              <a:t>sizeof</a:t>
            </a:r>
            <a:r>
              <a:rPr lang="en-US" altLang="en-US" dirty="0" smtClean="0">
                <a:solidFill>
                  <a:schemeClr val="accent2"/>
                </a:solidFill>
                <a:cs typeface="Courier New" pitchFamily="49" charset="0"/>
              </a:rPr>
              <a:t>(</a:t>
            </a:r>
            <a:r>
              <a:rPr lang="en-US" altLang="en-US" dirty="0" err="1" smtClean="0">
                <a:solidFill>
                  <a:schemeClr val="accent2"/>
                </a:solidFill>
                <a:cs typeface="Courier New" pitchFamily="49" charset="0"/>
              </a:rPr>
              <a:t>int</a:t>
            </a:r>
            <a:r>
              <a:rPr lang="en-US" altLang="en-US" dirty="0" smtClean="0">
                <a:solidFill>
                  <a:schemeClr val="accent2"/>
                </a:solidFill>
                <a:cs typeface="Courier New" pitchFamily="49" charset="0"/>
              </a:rPr>
              <a:t>)</a:t>
            </a:r>
            <a:r>
              <a:rPr lang="en-US" altLang="en-US" dirty="0" smtClean="0"/>
              <a:t> </a:t>
            </a:r>
          </a:p>
          <a:p>
            <a:pPr algn="just" eaLnBrk="1" hangingPunct="1">
              <a:buFontTx/>
              <a:buNone/>
            </a:pPr>
            <a:endParaRPr lang="en-US" altLang="en-US" dirty="0" smtClean="0"/>
          </a:p>
          <a:p>
            <a:pPr algn="just" eaLnBrk="1" hangingPunct="1"/>
            <a:r>
              <a:rPr lang="en-US" altLang="en-US" dirty="0" smtClean="0">
                <a:cs typeface="Times New Roman" pitchFamily="18" charset="0"/>
              </a:rPr>
              <a:t>Function </a:t>
            </a:r>
            <a:r>
              <a:rPr lang="en-US" altLang="en-US" i="1" dirty="0" err="1" smtClean="0">
                <a:solidFill>
                  <a:srgbClr val="FF0000"/>
                </a:solidFill>
                <a:cs typeface="Courier New" pitchFamily="49" charset="0"/>
              </a:rPr>
              <a:t>malloc</a:t>
            </a:r>
            <a:r>
              <a:rPr lang="en-US" altLang="en-US" dirty="0" smtClean="0">
                <a:cs typeface="Times New Roman" pitchFamily="18" charset="0"/>
              </a:rPr>
              <a:t> takes as an argument the number of bytes to be allocated and return a pointer of type </a:t>
            </a:r>
            <a:r>
              <a:rPr lang="en-US" altLang="en-US" dirty="0" smtClean="0">
                <a:cs typeface="Courier New" pitchFamily="49" charset="0"/>
              </a:rPr>
              <a:t>void *</a:t>
            </a:r>
            <a:r>
              <a:rPr lang="en-US" altLang="en-US" dirty="0" smtClean="0">
                <a:cs typeface="Times New Roman" pitchFamily="18" charset="0"/>
              </a:rPr>
              <a:t> to the allocated memory. (A </a:t>
            </a:r>
            <a:r>
              <a:rPr lang="en-US" altLang="en-US" dirty="0" smtClean="0">
                <a:cs typeface="Courier New" pitchFamily="49" charset="0"/>
              </a:rPr>
              <a:t>void *</a:t>
            </a:r>
            <a:r>
              <a:rPr lang="en-US" altLang="en-US" dirty="0" smtClean="0">
                <a:cs typeface="Times New Roman" pitchFamily="18" charset="0"/>
              </a:rPr>
              <a:t> pointer may be assigned to a variable of any pointer type.) It is normally used with the </a:t>
            </a:r>
            <a:r>
              <a:rPr lang="en-US" altLang="en-US" i="1" dirty="0" err="1" smtClean="0">
                <a:solidFill>
                  <a:schemeClr val="accent1"/>
                </a:solidFill>
                <a:cs typeface="Courier New" pitchFamily="49" charset="0"/>
              </a:rPr>
              <a:t>sizeof</a:t>
            </a:r>
            <a:r>
              <a:rPr lang="en-US" altLang="en-US" dirty="0" smtClean="0">
                <a:cs typeface="Times New Roman" pitchFamily="18" charset="0"/>
              </a:rPr>
              <a:t> operator.</a:t>
            </a:r>
          </a:p>
          <a:p>
            <a:pPr algn="just" eaLnBrk="1" hangingPunct="1"/>
            <a:endParaRPr lang="en-US" altLang="en-US" dirty="0" smtClean="0"/>
          </a:p>
        </p:txBody>
      </p:sp>
    </p:spTree>
    <p:extLst>
      <p:ext uri="{BB962C8B-B14F-4D97-AF65-F5344CB8AC3E}">
        <p14:creationId xmlns:p14="http://schemas.microsoft.com/office/powerpoint/2010/main" val="2314294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381000"/>
            <a:ext cx="7772400" cy="609600"/>
          </a:xfrm>
        </p:spPr>
        <p:txBody>
          <a:bodyPr/>
          <a:lstStyle/>
          <a:p>
            <a:pPr eaLnBrk="1" hangingPunct="1"/>
            <a:r>
              <a:rPr lang="en-US" altLang="en-US" sz="2800" smtClean="0"/>
              <a:t>Dynamic Memory Operators in C Example</a:t>
            </a:r>
          </a:p>
        </p:txBody>
      </p:sp>
      <p:sp>
        <p:nvSpPr>
          <p:cNvPr id="10245" name="Rectangle 3"/>
          <p:cNvSpPr>
            <a:spLocks noGrp="1" noChangeArrowheads="1"/>
          </p:cNvSpPr>
          <p:nvPr>
            <p:ph type="body" idx="1"/>
          </p:nvPr>
        </p:nvSpPr>
        <p:spPr/>
        <p:txBody>
          <a:bodyPr/>
          <a:lstStyle/>
          <a:p>
            <a:pPr algn="just" eaLnBrk="1" hangingPunct="1">
              <a:buFontTx/>
              <a:buNone/>
            </a:pP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int</a:t>
            </a:r>
            <a:r>
              <a:rPr lang="en-US" altLang="en-US" sz="2000" dirty="0" smtClean="0">
                <a:solidFill>
                  <a:schemeClr val="accent2"/>
                </a:solidFill>
                <a:cs typeface="Courier New" pitchFamily="49" charset="0"/>
              </a:rPr>
              <a:t> data;</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 *next;</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 *</a:t>
            </a:r>
            <a:r>
              <a:rPr lang="en-US" altLang="en-US" sz="2000" dirty="0" err="1" smtClean="0">
                <a:solidFill>
                  <a:schemeClr val="accent2"/>
                </a:solidFill>
                <a:cs typeface="Courier New" pitchFamily="49" charset="0"/>
              </a:rPr>
              <a:t>ptr</a:t>
            </a:r>
            <a:r>
              <a:rPr lang="en-US" altLang="en-US" sz="2000" dirty="0" smtClean="0">
                <a:solidFill>
                  <a:schemeClr val="accent2"/>
                </a:solidFill>
                <a:cs typeface="Courier New" pitchFamily="49" charset="0"/>
              </a:rPr>
              <a:t>;</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endParaRPr lang="en-US" altLang="en-US" sz="2000" dirty="0" smtClean="0">
              <a:solidFill>
                <a:schemeClr val="accent2"/>
              </a:solidFill>
              <a:cs typeface="Times New Roman" pitchFamily="18" charset="0"/>
            </a:endParaRPr>
          </a:p>
          <a:p>
            <a:pPr algn="just" eaLnBrk="1" hangingPunct="1">
              <a:buFontTx/>
              <a:buNone/>
            </a:pPr>
            <a:r>
              <a:rPr lang="en-US" altLang="en-US" sz="2000" dirty="0" err="1" smtClean="0">
                <a:solidFill>
                  <a:schemeClr val="accent2"/>
                </a:solidFill>
                <a:cs typeface="Courier New" pitchFamily="49" charset="0"/>
              </a:rPr>
              <a:t>ptr</a:t>
            </a:r>
            <a:r>
              <a:rPr lang="en-US" altLang="en-US" sz="2000" dirty="0" smtClean="0">
                <a:solidFill>
                  <a:schemeClr val="accent2"/>
                </a:solidFill>
                <a:cs typeface="Courier New" pitchFamily="49" charset="0"/>
              </a:rPr>
              <a:t> = (</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 *)    /*type casting */</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malloc</a:t>
            </a:r>
            <a:r>
              <a:rPr lang="en-US" altLang="en-US" sz="2000" dirty="0" smtClean="0">
                <a:solidFill>
                  <a:schemeClr val="accent2"/>
                </a:solidFill>
                <a:cs typeface="Courier New" pitchFamily="49" charset="0"/>
              </a:rPr>
              <a:t>(</a:t>
            </a:r>
            <a:r>
              <a:rPr lang="en-US" altLang="en-US" sz="2000" dirty="0" err="1" smtClean="0">
                <a:solidFill>
                  <a:schemeClr val="accent2"/>
                </a:solidFill>
                <a:cs typeface="Courier New" pitchFamily="49" charset="0"/>
              </a:rPr>
              <a:t>sizeof</a:t>
            </a:r>
            <a:r>
              <a:rPr lang="en-US" altLang="en-US" sz="2000" dirty="0" smtClean="0">
                <a:solidFill>
                  <a:schemeClr val="accent2"/>
                </a:solidFill>
                <a:cs typeface="Courier New" pitchFamily="49" charset="0"/>
              </a:rPr>
              <a:t>(</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a:t>
            </a:r>
            <a:r>
              <a:rPr lang="en-US" altLang="en-US" sz="2000" dirty="0" smtClean="0"/>
              <a:t> </a:t>
            </a:r>
          </a:p>
        </p:txBody>
      </p:sp>
      <p:grpSp>
        <p:nvGrpSpPr>
          <p:cNvPr id="10246" name="Group 13"/>
          <p:cNvGrpSpPr>
            <a:grpSpLocks/>
          </p:cNvGrpSpPr>
          <p:nvPr/>
        </p:nvGrpSpPr>
        <p:grpSpPr bwMode="auto">
          <a:xfrm>
            <a:off x="2743200" y="4800600"/>
            <a:ext cx="3429000" cy="1027113"/>
            <a:chOff x="1728" y="3024"/>
            <a:chExt cx="2160" cy="647"/>
          </a:xfrm>
        </p:grpSpPr>
        <p:sp>
          <p:nvSpPr>
            <p:cNvPr id="10247" name="Rectangle 5"/>
            <p:cNvSpPr>
              <a:spLocks noChangeArrowheads="1"/>
            </p:cNvSpPr>
            <p:nvPr/>
          </p:nvSpPr>
          <p:spPr bwMode="auto">
            <a:xfrm>
              <a:off x="2088" y="3024"/>
              <a:ext cx="432" cy="143"/>
            </a:xfrm>
            <a:prstGeom prst="rect">
              <a:avLst/>
            </a:prstGeom>
            <a:solidFill>
              <a:srgbClr val="00FFFF"/>
            </a:solidFill>
            <a:ln w="9525">
              <a:solidFill>
                <a:srgbClr val="000000"/>
              </a:solidFill>
              <a:miter lim="800000"/>
              <a:headEnd/>
              <a:tailEnd/>
            </a:ln>
          </p:spPr>
          <p:txBody>
            <a:bodyPr/>
            <a:lstStyle/>
            <a:p>
              <a:pPr algn="ctr"/>
              <a:endParaRPr lang="en-US" altLang="en-US"/>
            </a:p>
          </p:txBody>
        </p:sp>
        <p:sp>
          <p:nvSpPr>
            <p:cNvPr id="10248" name="Rectangle 6"/>
            <p:cNvSpPr>
              <a:spLocks noChangeArrowheads="1"/>
            </p:cNvSpPr>
            <p:nvPr/>
          </p:nvSpPr>
          <p:spPr bwMode="auto">
            <a:xfrm>
              <a:off x="3024" y="3024"/>
              <a:ext cx="864" cy="647"/>
            </a:xfrm>
            <a:prstGeom prst="rect">
              <a:avLst/>
            </a:prstGeom>
            <a:solidFill>
              <a:srgbClr val="00FF00"/>
            </a:solidFill>
            <a:ln w="9525">
              <a:solidFill>
                <a:srgbClr val="000000"/>
              </a:solidFill>
              <a:miter lim="800000"/>
              <a:headEnd/>
              <a:tailEnd/>
            </a:ln>
          </p:spPr>
          <p:txBody>
            <a:bodyPr/>
            <a:lstStyle/>
            <a:p>
              <a:pPr algn="ctr"/>
              <a:endParaRPr lang="en-US" altLang="en-US"/>
            </a:p>
          </p:txBody>
        </p:sp>
        <p:sp>
          <p:nvSpPr>
            <p:cNvPr id="10249" name="Rectangle 7"/>
            <p:cNvSpPr>
              <a:spLocks noChangeArrowheads="1"/>
            </p:cNvSpPr>
            <p:nvPr/>
          </p:nvSpPr>
          <p:spPr bwMode="auto">
            <a:xfrm>
              <a:off x="3168" y="3096"/>
              <a:ext cx="432" cy="215"/>
            </a:xfrm>
            <a:prstGeom prst="rect">
              <a:avLst/>
            </a:prstGeom>
            <a:solidFill>
              <a:srgbClr val="FF0000"/>
            </a:solidFill>
            <a:ln w="9525">
              <a:solidFill>
                <a:srgbClr val="000000"/>
              </a:solidFill>
              <a:miter lim="800000"/>
              <a:headEnd/>
              <a:tailEnd/>
            </a:ln>
          </p:spPr>
          <p:txBody>
            <a:bodyPr/>
            <a:lstStyle/>
            <a:p>
              <a:pPr algn="ctr"/>
              <a:endParaRPr lang="en-US" altLang="en-US">
                <a:solidFill>
                  <a:srgbClr val="FF0000"/>
                </a:solidFill>
              </a:endParaRPr>
            </a:p>
          </p:txBody>
        </p:sp>
        <p:sp>
          <p:nvSpPr>
            <p:cNvPr id="10250" name="Rectangle 8"/>
            <p:cNvSpPr>
              <a:spLocks noChangeArrowheads="1"/>
            </p:cNvSpPr>
            <p:nvPr/>
          </p:nvSpPr>
          <p:spPr bwMode="auto">
            <a:xfrm>
              <a:off x="3168" y="3383"/>
              <a:ext cx="432" cy="216"/>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10251" name="Line 9"/>
            <p:cNvSpPr>
              <a:spLocks noChangeShapeType="1"/>
            </p:cNvSpPr>
            <p:nvPr/>
          </p:nvSpPr>
          <p:spPr bwMode="auto">
            <a:xfrm>
              <a:off x="2304" y="309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2" name="Text Box 10"/>
            <p:cNvSpPr txBox="1">
              <a:spLocks noChangeArrowheads="1"/>
            </p:cNvSpPr>
            <p:nvPr/>
          </p:nvSpPr>
          <p:spPr bwMode="auto">
            <a:xfrm>
              <a:off x="3240" y="3096"/>
              <a:ext cx="28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dirty="0"/>
                <a:t>?</a:t>
              </a:r>
            </a:p>
          </p:txBody>
        </p:sp>
        <p:sp>
          <p:nvSpPr>
            <p:cNvPr id="10253" name="Text Box 11"/>
            <p:cNvSpPr txBox="1">
              <a:spLocks noChangeArrowheads="1"/>
            </p:cNvSpPr>
            <p:nvPr/>
          </p:nvSpPr>
          <p:spPr bwMode="auto">
            <a:xfrm>
              <a:off x="3240" y="3383"/>
              <a:ext cx="28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a:t>?</a:t>
              </a:r>
            </a:p>
          </p:txBody>
        </p:sp>
        <p:sp>
          <p:nvSpPr>
            <p:cNvPr id="10254" name="Text Box 12"/>
            <p:cNvSpPr txBox="1">
              <a:spLocks noChangeArrowheads="1"/>
            </p:cNvSpPr>
            <p:nvPr/>
          </p:nvSpPr>
          <p:spPr bwMode="auto">
            <a:xfrm>
              <a:off x="1728" y="3024"/>
              <a:ext cx="5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a:latin typeface="Courier New" pitchFamily="49" charset="0"/>
                </a:rPr>
                <a:t>ptr</a:t>
              </a:r>
            </a:p>
          </p:txBody>
        </p:sp>
      </p:grpSp>
    </p:spTree>
    <p:extLst>
      <p:ext uri="{BB962C8B-B14F-4D97-AF65-F5344CB8AC3E}">
        <p14:creationId xmlns:p14="http://schemas.microsoft.com/office/powerpoint/2010/main" val="4107280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smtClean="0"/>
              <a:t>The </a:t>
            </a:r>
            <a:r>
              <a:rPr lang="en-US" altLang="en-US" i="1" smtClean="0">
                <a:solidFill>
                  <a:srgbClr val="FF0000"/>
                </a:solidFill>
              </a:rPr>
              <a:t>Free</a:t>
            </a:r>
            <a:r>
              <a:rPr lang="en-US" altLang="en-US" smtClean="0"/>
              <a:t> Operator in C</a:t>
            </a:r>
          </a:p>
        </p:txBody>
      </p:sp>
      <p:sp>
        <p:nvSpPr>
          <p:cNvPr id="11269" name="Rectangle 3"/>
          <p:cNvSpPr>
            <a:spLocks noGrp="1" noChangeArrowheads="1"/>
          </p:cNvSpPr>
          <p:nvPr>
            <p:ph type="body" idx="1"/>
          </p:nvPr>
        </p:nvSpPr>
        <p:spPr/>
        <p:txBody>
          <a:bodyPr/>
          <a:lstStyle/>
          <a:p>
            <a:pPr algn="just" eaLnBrk="1" hangingPunct="1"/>
            <a:r>
              <a:rPr lang="en-US" altLang="en-US" smtClean="0">
                <a:cs typeface="Times New Roman" pitchFamily="18" charset="0"/>
              </a:rPr>
              <a:t>Function </a:t>
            </a:r>
            <a:r>
              <a:rPr lang="en-US" altLang="en-US" i="1" smtClean="0">
                <a:solidFill>
                  <a:srgbClr val="FF0000"/>
                </a:solidFill>
                <a:cs typeface="Courier New" pitchFamily="49" charset="0"/>
              </a:rPr>
              <a:t>free</a:t>
            </a:r>
            <a:r>
              <a:rPr lang="en-US" altLang="en-US" smtClean="0">
                <a:cs typeface="Times New Roman" pitchFamily="18" charset="0"/>
              </a:rPr>
              <a:t> deallocates memory- i.e. the memory is returned to the system so that the memory can be reallocated in the future.</a:t>
            </a:r>
            <a:r>
              <a:rPr lang="en-US" altLang="en-US" smtClean="0"/>
              <a:t> </a:t>
            </a:r>
          </a:p>
          <a:p>
            <a:pPr algn="just" eaLnBrk="1" hangingPunct="1">
              <a:buFontTx/>
              <a:buNone/>
            </a:pPr>
            <a:endParaRPr lang="en-US" altLang="en-US" smtClean="0"/>
          </a:p>
          <a:p>
            <a:pPr algn="just" eaLnBrk="1" hangingPunct="1">
              <a:buFontTx/>
              <a:buNone/>
            </a:pPr>
            <a:r>
              <a:rPr lang="en-US" altLang="en-US" smtClean="0"/>
              <a:t>		</a:t>
            </a:r>
            <a:r>
              <a:rPr lang="en-US" altLang="en-US" smtClean="0">
                <a:solidFill>
                  <a:schemeClr val="accent2"/>
                </a:solidFill>
              </a:rPr>
              <a:t>free(ptr);</a:t>
            </a:r>
          </a:p>
          <a:p>
            <a:pPr algn="just" eaLnBrk="1" hangingPunct="1">
              <a:buFontTx/>
              <a:buNone/>
            </a:pPr>
            <a:endParaRPr lang="en-US" altLang="en-US" smtClean="0">
              <a:solidFill>
                <a:schemeClr val="accent2"/>
              </a:solidFill>
            </a:endParaRPr>
          </a:p>
          <a:p>
            <a:pPr algn="just" eaLnBrk="1" hangingPunct="1">
              <a:buFontTx/>
              <a:buNone/>
            </a:pPr>
            <a:r>
              <a:rPr lang="en-US" altLang="en-US" smtClean="0">
                <a:solidFill>
                  <a:schemeClr val="accent2"/>
                </a:solidFill>
              </a:rPr>
              <a:t>			ptr </a:t>
            </a:r>
          </a:p>
        </p:txBody>
      </p:sp>
      <p:sp>
        <p:nvSpPr>
          <p:cNvPr id="11270" name="Rectangle 4"/>
          <p:cNvSpPr>
            <a:spLocks noChangeArrowheads="1"/>
          </p:cNvSpPr>
          <p:nvPr/>
        </p:nvSpPr>
        <p:spPr bwMode="auto">
          <a:xfrm>
            <a:off x="3124200" y="3962400"/>
            <a:ext cx="914400" cy="381000"/>
          </a:xfrm>
          <a:prstGeom prst="rect">
            <a:avLst/>
          </a:prstGeom>
          <a:solidFill>
            <a:srgbClr val="FFFF00"/>
          </a:solidFill>
          <a:ln w="9525">
            <a:solidFill>
              <a:schemeClr val="tx1"/>
            </a:solidFill>
            <a:miter lim="800000"/>
            <a:headEnd/>
            <a:tailEnd/>
          </a:ln>
        </p:spPr>
        <p:txBody>
          <a:bodyPr wrap="none" anchor="ctr"/>
          <a:lstStyle/>
          <a:p>
            <a:pPr algn="ctr"/>
            <a:r>
              <a:rPr lang="en-US" altLang="en-US"/>
              <a:t>?</a:t>
            </a:r>
          </a:p>
        </p:txBody>
      </p:sp>
    </p:spTree>
    <p:extLst>
      <p:ext uri="{BB962C8B-B14F-4D97-AF65-F5344CB8AC3E}">
        <p14:creationId xmlns:p14="http://schemas.microsoft.com/office/powerpoint/2010/main" val="182521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Singly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t>It’s a Dynamic Data structure.</a:t>
            </a:r>
          </a:p>
          <a:p>
            <a:pPr>
              <a:buFont typeface="Wingdings" pitchFamily="2" charset="2"/>
              <a:buChar char="Ø"/>
            </a:pPr>
            <a:r>
              <a:rPr lang="en-US" sz="2800" dirty="0" smtClean="0"/>
              <a:t>A node in a singly linked list has two fields namely: </a:t>
            </a:r>
          </a:p>
          <a:p>
            <a:pPr>
              <a:buNone/>
            </a:pPr>
            <a:r>
              <a:rPr lang="en-US" sz="2800" dirty="0" smtClean="0"/>
              <a:t>	</a:t>
            </a:r>
            <a:r>
              <a:rPr lang="en-US" sz="2800" dirty="0" smtClean="0">
                <a:solidFill>
                  <a:schemeClr val="accent2">
                    <a:lumMod val="50000"/>
                  </a:schemeClr>
                </a:solidFill>
              </a:rPr>
              <a:t>Data Field    – For holding the data</a:t>
            </a:r>
          </a:p>
          <a:p>
            <a:pPr>
              <a:buNone/>
            </a:pPr>
            <a:r>
              <a:rPr lang="en-US" sz="2800" dirty="0" smtClean="0">
                <a:solidFill>
                  <a:schemeClr val="accent2">
                    <a:lumMod val="50000"/>
                  </a:schemeClr>
                </a:solidFill>
              </a:rPr>
              <a:t>	Linked Field – For holding the address of next node </a:t>
            </a:r>
          </a:p>
          <a:p>
            <a:pPr>
              <a:buFont typeface="Wingdings" pitchFamily="2" charset="2"/>
              <a:buChar char="Ø"/>
            </a:pPr>
            <a:r>
              <a:rPr lang="en-US" sz="2800" dirty="0" smtClean="0"/>
              <a:t>There exists a single link between each node.</a:t>
            </a:r>
          </a:p>
          <a:p>
            <a:pPr>
              <a:buFont typeface="Wingdings" pitchFamily="2" charset="2"/>
              <a:buChar char="Ø"/>
            </a:pPr>
            <a:r>
              <a:rPr lang="en-US" sz="2800" dirty="0" smtClean="0"/>
              <a:t>The first node is indicated using a head pointer and the last node is indicated using a last pointer.</a:t>
            </a:r>
          </a:p>
          <a:p>
            <a:pPr>
              <a:buFont typeface="Wingdings" pitchFamily="2" charset="2"/>
              <a:buChar char="Ø"/>
            </a:pPr>
            <a:r>
              <a:rPr lang="en-US" sz="2800" dirty="0" smtClean="0"/>
              <a:t>The last nodes link field is filled with NULL pointer to indicate the termination of linked list.</a:t>
            </a:r>
          </a:p>
          <a:p>
            <a:pPr>
              <a:buFont typeface="Wingdings" pitchFamily="2" charset="2"/>
              <a:buChar char="Ø"/>
            </a:pPr>
            <a:r>
              <a:rPr lang="en-US" sz="2800" dirty="0" smtClean="0"/>
              <a:t>Traversal in a SLL is possible only in </a:t>
            </a:r>
            <a:r>
              <a:rPr lang="en-US" sz="2800" u="sng" dirty="0" smtClean="0"/>
              <a:t>one direction</a:t>
            </a:r>
            <a:r>
              <a:rPr lang="en-US" sz="2800" dirty="0" smtClean="0"/>
              <a:t>(From head to last).</a:t>
            </a:r>
          </a:p>
          <a:p>
            <a:pPr>
              <a:buFont typeface="Wingdings" pitchFamily="2" charset="2"/>
              <a:buChar char="Ø"/>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20000"/>
          </a:bodyPr>
          <a:lstStyle/>
          <a:p>
            <a:pPr>
              <a:buNone/>
            </a:pPr>
            <a:r>
              <a:rPr lang="en-US" b="1" dirty="0" smtClean="0">
                <a:solidFill>
                  <a:schemeClr val="accent4">
                    <a:lumMod val="75000"/>
                  </a:schemeClr>
                </a:solidFill>
              </a:rPr>
              <a:t> 		 </a:t>
            </a:r>
          </a:p>
          <a:p>
            <a:pPr algn="ctr">
              <a:buNone/>
            </a:pPr>
            <a:r>
              <a:rPr lang="en-US" b="1" dirty="0" smtClean="0">
                <a:solidFill>
                  <a:schemeClr val="accent4">
                    <a:lumMod val="75000"/>
                  </a:schemeClr>
                </a:solidFill>
              </a:rPr>
              <a:t>Single Linked List - Representation</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16764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733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5791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16" name="Straight Arrow Connector 15"/>
          <p:cNvCxnSpPr/>
          <p:nvPr/>
        </p:nvCxnSpPr>
        <p:spPr>
          <a:xfrm>
            <a:off x="32766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34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866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1" name="TextBox 20"/>
          <p:cNvSpPr txBox="1"/>
          <p:nvPr/>
        </p:nvSpPr>
        <p:spPr>
          <a:xfrm>
            <a:off x="41148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2" name="TextBox 21"/>
          <p:cNvSpPr txBox="1"/>
          <p:nvPr/>
        </p:nvSpPr>
        <p:spPr>
          <a:xfrm>
            <a:off x="61722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3" name="TextBox 22"/>
          <p:cNvSpPr txBox="1"/>
          <p:nvPr/>
        </p:nvSpPr>
        <p:spPr>
          <a:xfrm>
            <a:off x="17526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4" name="TextBox 23"/>
          <p:cNvSpPr txBox="1"/>
          <p:nvPr/>
        </p:nvSpPr>
        <p:spPr>
          <a:xfrm>
            <a:off x="67818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25" name="AutoShape 33"/>
          <p:cNvSpPr>
            <a:spLocks noChangeArrowheads="1"/>
          </p:cNvSpPr>
          <p:nvPr/>
        </p:nvSpPr>
        <p:spPr bwMode="auto">
          <a:xfrm rot="5400000">
            <a:off x="7368953" y="3373162"/>
            <a:ext cx="382032" cy="3037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43 w 21600"/>
              <a:gd name="T13" fmla="*/ 2945 h 21600"/>
              <a:gd name="T14" fmla="*/ 18254 w 21600"/>
              <a:gd name="T15" fmla="*/ 928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13303"/>
          </a:solidFill>
          <a:ln w="9525">
            <a:solidFill>
              <a:schemeClr val="tx1"/>
            </a:solidFill>
            <a:miter lim="800000"/>
            <a:headEnd/>
            <a:tailEnd/>
          </a:ln>
        </p:spPr>
        <p:txBody>
          <a:bodyPr wrap="none" anchor="ctr"/>
          <a:lstStyle/>
          <a:p>
            <a:r>
              <a:rPr lang="en-US" dirty="0" smtClean="0"/>
              <a:t>  </a:t>
            </a:r>
            <a:endParaRPr lang="en-US" dirty="0"/>
          </a:p>
        </p:txBody>
      </p:sp>
      <p:sp>
        <p:nvSpPr>
          <p:cNvPr id="26" name="Line 34"/>
          <p:cNvSpPr>
            <a:spLocks noChangeShapeType="1"/>
          </p:cNvSpPr>
          <p:nvPr/>
        </p:nvSpPr>
        <p:spPr bwMode="auto">
          <a:xfrm>
            <a:off x="7349625" y="3733800"/>
            <a:ext cx="6096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r>
              <a:rPr lang="en-US" dirty="0" smtClean="0"/>
              <a:t> </a:t>
            </a:r>
            <a:endParaRPr lang="en-US" dirty="0"/>
          </a:p>
        </p:txBody>
      </p:sp>
      <p:sp>
        <p:nvSpPr>
          <p:cNvPr id="27" name="Line 34"/>
          <p:cNvSpPr>
            <a:spLocks noChangeShapeType="1"/>
          </p:cNvSpPr>
          <p:nvPr/>
        </p:nvSpPr>
        <p:spPr bwMode="auto">
          <a:xfrm>
            <a:off x="7467600" y="3906648"/>
            <a:ext cx="3048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Types of Linked List</a:t>
            </a:r>
            <a:r>
              <a:rPr lang="en-US" b="1" dirty="0"/>
              <a:t>	</a:t>
            </a:r>
            <a:endParaRPr lang="en-US" dirty="0"/>
          </a:p>
        </p:txBody>
      </p:sp>
      <p:sp>
        <p:nvSpPr>
          <p:cNvPr id="3" name="Content Placeholder 2"/>
          <p:cNvSpPr>
            <a:spLocks noGrp="1"/>
          </p:cNvSpPr>
          <p:nvPr>
            <p:ph idx="1"/>
          </p:nvPr>
        </p:nvSpPr>
        <p:spPr>
          <a:xfrm>
            <a:off x="228600" y="1676400"/>
            <a:ext cx="8915400" cy="4114800"/>
          </a:xfrm>
        </p:spPr>
        <p:txBody>
          <a:bodyPr>
            <a:normAutofit/>
          </a:bodyPr>
          <a:lstStyle/>
          <a:p>
            <a:pPr>
              <a:buNone/>
            </a:pPr>
            <a:r>
              <a:rPr lang="en-US" b="1" dirty="0" smtClean="0">
                <a:solidFill>
                  <a:schemeClr val="accent4">
                    <a:lumMod val="75000"/>
                  </a:schemeClr>
                </a:solidFill>
              </a:rPr>
              <a:t> 		</a:t>
            </a:r>
            <a:r>
              <a:rPr lang="en-US" b="1" dirty="0" smtClean="0">
                <a:solidFill>
                  <a:schemeClr val="accent2">
                    <a:lumMod val="75000"/>
                  </a:schemeClr>
                </a:solidFill>
              </a:rPr>
              <a:t>1. Single Linked List</a:t>
            </a:r>
          </a:p>
          <a:p>
            <a:pPr>
              <a:buNone/>
            </a:pPr>
            <a:r>
              <a:rPr lang="en-US" b="1" dirty="0" smtClean="0">
                <a:solidFill>
                  <a:schemeClr val="accent2">
                    <a:lumMod val="75000"/>
                  </a:schemeClr>
                </a:solidFill>
              </a:rPr>
              <a:t>		2. Doubly Linked List</a:t>
            </a:r>
          </a:p>
          <a:p>
            <a:pPr>
              <a:buNone/>
            </a:pPr>
            <a:r>
              <a:rPr lang="en-US" b="1" dirty="0" smtClean="0">
                <a:solidFill>
                  <a:schemeClr val="accent2">
                    <a:lumMod val="75000"/>
                  </a:schemeClr>
                </a:solidFill>
              </a:rPr>
              <a:t>		3. Circular Linked List</a:t>
            </a:r>
          </a:p>
          <a:p>
            <a:pPr>
              <a:buNone/>
            </a:pPr>
            <a:r>
              <a:rPr lang="en-US" b="1" dirty="0" smtClean="0">
                <a:solidFill>
                  <a:schemeClr val="accent2">
                    <a:lumMod val="75000"/>
                  </a:schemeClr>
                </a:solidFill>
              </a:rPr>
              <a:t>			(</a:t>
            </a:r>
            <a:r>
              <a:rPr lang="en-US" b="1" dirty="0" err="1" smtClean="0">
                <a:solidFill>
                  <a:schemeClr val="accent2">
                    <a:lumMod val="75000"/>
                  </a:schemeClr>
                </a:solidFill>
              </a:rPr>
              <a:t>i</a:t>
            </a:r>
            <a:r>
              <a:rPr lang="en-US" b="1" dirty="0" smtClean="0">
                <a:solidFill>
                  <a:schemeClr val="accent2">
                    <a:lumMod val="75000"/>
                  </a:schemeClr>
                </a:solidFill>
              </a:rPr>
              <a:t>) Circular Singly Linked List</a:t>
            </a:r>
          </a:p>
          <a:p>
            <a:pPr>
              <a:buNone/>
            </a:pPr>
            <a:r>
              <a:rPr lang="en-US" b="1" dirty="0" smtClean="0">
                <a:solidFill>
                  <a:schemeClr val="accent2">
                    <a:lumMod val="75000"/>
                  </a:schemeClr>
                </a:solidFill>
              </a:rPr>
              <a:t>			(ii) Circular Doubly Linked List</a:t>
            </a:r>
          </a:p>
          <a:p>
            <a:pPr>
              <a:buNone/>
            </a:pPr>
            <a:r>
              <a:rPr lang="en-US" b="1" dirty="0" smtClean="0">
                <a:solidFill>
                  <a:schemeClr val="accent2">
                    <a:lumMod val="75000"/>
                  </a:schemeClr>
                </a:solidFill>
              </a:rPr>
              <a:t>		</a:t>
            </a:r>
            <a:endParaRPr lang="en-US" dirty="0">
              <a:solidFill>
                <a:schemeClr val="accent2">
                  <a:lumMod val="75000"/>
                </a:schemeClr>
              </a:solidFill>
            </a:endParaRPr>
          </a:p>
        </p:txBody>
      </p:sp>
    </p:spTree>
    <p:extLst>
      <p:ext uri="{BB962C8B-B14F-4D97-AF65-F5344CB8AC3E}">
        <p14:creationId xmlns:p14="http://schemas.microsoft.com/office/powerpoint/2010/main" val="295801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 look at this!</a:t>
            </a:r>
            <a:endParaRPr lang="en-US" dirty="0"/>
          </a:p>
        </p:txBody>
      </p:sp>
      <p:sp>
        <p:nvSpPr>
          <p:cNvPr id="4" name="Rectangle 3"/>
          <p:cNvSpPr>
            <a:spLocks noGrp="1" noChangeArrowheads="1"/>
          </p:cNvSpPr>
          <p:nvPr>
            <p:ph idx="1"/>
          </p:nvPr>
        </p:nvSpPr>
        <p:spPr>
          <a:xfrm>
            <a:off x="457200" y="1600201"/>
            <a:ext cx="6477000" cy="3429000"/>
          </a:xfrm>
          <a:ln>
            <a:solidFill>
              <a:schemeClr val="tx1"/>
            </a:solidFill>
            <a:miter lim="800000"/>
            <a:headEnd/>
            <a:tailEnd/>
          </a:ln>
        </p:spPr>
        <p:txBody>
          <a:bodyPr>
            <a:normAutofit lnSpcReduction="10000"/>
          </a:bodyPr>
          <a:lstStyle/>
          <a:p>
            <a:pPr marL="0" indent="0" algn="l" eaLnBrk="1" hangingPunct="1">
              <a:buNone/>
            </a:pPr>
            <a:r>
              <a:rPr lang="en-US" altLang="en-US" sz="2400" dirty="0" smtClean="0"/>
              <a:t>"All the kids who did great in high school writing pong games in BASIC for their Apple II would get to college, take </a:t>
            </a:r>
            <a:r>
              <a:rPr lang="en-US" altLang="en-US" sz="2400" dirty="0" err="1" smtClean="0"/>
              <a:t>CompSci</a:t>
            </a:r>
            <a:r>
              <a:rPr lang="en-US" altLang="en-US" sz="2400" dirty="0" smtClean="0"/>
              <a:t> 101, a data structures course, and when they hit the pointers business their brains would just totally explode, and the next thing you knew, they were majoring in Political Science because law school seemed like a better idea."</a:t>
            </a:r>
          </a:p>
          <a:p>
            <a:pPr marL="0" indent="0" algn="l" eaLnBrk="1" hangingPunct="1">
              <a:buNone/>
            </a:pPr>
            <a:r>
              <a:rPr lang="en-US" altLang="en-US" sz="4000" dirty="0"/>
              <a:t> </a:t>
            </a:r>
            <a:r>
              <a:rPr lang="en-US" altLang="en-US" sz="4000" dirty="0" smtClean="0"/>
              <a:t>     -</a:t>
            </a:r>
            <a:r>
              <a:rPr lang="en-US" altLang="en-US" dirty="0" smtClean="0"/>
              <a:t>Joel </a:t>
            </a:r>
            <a:r>
              <a:rPr lang="en-US" altLang="en-US" dirty="0" err="1" smtClean="0"/>
              <a:t>Spolsky</a:t>
            </a:r>
            <a:endParaRPr lang="en-US" altLang="en-US" dirty="0" smtClean="0"/>
          </a:p>
        </p:txBody>
      </p:sp>
    </p:spTree>
    <p:extLst>
      <p:ext uri="{BB962C8B-B14F-4D97-AF65-F5344CB8AC3E}">
        <p14:creationId xmlns:p14="http://schemas.microsoft.com/office/powerpoint/2010/main" val="1140384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Linked List</a:t>
            </a:r>
            <a:endParaRPr lang="en-US" dirty="0"/>
          </a:p>
        </p:txBody>
      </p:sp>
      <p:sp>
        <p:nvSpPr>
          <p:cNvPr id="3" name="Content Placeholder 2"/>
          <p:cNvSpPr>
            <a:spLocks noGrp="1"/>
          </p:cNvSpPr>
          <p:nvPr>
            <p:ph idx="1"/>
          </p:nvPr>
        </p:nvSpPr>
        <p:spPr>
          <a:xfrm>
            <a:off x="-685800" y="1143000"/>
            <a:ext cx="10058400" cy="5334000"/>
          </a:xfrm>
        </p:spPr>
        <p:txBody>
          <a:bodyPr>
            <a:normAutofit/>
          </a:bodyPr>
          <a:lstStyle/>
          <a:p>
            <a:pPr>
              <a:buNone/>
            </a:pPr>
            <a:r>
              <a:rPr lang="en-US" b="1" dirty="0" smtClean="0"/>
              <a:t>           </a:t>
            </a:r>
            <a:r>
              <a:rPr lang="en-US" b="1" u="sng" dirty="0" smtClean="0">
                <a:solidFill>
                  <a:schemeClr val="accent2">
                    <a:lumMod val="75000"/>
                  </a:schemeClr>
                </a:solidFill>
              </a:rPr>
              <a:t>Operations carried out in a Linked List :</a:t>
            </a:r>
            <a:r>
              <a:rPr lang="en-US" dirty="0" smtClean="0">
                <a:solidFill>
                  <a:schemeClr val="accent2">
                    <a:lumMod val="75000"/>
                  </a:schemeClr>
                </a:solidFill>
              </a:rPr>
              <a:t>	</a:t>
            </a:r>
          </a:p>
          <a:p>
            <a:pPr>
              <a:buNone/>
            </a:pPr>
            <a:endParaRPr lang="en-US" dirty="0" smtClean="0">
              <a:solidFill>
                <a:schemeClr val="accent2">
                  <a:lumMod val="75000"/>
                </a:schemeClr>
              </a:solidFill>
            </a:endParaRPr>
          </a:p>
          <a:p>
            <a:pPr>
              <a:buNone/>
            </a:pPr>
            <a:r>
              <a:rPr lang="en-US" dirty="0" smtClean="0">
                <a:solidFill>
                  <a:schemeClr val="accent2">
                    <a:lumMod val="75000"/>
                  </a:schemeClr>
                </a:solidFill>
              </a:rPr>
              <a:t>		1.Creating a Linked List – Creation( )</a:t>
            </a:r>
          </a:p>
          <a:p>
            <a:pPr>
              <a:buNone/>
            </a:pPr>
            <a:r>
              <a:rPr lang="en-US" dirty="0" smtClean="0">
                <a:solidFill>
                  <a:schemeClr val="accent2">
                    <a:lumMod val="75000"/>
                  </a:schemeClr>
                </a:solidFill>
              </a:rPr>
              <a:t>		2.Inserting a node on to Linked List – Insert( )</a:t>
            </a:r>
          </a:p>
          <a:p>
            <a:pPr>
              <a:buNone/>
            </a:pPr>
            <a:r>
              <a:rPr lang="en-US" dirty="0" smtClean="0">
                <a:solidFill>
                  <a:schemeClr val="accent2">
                    <a:lumMod val="75000"/>
                  </a:schemeClr>
                </a:solidFill>
              </a:rPr>
              <a:t>		3.Deleting a node from Linked List – Delete( )</a:t>
            </a:r>
          </a:p>
          <a:p>
            <a:pPr>
              <a:buNone/>
            </a:pPr>
            <a:r>
              <a:rPr lang="en-US" dirty="0" smtClean="0">
                <a:solidFill>
                  <a:schemeClr val="accent2">
                    <a:lumMod val="75000"/>
                  </a:schemeClr>
                </a:solidFill>
              </a:rPr>
              <a:t>		4.Modifying elements from Linked List – Modify( )</a:t>
            </a:r>
          </a:p>
          <a:p>
            <a:pPr>
              <a:buNone/>
            </a:pPr>
            <a:r>
              <a:rPr lang="en-US" dirty="0" smtClean="0">
                <a:solidFill>
                  <a:schemeClr val="accent2">
                    <a:lumMod val="75000"/>
                  </a:schemeClr>
                </a:solidFill>
              </a:rPr>
              <a:t>		5.Displaying the elements of a Linked List – Display( )           </a:t>
            </a:r>
          </a:p>
          <a:p>
            <a:pPr>
              <a:buNone/>
            </a:pPr>
            <a:r>
              <a:rPr lang="en-US" dirty="0" smtClean="0">
                <a:solidFill>
                  <a:schemeClr val="accent2">
                    <a:lumMod val="75000"/>
                  </a:schemeClr>
                </a:solidFill>
              </a:rPr>
              <a:t>		6.Finding an element from the Display( ) – Find(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chemeClr val="accent4">
                    <a:lumMod val="75000"/>
                  </a:schemeClr>
                </a:solidFill>
              </a:rPr>
              <a:t>Declaration for a SLL</a:t>
            </a:r>
            <a:endParaRPr lang="en-US" b="1" u="sng" dirty="0">
              <a:solidFill>
                <a:schemeClr val="accent4">
                  <a:lumMod val="75000"/>
                </a:schemeClr>
              </a:solidFill>
            </a:endParaRPr>
          </a:p>
        </p:txBody>
      </p:sp>
      <p:sp>
        <p:nvSpPr>
          <p:cNvPr id="3" name="Content Placeholder 2"/>
          <p:cNvSpPr>
            <a:spLocks noGrp="1"/>
          </p:cNvSpPr>
          <p:nvPr>
            <p:ph idx="1"/>
          </p:nvPr>
        </p:nvSpPr>
        <p:spPr>
          <a:xfrm>
            <a:off x="228600" y="1600200"/>
            <a:ext cx="8686800" cy="4800600"/>
          </a:xfrm>
        </p:spPr>
        <p:txBody>
          <a:bodyPr>
            <a:normAutofit fontScale="92500"/>
          </a:bodyPr>
          <a:lstStyle/>
          <a:p>
            <a:pPr>
              <a:buNone/>
            </a:pPr>
            <a:r>
              <a:rPr lang="en-US" dirty="0" err="1" smtClean="0">
                <a:solidFill>
                  <a:schemeClr val="accent2">
                    <a:lumMod val="50000"/>
                  </a:schemeClr>
                </a:solidFill>
              </a:rPr>
              <a:t>struct</a:t>
            </a:r>
            <a:r>
              <a:rPr lang="en-US" dirty="0" smtClean="0">
                <a:solidFill>
                  <a:schemeClr val="accent2">
                    <a:lumMod val="50000"/>
                  </a:schemeClr>
                </a:solidFill>
              </a:rPr>
              <a:t> node</a:t>
            </a:r>
          </a:p>
          <a:p>
            <a:pPr>
              <a:buNone/>
            </a:pPr>
            <a:r>
              <a:rPr lang="en-US" dirty="0" smtClean="0">
                <a:solidFill>
                  <a:schemeClr val="accent2">
                    <a:lumMod val="50000"/>
                  </a:schemeClr>
                </a:solidFill>
              </a:rPr>
              <a:t>{</a:t>
            </a:r>
          </a:p>
          <a:p>
            <a:pPr>
              <a:buNone/>
            </a:pPr>
            <a:r>
              <a:rPr lang="en-US" dirty="0" smtClean="0">
                <a:solidFill>
                  <a:schemeClr val="accent2">
                    <a:lumMod val="50000"/>
                  </a:schemeClr>
                </a:solidFill>
              </a:rPr>
              <a:t>       </a:t>
            </a:r>
            <a:r>
              <a:rPr lang="en-US" dirty="0" err="1" smtClean="0">
                <a:solidFill>
                  <a:schemeClr val="accent2">
                    <a:lumMod val="50000"/>
                  </a:schemeClr>
                </a:solidFill>
              </a:rPr>
              <a:t>int</a:t>
            </a:r>
            <a:r>
              <a:rPr lang="en-US" dirty="0" smtClean="0">
                <a:solidFill>
                  <a:schemeClr val="accent2">
                    <a:lumMod val="50000"/>
                  </a:schemeClr>
                </a:solidFill>
              </a:rPr>
              <a:t> data; </a:t>
            </a:r>
            <a:r>
              <a:rPr lang="en-US" dirty="0" smtClean="0">
                <a:solidFill>
                  <a:srgbClr val="7030A0"/>
                </a:solidFill>
              </a:rPr>
              <a:t>// Data Field</a:t>
            </a:r>
          </a:p>
          <a:p>
            <a:pPr>
              <a:buNone/>
            </a:pPr>
            <a:r>
              <a:rPr lang="en-US" dirty="0" smtClean="0">
                <a:solidFill>
                  <a:schemeClr val="accent2">
                    <a:lumMod val="50000"/>
                  </a:schemeClr>
                </a:solidFill>
              </a:rPr>
              <a:t>       node *next; </a:t>
            </a:r>
            <a:r>
              <a:rPr lang="en-US" dirty="0" smtClean="0">
                <a:solidFill>
                  <a:srgbClr val="7030A0"/>
                </a:solidFill>
              </a:rPr>
              <a:t>// Address or link field</a:t>
            </a:r>
          </a:p>
          <a:p>
            <a:pPr>
              <a:buNone/>
            </a:pPr>
            <a:r>
              <a:rPr lang="en-US" dirty="0" smtClean="0">
                <a:solidFill>
                  <a:schemeClr val="accent2">
                    <a:lumMod val="50000"/>
                  </a:schemeClr>
                </a:solidFill>
              </a:rPr>
              <a:t>}*head=NULL,*</a:t>
            </a:r>
            <a:r>
              <a:rPr lang="en-US" dirty="0" err="1" smtClean="0">
                <a:solidFill>
                  <a:schemeClr val="accent2">
                    <a:lumMod val="50000"/>
                  </a:schemeClr>
                </a:solidFill>
              </a:rPr>
              <a:t>newnode</a:t>
            </a:r>
            <a:r>
              <a:rPr lang="en-US" dirty="0" smtClean="0">
                <a:solidFill>
                  <a:schemeClr val="accent2">
                    <a:lumMod val="50000"/>
                  </a:schemeClr>
                </a:solidFill>
              </a:rPr>
              <a:t>,*last,*</a:t>
            </a:r>
            <a:r>
              <a:rPr lang="en-US" dirty="0" err="1" smtClean="0">
                <a:solidFill>
                  <a:schemeClr val="accent2">
                    <a:lumMod val="50000"/>
                  </a:schemeClr>
                </a:solidFill>
              </a:rPr>
              <a:t>delnode</a:t>
            </a:r>
            <a:r>
              <a:rPr lang="en-US" dirty="0" smtClean="0">
                <a:solidFill>
                  <a:schemeClr val="accent2">
                    <a:lumMod val="50000"/>
                  </a:schemeClr>
                </a:solidFill>
              </a:rPr>
              <a:t>,*</a:t>
            </a:r>
            <a:r>
              <a:rPr lang="en-US" dirty="0" err="1" smtClean="0">
                <a:solidFill>
                  <a:schemeClr val="accent2">
                    <a:lumMod val="50000"/>
                  </a:schemeClr>
                </a:solidFill>
              </a:rPr>
              <a:t>prev</a:t>
            </a:r>
            <a:r>
              <a:rPr lang="en-US" dirty="0" smtClean="0">
                <a:solidFill>
                  <a:schemeClr val="accent2">
                    <a:lumMod val="50000"/>
                  </a:schemeClr>
                </a:solidFill>
              </a:rPr>
              <a:t>,*temp;</a:t>
            </a:r>
          </a:p>
          <a:p>
            <a:pPr>
              <a:buNone/>
            </a:pPr>
            <a:endParaRPr lang="en-US" dirty="0" smtClean="0">
              <a:solidFill>
                <a:schemeClr val="accent2">
                  <a:lumMod val="50000"/>
                </a:schemeClr>
              </a:solidFill>
            </a:endParaRPr>
          </a:p>
          <a:p>
            <a:pPr>
              <a:buNone/>
            </a:pPr>
            <a:r>
              <a:rPr lang="en-US" dirty="0" smtClean="0">
                <a:solidFill>
                  <a:schemeClr val="accent2">
                    <a:lumMod val="50000"/>
                  </a:schemeClr>
                </a:solidFill>
              </a:rPr>
              <a:t>	</a:t>
            </a:r>
            <a:r>
              <a:rPr lang="en-US" dirty="0" smtClean="0">
                <a:solidFill>
                  <a:srgbClr val="7030A0"/>
                </a:solidFill>
              </a:rPr>
              <a:t>Where node is a user defined data type which is capable of holding data and address of next node.</a:t>
            </a:r>
          </a:p>
          <a:p>
            <a:pPr>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Singly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solidFill>
                  <a:schemeClr val="accent2">
                    <a:lumMod val="50000"/>
                  </a:schemeClr>
                </a:solidFill>
              </a:rPr>
              <a:t>To create a new node in a SLL we can define two basic functions </a:t>
            </a:r>
          </a:p>
          <a:p>
            <a:pPr>
              <a:buNone/>
            </a:pPr>
            <a:r>
              <a:rPr lang="en-US" sz="2800" dirty="0" smtClean="0">
                <a:solidFill>
                  <a:schemeClr val="accent2">
                    <a:lumMod val="50000"/>
                  </a:schemeClr>
                </a:solidFill>
              </a:rPr>
              <a:t>		</a:t>
            </a:r>
            <a:r>
              <a:rPr lang="en-US" sz="2800" dirty="0" err="1" smtClean="0">
                <a:solidFill>
                  <a:srgbClr val="7030A0"/>
                </a:solidFill>
              </a:rPr>
              <a:t>getnode</a:t>
            </a:r>
            <a:r>
              <a:rPr lang="en-US" sz="2800" dirty="0" smtClean="0">
                <a:solidFill>
                  <a:srgbClr val="7030A0"/>
                </a:solidFill>
              </a:rPr>
              <a:t>( ) </a:t>
            </a:r>
            <a:r>
              <a:rPr lang="en-US" sz="2800" dirty="0" smtClean="0">
                <a:solidFill>
                  <a:schemeClr val="accent2">
                    <a:lumMod val="50000"/>
                  </a:schemeClr>
                </a:solidFill>
              </a:rPr>
              <a:t>– for allocating the memory for a 					node dynamically.</a:t>
            </a:r>
          </a:p>
          <a:p>
            <a:pPr>
              <a:buNone/>
            </a:pPr>
            <a:r>
              <a:rPr lang="en-US" sz="2800" dirty="0" smtClean="0">
                <a:solidFill>
                  <a:schemeClr val="accent2">
                    <a:lumMod val="50000"/>
                  </a:schemeClr>
                </a:solidFill>
              </a:rPr>
              <a:t>		</a:t>
            </a:r>
            <a:r>
              <a:rPr lang="en-US" sz="2800" dirty="0" err="1" smtClean="0">
                <a:solidFill>
                  <a:srgbClr val="7030A0"/>
                </a:solidFill>
              </a:rPr>
              <a:t>readnode</a:t>
            </a:r>
            <a:r>
              <a:rPr lang="en-US" sz="2800" dirty="0" smtClean="0">
                <a:solidFill>
                  <a:srgbClr val="7030A0"/>
                </a:solidFill>
              </a:rPr>
              <a:t>( )</a:t>
            </a:r>
            <a:r>
              <a:rPr lang="en-US" sz="2800" dirty="0" smtClean="0">
                <a:solidFill>
                  <a:schemeClr val="accent2">
                    <a:lumMod val="50000"/>
                  </a:schemeClr>
                </a:solidFill>
              </a:rPr>
              <a:t>- for reading data and assigning a NULL 			value in link field.</a:t>
            </a:r>
          </a:p>
          <a:p>
            <a:pPr>
              <a:buNone/>
            </a:pPr>
            <a:endParaRPr lang="en-US" sz="2800" dirty="0" smtClean="0">
              <a:solidFill>
                <a:schemeClr val="accent2">
                  <a:lumMod val="50000"/>
                </a:schemeClr>
              </a:solidFill>
            </a:endParaRPr>
          </a:p>
          <a:p>
            <a:pPr>
              <a:buFont typeface="Wingdings" pitchFamily="2" charset="2"/>
              <a:buChar char="Ø"/>
            </a:pPr>
            <a:r>
              <a:rPr lang="en-US" sz="2800" dirty="0" smtClean="0">
                <a:solidFill>
                  <a:schemeClr val="accent2">
                    <a:lumMod val="50000"/>
                  </a:schemeClr>
                </a:solidFill>
              </a:rPr>
              <a:t>Whenever we need to create a new node we can call the functions </a:t>
            </a:r>
            <a:r>
              <a:rPr lang="en-US" sz="2800" dirty="0" err="1" smtClean="0">
                <a:solidFill>
                  <a:schemeClr val="accent2">
                    <a:lumMod val="50000"/>
                  </a:schemeClr>
                </a:solidFill>
              </a:rPr>
              <a:t>getnode</a:t>
            </a:r>
            <a:r>
              <a:rPr lang="en-US" sz="2800" dirty="0" smtClean="0">
                <a:solidFill>
                  <a:schemeClr val="accent2">
                    <a:lumMod val="50000"/>
                  </a:schemeClr>
                </a:solidFill>
              </a:rPr>
              <a:t>( ) and </a:t>
            </a:r>
            <a:r>
              <a:rPr lang="en-US" sz="2800" dirty="0" err="1" smtClean="0">
                <a:solidFill>
                  <a:schemeClr val="accent2">
                    <a:lumMod val="50000"/>
                  </a:schemeClr>
                </a:solidFill>
              </a:rPr>
              <a:t>readnode</a:t>
            </a:r>
            <a:r>
              <a:rPr lang="en-US" sz="2800" dirty="0" smtClean="0">
                <a:solidFill>
                  <a:schemeClr val="accent2">
                    <a:lumMod val="50000"/>
                  </a:schemeClr>
                </a:solidFill>
              </a:rPr>
              <a:t>( ).</a:t>
            </a:r>
          </a:p>
          <a:p>
            <a:pPr>
              <a:buFont typeface="Wingdings" pitchFamily="2" charset="2"/>
              <a:buChar char="Ø"/>
            </a:pPr>
            <a:endParaRPr lang="en-US" sz="2800" dirty="0" smtClean="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algn="ctr">
              <a:buNone/>
            </a:pPr>
            <a:r>
              <a:rPr lang="en-US" b="1" u="sng" dirty="0" smtClean="0">
                <a:solidFill>
                  <a:srgbClr val="7030A0"/>
                </a:solidFill>
              </a:rPr>
              <a:t>Creating a new node</a:t>
            </a:r>
          </a:p>
          <a:p>
            <a:pPr>
              <a:buNone/>
            </a:pPr>
            <a:r>
              <a:rPr lang="en-US" dirty="0" err="1" smtClean="0">
                <a:solidFill>
                  <a:srgbClr val="7030A0"/>
                </a:solidFill>
              </a:rPr>
              <a:t>getnode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=(node*)</a:t>
            </a:r>
            <a:r>
              <a:rPr lang="en-US" dirty="0" err="1" smtClean="0">
                <a:solidFill>
                  <a:schemeClr val="accent2">
                    <a:lumMod val="50000"/>
                  </a:schemeClr>
                </a:solidFill>
              </a:rPr>
              <a:t>malloc</a:t>
            </a:r>
            <a:r>
              <a:rPr lang="en-US" dirty="0" smtClean="0">
                <a:solidFill>
                  <a:schemeClr val="accent2">
                    <a:lumMod val="50000"/>
                  </a:schemeClr>
                </a:solidFill>
              </a:rPr>
              <a:t>(</a:t>
            </a:r>
            <a:r>
              <a:rPr lang="en-US" dirty="0" err="1" smtClean="0">
                <a:solidFill>
                  <a:schemeClr val="accent2">
                    <a:lumMod val="50000"/>
                  </a:schemeClr>
                </a:solidFill>
              </a:rPr>
              <a:t>sizeof</a:t>
            </a:r>
            <a:r>
              <a:rPr lang="en-US" dirty="0" smtClean="0">
                <a:solidFill>
                  <a:schemeClr val="accent2">
                    <a:lumMod val="50000"/>
                  </a:schemeClr>
                </a:solidFill>
              </a:rPr>
              <a:t>(node));</a:t>
            </a:r>
          </a:p>
          <a:p>
            <a:pPr>
              <a:buNone/>
            </a:pPr>
            <a:r>
              <a:rPr lang="en-US" dirty="0" smtClean="0">
                <a:solidFill>
                  <a:schemeClr val="accent2">
                    <a:lumMod val="50000"/>
                  </a:schemeClr>
                </a:solidFill>
              </a:rPr>
              <a:t>     }</a:t>
            </a:r>
          </a:p>
          <a:p>
            <a:pPr>
              <a:buNone/>
            </a:pPr>
            <a:endParaRPr lang="en-US" dirty="0" smtClean="0">
              <a:solidFill>
                <a:schemeClr val="accent2">
                  <a:lumMod val="50000"/>
                </a:schemeClr>
              </a:solidFill>
            </a:endParaRPr>
          </a:p>
          <a:p>
            <a:pPr>
              <a:buNone/>
            </a:pPr>
            <a:r>
              <a:rPr lang="en-US" dirty="0" err="1" smtClean="0">
                <a:solidFill>
                  <a:srgbClr val="7030A0"/>
                </a:solidFill>
              </a:rPr>
              <a:t>readnode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-&gt;data;</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-&gt;next=NULL;</a:t>
            </a:r>
          </a:p>
          <a:p>
            <a:pPr>
              <a:buNone/>
            </a:pPr>
            <a:r>
              <a:rPr lang="en-US" dirty="0" smtClean="0">
                <a:solidFill>
                  <a:schemeClr val="accent2">
                    <a:lumMod val="50000"/>
                  </a:schemeClr>
                </a:solidFill>
              </a:rPr>
              <a:t>     }</a:t>
            </a:r>
            <a:endParaRPr lang="en-US" dirty="0">
              <a:solidFill>
                <a:schemeClr val="accent2">
                  <a:lumMod val="50000"/>
                </a:schemeClr>
              </a:solidFill>
            </a:endParaRPr>
          </a:p>
        </p:txBody>
      </p:sp>
      <p:graphicFrame>
        <p:nvGraphicFramePr>
          <p:cNvPr id="4" name="Table 3"/>
          <p:cNvGraphicFramePr>
            <a:graphicFrameLocks noGrp="1"/>
          </p:cNvGraphicFramePr>
          <p:nvPr/>
        </p:nvGraphicFramePr>
        <p:xfrm>
          <a:off x="5486400" y="2819400"/>
          <a:ext cx="3429000" cy="762000"/>
        </p:xfrm>
        <a:graphic>
          <a:graphicData uri="http://schemas.openxmlformats.org/drawingml/2006/table">
            <a:tbl>
              <a:tblPr firstRow="1" bandRow="1">
                <a:tableStyleId>{5C22544A-7EE6-4342-B048-85BDC9FD1C3A}</a:tableStyleId>
              </a:tblPr>
              <a:tblGrid>
                <a:gridCol w="1714500"/>
                <a:gridCol w="1714500"/>
              </a:tblGrid>
              <a:tr h="762000">
                <a:tc>
                  <a:txBody>
                    <a:bodyPr/>
                    <a:lstStyle/>
                    <a:p>
                      <a:pPr algn="ctr"/>
                      <a:r>
                        <a:rPr lang="en-US" sz="2000" b="1" dirty="0" smtClean="0">
                          <a:solidFill>
                            <a:schemeClr val="accent6">
                              <a:lumMod val="20000"/>
                              <a:lumOff val="80000"/>
                            </a:schemeClr>
                          </a:solidFill>
                        </a:rPr>
                        <a:t>Data</a:t>
                      </a:r>
                      <a:r>
                        <a:rPr lang="en-US" sz="2000" b="1" baseline="0" dirty="0" smtClean="0">
                          <a:solidFill>
                            <a:schemeClr val="accent6">
                              <a:lumMod val="20000"/>
                              <a:lumOff val="80000"/>
                            </a:schemeClr>
                          </a:solidFill>
                        </a:rPr>
                        <a:t> Field</a:t>
                      </a:r>
                      <a:endParaRPr lang="en-US" sz="2000" b="1" dirty="0">
                        <a:solidFill>
                          <a:schemeClr val="accent6">
                            <a:lumMod val="20000"/>
                            <a:lumOff val="80000"/>
                          </a:schemeClr>
                        </a:solidFill>
                      </a:endParaRPr>
                    </a:p>
                  </a:txBody>
                  <a:tcPr anchor="ctr"/>
                </a:tc>
                <a:tc>
                  <a:txBody>
                    <a:bodyPr/>
                    <a:lstStyle/>
                    <a:p>
                      <a:pPr algn="ctr"/>
                      <a:r>
                        <a:rPr lang="en-US" sz="2000" b="1" dirty="0" smtClean="0">
                          <a:solidFill>
                            <a:schemeClr val="accent6">
                              <a:lumMod val="20000"/>
                              <a:lumOff val="80000"/>
                            </a:schemeClr>
                          </a:solidFill>
                        </a:rPr>
                        <a:t>Address Field</a:t>
                      </a:r>
                      <a:endParaRPr lang="en-US" sz="2000" b="1" dirty="0">
                        <a:solidFill>
                          <a:schemeClr val="accent6">
                            <a:lumMod val="20000"/>
                            <a:lumOff val="80000"/>
                          </a:schemeClr>
                        </a:solidFill>
                      </a:endParaRPr>
                    </a:p>
                  </a:txBody>
                  <a:tcPr anchor="ctr"/>
                </a:tc>
              </a:tr>
            </a:tbl>
          </a:graphicData>
        </a:graphic>
      </p:graphicFrame>
      <p:graphicFrame>
        <p:nvGraphicFramePr>
          <p:cNvPr id="5" name="Table 4"/>
          <p:cNvGraphicFramePr>
            <a:graphicFrameLocks noGrp="1"/>
          </p:cNvGraphicFramePr>
          <p:nvPr/>
        </p:nvGraphicFramePr>
        <p:xfrm>
          <a:off x="5492260" y="4876800"/>
          <a:ext cx="3429000" cy="762000"/>
        </p:xfrm>
        <a:graphic>
          <a:graphicData uri="http://schemas.openxmlformats.org/drawingml/2006/table">
            <a:tbl>
              <a:tblPr firstRow="1" bandRow="1">
                <a:tableStyleId>{5C22544A-7EE6-4342-B048-85BDC9FD1C3A}</a:tableStyleId>
              </a:tblPr>
              <a:tblGrid>
                <a:gridCol w="1714500"/>
                <a:gridCol w="1714500"/>
              </a:tblGrid>
              <a:tr h="762000">
                <a:tc>
                  <a:txBody>
                    <a:bodyPr/>
                    <a:lstStyle/>
                    <a:p>
                      <a:pPr algn="ctr"/>
                      <a:r>
                        <a:rPr lang="en-US" sz="2000" b="1" dirty="0" smtClean="0">
                          <a:solidFill>
                            <a:schemeClr val="accent6">
                              <a:lumMod val="20000"/>
                              <a:lumOff val="80000"/>
                            </a:schemeClr>
                          </a:solidFill>
                        </a:rPr>
                        <a:t>10</a:t>
                      </a:r>
                      <a:endParaRPr lang="en-US" sz="2000" b="1" dirty="0">
                        <a:solidFill>
                          <a:schemeClr val="accent6">
                            <a:lumMod val="20000"/>
                            <a:lumOff val="80000"/>
                          </a:schemeClr>
                        </a:solidFill>
                      </a:endParaRPr>
                    </a:p>
                  </a:txBody>
                  <a:tcPr anchor="ctr"/>
                </a:tc>
                <a:tc>
                  <a:txBody>
                    <a:bodyPr/>
                    <a:lstStyle/>
                    <a:p>
                      <a:pPr algn="ctr"/>
                      <a:r>
                        <a:rPr lang="en-US" sz="2000" b="1" dirty="0" smtClean="0">
                          <a:solidFill>
                            <a:schemeClr val="accent6">
                              <a:lumMod val="20000"/>
                              <a:lumOff val="80000"/>
                            </a:schemeClr>
                          </a:solidFill>
                        </a:rPr>
                        <a:t>NULL</a:t>
                      </a:r>
                      <a:endParaRPr lang="en-US" sz="2000" b="1" dirty="0">
                        <a:solidFill>
                          <a:schemeClr val="accent6">
                            <a:lumMod val="20000"/>
                            <a:lumOff val="80000"/>
                          </a:schemeClr>
                        </a:solidFill>
                      </a:endParaRPr>
                    </a:p>
                  </a:txBody>
                  <a:tcPr anchor="ctr"/>
                </a:tc>
              </a:tr>
            </a:tbl>
          </a:graphicData>
        </a:graphic>
      </p:graphicFrame>
      <p:cxnSp>
        <p:nvCxnSpPr>
          <p:cNvPr id="6" name="Straight Arrow Connector 5"/>
          <p:cNvCxnSpPr/>
          <p:nvPr/>
        </p:nvCxnSpPr>
        <p:spPr>
          <a:xfrm flipV="1">
            <a:off x="6324600" y="57795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19800" y="6096000"/>
            <a:ext cx="11430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sp>
        <p:nvSpPr>
          <p:cNvPr id="8" name="TextBox 7"/>
          <p:cNvSpPr txBox="1"/>
          <p:nvPr/>
        </p:nvSpPr>
        <p:spPr>
          <a:xfrm>
            <a:off x="6858000" y="5650468"/>
            <a:ext cx="1143000" cy="369332"/>
          </a:xfrm>
          <a:prstGeom prst="rect">
            <a:avLst/>
          </a:prstGeom>
          <a:noFill/>
        </p:spPr>
        <p:txBody>
          <a:bodyPr wrap="square" rtlCol="0">
            <a:spAutoFit/>
          </a:bodyPr>
          <a:lstStyle/>
          <a:p>
            <a:r>
              <a:rPr lang="en-US" b="1" dirty="0" smtClean="0">
                <a:solidFill>
                  <a:srgbClr val="C00000"/>
                </a:solidFill>
              </a:rPr>
              <a:t>1000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Creating a SLL</a:t>
            </a:r>
            <a:endParaRPr lang="en-US" sz="3200" b="1" u="sng" dirty="0">
              <a:solidFill>
                <a:srgbClr val="7030A0"/>
              </a:solidFill>
            </a:endParaRPr>
          </a:p>
        </p:txBody>
      </p:sp>
      <p:sp>
        <p:nvSpPr>
          <p:cNvPr id="3" name="Content Placeholder 2"/>
          <p:cNvSpPr>
            <a:spLocks noGrp="1"/>
          </p:cNvSpPr>
          <p:nvPr>
            <p:ph idx="1"/>
          </p:nvPr>
        </p:nvSpPr>
        <p:spPr>
          <a:xfrm>
            <a:off x="76200" y="-76200"/>
            <a:ext cx="4724400" cy="6248400"/>
          </a:xfrm>
        </p:spPr>
        <p:txBody>
          <a:bodyPr>
            <a:noAutofit/>
          </a:bodyPr>
          <a:lstStyle/>
          <a:p>
            <a:pPr>
              <a:buNone/>
            </a:pPr>
            <a:r>
              <a:rPr lang="en-US" sz="2000" b="1" dirty="0" smtClean="0">
                <a:solidFill>
                  <a:srgbClr val="7030A0"/>
                </a:solidFill>
              </a:rPr>
              <a:t>create()</a:t>
            </a:r>
          </a:p>
          <a:p>
            <a:pPr>
              <a:buNone/>
            </a:pPr>
            <a:r>
              <a:rPr lang="en-US" sz="2000" b="1" dirty="0" smtClean="0">
                <a:solidFill>
                  <a:schemeClr val="accent2">
                    <a:lumMod val="50000"/>
                  </a:schemeClr>
                </a:solidFill>
              </a:rPr>
              <a:t>     {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int</a:t>
            </a:r>
            <a:r>
              <a:rPr lang="en-US" sz="2000" b="1" dirty="0" smtClean="0">
                <a:solidFill>
                  <a:schemeClr val="accent2">
                    <a:lumMod val="50000"/>
                  </a:schemeClr>
                </a:solidFill>
              </a:rPr>
              <a:t> c;</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“Linked List is already created“;</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else</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p:txBody>
      </p:sp>
      <p:sp>
        <p:nvSpPr>
          <p:cNvPr id="4" name="Content Placeholder 2"/>
          <p:cNvSpPr txBox="1">
            <a:spLocks/>
          </p:cNvSpPr>
          <p:nvPr/>
        </p:nvSpPr>
        <p:spPr>
          <a:xfrm>
            <a:off x="4495800" y="76200"/>
            <a:ext cx="47244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getnode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readnode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a:t>
            </a:r>
            <a:r>
              <a:rPr lang="en-US" sz="2400" b="1" dirty="0" smtClean="0">
                <a:solidFill>
                  <a:schemeClr val="accent2">
                    <a:lumMod val="50000"/>
                  </a:schemeClr>
                </a:solidFill>
              </a:rPr>
              <a:t>next</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a:t>
            </a:r>
            <a:r>
              <a:rPr lang="en-US" sz="2400" b="1" dirty="0" smtClean="0">
                <a:solidFill>
                  <a:schemeClr val="accent2">
                    <a:lumMod val="50000"/>
                  </a:schemeClr>
                </a:solidFill>
              </a:rPr>
              <a:t>next</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lang="en-US" sz="2400" b="1" dirty="0">
                <a:solidFill>
                  <a:schemeClr val="accent2">
                    <a:lumMod val="50000"/>
                  </a:schemeClr>
                </a:solidFill>
              </a:rPr>
              <a:t> </a:t>
            </a:r>
            <a:r>
              <a:rPr lang="en-US" sz="2400" b="1" dirty="0" smtClean="0">
                <a:solidFill>
                  <a:schemeClr val="accent2">
                    <a:lumMod val="50000"/>
                  </a:schemeClr>
                </a:solidFill>
              </a:rPr>
              <a:t>      </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print “Press 1 to add another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read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accent2">
                    <a:lumMod val="50000"/>
                  </a:schemeClr>
                </a:solidFill>
              </a:rPr>
              <a:t>	}</a:t>
            </a:r>
            <a:endPar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endParaRPr kumimoji="0" lang="en-US" sz="24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8006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mtClean="0"/>
              <a:t>Adding Nodes to a Linked List  </a:t>
            </a:r>
          </a:p>
        </p:txBody>
      </p:sp>
      <p:sp>
        <p:nvSpPr>
          <p:cNvPr id="16389" name="Rectangle 3"/>
          <p:cNvSpPr>
            <a:spLocks noGrp="1" noChangeArrowheads="1"/>
          </p:cNvSpPr>
          <p:nvPr>
            <p:ph type="body" idx="1"/>
          </p:nvPr>
        </p:nvSpPr>
        <p:spPr>
          <a:xfrm>
            <a:off x="685800" y="1295400"/>
            <a:ext cx="7772400" cy="4953000"/>
          </a:xfrm>
        </p:spPr>
        <p:txBody>
          <a:bodyPr>
            <a:normAutofit fontScale="92500" lnSpcReduction="10000"/>
          </a:bodyPr>
          <a:lstStyle/>
          <a:p>
            <a:pPr marL="457200" indent="-457200" algn="just" eaLnBrk="1" hangingPunct="1">
              <a:lnSpc>
                <a:spcPct val="90000"/>
              </a:lnSpc>
              <a:buFontTx/>
              <a:buNone/>
            </a:pPr>
            <a:r>
              <a:rPr lang="en-US" altLang="en-US" sz="2000" b="1" dirty="0" smtClean="0">
                <a:cs typeface="Times New Roman" pitchFamily="18" charset="0"/>
              </a:rPr>
              <a:t>Adding a Node</a:t>
            </a:r>
            <a:endParaRPr lang="en-US" altLang="en-US" sz="2000" dirty="0" smtClean="0">
              <a:cs typeface="Times New Roman" pitchFamily="18" charset="0"/>
            </a:endParaRPr>
          </a:p>
          <a:p>
            <a:pPr marL="457200" indent="-457200" algn="just" eaLnBrk="1" hangingPunct="1">
              <a:lnSpc>
                <a:spcPct val="90000"/>
              </a:lnSpc>
              <a:buFontTx/>
              <a:buNone/>
            </a:pPr>
            <a:r>
              <a:rPr lang="en-US" altLang="en-US" sz="2000" b="1" dirty="0" smtClean="0">
                <a:cs typeface="Times New Roman" pitchFamily="18" charset="0"/>
              </a:rPr>
              <a:t> </a:t>
            </a:r>
            <a:endParaRPr lang="en-US" altLang="en-US" sz="2000" dirty="0" smtClean="0">
              <a:cs typeface="Times New Roman" pitchFamily="18" charset="0"/>
            </a:endParaRPr>
          </a:p>
          <a:p>
            <a:pPr marL="457200" indent="-457200" algn="just" eaLnBrk="1" hangingPunct="1">
              <a:lnSpc>
                <a:spcPct val="90000"/>
              </a:lnSpc>
              <a:buFontTx/>
              <a:buNone/>
            </a:pPr>
            <a:r>
              <a:rPr lang="en-US" altLang="en-US" sz="2000" dirty="0" smtClean="0">
                <a:cs typeface="Times New Roman" pitchFamily="18" charset="0"/>
              </a:rPr>
              <a:t>There are four steps to add a node to a linked list:</a:t>
            </a:r>
          </a:p>
          <a:p>
            <a:pPr marL="457200" indent="-457200" algn="just" eaLnBrk="1" hangingPunct="1">
              <a:lnSpc>
                <a:spcPct val="90000"/>
              </a:lnSpc>
              <a:buFontTx/>
              <a:buNone/>
            </a:pPr>
            <a:r>
              <a:rPr lang="en-US" altLang="en-US" sz="2000" dirty="0" smtClean="0">
                <a:cs typeface="Times New Roman" pitchFamily="18" charset="0"/>
              </a:rPr>
              <a:t> </a:t>
            </a:r>
          </a:p>
          <a:p>
            <a:pPr marL="457200" indent="-457200" algn="just" eaLnBrk="1" hangingPunct="1">
              <a:lnSpc>
                <a:spcPct val="90000"/>
              </a:lnSpc>
            </a:pPr>
            <a:r>
              <a:rPr lang="en-US" altLang="en-US" sz="2100" dirty="0">
                <a:cs typeface="Times New Roman" pitchFamily="18" charset="0"/>
              </a:rPr>
              <a:t>Allocate memory for the new node.</a:t>
            </a:r>
          </a:p>
          <a:p>
            <a:pPr marL="457200" indent="-457200" algn="just" eaLnBrk="1" hangingPunct="1">
              <a:lnSpc>
                <a:spcPct val="90000"/>
              </a:lnSpc>
            </a:pPr>
            <a:r>
              <a:rPr lang="en-US" altLang="en-US" sz="2100" dirty="0">
                <a:cs typeface="Times New Roman" pitchFamily="18" charset="0"/>
              </a:rPr>
              <a:t>Determine the insertion point (you need to know only the new node’s predecessor (</a:t>
            </a:r>
            <a:r>
              <a:rPr lang="en-US" altLang="en-US" sz="2100" dirty="0" err="1">
                <a:cs typeface="Times New Roman" pitchFamily="18" charset="0"/>
              </a:rPr>
              <a:t>prev</a:t>
            </a:r>
            <a:r>
              <a:rPr lang="en-US" altLang="en-US" sz="2100" dirty="0">
                <a:cs typeface="Times New Roman" pitchFamily="18" charset="0"/>
              </a:rPr>
              <a:t>)</a:t>
            </a:r>
          </a:p>
          <a:p>
            <a:pPr marL="457200" indent="-457200" algn="just" eaLnBrk="1" hangingPunct="1">
              <a:lnSpc>
                <a:spcPct val="90000"/>
              </a:lnSpc>
            </a:pPr>
            <a:r>
              <a:rPr lang="en-US" altLang="en-US" sz="2100" dirty="0">
                <a:cs typeface="Times New Roman" pitchFamily="18" charset="0"/>
              </a:rPr>
              <a:t>Point the new node to its successor.</a:t>
            </a:r>
          </a:p>
          <a:p>
            <a:pPr marL="457200" indent="-457200" algn="just" eaLnBrk="1" hangingPunct="1">
              <a:lnSpc>
                <a:spcPct val="90000"/>
              </a:lnSpc>
            </a:pPr>
            <a:r>
              <a:rPr lang="en-US" altLang="en-US" sz="2100" dirty="0">
                <a:cs typeface="Times New Roman" pitchFamily="18" charset="0"/>
              </a:rPr>
              <a:t>Point the predecessor to the new node.</a:t>
            </a:r>
          </a:p>
          <a:p>
            <a:pPr marL="457200" indent="-457200" algn="just" eaLnBrk="1" hangingPunct="1">
              <a:lnSpc>
                <a:spcPct val="90000"/>
              </a:lnSpc>
              <a:buFontTx/>
              <a:buNone/>
            </a:pPr>
            <a:r>
              <a:rPr lang="en-US" altLang="en-US" sz="2100" dirty="0">
                <a:cs typeface="Times New Roman" pitchFamily="18" charset="0"/>
              </a:rPr>
              <a:t> </a:t>
            </a:r>
          </a:p>
          <a:p>
            <a:pPr marL="457200" indent="-457200" algn="just" eaLnBrk="1" hangingPunct="1">
              <a:lnSpc>
                <a:spcPct val="90000"/>
              </a:lnSpc>
              <a:buFontTx/>
              <a:buNone/>
            </a:pPr>
            <a:r>
              <a:rPr lang="en-US" altLang="en-US" sz="2100" dirty="0">
                <a:cs typeface="Times New Roman" pitchFamily="18" charset="0"/>
              </a:rPr>
              <a:t>Pointer to the predecessor (</a:t>
            </a:r>
            <a:r>
              <a:rPr lang="en-US" altLang="en-US" sz="2100" dirty="0" err="1">
                <a:cs typeface="Times New Roman" pitchFamily="18" charset="0"/>
              </a:rPr>
              <a:t>prev</a:t>
            </a:r>
            <a:r>
              <a:rPr lang="en-US" altLang="en-US" sz="2100" dirty="0">
                <a:cs typeface="Times New Roman" pitchFamily="18" charset="0"/>
              </a:rPr>
              <a:t>) can be in one of two states: </a:t>
            </a:r>
          </a:p>
          <a:p>
            <a:pPr marL="457200" indent="-457200" algn="just" eaLnBrk="1" hangingPunct="1">
              <a:lnSpc>
                <a:spcPct val="90000"/>
              </a:lnSpc>
            </a:pPr>
            <a:r>
              <a:rPr lang="en-US" altLang="en-US" sz="2100" dirty="0">
                <a:cs typeface="Times New Roman" pitchFamily="18" charset="0"/>
              </a:rPr>
              <a:t>it can contain the address of a node (i.e. you are adding somewhere after the first node – in the middle or at the end)</a:t>
            </a:r>
          </a:p>
          <a:p>
            <a:pPr marL="457200" indent="-457200" algn="just" eaLnBrk="1" hangingPunct="1">
              <a:lnSpc>
                <a:spcPct val="90000"/>
              </a:lnSpc>
            </a:pPr>
            <a:r>
              <a:rPr lang="en-US" altLang="en-US" sz="2100" dirty="0">
                <a:cs typeface="Times New Roman" pitchFamily="18" charset="0"/>
              </a:rPr>
              <a:t>it can be NULL (i.e. you are adding either to an empty list or at the beginning of the list)</a:t>
            </a:r>
          </a:p>
          <a:p>
            <a:pPr marL="457200" indent="-457200" algn="just" eaLnBrk="1" hangingPunct="1">
              <a:lnSpc>
                <a:spcPct val="90000"/>
              </a:lnSpc>
              <a:buFontTx/>
              <a:buNone/>
            </a:pPr>
            <a:r>
              <a:rPr lang="en-US" altLang="en-US" sz="2000" dirty="0" smtClean="0">
                <a:cs typeface="Times New Roman" pitchFamily="18" charset="0"/>
              </a:rPr>
              <a:t/>
            </a:r>
            <a:br>
              <a:rPr lang="en-US" altLang="en-US" sz="2000" dirty="0" smtClean="0">
                <a:cs typeface="Times New Roman" pitchFamily="18" charset="0"/>
              </a:rPr>
            </a:br>
            <a:endParaRPr lang="en-US" altLang="en-US" sz="2000" dirty="0" smtClean="0">
              <a:cs typeface="Times New Roman" pitchFamily="18" charset="0"/>
            </a:endParaRPr>
          </a:p>
        </p:txBody>
      </p:sp>
    </p:spTree>
    <p:extLst>
      <p:ext uri="{BB962C8B-B14F-4D97-AF65-F5344CB8AC3E}">
        <p14:creationId xmlns:p14="http://schemas.microsoft.com/office/powerpoint/2010/main" val="2060755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en-US" smtClean="0"/>
              <a:t>Illustration: Insertion</a:t>
            </a:r>
          </a:p>
        </p:txBody>
      </p:sp>
      <p:grpSp>
        <p:nvGrpSpPr>
          <p:cNvPr id="2" name="Group 47"/>
          <p:cNvGrpSpPr>
            <a:grpSpLocks/>
          </p:cNvGrpSpPr>
          <p:nvPr/>
        </p:nvGrpSpPr>
        <p:grpSpPr bwMode="auto">
          <a:xfrm>
            <a:off x="1143000" y="4191000"/>
            <a:ext cx="1371600" cy="533400"/>
            <a:chOff x="720" y="2640"/>
            <a:chExt cx="864" cy="336"/>
          </a:xfrm>
        </p:grpSpPr>
        <p:sp>
          <p:nvSpPr>
            <p:cNvPr id="19511" name="Rectangle 3"/>
            <p:cNvSpPr>
              <a:spLocks noChangeArrowheads="1"/>
            </p:cNvSpPr>
            <p:nvPr/>
          </p:nvSpPr>
          <p:spPr bwMode="auto">
            <a:xfrm>
              <a:off x="720"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512" name="Line 27"/>
            <p:cNvSpPr>
              <a:spLocks noChangeShapeType="1"/>
            </p:cNvSpPr>
            <p:nvPr/>
          </p:nvSpPr>
          <p:spPr bwMode="auto">
            <a:xfrm>
              <a:off x="134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3" name="Text Box 34"/>
            <p:cNvSpPr txBox="1">
              <a:spLocks noChangeArrowheads="1"/>
            </p:cNvSpPr>
            <p:nvPr/>
          </p:nvSpPr>
          <p:spPr bwMode="auto">
            <a:xfrm>
              <a:off x="912"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grpSp>
      <p:grpSp>
        <p:nvGrpSpPr>
          <p:cNvPr id="3" name="Group 68"/>
          <p:cNvGrpSpPr>
            <a:grpSpLocks/>
          </p:cNvGrpSpPr>
          <p:nvPr/>
        </p:nvGrpSpPr>
        <p:grpSpPr bwMode="auto">
          <a:xfrm>
            <a:off x="1143000" y="4191000"/>
            <a:ext cx="1371600" cy="533400"/>
            <a:chOff x="720" y="2640"/>
            <a:chExt cx="864" cy="336"/>
          </a:xfrm>
        </p:grpSpPr>
        <p:sp>
          <p:nvSpPr>
            <p:cNvPr id="19508" name="Rectangle 69"/>
            <p:cNvSpPr>
              <a:spLocks noChangeArrowheads="1"/>
            </p:cNvSpPr>
            <p:nvPr/>
          </p:nvSpPr>
          <p:spPr bwMode="auto">
            <a:xfrm>
              <a:off x="720"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509" name="Line 70"/>
            <p:cNvSpPr>
              <a:spLocks noChangeShapeType="1"/>
            </p:cNvSpPr>
            <p:nvPr/>
          </p:nvSpPr>
          <p:spPr bwMode="auto">
            <a:xfrm>
              <a:off x="134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0" name="Text Box 71"/>
            <p:cNvSpPr txBox="1">
              <a:spLocks noChangeArrowheads="1"/>
            </p:cNvSpPr>
            <p:nvPr/>
          </p:nvSpPr>
          <p:spPr bwMode="auto">
            <a:xfrm>
              <a:off x="912"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grpSp>
      <p:sp>
        <p:nvSpPr>
          <p:cNvPr id="6152" name="Line 22"/>
          <p:cNvSpPr>
            <a:spLocks noChangeShapeType="1"/>
          </p:cNvSpPr>
          <p:nvPr/>
        </p:nvSpPr>
        <p:spPr bwMode="auto">
          <a:xfrm>
            <a:off x="3124200" y="4495800"/>
            <a:ext cx="457200"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7" name="Text Box 31"/>
          <p:cNvSpPr txBox="1">
            <a:spLocks noChangeArrowheads="1"/>
          </p:cNvSpPr>
          <p:nvPr/>
        </p:nvSpPr>
        <p:spPr bwMode="auto">
          <a:xfrm>
            <a:off x="3657600" y="28194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1800">
                <a:latin typeface="Arial" charset="0"/>
              </a:rPr>
              <a:t>Item to be inserted</a:t>
            </a:r>
          </a:p>
        </p:txBody>
      </p:sp>
      <p:grpSp>
        <p:nvGrpSpPr>
          <p:cNvPr id="4" name="Group 72"/>
          <p:cNvGrpSpPr>
            <a:grpSpLocks/>
          </p:cNvGrpSpPr>
          <p:nvPr/>
        </p:nvGrpSpPr>
        <p:grpSpPr bwMode="auto">
          <a:xfrm>
            <a:off x="1981200" y="4419600"/>
            <a:ext cx="1371600" cy="1524000"/>
            <a:chOff x="1248" y="2784"/>
            <a:chExt cx="864" cy="960"/>
          </a:xfrm>
        </p:grpSpPr>
        <p:sp>
          <p:nvSpPr>
            <p:cNvPr id="19503" name="Rectangle 6"/>
            <p:cNvSpPr>
              <a:spLocks noChangeArrowheads="1"/>
            </p:cNvSpPr>
            <p:nvPr/>
          </p:nvSpPr>
          <p:spPr bwMode="auto">
            <a:xfrm>
              <a:off x="1248" y="3408"/>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19504" name="Line 19"/>
            <p:cNvSpPr>
              <a:spLocks noChangeShapeType="1"/>
            </p:cNvSpPr>
            <p:nvPr/>
          </p:nvSpPr>
          <p:spPr bwMode="auto">
            <a:xfrm>
              <a:off x="1488" y="2784"/>
              <a:ext cx="0" cy="624"/>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05" name="Line 20"/>
            <p:cNvSpPr>
              <a:spLocks noChangeShapeType="1"/>
            </p:cNvSpPr>
            <p:nvPr/>
          </p:nvSpPr>
          <p:spPr bwMode="auto">
            <a:xfrm flipV="1">
              <a:off x="1968" y="2832"/>
              <a:ext cx="0" cy="72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6" name="Line 30"/>
            <p:cNvSpPr>
              <a:spLocks noChangeShapeType="1"/>
            </p:cNvSpPr>
            <p:nvPr/>
          </p:nvSpPr>
          <p:spPr bwMode="auto">
            <a:xfrm>
              <a:off x="1872"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7" name="Text Box 32"/>
            <p:cNvSpPr txBox="1">
              <a:spLocks noChangeArrowheads="1"/>
            </p:cNvSpPr>
            <p:nvPr/>
          </p:nvSpPr>
          <p:spPr bwMode="auto">
            <a:xfrm>
              <a:off x="1440" y="34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X</a:t>
              </a:r>
            </a:p>
          </p:txBody>
        </p:sp>
      </p:grpSp>
      <p:grpSp>
        <p:nvGrpSpPr>
          <p:cNvPr id="5" name="Group 46"/>
          <p:cNvGrpSpPr>
            <a:grpSpLocks/>
          </p:cNvGrpSpPr>
          <p:nvPr/>
        </p:nvGrpSpPr>
        <p:grpSpPr bwMode="auto">
          <a:xfrm>
            <a:off x="2133600" y="2895600"/>
            <a:ext cx="1371600" cy="533400"/>
            <a:chOff x="1344" y="1824"/>
            <a:chExt cx="864" cy="336"/>
          </a:xfrm>
        </p:grpSpPr>
        <p:sp>
          <p:nvSpPr>
            <p:cNvPr id="19500" name="Rectangle 15"/>
            <p:cNvSpPr>
              <a:spLocks noChangeArrowheads="1"/>
            </p:cNvSpPr>
            <p:nvPr/>
          </p:nvSpPr>
          <p:spPr bwMode="auto">
            <a:xfrm>
              <a:off x="1344" y="1824"/>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19501" name="Line 26"/>
            <p:cNvSpPr>
              <a:spLocks noChangeShapeType="1"/>
            </p:cNvSpPr>
            <p:nvPr/>
          </p:nvSpPr>
          <p:spPr bwMode="auto">
            <a:xfrm>
              <a:off x="196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2" name="Text Box 39"/>
            <p:cNvSpPr txBox="1">
              <a:spLocks noChangeArrowheads="1"/>
            </p:cNvSpPr>
            <p:nvPr/>
          </p:nvSpPr>
          <p:spPr bwMode="auto">
            <a:xfrm>
              <a:off x="1536" y="182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X</a:t>
              </a:r>
            </a:p>
          </p:txBody>
        </p:sp>
      </p:grpSp>
      <p:grpSp>
        <p:nvGrpSpPr>
          <p:cNvPr id="6" name="Group 45"/>
          <p:cNvGrpSpPr>
            <a:grpSpLocks/>
          </p:cNvGrpSpPr>
          <p:nvPr/>
        </p:nvGrpSpPr>
        <p:grpSpPr bwMode="auto">
          <a:xfrm>
            <a:off x="1295400" y="1676400"/>
            <a:ext cx="7397750" cy="685800"/>
            <a:chOff x="816" y="1056"/>
            <a:chExt cx="4660" cy="432"/>
          </a:xfrm>
        </p:grpSpPr>
        <p:sp>
          <p:nvSpPr>
            <p:cNvPr id="19485" name="Rectangle 12"/>
            <p:cNvSpPr>
              <a:spLocks noChangeArrowheads="1"/>
            </p:cNvSpPr>
            <p:nvPr/>
          </p:nvSpPr>
          <p:spPr bwMode="auto">
            <a:xfrm>
              <a:off x="816"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6" name="Rectangle 13"/>
            <p:cNvSpPr>
              <a:spLocks noChangeArrowheads="1"/>
            </p:cNvSpPr>
            <p:nvPr/>
          </p:nvSpPr>
          <p:spPr bwMode="auto">
            <a:xfrm>
              <a:off x="2352"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7" name="Rectangle 14"/>
            <p:cNvSpPr>
              <a:spLocks noChangeArrowheads="1"/>
            </p:cNvSpPr>
            <p:nvPr/>
          </p:nvSpPr>
          <p:spPr bwMode="auto">
            <a:xfrm>
              <a:off x="3840"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8" name="Line 16"/>
            <p:cNvSpPr>
              <a:spLocks noChangeShapeType="1"/>
            </p:cNvSpPr>
            <p:nvPr/>
          </p:nvSpPr>
          <p:spPr bwMode="auto">
            <a:xfrm>
              <a:off x="1584"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9" name="Line 17"/>
            <p:cNvSpPr>
              <a:spLocks noChangeShapeType="1"/>
            </p:cNvSpPr>
            <p:nvPr/>
          </p:nvSpPr>
          <p:spPr bwMode="auto">
            <a:xfrm>
              <a:off x="3072"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90" name="Line 18"/>
            <p:cNvSpPr>
              <a:spLocks noChangeShapeType="1"/>
            </p:cNvSpPr>
            <p:nvPr/>
          </p:nvSpPr>
          <p:spPr bwMode="auto">
            <a:xfrm>
              <a:off x="4608" y="124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491" name="Group 40"/>
            <p:cNvGrpSpPr>
              <a:grpSpLocks/>
            </p:cNvGrpSpPr>
            <p:nvPr/>
          </p:nvGrpSpPr>
          <p:grpSpPr bwMode="auto">
            <a:xfrm>
              <a:off x="1008" y="1056"/>
              <a:ext cx="3456" cy="336"/>
              <a:chOff x="1008" y="1056"/>
              <a:chExt cx="3456" cy="336"/>
            </a:xfrm>
          </p:grpSpPr>
          <p:sp>
            <p:nvSpPr>
              <p:cNvPr id="19494" name="Line 23"/>
              <p:cNvSpPr>
                <a:spLocks noChangeShapeType="1"/>
              </p:cNvSpPr>
              <p:nvPr/>
            </p:nvSpPr>
            <p:spPr bwMode="auto">
              <a:xfrm>
                <a:off x="1440"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Line 24"/>
              <p:cNvSpPr>
                <a:spLocks noChangeShapeType="1"/>
              </p:cNvSpPr>
              <p:nvPr/>
            </p:nvSpPr>
            <p:spPr bwMode="auto">
              <a:xfrm>
                <a:off x="292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6" name="Line 25"/>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7" name="Text Box 33"/>
              <p:cNvSpPr txBox="1">
                <a:spLocks noChangeArrowheads="1"/>
              </p:cNvSpPr>
              <p:nvPr/>
            </p:nvSpPr>
            <p:spPr bwMode="auto">
              <a:xfrm>
                <a:off x="1008"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sp>
            <p:nvSpPr>
              <p:cNvPr id="19498" name="Text Box 35"/>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sp>
            <p:nvSpPr>
              <p:cNvPr id="19499" name="Text Box 37"/>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grpSp>
        <p:sp>
          <p:nvSpPr>
            <p:cNvPr id="19492" name="Line 41"/>
            <p:cNvSpPr>
              <a:spLocks noChangeShapeType="1"/>
            </p:cNvSpPr>
            <p:nvPr/>
          </p:nvSpPr>
          <p:spPr bwMode="auto">
            <a:xfrm>
              <a:off x="5376" y="1248"/>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42"/>
            <p:cNvSpPr>
              <a:spLocks noChangeShapeType="1"/>
            </p:cNvSpPr>
            <p:nvPr/>
          </p:nvSpPr>
          <p:spPr bwMode="auto">
            <a:xfrm>
              <a:off x="5234" y="1485"/>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48"/>
          <p:cNvGrpSpPr>
            <a:grpSpLocks/>
          </p:cNvGrpSpPr>
          <p:nvPr/>
        </p:nvGrpSpPr>
        <p:grpSpPr bwMode="auto">
          <a:xfrm>
            <a:off x="3581400" y="4191000"/>
            <a:ext cx="4954588" cy="676275"/>
            <a:chOff x="2256" y="2640"/>
            <a:chExt cx="3121" cy="426"/>
          </a:xfrm>
        </p:grpSpPr>
        <p:sp>
          <p:nvSpPr>
            <p:cNvPr id="19475" name="Rectangle 4"/>
            <p:cNvSpPr>
              <a:spLocks noChangeArrowheads="1"/>
            </p:cNvSpPr>
            <p:nvPr/>
          </p:nvSpPr>
          <p:spPr bwMode="auto">
            <a:xfrm>
              <a:off x="2256"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76" name="Rectangle 5"/>
            <p:cNvSpPr>
              <a:spLocks noChangeArrowheads="1"/>
            </p:cNvSpPr>
            <p:nvPr/>
          </p:nvSpPr>
          <p:spPr bwMode="auto">
            <a:xfrm>
              <a:off x="3744"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77" name="Line 8"/>
            <p:cNvSpPr>
              <a:spLocks noChangeShapeType="1"/>
            </p:cNvSpPr>
            <p:nvPr/>
          </p:nvSpPr>
          <p:spPr bwMode="auto">
            <a:xfrm>
              <a:off x="2976" y="283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9"/>
            <p:cNvSpPr>
              <a:spLocks noChangeShapeType="1"/>
            </p:cNvSpPr>
            <p:nvPr/>
          </p:nvSpPr>
          <p:spPr bwMode="auto">
            <a:xfrm>
              <a:off x="4512" y="2832"/>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28"/>
            <p:cNvSpPr>
              <a:spLocks noChangeShapeType="1"/>
            </p:cNvSpPr>
            <p:nvPr/>
          </p:nvSpPr>
          <p:spPr bwMode="auto">
            <a:xfrm>
              <a:off x="2832"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29"/>
            <p:cNvSpPr>
              <a:spLocks noChangeShapeType="1"/>
            </p:cNvSpPr>
            <p:nvPr/>
          </p:nvSpPr>
          <p:spPr bwMode="auto">
            <a:xfrm>
              <a:off x="4368"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Text Box 36"/>
            <p:cNvSpPr txBox="1">
              <a:spLocks noChangeArrowheads="1"/>
            </p:cNvSpPr>
            <p:nvPr/>
          </p:nvSpPr>
          <p:spPr bwMode="auto">
            <a:xfrm>
              <a:off x="2400"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sp>
          <p:nvSpPr>
            <p:cNvPr id="19482" name="Text Box 38"/>
            <p:cNvSpPr txBox="1">
              <a:spLocks noChangeArrowheads="1"/>
            </p:cNvSpPr>
            <p:nvPr/>
          </p:nvSpPr>
          <p:spPr bwMode="auto">
            <a:xfrm>
              <a:off x="3936"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sp>
          <p:nvSpPr>
            <p:cNvPr id="19483" name="Line 43"/>
            <p:cNvSpPr>
              <a:spLocks noChangeShapeType="1"/>
            </p:cNvSpPr>
            <p:nvPr/>
          </p:nvSpPr>
          <p:spPr bwMode="auto">
            <a:xfrm>
              <a:off x="5277" y="2826"/>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44"/>
            <p:cNvSpPr>
              <a:spLocks noChangeShapeType="1"/>
            </p:cNvSpPr>
            <p:nvPr/>
          </p:nvSpPr>
          <p:spPr bwMode="auto">
            <a:xfrm>
              <a:off x="5135" y="3063"/>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5"/>
          <p:cNvGrpSpPr>
            <a:grpSpLocks/>
          </p:cNvGrpSpPr>
          <p:nvPr/>
        </p:nvGrpSpPr>
        <p:grpSpPr bwMode="auto">
          <a:xfrm>
            <a:off x="304800" y="4706940"/>
            <a:ext cx="838200" cy="822024"/>
            <a:chOff x="304801" y="4707582"/>
            <a:chExt cx="837461" cy="821271"/>
          </a:xfrm>
        </p:grpSpPr>
        <p:sp>
          <p:nvSpPr>
            <p:cNvPr id="19473" name="TextBox 6"/>
            <p:cNvSpPr txBox="1">
              <a:spLocks noChangeArrowheads="1"/>
            </p:cNvSpPr>
            <p:nvPr/>
          </p:nvSpPr>
          <p:spPr bwMode="auto">
            <a:xfrm>
              <a:off x="304801" y="5067611"/>
              <a:ext cx="764279" cy="46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dirty="0" smtClean="0">
                  <a:solidFill>
                    <a:srgbClr val="FF0000"/>
                  </a:solidFill>
                  <a:latin typeface="Times New Roman" pitchFamily="18" charset="0"/>
                </a:rPr>
                <a:t>head</a:t>
              </a:r>
              <a:endParaRPr lang="en-US" altLang="en-US" sz="2400" dirty="0">
                <a:solidFill>
                  <a:srgbClr val="FF0000"/>
                </a:solidFill>
                <a:latin typeface="Times New Roman" pitchFamily="18" charset="0"/>
              </a:endParaRPr>
            </a:p>
          </p:txBody>
        </p:sp>
        <p:cxnSp>
          <p:nvCxnSpPr>
            <p:cNvPr id="11" name="Straight Arrow Connector 10"/>
            <p:cNvCxnSpPr/>
            <p:nvPr/>
          </p:nvCxnSpPr>
          <p:spPr>
            <a:xfrm flipV="1">
              <a:off x="687052" y="4707582"/>
              <a:ext cx="455210" cy="49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p:cNvGrpSpPr>
          <p:nvPr/>
        </p:nvGrpSpPr>
        <p:grpSpPr bwMode="auto">
          <a:xfrm>
            <a:off x="341334" y="2931467"/>
            <a:ext cx="1792266" cy="461665"/>
            <a:chOff x="341714" y="2931581"/>
            <a:chExt cx="1791886" cy="461368"/>
          </a:xfrm>
        </p:grpSpPr>
        <p:sp>
          <p:nvSpPr>
            <p:cNvPr id="19471" name="TextBox 8"/>
            <p:cNvSpPr txBox="1">
              <a:spLocks noChangeArrowheads="1"/>
            </p:cNvSpPr>
            <p:nvPr/>
          </p:nvSpPr>
          <p:spPr bwMode="auto">
            <a:xfrm>
              <a:off x="341714" y="2931581"/>
              <a:ext cx="1295272"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dirty="0" err="1" smtClean="0">
                  <a:solidFill>
                    <a:srgbClr val="FF0000"/>
                  </a:solidFill>
                  <a:latin typeface="Times New Roman" pitchFamily="18" charset="0"/>
                </a:rPr>
                <a:t>newnode</a:t>
              </a:r>
              <a:endParaRPr lang="en-US" altLang="en-US" sz="2400" dirty="0" smtClean="0">
                <a:solidFill>
                  <a:srgbClr val="FF0000"/>
                </a:solidFill>
                <a:latin typeface="Times New Roman" pitchFamily="18" charset="0"/>
              </a:endParaRPr>
            </a:p>
          </p:txBody>
        </p:sp>
        <p:cxnSp>
          <p:nvCxnSpPr>
            <p:cNvPr id="13" name="Straight Arrow Connector 12"/>
            <p:cNvCxnSpPr>
              <a:stCxn id="19471" idx="3"/>
              <a:endCxn id="19500" idx="1"/>
            </p:cNvCxnSpPr>
            <p:nvPr/>
          </p:nvCxnSpPr>
          <p:spPr>
            <a:xfrm>
              <a:off x="1636986" y="3162265"/>
              <a:ext cx="4966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1" name="TextBox 8"/>
          <p:cNvSpPr txBox="1">
            <a:spLocks noChangeArrowheads="1"/>
          </p:cNvSpPr>
          <p:nvPr/>
        </p:nvSpPr>
        <p:spPr bwMode="auto">
          <a:xfrm>
            <a:off x="2133600" y="6040531"/>
            <a:ext cx="1295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dirty="0" err="1" smtClean="0">
                <a:solidFill>
                  <a:srgbClr val="FF0000"/>
                </a:solidFill>
                <a:latin typeface="Times New Roman" pitchFamily="18" charset="0"/>
              </a:rPr>
              <a:t>newnode</a:t>
            </a:r>
            <a:endParaRPr lang="en-US" altLang="en-US" sz="2400" dirty="0" smtClean="0">
              <a:solidFill>
                <a:srgbClr val="FF0000"/>
              </a:solidFill>
              <a:latin typeface="Times New Roman" pitchFamily="18" charset="0"/>
            </a:endParaRPr>
          </a:p>
        </p:txBody>
      </p:sp>
    </p:spTree>
    <p:extLst>
      <p:ext uri="{BB962C8B-B14F-4D97-AF65-F5344CB8AC3E}">
        <p14:creationId xmlns:p14="http://schemas.microsoft.com/office/powerpoint/2010/main" val="13926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127"/>
                                        </p:tgtEl>
                                        <p:attrNameLst>
                                          <p:attrName>style.visibility</p:attrName>
                                        </p:attrNameLst>
                                      </p:cBhvr>
                                      <p:to>
                                        <p:strVal val="visible"/>
                                      </p:to>
                                    </p:set>
                                    <p:animEffect transition="in" filter="checkerboard(across)">
                                      <p:cBhvr>
                                        <p:cTn id="22" dur="500"/>
                                        <p:tgtEl>
                                          <p:spTgt spid="4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52"/>
                                        </p:tgtEl>
                                        <p:attrNameLst>
                                          <p:attrName>style.visibility</p:attrName>
                                        </p:attrNameLst>
                                      </p:cBhvr>
                                      <p:to>
                                        <p:strVal val="visible"/>
                                      </p:to>
                                    </p:set>
                                    <p:animEffect transition="in" filter="blinds(horizontal)">
                                      <p:cBhvr>
                                        <p:cTn id="52"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41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Inserting as last node in SLL</a:t>
            </a:r>
            <a:endParaRPr lang="en-US" sz="3600" b="1" u="sng" dirty="0">
              <a:solidFill>
                <a:srgbClr val="7030A0"/>
              </a:solidFill>
            </a:endParaRPr>
          </a:p>
        </p:txBody>
      </p:sp>
      <p:sp>
        <p:nvSpPr>
          <p:cNvPr id="3" name="Content Placeholder 2"/>
          <p:cNvSpPr>
            <a:spLocks noGrp="1"/>
          </p:cNvSpPr>
          <p:nvPr>
            <p:ph idx="1"/>
          </p:nvPr>
        </p:nvSpPr>
        <p:spPr>
          <a:xfrm>
            <a:off x="228600" y="685800"/>
            <a:ext cx="4267200" cy="5029200"/>
          </a:xfrm>
        </p:spPr>
        <p:txBody>
          <a:bodyPr>
            <a:noAutofit/>
          </a:bodyPr>
          <a:lstStyle/>
          <a:p>
            <a:pPr>
              <a:buNone/>
            </a:pPr>
            <a:r>
              <a:rPr lang="en-US" sz="2000" b="1" dirty="0" err="1" smtClean="0">
                <a:solidFill>
                  <a:schemeClr val="accent2">
                    <a:lumMod val="50000"/>
                  </a:schemeClr>
                </a:solidFill>
              </a:rPr>
              <a:t>i</a:t>
            </a:r>
            <a:r>
              <a:rPr lang="en-US" sz="2000" b="1" dirty="0" err="1" smtClean="0">
                <a:solidFill>
                  <a:schemeClr val="accent4">
                    <a:lumMod val="50000"/>
                  </a:schemeClr>
                </a:solidFill>
              </a:rPr>
              <a:t>nsertlast</a:t>
            </a:r>
            <a:r>
              <a:rPr lang="en-US" sz="2000" b="1" dirty="0" smtClean="0">
                <a:solidFill>
                  <a:schemeClr val="accent4">
                    <a:lumMod val="50000"/>
                  </a:schemeClr>
                </a:solidFill>
              </a:rPr>
              <a:t>()</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a:t>
            </a:r>
            <a:r>
              <a:rPr lang="en-US" sz="2000" b="1" dirty="0" err="1" smtClean="0">
                <a:solidFill>
                  <a:schemeClr val="accent2">
                    <a:lumMod val="50000"/>
                  </a:schemeClr>
                </a:solidFill>
              </a:rPr>
              <a:t>newnode</a:t>
            </a:r>
            <a:r>
              <a:rPr lang="en-US" sz="2000" b="1" dirty="0" smtClean="0">
                <a:solidFill>
                  <a:schemeClr val="accent2">
                    <a:lumMod val="50000"/>
                  </a:schemeClr>
                </a:solidFill>
              </a:rPr>
              <a: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“Memory Insufficient";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last-&gt;next=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last=last-&gt;next;</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8" name="Straight Arrow Connector 7"/>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5" name="TextBox 14"/>
          <p:cNvSpPr txBox="1"/>
          <p:nvPr/>
        </p:nvSpPr>
        <p:spPr>
          <a:xfrm>
            <a:off x="57912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6" name="TextBox 15"/>
          <p:cNvSpPr txBox="1"/>
          <p:nvPr/>
        </p:nvSpPr>
        <p:spPr>
          <a:xfrm>
            <a:off x="78486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7" name="TextBox 16"/>
          <p:cNvSpPr txBox="1"/>
          <p:nvPr/>
        </p:nvSpPr>
        <p:spPr>
          <a:xfrm>
            <a:off x="34290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8" name="TextBox 17"/>
          <p:cNvSpPr txBox="1"/>
          <p:nvPr/>
        </p:nvSpPr>
        <p:spPr>
          <a:xfrm>
            <a:off x="84582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9" name="TextBox 18"/>
          <p:cNvSpPr txBox="1"/>
          <p:nvPr/>
        </p:nvSpPr>
        <p:spPr>
          <a:xfrm>
            <a:off x="5791200" y="2590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20" name="Table 19"/>
          <p:cNvGraphicFramePr>
            <a:graphicFrameLocks noGrp="1"/>
          </p:cNvGraphicFramePr>
          <p:nvPr/>
        </p:nvGraphicFramePr>
        <p:xfrm>
          <a:off x="11430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1" name="Table 20"/>
          <p:cNvGraphicFramePr>
            <a:graphicFrameLocks noGrp="1"/>
          </p:cNvGraphicFramePr>
          <p:nvPr/>
        </p:nvGraphicFramePr>
        <p:xfrm>
          <a:off x="32004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22" name="Table 21"/>
          <p:cNvGraphicFramePr>
            <a:graphicFrameLocks noGrp="1"/>
          </p:cNvGraphicFramePr>
          <p:nvPr/>
        </p:nvGraphicFramePr>
        <p:xfrm>
          <a:off x="52578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4000</a:t>
                      </a:r>
                      <a:endParaRPr lang="en-US" dirty="0"/>
                    </a:p>
                  </a:txBody>
                  <a:tcPr/>
                </a:tc>
              </a:tr>
            </a:tbl>
          </a:graphicData>
        </a:graphic>
      </p:graphicFrame>
      <p:cxnSp>
        <p:nvCxnSpPr>
          <p:cNvPr id="23" name="Straight Arrow Connector 22"/>
          <p:cNvCxnSpPr/>
          <p:nvPr/>
        </p:nvCxnSpPr>
        <p:spPr>
          <a:xfrm>
            <a:off x="27432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006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24000" y="601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6019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8" name="TextBox 27"/>
          <p:cNvSpPr txBox="1"/>
          <p:nvPr/>
        </p:nvSpPr>
        <p:spPr>
          <a:xfrm>
            <a:off x="3581400" y="6019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9" name="TextBox 28"/>
          <p:cNvSpPr txBox="1"/>
          <p:nvPr/>
        </p:nvSpPr>
        <p:spPr>
          <a:xfrm>
            <a:off x="5791200" y="6019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0" name="TextBox 29"/>
          <p:cNvSpPr txBox="1"/>
          <p:nvPr/>
        </p:nvSpPr>
        <p:spPr>
          <a:xfrm>
            <a:off x="1219200" y="6336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2" name="TextBox 31"/>
          <p:cNvSpPr txBox="1"/>
          <p:nvPr/>
        </p:nvSpPr>
        <p:spPr>
          <a:xfrm>
            <a:off x="4876800" y="487680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graphicFrame>
        <p:nvGraphicFramePr>
          <p:cNvPr id="33" name="Table 32"/>
          <p:cNvGraphicFramePr>
            <a:graphicFrameLocks noGrp="1"/>
          </p:cNvGraphicFramePr>
          <p:nvPr/>
        </p:nvGraphicFramePr>
        <p:xfrm>
          <a:off x="73152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75000"/>
                      </a:schemeClr>
                    </a:solidFill>
                  </a:tcPr>
                </a:tc>
                <a:tc>
                  <a:txBody>
                    <a:bodyPr/>
                    <a:lstStyle/>
                    <a:p>
                      <a:r>
                        <a:rPr lang="en-US" dirty="0" smtClean="0"/>
                        <a:t>NULL</a:t>
                      </a:r>
                      <a:endParaRPr lang="en-US" dirty="0"/>
                    </a:p>
                  </a:txBody>
                  <a:tcPr/>
                </a:tc>
              </a:tr>
            </a:tbl>
          </a:graphicData>
        </a:graphic>
      </p:graphicFrame>
      <p:cxnSp>
        <p:nvCxnSpPr>
          <p:cNvPr id="34" name="Straight Arrow Connector 33"/>
          <p:cNvCxnSpPr/>
          <p:nvPr/>
        </p:nvCxnSpPr>
        <p:spPr>
          <a:xfrm>
            <a:off x="68580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610600" y="60314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6031468"/>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7" name="TextBox 36"/>
          <p:cNvSpPr txBox="1"/>
          <p:nvPr/>
        </p:nvSpPr>
        <p:spPr>
          <a:xfrm>
            <a:off x="8305800" y="63362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Inserting as First node in SLL</a:t>
            </a:r>
            <a:endParaRPr lang="en-US" sz="3600" dirty="0"/>
          </a:p>
        </p:txBody>
      </p:sp>
      <p:sp>
        <p:nvSpPr>
          <p:cNvPr id="3" name="Content Placeholder 2"/>
          <p:cNvSpPr>
            <a:spLocks noGrp="1"/>
          </p:cNvSpPr>
          <p:nvPr>
            <p:ph idx="1"/>
          </p:nvPr>
        </p:nvSpPr>
        <p:spPr>
          <a:xfrm>
            <a:off x="153650" y="-106180"/>
            <a:ext cx="3505200" cy="4800600"/>
          </a:xfrm>
        </p:spPr>
        <p:txBody>
          <a:bodyPr>
            <a:noAutofit/>
          </a:bodyPr>
          <a:lstStyle/>
          <a:p>
            <a:pPr>
              <a:buNone/>
            </a:pPr>
            <a:r>
              <a:rPr lang="en-US" sz="2000" b="1" dirty="0" err="1" smtClean="0">
                <a:solidFill>
                  <a:schemeClr val="accent4">
                    <a:lumMod val="50000"/>
                  </a:schemeClr>
                </a:solidFill>
              </a:rPr>
              <a:t>int</a:t>
            </a:r>
            <a:r>
              <a:rPr lang="en-US" sz="2000" b="1" dirty="0" smtClean="0">
                <a:solidFill>
                  <a:schemeClr val="accent4">
                    <a:lumMod val="50000"/>
                  </a:schemeClr>
                </a:solidFill>
              </a:rPr>
              <a:t> </a:t>
            </a:r>
            <a:r>
              <a:rPr lang="en-US" sz="2000" b="1" dirty="0" err="1" smtClean="0">
                <a:solidFill>
                  <a:schemeClr val="accent4">
                    <a:lumMod val="50000"/>
                  </a:schemeClr>
                </a:solidFill>
              </a:rPr>
              <a:t>insertfirst</a:t>
            </a:r>
            <a:r>
              <a:rPr lang="en-US" sz="2000" b="1" dirty="0" smtClean="0">
                <a:solidFill>
                  <a:schemeClr val="accent4">
                    <a:lumMod val="50000"/>
                  </a:schemeClr>
                </a:solidFill>
              </a:rPr>
              <a:t>()</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a:t>
            </a:r>
            <a:r>
              <a:rPr lang="en-US" sz="2000" b="1" dirty="0" err="1" smtClean="0">
                <a:solidFill>
                  <a:schemeClr val="accent2">
                    <a:lumMod val="50000"/>
                  </a:schemeClr>
                </a:solidFill>
              </a:rPr>
              <a:t>newnode</a:t>
            </a:r>
            <a:r>
              <a:rPr lang="en-US" sz="2000" b="1" dirty="0" smtClean="0">
                <a:solidFill>
                  <a:schemeClr val="accent2">
                    <a:lumMod val="50000"/>
                  </a:schemeClr>
                </a:solidFill>
              </a:rPr>
              <a: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“No Memory";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newnode</a:t>
            </a:r>
            <a:r>
              <a:rPr lang="en-US" sz="2000" b="1" dirty="0" smtClean="0">
                <a:solidFill>
                  <a:schemeClr val="accent2">
                    <a:lumMod val="50000"/>
                  </a:schemeClr>
                </a:solidFill>
              </a:rPr>
              <a:t>-&gt;next=head;</a:t>
            </a:r>
          </a:p>
          <a:p>
            <a:pPr>
              <a:buNone/>
            </a:pPr>
            <a:r>
              <a:rPr lang="en-US" sz="2000" b="1" dirty="0" smtClean="0">
                <a:solidFill>
                  <a:schemeClr val="accent2">
                    <a:lumMod val="50000"/>
                  </a:schemeClr>
                </a:solidFill>
              </a:rPr>
              <a:t>    head=</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57912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78486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34290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84582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5791200" y="2590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17" name="Table 16"/>
          <p:cNvGraphicFramePr>
            <a:graphicFrameLocks noGrp="1"/>
          </p:cNvGraphicFramePr>
          <p:nvPr/>
        </p:nvGraphicFramePr>
        <p:xfrm>
          <a:off x="33528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8" name="Table 17"/>
          <p:cNvGraphicFramePr>
            <a:graphicFrameLocks noGrp="1"/>
          </p:cNvGraphicFramePr>
          <p:nvPr/>
        </p:nvGraphicFramePr>
        <p:xfrm>
          <a:off x="54102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9" name="Table 18"/>
          <p:cNvGraphicFramePr>
            <a:graphicFrameLocks noGrp="1"/>
          </p:cNvGraphicFramePr>
          <p:nvPr/>
        </p:nvGraphicFramePr>
        <p:xfrm>
          <a:off x="74676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0" name="Straight Arrow Connector 19"/>
          <p:cNvCxnSpPr/>
          <p:nvPr/>
        </p:nvCxnSpPr>
        <p:spPr>
          <a:xfrm>
            <a:off x="49530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104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752600" y="626339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2400" y="626339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4" name="TextBox 23"/>
          <p:cNvSpPr txBox="1"/>
          <p:nvPr/>
        </p:nvSpPr>
        <p:spPr>
          <a:xfrm>
            <a:off x="5791200" y="626339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5" name="TextBox 24"/>
          <p:cNvSpPr txBox="1"/>
          <p:nvPr/>
        </p:nvSpPr>
        <p:spPr>
          <a:xfrm>
            <a:off x="8001000" y="626339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6" name="TextBox 25"/>
          <p:cNvSpPr txBox="1"/>
          <p:nvPr/>
        </p:nvSpPr>
        <p:spPr>
          <a:xfrm>
            <a:off x="1447800" y="657985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7" name="TextBox 26"/>
          <p:cNvSpPr txBox="1"/>
          <p:nvPr/>
        </p:nvSpPr>
        <p:spPr>
          <a:xfrm>
            <a:off x="4953000" y="512039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cxnSp>
        <p:nvCxnSpPr>
          <p:cNvPr id="30" name="Straight Arrow Connector 29"/>
          <p:cNvCxnSpPr/>
          <p:nvPr/>
        </p:nvCxnSpPr>
        <p:spPr>
          <a:xfrm flipV="1">
            <a:off x="8839200" y="626339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828800" y="6198858"/>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2" name="TextBox 31"/>
          <p:cNvSpPr txBox="1"/>
          <p:nvPr/>
        </p:nvSpPr>
        <p:spPr>
          <a:xfrm>
            <a:off x="8534400" y="656819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graphicFrame>
        <p:nvGraphicFramePr>
          <p:cNvPr id="33" name="Table 32"/>
          <p:cNvGraphicFramePr>
            <a:graphicFrameLocks noGrp="1"/>
          </p:cNvGraphicFramePr>
          <p:nvPr/>
        </p:nvGraphicFramePr>
        <p:xfrm>
          <a:off x="12954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50000"/>
                      </a:schemeClr>
                    </a:solidFill>
                  </a:tcPr>
                </a:tc>
                <a:tc>
                  <a:txBody>
                    <a:bodyPr/>
                    <a:lstStyle/>
                    <a:p>
                      <a:r>
                        <a:rPr lang="en-US" dirty="0" smtClean="0"/>
                        <a:t>1000</a:t>
                      </a:r>
                      <a:endParaRPr lang="en-US" dirty="0"/>
                    </a:p>
                  </a:txBody>
                  <a:tcPr/>
                </a:tc>
              </a:tr>
            </a:tbl>
          </a:graphicData>
        </a:graphic>
      </p:graphicFrame>
      <p:cxnSp>
        <p:nvCxnSpPr>
          <p:cNvPr id="34" name="Straight Arrow Connector 33"/>
          <p:cNvCxnSpPr/>
          <p:nvPr/>
        </p:nvCxnSpPr>
        <p:spPr>
          <a:xfrm>
            <a:off x="28956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33600" y="6427458"/>
            <a:ext cx="11430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192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2766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3340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28194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002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294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20574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657600" y="2057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715000" y="2057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295400" y="23738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324600" y="23622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657600" y="9144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17" name="Table 16"/>
          <p:cNvGraphicFramePr>
            <a:graphicFrameLocks noGrp="1"/>
          </p:cNvGraphicFramePr>
          <p:nvPr/>
        </p:nvGraphicFramePr>
        <p:xfrm>
          <a:off x="11430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8" name="Table 17"/>
          <p:cNvGraphicFramePr>
            <a:graphicFrameLocks noGrp="1"/>
          </p:cNvGraphicFramePr>
          <p:nvPr/>
        </p:nvGraphicFramePr>
        <p:xfrm>
          <a:off x="32004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solidFill>
                            <a:schemeClr val="accent4">
                              <a:lumMod val="50000"/>
                            </a:schemeClr>
                          </a:solidFill>
                        </a:rPr>
                        <a:t>4000</a:t>
                      </a:r>
                      <a:endParaRPr lang="en-US" dirty="0">
                        <a:solidFill>
                          <a:schemeClr val="accent4">
                            <a:lumMod val="50000"/>
                          </a:schemeClr>
                        </a:solidFill>
                      </a:endParaRPr>
                    </a:p>
                  </a:txBody>
                  <a:tcPr/>
                </a:tc>
              </a:tr>
            </a:tbl>
          </a:graphicData>
        </a:graphic>
      </p:graphicFrame>
      <p:graphicFrame>
        <p:nvGraphicFramePr>
          <p:cNvPr id="19" name="Table 18"/>
          <p:cNvGraphicFramePr>
            <a:graphicFrameLocks noGrp="1"/>
          </p:cNvGraphicFramePr>
          <p:nvPr/>
        </p:nvGraphicFramePr>
        <p:xfrm>
          <a:off x="73152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0" name="Straight Arrow Connector 19"/>
          <p:cNvCxnSpPr/>
          <p:nvPr/>
        </p:nvCxnSpPr>
        <p:spPr>
          <a:xfrm>
            <a:off x="2743200" y="47360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447800" y="5040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00200" y="4964668"/>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4" name="TextBox 23"/>
          <p:cNvSpPr txBox="1"/>
          <p:nvPr/>
        </p:nvSpPr>
        <p:spPr>
          <a:xfrm>
            <a:off x="3581400" y="5040868"/>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5" name="TextBox 24"/>
          <p:cNvSpPr txBox="1"/>
          <p:nvPr/>
        </p:nvSpPr>
        <p:spPr>
          <a:xfrm>
            <a:off x="7620000" y="49530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6" name="TextBox 25"/>
          <p:cNvSpPr txBox="1"/>
          <p:nvPr/>
        </p:nvSpPr>
        <p:spPr>
          <a:xfrm>
            <a:off x="1143000" y="5357336"/>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7" name="TextBox 26"/>
          <p:cNvSpPr txBox="1"/>
          <p:nvPr/>
        </p:nvSpPr>
        <p:spPr>
          <a:xfrm>
            <a:off x="3352800" y="3897868"/>
            <a:ext cx="3886200" cy="369332"/>
          </a:xfrm>
          <a:prstGeom prst="rect">
            <a:avLst/>
          </a:prstGeom>
          <a:noFill/>
        </p:spPr>
        <p:txBody>
          <a:bodyPr wrap="square" rtlCol="0">
            <a:spAutoFit/>
          </a:bodyPr>
          <a:lstStyle/>
          <a:p>
            <a:r>
              <a:rPr lang="en-US" b="1" dirty="0" smtClean="0">
                <a:solidFill>
                  <a:srgbClr val="C00000"/>
                </a:solidFill>
              </a:rPr>
              <a:t>After Insertion – </a:t>
            </a:r>
            <a:r>
              <a:rPr lang="en-US" b="1" dirty="0" smtClean="0">
                <a:solidFill>
                  <a:schemeClr val="accent4">
                    <a:lumMod val="50000"/>
                  </a:schemeClr>
                </a:solidFill>
              </a:rPr>
              <a:t>where x=20</a:t>
            </a:r>
            <a:endParaRPr lang="en-US" b="1" dirty="0">
              <a:solidFill>
                <a:schemeClr val="accent4">
                  <a:lumMod val="50000"/>
                </a:schemeClr>
              </a:solidFill>
            </a:endParaRPr>
          </a:p>
        </p:txBody>
      </p:sp>
      <p:cxnSp>
        <p:nvCxnSpPr>
          <p:cNvPr id="28" name="Straight Arrow Connector 27"/>
          <p:cNvCxnSpPr/>
          <p:nvPr/>
        </p:nvCxnSpPr>
        <p:spPr>
          <a:xfrm flipV="1">
            <a:off x="8382000" y="5040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86400" y="53340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0" name="TextBox 29"/>
          <p:cNvSpPr txBox="1"/>
          <p:nvPr/>
        </p:nvSpPr>
        <p:spPr>
          <a:xfrm>
            <a:off x="8077200" y="53456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graphicFrame>
        <p:nvGraphicFramePr>
          <p:cNvPr id="31" name="Table 30"/>
          <p:cNvGraphicFramePr>
            <a:graphicFrameLocks noGrp="1"/>
          </p:cNvGraphicFramePr>
          <p:nvPr/>
        </p:nvGraphicFramePr>
        <p:xfrm>
          <a:off x="5257800" y="4876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50000"/>
                      </a:schemeClr>
                    </a:solidFill>
                  </a:tcPr>
                </a:tc>
                <a:tc>
                  <a:txBody>
                    <a:bodyPr/>
                    <a:lstStyle/>
                    <a:p>
                      <a:r>
                        <a:rPr lang="en-US" dirty="0" smtClean="0"/>
                        <a:t>3000</a:t>
                      </a:r>
                      <a:endParaRPr lang="en-US" dirty="0"/>
                    </a:p>
                  </a:txBody>
                  <a:tcPr/>
                </a:tc>
              </a:tr>
            </a:tbl>
          </a:graphicData>
        </a:graphic>
      </p:graphicFrame>
      <p:sp>
        <p:nvSpPr>
          <p:cNvPr id="33" name="TextBox 32"/>
          <p:cNvSpPr txBox="1"/>
          <p:nvPr/>
        </p:nvSpPr>
        <p:spPr>
          <a:xfrm>
            <a:off x="5943600" y="5638800"/>
            <a:ext cx="12192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cxnSp>
        <p:nvCxnSpPr>
          <p:cNvPr id="34" name="Straight Arrow Connector 33"/>
          <p:cNvCxnSpPr/>
          <p:nvPr/>
        </p:nvCxnSpPr>
        <p:spPr>
          <a:xfrm flipV="1">
            <a:off x="63246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4800600" y="47244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6858000" y="47244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09800" y="0"/>
            <a:ext cx="5638800" cy="523220"/>
          </a:xfrm>
          <a:prstGeom prst="rect">
            <a:avLst/>
          </a:prstGeom>
          <a:noFill/>
        </p:spPr>
        <p:txBody>
          <a:bodyPr wrap="square" rtlCol="0">
            <a:spAutoFit/>
          </a:bodyPr>
          <a:lstStyle/>
          <a:p>
            <a:r>
              <a:rPr lang="en-US" sz="2800" b="1" u="sng" dirty="0" smtClean="0">
                <a:solidFill>
                  <a:srgbClr val="7030A0"/>
                </a:solidFill>
              </a:rPr>
              <a:t>Insert Middle operation in a SLL</a:t>
            </a:r>
            <a:endParaRPr lang="en-US" sz="2800" b="1" u="sng"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a:t>What’s wrong with Array and Why lists?</a:t>
            </a:r>
          </a:p>
        </p:txBody>
      </p:sp>
      <p:sp>
        <p:nvSpPr>
          <p:cNvPr id="10243" name="Rectangle 3"/>
          <p:cNvSpPr>
            <a:spLocks noGrp="1" noChangeArrowheads="1"/>
          </p:cNvSpPr>
          <p:nvPr>
            <p:ph type="body" idx="1"/>
          </p:nvPr>
        </p:nvSpPr>
        <p:spPr/>
        <p:txBody>
          <a:bodyPr/>
          <a:lstStyle/>
          <a:p>
            <a:pPr>
              <a:lnSpc>
                <a:spcPct val="90000"/>
              </a:lnSpc>
            </a:pPr>
            <a:r>
              <a:rPr lang="en-US" dirty="0"/>
              <a:t>Disadvantages of arrays as storage data structures:</a:t>
            </a:r>
          </a:p>
          <a:p>
            <a:pPr lvl="1">
              <a:lnSpc>
                <a:spcPct val="90000"/>
              </a:lnSpc>
            </a:pPr>
            <a:r>
              <a:rPr lang="en-US" dirty="0"/>
              <a:t>slow searching in unordered array</a:t>
            </a:r>
          </a:p>
          <a:p>
            <a:pPr lvl="1">
              <a:lnSpc>
                <a:spcPct val="90000"/>
              </a:lnSpc>
            </a:pPr>
            <a:r>
              <a:rPr lang="en-US" dirty="0"/>
              <a:t>slow insertion in ordered array </a:t>
            </a:r>
          </a:p>
          <a:p>
            <a:pPr lvl="1">
              <a:lnSpc>
                <a:spcPct val="90000"/>
              </a:lnSpc>
            </a:pPr>
            <a:r>
              <a:rPr lang="en-US" dirty="0"/>
              <a:t>Fixed </a:t>
            </a:r>
            <a:r>
              <a:rPr lang="en-US" dirty="0" smtClean="0"/>
              <a:t>size</a:t>
            </a:r>
          </a:p>
          <a:p>
            <a:pPr lvl="1">
              <a:lnSpc>
                <a:spcPct val="90000"/>
              </a:lnSpc>
            </a:pPr>
            <a:r>
              <a:rPr lang="en-US" dirty="0" smtClean="0"/>
              <a:t>What happens when you insert/delete a cell?</a:t>
            </a:r>
            <a:endParaRPr lang="en-US" dirty="0"/>
          </a:p>
          <a:p>
            <a:pPr>
              <a:lnSpc>
                <a:spcPct val="90000"/>
              </a:lnSpc>
            </a:pPr>
            <a:r>
              <a:rPr lang="en-US" dirty="0"/>
              <a:t>Linked lists solve some of these problems</a:t>
            </a:r>
          </a:p>
          <a:p>
            <a:pPr>
              <a:lnSpc>
                <a:spcPct val="90000"/>
              </a:lnSpc>
            </a:pPr>
            <a:r>
              <a:rPr lang="en-US" dirty="0"/>
              <a:t>Linked lists are general purpose storage data structures and are versatile. </a:t>
            </a:r>
          </a:p>
        </p:txBody>
      </p:sp>
    </p:spTree>
    <p:extLst>
      <p:ext uri="{BB962C8B-B14F-4D97-AF65-F5344CB8AC3E}">
        <p14:creationId xmlns:p14="http://schemas.microsoft.com/office/powerpoint/2010/main" val="2040137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4724400" cy="6400800"/>
          </a:xfrm>
        </p:spPr>
        <p:txBody>
          <a:bodyPr>
            <a:noAutofit/>
          </a:bodyPr>
          <a:lstStyle/>
          <a:p>
            <a:pPr>
              <a:buNone/>
            </a:pPr>
            <a:r>
              <a:rPr lang="en-US" sz="1900" b="1" dirty="0" err="1" smtClean="0">
                <a:solidFill>
                  <a:schemeClr val="accent4">
                    <a:lumMod val="50000"/>
                  </a:schemeClr>
                </a:solidFill>
              </a:rPr>
              <a:t>insertmiddle</a:t>
            </a:r>
            <a:r>
              <a:rPr lang="en-US" sz="1900" b="1" dirty="0" smtClean="0">
                <a:solidFill>
                  <a:schemeClr val="accent4">
                    <a:lumMod val="50000"/>
                  </a:schemeClr>
                </a:solidFill>
              </a:rPr>
              <a:t>()</a:t>
            </a:r>
          </a:p>
          <a:p>
            <a:pPr>
              <a:buNone/>
            </a:pPr>
            <a:r>
              <a:rPr lang="en-US" sz="1900" b="1" dirty="0" smtClean="0">
                <a:solidFill>
                  <a:schemeClr val="accent2">
                    <a:lumMod val="50000"/>
                  </a:schemeClr>
                </a:solidFill>
              </a:rPr>
              <a:t>{</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int</a:t>
            </a:r>
            <a:r>
              <a:rPr lang="en-US" sz="1900" b="1" dirty="0" smtClean="0">
                <a:solidFill>
                  <a:schemeClr val="accent2">
                    <a:lumMod val="50000"/>
                  </a:schemeClr>
                </a:solidFill>
              </a:rPr>
              <a:t> x;</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getnode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if(</a:t>
            </a:r>
            <a:r>
              <a:rPr lang="en-US" sz="1900" b="1" dirty="0" err="1" smtClean="0">
                <a:solidFill>
                  <a:schemeClr val="accent2">
                    <a:lumMod val="50000"/>
                  </a:schemeClr>
                </a:solidFill>
              </a:rPr>
              <a:t>newnode</a:t>
            </a:r>
            <a:r>
              <a:rPr lang="en-US" sz="1900" b="1" dirty="0" smtClean="0">
                <a:solidFill>
                  <a:schemeClr val="accent2">
                    <a:lumMod val="50000"/>
                  </a:schemeClr>
                </a:solidFill>
              </a:rPr>
              <a:t>==NULL)</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printf</a:t>
            </a:r>
            <a:r>
              <a:rPr lang="en-US" sz="1900" b="1" dirty="0" smtClean="0">
                <a:solidFill>
                  <a:schemeClr val="accent2">
                    <a:lumMod val="50000"/>
                  </a:schemeClr>
                </a:solidFill>
              </a:rPr>
              <a:t>("\</a:t>
            </a:r>
            <a:r>
              <a:rPr lang="en-US" sz="1900" b="1" dirty="0" err="1" smtClean="0">
                <a:solidFill>
                  <a:schemeClr val="accent2">
                    <a:lumMod val="50000"/>
                  </a:schemeClr>
                </a:solidFill>
              </a:rPr>
              <a:t>nNo</a:t>
            </a:r>
            <a:r>
              <a:rPr lang="en-US" sz="1900" b="1" dirty="0" smtClean="0">
                <a:solidFill>
                  <a:schemeClr val="accent2">
                    <a:lumMod val="50000"/>
                  </a:schemeClr>
                </a:solidFill>
              </a:rPr>
              <a:t> Memory");</a:t>
            </a:r>
          </a:p>
          <a:p>
            <a:pPr>
              <a:buNone/>
            </a:pPr>
            <a:r>
              <a:rPr lang="en-US" sz="1900" b="1" dirty="0" smtClean="0">
                <a:solidFill>
                  <a:schemeClr val="accent2">
                    <a:lumMod val="50000"/>
                  </a:schemeClr>
                </a:solidFill>
              </a:rPr>
              <a:t>                     return(0);</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readnode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if(head==NULL)</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head=last=</a:t>
            </a:r>
            <a:r>
              <a:rPr lang="en-US" sz="1900" b="1" dirty="0" err="1" smtClean="0">
                <a:solidFill>
                  <a:schemeClr val="accent2">
                    <a:lumMod val="50000"/>
                  </a:schemeClr>
                </a:solidFill>
              </a:rPr>
              <a:t>newnode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return(0);</a:t>
            </a:r>
          </a:p>
          <a:p>
            <a:pPr>
              <a:buNone/>
            </a:pPr>
            <a:r>
              <a:rPr lang="en-US" sz="1900" b="1" dirty="0" smtClean="0">
                <a:solidFill>
                  <a:schemeClr val="accent2">
                    <a:lumMod val="50000"/>
                  </a:schemeClr>
                </a:solidFill>
              </a:rPr>
              <a:t>    } </a:t>
            </a:r>
          </a:p>
          <a:p>
            <a:pPr>
              <a:buNone/>
            </a:pPr>
            <a:r>
              <a:rPr lang="en-US" sz="1900" b="1" dirty="0" smtClean="0">
                <a:solidFill>
                  <a:schemeClr val="accent2">
                    <a:lumMod val="50000"/>
                  </a:schemeClr>
                </a:solidFill>
              </a:rPr>
              <a:t>    print ”Enter the node after which you want to insert the new node:";</a:t>
            </a:r>
          </a:p>
          <a:p>
            <a:pPr>
              <a:buNone/>
            </a:pPr>
            <a:r>
              <a:rPr lang="en-US" sz="1900" b="1" dirty="0" smtClean="0">
                <a:solidFill>
                  <a:schemeClr val="accent2">
                    <a:lumMod val="50000"/>
                  </a:schemeClr>
                </a:solidFill>
              </a:rPr>
              <a:t>    read x;</a:t>
            </a:r>
          </a:p>
          <a:p>
            <a:pPr>
              <a:buNone/>
            </a:pPr>
            <a:r>
              <a:rPr lang="en-US" sz="1900" b="1" dirty="0" smtClean="0">
                <a:solidFill>
                  <a:schemeClr val="accent2">
                    <a:lumMod val="50000"/>
                  </a:schemeClr>
                </a:solidFill>
              </a:rPr>
              <a:t>    temp=head;</a:t>
            </a:r>
          </a:p>
        </p:txBody>
      </p:sp>
      <p:sp>
        <p:nvSpPr>
          <p:cNvPr id="7" name="TextBox 6"/>
          <p:cNvSpPr txBox="1"/>
          <p:nvPr/>
        </p:nvSpPr>
        <p:spPr>
          <a:xfrm>
            <a:off x="5181600" y="1066800"/>
            <a:ext cx="3733800" cy="4401205"/>
          </a:xfrm>
          <a:prstGeom prst="rect">
            <a:avLst/>
          </a:prstGeom>
          <a:noFill/>
        </p:spPr>
        <p:txBody>
          <a:bodyPr wrap="square" rtlCol="0">
            <a:spAutoFit/>
          </a:bodyPr>
          <a:lstStyle/>
          <a:p>
            <a:r>
              <a:rPr lang="en-US" sz="2000" b="1" dirty="0" smtClean="0">
                <a:solidFill>
                  <a:schemeClr val="accent2">
                    <a:lumMod val="50000"/>
                  </a:schemeClr>
                </a:solidFill>
              </a:rPr>
              <a:t>while(temp!=NULL)</a:t>
            </a:r>
          </a:p>
          <a:p>
            <a:r>
              <a:rPr lang="en-US" sz="2000" b="1" dirty="0" smtClean="0">
                <a:solidFill>
                  <a:schemeClr val="accent2">
                    <a:lumMod val="50000"/>
                  </a:schemeClr>
                </a:solidFill>
              </a:rPr>
              <a:t>{</a:t>
            </a:r>
          </a:p>
          <a:p>
            <a:r>
              <a:rPr lang="en-US" sz="2000" b="1" dirty="0" smtClean="0">
                <a:solidFill>
                  <a:schemeClr val="accent2">
                    <a:lumMod val="50000"/>
                  </a:schemeClr>
                </a:solidFill>
              </a:rPr>
              <a:t>   if(temp-&gt;data==x)</a:t>
            </a:r>
          </a:p>
          <a:p>
            <a:r>
              <a:rPr lang="en-US" sz="2000" b="1" dirty="0" smtClean="0">
                <a:solidFill>
                  <a:schemeClr val="accent2">
                    <a:lumMod val="50000"/>
                  </a:schemeClr>
                </a:solidFill>
              </a:rPr>
              <a:t>   {</a:t>
            </a:r>
          </a:p>
          <a:p>
            <a:r>
              <a:rPr lang="en-US" sz="2000" b="1" dirty="0" smtClean="0">
                <a:solidFill>
                  <a:schemeClr val="accent2">
                    <a:lumMod val="50000"/>
                  </a:schemeClr>
                </a:solidFill>
              </a:rPr>
              <a:t>             </a:t>
            </a:r>
            <a:r>
              <a:rPr lang="en-US" sz="2000" b="1" dirty="0" err="1" smtClean="0">
                <a:solidFill>
                  <a:schemeClr val="accent2">
                    <a:lumMod val="50000"/>
                  </a:schemeClr>
                </a:solidFill>
              </a:rPr>
              <a:t>newnode</a:t>
            </a:r>
            <a:r>
              <a:rPr lang="en-US" sz="2000" b="1" dirty="0" smtClean="0">
                <a:solidFill>
                  <a:schemeClr val="accent2">
                    <a:lumMod val="50000"/>
                  </a:schemeClr>
                </a:solidFill>
              </a:rPr>
              <a:t>-&gt;next=temp-&gt;next;</a:t>
            </a:r>
          </a:p>
          <a:p>
            <a:r>
              <a:rPr lang="en-US" sz="2000" b="1" dirty="0" smtClean="0">
                <a:solidFill>
                  <a:schemeClr val="accent2">
                    <a:lumMod val="50000"/>
                  </a:schemeClr>
                </a:solidFill>
              </a:rPr>
              <a:t>             temp-&gt;next=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r>
              <a:rPr lang="en-US" sz="2000" b="1" dirty="0" smtClean="0">
                <a:solidFill>
                  <a:schemeClr val="accent2">
                    <a:lumMod val="50000"/>
                  </a:schemeClr>
                </a:solidFill>
              </a:rPr>
              <a:t>             return(0);</a:t>
            </a:r>
          </a:p>
          <a:p>
            <a:r>
              <a:rPr lang="en-US" sz="2000" b="1" dirty="0" smtClean="0">
                <a:solidFill>
                  <a:schemeClr val="accent2">
                    <a:lumMod val="50000"/>
                  </a:schemeClr>
                </a:solidFill>
              </a:rPr>
              <a:t>    }</a:t>
            </a:r>
          </a:p>
          <a:p>
            <a:r>
              <a:rPr lang="en-US" sz="2000" b="1" dirty="0" smtClean="0">
                <a:solidFill>
                  <a:schemeClr val="accent2">
                    <a:lumMod val="50000"/>
                  </a:schemeClr>
                </a:solidFill>
              </a:rPr>
              <a:t>    else</a:t>
            </a:r>
          </a:p>
          <a:p>
            <a:r>
              <a:rPr lang="en-US" sz="2000" b="1" dirty="0" smtClean="0">
                <a:solidFill>
                  <a:schemeClr val="accent2">
                    <a:lumMod val="50000"/>
                  </a:schemeClr>
                </a:solidFill>
              </a:rPr>
              <a:t>             temp=temp-</a:t>
            </a:r>
            <a:r>
              <a:rPr lang="en-US" sz="2000" b="1" smtClean="0">
                <a:solidFill>
                  <a:schemeClr val="accent2">
                    <a:lumMod val="50000"/>
                  </a:schemeClr>
                </a:solidFill>
              </a:rPr>
              <a:t>&gt;next;</a:t>
            </a:r>
            <a:endParaRPr lang="en-US" sz="2000" b="1" dirty="0" smtClean="0">
              <a:solidFill>
                <a:schemeClr val="accent2">
                  <a:lumMod val="50000"/>
                </a:schemeClr>
              </a:solidFill>
            </a:endParaRPr>
          </a:p>
          <a:p>
            <a:r>
              <a:rPr lang="en-US" sz="2000" b="1" dirty="0" smtClean="0">
                <a:solidFill>
                  <a:schemeClr val="accent2">
                    <a:lumMod val="50000"/>
                  </a:schemeClr>
                </a:solidFill>
              </a:rPr>
              <a:t>    }</a:t>
            </a:r>
          </a:p>
          <a:p>
            <a:r>
              <a:rPr lang="en-US" sz="2000" b="1" dirty="0" smtClean="0">
                <a:solidFill>
                  <a:schemeClr val="accent2">
                    <a:lumMod val="50000"/>
                  </a:schemeClr>
                </a:solidFill>
              </a:rPr>
              <a:t>    return(0);</a:t>
            </a:r>
          </a:p>
          <a:p>
            <a:r>
              <a:rPr lang="en-US" sz="2000" b="1" dirty="0" smtClean="0">
                <a:solidFill>
                  <a:schemeClr val="accent2">
                    <a:lumMod val="50000"/>
                  </a:schemeClr>
                </a:solidFill>
              </a:rPr>
              <a:t>}</a:t>
            </a:r>
            <a:endParaRPr lang="en-US" sz="2000" b="1" dirty="0">
              <a:solidFill>
                <a:schemeClr val="accent2">
                  <a:lumMod val="50000"/>
                </a:schemeClr>
              </a:solidFill>
            </a:endParaRPr>
          </a:p>
        </p:txBody>
      </p:sp>
      <p:cxnSp>
        <p:nvCxnSpPr>
          <p:cNvPr id="9" name="Straight Connector 8"/>
          <p:cNvCxnSpPr/>
          <p:nvPr/>
        </p:nvCxnSpPr>
        <p:spPr>
          <a:xfrm>
            <a:off x="5029200" y="457200"/>
            <a:ext cx="0" cy="63347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0"/>
            <a:ext cx="5638800" cy="523220"/>
          </a:xfrm>
          <a:prstGeom prst="rect">
            <a:avLst/>
          </a:prstGeom>
          <a:noFill/>
        </p:spPr>
        <p:txBody>
          <a:bodyPr wrap="square" rtlCol="0">
            <a:spAutoFit/>
          </a:bodyPr>
          <a:lstStyle/>
          <a:p>
            <a:r>
              <a:rPr lang="en-US" sz="2800" b="1" u="sng" dirty="0" smtClean="0">
                <a:solidFill>
                  <a:srgbClr val="7030A0"/>
                </a:solidFill>
              </a:rPr>
              <a:t>Insert Middle operation in a SLL</a:t>
            </a:r>
            <a:endParaRPr lang="en-US" sz="2800" b="1" u="sng"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09600" y="152400"/>
            <a:ext cx="7772400" cy="685800"/>
          </a:xfrm>
        </p:spPr>
        <p:txBody>
          <a:bodyPr/>
          <a:lstStyle/>
          <a:p>
            <a:pPr eaLnBrk="1" hangingPunct="1"/>
            <a:r>
              <a:rPr lang="en-US" altLang="en-US" sz="2800" smtClean="0"/>
              <a:t>Deleting a Node from a Linked List</a:t>
            </a:r>
          </a:p>
        </p:txBody>
      </p:sp>
      <p:sp>
        <p:nvSpPr>
          <p:cNvPr id="22533" name="Rectangle 3"/>
          <p:cNvSpPr>
            <a:spLocks noGrp="1" noChangeArrowheads="1"/>
          </p:cNvSpPr>
          <p:nvPr>
            <p:ph type="body" idx="1"/>
          </p:nvPr>
        </p:nvSpPr>
        <p:spPr>
          <a:xfrm>
            <a:off x="685800" y="1066800"/>
            <a:ext cx="7772400" cy="5334000"/>
          </a:xfrm>
        </p:spPr>
        <p:txBody>
          <a:bodyPr/>
          <a:lstStyle/>
          <a:p>
            <a:pPr algn="just" eaLnBrk="1" hangingPunct="1">
              <a:spcBef>
                <a:spcPct val="25000"/>
              </a:spcBef>
              <a:spcAft>
                <a:spcPct val="25000"/>
              </a:spcAft>
            </a:pPr>
            <a:r>
              <a:rPr lang="en-US" altLang="en-US" sz="2000" dirty="0" smtClean="0"/>
              <a:t>Deleting a node requires that we logically remove the node from the list by changing various links and then physically deleting the node from the list (i.e., return it to the heap). </a:t>
            </a:r>
          </a:p>
          <a:p>
            <a:pPr algn="just" eaLnBrk="1" hangingPunct="1">
              <a:spcBef>
                <a:spcPct val="25000"/>
              </a:spcBef>
              <a:spcAft>
                <a:spcPct val="25000"/>
              </a:spcAft>
            </a:pPr>
            <a:r>
              <a:rPr lang="en-US" altLang="en-US" sz="2000" dirty="0" smtClean="0"/>
              <a:t>Any node in the list can be deleted.  Note that if the only node in the list is to be deleted, an empty list will result.  In this case the head pointer will be set to NULL.</a:t>
            </a:r>
          </a:p>
          <a:p>
            <a:pPr algn="just" eaLnBrk="1" hangingPunct="1">
              <a:spcBef>
                <a:spcPct val="25000"/>
              </a:spcBef>
              <a:spcAft>
                <a:spcPct val="25000"/>
              </a:spcAft>
            </a:pPr>
            <a:r>
              <a:rPr lang="en-US" altLang="en-US" sz="2000" dirty="0" smtClean="0"/>
              <a:t>To logically delete a node:</a:t>
            </a:r>
          </a:p>
          <a:p>
            <a:pPr lvl="1" algn="just" eaLnBrk="1" hangingPunct="1">
              <a:spcBef>
                <a:spcPct val="25000"/>
              </a:spcBef>
              <a:spcAft>
                <a:spcPct val="25000"/>
              </a:spcAft>
            </a:pPr>
            <a:r>
              <a:rPr lang="en-US" altLang="en-US" sz="1800" dirty="0" smtClean="0">
                <a:solidFill>
                  <a:srgbClr val="0000CC"/>
                </a:solidFill>
              </a:rPr>
              <a:t>First locate the node itself (temp) and its logical predecessor (</a:t>
            </a:r>
            <a:r>
              <a:rPr lang="en-US" altLang="en-US" sz="1800" dirty="0" err="1" smtClean="0">
                <a:solidFill>
                  <a:srgbClr val="0000CC"/>
                </a:solidFill>
              </a:rPr>
              <a:t>prev</a:t>
            </a:r>
            <a:r>
              <a:rPr lang="en-US" altLang="en-US" sz="1800" dirty="0" smtClean="0">
                <a:solidFill>
                  <a:srgbClr val="0000CC"/>
                </a:solidFill>
              </a:rPr>
              <a:t>).</a:t>
            </a:r>
          </a:p>
          <a:p>
            <a:pPr lvl="1" algn="just" eaLnBrk="1" hangingPunct="1">
              <a:spcBef>
                <a:spcPct val="25000"/>
              </a:spcBef>
              <a:spcAft>
                <a:spcPct val="25000"/>
              </a:spcAft>
            </a:pPr>
            <a:r>
              <a:rPr lang="en-US" altLang="en-US" sz="1800" dirty="0" smtClean="0">
                <a:solidFill>
                  <a:srgbClr val="0000CC"/>
                </a:solidFill>
              </a:rPr>
              <a:t>Change the predecessor’s link field to point to the deleted node’s successor (located at temp -&gt; next).</a:t>
            </a:r>
          </a:p>
          <a:p>
            <a:pPr lvl="1" algn="just" eaLnBrk="1" hangingPunct="1">
              <a:spcBef>
                <a:spcPct val="25000"/>
              </a:spcBef>
              <a:spcAft>
                <a:spcPct val="25000"/>
              </a:spcAft>
            </a:pPr>
            <a:r>
              <a:rPr lang="en-US" altLang="en-US" sz="1800" dirty="0" smtClean="0">
                <a:solidFill>
                  <a:srgbClr val="0000CC"/>
                </a:solidFill>
              </a:rPr>
              <a:t>Recycle the node using the free() function.</a:t>
            </a:r>
          </a:p>
          <a:p>
            <a:pPr algn="just" eaLnBrk="1" hangingPunct="1"/>
            <a:endParaRPr lang="en-US" altLang="en-US" sz="2000" dirty="0" smtClean="0"/>
          </a:p>
        </p:txBody>
      </p:sp>
    </p:spTree>
    <p:extLst>
      <p:ext uri="{BB962C8B-B14F-4D97-AF65-F5344CB8AC3E}">
        <p14:creationId xmlns:p14="http://schemas.microsoft.com/office/powerpoint/2010/main" val="2528346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mtClean="0"/>
              <a:t>Illustration: Deletion</a:t>
            </a:r>
          </a:p>
        </p:txBody>
      </p:sp>
      <p:grpSp>
        <p:nvGrpSpPr>
          <p:cNvPr id="2" name="Group 46"/>
          <p:cNvGrpSpPr>
            <a:grpSpLocks/>
          </p:cNvGrpSpPr>
          <p:nvPr/>
        </p:nvGrpSpPr>
        <p:grpSpPr bwMode="auto">
          <a:xfrm>
            <a:off x="1295400" y="3962400"/>
            <a:ext cx="1371600" cy="533400"/>
            <a:chOff x="816" y="2496"/>
            <a:chExt cx="864" cy="336"/>
          </a:xfrm>
        </p:grpSpPr>
        <p:sp>
          <p:nvSpPr>
            <p:cNvPr id="21551" name="Rectangle 12"/>
            <p:cNvSpPr>
              <a:spLocks noChangeArrowheads="1"/>
            </p:cNvSpPr>
            <p:nvPr/>
          </p:nvSpPr>
          <p:spPr bwMode="auto">
            <a:xfrm>
              <a:off x="816" y="249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52" name="Line 29"/>
            <p:cNvSpPr>
              <a:spLocks noChangeShapeType="1"/>
            </p:cNvSpPr>
            <p:nvPr/>
          </p:nvSpPr>
          <p:spPr bwMode="auto">
            <a:xfrm>
              <a:off x="1488"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Text Box 34"/>
            <p:cNvSpPr txBox="1">
              <a:spLocks noChangeArrowheads="1"/>
            </p:cNvSpPr>
            <p:nvPr/>
          </p:nvSpPr>
          <p:spPr bwMode="auto">
            <a:xfrm>
              <a:off x="1056"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grpSp>
      <p:grpSp>
        <p:nvGrpSpPr>
          <p:cNvPr id="3" name="Group 49"/>
          <p:cNvGrpSpPr>
            <a:grpSpLocks/>
          </p:cNvGrpSpPr>
          <p:nvPr/>
        </p:nvGrpSpPr>
        <p:grpSpPr bwMode="auto">
          <a:xfrm>
            <a:off x="2514600" y="4267200"/>
            <a:ext cx="3048000" cy="990600"/>
            <a:chOff x="1584" y="2688"/>
            <a:chExt cx="1920" cy="624"/>
          </a:xfrm>
        </p:grpSpPr>
        <p:sp>
          <p:nvSpPr>
            <p:cNvPr id="21547" name="Line 19"/>
            <p:cNvSpPr>
              <a:spLocks noChangeShapeType="1"/>
            </p:cNvSpPr>
            <p:nvPr/>
          </p:nvSpPr>
          <p:spPr bwMode="auto">
            <a:xfrm>
              <a:off x="1584" y="2688"/>
              <a:ext cx="336"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20"/>
            <p:cNvSpPr>
              <a:spLocks noChangeShapeType="1"/>
            </p:cNvSpPr>
            <p:nvPr/>
          </p:nvSpPr>
          <p:spPr bwMode="auto">
            <a:xfrm>
              <a:off x="1920" y="2688"/>
              <a:ext cx="0" cy="624"/>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21"/>
            <p:cNvSpPr>
              <a:spLocks noChangeShapeType="1"/>
            </p:cNvSpPr>
            <p:nvPr/>
          </p:nvSpPr>
          <p:spPr bwMode="auto">
            <a:xfrm>
              <a:off x="1920" y="3312"/>
              <a:ext cx="1584" cy="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23"/>
            <p:cNvSpPr>
              <a:spLocks noChangeShapeType="1"/>
            </p:cNvSpPr>
            <p:nvPr/>
          </p:nvSpPr>
          <p:spPr bwMode="auto">
            <a:xfrm flipV="1">
              <a:off x="3504" y="2688"/>
              <a:ext cx="0" cy="624"/>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6" name="Line 24"/>
          <p:cNvSpPr>
            <a:spLocks noChangeShapeType="1"/>
          </p:cNvSpPr>
          <p:nvPr/>
        </p:nvSpPr>
        <p:spPr bwMode="auto">
          <a:xfrm>
            <a:off x="5562600" y="4267200"/>
            <a:ext cx="533400"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48"/>
          <p:cNvGrpSpPr>
            <a:grpSpLocks/>
          </p:cNvGrpSpPr>
          <p:nvPr/>
        </p:nvGrpSpPr>
        <p:grpSpPr bwMode="auto">
          <a:xfrm>
            <a:off x="3733800" y="3962400"/>
            <a:ext cx="1676400" cy="533400"/>
            <a:chOff x="2352" y="2496"/>
            <a:chExt cx="1056" cy="336"/>
          </a:xfrm>
        </p:grpSpPr>
        <p:sp>
          <p:nvSpPr>
            <p:cNvPr id="21543" name="Rectangle 13"/>
            <p:cNvSpPr>
              <a:spLocks noChangeArrowheads="1"/>
            </p:cNvSpPr>
            <p:nvPr/>
          </p:nvSpPr>
          <p:spPr bwMode="auto">
            <a:xfrm>
              <a:off x="2352" y="2496"/>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21544" name="Line 25"/>
            <p:cNvSpPr>
              <a:spLocks noChangeShapeType="1"/>
            </p:cNvSpPr>
            <p:nvPr/>
          </p:nvSpPr>
          <p:spPr bwMode="auto">
            <a:xfrm>
              <a:off x="3120" y="2688"/>
              <a:ext cx="28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5" name="Line 30"/>
            <p:cNvSpPr>
              <a:spLocks noChangeShapeType="1"/>
            </p:cNvSpPr>
            <p:nvPr/>
          </p:nvSpPr>
          <p:spPr bwMode="auto">
            <a:xfrm>
              <a:off x="2976"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6" name="Text Box 35"/>
            <p:cNvSpPr txBox="1">
              <a:spLocks noChangeArrowheads="1"/>
            </p:cNvSpPr>
            <p:nvPr/>
          </p:nvSpPr>
          <p:spPr bwMode="auto">
            <a:xfrm>
              <a:off x="2544"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grpSp>
      <p:grpSp>
        <p:nvGrpSpPr>
          <p:cNvPr id="5" name="Group 45"/>
          <p:cNvGrpSpPr>
            <a:grpSpLocks/>
          </p:cNvGrpSpPr>
          <p:nvPr/>
        </p:nvGrpSpPr>
        <p:grpSpPr bwMode="auto">
          <a:xfrm>
            <a:off x="1295400" y="1676400"/>
            <a:ext cx="7397750" cy="685800"/>
            <a:chOff x="816" y="1056"/>
            <a:chExt cx="4660" cy="432"/>
          </a:xfrm>
        </p:grpSpPr>
        <p:grpSp>
          <p:nvGrpSpPr>
            <p:cNvPr id="21528" name="Group 44"/>
            <p:cNvGrpSpPr>
              <a:grpSpLocks/>
            </p:cNvGrpSpPr>
            <p:nvPr/>
          </p:nvGrpSpPr>
          <p:grpSpPr bwMode="auto">
            <a:xfrm>
              <a:off x="816" y="1056"/>
              <a:ext cx="4560" cy="432"/>
              <a:chOff x="816" y="1056"/>
              <a:chExt cx="4560" cy="432"/>
            </a:xfrm>
          </p:grpSpPr>
          <p:sp>
            <p:nvSpPr>
              <p:cNvPr id="21530" name="Rectangle 4"/>
              <p:cNvSpPr>
                <a:spLocks noChangeArrowheads="1"/>
              </p:cNvSpPr>
              <p:nvPr/>
            </p:nvSpPr>
            <p:spPr bwMode="auto">
              <a:xfrm>
                <a:off x="816"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1" name="Rectangle 5"/>
              <p:cNvSpPr>
                <a:spLocks noChangeArrowheads="1"/>
              </p:cNvSpPr>
              <p:nvPr/>
            </p:nvSpPr>
            <p:spPr bwMode="auto">
              <a:xfrm>
                <a:off x="2352"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2" name="Rectangle 6"/>
              <p:cNvSpPr>
                <a:spLocks noChangeArrowheads="1"/>
              </p:cNvSpPr>
              <p:nvPr/>
            </p:nvSpPr>
            <p:spPr bwMode="auto">
              <a:xfrm>
                <a:off x="3840"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3" name="Line 8"/>
              <p:cNvSpPr>
                <a:spLocks noChangeShapeType="1"/>
              </p:cNvSpPr>
              <p:nvPr/>
            </p:nvSpPr>
            <p:spPr bwMode="auto">
              <a:xfrm>
                <a:off x="1584"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4" name="Line 9"/>
              <p:cNvSpPr>
                <a:spLocks noChangeShapeType="1"/>
              </p:cNvSpPr>
              <p:nvPr/>
            </p:nvSpPr>
            <p:spPr bwMode="auto">
              <a:xfrm>
                <a:off x="3072"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10"/>
              <p:cNvSpPr>
                <a:spLocks noChangeShapeType="1"/>
              </p:cNvSpPr>
              <p:nvPr/>
            </p:nvSpPr>
            <p:spPr bwMode="auto">
              <a:xfrm>
                <a:off x="4608" y="124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26"/>
              <p:cNvSpPr>
                <a:spLocks noChangeShapeType="1"/>
              </p:cNvSpPr>
              <p:nvPr/>
            </p:nvSpPr>
            <p:spPr bwMode="auto">
              <a:xfrm>
                <a:off x="148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27"/>
              <p:cNvSpPr>
                <a:spLocks noChangeShapeType="1"/>
              </p:cNvSpPr>
              <p:nvPr/>
            </p:nvSpPr>
            <p:spPr bwMode="auto">
              <a:xfrm>
                <a:off x="2976"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28"/>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9" name="Text Box 33"/>
              <p:cNvSpPr txBox="1">
                <a:spLocks noChangeArrowheads="1"/>
              </p:cNvSpPr>
              <p:nvPr/>
            </p:nvSpPr>
            <p:spPr bwMode="auto">
              <a:xfrm>
                <a:off x="1056"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sp>
            <p:nvSpPr>
              <p:cNvPr id="21540" name="Text Box 36"/>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sp>
            <p:nvSpPr>
              <p:cNvPr id="21541" name="Text Box 37"/>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sp>
            <p:nvSpPr>
              <p:cNvPr id="21542" name="Line 39"/>
              <p:cNvSpPr>
                <a:spLocks noChangeShapeType="1"/>
              </p:cNvSpPr>
              <p:nvPr/>
            </p:nvSpPr>
            <p:spPr bwMode="auto">
              <a:xfrm>
                <a:off x="5376" y="1248"/>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29" name="Line 40"/>
            <p:cNvSpPr>
              <a:spLocks noChangeShapeType="1"/>
            </p:cNvSpPr>
            <p:nvPr/>
          </p:nvSpPr>
          <p:spPr bwMode="auto">
            <a:xfrm>
              <a:off x="5234" y="1485"/>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47"/>
          <p:cNvGrpSpPr>
            <a:grpSpLocks/>
          </p:cNvGrpSpPr>
          <p:nvPr/>
        </p:nvGrpSpPr>
        <p:grpSpPr bwMode="auto">
          <a:xfrm>
            <a:off x="6096000" y="3962400"/>
            <a:ext cx="2597150" cy="684213"/>
            <a:chOff x="3840" y="2496"/>
            <a:chExt cx="1636" cy="431"/>
          </a:xfrm>
        </p:grpSpPr>
        <p:sp>
          <p:nvSpPr>
            <p:cNvPr id="21522" name="Rectangle 14"/>
            <p:cNvSpPr>
              <a:spLocks noChangeArrowheads="1"/>
            </p:cNvSpPr>
            <p:nvPr/>
          </p:nvSpPr>
          <p:spPr bwMode="auto">
            <a:xfrm>
              <a:off x="3840" y="249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23" name="Line 18"/>
            <p:cNvSpPr>
              <a:spLocks noChangeShapeType="1"/>
            </p:cNvSpPr>
            <p:nvPr/>
          </p:nvSpPr>
          <p:spPr bwMode="auto">
            <a:xfrm>
              <a:off x="4608" y="268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31"/>
            <p:cNvSpPr>
              <a:spLocks noChangeShapeType="1"/>
            </p:cNvSpPr>
            <p:nvPr/>
          </p:nvSpPr>
          <p:spPr bwMode="auto">
            <a:xfrm>
              <a:off x="4464"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Text Box 32"/>
            <p:cNvSpPr txBox="1">
              <a:spLocks noChangeArrowheads="1"/>
            </p:cNvSpPr>
            <p:nvPr/>
          </p:nvSpPr>
          <p:spPr bwMode="auto">
            <a:xfrm>
              <a:off x="4032"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sp>
          <p:nvSpPr>
            <p:cNvPr id="21526" name="Line 41"/>
            <p:cNvSpPr>
              <a:spLocks noChangeShapeType="1"/>
            </p:cNvSpPr>
            <p:nvPr/>
          </p:nvSpPr>
          <p:spPr bwMode="auto">
            <a:xfrm>
              <a:off x="5367" y="2681"/>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42"/>
            <p:cNvSpPr>
              <a:spLocks noChangeShapeType="1"/>
            </p:cNvSpPr>
            <p:nvPr/>
          </p:nvSpPr>
          <p:spPr bwMode="auto">
            <a:xfrm>
              <a:off x="5234" y="2927"/>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63" name="Text Box 43"/>
          <p:cNvSpPr txBox="1">
            <a:spLocks noChangeArrowheads="1"/>
          </p:cNvSpPr>
          <p:nvPr/>
        </p:nvSpPr>
        <p:spPr bwMode="auto">
          <a:xfrm>
            <a:off x="3505200" y="12954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1800">
                <a:latin typeface="Arial" charset="0"/>
              </a:rPr>
              <a:t>Item to be deleted</a:t>
            </a:r>
          </a:p>
        </p:txBody>
      </p:sp>
      <p:grpSp>
        <p:nvGrpSpPr>
          <p:cNvPr id="16" name="Group 15"/>
          <p:cNvGrpSpPr>
            <a:grpSpLocks/>
          </p:cNvGrpSpPr>
          <p:nvPr/>
        </p:nvGrpSpPr>
        <p:grpSpPr bwMode="auto">
          <a:xfrm>
            <a:off x="1293813" y="3136900"/>
            <a:ext cx="765175" cy="825500"/>
            <a:chOff x="1293923" y="3136900"/>
            <a:chExt cx="764953" cy="825500"/>
          </a:xfrm>
        </p:grpSpPr>
        <p:sp>
          <p:nvSpPr>
            <p:cNvPr id="21520" name="TextBox 7"/>
            <p:cNvSpPr txBox="1">
              <a:spLocks noChangeArrowheads="1"/>
            </p:cNvSpPr>
            <p:nvPr/>
          </p:nvSpPr>
          <p:spPr bwMode="auto">
            <a:xfrm>
              <a:off x="1293923" y="3136900"/>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a:solidFill>
                    <a:srgbClr val="FF0000"/>
                  </a:solidFill>
                  <a:latin typeface="Times New Roman" pitchFamily="18" charset="0"/>
                </a:rPr>
                <a:t>curr</a:t>
              </a:r>
            </a:p>
          </p:txBody>
        </p:sp>
        <p:cxnSp>
          <p:nvCxnSpPr>
            <p:cNvPr id="13" name="Straight Arrow Connector 12"/>
            <p:cNvCxnSpPr>
              <a:stCxn id="21520" idx="2"/>
            </p:cNvCxnSpPr>
            <p:nvPr/>
          </p:nvCxnSpPr>
          <p:spPr>
            <a:xfrm flipH="1">
              <a:off x="1676399" y="3598863"/>
              <a:ext cx="0" cy="36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a:grpSpLocks/>
          </p:cNvGrpSpPr>
          <p:nvPr/>
        </p:nvGrpSpPr>
        <p:grpSpPr bwMode="auto">
          <a:xfrm>
            <a:off x="3886200" y="2971800"/>
            <a:ext cx="715963" cy="990600"/>
            <a:chOff x="3886200" y="2971800"/>
            <a:chExt cx="715260" cy="990600"/>
          </a:xfrm>
        </p:grpSpPr>
        <p:sp>
          <p:nvSpPr>
            <p:cNvPr id="21518" name="TextBox 5"/>
            <p:cNvSpPr txBox="1">
              <a:spLocks noChangeArrowheads="1"/>
            </p:cNvSpPr>
            <p:nvPr/>
          </p:nvSpPr>
          <p:spPr bwMode="auto">
            <a:xfrm>
              <a:off x="3886200" y="2971800"/>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a:solidFill>
                    <a:srgbClr val="FF0000"/>
                  </a:solidFill>
                  <a:latin typeface="Times New Roman" pitchFamily="18" charset="0"/>
                </a:rPr>
                <a:t>tmp</a:t>
              </a:r>
            </a:p>
          </p:txBody>
        </p:sp>
        <p:cxnSp>
          <p:nvCxnSpPr>
            <p:cNvPr id="15" name="Straight Arrow Connector 14"/>
            <p:cNvCxnSpPr>
              <a:stCxn id="21518" idx="2"/>
            </p:cNvCxnSpPr>
            <p:nvPr/>
          </p:nvCxnSpPr>
          <p:spPr>
            <a:xfrm>
              <a:off x="4244623" y="3433763"/>
              <a:ext cx="0"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0764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63"/>
                                        </p:tgtEl>
                                        <p:attrNameLst>
                                          <p:attrName>style.visibility</p:attrName>
                                        </p:attrNameLst>
                                      </p:cBhvr>
                                      <p:to>
                                        <p:strVal val="visible"/>
                                      </p:to>
                                    </p:set>
                                    <p:anim calcmode="lin" valueType="num">
                                      <p:cBhvr additive="base">
                                        <p:cTn id="12" dur="500" fill="hold"/>
                                        <p:tgtEl>
                                          <p:spTgt spid="5163"/>
                                        </p:tgtEl>
                                        <p:attrNameLst>
                                          <p:attrName>ppt_x</p:attrName>
                                        </p:attrNameLst>
                                      </p:cBhvr>
                                      <p:tavLst>
                                        <p:tav tm="0">
                                          <p:val>
                                            <p:strVal val="#ppt_x"/>
                                          </p:val>
                                        </p:tav>
                                        <p:tav tm="100000">
                                          <p:val>
                                            <p:strVal val="#ppt_x"/>
                                          </p:val>
                                        </p:tav>
                                      </p:tavLst>
                                    </p:anim>
                                    <p:anim calcmode="lin" valueType="num">
                                      <p:cBhvr additive="base">
                                        <p:cTn id="13" dur="500" fill="hold"/>
                                        <p:tgtEl>
                                          <p:spTgt spid="516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176"/>
                                        </p:tgtEl>
                                        <p:attrNameLst>
                                          <p:attrName>style.visibility</p:attrName>
                                        </p:attrNameLst>
                                      </p:cBhvr>
                                      <p:to>
                                        <p:strVal val="visible"/>
                                      </p:to>
                                    </p:set>
                                    <p:animEffect transition="in" filter="blinds(horizontal)">
                                      <p:cBhvr>
                                        <p:cTn id="48"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nimBg="1"/>
      <p:bldP spid="51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rgbClr val="7030A0"/>
                </a:solidFill>
              </a:rPr>
              <a:t>Deleting the First node in SLL</a:t>
            </a:r>
            <a:endParaRPr lang="en-US" dirty="0"/>
          </a:p>
        </p:txBody>
      </p:sp>
      <p:graphicFrame>
        <p:nvGraphicFramePr>
          <p:cNvPr id="4" name="Table 3"/>
          <p:cNvGraphicFramePr>
            <a:graphicFrameLocks noGrp="1"/>
          </p:cNvGraphicFramePr>
          <p:nvPr/>
        </p:nvGraphicFramePr>
        <p:xfrm>
          <a:off x="1447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505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562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3048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05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828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8580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886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943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524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553200" y="2895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886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18" name="Table 17"/>
          <p:cNvGraphicFramePr>
            <a:graphicFrameLocks noGrp="1"/>
          </p:cNvGraphicFramePr>
          <p:nvPr/>
        </p:nvGraphicFramePr>
        <p:xfrm>
          <a:off x="3505200" y="4495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9" name="Table 18"/>
          <p:cNvGraphicFramePr>
            <a:graphicFrameLocks noGrp="1"/>
          </p:cNvGraphicFramePr>
          <p:nvPr/>
        </p:nvGraphicFramePr>
        <p:xfrm>
          <a:off x="5562600" y="4495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1" name="Straight Arrow Connector 20"/>
          <p:cNvCxnSpPr/>
          <p:nvPr/>
        </p:nvCxnSpPr>
        <p:spPr>
          <a:xfrm>
            <a:off x="51054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810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858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86200" y="5029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6" name="TextBox 25"/>
          <p:cNvSpPr txBox="1"/>
          <p:nvPr/>
        </p:nvSpPr>
        <p:spPr>
          <a:xfrm>
            <a:off x="5943600" y="5029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7" name="TextBox 26"/>
          <p:cNvSpPr txBox="1"/>
          <p:nvPr/>
        </p:nvSpPr>
        <p:spPr>
          <a:xfrm>
            <a:off x="3505200" y="5345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8" name="TextBox 27"/>
          <p:cNvSpPr txBox="1"/>
          <p:nvPr/>
        </p:nvSpPr>
        <p:spPr>
          <a:xfrm>
            <a:off x="6553200" y="53340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29" name="TextBox 28"/>
          <p:cNvSpPr txBox="1"/>
          <p:nvPr/>
        </p:nvSpPr>
        <p:spPr>
          <a:xfrm>
            <a:off x="3886200" y="38862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30" name="Table 29"/>
          <p:cNvGraphicFramePr>
            <a:graphicFrameLocks noGrp="1"/>
          </p:cNvGraphicFramePr>
          <p:nvPr/>
        </p:nvGraphicFramePr>
        <p:xfrm>
          <a:off x="457200" y="5715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solidFill>
                      <a:schemeClr val="accent2">
                        <a:lumMod val="50000"/>
                      </a:schemeClr>
                    </a:solidFill>
                  </a:tcPr>
                </a:tc>
                <a:tc>
                  <a:txBody>
                    <a:bodyPr/>
                    <a:lstStyle/>
                    <a:p>
                      <a:r>
                        <a:rPr lang="en-US" dirty="0" smtClean="0"/>
                        <a:t>2000</a:t>
                      </a:r>
                      <a:endParaRPr lang="en-US" dirty="0"/>
                    </a:p>
                  </a:txBody>
                  <a:tcPr/>
                </a:tc>
              </a:tr>
            </a:tbl>
          </a:graphicData>
        </a:graphic>
      </p:graphicFrame>
      <p:sp>
        <p:nvSpPr>
          <p:cNvPr id="31" name="TextBox 30"/>
          <p:cNvSpPr txBox="1"/>
          <p:nvPr/>
        </p:nvSpPr>
        <p:spPr>
          <a:xfrm>
            <a:off x="457200" y="5181600"/>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Deleting the First node in SLL</a:t>
            </a:r>
            <a:endParaRPr lang="en-US" sz="3600" dirty="0"/>
          </a:p>
        </p:txBody>
      </p:sp>
      <p:sp>
        <p:nvSpPr>
          <p:cNvPr id="3" name="Content Placeholder 2"/>
          <p:cNvSpPr>
            <a:spLocks noGrp="1"/>
          </p:cNvSpPr>
          <p:nvPr>
            <p:ph idx="1"/>
          </p:nvPr>
        </p:nvSpPr>
        <p:spPr>
          <a:xfrm>
            <a:off x="76200" y="381000"/>
            <a:ext cx="4419600" cy="5715000"/>
          </a:xfrm>
        </p:spPr>
        <p:txBody>
          <a:bodyPr>
            <a:noAutofit/>
          </a:bodyPr>
          <a:lstStyle/>
          <a:p>
            <a:pPr>
              <a:buNone/>
            </a:pPr>
            <a:r>
              <a:rPr lang="en-US" sz="2200" b="1" dirty="0" err="1" smtClean="0">
                <a:solidFill>
                  <a:schemeClr val="accent4">
                    <a:lumMod val="50000"/>
                  </a:schemeClr>
                </a:solidFill>
              </a:rPr>
              <a:t>delfirst</a:t>
            </a:r>
            <a:r>
              <a:rPr lang="en-US" sz="2200" b="1" dirty="0" smtClean="0">
                <a:solidFill>
                  <a:schemeClr val="accent4">
                    <a:lumMod val="50000"/>
                  </a:schemeClr>
                </a:solidFill>
              </a:rPr>
              <a:t>()</a:t>
            </a:r>
          </a:p>
          <a:p>
            <a:pPr>
              <a:buNone/>
            </a:pPr>
            <a:r>
              <a:rPr lang="en-US" sz="2200" b="1" dirty="0" smtClean="0">
                <a:solidFill>
                  <a:schemeClr val="accent2">
                    <a:lumMod val="50000"/>
                  </a:schemeClr>
                </a:solidFill>
              </a:rPr>
              <a:t>{</a:t>
            </a:r>
          </a:p>
          <a:p>
            <a:pPr>
              <a:buNone/>
            </a:pPr>
            <a:r>
              <a:rPr lang="en-US" sz="2200" b="1" dirty="0" smtClean="0">
                <a:solidFill>
                  <a:schemeClr val="accent2">
                    <a:lumMod val="50000"/>
                  </a:schemeClr>
                </a:solidFill>
              </a:rPr>
              <a:t>    if(head==NULL)</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print”SLL</a:t>
            </a:r>
            <a:r>
              <a:rPr lang="en-US" sz="2200" b="1" dirty="0" smtClean="0">
                <a:solidFill>
                  <a:schemeClr val="accent2">
                    <a:lumMod val="50000"/>
                  </a:schemeClr>
                </a:solidFill>
              </a:rPr>
              <a:t> is empty:";</a:t>
            </a:r>
          </a:p>
          <a:p>
            <a:pPr>
              <a:buNone/>
            </a:pPr>
            <a:r>
              <a:rPr lang="en-US" sz="2200" b="1" dirty="0" smtClean="0">
                <a:solidFill>
                  <a:schemeClr val="accent2">
                    <a:lumMod val="50000"/>
                  </a:schemeClr>
                </a:solidFill>
              </a:rPr>
              <a:t>      return(0);</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else if(head==last)</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delnode</a:t>
            </a:r>
            <a:r>
              <a:rPr lang="en-US" sz="2200" b="1" dirty="0" smtClean="0">
                <a:solidFill>
                  <a:schemeClr val="accent2">
                    <a:lumMod val="50000"/>
                  </a:schemeClr>
                </a:solidFill>
              </a:rPr>
              <a:t>=head;</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print”Deleted</a:t>
            </a:r>
            <a:r>
              <a:rPr lang="en-US" sz="2200" b="1" dirty="0" smtClean="0">
                <a:solidFill>
                  <a:schemeClr val="accent2">
                    <a:lumMod val="50000"/>
                  </a:schemeClr>
                </a:solidFill>
              </a:rPr>
              <a:t> node is </a:t>
            </a:r>
            <a:r>
              <a:rPr lang="en-US" sz="2200" b="1" dirty="0" err="1" smtClean="0">
                <a:solidFill>
                  <a:schemeClr val="accent2">
                    <a:lumMod val="50000"/>
                  </a:schemeClr>
                </a:solidFill>
              </a:rPr>
              <a:t>delnode</a:t>
            </a:r>
            <a:r>
              <a:rPr lang="en-US" sz="2200" b="1" dirty="0" smtClean="0">
                <a:solidFill>
                  <a:schemeClr val="accent2">
                    <a:lumMod val="50000"/>
                  </a:schemeClr>
                </a:solidFill>
              </a:rPr>
              <a:t>-&gt;data;</a:t>
            </a:r>
          </a:p>
          <a:p>
            <a:pPr>
              <a:buNone/>
            </a:pPr>
            <a:r>
              <a:rPr lang="en-US" sz="2200" b="1" dirty="0" smtClean="0">
                <a:solidFill>
                  <a:schemeClr val="accent2">
                    <a:lumMod val="50000"/>
                  </a:schemeClr>
                </a:solidFill>
              </a:rPr>
              <a:t>    head=last=NULL;</a:t>
            </a:r>
          </a:p>
          <a:p>
            <a:pPr>
              <a:buNone/>
            </a:pPr>
            <a:r>
              <a:rPr lang="en-US" sz="2200" b="1" dirty="0" smtClean="0">
                <a:solidFill>
                  <a:schemeClr val="accent2">
                    <a:lumMod val="50000"/>
                  </a:schemeClr>
                </a:solidFill>
              </a:rPr>
              <a:t>    free(</a:t>
            </a:r>
            <a:r>
              <a:rPr lang="en-US" sz="2200" b="1" dirty="0" err="1" smtClean="0">
                <a:solidFill>
                  <a:schemeClr val="accent2">
                    <a:lumMod val="50000"/>
                  </a:schemeClr>
                </a:solidFill>
              </a:rPr>
              <a:t>delnode</a:t>
            </a:r>
            <a:r>
              <a:rPr lang="en-US" sz="2200" b="1" dirty="0" smtClean="0">
                <a:solidFill>
                  <a:schemeClr val="accent2">
                    <a:lumMod val="50000"/>
                  </a:schemeClr>
                </a:solidFill>
              </a:rPr>
              <a:t>);</a:t>
            </a:r>
          </a:p>
          <a:p>
            <a:pPr>
              <a:buNone/>
            </a:pPr>
            <a:r>
              <a:rPr lang="en-US" sz="2200" b="1" dirty="0" smtClean="0">
                <a:solidFill>
                  <a:schemeClr val="accent2">
                    <a:lumMod val="50000"/>
                  </a:schemeClr>
                </a:solidFill>
              </a:rPr>
              <a:t>    return(0);</a:t>
            </a:r>
          </a:p>
          <a:p>
            <a:pPr>
              <a:buNone/>
            </a:pPr>
            <a:r>
              <a:rPr lang="en-US" sz="2200" b="1" dirty="0" smtClean="0">
                <a:solidFill>
                  <a:schemeClr val="accent2">
                    <a:lumMod val="50000"/>
                  </a:schemeClr>
                </a:solidFill>
              </a:rPr>
              <a:t>}</a:t>
            </a:r>
          </a:p>
        </p:txBody>
      </p:sp>
      <p:sp>
        <p:nvSpPr>
          <p:cNvPr id="35" name="Content Placeholder 2"/>
          <p:cNvSpPr txBox="1">
            <a:spLocks/>
          </p:cNvSpPr>
          <p:nvPr/>
        </p:nvSpPr>
        <p:spPr>
          <a:xfrm>
            <a:off x="4876800" y="609600"/>
            <a:ext cx="4419600" cy="5715000"/>
          </a:xfrm>
          <a:prstGeom prst="rect">
            <a:avLst/>
          </a:prstGeom>
        </p:spPr>
        <p:txBody>
          <a:bodyPr vert="horz" lIns="91440" tIns="45720" rIns="91440" bIns="45720" rtlCol="0">
            <a:noAutofit/>
          </a:bodyPr>
          <a:lstStyle/>
          <a:p>
            <a:pPr>
              <a:buNone/>
            </a:pPr>
            <a:r>
              <a:rPr lang="en-US" sz="2400" b="1" dirty="0" smtClean="0">
                <a:solidFill>
                  <a:schemeClr val="accent2">
                    <a:lumMod val="50000"/>
                  </a:schemeClr>
                </a:solidFill>
              </a:rPr>
              <a:t>else</a:t>
            </a:r>
          </a:p>
          <a:p>
            <a:pPr>
              <a:buNone/>
            </a:pPr>
            <a:r>
              <a:rPr lang="en-US" sz="2400" b="1" dirty="0" smtClean="0">
                <a:solidFill>
                  <a:schemeClr val="accent2">
                    <a:lumMod val="50000"/>
                  </a:schemeClr>
                </a:solidFill>
              </a:rPr>
              <a:t> {</a:t>
            </a:r>
          </a:p>
          <a:p>
            <a:pPr>
              <a:buNone/>
            </a:pPr>
            <a:r>
              <a:rPr lang="en-US" sz="2400" b="1" dirty="0" smtClean="0">
                <a:solidFill>
                  <a:schemeClr val="accent2">
                    <a:lumMod val="50000"/>
                  </a:schemeClr>
                </a:solidFill>
              </a:rPr>
              <a:t>     </a:t>
            </a:r>
            <a:r>
              <a:rPr lang="en-US" sz="2400" b="1" dirty="0" err="1" smtClean="0">
                <a:solidFill>
                  <a:schemeClr val="accent2">
                    <a:lumMod val="50000"/>
                  </a:schemeClr>
                </a:solidFill>
              </a:rPr>
              <a:t>delnode</a:t>
            </a:r>
            <a:r>
              <a:rPr lang="en-US" sz="2400" b="1" dirty="0" smtClean="0">
                <a:solidFill>
                  <a:schemeClr val="accent2">
                    <a:lumMod val="50000"/>
                  </a:schemeClr>
                </a:solidFill>
              </a:rPr>
              <a:t>=head;</a:t>
            </a:r>
          </a:p>
          <a:p>
            <a:pPr>
              <a:buNone/>
            </a:pPr>
            <a:r>
              <a:rPr lang="en-US" sz="2400" b="1" dirty="0" smtClean="0">
                <a:solidFill>
                  <a:schemeClr val="accent2">
                    <a:lumMod val="50000"/>
                  </a:schemeClr>
                </a:solidFill>
              </a:rPr>
              <a:t>     </a:t>
            </a:r>
            <a:r>
              <a:rPr lang="en-US" sz="2400" b="1" dirty="0" err="1" smtClean="0">
                <a:solidFill>
                  <a:schemeClr val="accent2">
                    <a:lumMod val="50000"/>
                  </a:schemeClr>
                </a:solidFill>
              </a:rPr>
              <a:t>print”Deleted</a:t>
            </a:r>
            <a:r>
              <a:rPr lang="en-US" sz="2400" b="1" dirty="0" smtClean="0">
                <a:solidFill>
                  <a:schemeClr val="accent2">
                    <a:lumMod val="50000"/>
                  </a:schemeClr>
                </a:solidFill>
              </a:rPr>
              <a:t> node is </a:t>
            </a:r>
            <a:r>
              <a:rPr lang="en-US" sz="2400" b="1" dirty="0" err="1" smtClean="0">
                <a:solidFill>
                  <a:schemeClr val="accent2">
                    <a:lumMod val="50000"/>
                  </a:schemeClr>
                </a:solidFill>
              </a:rPr>
              <a:t>delnode</a:t>
            </a:r>
            <a:r>
              <a:rPr lang="en-US" sz="2400" b="1" dirty="0" smtClean="0">
                <a:solidFill>
                  <a:schemeClr val="accent2">
                    <a:lumMod val="50000"/>
                  </a:schemeClr>
                </a:solidFill>
              </a:rPr>
              <a:t>-&gt;data;</a:t>
            </a:r>
          </a:p>
          <a:p>
            <a:pPr>
              <a:buNone/>
            </a:pPr>
            <a:r>
              <a:rPr lang="en-US" sz="2400" b="1" dirty="0" smtClean="0">
                <a:solidFill>
                  <a:schemeClr val="accent2">
                    <a:lumMod val="50000"/>
                  </a:schemeClr>
                </a:solidFill>
              </a:rPr>
              <a:t>     head=head-&gt;next;</a:t>
            </a:r>
          </a:p>
          <a:p>
            <a:pPr>
              <a:buNone/>
            </a:pPr>
            <a:r>
              <a:rPr lang="en-US" sz="2400" b="1" dirty="0" smtClean="0">
                <a:solidFill>
                  <a:schemeClr val="accent2">
                    <a:lumMod val="50000"/>
                  </a:schemeClr>
                </a:solidFill>
              </a:rPr>
              <a:t>     free(</a:t>
            </a:r>
            <a:r>
              <a:rPr lang="en-US" sz="2400" b="1" dirty="0" err="1" smtClean="0">
                <a:solidFill>
                  <a:schemeClr val="accent2">
                    <a:lumMod val="50000"/>
                  </a:schemeClr>
                </a:solidFill>
              </a:rPr>
              <a:t>delnode</a:t>
            </a:r>
            <a:r>
              <a:rPr lang="en-US" sz="2400" b="1" dirty="0" smtClean="0">
                <a:solidFill>
                  <a:schemeClr val="accent2">
                    <a:lumMod val="50000"/>
                  </a:schemeClr>
                </a:solidFill>
              </a:rPr>
              <a:t>);</a:t>
            </a:r>
          </a:p>
          <a:p>
            <a:pPr>
              <a:buNone/>
            </a:pPr>
            <a:r>
              <a:rPr lang="en-US" sz="2400" b="1" dirty="0" smtClean="0">
                <a:solidFill>
                  <a:schemeClr val="accent2">
                    <a:lumMod val="50000"/>
                  </a:schemeClr>
                </a:solidFill>
              </a:rPr>
              <a:t>     return(0);</a:t>
            </a:r>
          </a:p>
          <a:p>
            <a:pPr>
              <a:buNone/>
            </a:pPr>
            <a:r>
              <a:rPr lang="en-US" sz="2400" b="1" dirty="0" smtClean="0">
                <a:solidFill>
                  <a:schemeClr val="accent2">
                    <a:lumMod val="50000"/>
                  </a:schemeClr>
                </a:solidFill>
              </a:rPr>
              <a:t>}</a:t>
            </a:r>
          </a:p>
          <a:p>
            <a:pPr>
              <a:buNone/>
            </a:pPr>
            <a:r>
              <a:rPr lang="en-US" sz="2400" b="1" dirty="0" smtClean="0">
                <a:solidFill>
                  <a:schemeClr val="accent2">
                    <a:lumMod val="50000"/>
                  </a:schemeClr>
                </a:solidFill>
              </a:rPr>
              <a:t>}</a:t>
            </a:r>
            <a:endParaRPr lang="en-US" sz="2400" b="1" dirty="0">
              <a:solidFill>
                <a:schemeClr val="accent2">
                  <a:lumMod val="50000"/>
                </a:schemeClr>
              </a:solidFill>
            </a:endParaRPr>
          </a:p>
        </p:txBody>
      </p:sp>
      <p:cxnSp>
        <p:nvCxnSpPr>
          <p:cNvPr id="37" name="Straight Connector 36"/>
          <p:cNvCxnSpPr/>
          <p:nvPr/>
        </p:nvCxnSpPr>
        <p:spPr>
          <a:xfrm>
            <a:off x="4343400" y="547468"/>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Deleting the last node in SLL</a:t>
            </a:r>
            <a:endParaRPr lang="en-US" sz="3600" dirty="0"/>
          </a:p>
        </p:txBody>
      </p:sp>
      <p:graphicFrame>
        <p:nvGraphicFramePr>
          <p:cNvPr id="4" name="Table 3"/>
          <p:cNvGraphicFramePr>
            <a:graphicFrameLocks noGrp="1"/>
          </p:cNvGraphicFramePr>
          <p:nvPr/>
        </p:nvGraphicFramePr>
        <p:xfrm>
          <a:off x="1066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124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181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2667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24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447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4770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505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562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143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172200" y="2895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505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sp>
        <p:nvSpPr>
          <p:cNvPr id="27" name="TextBox 26"/>
          <p:cNvSpPr txBox="1"/>
          <p:nvPr/>
        </p:nvSpPr>
        <p:spPr>
          <a:xfrm>
            <a:off x="3429000" y="4050268"/>
            <a:ext cx="2057400" cy="369332"/>
          </a:xfrm>
          <a:prstGeom prst="rect">
            <a:avLst/>
          </a:prstGeom>
          <a:noFill/>
        </p:spPr>
        <p:txBody>
          <a:bodyPr wrap="square" rtlCol="0">
            <a:spAutoFit/>
          </a:bodyPr>
          <a:lstStyle/>
          <a:p>
            <a:r>
              <a:rPr lang="en-US" b="1" dirty="0" smtClean="0">
                <a:solidFill>
                  <a:srgbClr val="C00000"/>
                </a:solidFill>
              </a:rPr>
              <a:t>After Deletion</a:t>
            </a:r>
            <a:endParaRPr lang="en-US" b="1" dirty="0">
              <a:solidFill>
                <a:srgbClr val="C00000"/>
              </a:solidFill>
            </a:endParaRPr>
          </a:p>
        </p:txBody>
      </p:sp>
      <p:graphicFrame>
        <p:nvGraphicFramePr>
          <p:cNvPr id="28" name="Table 27"/>
          <p:cNvGraphicFramePr>
            <a:graphicFrameLocks noGrp="1"/>
          </p:cNvGraphicFramePr>
          <p:nvPr/>
        </p:nvGraphicFramePr>
        <p:xfrm>
          <a:off x="2514600" y="4800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9" name="Table 28"/>
          <p:cNvGraphicFramePr>
            <a:graphicFrameLocks noGrp="1"/>
          </p:cNvGraphicFramePr>
          <p:nvPr/>
        </p:nvGraphicFramePr>
        <p:xfrm>
          <a:off x="4572000" y="4800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NULL</a:t>
                      </a:r>
                      <a:endParaRPr lang="en-US" dirty="0"/>
                    </a:p>
                  </a:txBody>
                  <a:tcPr/>
                </a:tc>
              </a:tr>
            </a:tbl>
          </a:graphicData>
        </a:graphic>
      </p:graphicFrame>
      <p:cxnSp>
        <p:nvCxnSpPr>
          <p:cNvPr id="33" name="Straight Arrow Connector 32"/>
          <p:cNvCxnSpPr/>
          <p:nvPr/>
        </p:nvCxnSpPr>
        <p:spPr>
          <a:xfrm>
            <a:off x="41148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8956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24200" y="53340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38" name="TextBox 37"/>
          <p:cNvSpPr txBox="1"/>
          <p:nvPr/>
        </p:nvSpPr>
        <p:spPr>
          <a:xfrm>
            <a:off x="4953000" y="53340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40" name="TextBox 39"/>
          <p:cNvSpPr txBox="1"/>
          <p:nvPr/>
        </p:nvSpPr>
        <p:spPr>
          <a:xfrm>
            <a:off x="2590800" y="56504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41" name="TextBox 40"/>
          <p:cNvSpPr txBox="1"/>
          <p:nvPr/>
        </p:nvSpPr>
        <p:spPr>
          <a:xfrm>
            <a:off x="5410200" y="56388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cxnSp>
        <p:nvCxnSpPr>
          <p:cNvPr id="43" name="Straight Arrow Connector 42"/>
          <p:cNvCxnSpPr/>
          <p:nvPr/>
        </p:nvCxnSpPr>
        <p:spPr>
          <a:xfrm flipV="1">
            <a:off x="56388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nvGraphicFramePr>
        <p:xfrm>
          <a:off x="6934200" y="5943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solidFill>
                      <a:schemeClr val="accent2">
                        <a:lumMod val="50000"/>
                      </a:schemeClr>
                    </a:solidFill>
                  </a:tcPr>
                </a:tc>
                <a:tc>
                  <a:txBody>
                    <a:bodyPr/>
                    <a:lstStyle/>
                    <a:p>
                      <a:r>
                        <a:rPr lang="en-US" dirty="0" smtClean="0"/>
                        <a:t>NULL</a:t>
                      </a:r>
                      <a:endParaRPr lang="en-US" dirty="0"/>
                    </a:p>
                  </a:txBody>
                  <a:tcPr/>
                </a:tc>
              </a:tr>
            </a:tbl>
          </a:graphicData>
        </a:graphic>
      </p:graphicFrame>
      <p:sp>
        <p:nvSpPr>
          <p:cNvPr id="30" name="TextBox 29"/>
          <p:cNvSpPr txBox="1"/>
          <p:nvPr/>
        </p:nvSpPr>
        <p:spPr>
          <a:xfrm>
            <a:off x="6858000" y="5498068"/>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b="1" u="sng" dirty="0" smtClean="0">
                <a:solidFill>
                  <a:srgbClr val="7030A0"/>
                </a:solidFill>
              </a:rPr>
              <a:t>Deleting the last node in SLL</a:t>
            </a:r>
            <a:endParaRPr lang="en-US" sz="2800" dirty="0"/>
          </a:p>
        </p:txBody>
      </p:sp>
      <p:sp>
        <p:nvSpPr>
          <p:cNvPr id="3" name="Content Placeholder 2"/>
          <p:cNvSpPr>
            <a:spLocks noGrp="1"/>
          </p:cNvSpPr>
          <p:nvPr>
            <p:ph idx="1"/>
          </p:nvPr>
        </p:nvSpPr>
        <p:spPr>
          <a:xfrm>
            <a:off x="76200" y="76200"/>
            <a:ext cx="4419600" cy="5715000"/>
          </a:xfrm>
        </p:spPr>
        <p:txBody>
          <a:bodyPr>
            <a:noAutofit/>
          </a:bodyPr>
          <a:lstStyle/>
          <a:p>
            <a:pPr>
              <a:buNone/>
            </a:pPr>
            <a:r>
              <a:rPr lang="en-US" sz="2300" b="1" dirty="0" err="1" smtClean="0">
                <a:solidFill>
                  <a:srgbClr val="7030A0"/>
                </a:solidFill>
              </a:rPr>
              <a:t>int</a:t>
            </a:r>
            <a:r>
              <a:rPr lang="en-US" sz="2300" b="1" dirty="0" smtClean="0">
                <a:solidFill>
                  <a:srgbClr val="7030A0"/>
                </a:solidFill>
              </a:rPr>
              <a:t> </a:t>
            </a:r>
            <a:r>
              <a:rPr lang="en-US" sz="2300" b="1" dirty="0" err="1" smtClean="0">
                <a:solidFill>
                  <a:srgbClr val="7030A0"/>
                </a:solidFill>
              </a:rPr>
              <a:t>dellast</a:t>
            </a:r>
            <a:r>
              <a:rPr lang="en-US" sz="2300" b="1" dirty="0" smtClean="0">
                <a:solidFill>
                  <a:srgbClr val="7030A0"/>
                </a:solidFill>
              </a:rPr>
              <a:t>()</a:t>
            </a:r>
          </a:p>
          <a:p>
            <a:pPr>
              <a:buNone/>
            </a:pPr>
            <a:r>
              <a:rPr lang="en-US" sz="2300" b="1" dirty="0" smtClean="0">
                <a:solidFill>
                  <a:schemeClr val="accent2">
                    <a:lumMod val="50000"/>
                  </a:schemeClr>
                </a:solidFill>
              </a:rPr>
              <a:t>{</a:t>
            </a:r>
          </a:p>
          <a:p>
            <a:pPr>
              <a:buNone/>
            </a:pPr>
            <a:r>
              <a:rPr lang="en-US" sz="2300" b="1" dirty="0" smtClean="0">
                <a:solidFill>
                  <a:schemeClr val="accent2">
                    <a:lumMod val="50000"/>
                  </a:schemeClr>
                </a:solidFill>
              </a:rPr>
              <a:t>    if(head==NULL)</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printf</a:t>
            </a:r>
            <a:r>
              <a:rPr lang="en-US" sz="2300" b="1" dirty="0" smtClean="0">
                <a:solidFill>
                  <a:schemeClr val="accent2">
                    <a:lumMod val="50000"/>
                  </a:schemeClr>
                </a:solidFill>
              </a:rPr>
              <a:t>("\</a:t>
            </a:r>
            <a:r>
              <a:rPr lang="en-US" sz="2300" b="1" dirty="0" err="1" smtClean="0">
                <a:solidFill>
                  <a:schemeClr val="accent2">
                    <a:lumMod val="50000"/>
                  </a:schemeClr>
                </a:solidFill>
              </a:rPr>
              <a:t>nSLL</a:t>
            </a:r>
            <a:r>
              <a:rPr lang="en-US" sz="2300" b="1" dirty="0" smtClean="0">
                <a:solidFill>
                  <a:schemeClr val="accent2">
                    <a:lumMod val="50000"/>
                  </a:schemeClr>
                </a:solidFill>
              </a:rPr>
              <a:t> is empty:");</a:t>
            </a:r>
          </a:p>
          <a:p>
            <a:pPr>
              <a:buNone/>
            </a:pPr>
            <a:r>
              <a:rPr lang="en-US" sz="2300" b="1" dirty="0" smtClean="0">
                <a:solidFill>
                  <a:schemeClr val="accent2">
                    <a:lumMod val="50000"/>
                  </a:schemeClr>
                </a:solidFill>
              </a:rPr>
              <a:t>                  return(0);</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else if(head==last)</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delnode</a:t>
            </a:r>
            <a:r>
              <a:rPr lang="en-US" sz="2300" b="1" dirty="0" smtClean="0">
                <a:solidFill>
                  <a:schemeClr val="accent2">
                    <a:lumMod val="50000"/>
                  </a:schemeClr>
                </a:solidFill>
              </a:rPr>
              <a:t>=head;</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print”Deleted</a:t>
            </a:r>
            <a:r>
              <a:rPr lang="en-US" sz="2300" b="1" dirty="0" smtClean="0">
                <a:solidFill>
                  <a:schemeClr val="accent2">
                    <a:lumMod val="50000"/>
                  </a:schemeClr>
                </a:solidFill>
              </a:rPr>
              <a:t> node is  </a:t>
            </a:r>
            <a:r>
              <a:rPr lang="en-US" sz="2300" b="1" dirty="0" err="1" smtClean="0">
                <a:solidFill>
                  <a:schemeClr val="accent2">
                    <a:lumMod val="50000"/>
                  </a:schemeClr>
                </a:solidFill>
              </a:rPr>
              <a:t>delnode</a:t>
            </a:r>
            <a:r>
              <a:rPr lang="en-US" sz="2300" b="1" dirty="0" smtClean="0">
                <a:solidFill>
                  <a:schemeClr val="accent2">
                    <a:lumMod val="50000"/>
                  </a:schemeClr>
                </a:solidFill>
              </a:rPr>
              <a:t>-&gt;data;</a:t>
            </a:r>
          </a:p>
          <a:p>
            <a:pPr>
              <a:buNone/>
            </a:pPr>
            <a:r>
              <a:rPr lang="en-US" sz="2300" b="1" dirty="0" smtClean="0">
                <a:solidFill>
                  <a:schemeClr val="accent2">
                    <a:lumMod val="50000"/>
                  </a:schemeClr>
                </a:solidFill>
              </a:rPr>
              <a:t>         head=last=NULL;</a:t>
            </a:r>
          </a:p>
          <a:p>
            <a:pPr>
              <a:buNone/>
            </a:pPr>
            <a:r>
              <a:rPr lang="en-US" sz="2300" b="1" dirty="0" smtClean="0">
                <a:solidFill>
                  <a:schemeClr val="accent2">
                    <a:lumMod val="50000"/>
                  </a:schemeClr>
                </a:solidFill>
              </a:rPr>
              <a:t>         free(</a:t>
            </a:r>
            <a:r>
              <a:rPr lang="en-US" sz="2300" b="1" dirty="0" err="1" smtClean="0">
                <a:solidFill>
                  <a:schemeClr val="accent2">
                    <a:lumMod val="50000"/>
                  </a:schemeClr>
                </a:solidFill>
              </a:rPr>
              <a:t>delnode</a:t>
            </a:r>
            <a:r>
              <a:rPr lang="en-US" sz="2300" b="1" dirty="0" smtClean="0">
                <a:solidFill>
                  <a:schemeClr val="accent2">
                    <a:lumMod val="50000"/>
                  </a:schemeClr>
                </a:solidFill>
              </a:rPr>
              <a:t>);</a:t>
            </a:r>
          </a:p>
          <a:p>
            <a:pPr>
              <a:buNone/>
            </a:pPr>
            <a:r>
              <a:rPr lang="en-US" sz="2300" b="1" dirty="0" smtClean="0">
                <a:solidFill>
                  <a:schemeClr val="accent2">
                    <a:lumMod val="50000"/>
                  </a:schemeClr>
                </a:solidFill>
              </a:rPr>
              <a:t>         return(0);   }</a:t>
            </a:r>
          </a:p>
        </p:txBody>
      </p:sp>
      <p:sp>
        <p:nvSpPr>
          <p:cNvPr id="44" name="Content Placeholder 2"/>
          <p:cNvSpPr txBox="1">
            <a:spLocks/>
          </p:cNvSpPr>
          <p:nvPr/>
        </p:nvSpPr>
        <p:spPr>
          <a:xfrm>
            <a:off x="4800600" y="533400"/>
            <a:ext cx="4343400" cy="5715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while(last-&gt;</a:t>
            </a:r>
            <a:r>
              <a:rPr lang="en-US" sz="2000" b="1" dirty="0" smtClean="0">
                <a:solidFill>
                  <a:schemeClr val="accent2">
                    <a:lumMod val="50000"/>
                  </a:schemeClr>
                </a:solidFill>
              </a:rPr>
              <a:t>next</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a:t>
            </a:r>
            <a:r>
              <a:rPr lang="en-US" sz="2000" b="1" dirty="0" smtClean="0">
                <a:solidFill>
                  <a:schemeClr val="accent2">
                    <a:lumMod val="50000"/>
                  </a:schemeClr>
                </a:solidFill>
              </a:rPr>
              <a:t>next</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print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nDeleted</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node is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a:t>
            </a:r>
            <a:r>
              <a:rPr lang="en-US" sz="2000" b="1" noProof="0" dirty="0" smtClean="0">
                <a:solidFill>
                  <a:schemeClr val="accent2">
                    <a:lumMod val="50000"/>
                  </a:schemeClr>
                </a:solidFill>
              </a:rPr>
              <a:t>next</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free(</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endParaRPr kumimoji="0" lang="en-US" sz="20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46" name="Straight Connector 45"/>
          <p:cNvCxnSpPr/>
          <p:nvPr/>
        </p:nvCxnSpPr>
        <p:spPr>
          <a:xfrm>
            <a:off x="4572000" y="609600"/>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b="1" u="sng" dirty="0" smtClean="0">
                <a:solidFill>
                  <a:srgbClr val="7030A0"/>
                </a:solidFill>
              </a:rPr>
              <a:t>Deleting any node other than first and  last node in SLL</a:t>
            </a:r>
            <a:endParaRPr lang="en-US" dirty="0"/>
          </a:p>
        </p:txBody>
      </p:sp>
      <p:graphicFrame>
        <p:nvGraphicFramePr>
          <p:cNvPr id="4" name="Table 3"/>
          <p:cNvGraphicFramePr>
            <a:graphicFrameLocks noGrp="1"/>
          </p:cNvGraphicFramePr>
          <p:nvPr/>
        </p:nvGraphicFramePr>
        <p:xfrm>
          <a:off x="685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2743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4800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4000</a:t>
                      </a:r>
                      <a:endParaRPr lang="en-US" dirty="0"/>
                    </a:p>
                  </a:txBody>
                  <a:tcPr/>
                </a:tc>
              </a:tr>
            </a:tbl>
          </a:graphicData>
        </a:graphic>
      </p:graphicFrame>
      <p:cxnSp>
        <p:nvCxnSpPr>
          <p:cNvPr id="7" name="Straight Arrow Connector 6"/>
          <p:cNvCxnSpPr/>
          <p:nvPr/>
        </p:nvCxnSpPr>
        <p:spPr>
          <a:xfrm>
            <a:off x="2286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124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181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762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3124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17" name="Table 16"/>
          <p:cNvGraphicFramePr>
            <a:graphicFrameLocks noGrp="1"/>
          </p:cNvGraphicFramePr>
          <p:nvPr/>
        </p:nvGraphicFramePr>
        <p:xfrm>
          <a:off x="68580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sp>
        <p:nvSpPr>
          <p:cNvPr id="18" name="TextBox 17"/>
          <p:cNvSpPr txBox="1"/>
          <p:nvPr/>
        </p:nvSpPr>
        <p:spPr>
          <a:xfrm>
            <a:off x="7848600" y="25146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cxnSp>
        <p:nvCxnSpPr>
          <p:cNvPr id="19" name="Straight Arrow Connector 18"/>
          <p:cNvCxnSpPr/>
          <p:nvPr/>
        </p:nvCxnSpPr>
        <p:spPr>
          <a:xfrm flipV="1">
            <a:off x="7467600" y="2514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2800" y="28194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cxnSp>
        <p:nvCxnSpPr>
          <p:cNvPr id="21" name="Straight Arrow Connector 20"/>
          <p:cNvCxnSpPr/>
          <p:nvPr/>
        </p:nvCxnSpPr>
        <p:spPr>
          <a:xfrm>
            <a:off x="64008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8382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3" name="Table 22"/>
          <p:cNvGraphicFramePr>
            <a:graphicFrameLocks noGrp="1"/>
          </p:cNvGraphicFramePr>
          <p:nvPr/>
        </p:nvGraphicFramePr>
        <p:xfrm>
          <a:off x="28956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4000</a:t>
                      </a:r>
                      <a:endParaRPr lang="en-US" dirty="0"/>
                    </a:p>
                  </a:txBody>
                  <a:tcPr/>
                </a:tc>
              </a:tr>
            </a:tbl>
          </a:graphicData>
        </a:graphic>
      </p:graphicFrame>
      <p:graphicFrame>
        <p:nvGraphicFramePr>
          <p:cNvPr id="24" name="Table 23"/>
          <p:cNvGraphicFramePr>
            <a:graphicFrameLocks noGrp="1"/>
          </p:cNvGraphicFramePr>
          <p:nvPr/>
        </p:nvGraphicFramePr>
        <p:xfrm>
          <a:off x="6934200" y="5638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solidFill>
                      <a:schemeClr val="accent2">
                        <a:lumMod val="50000"/>
                      </a:schemeClr>
                    </a:solidFill>
                  </a:tcPr>
                </a:tc>
                <a:tc>
                  <a:txBody>
                    <a:bodyPr/>
                    <a:lstStyle/>
                    <a:p>
                      <a:r>
                        <a:rPr lang="en-US" dirty="0" smtClean="0"/>
                        <a:t>NULL</a:t>
                      </a:r>
                      <a:endParaRPr lang="en-US" dirty="0"/>
                    </a:p>
                  </a:txBody>
                  <a:tcPr/>
                </a:tc>
              </a:tr>
            </a:tbl>
          </a:graphicData>
        </a:graphic>
      </p:graphicFrame>
      <p:cxnSp>
        <p:nvCxnSpPr>
          <p:cNvPr id="25" name="Straight Arrow Connector 24"/>
          <p:cNvCxnSpPr/>
          <p:nvPr/>
        </p:nvCxnSpPr>
        <p:spPr>
          <a:xfrm>
            <a:off x="24384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958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192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47800" y="4876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9" name="TextBox 28"/>
          <p:cNvSpPr txBox="1"/>
          <p:nvPr/>
        </p:nvSpPr>
        <p:spPr>
          <a:xfrm>
            <a:off x="3276600" y="4876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30" name="TextBox 29"/>
          <p:cNvSpPr txBox="1"/>
          <p:nvPr/>
        </p:nvSpPr>
        <p:spPr>
          <a:xfrm>
            <a:off x="7315200" y="6172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1" name="TextBox 30"/>
          <p:cNvSpPr txBox="1"/>
          <p:nvPr/>
        </p:nvSpPr>
        <p:spPr>
          <a:xfrm>
            <a:off x="914400" y="5193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2" name="TextBox 31"/>
          <p:cNvSpPr txBox="1"/>
          <p:nvPr/>
        </p:nvSpPr>
        <p:spPr>
          <a:xfrm>
            <a:off x="2286000" y="3733800"/>
            <a:ext cx="4038600" cy="369332"/>
          </a:xfrm>
          <a:prstGeom prst="rect">
            <a:avLst/>
          </a:prstGeom>
          <a:noFill/>
        </p:spPr>
        <p:txBody>
          <a:bodyPr wrap="square" rtlCol="0">
            <a:spAutoFit/>
          </a:bodyPr>
          <a:lstStyle/>
          <a:p>
            <a:r>
              <a:rPr lang="en-US" b="1" dirty="0" smtClean="0">
                <a:solidFill>
                  <a:srgbClr val="C00000"/>
                </a:solidFill>
              </a:rPr>
              <a:t>Before Deletion – </a:t>
            </a:r>
            <a:r>
              <a:rPr lang="en-US" b="1" dirty="0" smtClean="0">
                <a:solidFill>
                  <a:srgbClr val="7030A0"/>
                </a:solidFill>
              </a:rPr>
              <a:t>where x=30</a:t>
            </a:r>
            <a:endParaRPr lang="en-US" b="1" dirty="0">
              <a:solidFill>
                <a:srgbClr val="7030A0"/>
              </a:solidFill>
            </a:endParaRPr>
          </a:p>
        </p:txBody>
      </p:sp>
      <p:graphicFrame>
        <p:nvGraphicFramePr>
          <p:cNvPr id="33" name="Table 32"/>
          <p:cNvGraphicFramePr>
            <a:graphicFrameLocks noGrp="1"/>
          </p:cNvGraphicFramePr>
          <p:nvPr/>
        </p:nvGraphicFramePr>
        <p:xfrm>
          <a:off x="50292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sp>
        <p:nvSpPr>
          <p:cNvPr id="34" name="TextBox 33"/>
          <p:cNvSpPr txBox="1"/>
          <p:nvPr/>
        </p:nvSpPr>
        <p:spPr>
          <a:xfrm>
            <a:off x="6019800" y="48006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cxnSp>
        <p:nvCxnSpPr>
          <p:cNvPr id="35" name="Straight Arrow Connector 34"/>
          <p:cNvCxnSpPr/>
          <p:nvPr/>
        </p:nvCxnSpPr>
        <p:spPr>
          <a:xfrm flipV="1">
            <a:off x="56388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34000" y="51054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38" name="TextBox 37"/>
          <p:cNvSpPr txBox="1"/>
          <p:nvPr/>
        </p:nvSpPr>
        <p:spPr>
          <a:xfrm>
            <a:off x="6858000" y="5117068"/>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2400" b="1" u="sng" dirty="0" smtClean="0">
                <a:solidFill>
                  <a:srgbClr val="7030A0"/>
                </a:solidFill>
              </a:rPr>
              <a:t>Deleting any node other than first and  last node in SLL</a:t>
            </a:r>
            <a:endParaRPr lang="en-US" sz="3200" dirty="0"/>
          </a:p>
        </p:txBody>
      </p:sp>
      <p:sp>
        <p:nvSpPr>
          <p:cNvPr id="3" name="Content Placeholder 2"/>
          <p:cNvSpPr>
            <a:spLocks noGrp="1"/>
          </p:cNvSpPr>
          <p:nvPr>
            <p:ph idx="1"/>
          </p:nvPr>
        </p:nvSpPr>
        <p:spPr>
          <a:xfrm>
            <a:off x="76200" y="685800"/>
            <a:ext cx="4419600" cy="5867400"/>
          </a:xfrm>
        </p:spPr>
        <p:txBody>
          <a:bodyPr>
            <a:noAutofit/>
          </a:bodyPr>
          <a:lstStyle/>
          <a:p>
            <a:pPr>
              <a:buNone/>
            </a:pPr>
            <a:r>
              <a:rPr lang="en-US" sz="1800" b="1" dirty="0" err="1" smtClean="0">
                <a:solidFill>
                  <a:srgbClr val="7030A0"/>
                </a:solidFill>
              </a:rPr>
              <a:t>delmiddle</a:t>
            </a:r>
            <a:r>
              <a:rPr lang="en-US" sz="1800" b="1" dirty="0" smtClean="0">
                <a:solidFill>
                  <a:srgbClr val="7030A0"/>
                </a:solidFill>
              </a:rPr>
              <a:t>()</a:t>
            </a:r>
          </a:p>
          <a:p>
            <a:pPr>
              <a:buNone/>
            </a:pPr>
            <a:r>
              <a:rPr lang="en-US" sz="1800" b="1" dirty="0" smtClean="0">
                <a:solidFill>
                  <a:schemeClr val="accent2">
                    <a:lumMod val="50000"/>
                  </a:schemeClr>
                </a:solidFill>
              </a:rPr>
              <a:t>{</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int</a:t>
            </a:r>
            <a:r>
              <a:rPr lang="en-US" sz="1800" b="1" dirty="0" smtClean="0">
                <a:solidFill>
                  <a:schemeClr val="accent2">
                    <a:lumMod val="50000"/>
                  </a:schemeClr>
                </a:solidFill>
              </a:rPr>
              <a:t> x;</a:t>
            </a:r>
          </a:p>
          <a:p>
            <a:pPr>
              <a:buNone/>
            </a:pPr>
            <a:r>
              <a:rPr lang="en-US" sz="1800" b="1" dirty="0" smtClean="0">
                <a:solidFill>
                  <a:schemeClr val="accent2">
                    <a:lumMod val="50000"/>
                  </a:schemeClr>
                </a:solidFill>
              </a:rPr>
              <a:t>    if(head==NULL)</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printf</a:t>
            </a:r>
            <a:r>
              <a:rPr lang="en-US" sz="1800" b="1" dirty="0" smtClean="0">
                <a:solidFill>
                  <a:schemeClr val="accent2">
                    <a:lumMod val="50000"/>
                  </a:schemeClr>
                </a:solidFill>
              </a:rPr>
              <a:t>("\</a:t>
            </a:r>
            <a:r>
              <a:rPr lang="en-US" sz="1800" b="1" dirty="0" err="1" smtClean="0">
                <a:solidFill>
                  <a:schemeClr val="accent2">
                    <a:lumMod val="50000"/>
                  </a:schemeClr>
                </a:solidFill>
              </a:rPr>
              <a:t>nSLL</a:t>
            </a:r>
            <a:r>
              <a:rPr lang="en-US" sz="1800" b="1" dirty="0" smtClean="0">
                <a:solidFill>
                  <a:schemeClr val="accent2">
                    <a:lumMod val="50000"/>
                  </a:schemeClr>
                </a:solidFill>
              </a:rPr>
              <a:t> is empty:");</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else if(head==last)</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delnode</a:t>
            </a:r>
            <a:r>
              <a:rPr lang="en-US" sz="1800" b="1" dirty="0" smtClean="0">
                <a:solidFill>
                  <a:schemeClr val="accent2">
                    <a:lumMod val="50000"/>
                  </a:schemeClr>
                </a:solidFill>
              </a:rPr>
              <a:t>=head;</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print”Deleted</a:t>
            </a:r>
            <a:r>
              <a:rPr lang="en-US" sz="1800" b="1" dirty="0" smtClean="0">
                <a:solidFill>
                  <a:schemeClr val="accent2">
                    <a:lumMod val="50000"/>
                  </a:schemeClr>
                </a:solidFill>
              </a:rPr>
              <a:t> node is </a:t>
            </a:r>
            <a:r>
              <a:rPr lang="en-US" sz="1800" b="1" dirty="0" err="1" smtClean="0">
                <a:solidFill>
                  <a:schemeClr val="accent2">
                    <a:lumMod val="50000"/>
                  </a:schemeClr>
                </a:solidFill>
              </a:rPr>
              <a:t>delnode</a:t>
            </a:r>
            <a:r>
              <a:rPr lang="en-US" sz="1800" b="1" dirty="0" smtClean="0">
                <a:solidFill>
                  <a:schemeClr val="accent2">
                    <a:lumMod val="50000"/>
                  </a:schemeClr>
                </a:solidFill>
              </a:rPr>
              <a:t>-&gt;data);</a:t>
            </a:r>
          </a:p>
          <a:p>
            <a:pPr>
              <a:buNone/>
            </a:pPr>
            <a:r>
              <a:rPr lang="en-US" sz="1800" b="1" dirty="0" smtClean="0">
                <a:solidFill>
                  <a:schemeClr val="accent2">
                    <a:lumMod val="50000"/>
                  </a:schemeClr>
                </a:solidFill>
              </a:rPr>
              <a:t>         head=last=NULL;</a:t>
            </a:r>
          </a:p>
          <a:p>
            <a:pPr>
              <a:buNone/>
            </a:pPr>
            <a:r>
              <a:rPr lang="en-US" sz="1800" b="1" dirty="0" smtClean="0">
                <a:solidFill>
                  <a:schemeClr val="accent2">
                    <a:lumMod val="50000"/>
                  </a:schemeClr>
                </a:solidFill>
              </a:rPr>
              <a:t>         free(</a:t>
            </a:r>
            <a:r>
              <a:rPr lang="en-US" sz="1800" b="1" dirty="0" err="1" smtClean="0">
                <a:solidFill>
                  <a:schemeClr val="accent2">
                    <a:lumMod val="50000"/>
                  </a:schemeClr>
                </a:solidFill>
              </a:rPr>
              <a:t>delnode</a:t>
            </a:r>
            <a:r>
              <a:rPr lang="en-US" sz="1800" b="1" dirty="0" smtClean="0">
                <a:solidFill>
                  <a:schemeClr val="accent2">
                    <a:lumMod val="50000"/>
                  </a:schemeClr>
                </a:solidFill>
              </a:rPr>
              <a:t>);</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a:t>
            </a:r>
          </a:p>
        </p:txBody>
      </p:sp>
      <p:sp>
        <p:nvSpPr>
          <p:cNvPr id="4" name="Content Placeholder 2"/>
          <p:cNvSpPr txBox="1">
            <a:spLocks/>
          </p:cNvSpPr>
          <p:nvPr/>
        </p:nvSpPr>
        <p:spPr>
          <a:xfrm>
            <a:off x="4648200" y="381000"/>
            <a:ext cx="42672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printf</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nEnter</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the element which has to be deleted");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scanf</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d",&amp;x</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if(temp-&gt;data==x)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print“Deleted</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node is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-&gt;</a:t>
            </a:r>
            <a:r>
              <a:rPr lang="en-US" sz="1600" b="1" dirty="0" smtClean="0">
                <a:solidFill>
                  <a:schemeClr val="accent2">
                    <a:lumMod val="50000"/>
                  </a:schemeClr>
                </a:solidFill>
              </a:rPr>
              <a:t>next</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=temp-&gt;</a:t>
            </a:r>
            <a:r>
              <a:rPr lang="en-US" sz="1600" b="1" dirty="0" smtClean="0">
                <a:solidFill>
                  <a:schemeClr val="accent2">
                    <a:lumMod val="50000"/>
                  </a:schemeClr>
                </a:solidFill>
              </a:rPr>
              <a:t>next</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free(</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temp=temp-&gt;</a:t>
            </a:r>
            <a:r>
              <a:rPr lang="en-US" sz="1600" b="1" dirty="0" smtClean="0">
                <a:solidFill>
                  <a:schemeClr val="accent2">
                    <a:lumMod val="50000"/>
                  </a:schemeClr>
                </a:solidFill>
              </a:rPr>
              <a:t>next</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 } }</a:t>
            </a:r>
            <a:endParaRPr kumimoji="0" lang="en-US" sz="16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343400" y="381000"/>
            <a:ext cx="76200" cy="6477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Traversal and display</a:t>
            </a:r>
            <a:endParaRPr lang="en-US" sz="3200" b="1" u="sng" dirty="0">
              <a:solidFill>
                <a:srgbClr val="7030A0"/>
              </a:solidFill>
            </a:endParaRPr>
          </a:p>
        </p:txBody>
      </p:sp>
      <p:sp>
        <p:nvSpPr>
          <p:cNvPr id="3" name="Content Placeholder 2"/>
          <p:cNvSpPr>
            <a:spLocks noGrp="1"/>
          </p:cNvSpPr>
          <p:nvPr>
            <p:ph idx="1"/>
          </p:nvPr>
        </p:nvSpPr>
        <p:spPr>
          <a:xfrm>
            <a:off x="228600" y="457200"/>
            <a:ext cx="3429000" cy="5135563"/>
          </a:xfrm>
        </p:spPr>
        <p:txBody>
          <a:bodyPr>
            <a:noAutofit/>
          </a:bodyPr>
          <a:lstStyle/>
          <a:p>
            <a:pPr>
              <a:buNone/>
            </a:pPr>
            <a:r>
              <a:rPr lang="en-US" sz="2000" b="1" dirty="0" smtClean="0">
                <a:solidFill>
                  <a:srgbClr val="7030A0"/>
                </a:solidFill>
              </a:rPr>
              <a:t>display()</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printf</a:t>
            </a:r>
            <a:r>
              <a:rPr lang="en-US" sz="2000" b="1" dirty="0" smtClean="0">
                <a:solidFill>
                  <a:schemeClr val="accent2">
                    <a:lumMod val="50000"/>
                  </a:schemeClr>
                </a:solidFill>
              </a:rPr>
              <a:t>("\</a:t>
            </a:r>
            <a:r>
              <a:rPr lang="en-US" sz="2000" b="1" dirty="0" err="1" smtClean="0">
                <a:solidFill>
                  <a:schemeClr val="accent2">
                    <a:lumMod val="50000"/>
                  </a:schemeClr>
                </a:solidFill>
              </a:rPr>
              <a:t>nSLL</a:t>
            </a:r>
            <a:r>
              <a:rPr lang="en-US" sz="2000" b="1" dirty="0" smtClean="0">
                <a:solidFill>
                  <a:schemeClr val="accent2">
                    <a:lumMod val="50000"/>
                  </a:schemeClr>
                </a:solidFill>
              </a:rPr>
              <a:t> is Empty");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last=head;</a:t>
            </a:r>
          </a:p>
          <a:p>
            <a:pPr>
              <a:buNone/>
            </a:pPr>
            <a:r>
              <a:rPr lang="en-US" sz="2000" b="1" dirty="0" smtClean="0">
                <a:solidFill>
                  <a:schemeClr val="accent2">
                    <a:lumMod val="50000"/>
                  </a:schemeClr>
                </a:solidFill>
              </a:rPr>
              <a:t>           while(last!=NULL)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last-&gt;data;</a:t>
            </a:r>
          </a:p>
          <a:p>
            <a:pPr>
              <a:buNone/>
            </a:pPr>
            <a:r>
              <a:rPr lang="en-US" sz="2000" b="1" dirty="0" smtClean="0">
                <a:solidFill>
                  <a:schemeClr val="accent2">
                    <a:lumMod val="50000"/>
                  </a:schemeClr>
                </a:solidFill>
              </a:rPr>
              <a:t>            last=last-&gt;next;</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p:txBody>
      </p:sp>
      <p:sp>
        <p:nvSpPr>
          <p:cNvPr id="4" name="TextBox 3"/>
          <p:cNvSpPr txBox="1"/>
          <p:nvPr/>
        </p:nvSpPr>
        <p:spPr>
          <a:xfrm>
            <a:off x="228600" y="5791200"/>
            <a:ext cx="8915400" cy="923330"/>
          </a:xfrm>
          <a:prstGeom prst="rect">
            <a:avLst/>
          </a:prstGeom>
          <a:noFill/>
        </p:spPr>
        <p:txBody>
          <a:bodyPr wrap="square" rtlCol="0">
            <a:spAutoFit/>
          </a:bodyPr>
          <a:lstStyle/>
          <a:p>
            <a:pPr>
              <a:buNone/>
            </a:pPr>
            <a:r>
              <a:rPr lang="en-US" b="1" dirty="0" smtClean="0">
                <a:solidFill>
                  <a:srgbClr val="7030A0"/>
                </a:solidFill>
              </a:rPr>
              <a:t>Traversal:</a:t>
            </a:r>
          </a:p>
          <a:p>
            <a:pPr>
              <a:buNone/>
            </a:pPr>
            <a:r>
              <a:rPr lang="en-US" b="1" dirty="0" smtClean="0">
                <a:solidFill>
                  <a:schemeClr val="accent2">
                    <a:lumMod val="50000"/>
                  </a:schemeClr>
                </a:solidFill>
              </a:rPr>
              <a:t>Visiting all the nodes in a linked list from head to last is called traversal                       </a:t>
            </a:r>
            <a:r>
              <a:rPr lang="en-US" b="1" dirty="0" smtClean="0">
                <a:solidFill>
                  <a:schemeClr val="accent2">
                    <a:lumMod val="50000"/>
                  </a:schemeClr>
                </a:solidFill>
                <a:hlinkClick r:id="rId2" action="ppaction://hlinksldjump"/>
              </a:rPr>
              <a:t>Stack</a:t>
            </a:r>
            <a:endParaRPr lang="en-US" b="1" dirty="0" smtClean="0">
              <a:solidFill>
                <a:schemeClr val="accent2">
                  <a:lumMod val="50000"/>
                </a:schemeClr>
              </a:solidFill>
            </a:endParaRPr>
          </a:p>
          <a:p>
            <a:endParaRPr lang="en-US" dirty="0"/>
          </a:p>
        </p:txBody>
      </p:sp>
      <p:graphicFrame>
        <p:nvGraphicFramePr>
          <p:cNvPr id="5" name="Table 4"/>
          <p:cNvGraphicFramePr>
            <a:graphicFrameLocks noGrp="1"/>
          </p:cNvGraphicFramePr>
          <p:nvPr/>
        </p:nvGraphicFramePr>
        <p:xfrm>
          <a:off x="32766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6" name="Table 5"/>
          <p:cNvGraphicFramePr>
            <a:graphicFrameLocks noGrp="1"/>
          </p:cNvGraphicFramePr>
          <p:nvPr/>
        </p:nvGraphicFramePr>
        <p:xfrm>
          <a:off x="53340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7" name="Table 6"/>
          <p:cNvGraphicFramePr>
            <a:graphicFrameLocks noGrp="1"/>
          </p:cNvGraphicFramePr>
          <p:nvPr/>
        </p:nvGraphicFramePr>
        <p:xfrm>
          <a:off x="73914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8" name="Straight Arrow Connector 7"/>
          <p:cNvCxnSpPr/>
          <p:nvPr/>
        </p:nvCxnSpPr>
        <p:spPr>
          <a:xfrm>
            <a:off x="48768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6576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686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1242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3" name="TextBox 12"/>
          <p:cNvSpPr txBox="1"/>
          <p:nvPr/>
        </p:nvSpPr>
        <p:spPr>
          <a:xfrm>
            <a:off x="5715000" y="3124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4" name="TextBox 13"/>
          <p:cNvSpPr txBox="1"/>
          <p:nvPr/>
        </p:nvSpPr>
        <p:spPr>
          <a:xfrm>
            <a:off x="7772400" y="3124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5" name="TextBox 14"/>
          <p:cNvSpPr txBox="1"/>
          <p:nvPr/>
        </p:nvSpPr>
        <p:spPr>
          <a:xfrm>
            <a:off x="3352800" y="3440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8382000" y="34290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8" name="TextBox 17"/>
          <p:cNvSpPr txBox="1"/>
          <p:nvPr/>
        </p:nvSpPr>
        <p:spPr>
          <a:xfrm>
            <a:off x="4343400" y="3886200"/>
            <a:ext cx="3886200" cy="923330"/>
          </a:xfrm>
          <a:prstGeom prst="rect">
            <a:avLst/>
          </a:prstGeom>
          <a:noFill/>
        </p:spPr>
        <p:txBody>
          <a:bodyPr wrap="square" rtlCol="0">
            <a:spAutoFit/>
          </a:bodyPr>
          <a:lstStyle/>
          <a:p>
            <a:r>
              <a:rPr lang="en-US" b="1" u="sng" dirty="0" smtClean="0">
                <a:solidFill>
                  <a:schemeClr val="accent6">
                    <a:lumMod val="50000"/>
                  </a:schemeClr>
                </a:solidFill>
              </a:rPr>
              <a:t>Output:</a:t>
            </a:r>
          </a:p>
          <a:p>
            <a:endParaRPr lang="en-US" b="1" dirty="0" smtClean="0">
              <a:solidFill>
                <a:schemeClr val="accent6">
                  <a:lumMod val="50000"/>
                </a:schemeClr>
              </a:solidFill>
            </a:endParaRPr>
          </a:p>
          <a:p>
            <a:r>
              <a:rPr lang="en-US" b="1" dirty="0" smtClean="0">
                <a:solidFill>
                  <a:schemeClr val="accent6">
                    <a:lumMod val="50000"/>
                  </a:schemeClr>
                </a:solidFill>
              </a:rPr>
              <a:t>10      20     30</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b="1" u="sng" dirty="0" smtClean="0">
                <a:solidFill>
                  <a:schemeClr val="accent4">
                    <a:lumMod val="75000"/>
                  </a:schemeClr>
                </a:solidFill>
              </a:rPr>
              <a:t>Linked List</a:t>
            </a:r>
            <a:r>
              <a:rPr lang="en-US" sz="4000" b="1" dirty="0"/>
              <a:t>	</a:t>
            </a:r>
            <a:endParaRPr lang="en-US" sz="4000" dirty="0"/>
          </a:p>
        </p:txBody>
      </p:sp>
      <p:sp>
        <p:nvSpPr>
          <p:cNvPr id="3" name="Content Placeholder 2"/>
          <p:cNvSpPr>
            <a:spLocks noGrp="1"/>
          </p:cNvSpPr>
          <p:nvPr>
            <p:ph idx="1"/>
          </p:nvPr>
        </p:nvSpPr>
        <p:spPr>
          <a:xfrm>
            <a:off x="228600" y="914400"/>
            <a:ext cx="8915400" cy="5791200"/>
          </a:xfrm>
        </p:spPr>
        <p:txBody>
          <a:bodyPr>
            <a:normAutofit/>
          </a:bodyPr>
          <a:lstStyle/>
          <a:p>
            <a:pPr>
              <a:buNone/>
            </a:pPr>
            <a:r>
              <a:rPr lang="en-US" dirty="0" smtClean="0"/>
              <a:t> </a:t>
            </a:r>
            <a:r>
              <a:rPr lang="en-US" b="1" u="sng" dirty="0" smtClean="0">
                <a:solidFill>
                  <a:schemeClr val="accent4">
                    <a:lumMod val="75000"/>
                  </a:schemeClr>
                </a:solidFill>
              </a:rPr>
              <a:t>Motivation</a:t>
            </a:r>
          </a:p>
          <a:p>
            <a:pPr algn="just">
              <a:buNone/>
            </a:pPr>
            <a:r>
              <a:rPr lang="en-US" dirty="0" smtClean="0"/>
              <a:t>	</a:t>
            </a:r>
            <a:r>
              <a:rPr lang="en-US" sz="2400" dirty="0" smtClean="0"/>
              <a:t>Let’s look at an example of serving for people who stays at a hotel…</a:t>
            </a:r>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r>
              <a:rPr lang="en-US" dirty="0" smtClean="0"/>
              <a:t>Scenario 1: </a:t>
            </a:r>
            <a:r>
              <a:rPr lang="en-US" dirty="0" smtClean="0">
                <a:solidFill>
                  <a:srgbClr val="7030A0"/>
                </a:solidFill>
              </a:rPr>
              <a:t>People stay in the same hotel in contiguous rooms</a:t>
            </a:r>
          </a:p>
          <a:p>
            <a:pPr algn="just">
              <a:buNone/>
            </a:pPr>
            <a:endParaRPr lang="en-US" sz="28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Writing Methods</a:t>
            </a:r>
            <a:endParaRPr lang="en-US" dirty="0"/>
          </a:p>
        </p:txBody>
      </p:sp>
      <p:sp>
        <p:nvSpPr>
          <p:cNvPr id="4" name="Rectangle 3"/>
          <p:cNvSpPr>
            <a:spLocks noGrp="1" noChangeArrowheads="1"/>
          </p:cNvSpPr>
          <p:nvPr>
            <p:ph idx="1"/>
          </p:nvPr>
        </p:nvSpPr>
        <p:spPr/>
        <p:txBody>
          <a:bodyPr/>
          <a:lstStyle/>
          <a:p>
            <a:pPr eaLnBrk="1" hangingPunct="1"/>
            <a:r>
              <a:rPr lang="en-US" altLang="en-US" dirty="0" smtClean="0"/>
              <a:t>When trying to code methods for Linked Lists </a:t>
            </a:r>
            <a:r>
              <a:rPr lang="en-US" altLang="en-US" b="1" i="1" dirty="0" smtClean="0"/>
              <a:t>draw pictures!</a:t>
            </a:r>
          </a:p>
          <a:p>
            <a:pPr lvl="1" eaLnBrk="1" hangingPunct="1"/>
            <a:r>
              <a:rPr lang="en-US" altLang="en-US" dirty="0" smtClean="0"/>
              <a:t>If you don't draw pictures of what you are trying to do it is very easy to make mistakes!</a:t>
            </a:r>
          </a:p>
          <a:p>
            <a:pPr marL="457200" lvl="1" indent="0" eaLnBrk="1" hangingPunct="1">
              <a:buNone/>
            </a:pPr>
            <a:endParaRPr lang="en-US" altLang="en-US" dirty="0" smtClean="0"/>
          </a:p>
          <a:p>
            <a:pPr lvl="1" eaLnBrk="1" hangingPunct="1"/>
            <a:endParaRPr lang="en-US" altLang="en-US" dirty="0" smtClean="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10012"/>
            <a:ext cx="20574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a:off x="3276600" y="4648200"/>
            <a:ext cx="1066800" cy="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012" y="3657600"/>
            <a:ext cx="26670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745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Advantages of Linked List</a:t>
            </a:r>
            <a:endParaRPr lang="en-US" sz="3200" b="1" u="sng" dirty="0">
              <a:solidFill>
                <a:srgbClr val="7030A0"/>
              </a:solidFill>
            </a:endParaRPr>
          </a:p>
        </p:txBody>
      </p:sp>
      <p:sp>
        <p:nvSpPr>
          <p:cNvPr id="3" name="Content Placeholder 2"/>
          <p:cNvSpPr>
            <a:spLocks noGrp="1"/>
          </p:cNvSpPr>
          <p:nvPr>
            <p:ph idx="1"/>
          </p:nvPr>
        </p:nvSpPr>
        <p:spPr>
          <a:xfrm>
            <a:off x="152400" y="762000"/>
            <a:ext cx="8686800" cy="5562600"/>
          </a:xfrm>
        </p:spPr>
        <p:txBody>
          <a:bodyPr>
            <a:noAutofit/>
          </a:bodyPr>
          <a:lstStyle/>
          <a:p>
            <a:pPr>
              <a:buNone/>
            </a:pPr>
            <a:r>
              <a:rPr lang="en-US" sz="2000" b="1" u="sng" dirty="0" smtClean="0">
                <a:solidFill>
                  <a:srgbClr val="7030A0"/>
                </a:solidFill>
              </a:rPr>
              <a:t>Advantages</a:t>
            </a:r>
          </a:p>
          <a:p>
            <a:pPr algn="just">
              <a:buNone/>
            </a:pPr>
            <a:r>
              <a:rPr lang="en-US" sz="2000" dirty="0" smtClean="0">
                <a:solidFill>
                  <a:schemeClr val="accent2">
                    <a:lumMod val="50000"/>
                  </a:schemeClr>
                </a:solidFill>
              </a:rPr>
              <a:t>1. 	A linked list is a dynamic data structure. It can grow in size whenever there is a need to add more elements.  An array on the other hand is a static data structure which has a fixed size. Size of an array is fixed, therefore, we need to know the upper limit or maximum size beforehand in order to declare an array. This many times, can lead to wastage of memory.</a:t>
            </a:r>
          </a:p>
          <a:p>
            <a:pPr algn="just">
              <a:buNone/>
            </a:pPr>
            <a:r>
              <a:rPr lang="en-US" sz="2000" dirty="0" smtClean="0">
                <a:solidFill>
                  <a:schemeClr val="accent2">
                    <a:lumMod val="50000"/>
                  </a:schemeClr>
                </a:solidFill>
              </a:rPr>
              <a:t>2. 	A linked list provides us with ease of insertion and deletion. An element can be easily added to a linked list. It is also easy to delete an element from a linked list. Deletion of an element is not so easy from an array. All the elements on the right of the index where the element has been deleted need to be moved one space behind to accommodate for the deletion.</a:t>
            </a:r>
          </a:p>
          <a:p>
            <a:pPr algn="just">
              <a:buNone/>
            </a:pPr>
            <a:r>
              <a:rPr lang="en-US" sz="2000" dirty="0" smtClean="0">
                <a:solidFill>
                  <a:schemeClr val="accent2">
                    <a:lumMod val="50000"/>
                  </a:schemeClr>
                </a:solidFill>
              </a:rPr>
              <a:t>3.	Let us consider an array : A = [1,2,5,7,9,10]. If we delete an element “5″ which is on index -”2″ ( an array index starts at “0″), we will have to move all elements on the right of “5″ – (7,9,10) one space to the left.  This can be an expensive operation. Also, if we want to insert an element on a given index, all the elements starting from that index to the end need to be moved one space to the right. In the above case, if we want to insert “4″ then – (5,7,9,10) will need to be moved one space to the right.</a:t>
            </a:r>
          </a:p>
          <a:p>
            <a:pPr>
              <a:buNone/>
            </a:pP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Advantages </a:t>
            </a:r>
            <a:r>
              <a:rPr lang="en-US" altLang="zh-CN" dirty="0" err="1" smtClean="0"/>
              <a:t>contd</a:t>
            </a:r>
            <a:r>
              <a:rPr lang="en-US" altLang="zh-CN" dirty="0" smtClean="0"/>
              <a:t>…</a:t>
            </a:r>
          </a:p>
        </p:txBody>
      </p:sp>
      <p:sp>
        <p:nvSpPr>
          <p:cNvPr id="15363" name="Rectangle 3"/>
          <p:cNvSpPr>
            <a:spLocks noGrp="1" noChangeArrowheads="1"/>
          </p:cNvSpPr>
          <p:nvPr>
            <p:ph idx="1"/>
          </p:nvPr>
        </p:nvSpPr>
        <p:spPr>
          <a:xfrm>
            <a:off x="609600" y="1981200"/>
            <a:ext cx="7848600" cy="4267200"/>
          </a:xfrm>
        </p:spPr>
        <p:txBody>
          <a:bodyPr/>
          <a:lstStyle/>
          <a:p>
            <a:r>
              <a:rPr lang="en-US" altLang="zh-CN" sz="2400" dirty="0" smtClean="0"/>
              <a:t>Linked lists are more complex to code and manage than arrays, but they have some distinct advantages.</a:t>
            </a:r>
          </a:p>
          <a:p>
            <a:pPr lvl="1"/>
            <a:r>
              <a:rPr lang="en-US" altLang="zh-CN" sz="2000" b="1" dirty="0" smtClean="0">
                <a:solidFill>
                  <a:schemeClr val="hlink"/>
                </a:solidFill>
              </a:rPr>
              <a:t>Dynamic</a:t>
            </a:r>
            <a:r>
              <a:rPr lang="en-US" altLang="zh-CN" sz="2000" dirty="0" smtClean="0"/>
              <a:t>: a linked list can easily grow and shrink in size.</a:t>
            </a:r>
          </a:p>
          <a:p>
            <a:pPr lvl="2"/>
            <a:r>
              <a:rPr lang="en-US" altLang="zh-CN" sz="1800" dirty="0" smtClean="0"/>
              <a:t>We don’t need to know how many nodes will be in the list. They are created in memory as needed.</a:t>
            </a:r>
          </a:p>
          <a:p>
            <a:pPr lvl="2"/>
            <a:r>
              <a:rPr lang="en-US" altLang="zh-CN" sz="1800" dirty="0" smtClean="0"/>
              <a:t>In contrast, the size of a C++ array is fixed at compilation time.</a:t>
            </a:r>
          </a:p>
          <a:p>
            <a:pPr lvl="1"/>
            <a:r>
              <a:rPr lang="en-US" altLang="zh-CN" sz="2000" b="1" dirty="0" smtClean="0">
                <a:solidFill>
                  <a:schemeClr val="hlink"/>
                </a:solidFill>
              </a:rPr>
              <a:t>Easy and fast insertions and deletions</a:t>
            </a:r>
          </a:p>
          <a:p>
            <a:pPr lvl="2"/>
            <a:r>
              <a:rPr lang="en-US" altLang="zh-CN" sz="1800" dirty="0" smtClean="0"/>
              <a:t>To insert or delete an element in an array, we need to copy to temporary variables to make room for new elements or close the gap caused by deleted elements.</a:t>
            </a:r>
          </a:p>
          <a:p>
            <a:pPr lvl="2"/>
            <a:r>
              <a:rPr lang="en-US" altLang="zh-CN" sz="1800" dirty="0" smtClean="0"/>
              <a:t>With a linked list, no need to move other nodes. Only need to reset some pointers.</a:t>
            </a:r>
          </a:p>
        </p:txBody>
      </p:sp>
    </p:spTree>
    <p:extLst>
      <p:ext uri="{BB962C8B-B14F-4D97-AF65-F5344CB8AC3E}">
        <p14:creationId xmlns:p14="http://schemas.microsoft.com/office/powerpoint/2010/main" val="2698758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Disadvantages of Linked List</a:t>
            </a:r>
            <a:endParaRPr lang="en-US" sz="3200" b="1" u="sng" dirty="0">
              <a:solidFill>
                <a:srgbClr val="7030A0"/>
              </a:solidFill>
            </a:endParaRPr>
          </a:p>
        </p:txBody>
      </p:sp>
      <p:sp>
        <p:nvSpPr>
          <p:cNvPr id="3" name="Content Placeholder 2"/>
          <p:cNvSpPr>
            <a:spLocks noGrp="1"/>
          </p:cNvSpPr>
          <p:nvPr>
            <p:ph idx="1"/>
          </p:nvPr>
        </p:nvSpPr>
        <p:spPr>
          <a:xfrm>
            <a:off x="152400" y="1219200"/>
            <a:ext cx="8686800" cy="5562600"/>
          </a:xfrm>
        </p:spPr>
        <p:txBody>
          <a:bodyPr>
            <a:noAutofit/>
          </a:bodyPr>
          <a:lstStyle/>
          <a:p>
            <a:pPr>
              <a:buNone/>
            </a:pPr>
            <a:r>
              <a:rPr lang="en-US" sz="2800" b="1" u="sng" dirty="0" smtClean="0">
                <a:solidFill>
                  <a:srgbClr val="7030A0"/>
                </a:solidFill>
              </a:rPr>
              <a:t>Disadvantages</a:t>
            </a:r>
          </a:p>
          <a:p>
            <a:pPr>
              <a:lnSpc>
                <a:spcPct val="200000"/>
              </a:lnSpc>
              <a:buNone/>
            </a:pPr>
            <a:r>
              <a:rPr lang="en-US" sz="2400" dirty="0" smtClean="0">
                <a:solidFill>
                  <a:schemeClr val="accent2">
                    <a:lumMod val="50000"/>
                  </a:schemeClr>
                </a:solidFill>
              </a:rPr>
              <a:t>1. Arrays have better cache locality than Linked lists.</a:t>
            </a:r>
          </a:p>
          <a:p>
            <a:pPr>
              <a:lnSpc>
                <a:spcPct val="200000"/>
              </a:lnSpc>
              <a:buNone/>
            </a:pPr>
            <a:r>
              <a:rPr lang="en-US" sz="2400" dirty="0" smtClean="0">
                <a:solidFill>
                  <a:schemeClr val="accent2">
                    <a:lumMod val="50000"/>
                  </a:schemeClr>
                </a:solidFill>
              </a:rPr>
              <a:t>2. Extra storage space for a pointer is required in case of linked lists.</a:t>
            </a:r>
          </a:p>
          <a:p>
            <a:pPr>
              <a:buNone/>
            </a:pP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smtClean="0"/>
              <a:t>Array versus Linked Lists</a:t>
            </a:r>
          </a:p>
        </p:txBody>
      </p:sp>
      <p:sp>
        <p:nvSpPr>
          <p:cNvPr id="31747" name="Rectangle 3"/>
          <p:cNvSpPr>
            <a:spLocks noGrp="1" noChangeArrowheads="1"/>
          </p:cNvSpPr>
          <p:nvPr>
            <p:ph idx="1"/>
          </p:nvPr>
        </p:nvSpPr>
        <p:spPr>
          <a:xfrm>
            <a:off x="685800" y="1371600"/>
            <a:ext cx="8153400" cy="4724400"/>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t>Arrays are suitable for:</a:t>
            </a:r>
          </a:p>
          <a:p>
            <a:pPr lvl="1" eaLnBrk="1" fontAlgn="auto" hangingPunct="1">
              <a:spcAft>
                <a:spcPts val="0"/>
              </a:spcAft>
              <a:buFont typeface="Arial" pitchFamily="34" charset="0"/>
              <a:buChar char="–"/>
              <a:defRPr/>
            </a:pPr>
            <a:r>
              <a:rPr lang="en-US" dirty="0" smtClean="0"/>
              <a:t>Inserting/deleting an element at the end.</a:t>
            </a:r>
          </a:p>
          <a:p>
            <a:pPr lvl="1" eaLnBrk="1" fontAlgn="auto" hangingPunct="1">
              <a:spcAft>
                <a:spcPts val="0"/>
              </a:spcAft>
              <a:buFont typeface="Arial" pitchFamily="34" charset="0"/>
              <a:buChar char="–"/>
              <a:defRPr/>
            </a:pPr>
            <a:r>
              <a:rPr lang="en-US" dirty="0" smtClean="0"/>
              <a:t>Randomly accessing any element.</a:t>
            </a:r>
          </a:p>
          <a:p>
            <a:pPr lvl="1" eaLnBrk="1" fontAlgn="auto" hangingPunct="1">
              <a:spcAft>
                <a:spcPts val="0"/>
              </a:spcAft>
              <a:buFont typeface="Arial" pitchFamily="34" charset="0"/>
              <a:buChar char="–"/>
              <a:defRPr/>
            </a:pPr>
            <a:r>
              <a:rPr lang="en-US" dirty="0" smtClean="0"/>
              <a:t>Searching the list for a particular value.</a:t>
            </a:r>
          </a:p>
          <a:p>
            <a:pPr eaLnBrk="1" fontAlgn="auto" hangingPunct="1">
              <a:spcAft>
                <a:spcPts val="0"/>
              </a:spcAft>
              <a:buFont typeface="Arial" pitchFamily="34" charset="0"/>
              <a:buChar char="•"/>
              <a:defRPr/>
            </a:pPr>
            <a:r>
              <a:rPr lang="en-US" dirty="0" smtClean="0"/>
              <a:t>Linked lists are suitable for:</a:t>
            </a:r>
          </a:p>
          <a:p>
            <a:pPr lvl="1" eaLnBrk="1" fontAlgn="auto" hangingPunct="1">
              <a:spcAft>
                <a:spcPts val="0"/>
              </a:spcAft>
              <a:buFont typeface="Arial" pitchFamily="34" charset="0"/>
              <a:buChar char="–"/>
              <a:defRPr/>
            </a:pPr>
            <a:r>
              <a:rPr lang="en-US" dirty="0" smtClean="0"/>
              <a:t>Inserting an element.</a:t>
            </a:r>
          </a:p>
          <a:p>
            <a:pPr lvl="1" eaLnBrk="1" fontAlgn="auto" hangingPunct="1">
              <a:spcAft>
                <a:spcPts val="0"/>
              </a:spcAft>
              <a:buFont typeface="Arial" pitchFamily="34" charset="0"/>
              <a:buChar char="–"/>
              <a:defRPr/>
            </a:pPr>
            <a:r>
              <a:rPr lang="en-US" dirty="0" smtClean="0"/>
              <a:t>Deleting an element.</a:t>
            </a:r>
          </a:p>
          <a:p>
            <a:pPr lvl="1" eaLnBrk="1" fontAlgn="auto" hangingPunct="1">
              <a:spcAft>
                <a:spcPts val="0"/>
              </a:spcAft>
              <a:buFont typeface="Arial" pitchFamily="34" charset="0"/>
              <a:buChar char="–"/>
              <a:defRPr/>
            </a:pPr>
            <a:r>
              <a:rPr lang="en-US" dirty="0" smtClean="0"/>
              <a:t>Applications where sequential access is required.</a:t>
            </a:r>
          </a:p>
          <a:p>
            <a:pPr lvl="1" eaLnBrk="1" fontAlgn="auto" hangingPunct="1">
              <a:spcAft>
                <a:spcPts val="0"/>
              </a:spcAft>
              <a:buFont typeface="Arial" pitchFamily="34" charset="0"/>
              <a:buChar char="–"/>
              <a:defRPr/>
            </a:pPr>
            <a:r>
              <a:rPr lang="en-US" dirty="0" smtClean="0"/>
              <a:t>In situations where the number of elements cannot be predicted beforehand.</a:t>
            </a:r>
          </a:p>
        </p:txBody>
      </p:sp>
    </p:spTree>
    <p:extLst>
      <p:ext uri="{BB962C8B-B14F-4D97-AF65-F5344CB8AC3E}">
        <p14:creationId xmlns:p14="http://schemas.microsoft.com/office/powerpoint/2010/main" val="820078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0" dur="500"/>
                                        <p:tgtEl>
                                          <p:spTgt spid="3174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13" dur="500"/>
                                        <p:tgtEl>
                                          <p:spTgt spid="3174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checkerboard(across)">
                                      <p:cBhvr>
                                        <p:cTn id="18" dur="500"/>
                                        <p:tgtEl>
                                          <p:spTgt spid="31747">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animEffect transition="in" filter="checkerboard(across)">
                                      <p:cBhvr>
                                        <p:cTn id="21" dur="500"/>
                                        <p:tgtEl>
                                          <p:spTgt spid="31747">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1747">
                                            <p:txEl>
                                              <p:pRg st="7" end="7"/>
                                            </p:txEl>
                                          </p:spTgt>
                                        </p:tgtEl>
                                        <p:attrNameLst>
                                          <p:attrName>style.visibility</p:attrName>
                                        </p:attrNameLst>
                                      </p:cBhvr>
                                      <p:to>
                                        <p:strVal val="visible"/>
                                      </p:to>
                                    </p:set>
                                    <p:animEffect transition="in" filter="checkerboard(across)">
                                      <p:cBhvr>
                                        <p:cTn id="24" dur="500"/>
                                        <p:tgtEl>
                                          <p:spTgt spid="31747">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animEffect transition="in" filter="checkerboard(across)">
                                      <p:cBhvr>
                                        <p:cTn id="27"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639763" y="317500"/>
            <a:ext cx="7939087" cy="730250"/>
          </a:xfrm>
        </p:spPr>
        <p:txBody>
          <a:bodyPr anchor="b"/>
          <a:lstStyle/>
          <a:p>
            <a:pPr eaLnBrk="1" hangingPunct="1"/>
            <a:r>
              <a:rPr lang="en-US" altLang="zh-TW" smtClean="0">
                <a:ea typeface="PMingLiU" charset="-120"/>
              </a:rPr>
              <a:t>Revisit Polynomials</a:t>
            </a:r>
          </a:p>
        </p:txBody>
      </p:sp>
      <p:graphicFrame>
        <p:nvGraphicFramePr>
          <p:cNvPr id="78851" name="Object 28"/>
          <p:cNvGraphicFramePr>
            <a:graphicFrameLocks noGrp="1" noChangeAspect="1"/>
          </p:cNvGraphicFramePr>
          <p:nvPr>
            <p:ph sz="half" idx="4294967295"/>
          </p:nvPr>
        </p:nvGraphicFramePr>
        <p:xfrm>
          <a:off x="2916238" y="3141663"/>
          <a:ext cx="3240087" cy="571500"/>
        </p:xfrm>
        <a:graphic>
          <a:graphicData uri="http://schemas.openxmlformats.org/presentationml/2006/ole">
            <mc:AlternateContent xmlns:mc="http://schemas.openxmlformats.org/markup-compatibility/2006">
              <mc:Choice xmlns:v="urn:schemas-microsoft-com:vml" Requires="v">
                <p:oleObj spid="_x0000_s1036" name="方程式" r:id="rId3" imgW="1295400" imgH="228600" progId="Equation.3">
                  <p:embed/>
                </p:oleObj>
              </mc:Choice>
              <mc:Fallback>
                <p:oleObj name="方程式" r:id="rId3" imgW="1295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141663"/>
                        <a:ext cx="3240087"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852" name="Group 7"/>
          <p:cNvGrpSpPr>
            <a:grpSpLocks/>
          </p:cNvGrpSpPr>
          <p:nvPr/>
        </p:nvGrpSpPr>
        <p:grpSpPr bwMode="auto">
          <a:xfrm>
            <a:off x="1931988" y="2378075"/>
            <a:ext cx="1481137" cy="493713"/>
            <a:chOff x="933" y="1673"/>
            <a:chExt cx="933" cy="311"/>
          </a:xfrm>
        </p:grpSpPr>
        <p:sp>
          <p:nvSpPr>
            <p:cNvPr id="78891" name="Rectangle 4"/>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92" name="Rectangle 5"/>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93" name="Rectangle 6"/>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grpSp>
      <p:grpSp>
        <p:nvGrpSpPr>
          <p:cNvPr id="78853" name="Group 8"/>
          <p:cNvGrpSpPr>
            <a:grpSpLocks/>
          </p:cNvGrpSpPr>
          <p:nvPr/>
        </p:nvGrpSpPr>
        <p:grpSpPr bwMode="auto">
          <a:xfrm>
            <a:off x="4076700" y="2378075"/>
            <a:ext cx="1481138" cy="493713"/>
            <a:chOff x="933" y="1673"/>
            <a:chExt cx="933" cy="311"/>
          </a:xfrm>
        </p:grpSpPr>
        <p:sp>
          <p:nvSpPr>
            <p:cNvPr id="78888" name="Rectangle 9"/>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9" name="Rectangle 10"/>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90" name="Rectangle 11"/>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grpSp>
      <p:grpSp>
        <p:nvGrpSpPr>
          <p:cNvPr id="78854" name="Group 12"/>
          <p:cNvGrpSpPr>
            <a:grpSpLocks/>
          </p:cNvGrpSpPr>
          <p:nvPr/>
        </p:nvGrpSpPr>
        <p:grpSpPr bwMode="auto">
          <a:xfrm>
            <a:off x="6223000" y="2378075"/>
            <a:ext cx="1481138" cy="493713"/>
            <a:chOff x="933" y="1673"/>
            <a:chExt cx="933" cy="311"/>
          </a:xfrm>
        </p:grpSpPr>
        <p:sp>
          <p:nvSpPr>
            <p:cNvPr id="78885" name="Rectangle 13"/>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6" name="Rectangle 14"/>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7" name="Rectangle 15"/>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grpSp>
      <p:sp>
        <p:nvSpPr>
          <p:cNvPr id="78855" name="Line 16"/>
          <p:cNvSpPr>
            <a:spLocks noChangeShapeType="1"/>
          </p:cNvSpPr>
          <p:nvPr/>
        </p:nvSpPr>
        <p:spPr bwMode="auto">
          <a:xfrm>
            <a:off x="1438275" y="2654300"/>
            <a:ext cx="493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6" name="Line 17"/>
          <p:cNvSpPr>
            <a:spLocks noChangeShapeType="1"/>
          </p:cNvSpPr>
          <p:nvPr/>
        </p:nvSpPr>
        <p:spPr bwMode="auto">
          <a:xfrm flipV="1">
            <a:off x="3194050" y="26670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7" name="Text Box 19"/>
          <p:cNvSpPr txBox="1">
            <a:spLocks noChangeArrowheads="1"/>
          </p:cNvSpPr>
          <p:nvPr/>
        </p:nvSpPr>
        <p:spPr bwMode="auto">
          <a:xfrm>
            <a:off x="2425700" y="2446338"/>
            <a:ext cx="4937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14</a:t>
            </a:r>
          </a:p>
        </p:txBody>
      </p:sp>
      <p:sp>
        <p:nvSpPr>
          <p:cNvPr id="78858" name="Text Box 20"/>
          <p:cNvSpPr txBox="1">
            <a:spLocks noChangeArrowheads="1"/>
          </p:cNvSpPr>
          <p:nvPr/>
        </p:nvSpPr>
        <p:spPr bwMode="auto">
          <a:xfrm>
            <a:off x="1990725" y="2455863"/>
            <a:ext cx="288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3</a:t>
            </a:r>
          </a:p>
        </p:txBody>
      </p:sp>
      <p:sp>
        <p:nvSpPr>
          <p:cNvPr id="78859" name="Text Box 21"/>
          <p:cNvSpPr txBox="1">
            <a:spLocks noChangeArrowheads="1"/>
          </p:cNvSpPr>
          <p:nvPr/>
        </p:nvSpPr>
        <p:spPr bwMode="auto">
          <a:xfrm>
            <a:off x="4152900" y="2468563"/>
            <a:ext cx="288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2</a:t>
            </a:r>
          </a:p>
        </p:txBody>
      </p:sp>
      <p:sp>
        <p:nvSpPr>
          <p:cNvPr id="78860" name="Text Box 22"/>
          <p:cNvSpPr txBox="1">
            <a:spLocks noChangeArrowheads="1"/>
          </p:cNvSpPr>
          <p:nvPr/>
        </p:nvSpPr>
        <p:spPr bwMode="auto">
          <a:xfrm>
            <a:off x="4659313" y="2451100"/>
            <a:ext cx="288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8</a:t>
            </a:r>
          </a:p>
        </p:txBody>
      </p:sp>
      <p:sp>
        <p:nvSpPr>
          <p:cNvPr id="78861" name="Text Box 23"/>
          <p:cNvSpPr txBox="1">
            <a:spLocks noChangeArrowheads="1"/>
          </p:cNvSpPr>
          <p:nvPr/>
        </p:nvSpPr>
        <p:spPr bwMode="auto">
          <a:xfrm>
            <a:off x="6297613" y="2435225"/>
            <a:ext cx="288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1</a:t>
            </a:r>
          </a:p>
        </p:txBody>
      </p:sp>
      <p:sp>
        <p:nvSpPr>
          <p:cNvPr id="78862" name="Text Box 24"/>
          <p:cNvSpPr txBox="1">
            <a:spLocks noChangeArrowheads="1"/>
          </p:cNvSpPr>
          <p:nvPr/>
        </p:nvSpPr>
        <p:spPr bwMode="auto">
          <a:xfrm>
            <a:off x="6804025" y="2462213"/>
            <a:ext cx="288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0</a:t>
            </a:r>
          </a:p>
        </p:txBody>
      </p:sp>
      <p:sp>
        <p:nvSpPr>
          <p:cNvPr id="78863" name="Text Box 25"/>
          <p:cNvSpPr txBox="1">
            <a:spLocks noChangeArrowheads="1"/>
          </p:cNvSpPr>
          <p:nvPr/>
        </p:nvSpPr>
        <p:spPr bwMode="auto">
          <a:xfrm>
            <a:off x="7326313" y="2446338"/>
            <a:ext cx="288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200">
                <a:latin typeface="Comic Sans MS" pitchFamily="66" charset="0"/>
                <a:ea typeface="PMingLiU" charset="-120"/>
              </a:rPr>
              <a:t>0</a:t>
            </a:r>
          </a:p>
        </p:txBody>
      </p:sp>
      <p:sp>
        <p:nvSpPr>
          <p:cNvPr id="78864" name="Text Box 26"/>
          <p:cNvSpPr txBox="1">
            <a:spLocks noChangeArrowheads="1"/>
          </p:cNvSpPr>
          <p:nvPr/>
        </p:nvSpPr>
        <p:spPr bwMode="auto">
          <a:xfrm>
            <a:off x="468313" y="2438400"/>
            <a:ext cx="1214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400">
                <a:latin typeface="Comic Sans MS" pitchFamily="66" charset="0"/>
                <a:ea typeface="PMingLiU" charset="-120"/>
              </a:rPr>
              <a:t>a.first</a:t>
            </a:r>
          </a:p>
        </p:txBody>
      </p:sp>
      <p:sp>
        <p:nvSpPr>
          <p:cNvPr id="78865" name="Line 27"/>
          <p:cNvSpPr>
            <a:spLocks noChangeShapeType="1"/>
          </p:cNvSpPr>
          <p:nvPr/>
        </p:nvSpPr>
        <p:spPr bwMode="auto">
          <a:xfrm flipV="1">
            <a:off x="5354638" y="2636838"/>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8866" name="Group 30"/>
          <p:cNvGrpSpPr>
            <a:grpSpLocks/>
          </p:cNvGrpSpPr>
          <p:nvPr/>
        </p:nvGrpSpPr>
        <p:grpSpPr bwMode="auto">
          <a:xfrm>
            <a:off x="2001838" y="4714875"/>
            <a:ext cx="1481137" cy="493713"/>
            <a:chOff x="933" y="1673"/>
            <a:chExt cx="933" cy="311"/>
          </a:xfrm>
        </p:grpSpPr>
        <p:sp>
          <p:nvSpPr>
            <p:cNvPr id="78882" name="Rectangle 31"/>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3" name="Rectangle 32"/>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4" name="Rectangle 33"/>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grpSp>
      <p:grpSp>
        <p:nvGrpSpPr>
          <p:cNvPr id="78867" name="Group 34"/>
          <p:cNvGrpSpPr>
            <a:grpSpLocks/>
          </p:cNvGrpSpPr>
          <p:nvPr/>
        </p:nvGrpSpPr>
        <p:grpSpPr bwMode="auto">
          <a:xfrm>
            <a:off x="4146550" y="4714875"/>
            <a:ext cx="1481138" cy="493713"/>
            <a:chOff x="933" y="1673"/>
            <a:chExt cx="933" cy="311"/>
          </a:xfrm>
        </p:grpSpPr>
        <p:sp>
          <p:nvSpPr>
            <p:cNvPr id="78879" name="Rectangle 35"/>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0" name="Rectangle 36"/>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81" name="Rectangle 37"/>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grpSp>
      <p:grpSp>
        <p:nvGrpSpPr>
          <p:cNvPr id="78868" name="Group 38"/>
          <p:cNvGrpSpPr>
            <a:grpSpLocks/>
          </p:cNvGrpSpPr>
          <p:nvPr/>
        </p:nvGrpSpPr>
        <p:grpSpPr bwMode="auto">
          <a:xfrm>
            <a:off x="6292850" y="4714875"/>
            <a:ext cx="1481138" cy="493713"/>
            <a:chOff x="933" y="1673"/>
            <a:chExt cx="933" cy="311"/>
          </a:xfrm>
        </p:grpSpPr>
        <p:sp>
          <p:nvSpPr>
            <p:cNvPr id="78876" name="Rectangle 39"/>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77" name="Rectangle 40"/>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sp>
          <p:nvSpPr>
            <p:cNvPr id="78878" name="Rectangle 41"/>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sz="2200">
                <a:latin typeface="Comic Sans MS" pitchFamily="66" charset="0"/>
                <a:ea typeface="PMingLiU" charset="-120"/>
              </a:endParaRPr>
            </a:p>
          </p:txBody>
        </p:sp>
      </p:grpSp>
      <p:sp>
        <p:nvSpPr>
          <p:cNvPr id="78869" name="Line 42"/>
          <p:cNvSpPr>
            <a:spLocks noChangeShapeType="1"/>
          </p:cNvSpPr>
          <p:nvPr/>
        </p:nvSpPr>
        <p:spPr bwMode="auto">
          <a:xfrm>
            <a:off x="1508125" y="4991100"/>
            <a:ext cx="493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70" name="Line 43"/>
          <p:cNvSpPr>
            <a:spLocks noChangeShapeType="1"/>
          </p:cNvSpPr>
          <p:nvPr/>
        </p:nvSpPr>
        <p:spPr bwMode="auto">
          <a:xfrm flipV="1">
            <a:off x="3263900" y="50038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71" name="Text Box 51"/>
          <p:cNvSpPr txBox="1">
            <a:spLocks noChangeArrowheads="1"/>
          </p:cNvSpPr>
          <p:nvPr/>
        </p:nvSpPr>
        <p:spPr bwMode="auto">
          <a:xfrm>
            <a:off x="468313" y="4775200"/>
            <a:ext cx="1284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400">
                <a:latin typeface="Comic Sans MS" pitchFamily="66" charset="0"/>
                <a:ea typeface="PMingLiU" charset="-120"/>
              </a:rPr>
              <a:t>b.first</a:t>
            </a:r>
          </a:p>
        </p:txBody>
      </p:sp>
      <p:sp>
        <p:nvSpPr>
          <p:cNvPr id="78872" name="Line 52"/>
          <p:cNvSpPr>
            <a:spLocks noChangeShapeType="1"/>
          </p:cNvSpPr>
          <p:nvPr/>
        </p:nvSpPr>
        <p:spPr bwMode="auto">
          <a:xfrm flipV="1">
            <a:off x="5424488" y="4973638"/>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78873" name="Object 53"/>
          <p:cNvGraphicFramePr>
            <a:graphicFrameLocks noGrp="1" noChangeAspect="1"/>
          </p:cNvGraphicFramePr>
          <p:nvPr>
            <p:ph sz="half" idx="4294967295"/>
          </p:nvPr>
        </p:nvGraphicFramePr>
        <p:xfrm>
          <a:off x="3059113" y="5445125"/>
          <a:ext cx="4176712" cy="615950"/>
        </p:xfrm>
        <a:graphic>
          <a:graphicData uri="http://schemas.openxmlformats.org/presentationml/2006/ole">
            <mc:AlternateContent xmlns:mc="http://schemas.openxmlformats.org/markup-compatibility/2006">
              <mc:Choice xmlns:v="urn:schemas-microsoft-com:vml" Requires="v">
                <p:oleObj spid="_x0000_s1037" name="方程式" r:id="rId5" imgW="1549400" imgH="228600" progId="Equation.3">
                  <p:embed/>
                </p:oleObj>
              </mc:Choice>
              <mc:Fallback>
                <p:oleObj name="方程式" r:id="rId5" imgW="1549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5445125"/>
                        <a:ext cx="4176712"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4" name="投影片編號版面配置區 1"/>
          <p:cNvSpPr>
            <a:spLocks noGrp="1"/>
          </p:cNvSpPr>
          <p:nvPr>
            <p:ph type="sldNum" sz="quarter" idx="11"/>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TW" smtClean="0">
                <a:latin typeface="Times New Roman" pitchFamily="18" charset="0"/>
                <a:ea typeface="標楷體" pitchFamily="65" charset="-120"/>
              </a:rPr>
              <a:t>4-</a:t>
            </a:r>
            <a:fld id="{57FA1E41-EA52-41FE-9625-C0535DC36603}" type="slidenum">
              <a:rPr kumimoji="1" lang="zh-TW" altLang="en-US" smtClean="0">
                <a:latin typeface="Times New Roman" pitchFamily="18" charset="0"/>
                <a:ea typeface="標楷體" pitchFamily="65" charset="-120"/>
              </a:rPr>
              <a:pPr eaLnBrk="1" hangingPunct="1"/>
              <a:t>45</a:t>
            </a:fld>
            <a:endParaRPr kumimoji="1" lang="en-US" altLang="zh-TW" smtClean="0">
              <a:latin typeface="Times New Roman" pitchFamily="18" charset="0"/>
              <a:ea typeface="標楷體" pitchFamily="65" charset="-120"/>
            </a:endParaRPr>
          </a:p>
        </p:txBody>
      </p:sp>
      <p:sp>
        <p:nvSpPr>
          <p:cNvPr id="78875" name="Text Box 107"/>
          <p:cNvSpPr txBox="1">
            <a:spLocks noChangeArrowheads="1"/>
          </p:cNvSpPr>
          <p:nvPr/>
        </p:nvSpPr>
        <p:spPr bwMode="auto">
          <a:xfrm>
            <a:off x="8388350" y="4702175"/>
            <a:ext cx="54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TW" sz="2400" b="1">
                <a:latin typeface="Courier New" pitchFamily="49" charset="0"/>
                <a:ea typeface="PMingLiU" charset="-120"/>
              </a:rPr>
              <a:t>**</a:t>
            </a:r>
          </a:p>
        </p:txBody>
      </p:sp>
    </p:spTree>
    <p:extLst>
      <p:ext uri="{BB962C8B-B14F-4D97-AF65-F5344CB8AC3E}">
        <p14:creationId xmlns:p14="http://schemas.microsoft.com/office/powerpoint/2010/main" val="84256815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684213" y="207963"/>
            <a:ext cx="7939087" cy="803275"/>
          </a:xfrm>
        </p:spPr>
        <p:txBody>
          <a:bodyPr anchor="b"/>
          <a:lstStyle/>
          <a:p>
            <a:pPr eaLnBrk="1" hangingPunct="1"/>
            <a:r>
              <a:rPr lang="en-US" altLang="zh-TW" smtClean="0">
                <a:ea typeface="PMingLiU" charset="-120"/>
              </a:rPr>
              <a:t>Definition of Class Polynomial</a:t>
            </a:r>
            <a:endParaRPr lang="zh-TW" altLang="en-US" u="sng" smtClean="0">
              <a:ea typeface="PMingLiU" charset="-120"/>
            </a:endParaRPr>
          </a:p>
        </p:txBody>
      </p:sp>
      <p:sp>
        <p:nvSpPr>
          <p:cNvPr id="32772" name="Rectangle 3"/>
          <p:cNvSpPr>
            <a:spLocks noGrp="1" noChangeArrowheads="1"/>
          </p:cNvSpPr>
          <p:nvPr>
            <p:ph type="body" idx="4294967295"/>
          </p:nvPr>
        </p:nvSpPr>
        <p:spPr>
          <a:xfrm>
            <a:off x="684213" y="1052513"/>
            <a:ext cx="8064500" cy="5400823"/>
          </a:xfrm>
          <a:extLst/>
        </p:spPr>
        <p:txBody>
          <a:bodyPr/>
          <a:lstStyle/>
          <a:p>
            <a:pPr marL="0" indent="0">
              <a:buFontTx/>
              <a:buNone/>
              <a:defRPr/>
            </a:pPr>
            <a:r>
              <a:rPr lang="en-US" altLang="zh-TW" sz="2400" dirty="0" err="1" smtClean="0">
                <a:solidFill>
                  <a:srgbClr val="8000FF"/>
                </a:solidFill>
                <a:highlight>
                  <a:srgbClr val="FFFFFF"/>
                </a:highlight>
                <a:latin typeface="Courier New"/>
              </a:rPr>
              <a:t>struct</a:t>
            </a:r>
            <a:r>
              <a:rPr lang="en-US" altLang="zh-TW" sz="2400" dirty="0">
                <a:solidFill>
                  <a:srgbClr val="000000"/>
                </a:solidFill>
                <a:highlight>
                  <a:srgbClr val="FFFFFF"/>
                </a:highlight>
                <a:latin typeface="Courier New"/>
              </a:rPr>
              <a:t> Term</a:t>
            </a:r>
          </a:p>
          <a:p>
            <a:pPr marL="0" indent="0">
              <a:buFontTx/>
              <a:buNone/>
              <a:defRPr/>
            </a:pPr>
            <a:r>
              <a:rPr lang="en-US" altLang="zh-TW" sz="2400" b="1" dirty="0" smtClean="0">
                <a:solidFill>
                  <a:srgbClr val="000080"/>
                </a:solidFill>
                <a:highlight>
                  <a:srgbClr val="FFFFFF"/>
                </a:highlight>
                <a:latin typeface="Courier New"/>
              </a:rPr>
              <a:t>{</a:t>
            </a:r>
            <a:r>
              <a:rPr lang="en-US" altLang="zh-TW" sz="2400" dirty="0" smtClean="0">
                <a:solidFill>
                  <a:srgbClr val="008000"/>
                </a:solidFill>
                <a:highlight>
                  <a:srgbClr val="FFFFFF"/>
                </a:highlight>
                <a:latin typeface="Courier New"/>
              </a:rPr>
              <a:t>// All members in “</a:t>
            </a:r>
            <a:r>
              <a:rPr lang="en-US" altLang="zh-TW" sz="2400" dirty="0" err="1" smtClean="0">
                <a:solidFill>
                  <a:srgbClr val="008000"/>
                </a:solidFill>
                <a:highlight>
                  <a:srgbClr val="FFFFFF"/>
                </a:highlight>
                <a:latin typeface="Courier New"/>
              </a:rPr>
              <a:t>struct</a:t>
            </a:r>
            <a:r>
              <a:rPr lang="en-US" altLang="zh-TW" sz="2400" dirty="0" smtClean="0">
                <a:solidFill>
                  <a:srgbClr val="008000"/>
                </a:solidFill>
                <a:highlight>
                  <a:srgbClr val="FFFFFF"/>
                </a:highlight>
                <a:latin typeface="Courier New"/>
              </a:rPr>
              <a:t>” are public</a:t>
            </a:r>
          </a:p>
          <a:p>
            <a:pPr marL="0" indent="0">
              <a:buFontTx/>
              <a:buNone/>
              <a:defRPr/>
            </a:pPr>
            <a:r>
              <a:rPr lang="en-US" altLang="zh-TW" sz="2400" dirty="0" smtClean="0">
                <a:solidFill>
                  <a:srgbClr val="8000FF"/>
                </a:solidFill>
                <a:highlight>
                  <a:srgbClr val="FFFFFF"/>
                </a:highlight>
                <a:latin typeface="Courier New"/>
              </a:rPr>
              <a:t>  </a:t>
            </a:r>
            <a:r>
              <a:rPr lang="en-US" altLang="zh-TW" sz="2400" dirty="0" err="1" smtClean="0">
                <a:solidFill>
                  <a:srgbClr val="8000FF"/>
                </a:solidFill>
                <a:highlight>
                  <a:srgbClr val="FFFFFF"/>
                </a:highlight>
                <a:latin typeface="Courier New"/>
              </a:rPr>
              <a:t>int</a:t>
            </a:r>
            <a:r>
              <a:rPr lang="en-US" altLang="zh-TW" sz="2400" dirty="0" smtClean="0">
                <a:solidFill>
                  <a:srgbClr val="000000"/>
                </a:solidFill>
                <a:highlight>
                  <a:srgbClr val="FFFFFF"/>
                </a:highlight>
                <a:latin typeface="Courier New"/>
              </a:rPr>
              <a:t> </a:t>
            </a:r>
            <a:r>
              <a:rPr lang="en-US" altLang="zh-TW" sz="2400" dirty="0" err="1">
                <a:solidFill>
                  <a:srgbClr val="000000"/>
                </a:solidFill>
                <a:highlight>
                  <a:srgbClr val="FFFFFF"/>
                </a:highlight>
                <a:latin typeface="Courier New"/>
              </a:rPr>
              <a:t>coef</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a:t>
            </a:r>
            <a:r>
              <a:rPr lang="en-US" altLang="zh-TW" sz="2400" dirty="0" smtClean="0">
                <a:solidFill>
                  <a:srgbClr val="008000"/>
                </a:solidFill>
                <a:highlight>
                  <a:srgbClr val="FFFFFF"/>
                </a:highlight>
                <a:latin typeface="Courier New"/>
              </a:rPr>
              <a:t>// coefficient</a:t>
            </a:r>
          </a:p>
          <a:p>
            <a:pPr marL="0" indent="0">
              <a:buFontTx/>
              <a:buNone/>
              <a:defRPr/>
            </a:pPr>
            <a:r>
              <a:rPr lang="en-US" altLang="zh-TW" sz="2400" dirty="0" smtClean="0">
                <a:solidFill>
                  <a:srgbClr val="8000FF"/>
                </a:solidFill>
                <a:highlight>
                  <a:srgbClr val="FFFFFF"/>
                </a:highlight>
                <a:latin typeface="Courier New"/>
              </a:rPr>
              <a:t>  </a:t>
            </a:r>
            <a:r>
              <a:rPr lang="en-US" altLang="zh-TW" sz="2400" dirty="0" err="1" smtClean="0">
                <a:solidFill>
                  <a:srgbClr val="8000FF"/>
                </a:solidFill>
                <a:highlight>
                  <a:srgbClr val="FFFFFF"/>
                </a:highlight>
                <a:latin typeface="Courier New"/>
              </a:rPr>
              <a:t>int</a:t>
            </a:r>
            <a:r>
              <a:rPr lang="en-US" altLang="zh-TW" sz="2400" dirty="0" smtClean="0">
                <a:solidFill>
                  <a:srgbClr val="000000"/>
                </a:solidFill>
                <a:highlight>
                  <a:srgbClr val="FFFFFF"/>
                </a:highlight>
                <a:latin typeface="Courier New"/>
              </a:rPr>
              <a:t> </a:t>
            </a:r>
            <a:r>
              <a:rPr lang="en-US" altLang="zh-TW" sz="2400" dirty="0" err="1">
                <a:solidFill>
                  <a:srgbClr val="000000"/>
                </a:solidFill>
                <a:highlight>
                  <a:srgbClr val="FFFFFF"/>
                </a:highlight>
                <a:latin typeface="Courier New"/>
              </a:rPr>
              <a:t>exp</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a:t>
            </a:r>
            <a:r>
              <a:rPr lang="en-US" altLang="zh-TW" sz="2400" dirty="0" smtClean="0">
                <a:solidFill>
                  <a:srgbClr val="008000"/>
                </a:solidFill>
                <a:highlight>
                  <a:srgbClr val="FFFFFF"/>
                </a:highlight>
                <a:latin typeface="Courier New"/>
              </a:rPr>
              <a:t>// exponent</a:t>
            </a:r>
          </a:p>
          <a:p>
            <a:pPr marL="0" indent="0">
              <a:buFontTx/>
              <a:buNone/>
              <a:defRPr/>
            </a:pPr>
            <a:r>
              <a:rPr lang="en-US" altLang="zh-TW" sz="2400" dirty="0" smtClean="0">
                <a:solidFill>
                  <a:srgbClr val="000000"/>
                </a:solidFill>
                <a:highlight>
                  <a:srgbClr val="FFFFFF"/>
                </a:highlight>
                <a:latin typeface="Courier New"/>
              </a:rPr>
              <a:t>  Term </a:t>
            </a:r>
            <a:r>
              <a:rPr lang="en-US" altLang="zh-TW" sz="2400" dirty="0">
                <a:solidFill>
                  <a:srgbClr val="000000"/>
                </a:solidFill>
                <a:highlight>
                  <a:srgbClr val="FFFFFF"/>
                </a:highlight>
                <a:latin typeface="Courier New"/>
              </a:rPr>
              <a:t>Set</a:t>
            </a:r>
            <a:r>
              <a:rPr lang="en-US" altLang="zh-TW" sz="2400" b="1" dirty="0" smtClean="0">
                <a:solidFill>
                  <a:srgbClr val="000080"/>
                </a:solidFill>
                <a:highlight>
                  <a:srgbClr val="FFFFFF"/>
                </a:highlight>
                <a:latin typeface="Courier New"/>
              </a:rPr>
              <a:t>(</a:t>
            </a:r>
            <a:r>
              <a:rPr lang="en-US" altLang="zh-TW" sz="2400" dirty="0" err="1" smtClean="0">
                <a:solidFill>
                  <a:srgbClr val="8000FF"/>
                </a:solidFill>
                <a:highlight>
                  <a:srgbClr val="FFFFFF"/>
                </a:highlight>
                <a:latin typeface="Courier New"/>
              </a:rPr>
              <a:t>int</a:t>
            </a:r>
            <a:r>
              <a:rPr lang="en-US" altLang="zh-TW" sz="2400" dirty="0">
                <a:solidFill>
                  <a:srgbClr val="000000"/>
                </a:solidFill>
                <a:highlight>
                  <a:srgbClr val="FFFFFF"/>
                </a:highlight>
                <a:latin typeface="Courier New"/>
              </a:rPr>
              <a:t> </a:t>
            </a:r>
            <a:r>
              <a:rPr lang="en-US" altLang="zh-TW" sz="2400" dirty="0" err="1">
                <a:solidFill>
                  <a:srgbClr val="000000"/>
                </a:solidFill>
                <a:highlight>
                  <a:srgbClr val="FFFFFF"/>
                </a:highlight>
                <a:latin typeface="Courier New"/>
              </a:rPr>
              <a:t>c</a:t>
            </a:r>
            <a:r>
              <a:rPr lang="en-US" altLang="zh-TW" sz="2400" b="1" dirty="0" err="1" smtClean="0">
                <a:solidFill>
                  <a:srgbClr val="000080"/>
                </a:solidFill>
                <a:highlight>
                  <a:srgbClr val="FFFFFF"/>
                </a:highlight>
                <a:latin typeface="Courier New"/>
              </a:rPr>
              <a:t>,</a:t>
            </a:r>
            <a:r>
              <a:rPr lang="en-US" altLang="zh-TW" sz="2400" dirty="0" err="1" smtClean="0">
                <a:solidFill>
                  <a:srgbClr val="8000FF"/>
                </a:solidFill>
                <a:highlight>
                  <a:srgbClr val="FFFFFF"/>
                </a:highlight>
                <a:latin typeface="Courier New"/>
              </a:rPr>
              <a:t>int</a:t>
            </a:r>
            <a:r>
              <a:rPr lang="en-US" altLang="zh-TW" sz="2400" dirty="0">
                <a:solidFill>
                  <a:srgbClr val="000000"/>
                </a:solidFill>
                <a:highlight>
                  <a:srgbClr val="FFFFFF"/>
                </a:highlight>
                <a:latin typeface="Courier New"/>
              </a:rPr>
              <a:t> e</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a:t>
            </a:r>
            <a:r>
              <a:rPr lang="en-US" altLang="zh-TW" sz="2400" b="1" dirty="0" smtClean="0">
                <a:solidFill>
                  <a:srgbClr val="000080"/>
                </a:solidFill>
                <a:highlight>
                  <a:srgbClr val="FFFFFF"/>
                </a:highlight>
                <a:latin typeface="Courier New"/>
              </a:rPr>
              <a:t>{</a:t>
            </a:r>
            <a:r>
              <a:rPr lang="en-US" altLang="zh-TW" sz="2400" dirty="0" err="1">
                <a:solidFill>
                  <a:srgbClr val="000000"/>
                </a:solidFill>
                <a:highlight>
                  <a:srgbClr val="FFFFFF"/>
                </a:highlight>
                <a:latin typeface="Courier New"/>
              </a:rPr>
              <a:t>coef</a:t>
            </a:r>
            <a:r>
              <a:rPr lang="en-US" altLang="zh-TW" sz="2400" dirty="0">
                <a:solidFill>
                  <a:srgbClr val="000000"/>
                </a:solidFill>
                <a:highlight>
                  <a:srgbClr val="FFFFFF"/>
                </a:highlight>
                <a:latin typeface="Courier New"/>
              </a:rPr>
              <a:t> </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c</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a:t>
            </a:r>
            <a:r>
              <a:rPr lang="en-US" altLang="zh-TW" sz="2400" dirty="0" err="1">
                <a:solidFill>
                  <a:srgbClr val="000000"/>
                </a:solidFill>
                <a:highlight>
                  <a:srgbClr val="FFFFFF"/>
                </a:highlight>
                <a:latin typeface="Courier New"/>
              </a:rPr>
              <a:t>exp</a:t>
            </a:r>
            <a:r>
              <a:rPr lang="en-US" altLang="zh-TW" sz="2400" dirty="0">
                <a:solidFill>
                  <a:srgbClr val="000000"/>
                </a:solidFill>
                <a:highlight>
                  <a:srgbClr val="FFFFFF"/>
                </a:highlight>
                <a:latin typeface="Courier New"/>
              </a:rPr>
              <a:t> </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e</a:t>
            </a:r>
            <a:r>
              <a:rPr lang="en-US" altLang="zh-TW" sz="2400" b="1" dirty="0" smtClean="0">
                <a:solidFill>
                  <a:srgbClr val="000080"/>
                </a:solidFill>
                <a:highlight>
                  <a:srgbClr val="FFFFFF"/>
                </a:highlight>
                <a:latin typeface="Courier New"/>
              </a:rPr>
              <a:t>;</a:t>
            </a:r>
            <a:r>
              <a:rPr lang="en-US" altLang="zh-TW" sz="2400" dirty="0">
                <a:solidFill>
                  <a:srgbClr val="000000"/>
                </a:solidFill>
                <a:highlight>
                  <a:srgbClr val="FFFFFF"/>
                </a:highlight>
                <a:latin typeface="Courier New"/>
              </a:rPr>
              <a:t> </a:t>
            </a:r>
            <a:r>
              <a:rPr lang="en-US" altLang="zh-TW" sz="2400" b="1" dirty="0" smtClean="0">
                <a:solidFill>
                  <a:srgbClr val="0000FF"/>
                </a:solidFill>
                <a:highlight>
                  <a:srgbClr val="FFFFFF"/>
                </a:highlight>
                <a:latin typeface="Courier New"/>
              </a:rPr>
              <a:t>return</a:t>
            </a:r>
            <a:r>
              <a:rPr lang="en-US" altLang="zh-TW" sz="2400" dirty="0">
                <a:solidFill>
                  <a:srgbClr val="000000"/>
                </a:solidFill>
                <a:highlight>
                  <a:srgbClr val="FFFFFF"/>
                </a:highlight>
                <a:latin typeface="Courier New"/>
              </a:rPr>
              <a:t> </a:t>
            </a:r>
            <a:r>
              <a:rPr lang="en-US" altLang="zh-TW" sz="2400" b="1" dirty="0" smtClean="0">
                <a:solidFill>
                  <a:srgbClr val="000080"/>
                </a:solidFill>
                <a:highlight>
                  <a:srgbClr val="FFFFFF"/>
                </a:highlight>
                <a:latin typeface="Courier New"/>
              </a:rPr>
              <a:t>*</a:t>
            </a:r>
            <a:r>
              <a:rPr lang="en-US" altLang="zh-TW" sz="2400" b="1" dirty="0" smtClean="0">
                <a:solidFill>
                  <a:srgbClr val="0000FF"/>
                </a:solidFill>
                <a:highlight>
                  <a:srgbClr val="FFFFFF"/>
                </a:highlight>
                <a:latin typeface="Courier New"/>
              </a:rPr>
              <a:t>this</a:t>
            </a:r>
            <a:r>
              <a:rPr lang="en-US" altLang="zh-TW" sz="2400" b="1" dirty="0" smtClean="0">
                <a:solidFill>
                  <a:srgbClr val="000080"/>
                </a:solidFill>
                <a:highlight>
                  <a:srgbClr val="FFFFFF"/>
                </a:highlight>
                <a:latin typeface="Courier New"/>
              </a:rPr>
              <a:t>;};</a:t>
            </a:r>
            <a:endParaRPr lang="en-US" altLang="zh-TW" sz="2400" dirty="0">
              <a:solidFill>
                <a:srgbClr val="000000"/>
              </a:solidFill>
              <a:highlight>
                <a:srgbClr val="FFFFFF"/>
              </a:highlight>
              <a:latin typeface="Courier New"/>
            </a:endParaRPr>
          </a:p>
          <a:p>
            <a:pPr marL="0" indent="0">
              <a:buFontTx/>
              <a:buNone/>
              <a:defRPr/>
            </a:pPr>
            <a:r>
              <a:rPr lang="en-US" altLang="zh-TW" sz="2400" b="1" dirty="0" smtClean="0">
                <a:solidFill>
                  <a:srgbClr val="000080"/>
                </a:solidFill>
                <a:highlight>
                  <a:srgbClr val="FFFFFF"/>
                </a:highlight>
                <a:latin typeface="Courier New"/>
              </a:rPr>
              <a:t>};</a:t>
            </a:r>
            <a:endParaRPr lang="zh-TW" altLang="en-US" sz="2400" dirty="0">
              <a:solidFill>
                <a:srgbClr val="000000"/>
              </a:solidFill>
              <a:highlight>
                <a:srgbClr val="FFFFFF"/>
              </a:highlight>
              <a:latin typeface="Courier New"/>
            </a:endParaRPr>
          </a:p>
          <a:p>
            <a:pPr marL="0" indent="0">
              <a:buFontTx/>
              <a:buNone/>
              <a:defRPr/>
            </a:pPr>
            <a:r>
              <a:rPr lang="en-US" altLang="zh-TW" sz="2400" dirty="0" smtClean="0">
                <a:solidFill>
                  <a:srgbClr val="8000FF"/>
                </a:solidFill>
                <a:highlight>
                  <a:srgbClr val="FFFFFF"/>
                </a:highlight>
                <a:latin typeface="Courier New"/>
              </a:rPr>
              <a:t>class</a:t>
            </a:r>
            <a:r>
              <a:rPr lang="en-US" altLang="zh-TW" sz="2400" dirty="0">
                <a:solidFill>
                  <a:srgbClr val="000000"/>
                </a:solidFill>
                <a:highlight>
                  <a:srgbClr val="FFFFFF"/>
                </a:highlight>
                <a:latin typeface="Courier New"/>
              </a:rPr>
              <a:t> Polynomial </a:t>
            </a:r>
            <a:r>
              <a:rPr lang="en-US" altLang="zh-TW" sz="2400" b="1" dirty="0" smtClean="0">
                <a:solidFill>
                  <a:srgbClr val="000080"/>
                </a:solidFill>
                <a:highlight>
                  <a:srgbClr val="FFFFFF"/>
                </a:highlight>
                <a:latin typeface="Courier New"/>
              </a:rPr>
              <a:t>{</a:t>
            </a:r>
            <a:endParaRPr lang="en-US" altLang="zh-TW" sz="2400" dirty="0">
              <a:solidFill>
                <a:srgbClr val="000000"/>
              </a:solidFill>
              <a:highlight>
                <a:srgbClr val="FFFFFF"/>
              </a:highlight>
              <a:latin typeface="Courier New"/>
            </a:endParaRPr>
          </a:p>
          <a:p>
            <a:pPr marL="0" indent="0">
              <a:buFontTx/>
              <a:buNone/>
              <a:defRPr/>
            </a:pPr>
            <a:r>
              <a:rPr lang="en-US" altLang="zh-TW" sz="2400" dirty="0" smtClean="0">
                <a:solidFill>
                  <a:srgbClr val="8000FF"/>
                </a:solidFill>
                <a:highlight>
                  <a:srgbClr val="FFFFFF"/>
                </a:highlight>
                <a:latin typeface="Courier New"/>
              </a:rPr>
              <a:t>  public</a:t>
            </a:r>
            <a:r>
              <a:rPr lang="en-US" altLang="zh-TW" sz="2400" b="1" dirty="0" smtClean="0">
                <a:solidFill>
                  <a:srgbClr val="000080"/>
                </a:solidFill>
                <a:highlight>
                  <a:srgbClr val="FFFFFF"/>
                </a:highlight>
                <a:latin typeface="Courier New"/>
              </a:rPr>
              <a:t>:</a:t>
            </a:r>
            <a:r>
              <a:rPr lang="en-US" altLang="zh-TW" sz="2400" dirty="0" smtClean="0">
                <a:solidFill>
                  <a:srgbClr val="000000"/>
                </a:solidFill>
                <a:highlight>
                  <a:srgbClr val="FFFFFF"/>
                </a:highlight>
                <a:latin typeface="Courier New"/>
              </a:rPr>
              <a:t> </a:t>
            </a:r>
            <a:r>
              <a:rPr lang="en-US" altLang="zh-TW" sz="2400" dirty="0" smtClean="0">
                <a:solidFill>
                  <a:srgbClr val="008000"/>
                </a:solidFill>
                <a:highlight>
                  <a:srgbClr val="FFFFFF"/>
                </a:highlight>
                <a:latin typeface="Courier New"/>
              </a:rPr>
              <a:t>// public function defined here</a:t>
            </a:r>
          </a:p>
          <a:p>
            <a:pPr marL="0" indent="0">
              <a:buFontTx/>
              <a:buNone/>
              <a:defRPr/>
            </a:pPr>
            <a:r>
              <a:rPr lang="en-US" altLang="zh-TW" sz="2400" dirty="0" smtClean="0">
                <a:solidFill>
                  <a:srgbClr val="8000FF"/>
                </a:solidFill>
                <a:highlight>
                  <a:srgbClr val="FFFFFF"/>
                </a:highlight>
                <a:latin typeface="Courier New"/>
              </a:rPr>
              <a:t>  private</a:t>
            </a:r>
            <a:r>
              <a:rPr lang="en-US" altLang="zh-TW" sz="2400" b="1" dirty="0" smtClean="0">
                <a:solidFill>
                  <a:srgbClr val="000080"/>
                </a:solidFill>
                <a:highlight>
                  <a:srgbClr val="FFFFFF"/>
                </a:highlight>
                <a:latin typeface="Courier New"/>
              </a:rPr>
              <a:t>:</a:t>
            </a:r>
            <a:endParaRPr lang="en-US" altLang="zh-TW" sz="2400" dirty="0">
              <a:solidFill>
                <a:srgbClr val="000000"/>
              </a:solidFill>
              <a:highlight>
                <a:srgbClr val="FFFFFF"/>
              </a:highlight>
              <a:latin typeface="Courier New"/>
            </a:endParaRPr>
          </a:p>
          <a:p>
            <a:pPr marL="0" indent="0">
              <a:buFontTx/>
              <a:buNone/>
              <a:defRPr/>
            </a:pPr>
            <a:r>
              <a:rPr lang="en-US" altLang="zh-TW" sz="2400" dirty="0" smtClean="0">
                <a:solidFill>
                  <a:srgbClr val="000000"/>
                </a:solidFill>
                <a:highlight>
                  <a:srgbClr val="FFFFFF"/>
                </a:highlight>
                <a:latin typeface="Courier New"/>
              </a:rPr>
              <a:t>    Chain</a:t>
            </a:r>
            <a:r>
              <a:rPr lang="en-US" altLang="zh-TW" sz="2400" b="1" dirty="0" smtClean="0">
                <a:solidFill>
                  <a:srgbClr val="000080"/>
                </a:solidFill>
                <a:highlight>
                  <a:srgbClr val="FFFFFF"/>
                </a:highlight>
                <a:latin typeface="Courier New"/>
              </a:rPr>
              <a:t>&lt;</a:t>
            </a:r>
            <a:r>
              <a:rPr lang="en-US" altLang="zh-TW" sz="2400" dirty="0" smtClean="0">
                <a:solidFill>
                  <a:srgbClr val="000000"/>
                </a:solidFill>
                <a:highlight>
                  <a:srgbClr val="FFFFFF"/>
                </a:highlight>
                <a:latin typeface="Courier New"/>
              </a:rPr>
              <a:t>Term</a:t>
            </a:r>
            <a:r>
              <a:rPr lang="en-US" altLang="zh-TW" sz="2400" b="1" dirty="0" smtClean="0">
                <a:solidFill>
                  <a:srgbClr val="000080"/>
                </a:solidFill>
                <a:highlight>
                  <a:srgbClr val="FFFFFF"/>
                </a:highlight>
                <a:latin typeface="Courier New"/>
              </a:rPr>
              <a:t>&gt;</a:t>
            </a:r>
            <a:r>
              <a:rPr lang="en-US" altLang="zh-TW" sz="2400" dirty="0">
                <a:solidFill>
                  <a:srgbClr val="000000"/>
                </a:solidFill>
                <a:highlight>
                  <a:srgbClr val="FFFFFF"/>
                </a:highlight>
                <a:latin typeface="Courier New"/>
              </a:rPr>
              <a:t> poly</a:t>
            </a:r>
            <a:r>
              <a:rPr lang="en-US" altLang="zh-TW" sz="2400" b="1" dirty="0" smtClean="0">
                <a:solidFill>
                  <a:srgbClr val="000080"/>
                </a:solidFill>
                <a:highlight>
                  <a:srgbClr val="FFFFFF"/>
                </a:highlight>
                <a:latin typeface="Courier New"/>
              </a:rPr>
              <a:t>;</a:t>
            </a:r>
            <a:endParaRPr lang="en-US" altLang="zh-TW" sz="2400" dirty="0">
              <a:solidFill>
                <a:srgbClr val="000000"/>
              </a:solidFill>
              <a:highlight>
                <a:srgbClr val="FFFFFF"/>
              </a:highlight>
              <a:latin typeface="Courier New"/>
            </a:endParaRPr>
          </a:p>
          <a:p>
            <a:pPr marL="0" indent="0">
              <a:buFontTx/>
              <a:buNone/>
              <a:defRPr/>
            </a:pPr>
            <a:r>
              <a:rPr lang="en-US" altLang="zh-TW" sz="2400" b="1" dirty="0" smtClean="0">
                <a:solidFill>
                  <a:srgbClr val="000080"/>
                </a:solidFill>
                <a:highlight>
                  <a:srgbClr val="FFFFFF"/>
                </a:highlight>
                <a:latin typeface="Courier New"/>
              </a:rPr>
              <a:t>};</a:t>
            </a:r>
            <a:endParaRPr lang="zh-TW" altLang="en-US" sz="2400" dirty="0">
              <a:solidFill>
                <a:srgbClr val="000000"/>
              </a:solidFill>
              <a:highlight>
                <a:srgbClr val="FFFFFF"/>
              </a:highlight>
              <a:latin typeface="Courier New"/>
            </a:endParaRPr>
          </a:p>
        </p:txBody>
      </p:sp>
      <p:sp>
        <p:nvSpPr>
          <p:cNvPr id="79876" name="投影片編號版面配置區 1"/>
          <p:cNvSpPr>
            <a:spLocks noGrp="1"/>
          </p:cNvSpPr>
          <p:nvPr>
            <p:ph type="sldNum" sz="quarter" idx="11"/>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TW" smtClean="0">
                <a:latin typeface="Times New Roman" pitchFamily="18" charset="0"/>
                <a:ea typeface="標楷體" pitchFamily="65" charset="-120"/>
              </a:rPr>
              <a:t>4-</a:t>
            </a:r>
            <a:fld id="{A8FAEC98-0A16-49DB-9F3A-9E68CC891A78}" type="slidenum">
              <a:rPr kumimoji="1" lang="zh-TW" altLang="en-US" smtClean="0">
                <a:latin typeface="Times New Roman" pitchFamily="18" charset="0"/>
                <a:ea typeface="標楷體" pitchFamily="65" charset="-120"/>
              </a:rPr>
              <a:pPr eaLnBrk="1" hangingPunct="1"/>
              <a:t>46</a:t>
            </a:fld>
            <a:endParaRPr kumimoji="1" lang="en-US" altLang="zh-TW" smtClean="0">
              <a:latin typeface="Times New Roman" pitchFamily="18" charset="0"/>
              <a:ea typeface="標楷體" pitchFamily="65" charset="-120"/>
            </a:endParaRPr>
          </a:p>
        </p:txBody>
      </p:sp>
    </p:spTree>
    <p:extLst>
      <p:ext uri="{BB962C8B-B14F-4D97-AF65-F5344CB8AC3E}">
        <p14:creationId xmlns:p14="http://schemas.microsoft.com/office/powerpoint/2010/main" val="240976546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684213" y="207963"/>
            <a:ext cx="7939087" cy="803275"/>
          </a:xfrm>
        </p:spPr>
        <p:txBody>
          <a:bodyPr anchor="b"/>
          <a:lstStyle/>
          <a:p>
            <a:pPr eaLnBrk="1" hangingPunct="1"/>
            <a:r>
              <a:rPr lang="en-US" altLang="zh-TW" smtClean="0">
                <a:ea typeface="PMingLiU" charset="-120"/>
              </a:rPr>
              <a:t>Addition of Two Polynomials (1)</a:t>
            </a:r>
          </a:p>
        </p:txBody>
      </p:sp>
      <p:sp>
        <p:nvSpPr>
          <p:cNvPr id="80899" name="Rectangle 3"/>
          <p:cNvSpPr>
            <a:spLocks noGrp="1" noChangeArrowheads="1"/>
          </p:cNvSpPr>
          <p:nvPr>
            <p:ph type="body" idx="4294967295"/>
          </p:nvPr>
        </p:nvSpPr>
        <p:spPr>
          <a:xfrm>
            <a:off x="685800" y="1219200"/>
            <a:ext cx="7696200" cy="2209800"/>
          </a:xfrm>
        </p:spPr>
        <p:txBody>
          <a:bodyPr/>
          <a:lstStyle/>
          <a:p>
            <a:pPr eaLnBrk="1" hangingPunct="1"/>
            <a:r>
              <a:rPr lang="en-US" altLang="zh-TW" smtClean="0">
                <a:ea typeface="PMingLiU" charset="-120"/>
              </a:rPr>
              <a:t>It is an easy way to represent a polynomial by a linked list.</a:t>
            </a:r>
          </a:p>
          <a:p>
            <a:pPr eaLnBrk="1" hangingPunct="1"/>
            <a:r>
              <a:rPr lang="en-US" altLang="zh-TW" smtClean="0">
                <a:ea typeface="PMingLiU" charset="-120"/>
              </a:rPr>
              <a:t>Example of adding two polynomials </a:t>
            </a:r>
            <a:r>
              <a:rPr lang="en-US" altLang="zh-TW" smtClean="0">
                <a:solidFill>
                  <a:srgbClr val="3333FF"/>
                </a:solidFill>
                <a:ea typeface="PMingLiU" charset="-120"/>
              </a:rPr>
              <a:t>a</a:t>
            </a:r>
            <a:r>
              <a:rPr lang="en-US" altLang="zh-TW" smtClean="0">
                <a:ea typeface="PMingLiU" charset="-120"/>
              </a:rPr>
              <a:t> and </a:t>
            </a:r>
            <a:r>
              <a:rPr lang="en-US" altLang="zh-TW" smtClean="0">
                <a:solidFill>
                  <a:srgbClr val="3333FF"/>
                </a:solidFill>
                <a:ea typeface="PMingLiU" charset="-120"/>
              </a:rPr>
              <a:t>b</a:t>
            </a:r>
          </a:p>
        </p:txBody>
      </p:sp>
      <p:grpSp>
        <p:nvGrpSpPr>
          <p:cNvPr id="80900" name="群組 1"/>
          <p:cNvGrpSpPr>
            <a:grpSpLocks/>
          </p:cNvGrpSpPr>
          <p:nvPr/>
        </p:nvGrpSpPr>
        <p:grpSpPr bwMode="auto">
          <a:xfrm>
            <a:off x="957263" y="3608388"/>
            <a:ext cx="7185025" cy="2133600"/>
            <a:chOff x="811213" y="4308475"/>
            <a:chExt cx="7185025" cy="2133600"/>
          </a:xfrm>
        </p:grpSpPr>
        <p:sp>
          <p:nvSpPr>
            <p:cNvPr id="80902" name="Text Box 26"/>
            <p:cNvSpPr txBox="1">
              <a:spLocks noChangeArrowheads="1"/>
            </p:cNvSpPr>
            <p:nvPr/>
          </p:nvSpPr>
          <p:spPr bwMode="auto">
            <a:xfrm>
              <a:off x="828675" y="4310063"/>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a:latin typeface="Comic Sans MS" pitchFamily="66" charset="0"/>
                  <a:ea typeface="PMingLiU" charset="-120"/>
                </a:rPr>
                <a:t>a.first</a:t>
              </a:r>
            </a:p>
          </p:txBody>
        </p:sp>
        <p:grpSp>
          <p:nvGrpSpPr>
            <p:cNvPr id="80903" name="Group 5"/>
            <p:cNvGrpSpPr>
              <a:grpSpLocks/>
            </p:cNvGrpSpPr>
            <p:nvPr/>
          </p:nvGrpSpPr>
          <p:grpSpPr bwMode="auto">
            <a:xfrm>
              <a:off x="2087563" y="4308475"/>
              <a:ext cx="1336675" cy="336550"/>
              <a:chOff x="933" y="1673"/>
              <a:chExt cx="933" cy="311"/>
            </a:xfrm>
          </p:grpSpPr>
          <p:sp>
            <p:nvSpPr>
              <p:cNvPr id="80958" name="Rectangle 6"/>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9" name="Rectangle 7"/>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60" name="Rectangle 8"/>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0904" name="Group 9"/>
            <p:cNvGrpSpPr>
              <a:grpSpLocks/>
            </p:cNvGrpSpPr>
            <p:nvPr/>
          </p:nvGrpSpPr>
          <p:grpSpPr bwMode="auto">
            <a:xfrm>
              <a:off x="4022725" y="4308475"/>
              <a:ext cx="1338263" cy="336550"/>
              <a:chOff x="933" y="1673"/>
              <a:chExt cx="933" cy="311"/>
            </a:xfrm>
          </p:grpSpPr>
          <p:sp>
            <p:nvSpPr>
              <p:cNvPr id="80955" name="Rectangle 10"/>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6" name="Rectangle 11"/>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7" name="Rectangle 12"/>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0905" name="Group 13"/>
            <p:cNvGrpSpPr>
              <a:grpSpLocks/>
            </p:cNvGrpSpPr>
            <p:nvPr/>
          </p:nvGrpSpPr>
          <p:grpSpPr bwMode="auto">
            <a:xfrm>
              <a:off x="5961063" y="4308475"/>
              <a:ext cx="1336675" cy="336550"/>
              <a:chOff x="933" y="1673"/>
              <a:chExt cx="933" cy="311"/>
            </a:xfrm>
          </p:grpSpPr>
          <p:sp>
            <p:nvSpPr>
              <p:cNvPr id="80952" name="Rectangle 14"/>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3" name="Rectangle 15"/>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4" name="Rectangle 16"/>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0906" name="Line 17"/>
            <p:cNvSpPr>
              <a:spLocks noChangeShapeType="1"/>
            </p:cNvSpPr>
            <p:nvPr/>
          </p:nvSpPr>
          <p:spPr bwMode="auto">
            <a:xfrm>
              <a:off x="1641475" y="4495800"/>
              <a:ext cx="44608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Line 18"/>
            <p:cNvSpPr>
              <a:spLocks noChangeShapeType="1"/>
            </p:cNvSpPr>
            <p:nvPr/>
          </p:nvSpPr>
          <p:spPr bwMode="auto">
            <a:xfrm flipV="1">
              <a:off x="3225800" y="4505325"/>
              <a:ext cx="796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8" name="Text Box 19"/>
            <p:cNvSpPr txBox="1">
              <a:spLocks noChangeArrowheads="1"/>
            </p:cNvSpPr>
            <p:nvPr/>
          </p:nvSpPr>
          <p:spPr bwMode="auto">
            <a:xfrm>
              <a:off x="2532063" y="4354513"/>
              <a:ext cx="446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14</a:t>
              </a:r>
            </a:p>
          </p:txBody>
        </p:sp>
        <p:sp>
          <p:nvSpPr>
            <p:cNvPr id="80909" name="Text Box 20"/>
            <p:cNvSpPr txBox="1">
              <a:spLocks noChangeArrowheads="1"/>
            </p:cNvSpPr>
            <p:nvPr/>
          </p:nvSpPr>
          <p:spPr bwMode="auto">
            <a:xfrm>
              <a:off x="2139950" y="4360863"/>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3</a:t>
              </a:r>
            </a:p>
          </p:txBody>
        </p:sp>
        <p:sp>
          <p:nvSpPr>
            <p:cNvPr id="80910" name="Text Box 21"/>
            <p:cNvSpPr txBox="1">
              <a:spLocks noChangeArrowheads="1"/>
            </p:cNvSpPr>
            <p:nvPr/>
          </p:nvSpPr>
          <p:spPr bwMode="auto">
            <a:xfrm>
              <a:off x="4092575" y="4370388"/>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2</a:t>
              </a:r>
            </a:p>
          </p:txBody>
        </p:sp>
        <p:sp>
          <p:nvSpPr>
            <p:cNvPr id="80911" name="Text Box 22"/>
            <p:cNvSpPr txBox="1">
              <a:spLocks noChangeArrowheads="1"/>
            </p:cNvSpPr>
            <p:nvPr/>
          </p:nvSpPr>
          <p:spPr bwMode="auto">
            <a:xfrm>
              <a:off x="4549775" y="4357688"/>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8</a:t>
              </a:r>
            </a:p>
          </p:txBody>
        </p:sp>
        <p:sp>
          <p:nvSpPr>
            <p:cNvPr id="80912" name="Text Box 23"/>
            <p:cNvSpPr txBox="1">
              <a:spLocks noChangeArrowheads="1"/>
            </p:cNvSpPr>
            <p:nvPr/>
          </p:nvSpPr>
          <p:spPr bwMode="auto">
            <a:xfrm>
              <a:off x="6027738" y="4346575"/>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a:t>
              </a:r>
            </a:p>
          </p:txBody>
        </p:sp>
        <p:sp>
          <p:nvSpPr>
            <p:cNvPr id="80913" name="Text Box 24"/>
            <p:cNvSpPr txBox="1">
              <a:spLocks noChangeArrowheads="1"/>
            </p:cNvSpPr>
            <p:nvPr/>
          </p:nvSpPr>
          <p:spPr bwMode="auto">
            <a:xfrm>
              <a:off x="6484938" y="4351338"/>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0914" name="Text Box 25"/>
            <p:cNvSpPr txBox="1">
              <a:spLocks noChangeArrowheads="1"/>
            </p:cNvSpPr>
            <p:nvPr/>
          </p:nvSpPr>
          <p:spPr bwMode="auto">
            <a:xfrm>
              <a:off x="6956425" y="4354513"/>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0915" name="Line 27"/>
            <p:cNvSpPr>
              <a:spLocks noChangeShapeType="1"/>
            </p:cNvSpPr>
            <p:nvPr/>
          </p:nvSpPr>
          <p:spPr bwMode="auto">
            <a:xfrm flipV="1">
              <a:off x="5176838" y="4484688"/>
              <a:ext cx="796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6" name="Line 42"/>
            <p:cNvSpPr>
              <a:spLocks noChangeShapeType="1"/>
            </p:cNvSpPr>
            <p:nvPr/>
          </p:nvSpPr>
          <p:spPr bwMode="auto">
            <a:xfrm>
              <a:off x="1595438" y="5427663"/>
              <a:ext cx="4937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7" name="Text Box 51"/>
            <p:cNvSpPr txBox="1">
              <a:spLocks noChangeArrowheads="1"/>
            </p:cNvSpPr>
            <p:nvPr/>
          </p:nvSpPr>
          <p:spPr bwMode="auto">
            <a:xfrm>
              <a:off x="811213" y="5211763"/>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a:latin typeface="Comic Sans MS" pitchFamily="66" charset="0"/>
                  <a:ea typeface="PMingLiU" charset="-120"/>
                </a:rPr>
                <a:t>b.first</a:t>
              </a:r>
            </a:p>
          </p:txBody>
        </p:sp>
        <p:sp>
          <p:nvSpPr>
            <p:cNvPr id="80918" name="Rectangle 31"/>
            <p:cNvSpPr>
              <a:spLocks noChangeArrowheads="1"/>
            </p:cNvSpPr>
            <p:nvPr/>
          </p:nvSpPr>
          <p:spPr bwMode="auto">
            <a:xfrm>
              <a:off x="2089150" y="5151438"/>
              <a:ext cx="446088" cy="377825"/>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19" name="Rectangle 32"/>
            <p:cNvSpPr>
              <a:spLocks noChangeArrowheads="1"/>
            </p:cNvSpPr>
            <p:nvPr/>
          </p:nvSpPr>
          <p:spPr bwMode="auto">
            <a:xfrm>
              <a:off x="2535238" y="5151438"/>
              <a:ext cx="447675" cy="377825"/>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20" name="Rectangle 33"/>
            <p:cNvSpPr>
              <a:spLocks noChangeArrowheads="1"/>
            </p:cNvSpPr>
            <p:nvPr/>
          </p:nvSpPr>
          <p:spPr bwMode="auto">
            <a:xfrm>
              <a:off x="2982913" y="5151438"/>
              <a:ext cx="446087" cy="377825"/>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nvGrpSpPr>
            <p:cNvPr id="80921" name="Group 34"/>
            <p:cNvGrpSpPr>
              <a:grpSpLocks/>
            </p:cNvGrpSpPr>
            <p:nvPr/>
          </p:nvGrpSpPr>
          <p:grpSpPr bwMode="auto">
            <a:xfrm>
              <a:off x="4029075" y="5151438"/>
              <a:ext cx="1339850" cy="377825"/>
              <a:chOff x="933" y="1673"/>
              <a:chExt cx="933" cy="311"/>
            </a:xfrm>
          </p:grpSpPr>
          <p:sp>
            <p:nvSpPr>
              <p:cNvPr id="80949" name="Rectangle 35"/>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0" name="Rectangle 36"/>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51" name="Rectangle 37"/>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0922" name="Group 38"/>
            <p:cNvGrpSpPr>
              <a:grpSpLocks/>
            </p:cNvGrpSpPr>
            <p:nvPr/>
          </p:nvGrpSpPr>
          <p:grpSpPr bwMode="auto">
            <a:xfrm>
              <a:off x="5970588" y="5151438"/>
              <a:ext cx="1339850" cy="377825"/>
              <a:chOff x="933" y="1673"/>
              <a:chExt cx="933" cy="311"/>
            </a:xfrm>
          </p:grpSpPr>
          <p:sp>
            <p:nvSpPr>
              <p:cNvPr id="80946" name="Rectangle 39"/>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47" name="Rectangle 40"/>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48" name="Rectangle 41"/>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0923" name="Line 43"/>
            <p:cNvSpPr>
              <a:spLocks noChangeShapeType="1"/>
            </p:cNvSpPr>
            <p:nvPr/>
          </p:nvSpPr>
          <p:spPr bwMode="auto">
            <a:xfrm flipV="1">
              <a:off x="3230563" y="5372100"/>
              <a:ext cx="798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4" name="Text Box 44"/>
            <p:cNvSpPr txBox="1">
              <a:spLocks noChangeArrowheads="1"/>
            </p:cNvSpPr>
            <p:nvPr/>
          </p:nvSpPr>
          <p:spPr bwMode="auto">
            <a:xfrm>
              <a:off x="2535238" y="5203825"/>
              <a:ext cx="447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14</a:t>
              </a:r>
            </a:p>
          </p:txBody>
        </p:sp>
        <p:sp>
          <p:nvSpPr>
            <p:cNvPr id="80925" name="Text Box 45"/>
            <p:cNvSpPr txBox="1">
              <a:spLocks noChangeArrowheads="1"/>
            </p:cNvSpPr>
            <p:nvPr/>
          </p:nvSpPr>
          <p:spPr bwMode="auto">
            <a:xfrm>
              <a:off x="2141538" y="5210175"/>
              <a:ext cx="261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8</a:t>
              </a:r>
            </a:p>
          </p:txBody>
        </p:sp>
        <p:sp>
          <p:nvSpPr>
            <p:cNvPr id="80926" name="Text Box 46"/>
            <p:cNvSpPr txBox="1">
              <a:spLocks noChangeArrowheads="1"/>
            </p:cNvSpPr>
            <p:nvPr/>
          </p:nvSpPr>
          <p:spPr bwMode="auto">
            <a:xfrm>
              <a:off x="4097338" y="5221288"/>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-3</a:t>
              </a:r>
            </a:p>
          </p:txBody>
        </p:sp>
        <p:sp>
          <p:nvSpPr>
            <p:cNvPr id="80927" name="Text Box 47"/>
            <p:cNvSpPr txBox="1">
              <a:spLocks noChangeArrowheads="1"/>
            </p:cNvSpPr>
            <p:nvPr/>
          </p:nvSpPr>
          <p:spPr bwMode="auto">
            <a:xfrm>
              <a:off x="4491038" y="521811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10</a:t>
              </a:r>
            </a:p>
          </p:txBody>
        </p:sp>
        <p:sp>
          <p:nvSpPr>
            <p:cNvPr id="80928" name="Text Box 48"/>
            <p:cNvSpPr txBox="1">
              <a:spLocks noChangeArrowheads="1"/>
            </p:cNvSpPr>
            <p:nvPr/>
          </p:nvSpPr>
          <p:spPr bwMode="auto">
            <a:xfrm>
              <a:off x="5984875" y="5195888"/>
              <a:ext cx="446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10</a:t>
              </a:r>
            </a:p>
          </p:txBody>
        </p:sp>
        <p:sp>
          <p:nvSpPr>
            <p:cNvPr id="80929" name="Text Box 49"/>
            <p:cNvSpPr txBox="1">
              <a:spLocks noChangeArrowheads="1"/>
            </p:cNvSpPr>
            <p:nvPr/>
          </p:nvSpPr>
          <p:spPr bwMode="auto">
            <a:xfrm>
              <a:off x="6481763" y="5194300"/>
              <a:ext cx="261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6</a:t>
              </a:r>
            </a:p>
          </p:txBody>
        </p:sp>
        <p:sp>
          <p:nvSpPr>
            <p:cNvPr id="80930" name="Text Box 50"/>
            <p:cNvSpPr txBox="1">
              <a:spLocks noChangeArrowheads="1"/>
            </p:cNvSpPr>
            <p:nvPr/>
          </p:nvSpPr>
          <p:spPr bwMode="auto">
            <a:xfrm>
              <a:off x="6969125" y="5203825"/>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0931" name="Line 52"/>
            <p:cNvSpPr>
              <a:spLocks noChangeShapeType="1"/>
            </p:cNvSpPr>
            <p:nvPr/>
          </p:nvSpPr>
          <p:spPr bwMode="auto">
            <a:xfrm flipV="1">
              <a:off x="5184775" y="5349875"/>
              <a:ext cx="7985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2" name="Text Box 54"/>
            <p:cNvSpPr txBox="1">
              <a:spLocks noChangeArrowheads="1"/>
            </p:cNvSpPr>
            <p:nvPr/>
          </p:nvSpPr>
          <p:spPr bwMode="auto">
            <a:xfrm>
              <a:off x="2492375" y="4730750"/>
              <a:ext cx="260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600">
                  <a:latin typeface="Comic Sans MS" pitchFamily="66" charset="0"/>
                  <a:ea typeface="PMingLiU" charset="-120"/>
                </a:rPr>
                <a:t>p</a:t>
              </a:r>
            </a:p>
          </p:txBody>
        </p:sp>
        <p:sp>
          <p:nvSpPr>
            <p:cNvPr id="80933" name="Text Box 55"/>
            <p:cNvSpPr txBox="1">
              <a:spLocks noChangeArrowheads="1"/>
            </p:cNvSpPr>
            <p:nvPr/>
          </p:nvSpPr>
          <p:spPr bwMode="auto">
            <a:xfrm>
              <a:off x="2635250" y="5688013"/>
              <a:ext cx="258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600">
                  <a:latin typeface="Comic Sans MS" pitchFamily="66" charset="0"/>
                  <a:ea typeface="PMingLiU" charset="-120"/>
                </a:rPr>
                <a:t>q</a:t>
              </a:r>
            </a:p>
          </p:txBody>
        </p:sp>
        <p:sp>
          <p:nvSpPr>
            <p:cNvPr id="80934" name="Line 56"/>
            <p:cNvSpPr>
              <a:spLocks noChangeShapeType="1"/>
            </p:cNvSpPr>
            <p:nvPr/>
          </p:nvSpPr>
          <p:spPr bwMode="auto">
            <a:xfrm flipH="1" flipV="1">
              <a:off x="2235200" y="4645025"/>
              <a:ext cx="333375" cy="246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5" name="Line 57"/>
            <p:cNvSpPr>
              <a:spLocks noChangeShapeType="1"/>
            </p:cNvSpPr>
            <p:nvPr/>
          </p:nvSpPr>
          <p:spPr bwMode="auto">
            <a:xfrm flipH="1" flipV="1">
              <a:off x="2293938" y="5529263"/>
              <a:ext cx="333375" cy="319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6" name="Text Box 58"/>
            <p:cNvSpPr txBox="1">
              <a:spLocks noChangeArrowheads="1"/>
            </p:cNvSpPr>
            <p:nvPr/>
          </p:nvSpPr>
          <p:spPr bwMode="auto">
            <a:xfrm>
              <a:off x="3995738" y="5935663"/>
              <a:ext cx="400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400">
                  <a:solidFill>
                    <a:srgbClr val="3333FF"/>
                  </a:solidFill>
                  <a:latin typeface="Times New Roman" pitchFamily="18" charset="0"/>
                  <a:ea typeface="PMingLiU" charset="-120"/>
                </a:rPr>
                <a:t>(i)</a:t>
              </a:r>
              <a:r>
                <a:rPr kumimoji="1" lang="en-US" altLang="zh-TW" sz="2400">
                  <a:solidFill>
                    <a:srgbClr val="3333FF"/>
                  </a:solidFill>
                  <a:latin typeface="Courier New" pitchFamily="49" charset="0"/>
                  <a:ea typeface="PMingLiU" charset="-120"/>
                </a:rPr>
                <a:t> p-&gt;exp == q-&gt;exp</a:t>
              </a:r>
            </a:p>
          </p:txBody>
        </p:sp>
        <p:grpSp>
          <p:nvGrpSpPr>
            <p:cNvPr id="80937" name="Group 59"/>
            <p:cNvGrpSpPr>
              <a:grpSpLocks/>
            </p:cNvGrpSpPr>
            <p:nvPr/>
          </p:nvGrpSpPr>
          <p:grpSpPr bwMode="auto">
            <a:xfrm>
              <a:off x="2363788" y="6064250"/>
              <a:ext cx="1339850" cy="377825"/>
              <a:chOff x="933" y="1673"/>
              <a:chExt cx="933" cy="311"/>
            </a:xfrm>
          </p:grpSpPr>
          <p:sp>
            <p:nvSpPr>
              <p:cNvPr id="80943" name="Rectangle 60"/>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44" name="Rectangle 61"/>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0945" name="Rectangle 62"/>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0938" name="Text Box 63"/>
            <p:cNvSpPr txBox="1">
              <a:spLocks noChangeArrowheads="1"/>
            </p:cNvSpPr>
            <p:nvPr/>
          </p:nvSpPr>
          <p:spPr bwMode="auto">
            <a:xfrm>
              <a:off x="1071563" y="6053138"/>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a:latin typeface="Comic Sans MS" pitchFamily="66" charset="0"/>
                  <a:ea typeface="PMingLiU" charset="-120"/>
                </a:rPr>
                <a:t>c.first</a:t>
              </a:r>
            </a:p>
          </p:txBody>
        </p:sp>
        <p:sp>
          <p:nvSpPr>
            <p:cNvPr id="80939" name="Line 64"/>
            <p:cNvSpPr>
              <a:spLocks noChangeShapeType="1"/>
            </p:cNvSpPr>
            <p:nvPr/>
          </p:nvSpPr>
          <p:spPr bwMode="auto">
            <a:xfrm>
              <a:off x="1870075" y="6238875"/>
              <a:ext cx="493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0" name="Text Box 66"/>
            <p:cNvSpPr txBox="1">
              <a:spLocks noChangeArrowheads="1"/>
            </p:cNvSpPr>
            <p:nvPr/>
          </p:nvSpPr>
          <p:spPr bwMode="auto">
            <a:xfrm>
              <a:off x="2403475" y="6110288"/>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11</a:t>
              </a:r>
            </a:p>
          </p:txBody>
        </p:sp>
        <p:sp>
          <p:nvSpPr>
            <p:cNvPr id="80941" name="Text Box 68"/>
            <p:cNvSpPr txBox="1">
              <a:spLocks noChangeArrowheads="1"/>
            </p:cNvSpPr>
            <p:nvPr/>
          </p:nvSpPr>
          <p:spPr bwMode="auto">
            <a:xfrm>
              <a:off x="2822575" y="610870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14</a:t>
              </a:r>
            </a:p>
          </p:txBody>
        </p:sp>
        <p:sp>
          <p:nvSpPr>
            <p:cNvPr id="80942" name="Text Box 69"/>
            <p:cNvSpPr txBox="1">
              <a:spLocks noChangeArrowheads="1"/>
            </p:cNvSpPr>
            <p:nvPr/>
          </p:nvSpPr>
          <p:spPr bwMode="auto">
            <a:xfrm>
              <a:off x="3302000" y="609600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grpSp>
      <p:sp>
        <p:nvSpPr>
          <p:cNvPr id="80901" name="投影片編號版面配置區 1"/>
          <p:cNvSpPr>
            <a:spLocks noGrp="1"/>
          </p:cNvSpPr>
          <p:nvPr>
            <p:ph type="sldNum" sz="quarter" idx="11"/>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TW" smtClean="0">
                <a:latin typeface="Times New Roman" pitchFamily="18" charset="0"/>
                <a:ea typeface="標楷體" pitchFamily="65" charset="-120"/>
              </a:rPr>
              <a:t>4-</a:t>
            </a:r>
            <a:fld id="{99541618-BDEA-4D69-A8B9-73574D30028E}" type="slidenum">
              <a:rPr kumimoji="1" lang="zh-TW" altLang="en-US" smtClean="0">
                <a:latin typeface="Times New Roman" pitchFamily="18" charset="0"/>
                <a:ea typeface="標楷體" pitchFamily="65" charset="-120"/>
              </a:rPr>
              <a:pPr eaLnBrk="1" hangingPunct="1"/>
              <a:t>47</a:t>
            </a:fld>
            <a:endParaRPr kumimoji="1" lang="en-US" altLang="zh-TW" smtClean="0">
              <a:latin typeface="Times New Roman" pitchFamily="18" charset="0"/>
              <a:ea typeface="標楷體" pitchFamily="65" charset="-120"/>
            </a:endParaRPr>
          </a:p>
        </p:txBody>
      </p:sp>
    </p:spTree>
    <p:extLst>
      <p:ext uri="{BB962C8B-B14F-4D97-AF65-F5344CB8AC3E}">
        <p14:creationId xmlns:p14="http://schemas.microsoft.com/office/powerpoint/2010/main" val="79914429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84213" y="207963"/>
            <a:ext cx="7939087" cy="803275"/>
          </a:xfrm>
        </p:spPr>
        <p:txBody>
          <a:bodyPr anchor="b"/>
          <a:lstStyle/>
          <a:p>
            <a:pPr eaLnBrk="1" hangingPunct="1"/>
            <a:r>
              <a:rPr lang="en-US" altLang="zh-TW" smtClean="0">
                <a:ea typeface="PMingLiU" charset="-120"/>
              </a:rPr>
              <a:t>Addition of Two Polynomials (2)</a:t>
            </a:r>
          </a:p>
        </p:txBody>
      </p:sp>
      <p:sp>
        <p:nvSpPr>
          <p:cNvPr id="81923" name="Text Box 4"/>
          <p:cNvSpPr txBox="1">
            <a:spLocks noChangeArrowheads="1"/>
          </p:cNvSpPr>
          <p:nvPr/>
        </p:nvSpPr>
        <p:spPr bwMode="auto">
          <a:xfrm>
            <a:off x="1076325" y="2292350"/>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a:latin typeface="Comic Sans MS" pitchFamily="66" charset="0"/>
                <a:ea typeface="PMingLiU" charset="-120"/>
              </a:rPr>
              <a:t>a.first</a:t>
            </a:r>
          </a:p>
        </p:txBody>
      </p:sp>
      <p:grpSp>
        <p:nvGrpSpPr>
          <p:cNvPr id="81924" name="Group 5"/>
          <p:cNvGrpSpPr>
            <a:grpSpLocks/>
          </p:cNvGrpSpPr>
          <p:nvPr/>
        </p:nvGrpSpPr>
        <p:grpSpPr bwMode="auto">
          <a:xfrm>
            <a:off x="2335213" y="2290763"/>
            <a:ext cx="1336675" cy="336550"/>
            <a:chOff x="933" y="1673"/>
            <a:chExt cx="933" cy="311"/>
          </a:xfrm>
        </p:grpSpPr>
        <p:sp>
          <p:nvSpPr>
            <p:cNvPr id="81988" name="Rectangle 6"/>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9" name="Rectangle 7"/>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90" name="Rectangle 8"/>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1925" name="Group 9"/>
          <p:cNvGrpSpPr>
            <a:grpSpLocks/>
          </p:cNvGrpSpPr>
          <p:nvPr/>
        </p:nvGrpSpPr>
        <p:grpSpPr bwMode="auto">
          <a:xfrm>
            <a:off x="4270375" y="2290763"/>
            <a:ext cx="1338263" cy="336550"/>
            <a:chOff x="933" y="1673"/>
            <a:chExt cx="933" cy="311"/>
          </a:xfrm>
        </p:grpSpPr>
        <p:sp>
          <p:nvSpPr>
            <p:cNvPr id="81985" name="Rectangle 10"/>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6" name="Rectangle 11"/>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7" name="Rectangle 12"/>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1926" name="Group 13"/>
          <p:cNvGrpSpPr>
            <a:grpSpLocks/>
          </p:cNvGrpSpPr>
          <p:nvPr/>
        </p:nvGrpSpPr>
        <p:grpSpPr bwMode="auto">
          <a:xfrm>
            <a:off x="6208713" y="2290763"/>
            <a:ext cx="1336675" cy="336550"/>
            <a:chOff x="933" y="1673"/>
            <a:chExt cx="933" cy="311"/>
          </a:xfrm>
        </p:grpSpPr>
        <p:sp>
          <p:nvSpPr>
            <p:cNvPr id="81982" name="Rectangle 14"/>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3" name="Rectangle 15"/>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4" name="Rectangle 16"/>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1927" name="Line 17"/>
          <p:cNvSpPr>
            <a:spLocks noChangeShapeType="1"/>
          </p:cNvSpPr>
          <p:nvPr/>
        </p:nvSpPr>
        <p:spPr bwMode="auto">
          <a:xfrm>
            <a:off x="1889125" y="2478088"/>
            <a:ext cx="44608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28" name="Line 18"/>
          <p:cNvSpPr>
            <a:spLocks noChangeShapeType="1"/>
          </p:cNvSpPr>
          <p:nvPr/>
        </p:nvSpPr>
        <p:spPr bwMode="auto">
          <a:xfrm flipV="1">
            <a:off x="3473450" y="2487613"/>
            <a:ext cx="796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29" name="Text Box 19"/>
          <p:cNvSpPr txBox="1">
            <a:spLocks noChangeArrowheads="1"/>
          </p:cNvSpPr>
          <p:nvPr/>
        </p:nvSpPr>
        <p:spPr bwMode="auto">
          <a:xfrm>
            <a:off x="2779713" y="2336800"/>
            <a:ext cx="446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14</a:t>
            </a:r>
          </a:p>
        </p:txBody>
      </p:sp>
      <p:sp>
        <p:nvSpPr>
          <p:cNvPr id="81930" name="Text Box 20"/>
          <p:cNvSpPr txBox="1">
            <a:spLocks noChangeArrowheads="1"/>
          </p:cNvSpPr>
          <p:nvPr/>
        </p:nvSpPr>
        <p:spPr bwMode="auto">
          <a:xfrm>
            <a:off x="2387600" y="2343150"/>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3</a:t>
            </a:r>
          </a:p>
        </p:txBody>
      </p:sp>
      <p:sp>
        <p:nvSpPr>
          <p:cNvPr id="81931" name="Text Box 21"/>
          <p:cNvSpPr txBox="1">
            <a:spLocks noChangeArrowheads="1"/>
          </p:cNvSpPr>
          <p:nvPr/>
        </p:nvSpPr>
        <p:spPr bwMode="auto">
          <a:xfrm>
            <a:off x="4340225" y="2352675"/>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2</a:t>
            </a:r>
          </a:p>
        </p:txBody>
      </p:sp>
      <p:sp>
        <p:nvSpPr>
          <p:cNvPr id="81932" name="Text Box 22"/>
          <p:cNvSpPr txBox="1">
            <a:spLocks noChangeArrowheads="1"/>
          </p:cNvSpPr>
          <p:nvPr/>
        </p:nvSpPr>
        <p:spPr bwMode="auto">
          <a:xfrm>
            <a:off x="4797425" y="2339975"/>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8</a:t>
            </a:r>
          </a:p>
        </p:txBody>
      </p:sp>
      <p:sp>
        <p:nvSpPr>
          <p:cNvPr id="81933" name="Text Box 23"/>
          <p:cNvSpPr txBox="1">
            <a:spLocks noChangeArrowheads="1"/>
          </p:cNvSpPr>
          <p:nvPr/>
        </p:nvSpPr>
        <p:spPr bwMode="auto">
          <a:xfrm>
            <a:off x="6275388" y="2328863"/>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a:t>
            </a:r>
          </a:p>
        </p:txBody>
      </p:sp>
      <p:sp>
        <p:nvSpPr>
          <p:cNvPr id="81934" name="Text Box 24"/>
          <p:cNvSpPr txBox="1">
            <a:spLocks noChangeArrowheads="1"/>
          </p:cNvSpPr>
          <p:nvPr/>
        </p:nvSpPr>
        <p:spPr bwMode="auto">
          <a:xfrm>
            <a:off x="6732588" y="2333625"/>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1935" name="Text Box 25"/>
          <p:cNvSpPr txBox="1">
            <a:spLocks noChangeArrowheads="1"/>
          </p:cNvSpPr>
          <p:nvPr/>
        </p:nvSpPr>
        <p:spPr bwMode="auto">
          <a:xfrm>
            <a:off x="7204075" y="2336800"/>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1936" name="Line 26"/>
          <p:cNvSpPr>
            <a:spLocks noChangeShapeType="1"/>
          </p:cNvSpPr>
          <p:nvPr/>
        </p:nvSpPr>
        <p:spPr bwMode="auto">
          <a:xfrm flipV="1">
            <a:off x="5424488" y="2466975"/>
            <a:ext cx="796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27"/>
          <p:cNvSpPr>
            <a:spLocks noChangeShapeType="1"/>
          </p:cNvSpPr>
          <p:nvPr/>
        </p:nvSpPr>
        <p:spPr bwMode="auto">
          <a:xfrm>
            <a:off x="1857375" y="3598863"/>
            <a:ext cx="493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8" name="Text Box 28"/>
          <p:cNvSpPr txBox="1">
            <a:spLocks noChangeArrowheads="1"/>
          </p:cNvSpPr>
          <p:nvPr/>
        </p:nvSpPr>
        <p:spPr bwMode="auto">
          <a:xfrm>
            <a:off x="1073150" y="3382963"/>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a:latin typeface="Comic Sans MS" pitchFamily="66" charset="0"/>
                <a:ea typeface="PMingLiU" charset="-120"/>
              </a:rPr>
              <a:t>b.first</a:t>
            </a:r>
          </a:p>
        </p:txBody>
      </p:sp>
      <p:grpSp>
        <p:nvGrpSpPr>
          <p:cNvPr id="81939" name="Group 29"/>
          <p:cNvGrpSpPr>
            <a:grpSpLocks/>
          </p:cNvGrpSpPr>
          <p:nvPr/>
        </p:nvGrpSpPr>
        <p:grpSpPr bwMode="auto">
          <a:xfrm>
            <a:off x="2351088" y="3322638"/>
            <a:ext cx="1339850" cy="377825"/>
            <a:chOff x="933" y="1673"/>
            <a:chExt cx="933" cy="311"/>
          </a:xfrm>
        </p:grpSpPr>
        <p:sp>
          <p:nvSpPr>
            <p:cNvPr id="81979" name="Rectangle 30"/>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0" name="Rectangle 31"/>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81" name="Rectangle 32"/>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1940" name="Group 33"/>
          <p:cNvGrpSpPr>
            <a:grpSpLocks/>
          </p:cNvGrpSpPr>
          <p:nvPr/>
        </p:nvGrpSpPr>
        <p:grpSpPr bwMode="auto">
          <a:xfrm>
            <a:off x="4291013" y="3322638"/>
            <a:ext cx="1339850" cy="377825"/>
            <a:chOff x="933" y="1673"/>
            <a:chExt cx="933" cy="311"/>
          </a:xfrm>
        </p:grpSpPr>
        <p:sp>
          <p:nvSpPr>
            <p:cNvPr id="81976" name="Rectangle 34"/>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77" name="Rectangle 35"/>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78" name="Rectangle 36"/>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grpSp>
        <p:nvGrpSpPr>
          <p:cNvPr id="81941" name="Group 37"/>
          <p:cNvGrpSpPr>
            <a:grpSpLocks/>
          </p:cNvGrpSpPr>
          <p:nvPr/>
        </p:nvGrpSpPr>
        <p:grpSpPr bwMode="auto">
          <a:xfrm>
            <a:off x="6232525" y="3322638"/>
            <a:ext cx="1339850" cy="377825"/>
            <a:chOff x="933" y="1673"/>
            <a:chExt cx="933" cy="311"/>
          </a:xfrm>
        </p:grpSpPr>
        <p:sp>
          <p:nvSpPr>
            <p:cNvPr id="81973" name="Rectangle 38"/>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74" name="Rectangle 39"/>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75" name="Rectangle 40"/>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1942" name="Line 41"/>
          <p:cNvSpPr>
            <a:spLocks noChangeShapeType="1"/>
          </p:cNvSpPr>
          <p:nvPr/>
        </p:nvSpPr>
        <p:spPr bwMode="auto">
          <a:xfrm flipV="1">
            <a:off x="3492500" y="3543300"/>
            <a:ext cx="7985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43" name="Text Box 42"/>
          <p:cNvSpPr txBox="1">
            <a:spLocks noChangeArrowheads="1"/>
          </p:cNvSpPr>
          <p:nvPr/>
        </p:nvSpPr>
        <p:spPr bwMode="auto">
          <a:xfrm>
            <a:off x="2797175" y="3375025"/>
            <a:ext cx="447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14</a:t>
            </a:r>
          </a:p>
        </p:txBody>
      </p:sp>
      <p:sp>
        <p:nvSpPr>
          <p:cNvPr id="81944" name="Text Box 43"/>
          <p:cNvSpPr txBox="1">
            <a:spLocks noChangeArrowheads="1"/>
          </p:cNvSpPr>
          <p:nvPr/>
        </p:nvSpPr>
        <p:spPr bwMode="auto">
          <a:xfrm>
            <a:off x="2403475" y="3381375"/>
            <a:ext cx="261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8</a:t>
            </a:r>
          </a:p>
        </p:txBody>
      </p:sp>
      <p:sp>
        <p:nvSpPr>
          <p:cNvPr id="81945" name="Text Box 44"/>
          <p:cNvSpPr txBox="1">
            <a:spLocks noChangeArrowheads="1"/>
          </p:cNvSpPr>
          <p:nvPr/>
        </p:nvSpPr>
        <p:spPr bwMode="auto">
          <a:xfrm>
            <a:off x="4359275" y="3392488"/>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-3</a:t>
            </a:r>
          </a:p>
        </p:txBody>
      </p:sp>
      <p:sp>
        <p:nvSpPr>
          <p:cNvPr id="81946" name="Text Box 45"/>
          <p:cNvSpPr txBox="1">
            <a:spLocks noChangeArrowheads="1"/>
          </p:cNvSpPr>
          <p:nvPr/>
        </p:nvSpPr>
        <p:spPr bwMode="auto">
          <a:xfrm>
            <a:off x="4752975" y="338931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10</a:t>
            </a:r>
          </a:p>
        </p:txBody>
      </p:sp>
      <p:sp>
        <p:nvSpPr>
          <p:cNvPr id="81947" name="Text Box 46"/>
          <p:cNvSpPr txBox="1">
            <a:spLocks noChangeArrowheads="1"/>
          </p:cNvSpPr>
          <p:nvPr/>
        </p:nvSpPr>
        <p:spPr bwMode="auto">
          <a:xfrm>
            <a:off x="6246813" y="3367088"/>
            <a:ext cx="446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10</a:t>
            </a:r>
          </a:p>
        </p:txBody>
      </p:sp>
      <p:sp>
        <p:nvSpPr>
          <p:cNvPr id="81948" name="Text Box 47"/>
          <p:cNvSpPr txBox="1">
            <a:spLocks noChangeArrowheads="1"/>
          </p:cNvSpPr>
          <p:nvPr/>
        </p:nvSpPr>
        <p:spPr bwMode="auto">
          <a:xfrm>
            <a:off x="6743700" y="3365500"/>
            <a:ext cx="261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6</a:t>
            </a:r>
          </a:p>
        </p:txBody>
      </p:sp>
      <p:sp>
        <p:nvSpPr>
          <p:cNvPr id="81949" name="Text Box 48"/>
          <p:cNvSpPr txBox="1">
            <a:spLocks noChangeArrowheads="1"/>
          </p:cNvSpPr>
          <p:nvPr/>
        </p:nvSpPr>
        <p:spPr bwMode="auto">
          <a:xfrm>
            <a:off x="7231063" y="3375025"/>
            <a:ext cx="260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1950" name="Line 49"/>
          <p:cNvSpPr>
            <a:spLocks noChangeShapeType="1"/>
          </p:cNvSpPr>
          <p:nvPr/>
        </p:nvSpPr>
        <p:spPr bwMode="auto">
          <a:xfrm flipV="1">
            <a:off x="5446713" y="3521075"/>
            <a:ext cx="798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1" name="Text Box 50"/>
          <p:cNvSpPr txBox="1">
            <a:spLocks noChangeArrowheads="1"/>
          </p:cNvSpPr>
          <p:nvPr/>
        </p:nvSpPr>
        <p:spPr bwMode="auto">
          <a:xfrm>
            <a:off x="4699000" y="2771775"/>
            <a:ext cx="260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600">
                <a:latin typeface="Comic Sans MS" pitchFamily="66" charset="0"/>
                <a:ea typeface="PMingLiU" charset="-120"/>
              </a:rPr>
              <a:t>p</a:t>
            </a:r>
          </a:p>
        </p:txBody>
      </p:sp>
      <p:sp>
        <p:nvSpPr>
          <p:cNvPr id="81952" name="Text Box 51"/>
          <p:cNvSpPr txBox="1">
            <a:spLocks noChangeArrowheads="1"/>
          </p:cNvSpPr>
          <p:nvPr/>
        </p:nvSpPr>
        <p:spPr bwMode="auto">
          <a:xfrm>
            <a:off x="4725988" y="3932238"/>
            <a:ext cx="258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600">
                <a:latin typeface="Comic Sans MS" pitchFamily="66" charset="0"/>
                <a:ea typeface="PMingLiU" charset="-120"/>
              </a:rPr>
              <a:t>q</a:t>
            </a:r>
          </a:p>
        </p:txBody>
      </p:sp>
      <p:sp>
        <p:nvSpPr>
          <p:cNvPr id="81953" name="Line 52"/>
          <p:cNvSpPr>
            <a:spLocks noChangeShapeType="1"/>
          </p:cNvSpPr>
          <p:nvPr/>
        </p:nvSpPr>
        <p:spPr bwMode="auto">
          <a:xfrm flipH="1" flipV="1">
            <a:off x="4427538" y="2613025"/>
            <a:ext cx="333375" cy="246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4" name="Line 53"/>
          <p:cNvSpPr>
            <a:spLocks noChangeShapeType="1"/>
          </p:cNvSpPr>
          <p:nvPr/>
        </p:nvSpPr>
        <p:spPr bwMode="auto">
          <a:xfrm flipH="1" flipV="1">
            <a:off x="4443413" y="3686175"/>
            <a:ext cx="333375" cy="319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5" name="Text Box 54"/>
          <p:cNvSpPr txBox="1">
            <a:spLocks noChangeArrowheads="1"/>
          </p:cNvSpPr>
          <p:nvPr/>
        </p:nvSpPr>
        <p:spPr bwMode="auto">
          <a:xfrm>
            <a:off x="2124075" y="5300663"/>
            <a:ext cx="459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2400">
                <a:solidFill>
                  <a:srgbClr val="3333FF"/>
                </a:solidFill>
                <a:latin typeface="Times New Roman" pitchFamily="18" charset="0"/>
                <a:ea typeface="PMingLiU" charset="-120"/>
              </a:rPr>
              <a:t>(ii)</a:t>
            </a:r>
            <a:r>
              <a:rPr kumimoji="1" lang="en-US" altLang="zh-TW" sz="2400">
                <a:solidFill>
                  <a:srgbClr val="3333FF"/>
                </a:solidFill>
                <a:latin typeface="Courier New" pitchFamily="49" charset="0"/>
                <a:ea typeface="PMingLiU" charset="-120"/>
              </a:rPr>
              <a:t> p-&gt;exp &lt; q-&gt;exp</a:t>
            </a:r>
          </a:p>
        </p:txBody>
      </p:sp>
      <p:grpSp>
        <p:nvGrpSpPr>
          <p:cNvPr id="81956" name="Group 55"/>
          <p:cNvGrpSpPr>
            <a:grpSpLocks/>
          </p:cNvGrpSpPr>
          <p:nvPr/>
        </p:nvGrpSpPr>
        <p:grpSpPr bwMode="auto">
          <a:xfrm>
            <a:off x="2346325" y="4335463"/>
            <a:ext cx="1339850" cy="377825"/>
            <a:chOff x="933" y="1673"/>
            <a:chExt cx="933" cy="311"/>
          </a:xfrm>
        </p:grpSpPr>
        <p:sp>
          <p:nvSpPr>
            <p:cNvPr id="81970" name="Rectangle 56"/>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71" name="Rectangle 57"/>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72" name="Rectangle 58"/>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1957" name="Text Box 59"/>
          <p:cNvSpPr txBox="1">
            <a:spLocks noChangeArrowheads="1"/>
          </p:cNvSpPr>
          <p:nvPr/>
        </p:nvSpPr>
        <p:spPr bwMode="auto">
          <a:xfrm>
            <a:off x="1054100" y="4324350"/>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a:latin typeface="Comic Sans MS" pitchFamily="66" charset="0"/>
                <a:ea typeface="PMingLiU" charset="-120"/>
              </a:rPr>
              <a:t>c.first</a:t>
            </a:r>
          </a:p>
        </p:txBody>
      </p:sp>
      <p:sp>
        <p:nvSpPr>
          <p:cNvPr id="81958" name="Line 60"/>
          <p:cNvSpPr>
            <a:spLocks noChangeShapeType="1"/>
          </p:cNvSpPr>
          <p:nvPr/>
        </p:nvSpPr>
        <p:spPr bwMode="auto">
          <a:xfrm>
            <a:off x="1852613" y="4510088"/>
            <a:ext cx="4937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9" name="Text Box 61"/>
          <p:cNvSpPr txBox="1">
            <a:spLocks noChangeArrowheads="1"/>
          </p:cNvSpPr>
          <p:nvPr/>
        </p:nvSpPr>
        <p:spPr bwMode="auto">
          <a:xfrm>
            <a:off x="2386013" y="438150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11</a:t>
            </a:r>
          </a:p>
        </p:txBody>
      </p:sp>
      <p:sp>
        <p:nvSpPr>
          <p:cNvPr id="81960" name="Text Box 62"/>
          <p:cNvSpPr txBox="1">
            <a:spLocks noChangeArrowheads="1"/>
          </p:cNvSpPr>
          <p:nvPr/>
        </p:nvSpPr>
        <p:spPr bwMode="auto">
          <a:xfrm>
            <a:off x="2805113" y="437991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14</a:t>
            </a:r>
          </a:p>
        </p:txBody>
      </p:sp>
      <p:grpSp>
        <p:nvGrpSpPr>
          <p:cNvPr id="81961" name="Group 64"/>
          <p:cNvGrpSpPr>
            <a:grpSpLocks/>
          </p:cNvGrpSpPr>
          <p:nvPr/>
        </p:nvGrpSpPr>
        <p:grpSpPr bwMode="auto">
          <a:xfrm>
            <a:off x="4246563" y="4348163"/>
            <a:ext cx="1339850" cy="377825"/>
            <a:chOff x="933" y="1673"/>
            <a:chExt cx="933" cy="311"/>
          </a:xfrm>
        </p:grpSpPr>
        <p:sp>
          <p:nvSpPr>
            <p:cNvPr id="81967" name="Rectangle 65"/>
            <p:cNvSpPr>
              <a:spLocks noChangeArrowheads="1"/>
            </p:cNvSpPr>
            <p:nvPr/>
          </p:nvSpPr>
          <p:spPr bwMode="auto">
            <a:xfrm>
              <a:off x="933"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68" name="Rectangle 66"/>
            <p:cNvSpPr>
              <a:spLocks noChangeArrowheads="1"/>
            </p:cNvSpPr>
            <p:nvPr/>
          </p:nvSpPr>
          <p:spPr bwMode="auto">
            <a:xfrm>
              <a:off x="1244" y="1673"/>
              <a:ext cx="311" cy="311"/>
            </a:xfrm>
            <a:prstGeom prst="rect">
              <a:avLst/>
            </a:prstGeom>
            <a:solidFill>
              <a:schemeClr val="accent1"/>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sp>
          <p:nvSpPr>
            <p:cNvPr id="81969" name="Rectangle 67"/>
            <p:cNvSpPr>
              <a:spLocks noChangeArrowheads="1"/>
            </p:cNvSpPr>
            <p:nvPr/>
          </p:nvSpPr>
          <p:spPr bwMode="auto">
            <a:xfrm>
              <a:off x="1555" y="1673"/>
              <a:ext cx="311" cy="311"/>
            </a:xfrm>
            <a:prstGeom prst="rect">
              <a:avLst/>
            </a:prstGeom>
            <a:solidFill>
              <a:schemeClr val="folHlink"/>
            </a:solidFill>
            <a:ln w="9525">
              <a:solidFill>
                <a:schemeClr val="tx1"/>
              </a:solidFill>
              <a:miter lim="800000"/>
              <a:headEnd/>
              <a:tailEnd/>
            </a:ln>
          </p:spPr>
          <p:txBody>
            <a:bodyPr wrap="none" anchor="ctr"/>
            <a:lstStyle/>
            <a:p>
              <a:endParaRPr lang="zh-TW" altLang="en-US">
                <a:latin typeface="Comic Sans MS" pitchFamily="66" charset="0"/>
                <a:ea typeface="PMingLiU" charset="-120"/>
              </a:endParaRPr>
            </a:p>
          </p:txBody>
        </p:sp>
      </p:grpSp>
      <p:sp>
        <p:nvSpPr>
          <p:cNvPr id="81962" name="Line 68"/>
          <p:cNvSpPr>
            <a:spLocks noChangeShapeType="1"/>
          </p:cNvSpPr>
          <p:nvPr/>
        </p:nvSpPr>
        <p:spPr bwMode="auto">
          <a:xfrm flipV="1">
            <a:off x="3460750" y="4529138"/>
            <a:ext cx="7985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63" name="Text Box 69"/>
          <p:cNvSpPr txBox="1">
            <a:spLocks noChangeArrowheads="1"/>
          </p:cNvSpPr>
          <p:nvPr/>
        </p:nvSpPr>
        <p:spPr bwMode="auto">
          <a:xfrm>
            <a:off x="4268788" y="4406900"/>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-3</a:t>
            </a:r>
          </a:p>
        </p:txBody>
      </p:sp>
      <p:sp>
        <p:nvSpPr>
          <p:cNvPr id="81964" name="Text Box 70"/>
          <p:cNvSpPr txBox="1">
            <a:spLocks noChangeArrowheads="1"/>
          </p:cNvSpPr>
          <p:nvPr/>
        </p:nvSpPr>
        <p:spPr bwMode="auto">
          <a:xfrm>
            <a:off x="4730750" y="4391025"/>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10</a:t>
            </a:r>
          </a:p>
        </p:txBody>
      </p:sp>
      <p:sp>
        <p:nvSpPr>
          <p:cNvPr id="81965" name="Text Box 71"/>
          <p:cNvSpPr txBox="1">
            <a:spLocks noChangeArrowheads="1"/>
          </p:cNvSpPr>
          <p:nvPr/>
        </p:nvSpPr>
        <p:spPr bwMode="auto">
          <a:xfrm>
            <a:off x="5213350" y="4379913"/>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kumimoji="1" lang="en-US" altLang="zh-TW" sz="1400">
                <a:latin typeface="Comic Sans MS" pitchFamily="66" charset="0"/>
                <a:ea typeface="PMingLiU" charset="-120"/>
              </a:rPr>
              <a:t>0</a:t>
            </a:r>
          </a:p>
        </p:txBody>
      </p:sp>
      <p:sp>
        <p:nvSpPr>
          <p:cNvPr id="81966" name="投影片編號版面配置區 1"/>
          <p:cNvSpPr>
            <a:spLocks noGrp="1"/>
          </p:cNvSpPr>
          <p:nvPr>
            <p:ph type="sldNum" sz="quarter" idx="11"/>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kumimoji="1" lang="en-US" altLang="zh-TW" smtClean="0">
                <a:latin typeface="Times New Roman" pitchFamily="18" charset="0"/>
                <a:ea typeface="標楷體" pitchFamily="65" charset="-120"/>
              </a:rPr>
              <a:t>4-</a:t>
            </a:r>
            <a:fld id="{1420E1C6-DA84-479C-AD07-5E1A39D9DCCE}" type="slidenum">
              <a:rPr kumimoji="1" lang="zh-TW" altLang="en-US" smtClean="0">
                <a:latin typeface="Times New Roman" pitchFamily="18" charset="0"/>
                <a:ea typeface="標楷體" pitchFamily="65" charset="-120"/>
              </a:rPr>
              <a:pPr eaLnBrk="1" hangingPunct="1"/>
              <a:t>48</a:t>
            </a:fld>
            <a:endParaRPr kumimoji="1" lang="en-US" altLang="zh-TW" smtClean="0">
              <a:latin typeface="Times New Roman" pitchFamily="18" charset="0"/>
              <a:ea typeface="標楷體" pitchFamily="65" charset="-120"/>
            </a:endParaRPr>
          </a:p>
        </p:txBody>
      </p:sp>
    </p:spTree>
    <p:extLst>
      <p:ext uri="{BB962C8B-B14F-4D97-AF65-F5344CB8AC3E}">
        <p14:creationId xmlns:p14="http://schemas.microsoft.com/office/powerpoint/2010/main" val="64956990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TW" smtClean="0">
                <a:ea typeface="PMingLiU" charset="-120"/>
              </a:rPr>
              <a:t>Polynomial Addition</a:t>
            </a:r>
          </a:p>
        </p:txBody>
      </p:sp>
      <p:sp>
        <p:nvSpPr>
          <p:cNvPr id="82947" name="Rectangle 3"/>
          <p:cNvSpPr>
            <a:spLocks noGrp="1" noChangeArrowheads="1"/>
          </p:cNvSpPr>
          <p:nvPr>
            <p:ph type="body" idx="1"/>
          </p:nvPr>
        </p:nvSpPr>
        <p:spPr>
          <a:xfrm>
            <a:off x="455613" y="1412875"/>
            <a:ext cx="8226425" cy="4968875"/>
          </a:xfrm>
        </p:spPr>
        <p:txBody>
          <a:bodyPr>
            <a:normAutofit fontScale="92500" lnSpcReduction="10000"/>
          </a:bodyPr>
          <a:lstStyle/>
          <a:p>
            <a:pPr marL="533400" indent="-533400"/>
            <a:r>
              <a:rPr lang="en-US" altLang="zh-TW" smtClean="0">
                <a:ea typeface="PMingLiU" charset="-120"/>
              </a:rPr>
              <a:t>Adding Polynomials</a:t>
            </a:r>
          </a:p>
          <a:p>
            <a:pPr marL="914400" lvl="1" indent="-457200"/>
            <a:r>
              <a:rPr lang="en-US" altLang="zh-TW" smtClean="0">
                <a:ea typeface="PMingLiU" charset="-120"/>
              </a:rPr>
              <a:t>To add two polynomials,we examine their terms starting at the nodes pointed to by </a:t>
            </a:r>
            <a:r>
              <a:rPr lang="en-US" altLang="zh-TW" i="1" smtClean="0">
                <a:ea typeface="PMingLiU" charset="-120"/>
              </a:rPr>
              <a:t>a</a:t>
            </a:r>
            <a:r>
              <a:rPr lang="en-US" altLang="zh-TW" smtClean="0">
                <a:ea typeface="PMingLiU" charset="-120"/>
              </a:rPr>
              <a:t> and </a:t>
            </a:r>
            <a:r>
              <a:rPr lang="en-US" altLang="zh-TW" i="1" smtClean="0">
                <a:ea typeface="PMingLiU" charset="-120"/>
              </a:rPr>
              <a:t>b</a:t>
            </a:r>
            <a:r>
              <a:rPr lang="en-US" altLang="zh-TW" smtClean="0">
                <a:ea typeface="PMingLiU" charset="-120"/>
              </a:rPr>
              <a:t>.</a:t>
            </a:r>
          </a:p>
          <a:p>
            <a:pPr marL="1295400" lvl="2" indent="-381000"/>
            <a:r>
              <a:rPr lang="en-US" altLang="zh-TW" smtClean="0">
                <a:ea typeface="PMingLiU" charset="-120"/>
              </a:rPr>
              <a:t>If the exponents of the two terms are equal</a:t>
            </a:r>
          </a:p>
          <a:p>
            <a:pPr marL="1714500" lvl="3" indent="-342900">
              <a:buFont typeface="Wingdings" pitchFamily="2" charset="2"/>
              <a:buAutoNum type="arabicPeriod"/>
            </a:pPr>
            <a:r>
              <a:rPr lang="en-US" altLang="zh-TW" smtClean="0">
                <a:ea typeface="PMingLiU" charset="-120"/>
              </a:rPr>
              <a:t>add the two coefficients</a:t>
            </a:r>
          </a:p>
          <a:p>
            <a:pPr marL="1714500" lvl="3" indent="-342900">
              <a:buFont typeface="Wingdings" pitchFamily="2" charset="2"/>
              <a:buAutoNum type="arabicPeriod"/>
            </a:pPr>
            <a:r>
              <a:rPr lang="en-US" altLang="zh-TW" smtClean="0">
                <a:ea typeface="PMingLiU" charset="-120"/>
              </a:rPr>
              <a:t>create a new term for the result.</a:t>
            </a:r>
          </a:p>
          <a:p>
            <a:pPr marL="1295400" lvl="2" indent="-381000"/>
            <a:r>
              <a:rPr lang="en-US" altLang="zh-TW" smtClean="0">
                <a:ea typeface="PMingLiU" charset="-120"/>
              </a:rPr>
              <a:t>If the exponent of the current term in </a:t>
            </a:r>
            <a:r>
              <a:rPr lang="en-US" altLang="zh-TW" i="1" smtClean="0">
                <a:ea typeface="PMingLiU" charset="-120"/>
              </a:rPr>
              <a:t>a</a:t>
            </a:r>
            <a:r>
              <a:rPr lang="en-US" altLang="zh-TW" smtClean="0">
                <a:ea typeface="PMingLiU" charset="-120"/>
              </a:rPr>
              <a:t> is less than </a:t>
            </a:r>
            <a:r>
              <a:rPr lang="en-US" altLang="zh-TW" i="1" smtClean="0">
                <a:ea typeface="PMingLiU" charset="-120"/>
              </a:rPr>
              <a:t>b</a:t>
            </a:r>
          </a:p>
          <a:p>
            <a:pPr marL="1714500" lvl="3" indent="-342900">
              <a:buFont typeface="Wingdings" pitchFamily="2" charset="2"/>
              <a:buAutoNum type="arabicPeriod"/>
            </a:pPr>
            <a:r>
              <a:rPr lang="en-US" altLang="zh-TW" smtClean="0">
                <a:ea typeface="PMingLiU" charset="-120"/>
              </a:rPr>
              <a:t>create a duplicate term of </a:t>
            </a:r>
            <a:r>
              <a:rPr lang="en-US" altLang="zh-TW" i="1" smtClean="0">
                <a:ea typeface="PMingLiU" charset="-120"/>
              </a:rPr>
              <a:t>b</a:t>
            </a:r>
          </a:p>
          <a:p>
            <a:pPr marL="1714500" lvl="3" indent="-342900">
              <a:buFont typeface="Wingdings" pitchFamily="2" charset="2"/>
              <a:buAutoNum type="arabicPeriod"/>
            </a:pPr>
            <a:r>
              <a:rPr lang="en-US" altLang="zh-TW" smtClean="0">
                <a:ea typeface="PMingLiU" charset="-120"/>
              </a:rPr>
              <a:t>attach this term to the result, called </a:t>
            </a:r>
            <a:r>
              <a:rPr lang="en-US" altLang="zh-TW" i="1" smtClean="0">
                <a:ea typeface="PMingLiU" charset="-120"/>
              </a:rPr>
              <a:t>d</a:t>
            </a:r>
          </a:p>
          <a:p>
            <a:pPr marL="1714500" lvl="3" indent="-342900">
              <a:buFont typeface="Wingdings" pitchFamily="2" charset="2"/>
              <a:buAutoNum type="arabicPeriod"/>
            </a:pPr>
            <a:r>
              <a:rPr lang="en-US" altLang="zh-TW" smtClean="0">
                <a:ea typeface="PMingLiU" charset="-120"/>
              </a:rPr>
              <a:t>advance the pointer to the next term in </a:t>
            </a:r>
            <a:r>
              <a:rPr lang="en-US" altLang="zh-TW" i="1" smtClean="0">
                <a:ea typeface="PMingLiU" charset="-120"/>
              </a:rPr>
              <a:t>b</a:t>
            </a:r>
            <a:r>
              <a:rPr lang="en-US" altLang="zh-TW" smtClean="0">
                <a:ea typeface="PMingLiU" charset="-120"/>
              </a:rPr>
              <a:t>.</a:t>
            </a:r>
          </a:p>
          <a:p>
            <a:pPr marL="1295400" lvl="2" indent="-381000"/>
            <a:r>
              <a:rPr lang="en-US" altLang="zh-TW" smtClean="0">
                <a:ea typeface="PMingLiU" charset="-120"/>
              </a:rPr>
              <a:t>We take a similar action on </a:t>
            </a:r>
            <a:r>
              <a:rPr lang="en-US" altLang="zh-TW" i="1" smtClean="0">
                <a:ea typeface="PMingLiU" charset="-120"/>
              </a:rPr>
              <a:t>a</a:t>
            </a:r>
            <a:r>
              <a:rPr lang="en-US" altLang="zh-TW" smtClean="0">
                <a:ea typeface="PMingLiU" charset="-120"/>
              </a:rPr>
              <a:t> if </a:t>
            </a:r>
            <a:r>
              <a:rPr lang="en-US" altLang="zh-TW" i="1" smtClean="0">
                <a:ea typeface="PMingLiU" charset="-120"/>
              </a:rPr>
              <a:t>a-&gt;expon &gt; b-&gt;expon.</a:t>
            </a:r>
          </a:p>
          <a:p>
            <a:pPr marL="914400" lvl="1" indent="-457200"/>
            <a:r>
              <a:rPr lang="en-US" altLang="zh-TW" smtClean="0">
                <a:ea typeface="PMingLiU" charset="-120"/>
              </a:rPr>
              <a:t>Figure 4.12 generating the first three term of </a:t>
            </a:r>
            <a:br>
              <a:rPr lang="en-US" altLang="zh-TW" smtClean="0">
                <a:ea typeface="PMingLiU" charset="-120"/>
              </a:rPr>
            </a:br>
            <a:r>
              <a:rPr lang="en-US" altLang="zh-TW" i="1" smtClean="0">
                <a:ea typeface="PMingLiU" charset="-120"/>
              </a:rPr>
              <a:t>d = a+b </a:t>
            </a:r>
            <a:r>
              <a:rPr lang="en-US" altLang="zh-TW" smtClean="0">
                <a:ea typeface="PMingLiU" charset="-120"/>
              </a:rPr>
              <a:t>(next page)</a:t>
            </a:r>
          </a:p>
        </p:txBody>
      </p:sp>
    </p:spTree>
    <p:extLst>
      <p:ext uri="{BB962C8B-B14F-4D97-AF65-F5344CB8AC3E}">
        <p14:creationId xmlns:p14="http://schemas.microsoft.com/office/powerpoint/2010/main" val="400805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4000" dirty="0" smtClean="0">
                <a:solidFill>
                  <a:srgbClr val="7030A0"/>
                </a:solidFill>
              </a:rPr>
              <a:t>People staying in contiguous(adjacent) rooms in various hotels</a:t>
            </a:r>
          </a:p>
          <a:p>
            <a:pPr marL="0" indent="0" algn="ctr">
              <a:buNone/>
            </a:pPr>
            <a:r>
              <a:rPr lang="en-US" sz="4000" dirty="0">
                <a:solidFill>
                  <a:srgbClr val="7030A0"/>
                </a:solidFill>
              </a:rPr>
              <a:t>&amp;</a:t>
            </a:r>
            <a:endParaRPr lang="en-US" sz="4000" dirty="0" smtClean="0">
              <a:solidFill>
                <a:srgbClr val="7030A0"/>
              </a:solidFill>
            </a:endParaRPr>
          </a:p>
          <a:p>
            <a:pPr marL="0" indent="0" algn="ctr">
              <a:buNone/>
            </a:pPr>
            <a:r>
              <a:rPr lang="en-US" sz="4000" dirty="0" smtClean="0">
                <a:solidFill>
                  <a:srgbClr val="7030A0"/>
                </a:solidFill>
              </a:rPr>
              <a:t>People staying in noncontiguous rooms in various hotels</a:t>
            </a:r>
          </a:p>
          <a:p>
            <a:pPr marL="0" indent="0" algn="ctr">
              <a:buNone/>
            </a:pPr>
            <a:endParaRPr lang="en-US" sz="4000" dirty="0" smtClean="0">
              <a:solidFill>
                <a:srgbClr val="7030A0"/>
              </a:solidFill>
            </a:endParaRPr>
          </a:p>
          <a:p>
            <a:pPr marL="0" indent="0">
              <a:buNone/>
            </a:pPr>
            <a:endParaRPr lang="en-US" dirty="0"/>
          </a:p>
        </p:txBody>
      </p:sp>
    </p:spTree>
    <p:extLst>
      <p:ext uri="{BB962C8B-B14F-4D97-AF65-F5344CB8AC3E}">
        <p14:creationId xmlns:p14="http://schemas.microsoft.com/office/powerpoint/2010/main" val="1829208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7950" y="115888"/>
            <a:ext cx="3240088" cy="1584325"/>
          </a:xfrm>
        </p:spPr>
        <p:txBody>
          <a:bodyPr>
            <a:normAutofit fontScale="90000"/>
          </a:bodyPr>
          <a:lstStyle/>
          <a:p>
            <a:r>
              <a:rPr lang="en-US" altLang="zh-TW" smtClean="0">
                <a:ea typeface="PMingLiU" charset="-120"/>
              </a:rPr>
              <a:t>Polynomial</a:t>
            </a:r>
            <a:br>
              <a:rPr lang="en-US" altLang="zh-TW" smtClean="0">
                <a:ea typeface="PMingLiU" charset="-120"/>
              </a:rPr>
            </a:br>
            <a:r>
              <a:rPr lang="en-US" altLang="zh-TW" smtClean="0">
                <a:ea typeface="PMingLiU" charset="-120"/>
              </a:rPr>
              <a:t>Addition</a:t>
            </a:r>
            <a:br>
              <a:rPr lang="en-US" altLang="zh-TW" smtClean="0">
                <a:ea typeface="PMingLiU" charset="-120"/>
              </a:rPr>
            </a:br>
            <a:endParaRPr lang="en-US" altLang="zh-TW" smtClean="0">
              <a:ea typeface="PMingLiU" charset="-120"/>
            </a:endParaRPr>
          </a:p>
        </p:txBody>
      </p:sp>
      <p:sp>
        <p:nvSpPr>
          <p:cNvPr id="83971" name="Rectangle 3"/>
          <p:cNvSpPr>
            <a:spLocks noGrp="1" noChangeArrowheads="1"/>
          </p:cNvSpPr>
          <p:nvPr>
            <p:ph type="body" idx="1"/>
          </p:nvPr>
        </p:nvSpPr>
        <p:spPr>
          <a:xfrm>
            <a:off x="107950" y="1598613"/>
            <a:ext cx="8226425" cy="4497387"/>
          </a:xfrm>
        </p:spPr>
        <p:txBody>
          <a:bodyPr/>
          <a:lstStyle/>
          <a:p>
            <a:r>
              <a:rPr lang="en-US" altLang="zh-TW" smtClean="0">
                <a:ea typeface="PMingLiU" charset="-120"/>
              </a:rPr>
              <a:t>Add two </a:t>
            </a:r>
            <a:br>
              <a:rPr lang="en-US" altLang="zh-TW" smtClean="0">
                <a:ea typeface="PMingLiU" charset="-120"/>
              </a:rPr>
            </a:br>
            <a:r>
              <a:rPr lang="en-US" altLang="zh-TW" smtClean="0">
                <a:ea typeface="PMingLiU" charset="-120"/>
              </a:rPr>
              <a:t>polynomials</a:t>
            </a:r>
          </a:p>
        </p:txBody>
      </p:sp>
      <p:pic>
        <p:nvPicPr>
          <p:cNvPr id="83972" name="Picture 4" descr="program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6463" y="115888"/>
            <a:ext cx="5589587" cy="658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8510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mtClean="0"/>
              <a:t>Review Problems</a:t>
            </a:r>
          </a:p>
        </p:txBody>
      </p:sp>
      <p:sp>
        <p:nvSpPr>
          <p:cNvPr id="103427" name="Rectangle 3"/>
          <p:cNvSpPr>
            <a:spLocks noGrp="1" noChangeArrowheads="1"/>
          </p:cNvSpPr>
          <p:nvPr>
            <p:ph type="body" idx="1"/>
          </p:nvPr>
        </p:nvSpPr>
        <p:spPr/>
        <p:txBody>
          <a:bodyPr/>
          <a:lstStyle/>
          <a:p>
            <a:r>
              <a:rPr lang="en-US" smtClean="0"/>
              <a:t>Write a module to convert an unsorted linked list to a sorted linked list.</a:t>
            </a:r>
          </a:p>
          <a:p>
            <a:r>
              <a:rPr lang="en-US" smtClean="0"/>
              <a:t>Use data structure conversion as opposed to a sort algorithm such as Bubble Sort or Merge Sort</a:t>
            </a:r>
          </a:p>
        </p:txBody>
      </p:sp>
    </p:spTree>
    <p:extLst>
      <p:ext uri="{BB962C8B-B14F-4D97-AF65-F5344CB8AC3E}">
        <p14:creationId xmlns:p14="http://schemas.microsoft.com/office/powerpoint/2010/main" val="18416116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b="1" dirty="0" smtClean="0"/>
              <a:t>Thank You</a:t>
            </a:r>
            <a:endParaRPr lang="en-US" b="1" dirty="0"/>
          </a:p>
        </p:txBody>
      </p:sp>
    </p:spTree>
    <p:extLst>
      <p:ext uri="{BB962C8B-B14F-4D97-AF65-F5344CB8AC3E}">
        <p14:creationId xmlns:p14="http://schemas.microsoft.com/office/powerpoint/2010/main" val="1556441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cont.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just">
              <a:buNone/>
            </a:pPr>
            <a:endParaRPr lang="en-US" dirty="0"/>
          </a:p>
          <a:p>
            <a:pPr marL="0" indent="0" algn="just">
              <a:buNone/>
            </a:pPr>
            <a:r>
              <a:rPr lang="en-US" dirty="0" smtClean="0">
                <a:solidFill>
                  <a:schemeClr val="accent2">
                    <a:lumMod val="75000"/>
                  </a:schemeClr>
                </a:solidFill>
              </a:rPr>
              <a:t>	In order to avoid the linear cost of insertion and deletion, we need to ensure that the list is not stored contiguously, since otherwise entire parts of the list will need to be moved. </a:t>
            </a:r>
            <a:endParaRPr lang="en-US" dirty="0" smtClean="0"/>
          </a:p>
          <a:p>
            <a:pPr marL="0" indent="0">
              <a:buNone/>
            </a:pPr>
            <a:endParaRPr lang="en-US" dirty="0"/>
          </a:p>
        </p:txBody>
      </p:sp>
    </p:spTree>
    <p:extLst>
      <p:ext uri="{BB962C8B-B14F-4D97-AF65-F5344CB8AC3E}">
        <p14:creationId xmlns:p14="http://schemas.microsoft.com/office/powerpoint/2010/main" val="385045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Array vs Linked List </a:t>
            </a:r>
          </a:p>
        </p:txBody>
      </p:sp>
      <p:sp>
        <p:nvSpPr>
          <p:cNvPr id="21507" name="Rectangle 3"/>
          <p:cNvSpPr>
            <a:spLocks noGrp="1" noChangeArrowheads="1"/>
          </p:cNvSpPr>
          <p:nvPr>
            <p:ph type="body" idx="1"/>
          </p:nvPr>
        </p:nvSpPr>
        <p:spPr/>
        <p:txBody>
          <a:bodyPr/>
          <a:lstStyle/>
          <a:p>
            <a:pPr marL="0" indent="0">
              <a:buNone/>
            </a:pPr>
            <a:endParaRPr lang="en-US" dirty="0"/>
          </a:p>
        </p:txBody>
      </p:sp>
      <p:sp>
        <p:nvSpPr>
          <p:cNvPr id="21509" name="Rectangle 5"/>
          <p:cNvSpPr>
            <a:spLocks noChangeArrowheads="1"/>
          </p:cNvSpPr>
          <p:nvPr/>
        </p:nvSpPr>
        <p:spPr bwMode="auto">
          <a:xfrm>
            <a:off x="3810000" y="41910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Rectangle 11"/>
          <p:cNvSpPr>
            <a:spLocks noChangeArrowheads="1"/>
          </p:cNvSpPr>
          <p:nvPr/>
        </p:nvSpPr>
        <p:spPr bwMode="auto">
          <a:xfrm>
            <a:off x="5181600" y="41910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Rectangle 14"/>
          <p:cNvSpPr>
            <a:spLocks noChangeArrowheads="1"/>
          </p:cNvSpPr>
          <p:nvPr/>
        </p:nvSpPr>
        <p:spPr bwMode="auto">
          <a:xfrm>
            <a:off x="3352800" y="5791200"/>
            <a:ext cx="762000" cy="990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15"/>
          <p:cNvSpPr>
            <a:spLocks noChangeShapeType="1"/>
          </p:cNvSpPr>
          <p:nvPr/>
        </p:nvSpPr>
        <p:spPr bwMode="auto">
          <a:xfrm flipV="1">
            <a:off x="3581400" y="4800600"/>
            <a:ext cx="0"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a:off x="3810000" y="4724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0"/>
          <p:cNvSpPr>
            <a:spLocks noChangeShapeType="1"/>
          </p:cNvSpPr>
          <p:nvPr/>
        </p:nvSpPr>
        <p:spPr bwMode="auto">
          <a:xfrm>
            <a:off x="5334000"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24"/>
          <p:cNvSpPr>
            <a:spLocks noChangeShapeType="1"/>
          </p:cNvSpPr>
          <p:nvPr/>
        </p:nvSpPr>
        <p:spPr bwMode="auto">
          <a:xfrm>
            <a:off x="3048000" y="4724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47" name="Group 43"/>
          <p:cNvGrpSpPr>
            <a:grpSpLocks/>
          </p:cNvGrpSpPr>
          <p:nvPr/>
        </p:nvGrpSpPr>
        <p:grpSpPr bwMode="auto">
          <a:xfrm>
            <a:off x="3505200" y="4191000"/>
            <a:ext cx="762000" cy="990600"/>
            <a:chOff x="2208" y="1968"/>
            <a:chExt cx="480" cy="624"/>
          </a:xfrm>
        </p:grpSpPr>
        <p:sp>
          <p:nvSpPr>
            <p:cNvPr id="21525" name="Rectangle 21"/>
            <p:cNvSpPr>
              <a:spLocks noChangeArrowheads="1"/>
            </p:cNvSpPr>
            <p:nvPr/>
          </p:nvSpPr>
          <p:spPr bwMode="auto">
            <a:xfrm>
              <a:off x="2208" y="1968"/>
              <a:ext cx="480" cy="62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Line 29"/>
            <p:cNvSpPr>
              <a:spLocks noChangeShapeType="1"/>
            </p:cNvSpPr>
            <p:nvPr/>
          </p:nvSpPr>
          <p:spPr bwMode="auto">
            <a:xfrm>
              <a:off x="2208" y="216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4" name="Line 30"/>
            <p:cNvSpPr>
              <a:spLocks noChangeShapeType="1"/>
            </p:cNvSpPr>
            <p:nvPr/>
          </p:nvSpPr>
          <p:spPr bwMode="auto">
            <a:xfrm>
              <a:off x="2208"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36" name="Group 32"/>
          <p:cNvGrpSpPr>
            <a:grpSpLocks/>
          </p:cNvGrpSpPr>
          <p:nvPr/>
        </p:nvGrpSpPr>
        <p:grpSpPr bwMode="auto">
          <a:xfrm>
            <a:off x="2286000" y="4191000"/>
            <a:ext cx="762000" cy="990600"/>
            <a:chOff x="1440" y="1968"/>
            <a:chExt cx="480" cy="624"/>
          </a:xfrm>
        </p:grpSpPr>
        <p:sp>
          <p:nvSpPr>
            <p:cNvPr id="21508" name="Rectangle 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Rectangle 16"/>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node</a:t>
              </a:r>
            </a:p>
          </p:txBody>
        </p:sp>
        <p:sp>
          <p:nvSpPr>
            <p:cNvPr id="21532" name="Line 28"/>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Line 3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37" name="Group 33"/>
          <p:cNvGrpSpPr>
            <a:grpSpLocks/>
          </p:cNvGrpSpPr>
          <p:nvPr/>
        </p:nvGrpSpPr>
        <p:grpSpPr bwMode="auto">
          <a:xfrm>
            <a:off x="4572000" y="4191000"/>
            <a:ext cx="762000" cy="990600"/>
            <a:chOff x="1440" y="1968"/>
            <a:chExt cx="480" cy="624"/>
          </a:xfrm>
        </p:grpSpPr>
        <p:sp>
          <p:nvSpPr>
            <p:cNvPr id="21538" name="Rectangle 3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9" name="Rectangle 35"/>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Line 36"/>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1" name="Line 37"/>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42" name="Group 38"/>
          <p:cNvGrpSpPr>
            <a:grpSpLocks/>
          </p:cNvGrpSpPr>
          <p:nvPr/>
        </p:nvGrpSpPr>
        <p:grpSpPr bwMode="auto">
          <a:xfrm>
            <a:off x="5943600" y="4191000"/>
            <a:ext cx="762000" cy="990600"/>
            <a:chOff x="1440" y="1968"/>
            <a:chExt cx="480" cy="624"/>
          </a:xfrm>
        </p:grpSpPr>
        <p:sp>
          <p:nvSpPr>
            <p:cNvPr id="21543" name="Rectangle 3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4" name="Rectangle 40"/>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5" name="Line 41"/>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6" name="Line 42"/>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52" name="Rectangle 48"/>
          <p:cNvSpPr>
            <a:spLocks noChangeArrowheads="1"/>
          </p:cNvSpPr>
          <p:nvPr/>
        </p:nvSpPr>
        <p:spPr bwMode="auto">
          <a:xfrm>
            <a:off x="28956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3" name="Rectangle 49"/>
          <p:cNvSpPr>
            <a:spLocks noChangeArrowheads="1"/>
          </p:cNvSpPr>
          <p:nvPr/>
        </p:nvSpPr>
        <p:spPr bwMode="auto">
          <a:xfrm>
            <a:off x="42672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61" name="Group 57"/>
          <p:cNvGrpSpPr>
            <a:grpSpLocks/>
          </p:cNvGrpSpPr>
          <p:nvPr/>
        </p:nvGrpSpPr>
        <p:grpSpPr bwMode="auto">
          <a:xfrm>
            <a:off x="2133600" y="1828800"/>
            <a:ext cx="762000" cy="990600"/>
            <a:chOff x="1440" y="1968"/>
            <a:chExt cx="480" cy="624"/>
          </a:xfrm>
        </p:grpSpPr>
        <p:sp>
          <p:nvSpPr>
            <p:cNvPr id="21562" name="Rectangle 5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3" name="Rectangle 5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node</a:t>
              </a:r>
            </a:p>
          </p:txBody>
        </p:sp>
        <p:sp>
          <p:nvSpPr>
            <p:cNvPr id="21564" name="Line 6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5" name="Line 6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66" name="Group 62"/>
          <p:cNvGrpSpPr>
            <a:grpSpLocks/>
          </p:cNvGrpSpPr>
          <p:nvPr/>
        </p:nvGrpSpPr>
        <p:grpSpPr bwMode="auto">
          <a:xfrm>
            <a:off x="2895600" y="1828800"/>
            <a:ext cx="762000" cy="990600"/>
            <a:chOff x="1440" y="1968"/>
            <a:chExt cx="480" cy="624"/>
          </a:xfrm>
        </p:grpSpPr>
        <p:sp>
          <p:nvSpPr>
            <p:cNvPr id="21567" name="Rectangle 63"/>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8" name="Rectangle 6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9" name="Line 65"/>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0" name="Line 66"/>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71" name="Group 67"/>
          <p:cNvGrpSpPr>
            <a:grpSpLocks/>
          </p:cNvGrpSpPr>
          <p:nvPr/>
        </p:nvGrpSpPr>
        <p:grpSpPr bwMode="auto">
          <a:xfrm>
            <a:off x="3657600" y="1828800"/>
            <a:ext cx="762000" cy="990600"/>
            <a:chOff x="1440" y="1968"/>
            <a:chExt cx="480" cy="624"/>
          </a:xfrm>
        </p:grpSpPr>
        <p:sp>
          <p:nvSpPr>
            <p:cNvPr id="21572" name="Rectangle 6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3" name="Rectangle 6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4" name="Line 7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5" name="Line 7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76" name="Rectangle 72"/>
          <p:cNvSpPr>
            <a:spLocks noChangeArrowheads="1"/>
          </p:cNvSpPr>
          <p:nvPr/>
        </p:nvSpPr>
        <p:spPr bwMode="auto">
          <a:xfrm>
            <a:off x="51816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81" name="Group 77"/>
          <p:cNvGrpSpPr>
            <a:grpSpLocks/>
          </p:cNvGrpSpPr>
          <p:nvPr/>
        </p:nvGrpSpPr>
        <p:grpSpPr bwMode="auto">
          <a:xfrm>
            <a:off x="4419600" y="1828800"/>
            <a:ext cx="762000" cy="990600"/>
            <a:chOff x="1440" y="1968"/>
            <a:chExt cx="480" cy="624"/>
          </a:xfrm>
        </p:grpSpPr>
        <p:sp>
          <p:nvSpPr>
            <p:cNvPr id="21582" name="Rectangle 7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83" name="Rectangle 7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node</a:t>
              </a:r>
            </a:p>
          </p:txBody>
        </p:sp>
        <p:sp>
          <p:nvSpPr>
            <p:cNvPr id="21584" name="Line 8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5" name="Line 8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86" name="Group 82"/>
          <p:cNvGrpSpPr>
            <a:grpSpLocks/>
          </p:cNvGrpSpPr>
          <p:nvPr/>
        </p:nvGrpSpPr>
        <p:grpSpPr bwMode="auto">
          <a:xfrm>
            <a:off x="5181600" y="1828800"/>
            <a:ext cx="762000" cy="990600"/>
            <a:chOff x="1440" y="1968"/>
            <a:chExt cx="480" cy="624"/>
          </a:xfrm>
        </p:grpSpPr>
        <p:sp>
          <p:nvSpPr>
            <p:cNvPr id="21587" name="Rectangle 83"/>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88" name="Rectangle 8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89" name="Line 85"/>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0" name="Line 86"/>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91" name="Group 87"/>
          <p:cNvGrpSpPr>
            <a:grpSpLocks/>
          </p:cNvGrpSpPr>
          <p:nvPr/>
        </p:nvGrpSpPr>
        <p:grpSpPr bwMode="auto">
          <a:xfrm>
            <a:off x="5943600" y="1828800"/>
            <a:ext cx="762000" cy="990600"/>
            <a:chOff x="1440" y="1968"/>
            <a:chExt cx="480" cy="624"/>
          </a:xfrm>
        </p:grpSpPr>
        <p:sp>
          <p:nvSpPr>
            <p:cNvPr id="21592" name="Rectangle 8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3" name="Rectangle 8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4" name="Line 9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5" name="Line 9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96" name="Text Box 92"/>
          <p:cNvSpPr txBox="1">
            <a:spLocks noChangeArrowheads="1"/>
          </p:cNvSpPr>
          <p:nvPr/>
        </p:nvSpPr>
        <p:spPr bwMode="auto">
          <a:xfrm>
            <a:off x="838200" y="22098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Array</a:t>
            </a:r>
          </a:p>
        </p:txBody>
      </p:sp>
      <p:sp>
        <p:nvSpPr>
          <p:cNvPr id="21597" name="Text Box 93"/>
          <p:cNvSpPr txBox="1">
            <a:spLocks noChangeArrowheads="1"/>
          </p:cNvSpPr>
          <p:nvPr/>
        </p:nvSpPr>
        <p:spPr bwMode="auto">
          <a:xfrm>
            <a:off x="869950" y="4419600"/>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Linked List</a:t>
            </a:r>
          </a:p>
        </p:txBody>
      </p:sp>
      <p:sp>
        <p:nvSpPr>
          <p:cNvPr id="21598" name="Rectangle 94"/>
          <p:cNvSpPr>
            <a:spLocks noChangeArrowheads="1"/>
          </p:cNvSpPr>
          <p:nvPr/>
        </p:nvSpPr>
        <p:spPr bwMode="auto">
          <a:xfrm>
            <a:off x="5486400" y="2895600"/>
            <a:ext cx="762000" cy="990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9" name="AutoShape 95"/>
          <p:cNvSpPr>
            <a:spLocks noChangeArrowheads="1"/>
          </p:cNvSpPr>
          <p:nvPr/>
        </p:nvSpPr>
        <p:spPr bwMode="auto">
          <a:xfrm rot="10553400">
            <a:off x="4318000" y="2525713"/>
            <a:ext cx="1066800" cy="1219200"/>
          </a:xfrm>
          <a:custGeom>
            <a:avLst/>
            <a:gdLst>
              <a:gd name="G0" fmla="+- 0 0 0"/>
              <a:gd name="G1" fmla="+- -9216791 0 0"/>
              <a:gd name="G2" fmla="+- 0 0 -9216791"/>
              <a:gd name="G3" fmla="+- 10800 0 0"/>
              <a:gd name="G4" fmla="+- 0 0 0"/>
              <a:gd name="T0" fmla="*/ 360 256 1"/>
              <a:gd name="T1" fmla="*/ 0 256 1"/>
              <a:gd name="G5" fmla="+- G2 T0 T1"/>
              <a:gd name="G6" fmla="?: G2 G2 G5"/>
              <a:gd name="G7" fmla="+- 0 0 G6"/>
              <a:gd name="G8" fmla="+- 5400 0 0"/>
              <a:gd name="G9" fmla="+- 0 0 -9216791"/>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9216791"/>
              <a:gd name="G36" fmla="sin G34 -9216791"/>
              <a:gd name="G37" fmla="+/ -9216791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437 w 21600"/>
              <a:gd name="T5" fmla="*/ 630 h 21600"/>
              <a:gd name="T6" fmla="*/ 4537 w 21600"/>
              <a:gd name="T7" fmla="*/ 5662 h 21600"/>
              <a:gd name="T8" fmla="*/ 12618 w 21600"/>
              <a:gd name="T9" fmla="*/ 5715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9182" y="5399"/>
                  <a:pt x="7650" y="6124"/>
                  <a:pt x="6625" y="7375"/>
                </a:cubicBezTo>
                <a:lnTo>
                  <a:pt x="2450" y="3950"/>
                </a:lnTo>
                <a:cubicBezTo>
                  <a:pt x="4501" y="1449"/>
                  <a:pt x="756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05787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99"/>
                                        </p:tgtEl>
                                        <p:attrNameLst>
                                          <p:attrName>style.visibility</p:attrName>
                                        </p:attrNameLst>
                                      </p:cBhvr>
                                      <p:to>
                                        <p:strVal val="visible"/>
                                      </p:to>
                                    </p:set>
                                    <p:animEffect transition="in" filter="blinds(horizontal)">
                                      <p:cBhvr>
                                        <p:cTn id="7" dur="500"/>
                                        <p:tgtEl>
                                          <p:spTgt spid="215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98"/>
                                        </p:tgtEl>
                                        <p:attrNameLst>
                                          <p:attrName>style.visibility</p:attrName>
                                        </p:attrNameLst>
                                      </p:cBhvr>
                                      <p:to>
                                        <p:strVal val="visible"/>
                                      </p:to>
                                    </p:set>
                                    <p:animEffect transition="in" filter="blinds(horizontal)">
                                      <p:cBhvr>
                                        <p:cTn id="10" dur="500"/>
                                        <p:tgtEl>
                                          <p:spTgt spid="215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536"/>
                                        </p:tgtEl>
                                        <p:attrNameLst>
                                          <p:attrName>style.visibility</p:attrName>
                                        </p:attrNameLst>
                                      </p:cBhvr>
                                      <p:to>
                                        <p:strVal val="visible"/>
                                      </p:to>
                                    </p:set>
                                    <p:animEffect transition="in" filter="blinds(horizontal)">
                                      <p:cBhvr>
                                        <p:cTn id="15" dur="500"/>
                                        <p:tgtEl>
                                          <p:spTgt spid="215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28"/>
                                        </p:tgtEl>
                                        <p:attrNameLst>
                                          <p:attrName>style.visibility</p:attrName>
                                        </p:attrNameLst>
                                      </p:cBhvr>
                                      <p:to>
                                        <p:strVal val="visible"/>
                                      </p:to>
                                    </p:set>
                                    <p:animEffect transition="in" filter="blinds(horizontal)">
                                      <p:cBhvr>
                                        <p:cTn id="20" dur="500"/>
                                        <p:tgtEl>
                                          <p:spTgt spid="21528"/>
                                        </p:tgtEl>
                                      </p:cBhvr>
                                    </p:animEffect>
                                  </p:childTnLst>
                                </p:cTn>
                              </p:par>
                              <p:par>
                                <p:cTn id="21" presetID="3" presetClass="entr" presetSubtype="10" fill="hold" nodeType="withEffect">
                                  <p:stCondLst>
                                    <p:cond delay="0"/>
                                  </p:stCondLst>
                                  <p:childTnLst>
                                    <p:set>
                                      <p:cBhvr>
                                        <p:cTn id="22" dur="1" fill="hold">
                                          <p:stCondLst>
                                            <p:cond delay="0"/>
                                          </p:stCondLst>
                                        </p:cTn>
                                        <p:tgtEl>
                                          <p:spTgt spid="21547"/>
                                        </p:tgtEl>
                                        <p:attrNameLst>
                                          <p:attrName>style.visibility</p:attrName>
                                        </p:attrNameLst>
                                      </p:cBhvr>
                                      <p:to>
                                        <p:strVal val="visible"/>
                                      </p:to>
                                    </p:set>
                                    <p:animEffect transition="in" filter="blinds(horizontal)">
                                      <p:cBhvr>
                                        <p:cTn id="23" dur="500"/>
                                        <p:tgtEl>
                                          <p:spTgt spid="215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522"/>
                                        </p:tgtEl>
                                        <p:attrNameLst>
                                          <p:attrName>style.visibility</p:attrName>
                                        </p:attrNameLst>
                                      </p:cBhvr>
                                      <p:to>
                                        <p:strVal val="visible"/>
                                      </p:to>
                                    </p:set>
                                    <p:animEffect transition="in" filter="blinds(horizontal)">
                                      <p:cBhvr>
                                        <p:cTn id="28" dur="500"/>
                                        <p:tgtEl>
                                          <p:spTgt spid="21522"/>
                                        </p:tgtEl>
                                      </p:cBhvr>
                                    </p:animEffect>
                                  </p:childTnLst>
                                </p:cTn>
                              </p:par>
                              <p:par>
                                <p:cTn id="29" presetID="3" presetClass="entr" presetSubtype="10" fill="hold" nodeType="withEffect">
                                  <p:stCondLst>
                                    <p:cond delay="0"/>
                                  </p:stCondLst>
                                  <p:childTnLst>
                                    <p:set>
                                      <p:cBhvr>
                                        <p:cTn id="30" dur="1" fill="hold">
                                          <p:stCondLst>
                                            <p:cond delay="0"/>
                                          </p:stCondLst>
                                        </p:cTn>
                                        <p:tgtEl>
                                          <p:spTgt spid="21537"/>
                                        </p:tgtEl>
                                        <p:attrNameLst>
                                          <p:attrName>style.visibility</p:attrName>
                                        </p:attrNameLst>
                                      </p:cBhvr>
                                      <p:to>
                                        <p:strVal val="visible"/>
                                      </p:to>
                                    </p:set>
                                    <p:animEffect transition="in" filter="blinds(horizontal)">
                                      <p:cBhvr>
                                        <p:cTn id="31" dur="500"/>
                                        <p:tgtEl>
                                          <p:spTgt spid="215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524"/>
                                        </p:tgtEl>
                                        <p:attrNameLst>
                                          <p:attrName>style.visibility</p:attrName>
                                        </p:attrNameLst>
                                      </p:cBhvr>
                                      <p:to>
                                        <p:strVal val="visible"/>
                                      </p:to>
                                    </p:set>
                                    <p:animEffect transition="in" filter="blinds(horizontal)">
                                      <p:cBhvr>
                                        <p:cTn id="36" dur="500"/>
                                        <p:tgtEl>
                                          <p:spTgt spid="21524"/>
                                        </p:tgtEl>
                                      </p:cBhvr>
                                    </p:animEffect>
                                  </p:childTnLst>
                                </p:cTn>
                              </p:par>
                              <p:par>
                                <p:cTn id="37" presetID="3" presetClass="entr" presetSubtype="10" fill="hold" nodeType="withEffect">
                                  <p:stCondLst>
                                    <p:cond delay="0"/>
                                  </p:stCondLst>
                                  <p:childTnLst>
                                    <p:set>
                                      <p:cBhvr>
                                        <p:cTn id="38" dur="1" fill="hold">
                                          <p:stCondLst>
                                            <p:cond delay="0"/>
                                          </p:stCondLst>
                                        </p:cTn>
                                        <p:tgtEl>
                                          <p:spTgt spid="21542"/>
                                        </p:tgtEl>
                                        <p:attrNameLst>
                                          <p:attrName>style.visibility</p:attrName>
                                        </p:attrNameLst>
                                      </p:cBhvr>
                                      <p:to>
                                        <p:strVal val="visible"/>
                                      </p:to>
                                    </p:set>
                                    <p:animEffect transition="in" filter="blinds(horizontal)">
                                      <p:cBhvr>
                                        <p:cTn id="39" dur="500"/>
                                        <p:tgtEl>
                                          <p:spTgt spid="215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1519"/>
                                        </p:tgtEl>
                                        <p:attrNameLst>
                                          <p:attrName>style.visibility</p:attrName>
                                        </p:attrNameLst>
                                      </p:cBhvr>
                                      <p:to>
                                        <p:strVal val="visible"/>
                                      </p:to>
                                    </p:set>
                                    <p:animEffect transition="in" filter="blinds(horizontal)">
                                      <p:cBhvr>
                                        <p:cTn id="44" dur="500"/>
                                        <p:tgtEl>
                                          <p:spTgt spid="215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518"/>
                                        </p:tgtEl>
                                        <p:attrNameLst>
                                          <p:attrName>style.visibility</p:attrName>
                                        </p:attrNameLst>
                                      </p:cBhvr>
                                      <p:to>
                                        <p:strVal val="visible"/>
                                      </p:to>
                                    </p:set>
                                    <p:animEffect transition="in" filter="blinds(horizontal)">
                                      <p:cBhvr>
                                        <p:cTn id="47"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8" grpId="0" animBg="1"/>
      <p:bldP spid="21519" grpId="0" animBg="1"/>
      <p:bldP spid="21522" grpId="0" animBg="1"/>
      <p:bldP spid="21524" grpId="0" animBg="1"/>
      <p:bldP spid="21528" grpId="0" animBg="1"/>
      <p:bldP spid="21598" grpId="0" animBg="1"/>
      <p:bldP spid="215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dirty="0" smtClean="0"/>
              <a:t>Anatomy of a linked list</a:t>
            </a:r>
            <a:endParaRPr lang="en-US" sz="4000" dirty="0"/>
          </a:p>
        </p:txBody>
      </p:sp>
      <p:sp>
        <p:nvSpPr>
          <p:cNvPr id="3" name="Content Placeholder 2"/>
          <p:cNvSpPr>
            <a:spLocks noGrp="1"/>
          </p:cNvSpPr>
          <p:nvPr>
            <p:ph idx="1"/>
          </p:nvPr>
        </p:nvSpPr>
        <p:spPr>
          <a:xfrm>
            <a:off x="228600" y="914400"/>
            <a:ext cx="8915400" cy="5791200"/>
          </a:xfrm>
        </p:spPr>
        <p:txBody>
          <a:bodyPr>
            <a:normAutofit/>
          </a:bodyPr>
          <a:lstStyle/>
          <a:p>
            <a:r>
              <a:rPr lang="en-US" sz="2000" dirty="0" smtClean="0"/>
              <a:t>A linked list consists of:</a:t>
            </a:r>
          </a:p>
          <a:p>
            <a:pPr marL="457200" lvl="1" indent="0">
              <a:buNone/>
            </a:pPr>
            <a:r>
              <a:rPr lang="en-US" sz="2000" dirty="0" smtClean="0"/>
              <a:t>- A sequence of </a:t>
            </a:r>
            <a:r>
              <a:rPr lang="en-US" sz="2000" dirty="0" smtClean="0">
                <a:solidFill>
                  <a:schemeClr val="tx2"/>
                </a:solidFill>
              </a:rPr>
              <a:t>nodes</a:t>
            </a:r>
          </a:p>
          <a:p>
            <a:pPr lvl="1">
              <a:buFontTx/>
              <a:buChar char="-"/>
            </a:pPr>
            <a:r>
              <a:rPr lang="en-US" sz="2000" dirty="0" smtClean="0">
                <a:latin typeface="Times New Roman" pitchFamily="18" charset="0"/>
              </a:rPr>
              <a:t>Each node is a memory location which contains a </a:t>
            </a:r>
            <a:r>
              <a:rPr lang="en-US" sz="2000" dirty="0" smtClean="0">
                <a:solidFill>
                  <a:schemeClr val="tx2"/>
                </a:solidFill>
                <a:latin typeface="Times New Roman" pitchFamily="18" charset="0"/>
              </a:rPr>
              <a:t>data field (value) </a:t>
            </a:r>
            <a:r>
              <a:rPr lang="en-US" sz="2000" dirty="0" smtClean="0">
                <a:latin typeface="Times New Roman" pitchFamily="18" charset="0"/>
              </a:rPr>
              <a:t>and a </a:t>
            </a:r>
            <a:r>
              <a:rPr lang="en-US" sz="2000" dirty="0" smtClean="0">
                <a:solidFill>
                  <a:schemeClr val="tx2"/>
                </a:solidFill>
                <a:latin typeface="Times New Roman" pitchFamily="18" charset="0"/>
              </a:rPr>
              <a:t>link</a:t>
            </a:r>
            <a:r>
              <a:rPr lang="en-US" sz="2000" dirty="0" smtClean="0">
                <a:latin typeface="Times New Roman" pitchFamily="18" charset="0"/>
              </a:rPr>
              <a:t> (pointer or reference which stores the address) to some other node.</a:t>
            </a:r>
          </a:p>
          <a:p>
            <a:pPr marL="342900" lvl="1" indent="-342900">
              <a:buFont typeface="Arial" pitchFamily="34" charset="0"/>
              <a:buChar char="•"/>
            </a:pPr>
            <a:r>
              <a:rPr lang="en-US" sz="2000" dirty="0" smtClean="0"/>
              <a:t>The last node contains a null link</a:t>
            </a:r>
          </a:p>
          <a:p>
            <a:pPr marL="342900" lvl="1" indent="-342900">
              <a:buFont typeface="Arial" pitchFamily="34" charset="0"/>
              <a:buChar char="•"/>
            </a:pPr>
            <a:r>
              <a:rPr lang="en-US" sz="2000" dirty="0" smtClean="0"/>
              <a:t>The list may (or may not) have a header</a:t>
            </a:r>
          </a:p>
          <a:p>
            <a:pPr algn="just">
              <a:buNone/>
            </a:pPr>
            <a:endParaRPr lang="en-US" dirty="0" smtClean="0">
              <a:solidFill>
                <a:schemeClr val="accent2">
                  <a:lumMod val="75000"/>
                </a:schemeClr>
              </a:solidFill>
            </a:endParaRPr>
          </a:p>
          <a:p>
            <a:pPr algn="just">
              <a:buNone/>
            </a:pPr>
            <a:r>
              <a:rPr lang="en-US" sz="2400" b="1" dirty="0" smtClean="0">
                <a:solidFill>
                  <a:schemeClr val="accent2">
                    <a:lumMod val="75000"/>
                  </a:schemeClr>
                </a:solidFill>
              </a:rPr>
              <a:t>            </a:t>
            </a:r>
          </a:p>
          <a:p>
            <a:pPr algn="just">
              <a:buNone/>
            </a:pPr>
            <a:endParaRPr lang="en-US" sz="2400" b="1" dirty="0" smtClean="0">
              <a:solidFill>
                <a:schemeClr val="accent2">
                  <a:lumMod val="75000"/>
                </a:schemeClr>
              </a:solidFill>
            </a:endParaRPr>
          </a:p>
          <a:p>
            <a:pPr algn="just">
              <a:buNone/>
            </a:pPr>
            <a:r>
              <a:rPr lang="en-US" sz="2400" b="1" dirty="0">
                <a:solidFill>
                  <a:schemeClr val="accent2">
                    <a:lumMod val="75000"/>
                  </a:schemeClr>
                </a:solidFill>
              </a:rPr>
              <a:t>	</a:t>
            </a:r>
            <a:r>
              <a:rPr lang="en-US" sz="2400" b="1" dirty="0" smtClean="0">
                <a:solidFill>
                  <a:schemeClr val="accent2">
                    <a:lumMod val="75000"/>
                  </a:schemeClr>
                </a:solidFill>
              </a:rPr>
              <a:t>	N1		   N2		     N3		        N4</a:t>
            </a:r>
          </a:p>
          <a:p>
            <a:pPr algn="just">
              <a:buNone/>
            </a:pPr>
            <a:r>
              <a:rPr lang="en-US" sz="2800" dirty="0" smtClean="0"/>
              <a:t>  </a:t>
            </a:r>
          </a:p>
          <a:p>
            <a:pPr algn="just">
              <a:buNone/>
            </a:pPr>
            <a:r>
              <a:rPr lang="en-US" sz="2800" dirty="0" smtClean="0"/>
              <a:t>	     </a:t>
            </a:r>
            <a:r>
              <a:rPr lang="en-US" sz="2800" b="1" dirty="0" smtClean="0">
                <a:solidFill>
                  <a:schemeClr val="accent2">
                    <a:lumMod val="75000"/>
                  </a:schemeClr>
                </a:solidFill>
              </a:rPr>
              <a:t> </a:t>
            </a:r>
            <a:r>
              <a:rPr lang="en-US" sz="2000" b="1" dirty="0" smtClean="0">
                <a:solidFill>
                  <a:schemeClr val="accent2">
                    <a:lumMod val="75000"/>
                  </a:schemeClr>
                </a:solidFill>
              </a:rPr>
              <a:t>1100		  1000		    2000		          3000</a:t>
            </a:r>
            <a:endParaRPr lang="en-US" sz="2800" b="1" dirty="0" smtClean="0">
              <a:solidFill>
                <a:schemeClr val="accent2">
                  <a:lumMod val="75000"/>
                </a:schemeClr>
              </a:solidFill>
            </a:endParaRPr>
          </a:p>
          <a:p>
            <a:pPr algn="just">
              <a:buNone/>
            </a:pPr>
            <a:endParaRPr lang="en-US" dirty="0"/>
          </a:p>
        </p:txBody>
      </p:sp>
      <p:graphicFrame>
        <p:nvGraphicFramePr>
          <p:cNvPr id="5" name="Table 4"/>
          <p:cNvGraphicFramePr>
            <a:graphicFrameLocks noGrp="1"/>
          </p:cNvGraphicFramePr>
          <p:nvPr/>
        </p:nvGraphicFramePr>
        <p:xfrm>
          <a:off x="6096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1000</a:t>
                      </a:r>
                      <a:endParaRPr lang="en-US" dirty="0"/>
                    </a:p>
                  </a:txBody>
                  <a:tcPr/>
                </a:tc>
              </a:tr>
            </a:tbl>
          </a:graphicData>
        </a:graphic>
      </p:graphicFrame>
      <p:graphicFrame>
        <p:nvGraphicFramePr>
          <p:cNvPr id="6" name="Table 5"/>
          <p:cNvGraphicFramePr>
            <a:graphicFrameLocks noGrp="1"/>
          </p:cNvGraphicFramePr>
          <p:nvPr/>
        </p:nvGraphicFramePr>
        <p:xfrm>
          <a:off x="26670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2000</a:t>
                      </a:r>
                      <a:endParaRPr lang="en-US" dirty="0"/>
                    </a:p>
                  </a:txBody>
                  <a:tcPr/>
                </a:tc>
              </a:tr>
            </a:tbl>
          </a:graphicData>
        </a:graphic>
      </p:graphicFrame>
      <p:graphicFrame>
        <p:nvGraphicFramePr>
          <p:cNvPr id="7" name="Table 6"/>
          <p:cNvGraphicFramePr>
            <a:graphicFrameLocks noGrp="1"/>
          </p:cNvGraphicFramePr>
          <p:nvPr/>
        </p:nvGraphicFramePr>
        <p:xfrm>
          <a:off x="47244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3000</a:t>
                      </a:r>
                      <a:endParaRPr lang="en-US" dirty="0"/>
                    </a:p>
                  </a:txBody>
                  <a:tcPr/>
                </a:tc>
              </a:tr>
            </a:tbl>
          </a:graphicData>
        </a:graphic>
      </p:graphicFrame>
      <p:graphicFrame>
        <p:nvGraphicFramePr>
          <p:cNvPr id="8" name="Table 7"/>
          <p:cNvGraphicFramePr>
            <a:graphicFrameLocks noGrp="1"/>
          </p:cNvGraphicFramePr>
          <p:nvPr/>
        </p:nvGraphicFramePr>
        <p:xfrm>
          <a:off x="67818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cxnSp>
        <p:nvCxnSpPr>
          <p:cNvPr id="10" name="Straight Arrow Connector 9"/>
          <p:cNvCxnSpPr/>
          <p:nvPr/>
        </p:nvCxnSpPr>
        <p:spPr>
          <a:xfrm>
            <a:off x="22098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46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8200" y="5574268"/>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001000" y="5574268"/>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0" y="6336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8001000" y="62600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7" name="AutoShape 33"/>
          <p:cNvSpPr>
            <a:spLocks noChangeArrowheads="1"/>
          </p:cNvSpPr>
          <p:nvPr/>
        </p:nvSpPr>
        <p:spPr bwMode="auto">
          <a:xfrm rot="5400000">
            <a:off x="8343894" y="5372096"/>
            <a:ext cx="382032" cy="3037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43 w 21600"/>
              <a:gd name="T13" fmla="*/ 2945 h 21600"/>
              <a:gd name="T14" fmla="*/ 18254 w 21600"/>
              <a:gd name="T15" fmla="*/ 928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13303"/>
          </a:solidFill>
          <a:ln w="9525">
            <a:solidFill>
              <a:schemeClr val="tx1"/>
            </a:solidFill>
            <a:miter lim="800000"/>
            <a:headEnd/>
            <a:tailEnd/>
          </a:ln>
        </p:spPr>
        <p:txBody>
          <a:bodyPr wrap="none" anchor="ctr"/>
          <a:lstStyle/>
          <a:p>
            <a:endParaRPr lang="en-US"/>
          </a:p>
        </p:txBody>
      </p:sp>
      <p:sp>
        <p:nvSpPr>
          <p:cNvPr id="18" name="Line 34"/>
          <p:cNvSpPr>
            <a:spLocks noChangeShapeType="1"/>
          </p:cNvSpPr>
          <p:nvPr/>
        </p:nvSpPr>
        <p:spPr bwMode="auto">
          <a:xfrm>
            <a:off x="8308954" y="5715001"/>
            <a:ext cx="6096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 name="Line 34"/>
          <p:cNvSpPr>
            <a:spLocks noChangeShapeType="1"/>
          </p:cNvSpPr>
          <p:nvPr/>
        </p:nvSpPr>
        <p:spPr bwMode="auto">
          <a:xfrm>
            <a:off x="8461354" y="5925519"/>
            <a:ext cx="3048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0" name="Group 55"/>
          <p:cNvGrpSpPr>
            <a:grpSpLocks/>
          </p:cNvGrpSpPr>
          <p:nvPr/>
        </p:nvGrpSpPr>
        <p:grpSpPr bwMode="auto">
          <a:xfrm>
            <a:off x="114300" y="3957639"/>
            <a:ext cx="1295400" cy="1147763"/>
            <a:chOff x="888" y="1629"/>
            <a:chExt cx="816" cy="723"/>
          </a:xfrm>
        </p:grpSpPr>
        <p:grpSp>
          <p:nvGrpSpPr>
            <p:cNvPr id="21" name="Group 49"/>
            <p:cNvGrpSpPr>
              <a:grpSpLocks/>
            </p:cNvGrpSpPr>
            <p:nvPr/>
          </p:nvGrpSpPr>
          <p:grpSpPr bwMode="auto">
            <a:xfrm>
              <a:off x="960" y="1920"/>
              <a:ext cx="480" cy="432"/>
              <a:chOff x="432" y="2352"/>
              <a:chExt cx="480" cy="432"/>
            </a:xfrm>
          </p:grpSpPr>
          <p:grpSp>
            <p:nvGrpSpPr>
              <p:cNvPr id="23" name="Group 50"/>
              <p:cNvGrpSpPr>
                <a:grpSpLocks/>
              </p:cNvGrpSpPr>
              <p:nvPr/>
            </p:nvGrpSpPr>
            <p:grpSpPr bwMode="auto">
              <a:xfrm>
                <a:off x="432" y="2352"/>
                <a:ext cx="288" cy="240"/>
                <a:chOff x="960" y="1584"/>
                <a:chExt cx="288" cy="240"/>
              </a:xfrm>
            </p:grpSpPr>
            <p:sp>
              <p:nvSpPr>
                <p:cNvPr id="25" name="Oval 5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6" name="Rectangle 52"/>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4" name="Line 53"/>
              <p:cNvSpPr>
                <a:spLocks noChangeShapeType="1"/>
              </p:cNvSpPr>
              <p:nvPr/>
            </p:nvSpPr>
            <p:spPr bwMode="auto">
              <a:xfrm>
                <a:off x="576" y="2448"/>
                <a:ext cx="336"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2" name="Text Box 54"/>
            <p:cNvSpPr txBox="1">
              <a:spLocks noChangeArrowheads="1"/>
            </p:cNvSpPr>
            <p:nvPr/>
          </p:nvSpPr>
          <p:spPr bwMode="auto">
            <a:xfrm>
              <a:off x="888" y="1629"/>
              <a:ext cx="8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 charset="0"/>
                  <a:ea typeface="MS PGothic" pitchFamily="34" charset="-128"/>
                </a:defRPr>
              </a:lvl1pPr>
              <a:lvl2pPr marL="742950" indent="-285750">
                <a:defRPr sz="2400">
                  <a:solidFill>
                    <a:schemeClr val="tx1"/>
                  </a:solidFill>
                  <a:latin typeface="Times" pitchFamily="1" charset="0"/>
                  <a:ea typeface="MS PGothic" pitchFamily="34" charset="-128"/>
                </a:defRPr>
              </a:lvl2pPr>
              <a:lvl3pPr marL="1143000" indent="-228600">
                <a:defRPr sz="2400">
                  <a:solidFill>
                    <a:schemeClr val="tx1"/>
                  </a:solidFill>
                  <a:latin typeface="Times" pitchFamily="1" charset="0"/>
                  <a:ea typeface="MS PGothic" pitchFamily="34" charset="-128"/>
                </a:defRPr>
              </a:lvl3pPr>
              <a:lvl4pPr marL="1600200" indent="-228600">
                <a:defRPr sz="2400">
                  <a:solidFill>
                    <a:schemeClr val="tx1"/>
                  </a:solidFill>
                  <a:latin typeface="Times" pitchFamily="1" charset="0"/>
                  <a:ea typeface="MS PGothic" pitchFamily="34" charset="-128"/>
                </a:defRPr>
              </a:lvl4pPr>
              <a:lvl5pPr marL="2057400" indent="-228600">
                <a:defRPr sz="2400">
                  <a:solidFill>
                    <a:schemeClr val="tx1"/>
                  </a:solidFill>
                  <a:latin typeface="Times"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MS PGothic" pitchFamily="34" charset="-128"/>
                </a:defRPr>
              </a:lvl9pPr>
            </a:lstStyle>
            <a:p>
              <a:pPr>
                <a:spcBef>
                  <a:spcPct val="50000"/>
                </a:spcBef>
              </a:pPr>
              <a:r>
                <a:rPr lang="en-US" dirty="0" err="1">
                  <a:solidFill>
                    <a:schemeClr val="accent2"/>
                  </a:solidFill>
                  <a:latin typeface="Consolas" pitchFamily="49" charset="0"/>
                </a:rPr>
                <a:t>myList</a:t>
              </a:r>
              <a:endParaRPr lang="en-US" dirty="0">
                <a:solidFill>
                  <a:schemeClr val="accent2"/>
                </a:solidFill>
                <a:latin typeface="Times New Roman" pitchFamily="18" charset="0"/>
              </a:endParaRPr>
            </a:p>
          </p:txBody>
        </p:sp>
      </p:grpSp>
      <p:graphicFrame>
        <p:nvGraphicFramePr>
          <p:cNvPr id="27" name="Table 26"/>
          <p:cNvGraphicFramePr>
            <a:graphicFrameLocks noGrp="1"/>
          </p:cNvGraphicFramePr>
          <p:nvPr>
            <p:extLst>
              <p:ext uri="{D42A27DB-BD31-4B8C-83A1-F6EECF244321}">
                <p14:modId xmlns:p14="http://schemas.microsoft.com/office/powerpoint/2010/main" val="1797705655"/>
              </p:ext>
            </p:extLst>
          </p:nvPr>
        </p:nvGraphicFramePr>
        <p:xfrm>
          <a:off x="3124200" y="3429000"/>
          <a:ext cx="3771900" cy="396240"/>
        </p:xfrm>
        <a:graphic>
          <a:graphicData uri="http://schemas.openxmlformats.org/drawingml/2006/table">
            <a:tbl>
              <a:tblPr firstRow="1" bandRow="1">
                <a:tableStyleId>{5C22544A-7EE6-4342-B048-85BDC9FD1C3A}</a:tableStyleId>
              </a:tblPr>
              <a:tblGrid>
                <a:gridCol w="1885950"/>
                <a:gridCol w="1885950"/>
              </a:tblGrid>
              <a:tr h="354361">
                <a:tc>
                  <a:txBody>
                    <a:bodyPr/>
                    <a:lstStyle/>
                    <a:p>
                      <a:pPr algn="ctr"/>
                      <a:r>
                        <a:rPr lang="en-US" sz="2000" b="1" dirty="0" smtClean="0">
                          <a:solidFill>
                            <a:srgbClr val="FFC000"/>
                          </a:solidFill>
                        </a:rPr>
                        <a:t>Data</a:t>
                      </a:r>
                      <a:r>
                        <a:rPr lang="en-US" sz="2000" b="1" baseline="0" dirty="0" smtClean="0">
                          <a:solidFill>
                            <a:srgbClr val="FFC000"/>
                          </a:solidFill>
                        </a:rPr>
                        <a:t> Field</a:t>
                      </a:r>
                      <a:endParaRPr lang="en-US" sz="2000" b="1" dirty="0">
                        <a:solidFill>
                          <a:srgbClr val="FFC000"/>
                        </a:solidFill>
                      </a:endParaRPr>
                    </a:p>
                  </a:txBody>
                  <a:tcPr anchor="ctr"/>
                </a:tc>
                <a:tc>
                  <a:txBody>
                    <a:bodyPr/>
                    <a:lstStyle/>
                    <a:p>
                      <a:pPr algn="ctr"/>
                      <a:r>
                        <a:rPr lang="en-US" sz="2000" b="1" dirty="0" smtClean="0">
                          <a:solidFill>
                            <a:srgbClr val="FFC000"/>
                          </a:solidFill>
                        </a:rPr>
                        <a:t>Address Field</a:t>
                      </a:r>
                      <a:endParaRPr lang="en-US" sz="2000" b="1" dirty="0">
                        <a:solidFill>
                          <a:srgbClr val="FFC000"/>
                        </a:solidFill>
                      </a:endParaRPr>
                    </a:p>
                  </a:txBody>
                  <a:tcPr anchor="ctr"/>
                </a:tc>
              </a:tr>
            </a:tbl>
          </a:graphicData>
        </a:graphic>
      </p:graphicFrame>
      <p:sp>
        <p:nvSpPr>
          <p:cNvPr id="28" name="Text Box 54"/>
          <p:cNvSpPr txBox="1">
            <a:spLocks noChangeArrowheads="1"/>
          </p:cNvSpPr>
          <p:nvPr/>
        </p:nvSpPr>
        <p:spPr bwMode="auto">
          <a:xfrm>
            <a:off x="1600200" y="3431232"/>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 charset="0"/>
                <a:ea typeface="MS PGothic" pitchFamily="34" charset="-128"/>
              </a:defRPr>
            </a:lvl1pPr>
            <a:lvl2pPr marL="742950" indent="-285750">
              <a:defRPr sz="2400">
                <a:solidFill>
                  <a:schemeClr val="tx1"/>
                </a:solidFill>
                <a:latin typeface="Times" pitchFamily="1" charset="0"/>
                <a:ea typeface="MS PGothic" pitchFamily="34" charset="-128"/>
              </a:defRPr>
            </a:lvl2pPr>
            <a:lvl3pPr marL="1143000" indent="-228600">
              <a:defRPr sz="2400">
                <a:solidFill>
                  <a:schemeClr val="tx1"/>
                </a:solidFill>
                <a:latin typeface="Times" pitchFamily="1" charset="0"/>
                <a:ea typeface="MS PGothic" pitchFamily="34" charset="-128"/>
              </a:defRPr>
            </a:lvl3pPr>
            <a:lvl4pPr marL="1600200" indent="-228600">
              <a:defRPr sz="2400">
                <a:solidFill>
                  <a:schemeClr val="tx1"/>
                </a:solidFill>
                <a:latin typeface="Times" pitchFamily="1" charset="0"/>
                <a:ea typeface="MS PGothic" pitchFamily="34" charset="-128"/>
              </a:defRPr>
            </a:lvl4pPr>
            <a:lvl5pPr marL="2057400" indent="-228600">
              <a:defRPr sz="2400">
                <a:solidFill>
                  <a:schemeClr val="tx1"/>
                </a:solidFill>
                <a:latin typeface="Times"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MS PGothic" pitchFamily="34" charset="-128"/>
              </a:defRPr>
            </a:lvl9pPr>
          </a:lstStyle>
          <a:p>
            <a:pPr>
              <a:spcBef>
                <a:spcPct val="50000"/>
              </a:spcBef>
            </a:pPr>
            <a:r>
              <a:rPr lang="en-US" dirty="0" smtClean="0">
                <a:solidFill>
                  <a:schemeClr val="accent2"/>
                </a:solidFill>
                <a:latin typeface="Consolas" pitchFamily="49" charset="0"/>
              </a:rPr>
              <a:t>A node</a:t>
            </a:r>
            <a:endParaRPr lang="en-US" dirty="0">
              <a:solidFill>
                <a:schemeClr val="accent2"/>
              </a:solidFill>
              <a:latin typeface="Times New Roman" pitchFamily="18" charset="0"/>
            </a:endParaRPr>
          </a:p>
        </p:txBody>
      </p:sp>
    </p:spTree>
    <p:extLst>
      <p:ext uri="{BB962C8B-B14F-4D97-AF65-F5344CB8AC3E}">
        <p14:creationId xmlns:p14="http://schemas.microsoft.com/office/powerpoint/2010/main" val="120867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extLst>
            <a:ext uri="{91240B29-F687-4F45-9708-019B960494DF}">
              <a14:hiddenLine xmlns:a14="http://schemas.microsoft.com/office/drawing/2010/main" w="22225">
                <a:solidFill>
                  <a:srgbClr val="000000"/>
                </a:solidFill>
                <a:miter lim="800000"/>
                <a:headEnd/>
                <a:tailEnd/>
              </a14:hiddenLine>
            </a:ext>
          </a:extLst>
        </p:spPr>
        <p:txBody>
          <a:bodyPr/>
          <a:lstStyle/>
          <a:p>
            <a:r>
              <a:rPr lang="en-US" smtClean="0"/>
              <a:t>First, define a Node.</a:t>
            </a:r>
          </a:p>
        </p:txBody>
      </p:sp>
      <p:sp>
        <p:nvSpPr>
          <p:cNvPr id="9219" name="Title 1" descr="Large confetti"/>
          <p:cNvSpPr>
            <a:spLocks noGrp="1"/>
          </p:cNvSpPr>
          <p:nvPr>
            <p:ph type="title"/>
          </p:nvPr>
        </p:nvSpPr>
        <p:spPr/>
        <p:txBody>
          <a:bodyPr>
            <a:normAutofit fontScale="90000"/>
          </a:bodyPr>
          <a:lstStyle/>
          <a:p>
            <a:r>
              <a:rPr lang="en-US" smtClean="0"/>
              <a:t>Pointer Implementation (Linked List)</a:t>
            </a:r>
          </a:p>
        </p:txBody>
      </p:sp>
      <p:sp>
        <p:nvSpPr>
          <p:cNvPr id="9220" name="Slide Number Placeholder 3"/>
          <p:cNvSpPr>
            <a:spLocks noGrp="1"/>
          </p:cNvSpPr>
          <p:nvPr>
            <p:ph type="sldNum"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SimSun" pitchFamily="2" charset="-122"/>
              </a:defRPr>
            </a:lvl1pPr>
            <a:lvl2pPr marL="742950" indent="-285750" eaLnBrk="0" hangingPunct="0">
              <a:defRPr sz="2400">
                <a:solidFill>
                  <a:schemeClr val="tx1"/>
                </a:solidFill>
                <a:latin typeface="Times New Roman" pitchFamily="18" charset="0"/>
                <a:ea typeface="SimSun" pitchFamily="2" charset="-122"/>
              </a:defRPr>
            </a:lvl2pPr>
            <a:lvl3pPr marL="1143000" indent="-228600" eaLnBrk="0" hangingPunct="0">
              <a:defRPr sz="2400">
                <a:solidFill>
                  <a:schemeClr val="tx1"/>
                </a:solidFill>
                <a:latin typeface="Times New Roman" pitchFamily="18" charset="0"/>
                <a:ea typeface="SimSun" pitchFamily="2" charset="-122"/>
              </a:defRPr>
            </a:lvl3pPr>
            <a:lvl4pPr marL="1600200" indent="-228600" eaLnBrk="0" hangingPunct="0">
              <a:defRPr sz="2400">
                <a:solidFill>
                  <a:schemeClr val="tx1"/>
                </a:solidFill>
                <a:latin typeface="Times New Roman" pitchFamily="18" charset="0"/>
                <a:ea typeface="SimSun" pitchFamily="2" charset="-122"/>
              </a:defRPr>
            </a:lvl4pPr>
            <a:lvl5pPr marL="2057400" indent="-228600" eaLnBrk="0" hangingPunct="0">
              <a:defRPr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SimSun" pitchFamily="2" charset="-122"/>
              </a:defRPr>
            </a:lvl9pPr>
          </a:lstStyle>
          <a:p>
            <a:pPr eaLnBrk="1" hangingPunct="1"/>
            <a:fld id="{204F48DE-5BEF-4196-B781-CF411B7D3779}" type="slidenum">
              <a:rPr lang="en-US" sz="1400">
                <a:solidFill>
                  <a:schemeClr val="bg1"/>
                </a:solidFill>
              </a:rPr>
              <a:pPr eaLnBrk="1" hangingPunct="1"/>
              <a:t>9</a:t>
            </a:fld>
            <a:endParaRPr lang="en-US" sz="1400">
              <a:solidFill>
                <a:schemeClr val="bg1"/>
              </a:solidFill>
            </a:endParaRPr>
          </a:p>
        </p:txBody>
      </p:sp>
      <p:grpSp>
        <p:nvGrpSpPr>
          <p:cNvPr id="9221" name="Group 9"/>
          <p:cNvGrpSpPr>
            <a:grpSpLocks/>
          </p:cNvGrpSpPr>
          <p:nvPr/>
        </p:nvGrpSpPr>
        <p:grpSpPr bwMode="auto">
          <a:xfrm>
            <a:off x="1066800" y="3429000"/>
            <a:ext cx="1219200" cy="609600"/>
            <a:chOff x="1524000" y="3429000"/>
            <a:chExt cx="1219200" cy="609600"/>
          </a:xfrm>
        </p:grpSpPr>
        <p:sp>
          <p:nvSpPr>
            <p:cNvPr id="9226" name="Rectangle 15"/>
            <p:cNvSpPr>
              <a:spLocks noChangeArrowheads="1"/>
            </p:cNvSpPr>
            <p:nvPr/>
          </p:nvSpPr>
          <p:spPr bwMode="auto">
            <a:xfrm>
              <a:off x="2133600" y="3429000"/>
              <a:ext cx="609600" cy="609600"/>
            </a:xfrm>
            <a:prstGeom prst="rect">
              <a:avLst/>
            </a:prstGeom>
            <a:solidFill>
              <a:schemeClr val="accent1"/>
            </a:solidFill>
            <a:ln w="28575">
              <a:solidFill>
                <a:schemeClr val="tx1"/>
              </a:solidFill>
              <a:miter lim="800000"/>
              <a:headEnd/>
              <a:tailEnd/>
            </a:ln>
          </p:spPr>
          <p:txBody>
            <a:bodyPr wrap="none" anchor="ctr"/>
            <a:lstStyle/>
            <a:p>
              <a:r>
                <a:rPr lang="en-US" dirty="0" smtClean="0"/>
                <a:t>2000</a:t>
              </a:r>
              <a:endParaRPr lang="en-US" dirty="0"/>
            </a:p>
          </p:txBody>
        </p:sp>
        <p:sp>
          <p:nvSpPr>
            <p:cNvPr id="9227" name="Rectangle 21"/>
            <p:cNvSpPr>
              <a:spLocks noChangeArrowheads="1"/>
            </p:cNvSpPr>
            <p:nvPr/>
          </p:nvSpPr>
          <p:spPr bwMode="auto">
            <a:xfrm>
              <a:off x="1524000" y="3429000"/>
              <a:ext cx="609600" cy="609600"/>
            </a:xfrm>
            <a:prstGeom prst="rect">
              <a:avLst/>
            </a:prstGeom>
            <a:solidFill>
              <a:schemeClr val="folHlink"/>
            </a:solidFill>
            <a:ln w="28575">
              <a:solidFill>
                <a:schemeClr val="tx1"/>
              </a:solidFill>
              <a:miter lim="800000"/>
              <a:headEnd/>
              <a:tailEnd/>
            </a:ln>
          </p:spPr>
          <p:txBody>
            <a:bodyPr wrap="none" anchor="ctr"/>
            <a:lstStyle/>
            <a:p>
              <a:endParaRPr lang="en-US"/>
            </a:p>
          </p:txBody>
        </p:sp>
        <p:sp>
          <p:nvSpPr>
            <p:cNvPr id="9228" name="Text Box 22"/>
            <p:cNvSpPr txBox="1">
              <a:spLocks noChangeArrowheads="1"/>
            </p:cNvSpPr>
            <p:nvPr/>
          </p:nvSpPr>
          <p:spPr bwMode="auto">
            <a:xfrm>
              <a:off x="1677078" y="3565525"/>
              <a:ext cx="3193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SimSun" pitchFamily="2" charset="-122"/>
                </a:defRPr>
              </a:lvl1pPr>
              <a:lvl2pPr marL="742950" indent="-285750" eaLnBrk="0" hangingPunct="0">
                <a:defRPr sz="2400">
                  <a:solidFill>
                    <a:schemeClr val="tx1"/>
                  </a:solidFill>
                  <a:latin typeface="Times New Roman" pitchFamily="18" charset="0"/>
                  <a:ea typeface="SimSun" pitchFamily="2" charset="-122"/>
                </a:defRPr>
              </a:lvl2pPr>
              <a:lvl3pPr marL="1143000" indent="-228600" eaLnBrk="0" hangingPunct="0">
                <a:defRPr sz="2400">
                  <a:solidFill>
                    <a:schemeClr val="tx1"/>
                  </a:solidFill>
                  <a:latin typeface="Times New Roman" pitchFamily="18" charset="0"/>
                  <a:ea typeface="SimSun" pitchFamily="2" charset="-122"/>
                </a:defRPr>
              </a:lvl3pPr>
              <a:lvl4pPr marL="1600200" indent="-228600" eaLnBrk="0" hangingPunct="0">
                <a:defRPr sz="2400">
                  <a:solidFill>
                    <a:schemeClr val="tx1"/>
                  </a:solidFill>
                  <a:latin typeface="Times New Roman" pitchFamily="18" charset="0"/>
                  <a:ea typeface="SimSun" pitchFamily="2" charset="-122"/>
                </a:defRPr>
              </a:lvl4pPr>
              <a:lvl5pPr marL="2057400" indent="-228600" eaLnBrk="0" hangingPunct="0">
                <a:defRPr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SimSun" pitchFamily="2" charset="-122"/>
                </a:defRPr>
              </a:lvl9pPr>
            </a:lstStyle>
            <a:p>
              <a:pPr algn="ctr" eaLnBrk="1" hangingPunct="1"/>
              <a:r>
                <a:rPr lang="en-US" sz="2000" dirty="0">
                  <a:solidFill>
                    <a:schemeClr val="bg1"/>
                  </a:solidFill>
                  <a:latin typeface="Tahoma" pitchFamily="34" charset="0"/>
                </a:rPr>
                <a:t>a</a:t>
              </a:r>
            </a:p>
          </p:txBody>
        </p:sp>
      </p:grpSp>
      <p:sp>
        <p:nvSpPr>
          <p:cNvPr id="8" name="Rectangle 4"/>
          <p:cNvSpPr>
            <a:spLocks noChangeArrowheads="1"/>
          </p:cNvSpPr>
          <p:nvPr/>
        </p:nvSpPr>
        <p:spPr bwMode="auto">
          <a:xfrm>
            <a:off x="3060700" y="3108325"/>
            <a:ext cx="6083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spAutoFit/>
          </a:bodyPr>
          <a:lstStyle/>
          <a:p>
            <a:r>
              <a:rPr lang="en-US" sz="2000" b="1" dirty="0" err="1">
                <a:solidFill>
                  <a:srgbClr val="E13303"/>
                </a:solidFill>
                <a:latin typeface="Comic Sans MS" pitchFamily="66" charset="0"/>
              </a:rPr>
              <a:t>struct</a:t>
            </a:r>
            <a:r>
              <a:rPr lang="en-US" sz="2000" b="1" dirty="0">
                <a:solidFill>
                  <a:srgbClr val="E13303"/>
                </a:solidFill>
                <a:latin typeface="Comic Sans MS" pitchFamily="66" charset="0"/>
              </a:rPr>
              <a:t> </a:t>
            </a:r>
            <a:r>
              <a:rPr lang="en-US" sz="2000" b="1" dirty="0" smtClean="0">
                <a:solidFill>
                  <a:srgbClr val="E13303"/>
                </a:solidFill>
                <a:latin typeface="Comic Sans MS" pitchFamily="66" charset="0"/>
              </a:rPr>
              <a:t>node </a:t>
            </a:r>
            <a:r>
              <a:rPr lang="en-US" sz="2000" b="1" dirty="0">
                <a:solidFill>
                  <a:srgbClr val="E13303"/>
                </a:solidFill>
                <a:latin typeface="Comic Sans MS" pitchFamily="66" charset="0"/>
              </a:rPr>
              <a:t>{</a:t>
            </a:r>
          </a:p>
          <a:p>
            <a:pPr eaLnBrk="0" hangingPunct="0"/>
            <a:r>
              <a:rPr lang="en-US" sz="2000" b="1" dirty="0">
                <a:solidFill>
                  <a:srgbClr val="E13303"/>
                </a:solidFill>
                <a:latin typeface="Comic Sans MS" pitchFamily="66" charset="0"/>
              </a:rPr>
              <a:t>	</a:t>
            </a:r>
            <a:r>
              <a:rPr lang="en-US" sz="2000" b="1" dirty="0" err="1" smtClean="0">
                <a:solidFill>
                  <a:srgbClr val="E13303"/>
                </a:solidFill>
                <a:latin typeface="Comic Sans MS" pitchFamily="66" charset="0"/>
              </a:rPr>
              <a:t>int</a:t>
            </a:r>
            <a:r>
              <a:rPr lang="en-US" sz="2000" b="1" dirty="0">
                <a:solidFill>
                  <a:srgbClr val="E13303"/>
                </a:solidFill>
                <a:latin typeface="Comic Sans MS" pitchFamily="66" charset="0"/>
              </a:rPr>
              <a:t>	data;		// data</a:t>
            </a:r>
          </a:p>
          <a:p>
            <a:pPr eaLnBrk="0" hangingPunct="0"/>
            <a:r>
              <a:rPr lang="en-US" sz="2000" b="1" dirty="0">
                <a:solidFill>
                  <a:srgbClr val="E13303"/>
                </a:solidFill>
                <a:latin typeface="Comic Sans MS" pitchFamily="66" charset="0"/>
              </a:rPr>
              <a:t>	</a:t>
            </a:r>
            <a:r>
              <a:rPr lang="en-US" sz="2000" b="1" dirty="0" smtClean="0">
                <a:solidFill>
                  <a:srgbClr val="E13303"/>
                </a:solidFill>
                <a:latin typeface="Comic Sans MS" pitchFamily="66" charset="0"/>
              </a:rPr>
              <a:t>node  *</a:t>
            </a:r>
            <a:r>
              <a:rPr lang="en-US" sz="2000" b="1" dirty="0">
                <a:solidFill>
                  <a:srgbClr val="E13303"/>
                </a:solidFill>
                <a:latin typeface="Comic Sans MS" pitchFamily="66" charset="0"/>
              </a:rPr>
              <a:t>	next;		// pointer to next</a:t>
            </a:r>
          </a:p>
          <a:p>
            <a:pPr eaLnBrk="0" hangingPunct="0"/>
            <a:r>
              <a:rPr lang="en-US" sz="2000" b="1" dirty="0">
                <a:solidFill>
                  <a:srgbClr val="E13303"/>
                </a:solidFill>
                <a:latin typeface="Comic Sans MS" pitchFamily="66" charset="0"/>
              </a:rPr>
              <a:t>};</a:t>
            </a:r>
          </a:p>
        </p:txBody>
      </p:sp>
      <p:sp>
        <p:nvSpPr>
          <p:cNvPr id="9" name="Rectangle 3"/>
          <p:cNvSpPr txBox="1">
            <a:spLocks noChangeArrowheads="1"/>
          </p:cNvSpPr>
          <p:nvPr/>
        </p:nvSpPr>
        <p:spPr bwMode="auto">
          <a:xfrm>
            <a:off x="4502150" y="4800600"/>
            <a:ext cx="34988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SimSun" pitchFamily="2" charset="-122"/>
              </a:defRPr>
            </a:lvl1pPr>
            <a:lvl2pPr marL="742950" indent="-285750" eaLnBrk="0" hangingPunct="0">
              <a:defRPr sz="2400">
                <a:solidFill>
                  <a:schemeClr val="tx1"/>
                </a:solidFill>
                <a:latin typeface="Times New Roman" pitchFamily="18" charset="0"/>
                <a:ea typeface="SimSun" pitchFamily="2" charset="-122"/>
              </a:defRPr>
            </a:lvl2pPr>
            <a:lvl3pPr marL="1143000" indent="-228600" eaLnBrk="0" hangingPunct="0">
              <a:defRPr sz="2400">
                <a:solidFill>
                  <a:schemeClr val="tx1"/>
                </a:solidFill>
                <a:latin typeface="Times New Roman" pitchFamily="18" charset="0"/>
                <a:ea typeface="SimSun" pitchFamily="2" charset="-122"/>
              </a:defRPr>
            </a:lvl3pPr>
            <a:lvl4pPr marL="1600200" indent="-228600" eaLnBrk="0" hangingPunct="0">
              <a:defRPr sz="2400">
                <a:solidFill>
                  <a:schemeClr val="tx1"/>
                </a:solidFill>
                <a:latin typeface="Times New Roman" pitchFamily="18" charset="0"/>
                <a:ea typeface="SimSun" pitchFamily="2" charset="-122"/>
              </a:defRPr>
            </a:lvl4pPr>
            <a:lvl5pPr marL="2057400" indent="-228600" eaLnBrk="0" hangingPunct="0">
              <a:defRPr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SimSun" pitchFamily="2" charset="-122"/>
              </a:defRPr>
            </a:lvl9pPr>
          </a:lstStyle>
          <a:p>
            <a:pPr>
              <a:spcBef>
                <a:spcPct val="20000"/>
              </a:spcBef>
              <a:buSzPct val="85000"/>
            </a:pPr>
            <a:r>
              <a:rPr lang="en-US" dirty="0"/>
              <a:t>“self-</a:t>
            </a:r>
            <a:r>
              <a:rPr lang="en-US" dirty="0" err="1"/>
              <a:t>referentiality</a:t>
            </a:r>
            <a:r>
              <a:rPr lang="en-US" dirty="0"/>
              <a:t>”</a:t>
            </a:r>
          </a:p>
        </p:txBody>
      </p:sp>
      <p:sp>
        <p:nvSpPr>
          <p:cNvPr id="17" name="Freeform 16"/>
          <p:cNvSpPr>
            <a:spLocks/>
          </p:cNvSpPr>
          <p:nvPr/>
        </p:nvSpPr>
        <p:spPr bwMode="auto">
          <a:xfrm>
            <a:off x="1350963" y="2363788"/>
            <a:ext cx="3013075" cy="1214437"/>
          </a:xfrm>
          <a:custGeom>
            <a:avLst/>
            <a:gdLst>
              <a:gd name="T0" fmla="*/ 0 w 3011556"/>
              <a:gd name="T1" fmla="*/ 1213960 h 1213960"/>
              <a:gd name="T2" fmla="*/ 805069 w 3011556"/>
              <a:gd name="T3" fmla="*/ 140534 h 1213960"/>
              <a:gd name="T4" fmla="*/ 2305878 w 3011556"/>
              <a:gd name="T5" fmla="*/ 120656 h 1213960"/>
              <a:gd name="T6" fmla="*/ 3011556 w 3011556"/>
              <a:gd name="T7" fmla="*/ 1134447 h 1213960"/>
              <a:gd name="T8" fmla="*/ 3011556 w 3011556"/>
              <a:gd name="T9" fmla="*/ 1134447 h 1213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1556" h="1213960">
                <a:moveTo>
                  <a:pt x="0" y="1213960"/>
                </a:moveTo>
                <a:cubicBezTo>
                  <a:pt x="210378" y="768355"/>
                  <a:pt x="420756" y="322751"/>
                  <a:pt x="805069" y="140534"/>
                </a:cubicBezTo>
                <a:cubicBezTo>
                  <a:pt x="1189382" y="-41683"/>
                  <a:pt x="1938130" y="-44996"/>
                  <a:pt x="2305878" y="120656"/>
                </a:cubicBezTo>
                <a:cubicBezTo>
                  <a:pt x="2673626" y="286308"/>
                  <a:pt x="3011556" y="1134447"/>
                  <a:pt x="3011556" y="1134447"/>
                </a:cubicBezTo>
              </a:path>
            </a:pathLst>
          </a:custGeom>
          <a:noFill/>
          <a:ln w="19050" cap="flat" cmpd="sng" algn="ctr">
            <a:solidFill>
              <a:srgbClr val="FF0000"/>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8" name="Freeform 17"/>
          <p:cNvSpPr>
            <a:spLocks/>
          </p:cNvSpPr>
          <p:nvPr/>
        </p:nvSpPr>
        <p:spPr bwMode="auto">
          <a:xfrm flipV="1">
            <a:off x="1905000" y="4038600"/>
            <a:ext cx="3124200" cy="1222375"/>
          </a:xfrm>
          <a:custGeom>
            <a:avLst/>
            <a:gdLst>
              <a:gd name="T0" fmla="*/ 0 w 3011556"/>
              <a:gd name="T1" fmla="*/ 1222513 h 1213960"/>
              <a:gd name="T2" fmla="*/ 835182 w 3011556"/>
              <a:gd name="T3" fmla="*/ 141524 h 1213960"/>
              <a:gd name="T4" fmla="*/ 2392127 w 3011556"/>
              <a:gd name="T5" fmla="*/ 121506 h 1213960"/>
              <a:gd name="T6" fmla="*/ 3124200 w 3011556"/>
              <a:gd name="T7" fmla="*/ 1142440 h 1213960"/>
              <a:gd name="T8" fmla="*/ 3124200 w 3011556"/>
              <a:gd name="T9" fmla="*/ 1142440 h 1213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1556" h="1213960">
                <a:moveTo>
                  <a:pt x="0" y="1213960"/>
                </a:moveTo>
                <a:cubicBezTo>
                  <a:pt x="210378" y="768355"/>
                  <a:pt x="420756" y="322751"/>
                  <a:pt x="805069" y="140534"/>
                </a:cubicBezTo>
                <a:cubicBezTo>
                  <a:pt x="1189382" y="-41683"/>
                  <a:pt x="1938130" y="-44996"/>
                  <a:pt x="2305878" y="120656"/>
                </a:cubicBezTo>
                <a:cubicBezTo>
                  <a:pt x="2673626" y="286308"/>
                  <a:pt x="3011556" y="1134447"/>
                  <a:pt x="3011556" y="1134447"/>
                </a:cubicBezTo>
              </a:path>
            </a:pathLst>
          </a:custGeom>
          <a:noFill/>
          <a:ln w="19050" cap="flat" cmpd="sng" algn="ctr">
            <a:solidFill>
              <a:srgbClr val="FF0000"/>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3013274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0" fill="hold"/>
                                        <p:tgtEl>
                                          <p:spTgt spid="8"/>
                                        </p:tgtEl>
                                        <p:attrNameLst>
                                          <p:attrName>ppt_w</p:attrName>
                                        </p:attrNameLst>
                                      </p:cBhvr>
                                      <p:tavLst>
                                        <p:tav tm="0" fmla="#ppt_w*sin(2.5*pi*$)">
                                          <p:val>
                                            <p:fltVal val="0"/>
                                          </p:val>
                                        </p:tav>
                                        <p:tav tm="100000">
                                          <p:val>
                                            <p:fltVal val="1"/>
                                          </p:val>
                                        </p:tav>
                                      </p:tavLst>
                                    </p:anim>
                                    <p:anim calcmode="lin" valueType="num">
                                      <p:cBhvr>
                                        <p:cTn id="8" dur="5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6" ma:contentTypeDescription="Create a new document." ma:contentTypeScope="" ma:versionID="4b0160b5efa258f8613a6b71f82c8a16">
  <xsd:schema xmlns:xsd="http://www.w3.org/2001/XMLSchema" xmlns:xs="http://www.w3.org/2001/XMLSchema" xmlns:p="http://schemas.microsoft.com/office/2006/metadata/properties" xmlns:ns2="20e964fd-9e02-4023-9400-e190afd50962" targetNamespace="http://schemas.microsoft.com/office/2006/metadata/properties" ma:root="true" ma:fieldsID="728c41f00c9f68fead3696138961d1ed" ns2:_="">
    <xsd:import namespace="20e964fd-9e02-4023-9400-e190afd509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2365D4-CE95-4287-B839-779A77D5DB10}"/>
</file>

<file path=customXml/itemProps2.xml><?xml version="1.0" encoding="utf-8"?>
<ds:datastoreItem xmlns:ds="http://schemas.openxmlformats.org/officeDocument/2006/customXml" ds:itemID="{BABA570D-EF5B-4F92-A226-79E3F1A4BFEE}"/>
</file>

<file path=customXml/itemProps3.xml><?xml version="1.0" encoding="utf-8"?>
<ds:datastoreItem xmlns:ds="http://schemas.openxmlformats.org/officeDocument/2006/customXml" ds:itemID="{91BA4B59-C9D4-430A-A0DA-FA48166E12C7}"/>
</file>

<file path=docProps/app.xml><?xml version="1.0" encoding="utf-8"?>
<Properties xmlns="http://schemas.openxmlformats.org/officeDocument/2006/extended-properties" xmlns:vt="http://schemas.openxmlformats.org/officeDocument/2006/docPropsVTypes">
  <Template/>
  <TotalTime>14710</TotalTime>
  <Words>2404</Words>
  <Application>Microsoft Office PowerPoint</Application>
  <PresentationFormat>On-screen Show (4:3)</PresentationFormat>
  <Paragraphs>791</Paragraphs>
  <Slides>52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方程式</vt:lpstr>
      <vt:lpstr>       LINKED LIST  Oswald c    </vt:lpstr>
      <vt:lpstr>Have a look at this!</vt:lpstr>
      <vt:lpstr>What’s wrong with Array and Why lists?</vt:lpstr>
      <vt:lpstr>Linked List </vt:lpstr>
      <vt:lpstr>Scenario 2</vt:lpstr>
      <vt:lpstr>Motivation – cont.</vt:lpstr>
      <vt:lpstr>Array vs Linked List </vt:lpstr>
      <vt:lpstr>Anatomy of a linked list</vt:lpstr>
      <vt:lpstr>Pointer Implementation (Linked List)</vt:lpstr>
      <vt:lpstr>Linked List Implementation/Coding Issues in C</vt:lpstr>
      <vt:lpstr>Example</vt:lpstr>
      <vt:lpstr>Example continues</vt:lpstr>
      <vt:lpstr>Dynamic Memory Allocation</vt:lpstr>
      <vt:lpstr>Dynamic Memory Operators sizeof and malloc</vt:lpstr>
      <vt:lpstr>Dynamic Memory Operators in C Example</vt:lpstr>
      <vt:lpstr>The Free Operator in C</vt:lpstr>
      <vt:lpstr>Singly Linked List</vt:lpstr>
      <vt:lpstr>PowerPoint Presentation</vt:lpstr>
      <vt:lpstr>Types of Linked List </vt:lpstr>
      <vt:lpstr>Linked List</vt:lpstr>
      <vt:lpstr>Declaration for a SLL</vt:lpstr>
      <vt:lpstr>Singly Linked List</vt:lpstr>
      <vt:lpstr>PowerPoint Presentation</vt:lpstr>
      <vt:lpstr>Creating a SLL</vt:lpstr>
      <vt:lpstr>Adding Nodes to a Linked List  </vt:lpstr>
      <vt:lpstr>Illustration: Insertion</vt:lpstr>
      <vt:lpstr>Inserting as last node in SLL</vt:lpstr>
      <vt:lpstr>Inserting as First node in SLL</vt:lpstr>
      <vt:lpstr>PowerPoint Presentation</vt:lpstr>
      <vt:lpstr>PowerPoint Presentation</vt:lpstr>
      <vt:lpstr>Deleting a Node from a Linked List</vt:lpstr>
      <vt:lpstr>Illustration: Deletion</vt:lpstr>
      <vt:lpstr>Deleting the First node in SLL</vt:lpstr>
      <vt:lpstr>Deleting the First node in SLL</vt:lpstr>
      <vt:lpstr>Deleting the last node in SLL</vt:lpstr>
      <vt:lpstr>Deleting the last node in SLL</vt:lpstr>
      <vt:lpstr>Deleting any node other than first and  last node in SLL</vt:lpstr>
      <vt:lpstr>Deleting any node other than first and  last node in SLL</vt:lpstr>
      <vt:lpstr>Traversal and display</vt:lpstr>
      <vt:lpstr>Writing Methods</vt:lpstr>
      <vt:lpstr>Advantages of Linked List</vt:lpstr>
      <vt:lpstr>Advantages contd…</vt:lpstr>
      <vt:lpstr>Disadvantages of Linked List</vt:lpstr>
      <vt:lpstr>Array versus Linked Lists</vt:lpstr>
      <vt:lpstr>Revisit Polynomials</vt:lpstr>
      <vt:lpstr>Definition of Class Polynomial</vt:lpstr>
      <vt:lpstr>Addition of Two Polynomials (1)</vt:lpstr>
      <vt:lpstr>Addition of Two Polynomials (2)</vt:lpstr>
      <vt:lpstr>Polynomial Addition</vt:lpstr>
      <vt:lpstr>Polynomial Addition </vt:lpstr>
      <vt:lpstr>Review Problems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 using Linked list</dc:title>
  <dc:creator>VITCC</dc:creator>
  <cp:lastModifiedBy>Windows User</cp:lastModifiedBy>
  <cp:revision>328</cp:revision>
  <dcterms:created xsi:type="dcterms:W3CDTF">2013-09-11T08:23:44Z</dcterms:created>
  <dcterms:modified xsi:type="dcterms:W3CDTF">2020-12-19T06:28:55Z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