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2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17" r:id="rId4"/>
    <p:sldId id="363" r:id="rId5"/>
    <p:sldId id="297" r:id="rId6"/>
    <p:sldId id="364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23" r:id="rId15"/>
    <p:sldId id="324" r:id="rId16"/>
    <p:sldId id="306" r:id="rId17"/>
    <p:sldId id="307" r:id="rId18"/>
    <p:sldId id="313" r:id="rId19"/>
    <p:sldId id="314" r:id="rId20"/>
    <p:sldId id="308" r:id="rId21"/>
    <p:sldId id="309" r:id="rId22"/>
    <p:sldId id="311" r:id="rId23"/>
    <p:sldId id="312" r:id="rId24"/>
    <p:sldId id="319" r:id="rId25"/>
    <p:sldId id="320" r:id="rId26"/>
    <p:sldId id="321" r:id="rId27"/>
    <p:sldId id="267" r:id="rId28"/>
    <p:sldId id="340" r:id="rId29"/>
    <p:sldId id="356" r:id="rId30"/>
    <p:sldId id="361" r:id="rId31"/>
    <p:sldId id="362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58" r:id="rId58"/>
    <p:sldId id="337" r:id="rId59"/>
    <p:sldId id="359" r:id="rId60"/>
    <p:sldId id="338" r:id="rId61"/>
    <p:sldId id="315" r:id="rId62"/>
    <p:sldId id="29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B508D-A773-4E0C-A96A-9872B063357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CB21-A7D3-4EAC-822E-B6B3A4A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26700-DE16-4073-BED3-4FF6A013B4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D1E12-8585-45A1-B157-E3A7C375B889}" type="slidenum">
              <a:rPr lang="en-US"/>
              <a:pPr/>
              <a:t>16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1CD95-0BA4-4455-807C-EDD66B8B0B91}" type="slidenum">
              <a:rPr lang="en-US"/>
              <a:pPr/>
              <a:t>17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94A5E-B106-4575-B403-3E5D7EE1843D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FAF47-F406-4CE3-8721-2B9237886F8D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F2875-71E6-4575-84DB-9CA53E79FE91}" type="slidenum">
              <a:rPr lang="en-US"/>
              <a:pPr/>
              <a:t>43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58C4E-78EA-4B9C-BC98-812D770D8A86}" type="slidenum">
              <a:rPr lang="en-US"/>
              <a:pPr/>
              <a:t>58</a:t>
            </a:fld>
            <a:endParaRPr lang="en-US"/>
          </a:p>
        </p:txBody>
      </p:sp>
      <p:sp>
        <p:nvSpPr>
          <p:cNvPr id="161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56AAD-8258-4D6C-A6A1-6F167DD2CB14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2" tIns="46031" rIns="92062" bIns="46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48AA5-DBA6-470D-B15B-9E72144B5951}" type="slidenum">
              <a:rPr lang="en-US"/>
              <a:pPr/>
              <a:t>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1882D-5DCE-411D-AF9B-0A1BBE08B9B2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2" tIns="46031" rIns="92062" bIns="46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5EF-00AF-461B-8381-E133C4B3E59E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955FD-A666-4C4E-82B2-CF0EDEBAF157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F0D2F-E9E2-475C-A0A8-054F0EECC700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F5F05-AC05-45D8-BF95-B2F43F20B117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0CF4E-6861-4464-AF68-DD3FB7FD6236}" type="slidenum">
              <a:rPr lang="en-US"/>
              <a:pPr/>
              <a:t>13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D194-A381-492A-BE99-45600EA6DF2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bias_Dantzi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Tobias_Dantzi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Oswald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47799" y="5029200"/>
            <a:ext cx="68349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 </a:t>
            </a:r>
            <a:r>
              <a:rPr lang="en-US" sz="1600" dirty="0"/>
              <a:t> </a:t>
            </a:r>
            <a:r>
              <a:rPr lang="en-US" sz="1600" smtClean="0"/>
              <a:t>by materials from </a:t>
            </a:r>
            <a:r>
              <a:rPr lang="en-IN" sz="1600" smtClean="0">
                <a:solidFill>
                  <a:schemeClr val="tx2"/>
                </a:solidFill>
              </a:rPr>
              <a:t>CLRS</a:t>
            </a:r>
            <a:r>
              <a:rPr lang="en-IN" sz="1600" dirty="0" smtClean="0">
                <a:solidFill>
                  <a:schemeClr val="tx2"/>
                </a:solidFill>
              </a:rPr>
              <a:t>, </a:t>
            </a:r>
            <a:r>
              <a:rPr lang="en-IN" sz="1600" dirty="0" err="1" smtClean="0">
                <a:solidFill>
                  <a:schemeClr val="tx2"/>
                </a:solidFill>
              </a:rPr>
              <a:t>Anany</a:t>
            </a:r>
            <a:r>
              <a:rPr lang="en-IN" sz="1600" dirty="0" smtClean="0">
                <a:solidFill>
                  <a:schemeClr val="tx2"/>
                </a:solidFill>
              </a:rPr>
              <a:t> </a:t>
            </a:r>
            <a:r>
              <a:rPr lang="en-IN" sz="1600" dirty="0" err="1" smtClean="0">
                <a:solidFill>
                  <a:schemeClr val="tx2"/>
                </a:solidFill>
              </a:rPr>
              <a:t>Levitin</a:t>
            </a:r>
            <a:r>
              <a:rPr lang="en-IN" sz="1600" dirty="0" smtClean="0">
                <a:solidFill>
                  <a:schemeClr val="tx2"/>
                </a:solidFill>
              </a:rPr>
              <a:t>, Richard Anderson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etc.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dirty="0"/>
              <a:t>Thanks to them!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42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with “brute force”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 dirty="0"/>
              <a:t>S</a:t>
            </a:r>
            <a:r>
              <a:rPr lang="en-US" dirty="0"/>
              <a:t> =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, W=25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Subsets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1. {}</a:t>
            </a:r>
          </a:p>
          <a:p>
            <a:pPr>
              <a:buFontTx/>
              <a:buNone/>
            </a:pPr>
            <a:r>
              <a:rPr lang="en-US" dirty="0"/>
              <a:t>2.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 }                             Profit=$70</a:t>
            </a:r>
          </a:p>
          <a:p>
            <a:pPr>
              <a:buFontTx/>
              <a:buNone/>
            </a:pPr>
            <a:r>
              <a:rPr lang="en-US" dirty="0"/>
              <a:t>3. { 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 }                            Profit=$90</a:t>
            </a:r>
          </a:p>
          <a:p>
            <a:pPr>
              <a:buFontTx/>
              <a:buNone/>
            </a:pPr>
            <a:r>
              <a:rPr lang="en-US" dirty="0"/>
              <a:t>4. { 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                        Profit=$140</a:t>
            </a:r>
          </a:p>
          <a:p>
            <a:pPr>
              <a:buFontTx/>
              <a:buNone/>
            </a:pPr>
            <a:r>
              <a:rPr lang="en-US" dirty="0"/>
              <a:t>5.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$90 )}. Profit=$160 ****</a:t>
            </a:r>
          </a:p>
          <a:p>
            <a:pPr>
              <a:buFontTx/>
              <a:buNone/>
            </a:pPr>
            <a:r>
              <a:rPr lang="en-US" dirty="0"/>
              <a:t>6. {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pPr>
              <a:buFontTx/>
              <a:buNone/>
            </a:pPr>
            <a:r>
              <a:rPr lang="en-US" dirty="0"/>
              <a:t>7.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pPr>
              <a:buFontTx/>
              <a:buNone/>
            </a:pPr>
            <a:r>
              <a:rPr lang="en-US" dirty="0"/>
              <a:t>8.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85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z="3100" dirty="0"/>
              <a:t>Greedy 1: Selection </a:t>
            </a:r>
            <a:r>
              <a:rPr lang="en-US" sz="3100" dirty="0" smtClean="0"/>
              <a:t>Criteria</a:t>
            </a:r>
            <a:r>
              <a:rPr lang="en-US" sz="3100" dirty="0"/>
              <a:t>:  </a:t>
            </a:r>
            <a:r>
              <a:rPr lang="en-US" sz="3100" i="1" dirty="0" smtClean="0"/>
              <a:t>Maximum profitable </a:t>
            </a:r>
            <a:r>
              <a:rPr lang="en-US" sz="3100" dirty="0" smtClean="0"/>
              <a:t>item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2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6096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/>
              <a:t> = { ( </a:t>
            </a:r>
            <a:r>
              <a:rPr lang="en-US" i="1"/>
              <a:t>item</a:t>
            </a:r>
            <a:r>
              <a:rPr lang="en-US" i="1" baseline="-25000"/>
              <a:t>1</a:t>
            </a:r>
            <a:r>
              <a:rPr lang="en-US" i="1"/>
              <a:t> ,</a:t>
            </a:r>
            <a:r>
              <a:rPr lang="en-US"/>
              <a:t> 5, $70 ), (</a:t>
            </a:r>
            <a:r>
              <a:rPr lang="en-US" i="1"/>
              <a:t>item</a:t>
            </a:r>
            <a:r>
              <a:rPr lang="en-US" i="1" baseline="-25000"/>
              <a:t>2</a:t>
            </a:r>
            <a:r>
              <a:rPr lang="en-US"/>
              <a:t> ,10, $90 ), ( </a:t>
            </a:r>
            <a:r>
              <a:rPr lang="en-US" i="1"/>
              <a:t>item</a:t>
            </a:r>
            <a:r>
              <a:rPr lang="en-US" i="1" baseline="-25000"/>
              <a:t>3</a:t>
            </a:r>
            <a:r>
              <a:rPr lang="en-US"/>
              <a:t>, 25, $140 ) } </a:t>
            </a:r>
          </a:p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24580" name="Rectangle 4" descr="10%"/>
          <p:cNvSpPr>
            <a:spLocks noChangeArrowheads="1"/>
          </p:cNvSpPr>
          <p:nvPr/>
        </p:nvSpPr>
        <p:spPr bwMode="auto">
          <a:xfrm>
            <a:off x="762000" y="4648200"/>
            <a:ext cx="762000" cy="990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38200" y="4191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$70</a:t>
            </a:r>
          </a:p>
        </p:txBody>
      </p:sp>
      <p:sp>
        <p:nvSpPr>
          <p:cNvPr id="24583" name="Rectangle 7" descr="10%"/>
          <p:cNvSpPr>
            <a:spLocks noChangeArrowheads="1"/>
          </p:cNvSpPr>
          <p:nvPr/>
        </p:nvSpPr>
        <p:spPr bwMode="auto">
          <a:xfrm>
            <a:off x="1676400" y="3733800"/>
            <a:ext cx="838200" cy="1905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736725" y="4689475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752600" y="3276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$90</a:t>
            </a:r>
          </a:p>
        </p:txBody>
      </p:sp>
      <p:sp>
        <p:nvSpPr>
          <p:cNvPr id="24586" name="Rectangle 10" descr="5%"/>
          <p:cNvSpPr>
            <a:spLocks noChangeArrowheads="1"/>
          </p:cNvSpPr>
          <p:nvPr/>
        </p:nvSpPr>
        <p:spPr bwMode="auto">
          <a:xfrm>
            <a:off x="2759075" y="2133600"/>
            <a:ext cx="838200" cy="35052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743200" y="1752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902075" y="2133600"/>
            <a:ext cx="838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86200" y="2667000"/>
            <a:ext cx="83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W = </a:t>
            </a:r>
            <a:r>
              <a:rPr lang="en-US"/>
              <a:t>25lb</a:t>
            </a:r>
            <a:br>
              <a:rPr lang="en-US"/>
            </a:br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759075" y="4267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lb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52600" y="5576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25780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4597" name="Rectangle 21" descr="20%"/>
          <p:cNvSpPr>
            <a:spLocks noChangeArrowheads="1"/>
          </p:cNvSpPr>
          <p:nvPr/>
        </p:nvSpPr>
        <p:spPr bwMode="auto">
          <a:xfrm>
            <a:off x="5318125" y="2133600"/>
            <a:ext cx="838200" cy="3505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318125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430838" y="502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318125" y="3733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lb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102350" y="3352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4617" name="Rectangle 41" descr="20%"/>
          <p:cNvSpPr>
            <a:spLocks noChangeArrowheads="1"/>
          </p:cNvSpPr>
          <p:nvPr/>
        </p:nvSpPr>
        <p:spPr bwMode="auto">
          <a:xfrm>
            <a:off x="7086600" y="3124200"/>
            <a:ext cx="838200" cy="24384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70866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7199313" y="4953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7162800" y="2209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V="1">
            <a:off x="70866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V="1">
            <a:off x="79248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7199313" y="34290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883236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$70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7162800" y="49530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7924800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$90</a:t>
            </a:r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7086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=$140</a:t>
            </a:r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7927975" y="5699125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=$160</a:t>
            </a:r>
          </a:p>
        </p:txBody>
      </p:sp>
    </p:spTree>
    <p:extLst>
      <p:ext uri="{BB962C8B-B14F-4D97-AF65-F5344CB8AC3E}">
        <p14:creationId xmlns:p14="http://schemas.microsoft.com/office/powerpoint/2010/main" val="36984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914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2800" dirty="0"/>
              <a:t>Greedy </a:t>
            </a:r>
            <a:r>
              <a:rPr lang="en-US" sz="2800" dirty="0" smtClean="0"/>
              <a:t>2: </a:t>
            </a:r>
            <a:r>
              <a:rPr lang="en-US" sz="2800" dirty="0"/>
              <a:t>Selection criteria: </a:t>
            </a:r>
            <a:r>
              <a:rPr lang="en-US" sz="2800" i="1" dirty="0"/>
              <a:t>Maximum</a:t>
            </a:r>
            <a:r>
              <a:rPr lang="en-US" sz="2800" dirty="0"/>
              <a:t> </a:t>
            </a:r>
            <a:r>
              <a:rPr lang="en-US" sz="2800" i="1" dirty="0"/>
              <a:t>weight</a:t>
            </a:r>
            <a:r>
              <a:rPr lang="en-US" sz="2800" dirty="0"/>
              <a:t> item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/>
              <a:t> = { ( </a:t>
            </a:r>
            <a:r>
              <a:rPr lang="en-US" i="1"/>
              <a:t>item</a:t>
            </a:r>
            <a:r>
              <a:rPr lang="en-US" i="1" baseline="-25000"/>
              <a:t>1</a:t>
            </a:r>
            <a:r>
              <a:rPr lang="en-US" i="1"/>
              <a:t> ,</a:t>
            </a:r>
            <a:r>
              <a:rPr lang="en-US"/>
              <a:t> 5, $150 ), (</a:t>
            </a:r>
            <a:r>
              <a:rPr lang="en-US" i="1"/>
              <a:t>item</a:t>
            </a:r>
            <a:r>
              <a:rPr lang="en-US" i="1" baseline="-25000"/>
              <a:t>2</a:t>
            </a:r>
            <a:r>
              <a:rPr lang="en-US"/>
              <a:t> ,10, $60 ), ( </a:t>
            </a:r>
            <a:r>
              <a:rPr lang="en-US" i="1"/>
              <a:t>item</a:t>
            </a:r>
            <a:r>
              <a:rPr lang="en-US" i="1" baseline="-25000"/>
              <a:t>3</a:t>
            </a:r>
            <a:r>
              <a:rPr lang="en-US"/>
              <a:t>, 20, $140 ) } </a:t>
            </a:r>
          </a:p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28676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$150</a:t>
            </a:r>
          </a:p>
        </p:txBody>
      </p:sp>
      <p:sp>
        <p:nvSpPr>
          <p:cNvPr id="28679" name="Rectangle 7" descr="10%"/>
          <p:cNvSpPr>
            <a:spLocks noChangeArrowheads="1"/>
          </p:cNvSpPr>
          <p:nvPr/>
        </p:nvSpPr>
        <p:spPr bwMode="auto">
          <a:xfrm>
            <a:off x="1676400" y="4495800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36725" y="4689475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52600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8682" name="Rectangle 10" descr="5%"/>
          <p:cNvSpPr>
            <a:spLocks noChangeArrowheads="1"/>
          </p:cNvSpPr>
          <p:nvPr/>
        </p:nvSpPr>
        <p:spPr bwMode="auto">
          <a:xfrm>
            <a:off x="2759075" y="3352800"/>
            <a:ext cx="838200" cy="2286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43200" y="2971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962400" y="3089275"/>
            <a:ext cx="725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/>
              <a:t> =</a:t>
            </a:r>
          </a:p>
          <a:p>
            <a:r>
              <a:rPr lang="en-US"/>
              <a:t>30lb</a:t>
            </a:r>
            <a:br>
              <a:rPr lang="en-US"/>
            </a:br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59075" y="4267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752600" y="5576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8194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149850" y="553085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7010400" y="2133600"/>
            <a:ext cx="1616075" cy="3505200"/>
            <a:chOff x="3360" y="1344"/>
            <a:chExt cx="1018" cy="2208"/>
          </a:xfrm>
        </p:grpSpPr>
        <p:sp>
          <p:nvSpPr>
            <p:cNvPr id="28693" name="Rectangle 21" descr="20%"/>
            <p:cNvSpPr>
              <a:spLocks noChangeArrowheads="1"/>
            </p:cNvSpPr>
            <p:nvPr/>
          </p:nvSpPr>
          <p:spPr bwMode="auto">
            <a:xfrm>
              <a:off x="3360" y="1824"/>
              <a:ext cx="528" cy="1728"/>
            </a:xfrm>
            <a:prstGeom prst="rect">
              <a:avLst/>
            </a:prstGeom>
            <a:pattFill prst="pct2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360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431" y="316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 lb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408" y="1440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 lb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3360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388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3360" y="2352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3878" y="305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$150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3878" y="213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28704" name="Rectangle 32" descr="25%"/>
          <p:cNvSpPr>
            <a:spLocks noChangeArrowheads="1"/>
          </p:cNvSpPr>
          <p:nvPr/>
        </p:nvSpPr>
        <p:spPr bwMode="auto">
          <a:xfrm>
            <a:off x="5149850" y="21336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149850" y="4648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149850" y="24384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943600" y="2590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5943600" y="4800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5149850" y="3349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=$200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7851775" y="5699125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=$290</a:t>
            </a:r>
          </a:p>
        </p:txBody>
      </p:sp>
    </p:spTree>
    <p:extLst>
      <p:ext uri="{BB962C8B-B14F-4D97-AF65-F5344CB8AC3E}">
        <p14:creationId xmlns:p14="http://schemas.microsoft.com/office/powerpoint/2010/main" val="8569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99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en-US" sz="3200" dirty="0"/>
              <a:t>Greedy </a:t>
            </a:r>
            <a:r>
              <a:rPr lang="en-US" sz="3200" dirty="0" smtClean="0"/>
              <a:t>3: </a:t>
            </a:r>
            <a:r>
              <a:rPr lang="en-US" sz="3200" dirty="0"/>
              <a:t>Selection criteria: </a:t>
            </a:r>
            <a:r>
              <a:rPr lang="en-US" sz="3200" i="1" dirty="0"/>
              <a:t>Maximum</a:t>
            </a:r>
            <a:r>
              <a:rPr lang="en-US" sz="3200" dirty="0"/>
              <a:t> </a:t>
            </a:r>
            <a:r>
              <a:rPr lang="en-US" sz="3200" i="1" dirty="0" smtClean="0"/>
              <a:t>profit per </a:t>
            </a:r>
            <a:r>
              <a:rPr lang="en-US" sz="3200" i="1" dirty="0"/>
              <a:t>unit</a:t>
            </a:r>
            <a:r>
              <a:rPr lang="en-US" sz="3200" dirty="0"/>
              <a:t> </a:t>
            </a:r>
            <a:r>
              <a:rPr lang="en-US" sz="3200" dirty="0" smtClean="0"/>
              <a:t>item 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001000" cy="6096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i="1" dirty="0"/>
              <a:t>S</a:t>
            </a:r>
            <a:r>
              <a:rPr lang="en-US" dirty="0"/>
              <a:t> =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$50 ), ( 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, 20, $140 ) (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 ,10, $60 </a:t>
            </a:r>
            <a:r>
              <a:rPr lang="en-US" dirty="0" smtClean="0"/>
              <a:t>) </a:t>
            </a:r>
            <a:r>
              <a:rPr lang="en-US" dirty="0"/>
              <a:t>} </a:t>
            </a:r>
          </a:p>
        </p:txBody>
      </p:sp>
      <p:sp>
        <p:nvSpPr>
          <p:cNvPr id="22532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5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3089275"/>
            <a:ext cx="72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W </a:t>
            </a:r>
            <a:r>
              <a:rPr lang="en-US"/>
              <a:t>=</a:t>
            </a:r>
          </a:p>
          <a:p>
            <a:r>
              <a:rPr lang="en-US"/>
              <a:t>30lb</a:t>
            </a:r>
          </a:p>
        </p:txBody>
      </p:sp>
      <p:sp>
        <p:nvSpPr>
          <p:cNvPr id="22542" name="Rectangle 14" descr="20%"/>
          <p:cNvSpPr>
            <a:spLocks noChangeArrowheads="1"/>
          </p:cNvSpPr>
          <p:nvPr/>
        </p:nvSpPr>
        <p:spPr bwMode="auto">
          <a:xfrm>
            <a:off x="5334000" y="2895600"/>
            <a:ext cx="838200" cy="2743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 descr="25%"/>
          <p:cNvSpPr>
            <a:spLocks noChangeArrowheads="1"/>
          </p:cNvSpPr>
          <p:nvPr/>
        </p:nvSpPr>
        <p:spPr bwMode="auto">
          <a:xfrm>
            <a:off x="7010400" y="22098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334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3340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46713" y="50292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410200" y="22860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53340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61722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1676400" y="2971800"/>
            <a:ext cx="854075" cy="2957513"/>
            <a:chOff x="1728" y="1872"/>
            <a:chExt cx="538" cy="1863"/>
          </a:xfrm>
        </p:grpSpPr>
        <p:sp>
          <p:nvSpPr>
            <p:cNvPr id="22538" name="Rectangle 10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28" y="18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738" y="2688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776" y="350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item</a:t>
              </a:r>
              <a:r>
                <a:rPr lang="en-US" sz="1800" baseline="-25000"/>
                <a:t>2</a:t>
              </a:r>
              <a:endParaRPr lang="en-US"/>
            </a:p>
          </p:txBody>
        </p:sp>
      </p:grp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70104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046913" y="47244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046913" y="32766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156325" y="48418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064250" y="3394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772400" y="3276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908925" y="46132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365125" y="4129088"/>
            <a:ext cx="1221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 </a:t>
            </a:r>
            <a:r>
              <a:rPr lang="en-US" sz="1800" dirty="0"/>
              <a:t>1: $10</a:t>
            </a:r>
            <a:endParaRPr lang="en-US" i="1" baseline="-25000" dirty="0"/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2559050" y="3595688"/>
            <a:ext cx="1104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</a:t>
            </a:r>
            <a:r>
              <a:rPr lang="en-US" sz="1800" dirty="0" smtClean="0"/>
              <a:t> </a:t>
            </a:r>
            <a:r>
              <a:rPr lang="en-US" sz="1800" dirty="0"/>
              <a:t>2: $6</a:t>
            </a:r>
            <a:endParaRPr lang="en-US" i="1" baseline="-25000" dirty="0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524000" y="2452688"/>
            <a:ext cx="98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</a:t>
            </a:r>
            <a:r>
              <a:rPr lang="en-US" sz="1800" dirty="0"/>
              <a:t>:  $7</a:t>
            </a:r>
            <a:endParaRPr lang="en-US" i="1" baseline="-25000" dirty="0"/>
          </a:p>
        </p:txBody>
      </p:sp>
      <p:sp>
        <p:nvSpPr>
          <p:cNvPr id="22569" name="Rectangle 41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803525" y="4751388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2819400" y="41767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819400" y="5638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=$190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7848600" y="5638800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=$200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65126" y="6019800"/>
            <a:ext cx="831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Can you design an algorithm for this problem</a:t>
            </a:r>
          </a:p>
          <a:p>
            <a:r>
              <a:rPr lang="en-US" sz="2400" dirty="0" smtClean="0"/>
              <a:t> and What </a:t>
            </a:r>
            <a:r>
              <a:rPr lang="en-US" sz="2400" dirty="0"/>
              <a:t>is the asymptotic runtime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6732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0-1 Knapsack Problem</a:t>
            </a:r>
          </a:p>
        </p:txBody>
      </p:sp>
      <p:pic>
        <p:nvPicPr>
          <p:cNvPr id="33798" name="Picture 4" descr="C:\Documents and Settings\leszek\My Documents\COMP202\week5\pic5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0-1 Knapsack Problem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running time of the </a:t>
            </a:r>
            <a:r>
              <a:rPr lang="en-GB" i="1" dirty="0" smtClean="0"/>
              <a:t>0-1Knapsack</a:t>
            </a:r>
            <a:r>
              <a:rPr lang="en-GB" dirty="0" smtClean="0"/>
              <a:t> algorithm is dominated by the two nested for-loops, where the outer one iterates </a:t>
            </a:r>
            <a:r>
              <a:rPr lang="en-GB" i="1" dirty="0" smtClean="0"/>
              <a:t>n times</a:t>
            </a:r>
            <a:r>
              <a:rPr lang="en-GB" dirty="0" smtClean="0"/>
              <a:t> and the inner one iterates at most </a:t>
            </a:r>
            <a:r>
              <a:rPr lang="en-GB" i="1" dirty="0" smtClean="0"/>
              <a:t>W times</a:t>
            </a:r>
          </a:p>
          <a:p>
            <a:pPr eaLnBrk="1" hangingPunct="1"/>
            <a:r>
              <a:rPr lang="en-GB" i="1" dirty="0" smtClean="0"/>
              <a:t>0-1 Knapsack</a:t>
            </a:r>
            <a:r>
              <a:rPr lang="en-GB" dirty="0" smtClean="0"/>
              <a:t> algorithm finds the </a:t>
            </a:r>
            <a:r>
              <a:rPr lang="en-GB" i="1" dirty="0" smtClean="0"/>
              <a:t>highest profit </a:t>
            </a:r>
            <a:r>
              <a:rPr lang="en-GB" dirty="0" smtClean="0"/>
              <a:t>subset of </a:t>
            </a:r>
            <a:r>
              <a:rPr lang="en-GB" i="1" dirty="0" smtClean="0"/>
              <a:t>S</a:t>
            </a:r>
            <a:r>
              <a:rPr lang="en-GB" dirty="0" smtClean="0"/>
              <a:t> with total weight at most </a:t>
            </a:r>
            <a:r>
              <a:rPr lang="en-GB" i="1" dirty="0" smtClean="0"/>
              <a:t>W</a:t>
            </a:r>
            <a:r>
              <a:rPr lang="en-GB" dirty="0" smtClean="0"/>
              <a:t> in </a:t>
            </a:r>
            <a:r>
              <a:rPr lang="en-GB" i="1" dirty="0" smtClean="0"/>
              <a:t>O(</a:t>
            </a:r>
            <a:r>
              <a:rPr lang="en-GB" i="1" dirty="0" err="1" smtClean="0"/>
              <a:t>nW</a:t>
            </a:r>
            <a:r>
              <a:rPr lang="en-GB" i="1" dirty="0" smtClean="0"/>
              <a:t>)</a:t>
            </a:r>
            <a:r>
              <a:rPr lang="en-GB" dirty="0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810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Optimal Greedy Algorithm for Knapsack with Fractions (KWF)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400" b="1" dirty="0"/>
              <a:t>In this problem a fraction of any item may be </a:t>
            </a:r>
            <a:r>
              <a:rPr lang="en-US" sz="2400" b="1" dirty="0" smtClean="0"/>
              <a:t>chosen.</a:t>
            </a:r>
            <a:endParaRPr lang="en-US" sz="2400" b="1" dirty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greedy algorithm uses the </a:t>
            </a:r>
            <a:r>
              <a:rPr lang="en-US" sz="2400" b="1" i="1" dirty="0"/>
              <a:t>maximum </a:t>
            </a:r>
            <a:r>
              <a:rPr lang="en-US" sz="2400" b="1" i="1" dirty="0" smtClean="0"/>
              <a:t>profit per </a:t>
            </a:r>
            <a:r>
              <a:rPr lang="en-US" sz="2400" b="1" i="1" dirty="0"/>
              <a:t>unit</a:t>
            </a:r>
            <a:r>
              <a:rPr lang="en-US" sz="2400" b="1" dirty="0"/>
              <a:t> selection criteria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Sort </a:t>
            </a:r>
            <a:r>
              <a:rPr lang="en-US" sz="2400" b="1" dirty="0"/>
              <a:t>items in decreasing </a:t>
            </a:r>
            <a:r>
              <a:rPr lang="en-US" sz="2400" b="1" i="1" dirty="0" smtClean="0"/>
              <a:t>p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 </a:t>
            </a:r>
            <a:r>
              <a:rPr lang="en-US" sz="2400" b="1" dirty="0"/>
              <a:t>/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i</a:t>
            </a:r>
            <a:r>
              <a:rPr lang="en-US" sz="2400" b="1" i="1" dirty="0"/>
              <a:t>. </a:t>
            </a:r>
            <a:endParaRPr lang="en-US" sz="2400" b="1" i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i="1" dirty="0" smtClean="0"/>
              <a:t>Add </a:t>
            </a:r>
            <a:r>
              <a:rPr lang="en-US" sz="2400" b="1" i="1" dirty="0"/>
              <a:t>items to knapsack (starting at the first) until there are no more items</a:t>
            </a:r>
            <a:r>
              <a:rPr lang="en-US" sz="2400" b="1" dirty="0"/>
              <a:t>, or the next item to be added exceeds </a:t>
            </a:r>
            <a:r>
              <a:rPr lang="en-US" sz="2400" b="1" i="1" dirty="0"/>
              <a:t>W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If </a:t>
            </a:r>
            <a:r>
              <a:rPr lang="en-US" sz="2400" b="1" dirty="0"/>
              <a:t>knapsack is not yet full, fill knapsack with a fraction of next </a:t>
            </a:r>
            <a:r>
              <a:rPr lang="en-US" sz="2400" b="1" dirty="0" smtClean="0"/>
              <a:t>unselected </a:t>
            </a:r>
            <a:r>
              <a:rPr lang="en-US" sz="2400" b="1" dirty="0"/>
              <a:t>item</a:t>
            </a:r>
            <a:r>
              <a:rPr lang="en-US" sz="2400" b="1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this case, we let x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denote the amount we take of item i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Objective: maximize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Constraint: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09074"/>
              </p:ext>
            </p:extLst>
          </p:nvPr>
        </p:nvGraphicFramePr>
        <p:xfrm>
          <a:off x="3762375" y="4876800"/>
          <a:ext cx="20462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4" imgW="825480" imgH="342720" progId="Equation.3">
                  <p:embed/>
                </p:oleObj>
              </mc:Choice>
              <mc:Fallback>
                <p:oleObj name="Equation" r:id="rId4" imgW="82548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876800"/>
                        <a:ext cx="20462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685497"/>
              </p:ext>
            </p:extLst>
          </p:nvPr>
        </p:nvGraphicFramePr>
        <p:xfrm>
          <a:off x="2667000" y="57150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KWF 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k</a:t>
            </a:r>
            <a:r>
              <a:rPr lang="en-US" sz="2400" dirty="0"/>
              <a:t> be the index of the last item included in the knapsack. We may be able to include the whole or only a fraction of item </a:t>
            </a:r>
            <a:r>
              <a:rPr lang="en-US" sz="2400" i="1" dirty="0"/>
              <a:t>k</a:t>
            </a:r>
          </a:p>
          <a:p>
            <a:r>
              <a:rPr lang="en-US" sz="2400" i="1" dirty="0"/>
              <a:t>Without item k </a:t>
            </a:r>
            <a:r>
              <a:rPr lang="en-US" sz="2400" i="1" dirty="0" err="1"/>
              <a:t>totweight</a:t>
            </a:r>
            <a:r>
              <a:rPr lang="en-US" sz="2400" dirty="0"/>
              <a:t> =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sz="2400" i="1" dirty="0" smtClean="0">
                <a:sym typeface="Symbol" pitchFamily="18" charset="2"/>
              </a:rPr>
              <a:t>Profit KWF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i="1" dirty="0">
                <a:sym typeface="Symbol" pitchFamily="18" charset="2"/>
              </a:rPr>
              <a:t> 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i="1" dirty="0">
                <a:sym typeface="Symbol" pitchFamily="18" charset="2"/>
              </a:rPr>
              <a:t>				+  </a:t>
            </a:r>
            <a:r>
              <a:rPr lang="en-US" sz="2400" dirty="0">
                <a:sym typeface="Symbol" pitchFamily="18" charset="2"/>
              </a:rPr>
              <a:t>min{(</a:t>
            </a:r>
            <a:r>
              <a:rPr lang="en-US" sz="2400" b="1" i="1" dirty="0">
                <a:sym typeface="Symbol" pitchFamily="18" charset="2"/>
              </a:rPr>
              <a:t>W </a:t>
            </a:r>
            <a:r>
              <a:rPr lang="en-US" sz="2400" i="1" dirty="0">
                <a:sym typeface="Symbol" pitchFamily="18" charset="2"/>
              </a:rPr>
              <a:t>- </a:t>
            </a:r>
            <a:r>
              <a:rPr lang="en-US" sz="2400" i="1" dirty="0" err="1">
                <a:sym typeface="Symbol" pitchFamily="18" charset="2"/>
              </a:rPr>
              <a:t>totweight</a:t>
            </a:r>
            <a:r>
              <a:rPr lang="en-US" sz="2400" i="1" dirty="0">
                <a:sym typeface="Symbol" pitchFamily="18" charset="2"/>
              </a:rPr>
              <a:t>),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} X (</a:t>
            </a:r>
            <a:r>
              <a:rPr lang="en-US" sz="2400" i="1" dirty="0" err="1">
                <a:sym typeface="Symbol" pitchFamily="18" charset="2"/>
              </a:rPr>
              <a:t>p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/ 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min{(</a:t>
            </a:r>
            <a:r>
              <a:rPr lang="en-US" sz="2400" b="1" i="1" dirty="0">
                <a:sym typeface="Symbol" pitchFamily="18" charset="2"/>
              </a:rPr>
              <a:t>W </a:t>
            </a:r>
            <a:r>
              <a:rPr lang="en-US" sz="2400" i="1" dirty="0">
                <a:sym typeface="Symbol" pitchFamily="18" charset="2"/>
              </a:rPr>
              <a:t>- </a:t>
            </a:r>
            <a:r>
              <a:rPr lang="en-US" sz="2400" i="1" dirty="0" err="1">
                <a:sym typeface="Symbol" pitchFamily="18" charset="2"/>
              </a:rPr>
              <a:t>totweight</a:t>
            </a:r>
            <a:r>
              <a:rPr lang="en-US" sz="2400" i="1" dirty="0">
                <a:sym typeface="Symbol" pitchFamily="18" charset="2"/>
              </a:rPr>
              <a:t>),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}, means that we either take the whole of item k when the knapsack can include the item without violating the constraint, or we fill the knapsack by a fraction of item</a:t>
            </a:r>
          </a:p>
          <a:p>
            <a:endParaRPr lang="en-US" dirty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800600" y="2362200"/>
          <a:ext cx="847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4" imgW="368280" imgH="431640" progId="Equation.3">
                  <p:embed/>
                </p:oleObj>
              </mc:Choice>
              <mc:Fallback>
                <p:oleObj name="Equation" r:id="rId4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847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678113" y="3124200"/>
          <a:ext cx="782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6" imgW="368280" imgH="431640" progId="Equation.3">
                  <p:embed/>
                </p:oleObj>
              </mc:Choice>
              <mc:Fallback>
                <p:oleObj name="Equation" r:id="rId6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124200"/>
                        <a:ext cx="7826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Generic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391400" cy="538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092674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greedy algorithm for an optimization problem </a:t>
            </a:r>
            <a:r>
              <a:rPr lang="en-US" b="1" dirty="0" smtClean="0"/>
              <a:t>always makes </a:t>
            </a:r>
            <a:r>
              <a:rPr lang="en-US" b="1" dirty="0"/>
              <a:t>the choice that looks best at the </a:t>
            </a:r>
            <a:r>
              <a:rPr lang="en-US" b="1" dirty="0" smtClean="0"/>
              <a:t>moment </a:t>
            </a:r>
            <a:r>
              <a:rPr lang="en-US" dirty="0" smtClean="0"/>
              <a:t>and </a:t>
            </a:r>
            <a:r>
              <a:rPr lang="en-US" dirty="0"/>
              <a:t>adds it to the current </a:t>
            </a:r>
            <a:r>
              <a:rPr lang="en-US" dirty="0" smtClean="0"/>
              <a:t>sub solution (i.e. </a:t>
            </a:r>
            <a:r>
              <a:rPr lang="en-US" altLang="en-US" b="0" dirty="0" smtClean="0">
                <a:latin typeface="Arial Narrow" pitchFamily="34" charset="0"/>
              </a:rPr>
              <a:t>Hopes that ''local optimal'' choices lead to ''global optimal'. Solution).</a:t>
            </a:r>
            <a:endParaRPr lang="en-US" dirty="0" smtClean="0"/>
          </a:p>
          <a:p>
            <a:r>
              <a:rPr lang="en-US" dirty="0"/>
              <a:t>Greedy algorithms don’t always yield optimal </a:t>
            </a:r>
            <a:r>
              <a:rPr lang="en-US" dirty="0" smtClean="0"/>
              <a:t>solutions, but a feasible solution. When greedy yields optimal soln., they’re </a:t>
            </a:r>
            <a:r>
              <a:rPr lang="en-US" dirty="0"/>
              <a:t>usually the simplest </a:t>
            </a:r>
            <a:r>
              <a:rPr lang="en-US" dirty="0" smtClean="0"/>
              <a:t>and most </a:t>
            </a:r>
            <a:r>
              <a:rPr lang="en-US" dirty="0"/>
              <a:t>efficient algorithms available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Simple examples:  </a:t>
            </a:r>
          </a:p>
          <a:p>
            <a:pPr lvl="1">
              <a:lnSpc>
                <a:spcPct val="80000"/>
              </a:lnSpc>
            </a:pPr>
            <a:r>
              <a:rPr lang="en-US" sz="2400" i="1" dirty="0"/>
              <a:t>Playing chess by making best move without look ahead</a:t>
            </a:r>
          </a:p>
          <a:p>
            <a:pPr lvl="1">
              <a:lnSpc>
                <a:spcPct val="80000"/>
              </a:lnSpc>
            </a:pPr>
            <a:r>
              <a:rPr lang="en-US" sz="2400" i="1" dirty="0"/>
              <a:t>Giving fewest number of coins as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Example </a:t>
            </a:r>
            <a:r>
              <a:rPr lang="en-US" sz="3100" b="1" dirty="0" smtClean="0"/>
              <a:t>1 of </a:t>
            </a:r>
            <a:r>
              <a:rPr lang="en-US" sz="3100" b="1" dirty="0"/>
              <a:t>applying the optimal greedy algorithm for Fractional Knapsack Problem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100" i="1" dirty="0"/>
              <a:t>S</a:t>
            </a:r>
            <a:r>
              <a:rPr lang="en-US" sz="3100" dirty="0"/>
              <a:t> = { ( </a:t>
            </a:r>
            <a:r>
              <a:rPr lang="en-US" sz="3100" i="1" dirty="0"/>
              <a:t>item</a:t>
            </a:r>
            <a:r>
              <a:rPr lang="en-US" sz="3100" i="1" baseline="-25000" dirty="0"/>
              <a:t>1</a:t>
            </a:r>
            <a:r>
              <a:rPr lang="en-US" sz="3100" i="1" dirty="0"/>
              <a:t> ,</a:t>
            </a:r>
            <a:r>
              <a:rPr lang="en-US" sz="3100" dirty="0"/>
              <a:t> 5, $50 ), ( </a:t>
            </a:r>
            <a:r>
              <a:rPr lang="en-US" sz="3100" i="1" dirty="0"/>
              <a:t>item</a:t>
            </a:r>
            <a:r>
              <a:rPr lang="en-US" sz="3100" i="1" baseline="-25000" dirty="0"/>
              <a:t>2</a:t>
            </a:r>
            <a:r>
              <a:rPr lang="en-US" sz="3100" dirty="0"/>
              <a:t>, 20, $140 ) (</a:t>
            </a:r>
            <a:r>
              <a:rPr lang="en-US" sz="3100" i="1" dirty="0"/>
              <a:t>item</a:t>
            </a:r>
            <a:r>
              <a:rPr lang="en-US" sz="3100" i="1" baseline="-25000" dirty="0"/>
              <a:t>3</a:t>
            </a:r>
            <a:r>
              <a:rPr lang="en-US" sz="3100" dirty="0"/>
              <a:t> ,10, $60 </a:t>
            </a:r>
            <a:r>
              <a:rPr lang="en-US" sz="3100" dirty="0" smtClean="0"/>
              <a:t>) </a:t>
            </a:r>
            <a:r>
              <a:rPr lang="en-US" sz="3100" dirty="0"/>
              <a:t>}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51204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886200" y="3089275"/>
            <a:ext cx="74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30lb</a:t>
            </a:r>
            <a:br>
              <a:rPr lang="en-US"/>
            </a:br>
            <a:r>
              <a:rPr lang="en-US"/>
              <a:t>Max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676400" y="2971800"/>
            <a:ext cx="854075" cy="2957513"/>
            <a:chOff x="1728" y="1872"/>
            <a:chExt cx="538" cy="1863"/>
          </a:xfrm>
        </p:grpSpPr>
        <p:sp>
          <p:nvSpPr>
            <p:cNvPr id="51211" name="Rectangle 11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728" y="18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738" y="2688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776" y="350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item</a:t>
              </a:r>
              <a:r>
                <a:rPr lang="en-US" sz="1800" baseline="-25000"/>
                <a:t>2</a:t>
              </a:r>
              <a:endParaRPr lang="en-US"/>
            </a:p>
          </p:txBody>
        </p:sp>
      </p:grp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65125" y="41290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 </a:t>
            </a:r>
            <a:r>
              <a:rPr lang="en-US" sz="1800"/>
              <a:t>1: $10</a:t>
            </a:r>
            <a:endParaRPr lang="en-US" i="1" baseline="-25000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559050" y="35956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</a:t>
            </a:r>
            <a:r>
              <a:rPr lang="en-US" sz="1800"/>
              <a:t> 2: $6</a:t>
            </a:r>
            <a:endParaRPr lang="en-US" i="1" baseline="-250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1524000" y="24526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</a:t>
            </a:r>
            <a:r>
              <a:rPr lang="en-US" sz="1800"/>
              <a:t>:  $7</a:t>
            </a:r>
            <a:endParaRPr lang="en-US" i="1" baseline="-25000"/>
          </a:p>
        </p:txBody>
      </p:sp>
      <p:sp>
        <p:nvSpPr>
          <p:cNvPr id="51220" name="Rectangle 20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803525" y="4751388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19400" y="41767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819400" y="5638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51224" name="Rectangle 24" descr="20%"/>
          <p:cNvSpPr>
            <a:spLocks noChangeArrowheads="1"/>
          </p:cNvSpPr>
          <p:nvPr/>
        </p:nvSpPr>
        <p:spPr bwMode="auto">
          <a:xfrm>
            <a:off x="5257800" y="2178050"/>
            <a:ext cx="838200" cy="3505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257800" y="4997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370513" y="50736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334000" y="233045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5257800" y="2178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6096000" y="2178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257800" y="377825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181600" y="560705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6080125" y="48863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6080125" y="3438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037263" y="2330450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5/10 * $60 = $30</a:t>
            </a: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5257800" y="29400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H="1">
            <a:off x="6324600" y="5181600"/>
            <a:ext cx="1524000" cy="50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6924675" y="2971800"/>
            <a:ext cx="2066925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Optimal</a:t>
            </a:r>
          </a:p>
          <a:p>
            <a:r>
              <a:rPr lang="en-US" dirty="0" smtClean="0">
                <a:latin typeface="Arial" charset="0"/>
              </a:rPr>
              <a:t>Profit $220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Solution:</a:t>
            </a:r>
          </a:p>
          <a:p>
            <a:r>
              <a:rPr lang="en-US" dirty="0">
                <a:latin typeface="Arial" charset="0"/>
              </a:rPr>
              <a:t> items 1and 2 </a:t>
            </a:r>
          </a:p>
          <a:p>
            <a:r>
              <a:rPr lang="en-US" dirty="0">
                <a:latin typeface="Arial" charset="0"/>
              </a:rPr>
              <a:t> and 1/2 of </a:t>
            </a:r>
          </a:p>
          <a:p>
            <a:r>
              <a:rPr lang="en-US" dirty="0">
                <a:latin typeface="Arial" charset="0"/>
              </a:rPr>
              <a:t> item 3</a:t>
            </a:r>
          </a:p>
          <a:p>
            <a:endParaRPr lang="en-US" dirty="0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461125" y="56038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83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of applying the optimal greedy algorithm for Fractional Knapsack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/>
              <a:t>W=30</a:t>
            </a:r>
          </a:p>
          <a:p>
            <a:pPr>
              <a:buFontTx/>
              <a:buNone/>
            </a:pPr>
            <a:r>
              <a:rPr lang="en-US" dirty="0"/>
              <a:t>S = { ( item1 , 5, $50 ), (item2 ,20, $140 ), ( item3, 10, $60 ) } </a:t>
            </a:r>
          </a:p>
          <a:p>
            <a:pPr>
              <a:buFontTx/>
              <a:buNone/>
            </a:pPr>
            <a:r>
              <a:rPr lang="en-US" dirty="0"/>
              <a:t>Note: items are already sorted by </a:t>
            </a:r>
            <a:r>
              <a:rPr lang="en-US" dirty="0" smtClean="0"/>
              <a:t>profit/weight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Applying the algorithm:</a:t>
            </a:r>
          </a:p>
          <a:p>
            <a:pPr>
              <a:buFontTx/>
              <a:buNone/>
            </a:pPr>
            <a:r>
              <a:rPr lang="en-US" dirty="0"/>
              <a:t>Current weight in knapsack=0, Current </a:t>
            </a:r>
            <a:r>
              <a:rPr lang="en-US" dirty="0" smtClean="0"/>
              <a:t>profit=0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Can item 1 fit?  0+5&lt;30 so select it. Current </a:t>
            </a:r>
            <a:r>
              <a:rPr lang="en-US" dirty="0" smtClean="0"/>
              <a:t>profit=0+50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Can item 2 fit? 5+20&lt;30, so select. Current </a:t>
            </a:r>
            <a:r>
              <a:rPr lang="en-US" dirty="0" smtClean="0"/>
              <a:t>profit </a:t>
            </a:r>
            <a:r>
              <a:rPr lang="en-US" dirty="0"/>
              <a:t>=50+140=190</a:t>
            </a:r>
          </a:p>
          <a:p>
            <a:pPr>
              <a:buFontTx/>
              <a:buNone/>
            </a:pPr>
            <a:r>
              <a:rPr lang="en-US" dirty="0"/>
              <a:t>Can item 3 fit? 25+10&gt;30. No. </a:t>
            </a:r>
          </a:p>
          <a:p>
            <a:pPr>
              <a:buFontTx/>
              <a:buNone/>
            </a:pPr>
            <a:r>
              <a:rPr lang="en-US" dirty="0"/>
              <a:t>We can add 5 to knapsack (30-25). </a:t>
            </a:r>
          </a:p>
          <a:p>
            <a:pPr>
              <a:buFontTx/>
              <a:buNone/>
            </a:pPr>
            <a:r>
              <a:rPr lang="en-US" dirty="0"/>
              <a:t>	So select 5/10=0.5 of item 3. </a:t>
            </a:r>
          </a:p>
          <a:p>
            <a:pPr>
              <a:buFontTx/>
              <a:buNone/>
            </a:pPr>
            <a:r>
              <a:rPr lang="en-US" dirty="0"/>
              <a:t>	Current </a:t>
            </a:r>
            <a:r>
              <a:rPr lang="en-US" dirty="0" smtClean="0"/>
              <a:t>profit=190+30=220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Given: A set S of n items, with each item i having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</a:t>
            </a:r>
            <a:r>
              <a:rPr lang="en-US" sz="2000" baseline="-25000" dirty="0"/>
              <a:t>i</a:t>
            </a:r>
            <a:r>
              <a:rPr lang="en-US" sz="2000" dirty="0"/>
              <a:t> - a positive </a:t>
            </a:r>
            <a:r>
              <a:rPr lang="en-US" sz="2000" dirty="0" smtClean="0"/>
              <a:t>profit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Goal: Choose items with maximum total </a:t>
            </a:r>
            <a:r>
              <a:rPr lang="en-US" sz="2400" dirty="0" smtClean="0"/>
              <a:t>profit but </a:t>
            </a:r>
            <a:r>
              <a:rPr lang="en-US" sz="2400" dirty="0"/>
              <a:t>with weight at most W.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6" name="Picture 6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217988"/>
            <a:ext cx="49530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7" name="Picture 7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836988"/>
            <a:ext cx="7080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8" name="Picture 8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4522788"/>
            <a:ext cx="325438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9" name="Picture 9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4038600"/>
            <a:ext cx="5953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70" name="Picture 10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572000"/>
            <a:ext cx="282575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15938" y="5105400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Weight: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33400" y="5486400"/>
            <a:ext cx="76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Profit:</a:t>
            </a:r>
            <a:endParaRPr lang="en-US" dirty="0"/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195421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6971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338772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07987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7545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179070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 ml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25336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 ml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322421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 ml</a:t>
            </a: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391636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6 ml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45910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 ml</a:t>
            </a: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1824038" y="55626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$12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5654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$32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25755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$40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9497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$30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6228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$50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85800" y="441960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Items: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717550" y="5867400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Value: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194786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33400" y="6172200"/>
            <a:ext cx="120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($ per ml)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26908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3319463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751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686300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50</a:t>
            </a:r>
          </a:p>
        </p:txBody>
      </p:sp>
      <p:grpSp>
        <p:nvGrpSpPr>
          <p:cNvPr id="169007" name="Group 47"/>
          <p:cNvGrpSpPr>
            <a:grpSpLocks/>
          </p:cNvGrpSpPr>
          <p:nvPr/>
        </p:nvGrpSpPr>
        <p:grpSpPr bwMode="auto">
          <a:xfrm>
            <a:off x="5791200" y="3282950"/>
            <a:ext cx="1247775" cy="2722563"/>
            <a:chOff x="4180" y="2068"/>
            <a:chExt cx="786" cy="1715"/>
          </a:xfrm>
        </p:grpSpPr>
        <p:sp>
          <p:nvSpPr>
            <p:cNvPr id="168998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9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0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1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2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4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 ml</a:t>
              </a:r>
            </a:p>
          </p:txBody>
        </p:sp>
      </p:grpSp>
      <p:sp>
        <p:nvSpPr>
          <p:cNvPr id="169006" name="Line 46"/>
          <p:cNvSpPr>
            <a:spLocks noChangeShapeType="1"/>
          </p:cNvSpPr>
          <p:nvPr/>
        </p:nvSpPr>
        <p:spPr bwMode="auto">
          <a:xfrm>
            <a:off x="5410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7239000" y="3962400"/>
            <a:ext cx="1384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Solution:</a:t>
            </a:r>
          </a:p>
          <a:p>
            <a:pPr algn="l">
              <a:buFontTx/>
              <a:buChar char="•"/>
            </a:pPr>
            <a:r>
              <a:rPr lang="en-US" sz="2000"/>
              <a:t> 1 ml of 5</a:t>
            </a:r>
          </a:p>
          <a:p>
            <a:pPr algn="l">
              <a:buFontTx/>
              <a:buChar char="•"/>
            </a:pPr>
            <a:r>
              <a:rPr lang="en-US" sz="2000"/>
              <a:t> 2 ml of 3</a:t>
            </a:r>
          </a:p>
          <a:p>
            <a:pPr algn="l">
              <a:buFontTx/>
              <a:buChar char="•"/>
            </a:pPr>
            <a:r>
              <a:rPr lang="en-US" sz="2000"/>
              <a:t> 6 ml of 4</a:t>
            </a:r>
          </a:p>
          <a:p>
            <a:pPr algn="l">
              <a:buFontTx/>
              <a:buChar char="•"/>
            </a:pPr>
            <a:r>
              <a:rPr lang="en-US" sz="2000"/>
              <a:t> 1 ml of 2</a:t>
            </a:r>
          </a:p>
        </p:txBody>
      </p:sp>
      <p:sp>
        <p:nvSpPr>
          <p:cNvPr id="169009" name="Text Box 49"/>
          <p:cNvSpPr txBox="1">
            <a:spLocks noChangeArrowheads="1"/>
          </p:cNvSpPr>
          <p:nvPr/>
        </p:nvSpPr>
        <p:spPr bwMode="auto">
          <a:xfrm>
            <a:off x="7010400" y="3276600"/>
            <a:ext cx="167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31644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r>
              <a:rPr lang="en-US" dirty="0"/>
              <a:t>The Fractional Knapsack Algorithm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87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Greedy choice: Keep taking item with highest </a:t>
            </a:r>
            <a:r>
              <a:rPr lang="en-US" sz="2400" b="1" dirty="0">
                <a:solidFill>
                  <a:schemeClr val="tx2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dirty="0" smtClean="0"/>
              <a:t>(profit to </a:t>
            </a:r>
            <a:r>
              <a:rPr lang="en-US" sz="2400" dirty="0"/>
              <a:t>weight ratio)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Since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time: O(n log n). Why</a:t>
            </a:r>
            <a:r>
              <a:rPr lang="en-US" sz="2400" dirty="0" smtClean="0"/>
              <a:t>?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724400" y="1951038"/>
            <a:ext cx="4267200" cy="388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fractionalKnapsack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S,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W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</a:rPr>
              <a:t>Input</a:t>
            </a:r>
            <a:r>
              <a:rPr lang="en-US" sz="1800" b="1" dirty="0">
                <a:solidFill>
                  <a:srgbClr val="000000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set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of items </a:t>
            </a:r>
            <a:r>
              <a:rPr lang="en-US" sz="1800" dirty="0" smtClean="0">
                <a:solidFill>
                  <a:schemeClr val="accent2"/>
                </a:solidFill>
              </a:rPr>
              <a:t>with profit </a:t>
            </a:r>
            <a:r>
              <a:rPr lang="en-US" sz="1800" i="1" dirty="0" smtClean="0">
                <a:solidFill>
                  <a:schemeClr val="accent2"/>
                </a:solidFill>
              </a:rPr>
              <a:t>p</a:t>
            </a:r>
            <a:r>
              <a:rPr lang="en-US" sz="18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>
                <a:solidFill>
                  <a:schemeClr val="accent2"/>
                </a:solidFill>
              </a:rPr>
              <a:t>		</a:t>
            </a:r>
            <a:r>
              <a:rPr lang="en-US" sz="1800" dirty="0">
                <a:solidFill>
                  <a:schemeClr val="accent2"/>
                </a:solidFill>
              </a:rPr>
              <a:t>and weight </a:t>
            </a:r>
            <a:r>
              <a:rPr lang="en-US" sz="1800" i="1" dirty="0" err="1">
                <a:solidFill>
                  <a:schemeClr val="accent2"/>
                </a:solidFill>
              </a:rPr>
              <a:t>w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; max. weight </a:t>
            </a:r>
            <a:r>
              <a:rPr lang="en-US" sz="1800" i="1" dirty="0" smtClean="0">
                <a:solidFill>
                  <a:schemeClr val="accent2"/>
                </a:solidFill>
              </a:rPr>
              <a:t>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</a:rPr>
              <a:t>Output</a:t>
            </a:r>
            <a:r>
              <a:rPr lang="en-US" sz="1800" b="1" dirty="0">
                <a:solidFill>
                  <a:srgbClr val="000000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fraction </a:t>
            </a:r>
            <a:r>
              <a:rPr lang="en-US" sz="1800" i="1" dirty="0" smtClean="0">
                <a:solidFill>
                  <a:schemeClr val="accent2"/>
                </a:solidFill>
              </a:rPr>
              <a:t>x</a:t>
            </a:r>
            <a:r>
              <a:rPr lang="en-US" sz="18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of each item </a:t>
            </a:r>
            <a:r>
              <a:rPr lang="en-US" sz="1800" i="1" dirty="0" smtClean="0">
                <a:solidFill>
                  <a:schemeClr val="accent2"/>
                </a:solidFill>
              </a:rPr>
              <a:t>i </a:t>
            </a:r>
            <a:r>
              <a:rPr lang="en-US" sz="1800" dirty="0" smtClean="0">
                <a:solidFill>
                  <a:schemeClr val="accent2"/>
                </a:solidFill>
              </a:rPr>
              <a:t>to </a:t>
            </a:r>
            <a:r>
              <a:rPr lang="en-US" sz="1800" dirty="0">
                <a:solidFill>
                  <a:schemeClr val="accent2"/>
                </a:solidFill>
              </a:rPr>
              <a:t>maximize </a:t>
            </a:r>
            <a:r>
              <a:rPr lang="en-US" sz="1800" dirty="0" smtClean="0">
                <a:solidFill>
                  <a:schemeClr val="accent2"/>
                </a:solidFill>
              </a:rPr>
              <a:t>profit with </a:t>
            </a:r>
            <a:r>
              <a:rPr lang="en-US" sz="1800" dirty="0">
                <a:solidFill>
                  <a:schemeClr val="accent2"/>
                </a:solidFill>
              </a:rPr>
              <a:t>weight </a:t>
            </a:r>
            <a:r>
              <a:rPr lang="en-US" sz="1800" dirty="0" smtClean="0">
                <a:solidFill>
                  <a:schemeClr val="accent2"/>
                </a:solidFill>
              </a:rPr>
              <a:t>at </a:t>
            </a:r>
            <a:r>
              <a:rPr lang="en-US" sz="1800" dirty="0">
                <a:solidFill>
                  <a:schemeClr val="accent2"/>
                </a:solidFill>
              </a:rPr>
              <a:t>most </a:t>
            </a:r>
            <a:r>
              <a:rPr lang="en-US" sz="1800" i="1" dirty="0">
                <a:solidFill>
                  <a:schemeClr val="accent2"/>
                </a:solidFill>
              </a:rPr>
              <a:t>W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for </a:t>
            </a:r>
            <a:r>
              <a:rPr lang="en-US" sz="1800" b="1" i="1" dirty="0">
                <a:solidFill>
                  <a:schemeClr val="accent2"/>
                </a:solidFill>
              </a:rPr>
              <a:t>each item i in S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	v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 smtClean="0">
                <a:solidFill>
                  <a:schemeClr val="accent2"/>
                </a:solidFill>
              </a:rPr>
              <a:t>p</a:t>
            </a:r>
            <a:r>
              <a:rPr lang="en-US" sz="1800" b="1" i="1" baseline="-25000" dirty="0" smtClean="0">
                <a:solidFill>
                  <a:schemeClr val="accent2"/>
                </a:solidFill>
              </a:rPr>
              <a:t>i  </a:t>
            </a:r>
            <a:r>
              <a:rPr lang="en-US" sz="1800" b="1" i="1" dirty="0">
                <a:solidFill>
                  <a:schemeClr val="accent2"/>
                </a:solidFill>
              </a:rPr>
              <a:t>/ 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dirty="0">
                <a:solidFill>
                  <a:schemeClr val="accent2"/>
                </a:solidFill>
              </a:rPr>
              <a:t> 		</a:t>
            </a:r>
            <a:r>
              <a:rPr lang="en-US" sz="1800" dirty="0" smtClean="0"/>
              <a:t>{value}</a:t>
            </a:r>
            <a:endParaRPr lang="en-US" sz="1800" baseline="-25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w</a:t>
            </a: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0				</a:t>
            </a:r>
            <a:r>
              <a:rPr lang="en-US" sz="1600" dirty="0"/>
              <a:t>{total weight}</a:t>
            </a:r>
            <a:endParaRPr lang="en-US" sz="1800" i="1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w &lt; W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	remove item i </a:t>
            </a:r>
            <a:r>
              <a:rPr lang="en-US" sz="1800" b="1" i="1" dirty="0" smtClean="0">
                <a:solidFill>
                  <a:schemeClr val="accent2"/>
                </a:solidFill>
              </a:rPr>
              <a:t>with </a:t>
            </a:r>
            <a:r>
              <a:rPr lang="en-US" sz="1800" b="1" i="1" dirty="0">
                <a:solidFill>
                  <a:schemeClr val="accent2"/>
                </a:solidFill>
              </a:rPr>
              <a:t>highest v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endParaRPr lang="en-US" sz="1800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min{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, W - w</a:t>
            </a:r>
            <a:r>
              <a:rPr lang="en-US" sz="1800" dirty="0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 </a:t>
            </a:r>
            <a:r>
              <a:rPr lang="en-US" sz="1800" b="1" i="1" dirty="0">
                <a:solidFill>
                  <a:schemeClr val="accent2"/>
                </a:solidFill>
              </a:rPr>
              <a:t>w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w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  + min{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, W - w</a:t>
            </a:r>
            <a:r>
              <a:rPr lang="en-US" sz="1800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73651"/>
              </p:ext>
            </p:extLst>
          </p:nvPr>
        </p:nvGraphicFramePr>
        <p:xfrm>
          <a:off x="685800" y="2895601"/>
          <a:ext cx="398417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5" imgW="1752480" imgH="342720" progId="Equation.3">
                  <p:embed/>
                </p:oleObj>
              </mc:Choice>
              <mc:Fallback>
                <p:oleObj name="Equation" r:id="rId5" imgW="1752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1"/>
                        <a:ext cx="3984171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2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Greedy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An greedy algorithm makes a sequence of choices, each of the choices that seems best at the moment is  chosen</a:t>
            </a:r>
          </a:p>
          <a:p>
            <a:pPr lvl="1"/>
            <a:r>
              <a:rPr lang="en-US" altLang="zh-TW" sz="2400">
                <a:ea typeface="新細明體" charset="-120"/>
              </a:rPr>
              <a:t>NOT always produce an optimal solution</a:t>
            </a:r>
          </a:p>
          <a:p>
            <a:r>
              <a:rPr lang="en-US" altLang="zh-TW" sz="2800">
                <a:ea typeface="新細明體" charset="-120"/>
              </a:rPr>
              <a:t>Two ingredients that are exhibited by most problems that lend themselves to a greedy strategy</a:t>
            </a:r>
          </a:p>
          <a:p>
            <a:pPr lvl="1"/>
            <a:r>
              <a:rPr lang="en-US" altLang="zh-TW" sz="2400">
                <a:ea typeface="新細明體" charset="-120"/>
              </a:rPr>
              <a:t>Greedy-choice property</a:t>
            </a:r>
          </a:p>
          <a:p>
            <a:pPr lvl="1"/>
            <a:r>
              <a:rPr lang="en-US" altLang="zh-TW" sz="2400">
                <a:ea typeface="新細明體" charset="-120"/>
              </a:rPr>
              <a:t>Optimal substructure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8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Greedy-Choice Property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A globally optimal solution can be arrived at by making a locally optimal (greedy) choice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Make whatever choice seems best at the moment and then solve the sub-problem arising after the choice is </a:t>
            </a:r>
            <a:r>
              <a:rPr lang="en-US" altLang="zh-TW" sz="2400" dirty="0" smtClean="0">
                <a:ea typeface="新細明體" charset="-120"/>
              </a:rPr>
              <a:t>made </a:t>
            </a:r>
            <a:r>
              <a:rPr lang="en-US" altLang="zh-TW" sz="2400" dirty="0" smtClean="0">
                <a:solidFill>
                  <a:srgbClr val="7030A0"/>
                </a:solidFill>
                <a:ea typeface="新細明體" charset="-120"/>
              </a:rPr>
              <a:t>E.g. Chess moves</a:t>
            </a:r>
            <a:endParaRPr lang="en-US" altLang="zh-TW" sz="2400" dirty="0">
              <a:solidFill>
                <a:srgbClr val="7030A0"/>
              </a:solidFill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The choice made by a greedy algorithm may depend on choices so far, but it cannot depend on any future choices or on the solutions to </a:t>
            </a:r>
            <a:r>
              <a:rPr lang="en-US" altLang="zh-TW" sz="2400" dirty="0" smtClean="0">
                <a:ea typeface="新細明體" charset="-120"/>
              </a:rPr>
              <a:t>sub-problems </a:t>
            </a:r>
            <a:r>
              <a:rPr lang="en-US" altLang="zh-TW" sz="2400" dirty="0" smtClean="0">
                <a:solidFill>
                  <a:srgbClr val="7030A0"/>
                </a:solidFill>
                <a:ea typeface="新細明體" charset="-120"/>
              </a:rPr>
              <a:t>E.g. Chess moves</a:t>
            </a:r>
          </a:p>
          <a:p>
            <a:r>
              <a:rPr lang="en-US" altLang="zh-TW" sz="2800" dirty="0" smtClean="0">
                <a:ea typeface="新細明體" charset="-120"/>
              </a:rPr>
              <a:t>Of </a:t>
            </a:r>
            <a:r>
              <a:rPr lang="en-US" altLang="zh-TW" sz="2800" dirty="0">
                <a:ea typeface="新細明體" charset="-120"/>
              </a:rPr>
              <a:t>course, we must prove that a greedy choice at each step yields a globally optimal solution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2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charset="-120"/>
              </a:rPr>
              <a:t>A problem exhibits </a:t>
            </a:r>
            <a:r>
              <a:rPr lang="en-US" altLang="zh-TW" i="1" dirty="0">
                <a:ea typeface="新細明體" charset="-120"/>
              </a:rPr>
              <a:t>optimal substructure </a:t>
            </a:r>
            <a:r>
              <a:rPr lang="en-US" altLang="zh-TW" dirty="0">
                <a:ea typeface="新細明體" charset="-120"/>
              </a:rPr>
              <a:t>if an optimal solution to the problem contains within it optimal solutions to sub-problems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0-1: If item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is removed from an optimal packing, the remaining packing is an optimal packing with weight at most </a:t>
            </a:r>
            <a:r>
              <a:rPr lang="en-US" altLang="zh-TW" i="1" dirty="0" smtClean="0">
                <a:ea typeface="新細明體" charset="-120"/>
              </a:rPr>
              <a:t>W-</a:t>
            </a:r>
            <a:r>
              <a:rPr lang="en-US" altLang="zh-TW" i="1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j</a:t>
            </a:r>
            <a:endParaRPr lang="en-US" altLang="zh-TW" i="1" baseline="-25000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Fractional: If </a:t>
            </a:r>
            <a:r>
              <a:rPr lang="en-US" altLang="zh-TW" i="1" dirty="0" smtClean="0">
                <a:ea typeface="新細明體" charset="-120"/>
              </a:rPr>
              <a:t>w pounds</a:t>
            </a:r>
            <a:r>
              <a:rPr lang="en-US" altLang="zh-TW" dirty="0" smtClean="0">
                <a:ea typeface="新細明體" charset="-120"/>
              </a:rPr>
              <a:t> of item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is removed from an optimal packing, the remaining packing is an optimal packing with weight at most </a:t>
            </a:r>
            <a:r>
              <a:rPr lang="en-US" altLang="zh-TW" i="1" dirty="0" smtClean="0">
                <a:ea typeface="新細明體" charset="-120"/>
              </a:rPr>
              <a:t>W-w</a:t>
            </a:r>
            <a:r>
              <a:rPr lang="en-US" altLang="zh-TW" dirty="0" smtClean="0">
                <a:ea typeface="新細明體" charset="-120"/>
              </a:rPr>
              <a:t> that can be taken from other </a:t>
            </a:r>
            <a:r>
              <a:rPr lang="en-US" altLang="zh-TW" i="1" dirty="0" smtClean="0">
                <a:ea typeface="新細明體" charset="-120"/>
              </a:rPr>
              <a:t>n-1</a:t>
            </a:r>
            <a:r>
              <a:rPr lang="en-US" altLang="zh-TW" dirty="0" smtClean="0">
                <a:ea typeface="新細明體" charset="-120"/>
              </a:rPr>
              <a:t> items plus </a:t>
            </a:r>
            <a:r>
              <a:rPr lang="en-US" altLang="zh-TW" i="1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j</a:t>
            </a:r>
            <a:r>
              <a:rPr lang="en-US" altLang="zh-TW" i="1" dirty="0" smtClean="0">
                <a:ea typeface="新細明體" charset="-120"/>
              </a:rPr>
              <a:t> – w</a:t>
            </a:r>
            <a:r>
              <a:rPr lang="en-US" altLang="zh-TW" dirty="0" smtClean="0">
                <a:ea typeface="新細明體" charset="-120"/>
              </a:rPr>
              <a:t> of item </a:t>
            </a:r>
            <a:r>
              <a:rPr lang="en-US" altLang="zh-TW" i="1" dirty="0" smtClean="0">
                <a:ea typeface="新細明體" charset="-120"/>
              </a:rPr>
              <a:t>j</a:t>
            </a:r>
            <a:endParaRPr lang="en-US" altLang="zh-TW" i="1" baseline="-25000" dirty="0" smtClean="0">
              <a:ea typeface="新細明體" charset="-120"/>
            </a:endParaRP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Greedy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Coin Changing</a:t>
            </a:r>
          </a:p>
          <a:p>
            <a:r>
              <a:rPr lang="en-US" altLang="en-US" i="1" dirty="0" smtClean="0">
                <a:solidFill>
                  <a:srgbClr val="00B0F0"/>
                </a:solidFill>
                <a:latin typeface="Arial Narrow" pitchFamily="34" charset="0"/>
              </a:rPr>
              <a:t>Task Scheduling</a:t>
            </a:r>
            <a:endParaRPr lang="en-US" altLang="en-US" i="1" dirty="0">
              <a:solidFill>
                <a:srgbClr val="00B0F0"/>
              </a:solidFill>
              <a:latin typeface="Arial Narrow" pitchFamily="34" charset="0"/>
            </a:endParaRPr>
          </a:p>
          <a:p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Minimum Spanning Tree</a:t>
            </a:r>
            <a:endParaRPr lang="en-US" altLang="en-US" i="1" dirty="0">
              <a:solidFill>
                <a:srgbClr val="00B0F0"/>
              </a:solidFill>
              <a:latin typeface="Arial Narrow" pitchFamily="34" charset="0"/>
            </a:endParaRPr>
          </a:p>
          <a:p>
            <a:r>
              <a:rPr lang="en-US" altLang="en-US" b="0" i="1" dirty="0" err="1" smtClean="0">
                <a:solidFill>
                  <a:srgbClr val="00B0F0"/>
                </a:solidFill>
                <a:latin typeface="Arial Narrow" pitchFamily="34" charset="0"/>
              </a:rPr>
              <a:t>Dijkstra's</a:t>
            </a:r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 Single-Source Shortest-Path</a:t>
            </a:r>
            <a:r>
              <a:rPr lang="en-US" altLang="en-US" dirty="0" smtClean="0">
                <a:solidFill>
                  <a:srgbClr val="00B0F0"/>
                </a:solidFill>
                <a:latin typeface="Arial Narrow" pitchFamily="34" charset="0"/>
              </a:rPr>
              <a:t>, All Source Shortest Path, </a:t>
            </a:r>
          </a:p>
          <a:p>
            <a:r>
              <a:rPr lang="en-CA" i="1" dirty="0">
                <a:solidFill>
                  <a:srgbClr val="00B0F0"/>
                </a:solidFill>
                <a:latin typeface="Arial Narrow" pitchFamily="34" charset="0"/>
              </a:rPr>
              <a:t>The vehicle routing problem (VRP)</a:t>
            </a:r>
          </a:p>
          <a:p>
            <a:r>
              <a:rPr lang="en-CA" altLang="ko-KR" i="1" dirty="0">
                <a:solidFill>
                  <a:srgbClr val="00B0F0"/>
                </a:solidFill>
                <a:latin typeface="Arial Narrow" pitchFamily="34" charset="0"/>
              </a:rPr>
              <a:t>Travelling salesman problem</a:t>
            </a:r>
          </a:p>
          <a:p>
            <a:endParaRPr lang="en-CA" dirty="0" smtClean="0"/>
          </a:p>
          <a:p>
            <a:endParaRPr lang="en-US" altLang="en-US" dirty="0" smtClean="0">
              <a:solidFill>
                <a:srgbClr val="00B0F0"/>
              </a:solidFill>
              <a:latin typeface="Arial Narrow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/>
          <a:lstStyle/>
          <a:p>
            <a:pPr algn="ctr"/>
            <a:r>
              <a:rPr lang="en-US" sz="3600"/>
              <a:t>Huffman Codes</a:t>
            </a:r>
          </a:p>
        </p:txBody>
      </p:sp>
    </p:spTree>
    <p:extLst>
      <p:ext uri="{BB962C8B-B14F-4D97-AF65-F5344CB8AC3E}">
        <p14:creationId xmlns:p14="http://schemas.microsoft.com/office/powerpoint/2010/main" val="3573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David Huffman’s idea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Term paper at 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the tree (code) bottom-up in a greedy fashion</a:t>
            </a:r>
          </a:p>
          <a:p>
            <a:endParaRPr lang="en-US" dirty="0"/>
          </a:p>
          <a:p>
            <a:r>
              <a:rPr lang="en-US" dirty="0"/>
              <a:t>Origami aficionado</a:t>
            </a:r>
          </a:p>
        </p:txBody>
      </p:sp>
      <p:pic>
        <p:nvPicPr>
          <p:cNvPr id="40964" name="Picture 4" descr="C:\users\steng\Spring2003\huffman_david.99-10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1911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3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makes a greedy algorithm?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Feasible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Has to satisfy the problem’s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Locally 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greedy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Has to make the best local choice among all feasible choices available on that step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If this local choice results in a global optimum then the problem has optimal substructure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Irrevocable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Once a choice is made it can’t be un-done on subsequent steps of the algorithm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Simple and appealing, but don’t always give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738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284163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Huffman Coding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05225"/>
            <a:ext cx="7772400" cy="2390775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  <a:ea typeface="+mn-ea"/>
              </a:rPr>
              <a:t>A technique to compress data effectively 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Usually between 20%-90% compression</a:t>
            </a:r>
          </a:p>
          <a:p>
            <a:pPr>
              <a:defRPr/>
            </a:pPr>
            <a:endParaRPr lang="en-US" sz="2000" b="1" dirty="0">
              <a:ea typeface="+mn-ea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  <a:ea typeface="+mn-ea"/>
              </a:rPr>
              <a:t>Lossless compression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No information is lost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When decompress, you get the original file</a:t>
            </a:r>
            <a:endParaRPr lang="en-US" sz="2000" b="1" dirty="0">
              <a:ea typeface="+mn-ea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312863"/>
            <a:ext cx="31591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1878013" y="3179763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file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256088" y="1547813"/>
            <a:ext cx="3544887" cy="1546225"/>
            <a:chOff x="4256034" y="1547752"/>
            <a:chExt cx="3544395" cy="1545567"/>
          </a:xfrm>
        </p:grpSpPr>
        <p:pic>
          <p:nvPicPr>
            <p:cNvPr id="37895" name="Picture 8" descr="Screen shot 2013-04-03 at 8.10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749" y="1547752"/>
              <a:ext cx="991745" cy="118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ight Arrow 10"/>
            <p:cNvSpPr/>
            <p:nvPr/>
          </p:nvSpPr>
          <p:spPr bwMode="auto">
            <a:xfrm>
              <a:off x="4260795" y="2004757"/>
              <a:ext cx="1868229" cy="482395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97" name="TextBox 11"/>
            <p:cNvSpPr txBox="1">
              <a:spLocks noChangeArrowheads="1"/>
            </p:cNvSpPr>
            <p:nvPr/>
          </p:nvSpPr>
          <p:spPr bwMode="auto">
            <a:xfrm>
              <a:off x="5819824" y="2723987"/>
              <a:ext cx="1980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solidFill>
                    <a:srgbClr val="800000"/>
                  </a:solidFill>
                </a:rPr>
                <a:t>Compressed file</a:t>
              </a:r>
            </a:p>
          </p:txBody>
        </p:sp>
        <p:sp>
          <p:nvSpPr>
            <p:cNvPr id="37898" name="TextBox 12"/>
            <p:cNvSpPr txBox="1">
              <a:spLocks noChangeArrowheads="1"/>
            </p:cNvSpPr>
            <p:nvPr/>
          </p:nvSpPr>
          <p:spPr bwMode="auto">
            <a:xfrm>
              <a:off x="4256034" y="1737339"/>
              <a:ext cx="1941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solidFill>
                    <a:srgbClr val="3333FF"/>
                  </a:solidFill>
                </a:rPr>
                <a:t>Huffman 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8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368300"/>
            <a:ext cx="7772400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Huffman Coding: Applications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3495675"/>
            <a:ext cx="7772400" cy="2347913"/>
          </a:xfrm>
        </p:spPr>
        <p:txBody>
          <a:bodyPr>
            <a:normAutofit lnSpcReduction="10000"/>
          </a:bodyPr>
          <a:lstStyle/>
          <a:p>
            <a:r>
              <a:rPr lang="en-US" sz="1600" b="1" smtClean="0">
                <a:solidFill>
                  <a:srgbClr val="3333FF"/>
                </a:solidFill>
              </a:rPr>
              <a:t>Saving space</a:t>
            </a:r>
          </a:p>
          <a:p>
            <a:pPr lvl="1"/>
            <a:r>
              <a:rPr lang="en-US" sz="1600" b="1" smtClean="0"/>
              <a:t>Store compressed files instead of original files </a:t>
            </a:r>
          </a:p>
          <a:p>
            <a:endParaRPr lang="en-US" sz="1600" b="1" smtClean="0"/>
          </a:p>
          <a:p>
            <a:r>
              <a:rPr lang="en-US" sz="1600" b="1" smtClean="0">
                <a:solidFill>
                  <a:srgbClr val="3333FF"/>
                </a:solidFill>
              </a:rPr>
              <a:t>Transmitting files or data</a:t>
            </a:r>
          </a:p>
          <a:p>
            <a:pPr lvl="1"/>
            <a:r>
              <a:rPr lang="en-US" sz="1600" b="1" smtClean="0"/>
              <a:t>Send compressed data to save transmission time and power</a:t>
            </a:r>
          </a:p>
          <a:p>
            <a:pPr lvl="1"/>
            <a:endParaRPr lang="en-US" sz="1600" b="1" smtClean="0"/>
          </a:p>
          <a:p>
            <a:r>
              <a:rPr lang="en-US" sz="1600" b="1" smtClean="0">
                <a:solidFill>
                  <a:srgbClr val="3333FF"/>
                </a:solidFill>
              </a:rPr>
              <a:t>Encryption and decryption</a:t>
            </a:r>
          </a:p>
          <a:p>
            <a:pPr lvl="1"/>
            <a:r>
              <a:rPr lang="en-US" sz="1600" b="1" smtClean="0"/>
              <a:t>Cannot read the compressed file without knowing the </a:t>
            </a:r>
            <a:r>
              <a:rPr lang="en-US" altLang="en-US" sz="1600" b="1" smtClean="0"/>
              <a:t>“</a:t>
            </a:r>
            <a:r>
              <a:rPr lang="en-US" sz="1600" b="1" smtClean="0"/>
              <a:t>key</a:t>
            </a:r>
            <a:r>
              <a:rPr lang="en-US" altLang="en-US" sz="1600" b="1" smtClean="0"/>
              <a:t>”</a:t>
            </a:r>
            <a:r>
              <a:rPr lang="en-US" sz="1600" b="1" smtClean="0"/>
              <a:t> 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239838"/>
            <a:ext cx="3159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Screen shot 2013-04-03 at 8.1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1474788"/>
            <a:ext cx="9921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878013" y="3106738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file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260850" y="1931988"/>
            <a:ext cx="1868488" cy="482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5819775" y="2651125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Compressed file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56088" y="1663700"/>
            <a:ext cx="194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3333FF"/>
                </a:solidFill>
              </a:rPr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3665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messages 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Encode a message composed of a string of characters</a:t>
            </a:r>
          </a:p>
          <a:p>
            <a:r>
              <a:rPr lang="en-US" dirty="0"/>
              <a:t>Codes used by computer systems</a:t>
            </a:r>
          </a:p>
          <a:p>
            <a:pPr lvl="1"/>
            <a:r>
              <a:rPr lang="en-US" dirty="0"/>
              <a:t>ASCII</a:t>
            </a:r>
          </a:p>
          <a:p>
            <a:pPr lvl="2"/>
            <a:r>
              <a:rPr lang="en-US" dirty="0"/>
              <a:t>uses 8 bits per character</a:t>
            </a:r>
          </a:p>
          <a:p>
            <a:pPr lvl="2"/>
            <a:r>
              <a:rPr lang="en-US" dirty="0"/>
              <a:t>can encode 256 characters</a:t>
            </a:r>
          </a:p>
          <a:p>
            <a:pPr lvl="1"/>
            <a:r>
              <a:rPr lang="en-US" dirty="0"/>
              <a:t>Unicode</a:t>
            </a:r>
          </a:p>
          <a:p>
            <a:pPr lvl="2"/>
            <a:r>
              <a:rPr lang="en-US" dirty="0"/>
              <a:t>16 bits per character</a:t>
            </a:r>
          </a:p>
          <a:p>
            <a:pPr lvl="2"/>
            <a:r>
              <a:rPr lang="en-US" dirty="0"/>
              <a:t>can encode 65536 characters</a:t>
            </a:r>
          </a:p>
          <a:p>
            <a:pPr lvl="2"/>
            <a:r>
              <a:rPr lang="en-US" dirty="0"/>
              <a:t>includes all characters encoded by ASCII</a:t>
            </a:r>
          </a:p>
          <a:p>
            <a:r>
              <a:rPr lang="en-US" dirty="0"/>
              <a:t>ASCII and Unicode are </a:t>
            </a:r>
            <a:r>
              <a:rPr lang="en-US" i="1" dirty="0"/>
              <a:t>fixed-length codes</a:t>
            </a:r>
          </a:p>
          <a:p>
            <a:pPr lvl="1"/>
            <a:r>
              <a:rPr lang="en-US" dirty="0"/>
              <a:t>all characters represented by same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2462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/>
              <a:t>Suppose that we want to encode a message constructed from the symbols 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</a:t>
            </a:r>
            <a:r>
              <a:rPr lang="en-US" b="1"/>
              <a:t>D</a:t>
            </a:r>
            <a:r>
              <a:rPr lang="en-US"/>
              <a:t>, and </a:t>
            </a:r>
            <a:r>
              <a:rPr lang="en-US" b="1"/>
              <a:t>E</a:t>
            </a:r>
            <a:r>
              <a:rPr lang="en-US"/>
              <a:t> using a fixed-length code</a:t>
            </a:r>
          </a:p>
          <a:p>
            <a:pPr lvl="1"/>
            <a:r>
              <a:rPr lang="en-US"/>
              <a:t>How many bits are required to encode each symbol? 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at least </a:t>
            </a:r>
            <a:r>
              <a:rPr lang="en-US">
                <a:solidFill>
                  <a:srgbClr val="0000FF"/>
                </a:solidFill>
              </a:rPr>
              <a:t>3 bits</a:t>
            </a:r>
            <a:r>
              <a:rPr lang="en-US"/>
              <a:t> are required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2 bits are not enough (can only encode four symbols)</a:t>
            </a:r>
          </a:p>
          <a:p>
            <a:pPr lvl="1">
              <a:buSzPct val="70000"/>
              <a:buFont typeface="Wingdings 2" pitchFamily="18" charset="2"/>
              <a:buChar char="®"/>
            </a:pPr>
            <a:r>
              <a:rPr lang="en-US"/>
              <a:t>How many bits are required to encode the message </a:t>
            </a:r>
            <a:r>
              <a:rPr lang="en-US" b="1"/>
              <a:t>DEAACAAAAABA</a:t>
            </a:r>
            <a:r>
              <a:rPr lang="en-US"/>
              <a:t>? 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there are twelve symbols, each requires 3 bits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12*3 = </a:t>
            </a:r>
            <a:r>
              <a:rPr lang="en-US">
                <a:solidFill>
                  <a:srgbClr val="0000FF"/>
                </a:solidFill>
              </a:rPr>
              <a:t>36 bits</a:t>
            </a:r>
            <a:r>
              <a:rPr lang="en-US"/>
              <a:t> are required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 of fixed-length codes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Wasted space</a:t>
            </a:r>
          </a:p>
          <a:p>
            <a:pPr lvl="1"/>
            <a:r>
              <a:rPr lang="en-US"/>
              <a:t>Unicode uses twice as much space as ASCII</a:t>
            </a:r>
          </a:p>
          <a:p>
            <a:pPr lvl="2"/>
            <a:r>
              <a:rPr lang="en-US"/>
              <a:t>inefficient for plain-text messages containing only ASCII characters</a:t>
            </a:r>
          </a:p>
          <a:p>
            <a:r>
              <a:rPr lang="en-US"/>
              <a:t>Same number of bits used to represent all characters</a:t>
            </a:r>
          </a:p>
          <a:p>
            <a:pPr lvl="1"/>
            <a:r>
              <a:rPr lang="en-US"/>
              <a:t>‘a’ and ‘e’ occur more frequently than ‘q’ and ‘z’</a:t>
            </a:r>
          </a:p>
          <a:p>
            <a:endParaRPr lang="en-US"/>
          </a:p>
          <a:p>
            <a:r>
              <a:rPr lang="en-US" b="1"/>
              <a:t>Potential solution</a:t>
            </a:r>
            <a:r>
              <a:rPr lang="en-US"/>
              <a:t>: use variable-length codes</a:t>
            </a:r>
          </a:p>
          <a:p>
            <a:pPr lvl="1"/>
            <a:r>
              <a:rPr lang="en-US"/>
              <a:t>variable number of bits to represent characters when frequency of occurrence is known</a:t>
            </a:r>
          </a:p>
          <a:p>
            <a:pPr lvl="1"/>
            <a:r>
              <a:rPr lang="en-US"/>
              <a:t>short codes for characters that occur frequently</a:t>
            </a:r>
          </a:p>
        </p:txBody>
      </p:sp>
    </p:spTree>
    <p:extLst>
      <p:ext uri="{BB962C8B-B14F-4D97-AF65-F5344CB8AC3E}">
        <p14:creationId xmlns:p14="http://schemas.microsoft.com/office/powerpoint/2010/main" val="361305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 of variable-length codes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advantage of variable-length codes over fixed-length is short codes can be given to characters that occur frequently</a:t>
            </a:r>
          </a:p>
          <a:p>
            <a:pPr lvl="1"/>
            <a:r>
              <a:rPr lang="en-US" sz="2400" dirty="0"/>
              <a:t>on average, the length of the encoded message is less than fixed-length encoding</a:t>
            </a:r>
          </a:p>
          <a:p>
            <a:r>
              <a:rPr lang="en-US" sz="2400" b="1" dirty="0"/>
              <a:t>Potential problem:</a:t>
            </a:r>
            <a:r>
              <a:rPr lang="en-US" sz="2400" dirty="0"/>
              <a:t> how do we know where one character ends and another begins? </a:t>
            </a:r>
          </a:p>
          <a:p>
            <a:pPr lvl="2"/>
            <a:r>
              <a:rPr lang="en-US" dirty="0"/>
              <a:t>not a problem if number of bits is fixed!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050925" y="4764088"/>
            <a:ext cx="1119188" cy="158115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= 00</a:t>
            </a:r>
          </a:p>
          <a:p>
            <a:r>
              <a:rPr lang="en-US"/>
              <a:t>B = 01</a:t>
            </a:r>
          </a:p>
          <a:p>
            <a:r>
              <a:rPr lang="en-US"/>
              <a:t>C = 10</a:t>
            </a:r>
          </a:p>
          <a:p>
            <a:r>
              <a:rPr lang="en-US"/>
              <a:t>D = 11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667000" y="4916488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0010110111001111111111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648200" y="5638800"/>
            <a:ext cx="3208338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A C D B A D D D D D</a:t>
            </a:r>
          </a:p>
        </p:txBody>
      </p:sp>
    </p:spTree>
    <p:extLst>
      <p:ext uri="{BB962C8B-B14F-4D97-AF65-F5344CB8AC3E}">
        <p14:creationId xmlns:p14="http://schemas.microsoft.com/office/powerpoint/2010/main" val="536454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property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code has the </a:t>
            </a:r>
            <a:r>
              <a:rPr lang="en-US" b="1"/>
              <a:t>prefix property</a:t>
            </a:r>
            <a:r>
              <a:rPr lang="en-US"/>
              <a:t> if no character code is the prefix (start of the code) for another character</a:t>
            </a:r>
          </a:p>
          <a:p>
            <a:r>
              <a:rPr lang="en-US"/>
              <a:t>Example:</a:t>
            </a:r>
          </a:p>
          <a:p>
            <a:pPr>
              <a:buFont typeface="Wingdings 2" pitchFamily="18" charset="2"/>
              <a:buNone/>
            </a:pPr>
            <a:r>
              <a:rPr lang="en-US"/>
              <a:t>			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endParaRPr lang="en-US"/>
          </a:p>
          <a:p>
            <a:r>
              <a:rPr lang="en-US"/>
              <a:t>000 is not a prefix of 11, 01, 001, or 10</a:t>
            </a:r>
          </a:p>
          <a:p>
            <a:r>
              <a:rPr lang="en-US"/>
              <a:t>11 is not a prefix of 000, 01, 001, or 10  …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/>
        </p:nvGraphicFramePr>
        <p:xfrm>
          <a:off x="1371600" y="25908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195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25908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01001101100010</a:t>
            </a:r>
          </a:p>
        </p:txBody>
      </p:sp>
      <p:sp>
        <p:nvSpPr>
          <p:cNvPr id="263196" name="Text Box 28"/>
          <p:cNvSpPr txBox="1">
            <a:spLocks noChangeArrowheads="1"/>
          </p:cNvSpPr>
          <p:nvPr/>
        </p:nvSpPr>
        <p:spPr bwMode="auto">
          <a:xfrm>
            <a:off x="6477000" y="3886200"/>
            <a:ext cx="1868488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 S T Q P T</a:t>
            </a:r>
          </a:p>
        </p:txBody>
      </p:sp>
    </p:spTree>
    <p:extLst>
      <p:ext uri="{BB962C8B-B14F-4D97-AF65-F5344CB8AC3E}">
        <p14:creationId xmlns:p14="http://schemas.microsoft.com/office/powerpoint/2010/main" val="309282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without prefix property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following code does </a:t>
            </a:r>
            <a:r>
              <a:rPr lang="en-US" b="1"/>
              <a:t>not</a:t>
            </a:r>
            <a:r>
              <a:rPr lang="en-US"/>
              <a:t> have prefix property</a:t>
            </a:r>
          </a:p>
          <a:p>
            <a:endParaRPr lang="en-US"/>
          </a:p>
          <a:p>
            <a:pPr>
              <a:buFont typeface="Wingdings 2" pitchFamily="18" charset="2"/>
              <a:buNone/>
            </a:pPr>
            <a:r>
              <a:rPr lang="en-US"/>
              <a:t>			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>
              <a:solidFill>
                <a:srgbClr val="0000FF"/>
              </a:solidFill>
            </a:endParaRPr>
          </a:p>
          <a:p>
            <a:r>
              <a:rPr lang="en-US"/>
              <a:t>The pattern </a:t>
            </a:r>
            <a:r>
              <a:rPr lang="en-US" b="1"/>
              <a:t>1110</a:t>
            </a:r>
            <a:r>
              <a:rPr lang="en-US"/>
              <a:t> can be decoded as </a:t>
            </a:r>
            <a:r>
              <a:rPr lang="en-US" b="1"/>
              <a:t>QQQP</a:t>
            </a:r>
            <a:r>
              <a:rPr lang="en-US"/>
              <a:t>, </a:t>
            </a:r>
            <a:r>
              <a:rPr lang="en-US" b="1"/>
              <a:t>QTP</a:t>
            </a:r>
            <a:r>
              <a:rPr lang="en-US"/>
              <a:t>,  </a:t>
            </a:r>
            <a:r>
              <a:rPr lang="en-US" b="1"/>
              <a:t>QQS</a:t>
            </a:r>
            <a:r>
              <a:rPr lang="en-US"/>
              <a:t>, or </a:t>
            </a:r>
            <a:r>
              <a:rPr lang="en-US" b="1"/>
              <a:t>TS</a:t>
            </a:r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264196" name="Group 4"/>
          <p:cNvGraphicFramePr>
            <a:graphicFrameLocks noGrp="1"/>
          </p:cNvGraphicFramePr>
          <p:nvPr/>
        </p:nvGraphicFramePr>
        <p:xfrm>
          <a:off x="2895600" y="2058988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05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284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Design a variable-length prefix-free code such that the message </a:t>
            </a:r>
            <a:r>
              <a:rPr lang="en-US" b="1" dirty="0"/>
              <a:t>DEAACAAAAABA</a:t>
            </a:r>
            <a:r>
              <a:rPr lang="en-US" dirty="0"/>
              <a:t> can be encoded using 22 bits</a:t>
            </a:r>
          </a:p>
          <a:p>
            <a:pPr>
              <a:lnSpc>
                <a:spcPct val="90000"/>
              </a:lnSpc>
            </a:pPr>
            <a:r>
              <a:rPr lang="en-US" dirty="0"/>
              <a:t>Possible solution: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 occurs eight times while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 and </a:t>
            </a:r>
            <a:r>
              <a:rPr lang="en-US" b="1" dirty="0"/>
              <a:t>E</a:t>
            </a:r>
            <a:r>
              <a:rPr lang="en-US" dirty="0"/>
              <a:t> each occur once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A</a:t>
            </a:r>
            <a:r>
              <a:rPr lang="en-US" dirty="0"/>
              <a:t> with a one bit code, say 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remaining codes cannot start with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B</a:t>
            </a:r>
            <a:r>
              <a:rPr lang="en-US" dirty="0"/>
              <a:t> with the two bit code 10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remaining codes cannot start with 0 or 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C</a:t>
            </a:r>
            <a:r>
              <a:rPr lang="en-US" dirty="0"/>
              <a:t> with 110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D</a:t>
            </a:r>
            <a:r>
              <a:rPr lang="en-US" dirty="0"/>
              <a:t> with 1110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E</a:t>
            </a:r>
            <a:r>
              <a:rPr lang="en-US" dirty="0"/>
              <a:t> with 11110</a:t>
            </a:r>
          </a:p>
        </p:txBody>
      </p:sp>
    </p:spTree>
    <p:extLst>
      <p:ext uri="{BB962C8B-B14F-4D97-AF65-F5344CB8AC3E}">
        <p14:creationId xmlns:p14="http://schemas.microsoft.com/office/powerpoint/2010/main" val="1416158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Encoded message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2514600" y="5334000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1110111100011000000100</a:t>
            </a:r>
          </a:p>
        </p:txBody>
      </p:sp>
      <p:sp>
        <p:nvSpPr>
          <p:cNvPr id="289820" name="Text Box 28"/>
          <p:cNvSpPr txBox="1">
            <a:spLocks noChangeArrowheads="1"/>
          </p:cNvSpPr>
          <p:nvPr/>
        </p:nvSpPr>
        <p:spPr bwMode="auto">
          <a:xfrm>
            <a:off x="65532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22 bits</a:t>
            </a:r>
          </a:p>
        </p:txBody>
      </p:sp>
    </p:spTree>
    <p:extLst>
      <p:ext uri="{BB962C8B-B14F-4D97-AF65-F5344CB8AC3E}">
        <p14:creationId xmlns:p14="http://schemas.microsoft.com/office/powerpoint/2010/main" val="2582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real time example…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Maximization</a:t>
            </a:r>
          </a:p>
          <a:p>
            <a:pPr marL="0" indent="0">
              <a:buNone/>
            </a:pPr>
            <a:r>
              <a:rPr lang="en-US" dirty="0" smtClean="0"/>
              <a:t>Student requesting for marks in Unit test to </a:t>
            </a:r>
            <a:r>
              <a:rPr lang="en-US" i="1" dirty="0" smtClean="0"/>
              <a:t>maximize</a:t>
            </a:r>
            <a:r>
              <a:rPr lang="en-US" dirty="0" smtClean="0"/>
              <a:t> the score.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Minimization</a:t>
            </a:r>
          </a:p>
          <a:p>
            <a:pPr marL="0" indent="0">
              <a:buNone/>
            </a:pPr>
            <a:r>
              <a:rPr lang="en-US" dirty="0" smtClean="0"/>
              <a:t>Student requesting for penalties in Unit test to be </a:t>
            </a:r>
            <a:r>
              <a:rPr lang="en-US" i="1" dirty="0" smtClean="0"/>
              <a:t>minimized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i="1" dirty="0" smtClean="0"/>
              <a:t>sometimes </a:t>
            </a:r>
            <a:r>
              <a:rPr lang="en-US" i="1" dirty="0"/>
              <a:t>he/she may become the topper in the </a:t>
            </a:r>
            <a:r>
              <a:rPr lang="en-US" i="1" dirty="0" smtClean="0"/>
              <a:t>class in both the cases.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4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possible code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2514600" y="5334000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1101111100101000001000</a:t>
            </a: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65532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22 bits</a:t>
            </a:r>
          </a:p>
        </p:txBody>
      </p:sp>
    </p:spTree>
    <p:extLst>
      <p:ext uri="{BB962C8B-B14F-4D97-AF65-F5344CB8AC3E}">
        <p14:creationId xmlns:p14="http://schemas.microsoft.com/office/powerpoint/2010/main" val="2102557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code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2667000" y="5334000"/>
            <a:ext cx="3609975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11011100101000001000</a:t>
            </a: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64770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20 bits</a:t>
            </a:r>
          </a:p>
        </p:txBody>
      </p:sp>
    </p:spTree>
    <p:extLst>
      <p:ext uri="{BB962C8B-B14F-4D97-AF65-F5344CB8AC3E}">
        <p14:creationId xmlns:p14="http://schemas.microsoft.com/office/powerpoint/2010/main" val="940200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code to use?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Question: Is there a variable-length code that makes the most efficient use of space?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3429000"/>
            <a:ext cx="21447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b="1"/>
              <a:t>Answer: Yes!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 tree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each leaf contains symbol (character)</a:t>
            </a:r>
          </a:p>
          <a:p>
            <a:pPr lvl="1"/>
            <a:r>
              <a:rPr lang="en-US" dirty="0"/>
              <a:t>label edge from node to left child with 0</a:t>
            </a:r>
          </a:p>
          <a:p>
            <a:pPr lvl="1"/>
            <a:r>
              <a:rPr lang="en-US" dirty="0"/>
              <a:t>label edge from node to right child with 1</a:t>
            </a:r>
          </a:p>
          <a:p>
            <a:r>
              <a:rPr lang="en-US" dirty="0"/>
              <a:t>Code for any symbol obtained by following path from root to the leaf containing symbol</a:t>
            </a:r>
          </a:p>
          <a:p>
            <a:r>
              <a:rPr lang="en-US" dirty="0"/>
              <a:t>Code has prefix property</a:t>
            </a:r>
          </a:p>
          <a:p>
            <a:pPr lvl="1"/>
            <a:r>
              <a:rPr lang="en-US" dirty="0"/>
              <a:t>leaf node cannot appear on path to another leaf</a:t>
            </a:r>
          </a:p>
          <a:p>
            <a:pPr lvl="1"/>
            <a:r>
              <a:rPr lang="en-US" i="1" dirty="0"/>
              <a:t>note</a:t>
            </a:r>
            <a:r>
              <a:rPr lang="en-US" dirty="0"/>
              <a:t>: fixed-length codes are represented by a complete Huffman tree and clearly have the prefix property</a:t>
            </a:r>
          </a:p>
        </p:txBody>
      </p:sp>
    </p:spTree>
    <p:extLst>
      <p:ext uri="{BB962C8B-B14F-4D97-AF65-F5344CB8AC3E}">
        <p14:creationId xmlns:p14="http://schemas.microsoft.com/office/powerpoint/2010/main" val="347420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Huffman tree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frequencies of each symbol occurring in message</a:t>
            </a:r>
          </a:p>
          <a:p>
            <a:r>
              <a:rPr lang="en-US" dirty="0"/>
              <a:t>Begin with a forest of single node trees</a:t>
            </a:r>
          </a:p>
          <a:p>
            <a:pPr lvl="1"/>
            <a:r>
              <a:rPr lang="en-US" dirty="0"/>
              <a:t>each contain symbol and its frequency</a:t>
            </a:r>
          </a:p>
          <a:p>
            <a:r>
              <a:rPr lang="en-US" i="1" dirty="0"/>
              <a:t>Do recursively </a:t>
            </a:r>
          </a:p>
          <a:p>
            <a:pPr lvl="1"/>
            <a:r>
              <a:rPr lang="en-US" dirty="0"/>
              <a:t>select two trees with smallest frequency at the root </a:t>
            </a:r>
          </a:p>
          <a:p>
            <a:pPr lvl="1"/>
            <a:r>
              <a:rPr lang="en-US" dirty="0"/>
              <a:t>produce a new binary tree with the selected trees as children and store the sum of their frequencies in the root</a:t>
            </a:r>
          </a:p>
          <a:p>
            <a:r>
              <a:rPr lang="en-US" dirty="0"/>
              <a:t>Recursion ends when there is one tree</a:t>
            </a:r>
          </a:p>
          <a:p>
            <a:pPr lvl="1"/>
            <a:r>
              <a:rPr lang="en-US" dirty="0"/>
              <a:t>this is the Huffman coding tree</a:t>
            </a:r>
          </a:p>
        </p:txBody>
      </p:sp>
    </p:spTree>
    <p:extLst>
      <p:ext uri="{BB962C8B-B14F-4D97-AF65-F5344CB8AC3E}">
        <p14:creationId xmlns:p14="http://schemas.microsoft.com/office/powerpoint/2010/main" val="370396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Build the </a:t>
            </a:r>
            <a:r>
              <a:rPr lang="en-US" i="1" dirty="0"/>
              <a:t>Huffman coding tree </a:t>
            </a:r>
            <a:r>
              <a:rPr lang="en-US" dirty="0"/>
              <a:t>for the message</a:t>
            </a:r>
          </a:p>
          <a:p>
            <a:pPr algn="ctr">
              <a:buFont typeface="Wingdings 2" pitchFamily="18" charset="2"/>
              <a:buNone/>
            </a:pPr>
            <a:r>
              <a:rPr lang="en-US" i="1" dirty="0"/>
              <a:t>This is his message</a:t>
            </a:r>
          </a:p>
          <a:p>
            <a:r>
              <a:rPr lang="en-US" dirty="0"/>
              <a:t>Character frequencies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Begin </a:t>
            </a:r>
            <a:r>
              <a:rPr lang="en-US" dirty="0"/>
              <a:t>with forest of single trees</a:t>
            </a:r>
          </a:p>
        </p:txBody>
      </p:sp>
      <p:graphicFrame>
        <p:nvGraphicFramePr>
          <p:cNvPr id="2683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65874"/>
              </p:ext>
            </p:extLst>
          </p:nvPr>
        </p:nvGraphicFramePr>
        <p:xfrm>
          <a:off x="1352695" y="2743200"/>
          <a:ext cx="6096000" cy="13716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324" name="AutoShape 36"/>
          <p:cNvSpPr>
            <a:spLocks noChangeArrowheads="1"/>
          </p:cNvSpPr>
          <p:nvPr/>
        </p:nvSpPr>
        <p:spPr bwMode="auto">
          <a:xfrm>
            <a:off x="33528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8325" name="AutoShape 37"/>
          <p:cNvSpPr>
            <a:spLocks noChangeArrowheads="1"/>
          </p:cNvSpPr>
          <p:nvPr/>
        </p:nvSpPr>
        <p:spPr bwMode="auto">
          <a:xfrm>
            <a:off x="6683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8326" name="AutoShape 38"/>
          <p:cNvSpPr>
            <a:spLocks noChangeArrowheads="1"/>
          </p:cNvSpPr>
          <p:nvPr/>
        </p:nvSpPr>
        <p:spPr bwMode="auto">
          <a:xfrm>
            <a:off x="60658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68327" name="AutoShape 39"/>
          <p:cNvSpPr>
            <a:spLocks noChangeArrowheads="1"/>
          </p:cNvSpPr>
          <p:nvPr/>
        </p:nvSpPr>
        <p:spPr bwMode="auto">
          <a:xfrm>
            <a:off x="24780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8328" name="AutoShape 40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8329" name="AutoShape 41"/>
          <p:cNvSpPr>
            <a:spLocks noChangeArrowheads="1"/>
          </p:cNvSpPr>
          <p:nvPr/>
        </p:nvSpPr>
        <p:spPr bwMode="auto">
          <a:xfrm>
            <a:off x="15732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8330" name="AutoShape 42"/>
          <p:cNvSpPr>
            <a:spLocks noChangeArrowheads="1"/>
          </p:cNvSpPr>
          <p:nvPr/>
        </p:nvSpPr>
        <p:spPr bwMode="auto">
          <a:xfrm>
            <a:off x="51641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8331" name="AutoShape 43"/>
          <p:cNvSpPr>
            <a:spLocks noChangeArrowheads="1"/>
          </p:cNvSpPr>
          <p:nvPr/>
        </p:nvSpPr>
        <p:spPr bwMode="auto">
          <a:xfrm>
            <a:off x="69707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68332" name="AutoShape 44"/>
          <p:cNvSpPr>
            <a:spLocks noChangeArrowheads="1"/>
          </p:cNvSpPr>
          <p:nvPr/>
        </p:nvSpPr>
        <p:spPr bwMode="auto">
          <a:xfrm>
            <a:off x="78755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7207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8334" name="Text Box 46"/>
          <p:cNvSpPr txBox="1">
            <a:spLocks noChangeArrowheads="1"/>
          </p:cNvSpPr>
          <p:nvPr/>
        </p:nvSpPr>
        <p:spPr bwMode="auto">
          <a:xfrm>
            <a:off x="1609725" y="56022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8335" name="Text Box 47"/>
          <p:cNvSpPr txBox="1">
            <a:spLocks noChangeArrowheads="1"/>
          </p:cNvSpPr>
          <p:nvPr/>
        </p:nvSpPr>
        <p:spPr bwMode="auto">
          <a:xfrm>
            <a:off x="7064375" y="56022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7910513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68337" name="Text Box 49"/>
          <p:cNvSpPr txBox="1">
            <a:spLocks noChangeArrowheads="1"/>
          </p:cNvSpPr>
          <p:nvPr/>
        </p:nvSpPr>
        <p:spPr bwMode="auto">
          <a:xfrm>
            <a:off x="2497138" y="5602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3440113" y="56022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68339" name="Text Box 51"/>
          <p:cNvSpPr txBox="1">
            <a:spLocks noChangeArrowheads="1"/>
          </p:cNvSpPr>
          <p:nvPr/>
        </p:nvSpPr>
        <p:spPr bwMode="auto">
          <a:xfrm>
            <a:off x="4337050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68340" name="Text Box 52"/>
          <p:cNvSpPr txBox="1">
            <a:spLocks noChangeArrowheads="1"/>
          </p:cNvSpPr>
          <p:nvPr/>
        </p:nvSpPr>
        <p:spPr bwMode="auto">
          <a:xfrm>
            <a:off x="52165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68341" name="Text Box 53"/>
          <p:cNvSpPr txBox="1">
            <a:spLocks noChangeArrowheads="1"/>
          </p:cNvSpPr>
          <p:nvPr/>
        </p:nvSpPr>
        <p:spPr bwMode="auto">
          <a:xfrm>
            <a:off x="6169025" y="5602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69143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</a:t>
            </a:r>
          </a:p>
        </p:txBody>
      </p:sp>
      <p:cxnSp>
        <p:nvCxnSpPr>
          <p:cNvPr id="269315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16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17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9319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9321" name="AutoShape 9"/>
          <p:cNvSpPr>
            <a:spLocks noChangeArrowheads="1"/>
          </p:cNvSpPr>
          <p:nvPr/>
        </p:nvSpPr>
        <p:spPr bwMode="auto">
          <a:xfrm>
            <a:off x="4284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9322" name="AutoShape 10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9323" name="AutoShape 11"/>
          <p:cNvSpPr>
            <a:spLocks noChangeArrowheads="1"/>
          </p:cNvSpPr>
          <p:nvPr/>
        </p:nvSpPr>
        <p:spPr bwMode="auto">
          <a:xfrm>
            <a:off x="5181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69335" name="AutoShape 23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372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</a:t>
            </a:r>
          </a:p>
        </p:txBody>
      </p:sp>
      <p:cxnSp>
        <p:nvCxnSpPr>
          <p:cNvPr id="270339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340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341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0342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0343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0344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0345" name="AutoShape 9"/>
          <p:cNvSpPr>
            <a:spLocks noChangeArrowheads="1"/>
          </p:cNvSpPr>
          <p:nvPr/>
        </p:nvSpPr>
        <p:spPr bwMode="auto">
          <a:xfrm>
            <a:off x="4284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0347" name="AutoShape 11"/>
          <p:cNvSpPr>
            <a:spLocks noChangeArrowheads="1"/>
          </p:cNvSpPr>
          <p:nvPr/>
        </p:nvSpPr>
        <p:spPr bwMode="auto">
          <a:xfrm>
            <a:off x="5181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0348" name="AutoShape 12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0349" name="AutoShape 13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0354" name="Text Box 18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0355" name="Text Box 19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0359" name="AutoShape 23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0360" name="AutoShape 24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361" name="AutoShape 25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362" name="AutoShape 26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3237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</a:t>
            </a:r>
          </a:p>
        </p:txBody>
      </p:sp>
      <p:cxnSp>
        <p:nvCxnSpPr>
          <p:cNvPr id="271363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64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65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1368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1370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1379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1380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81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1383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1384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1385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1386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1387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1388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9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90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The 0/1 Knapsack problem</a:t>
            </a:r>
            <a:endParaRPr lang="en-US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1816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r>
              <a:rPr lang="en-US" sz="2400" b="1" dirty="0"/>
              <a:t>Given a knapsack with weight </a:t>
            </a:r>
            <a:r>
              <a:rPr lang="en-US" sz="2400" b="1" i="1" dirty="0"/>
              <a:t>W &gt; </a:t>
            </a:r>
            <a:r>
              <a:rPr lang="en-US" sz="2400" b="1" dirty="0"/>
              <a:t>0</a:t>
            </a:r>
            <a:r>
              <a:rPr lang="en-US" sz="2400" b="1" i="1" dirty="0"/>
              <a:t>.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i="1" dirty="0"/>
              <a:t>A </a:t>
            </a:r>
            <a:r>
              <a:rPr lang="en-US" sz="2400" b="1" dirty="0"/>
              <a:t>set</a:t>
            </a:r>
            <a:r>
              <a:rPr lang="en-US" sz="2400" b="1" i="1" dirty="0"/>
              <a:t> S</a:t>
            </a:r>
            <a:r>
              <a:rPr lang="en-US" sz="2400" b="1" dirty="0"/>
              <a:t> of</a:t>
            </a:r>
            <a:r>
              <a:rPr lang="en-US" sz="2400" b="1" i="1" dirty="0"/>
              <a:t> n</a:t>
            </a:r>
            <a:r>
              <a:rPr lang="en-US" sz="2400" b="1" dirty="0"/>
              <a:t> items with weights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r>
              <a:rPr lang="en-US" sz="2400" b="1" i="1" dirty="0"/>
              <a:t>&gt;</a:t>
            </a:r>
            <a:r>
              <a:rPr lang="en-US" sz="2400" b="1" dirty="0"/>
              <a:t>0 and 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smtClean="0"/>
              <a:t>profits </a:t>
            </a:r>
            <a:r>
              <a:rPr lang="en-US" sz="2400" b="1" i="1" dirty="0" smtClean="0"/>
              <a:t>p</a:t>
            </a:r>
            <a:r>
              <a:rPr lang="en-US" sz="2400" b="1" i="1" baseline="-25000" dirty="0" smtClean="0"/>
              <a:t>i</a:t>
            </a:r>
            <a:r>
              <a:rPr lang="en-US" sz="2400" b="1" i="1" dirty="0"/>
              <a:t>&gt; 0</a:t>
            </a:r>
            <a:r>
              <a:rPr lang="en-US" sz="2400" b="1" dirty="0"/>
              <a:t> for </a:t>
            </a:r>
            <a:r>
              <a:rPr lang="en-US" sz="2400" b="1" i="1" dirty="0"/>
              <a:t>i </a:t>
            </a:r>
            <a:r>
              <a:rPr lang="en-US" sz="2400" b="1" dirty="0"/>
              <a:t>= 1,…,</a:t>
            </a:r>
            <a:r>
              <a:rPr lang="en-US" sz="2400" b="1" i="1" dirty="0"/>
              <a:t>n</a:t>
            </a:r>
            <a:r>
              <a:rPr lang="en-US" sz="2400" b="1" dirty="0"/>
              <a:t>.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i="1" dirty="0"/>
              <a:t>S</a:t>
            </a:r>
            <a:r>
              <a:rPr lang="en-US" sz="2400" b="1" dirty="0"/>
              <a:t> = { (</a:t>
            </a:r>
            <a:r>
              <a:rPr lang="en-US" sz="2400" b="1" i="1" dirty="0"/>
              <a:t>item</a:t>
            </a:r>
            <a:r>
              <a:rPr lang="en-US" sz="2400" b="1" baseline="-25000" dirty="0"/>
              <a:t>1</a:t>
            </a:r>
            <a:r>
              <a:rPr lang="en-US" sz="2400" b="1" dirty="0"/>
              <a:t>, </a:t>
            </a:r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  <a:r>
              <a:rPr lang="en-US" sz="2400" b="1" dirty="0"/>
              <a:t>,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1</a:t>
            </a:r>
            <a:r>
              <a:rPr lang="en-US" sz="2400" b="1" i="1" baseline="-25000" dirty="0" smtClean="0"/>
              <a:t> </a:t>
            </a:r>
            <a:r>
              <a:rPr lang="en-US" sz="2400" b="1" dirty="0"/>
              <a:t>),  (</a:t>
            </a:r>
            <a:r>
              <a:rPr lang="en-US" sz="2400" b="1" i="1" dirty="0"/>
              <a:t>item</a:t>
            </a:r>
            <a:r>
              <a:rPr lang="en-US" sz="2400" b="1" baseline="-25000" dirty="0"/>
              <a:t>2</a:t>
            </a:r>
            <a:r>
              <a:rPr lang="en-US" sz="2400" b="1" dirty="0"/>
              <a:t>, </a:t>
            </a:r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  <a:r>
              <a:rPr lang="en-US" sz="2400" b="1" dirty="0"/>
              <a:t>,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2 </a:t>
            </a:r>
            <a:r>
              <a:rPr lang="en-US" sz="2400" b="1" dirty="0"/>
              <a:t>) ,</a:t>
            </a:r>
            <a:br>
              <a:rPr lang="en-US" sz="2400" b="1" dirty="0"/>
            </a:br>
            <a:r>
              <a:rPr lang="en-US" sz="2400" b="1" dirty="0"/>
              <a:t>	 . . . , ( </a:t>
            </a:r>
            <a:r>
              <a:rPr lang="en-US" sz="2400" b="1" i="1" dirty="0" err="1"/>
              <a:t>item</a:t>
            </a:r>
            <a:r>
              <a:rPr lang="en-US" sz="2400" b="1" i="1" baseline="-25000" dirty="0" err="1"/>
              <a:t>n</a:t>
            </a:r>
            <a:r>
              <a:rPr lang="en-US" sz="2400" b="1" i="1" baseline="-25000" dirty="0"/>
              <a:t>,</a:t>
            </a:r>
            <a:r>
              <a:rPr lang="en-US" sz="2400" b="1" i="1" dirty="0"/>
              <a:t>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n</a:t>
            </a:r>
            <a:r>
              <a:rPr lang="en-US" sz="2400" b="1" i="1" dirty="0"/>
              <a:t>, </a:t>
            </a:r>
            <a:r>
              <a:rPr lang="en-US" sz="2400" b="1" i="1" dirty="0" err="1" smtClean="0"/>
              <a:t>p</a:t>
            </a:r>
            <a:r>
              <a:rPr lang="en-US" sz="2400" b="1" i="1" baseline="-25000" dirty="0" err="1" smtClean="0"/>
              <a:t>n</a:t>
            </a:r>
            <a:r>
              <a:rPr lang="en-US" sz="2400" b="1" i="1" baseline="-25000" dirty="0" smtClean="0"/>
              <a:t> </a:t>
            </a:r>
            <a:r>
              <a:rPr lang="en-US" sz="2400" b="1" dirty="0"/>
              <a:t>)</a:t>
            </a:r>
            <a:r>
              <a:rPr lang="en-US" sz="2400" b="1" i="1" baseline="-25000" dirty="0"/>
              <a:t> </a:t>
            </a:r>
            <a:r>
              <a:rPr lang="en-US" sz="2400" b="1" dirty="0"/>
              <a:t>}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Find a subset of the items which does not exceed the weight  </a:t>
            </a:r>
            <a:r>
              <a:rPr lang="en-US" sz="2400" b="1" i="1" dirty="0"/>
              <a:t>W</a:t>
            </a:r>
            <a:r>
              <a:rPr lang="en-US" sz="2400" b="1" dirty="0"/>
              <a:t> of the knapsack and maximizes the </a:t>
            </a:r>
            <a:r>
              <a:rPr lang="en-US" sz="2400" b="1" dirty="0" smtClean="0"/>
              <a:t>profit.</a:t>
            </a:r>
          </a:p>
          <a:p>
            <a:r>
              <a:rPr lang="en-US" sz="2800" dirty="0"/>
              <a:t>The name "knapsack problem" dates back to the early works of the mathematician </a:t>
            </a:r>
            <a:r>
              <a:rPr lang="en-US" sz="2800" dirty="0">
                <a:hlinkClick r:id="rId3" tooltip="Tobias Dantzig"/>
              </a:rPr>
              <a:t>Tobias </a:t>
            </a:r>
            <a:r>
              <a:rPr lang="en-US" sz="2800" dirty="0" err="1">
                <a:hlinkClick r:id="rId3" tooltip="Tobias Dantzig"/>
              </a:rPr>
              <a:t>Dantzig</a:t>
            </a:r>
            <a:r>
              <a:rPr lang="en-US" sz="2800" dirty="0"/>
              <a:t> (1884–1956</a:t>
            </a:r>
            <a:r>
              <a:rPr lang="en-US" sz="2800" dirty="0" smtClean="0"/>
              <a:t>),</a:t>
            </a:r>
            <a:r>
              <a:rPr lang="en-US" sz="2800" dirty="0"/>
              <a:t> and refers to the commonplace problem of packing the most valuable or useful items without overloading the luggage</a:t>
            </a:r>
            <a:endParaRPr lang="en-US" sz="2800" b="1" dirty="0" smtClean="0"/>
          </a:p>
          <a:p>
            <a:r>
              <a:rPr lang="en-US" sz="2800" dirty="0"/>
              <a:t>A 1999 study of the Stony Brook University Algorithm Repository showed that, out of 75 algorithmic problems, the knapsack problem was the 19th most popular</a:t>
            </a:r>
            <a:endParaRPr lang="en-US" sz="2800" b="1" dirty="0"/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</a:t>
            </a:r>
          </a:p>
        </p:txBody>
      </p:sp>
      <p:cxnSp>
        <p:nvCxnSpPr>
          <p:cNvPr id="272387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388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389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2392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2393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2394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2395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2403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2404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05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06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2407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2408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2409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2411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2412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3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14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2415" name="AutoShape 31"/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16" name="AutoShape 32"/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17" name="AutoShape 33"/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760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</a:t>
            </a:r>
          </a:p>
        </p:txBody>
      </p:sp>
      <p:cxnSp>
        <p:nvCxnSpPr>
          <p:cNvPr id="273411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12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13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3417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3419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3427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3428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29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3431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3432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3433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3434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3435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3436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7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38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3439" name="AutoShape 31"/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0" name="AutoShape 32"/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1" name="AutoShape 33"/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73442" name="AutoShape 34"/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3" name="AutoShape 35"/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4" name="AutoShape 36"/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818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</a:t>
            </a:r>
          </a:p>
        </p:txBody>
      </p:sp>
      <p:sp>
        <p:nvSpPr>
          <p:cNvPr id="274435" name="AutoShape 3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4436" name="AutoShape 4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4442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4445" name="AutoShape 13"/>
          <p:cNvCxnSpPr>
            <a:cxnSpLocks noChangeShapeType="1"/>
          </p:cNvCxnSpPr>
          <p:nvPr/>
        </p:nvCxnSpPr>
        <p:spPr bwMode="auto">
          <a:xfrm flipV="1">
            <a:off x="4513263" y="3657600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6" name="AutoShape 14"/>
          <p:cNvCxnSpPr>
            <a:cxnSpLocks noChangeShapeType="1"/>
          </p:cNvCxnSpPr>
          <p:nvPr/>
        </p:nvCxnSpPr>
        <p:spPr bwMode="auto">
          <a:xfrm flipH="1" flipV="1">
            <a:off x="4970463" y="3657600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47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4448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4449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0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51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4452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4453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4454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4459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4460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1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2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4463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4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5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4466" name="AutoShape 34"/>
          <p:cNvCxnSpPr>
            <a:cxnSpLocks noChangeShapeType="1"/>
            <a:endCxn id="274471" idx="4"/>
          </p:cNvCxnSpPr>
          <p:nvPr/>
        </p:nvCxnSpPr>
        <p:spPr bwMode="auto">
          <a:xfrm flipV="1">
            <a:off x="2286000" y="2481263"/>
            <a:ext cx="14001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7" name="AutoShape 35"/>
          <p:cNvCxnSpPr>
            <a:cxnSpLocks noChangeShapeType="1"/>
            <a:endCxn id="274471" idx="4"/>
          </p:cNvCxnSpPr>
          <p:nvPr/>
        </p:nvCxnSpPr>
        <p:spPr bwMode="auto">
          <a:xfrm flipH="1" flipV="1">
            <a:off x="3686175" y="2481263"/>
            <a:ext cx="1262063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8" name="AutoShape 36"/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9" name="AutoShape 37"/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70" name="AutoShape 38"/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4471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6217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7</a:t>
            </a:r>
          </a:p>
        </p:txBody>
      </p:sp>
      <p:sp>
        <p:nvSpPr>
          <p:cNvPr id="275459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5465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5466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5469" name="AutoShape 13"/>
          <p:cNvCxnSpPr>
            <a:cxnSpLocks noChangeShapeType="1"/>
            <a:stCxn id="275465" idx="0"/>
            <a:endCxn id="275471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70" name="AutoShape 14"/>
          <p:cNvCxnSpPr>
            <a:cxnSpLocks noChangeShapeType="1"/>
            <a:stCxn id="275466" idx="0"/>
            <a:endCxn id="275471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71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5473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74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75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5476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5477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5478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5479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5480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5482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5483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5484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5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6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5487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8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9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5490" name="AutoShape 34"/>
          <p:cNvCxnSpPr>
            <a:cxnSpLocks noChangeShapeType="1"/>
            <a:stCxn id="275489" idx="0"/>
            <a:endCxn id="275495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1" name="AutoShape 35"/>
          <p:cNvCxnSpPr>
            <a:cxnSpLocks noChangeShapeType="1"/>
            <a:stCxn id="275471" idx="0"/>
            <a:endCxn id="275495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2" name="AutoShape 36"/>
          <p:cNvCxnSpPr>
            <a:cxnSpLocks noChangeShapeType="1"/>
            <a:stCxn id="275459" idx="0"/>
            <a:endCxn id="275494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3" name="AutoShape 37"/>
          <p:cNvCxnSpPr>
            <a:cxnSpLocks noChangeShapeType="1"/>
            <a:stCxn id="275460" idx="0"/>
            <a:endCxn id="275494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4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5495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5496" name="AutoShape 40"/>
          <p:cNvCxnSpPr>
            <a:cxnSpLocks noChangeShapeType="1"/>
            <a:stCxn id="275494" idx="0"/>
            <a:endCxn id="275498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7" name="AutoShape 41"/>
          <p:cNvCxnSpPr>
            <a:cxnSpLocks noChangeShapeType="1"/>
            <a:stCxn id="275461" idx="0"/>
            <a:endCxn id="275498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8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57910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8</a:t>
            </a:r>
          </a:p>
        </p:txBody>
      </p:sp>
      <p:sp>
        <p:nvSpPr>
          <p:cNvPr id="276483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6484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6489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6493" name="AutoShape 13"/>
          <p:cNvCxnSpPr>
            <a:cxnSpLocks noChangeShapeType="1"/>
            <a:stCxn id="276489" idx="0"/>
            <a:endCxn id="276495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494" name="AutoShape 14"/>
          <p:cNvCxnSpPr>
            <a:cxnSpLocks noChangeShapeType="1"/>
            <a:stCxn id="276490" idx="0"/>
            <a:endCxn id="276495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495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6497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498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499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6500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6501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6502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6503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6504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6506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6507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6508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09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0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6511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12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3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6514" name="AutoShape 34"/>
          <p:cNvCxnSpPr>
            <a:cxnSpLocks noChangeShapeType="1"/>
            <a:stCxn id="276513" idx="0"/>
            <a:endCxn id="276519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5" name="AutoShape 35"/>
          <p:cNvCxnSpPr>
            <a:cxnSpLocks noChangeShapeType="1"/>
            <a:stCxn id="276495" idx="0"/>
            <a:endCxn id="276519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6" name="AutoShape 36"/>
          <p:cNvCxnSpPr>
            <a:cxnSpLocks noChangeShapeType="1"/>
            <a:stCxn id="276483" idx="0"/>
            <a:endCxn id="276518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7" name="AutoShape 37"/>
          <p:cNvCxnSpPr>
            <a:cxnSpLocks noChangeShapeType="1"/>
            <a:stCxn id="276484" idx="0"/>
            <a:endCxn id="276518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18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6519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6520" name="AutoShape 40"/>
          <p:cNvCxnSpPr>
            <a:cxnSpLocks noChangeShapeType="1"/>
            <a:stCxn id="276518" idx="0"/>
            <a:endCxn id="276522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1" name="AutoShape 41"/>
          <p:cNvCxnSpPr>
            <a:cxnSpLocks noChangeShapeType="1"/>
            <a:stCxn id="276485" idx="0"/>
            <a:endCxn id="276522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22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276523" name="AutoShape 43"/>
          <p:cNvSpPr>
            <a:spLocks noChangeArrowheads="1"/>
          </p:cNvSpPr>
          <p:nvPr/>
        </p:nvSpPr>
        <p:spPr bwMode="auto">
          <a:xfrm>
            <a:off x="5233988" y="8382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cxnSp>
        <p:nvCxnSpPr>
          <p:cNvPr id="276524" name="AutoShape 44"/>
          <p:cNvCxnSpPr>
            <a:cxnSpLocks noChangeShapeType="1"/>
            <a:stCxn id="276519" idx="0"/>
            <a:endCxn id="276523" idx="4"/>
          </p:cNvCxnSpPr>
          <p:nvPr/>
        </p:nvCxnSpPr>
        <p:spPr bwMode="auto">
          <a:xfrm flipV="1">
            <a:off x="3686175" y="1309688"/>
            <a:ext cx="1776413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5" name="AutoShape 45"/>
          <p:cNvCxnSpPr>
            <a:cxnSpLocks noChangeShapeType="1"/>
            <a:stCxn id="276522" idx="0"/>
            <a:endCxn id="276523" idx="4"/>
          </p:cNvCxnSpPr>
          <p:nvPr/>
        </p:nvCxnSpPr>
        <p:spPr bwMode="auto">
          <a:xfrm flipH="1" flipV="1">
            <a:off x="5462588" y="1309688"/>
            <a:ext cx="1744662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1560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 edges</a:t>
            </a:r>
          </a:p>
        </p:txBody>
      </p:sp>
      <p:sp>
        <p:nvSpPr>
          <p:cNvPr id="277507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7513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7514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7517" name="AutoShape 13"/>
          <p:cNvCxnSpPr>
            <a:cxnSpLocks noChangeShapeType="1"/>
            <a:stCxn id="277513" idx="0"/>
            <a:endCxn id="277519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18" name="AutoShape 14"/>
          <p:cNvCxnSpPr>
            <a:cxnSpLocks noChangeShapeType="1"/>
            <a:stCxn id="277514" idx="0"/>
            <a:endCxn id="277519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19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7521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2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3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7524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7525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7526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7527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7529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7530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7531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7532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3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4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7535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7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7538" name="AutoShape 34"/>
          <p:cNvCxnSpPr>
            <a:cxnSpLocks noChangeShapeType="1"/>
            <a:stCxn id="277537" idx="0"/>
            <a:endCxn id="277543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39" name="AutoShape 35"/>
          <p:cNvCxnSpPr>
            <a:cxnSpLocks noChangeShapeType="1"/>
            <a:stCxn id="277519" idx="0"/>
            <a:endCxn id="277543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0" name="AutoShape 36"/>
          <p:cNvCxnSpPr>
            <a:cxnSpLocks noChangeShapeType="1"/>
            <a:stCxn id="277507" idx="0"/>
            <a:endCxn id="277542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1" name="AutoShape 37"/>
          <p:cNvCxnSpPr>
            <a:cxnSpLocks noChangeShapeType="1"/>
            <a:stCxn id="277508" idx="0"/>
            <a:endCxn id="277542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2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7543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7544" name="AutoShape 40"/>
          <p:cNvCxnSpPr>
            <a:cxnSpLocks noChangeShapeType="1"/>
            <a:stCxn id="277542" idx="0"/>
            <a:endCxn id="277546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5" name="AutoShape 41"/>
          <p:cNvCxnSpPr>
            <a:cxnSpLocks noChangeShapeType="1"/>
            <a:stCxn id="277509" idx="0"/>
            <a:endCxn id="277546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6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277547" name="AutoShape 43"/>
          <p:cNvSpPr>
            <a:spLocks noChangeArrowheads="1"/>
          </p:cNvSpPr>
          <p:nvPr/>
        </p:nvSpPr>
        <p:spPr bwMode="auto">
          <a:xfrm>
            <a:off x="5233988" y="942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cxnSp>
        <p:nvCxnSpPr>
          <p:cNvPr id="277548" name="AutoShape 44"/>
          <p:cNvCxnSpPr>
            <a:cxnSpLocks noChangeShapeType="1"/>
            <a:stCxn id="277543" idx="0"/>
            <a:endCxn id="277547" idx="4"/>
          </p:cNvCxnSpPr>
          <p:nvPr/>
        </p:nvCxnSpPr>
        <p:spPr bwMode="auto">
          <a:xfrm flipV="1">
            <a:off x="3686175" y="1414463"/>
            <a:ext cx="1776413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9" name="AutoShape 45"/>
          <p:cNvCxnSpPr>
            <a:cxnSpLocks noChangeShapeType="1"/>
            <a:stCxn id="277546" idx="0"/>
            <a:endCxn id="277547" idx="4"/>
          </p:cNvCxnSpPr>
          <p:nvPr/>
        </p:nvCxnSpPr>
        <p:spPr bwMode="auto">
          <a:xfrm flipH="1" flipV="1">
            <a:off x="5462588" y="1414463"/>
            <a:ext cx="1744662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6540500" y="2528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6083300" y="367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42846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3" name="Text Box 49"/>
          <p:cNvSpPr txBox="1">
            <a:spLocks noChangeArrowheads="1"/>
          </p:cNvSpPr>
          <p:nvPr/>
        </p:nvSpPr>
        <p:spPr bwMode="auto">
          <a:xfrm>
            <a:off x="249555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4" name="Text Box 50"/>
          <p:cNvSpPr txBox="1">
            <a:spLocks noChangeArrowheads="1"/>
          </p:cNvSpPr>
          <p:nvPr/>
        </p:nvSpPr>
        <p:spPr bwMode="auto">
          <a:xfrm>
            <a:off x="71120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5" name="Text Box 51"/>
          <p:cNvSpPr txBox="1">
            <a:spLocks noChangeArrowheads="1"/>
          </p:cNvSpPr>
          <p:nvPr/>
        </p:nvSpPr>
        <p:spPr bwMode="auto">
          <a:xfrm>
            <a:off x="1395413" y="36433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4284663" y="11858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7" name="Text Box 53"/>
          <p:cNvSpPr txBox="1">
            <a:spLocks noChangeArrowheads="1"/>
          </p:cNvSpPr>
          <p:nvPr/>
        </p:nvSpPr>
        <p:spPr bwMode="auto">
          <a:xfrm>
            <a:off x="2598738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8" name="Text Box 54"/>
          <p:cNvSpPr txBox="1">
            <a:spLocks noChangeArrowheads="1"/>
          </p:cNvSpPr>
          <p:nvPr/>
        </p:nvSpPr>
        <p:spPr bwMode="auto">
          <a:xfrm>
            <a:off x="52324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59" name="Text Box 55"/>
          <p:cNvSpPr txBox="1">
            <a:spLocks noChangeArrowheads="1"/>
          </p:cNvSpPr>
          <p:nvPr/>
        </p:nvSpPr>
        <p:spPr bwMode="auto">
          <a:xfrm>
            <a:off x="345122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164147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28495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081838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3" name="Text Box 59"/>
          <p:cNvSpPr txBox="1">
            <a:spLocks noChangeArrowheads="1"/>
          </p:cNvSpPr>
          <p:nvPr/>
        </p:nvSpPr>
        <p:spPr bwMode="auto">
          <a:xfrm>
            <a:off x="7573963" y="2528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4" name="Text Box 60"/>
          <p:cNvSpPr txBox="1">
            <a:spLocks noChangeArrowheads="1"/>
          </p:cNvSpPr>
          <p:nvPr/>
        </p:nvSpPr>
        <p:spPr bwMode="auto">
          <a:xfrm>
            <a:off x="4284663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5" name="Text Box 61"/>
          <p:cNvSpPr txBox="1">
            <a:spLocks noChangeArrowheads="1"/>
          </p:cNvSpPr>
          <p:nvPr/>
        </p:nvSpPr>
        <p:spPr bwMode="auto">
          <a:xfrm>
            <a:off x="6134100" y="1185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9239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&amp; encoded message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200400" y="1752600"/>
            <a:ext cx="2759075" cy="39909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S		    11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E	  	  010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H		  011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_		  100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I		  101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A		0000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G		0001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M		0010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T		0011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3048000" y="1066800"/>
            <a:ext cx="2974975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i="1" dirty="0"/>
              <a:t>This is his message </a:t>
            </a:r>
            <a:endParaRPr lang="en-US" dirty="0"/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90488" y="5943600"/>
            <a:ext cx="8934450" cy="465138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/>
              <a:t>00110111011110010111100011101111000010010111100000001010</a:t>
            </a:r>
          </a:p>
        </p:txBody>
      </p:sp>
    </p:spTree>
    <p:extLst>
      <p:ext uri="{BB962C8B-B14F-4D97-AF65-F5344CB8AC3E}">
        <p14:creationId xmlns:p14="http://schemas.microsoft.com/office/powerpoint/2010/main" val="776130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cs5110\ch16\pg388a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232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The Algorithm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848100"/>
            <a:ext cx="8839200" cy="3009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appropriate data structure is a binary </a:t>
            </a:r>
            <a:r>
              <a:rPr lang="en-US" dirty="0" smtClean="0"/>
              <a:t>min-heap ( We will deal later!)</a:t>
            </a:r>
            <a:endParaRPr lang="en-US" dirty="0"/>
          </a:p>
          <a:p>
            <a:r>
              <a:rPr lang="en-US" dirty="0"/>
              <a:t>Rebuilding the heap is </a:t>
            </a:r>
            <a:r>
              <a:rPr lang="en-US" i="1" dirty="0" err="1"/>
              <a:t>lg</a:t>
            </a:r>
            <a:r>
              <a:rPr lang="en-US" i="1" dirty="0"/>
              <a:t> n</a:t>
            </a:r>
            <a:r>
              <a:rPr lang="en-US" dirty="0"/>
              <a:t> and </a:t>
            </a:r>
            <a:r>
              <a:rPr lang="en-US" i="1" dirty="0"/>
              <a:t>n-1</a:t>
            </a:r>
            <a:r>
              <a:rPr lang="en-US" dirty="0"/>
              <a:t> extractions are made, so the complexity is O( </a:t>
            </a:r>
            <a:r>
              <a:rPr lang="en-US" i="1" dirty="0"/>
              <a:t>n </a:t>
            </a:r>
            <a:r>
              <a:rPr lang="en-US" i="1" dirty="0" err="1"/>
              <a:t>lg</a:t>
            </a:r>
            <a:r>
              <a:rPr lang="en-US" i="1" dirty="0"/>
              <a:t> n</a:t>
            </a:r>
            <a:r>
              <a:rPr lang="en-US" dirty="0"/>
              <a:t> )</a:t>
            </a:r>
          </a:p>
          <a:p>
            <a:r>
              <a:rPr lang="en-US" dirty="0"/>
              <a:t>The encoding is NOT unique, other encoding may work just as well, but none will work </a:t>
            </a:r>
            <a:r>
              <a:rPr lang="en-US" dirty="0" smtClean="0"/>
              <a:t>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45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Properties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Chooses best local solution at each step</a:t>
            </a:r>
          </a:p>
          <a:p>
            <a:pPr lvl="1"/>
            <a:r>
              <a:rPr lang="en-US" dirty="0"/>
              <a:t>Combines 2 trees with lowest frequency</a:t>
            </a:r>
          </a:p>
          <a:p>
            <a:r>
              <a:rPr lang="en-US" dirty="0"/>
              <a:t>Still yields overall best solution</a:t>
            </a:r>
          </a:p>
          <a:p>
            <a:pPr lvl="1"/>
            <a:r>
              <a:rPr lang="en-US" dirty="0"/>
              <a:t>Optimal prefix code</a:t>
            </a:r>
          </a:p>
          <a:p>
            <a:pPr lvl="1"/>
            <a:r>
              <a:rPr lang="en-US" dirty="0"/>
              <a:t>Based on statistical frequency</a:t>
            </a:r>
          </a:p>
          <a:p>
            <a:r>
              <a:rPr lang="en-US" dirty="0"/>
              <a:t>Better compression possible (depends on data)</a:t>
            </a:r>
          </a:p>
          <a:p>
            <a:pPr lvl="1"/>
            <a:r>
              <a:rPr lang="en-US" dirty="0"/>
              <a:t>Using other approaches (e.g., pattern dictionary)</a:t>
            </a:r>
          </a:p>
        </p:txBody>
      </p:sp>
    </p:spTree>
    <p:extLst>
      <p:ext uri="{BB962C8B-B14F-4D97-AF65-F5344CB8AC3E}">
        <p14:creationId xmlns:p14="http://schemas.microsoft.com/office/powerpoint/2010/main" val="1849512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I get a learn Huffman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was my entire PhD work!...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9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tooltip="Tobias Dantzig"/>
              </a:rPr>
              <a:t>Tobias </a:t>
            </a:r>
            <a:r>
              <a:rPr lang="en-US" dirty="0" err="1">
                <a:hlinkClick r:id="rId2" tooltip="Tobias Dantzig"/>
              </a:rPr>
              <a:t>Dantzig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PAT\Desktop\rough\tobi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1676399"/>
            <a:ext cx="4606636" cy="45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3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Home Work – Generate Huffman Coding for the given information	</a:t>
            </a:r>
            <a:endParaRPr lang="en-US" sz="360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837218" cy="584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sz="3200" i="1" dirty="0" err="1" smtClean="0"/>
              <a:t>Yourfirstname</a:t>
            </a:r>
            <a:r>
              <a:rPr lang="en-US" sz="3200" i="1" dirty="0" smtClean="0"/>
              <a:t> City State Country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761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Bubble Sort, Selection Sort</a:t>
            </a:r>
          </a:p>
          <a:p>
            <a:r>
              <a:rPr lang="en-US" dirty="0" smtClean="0"/>
              <a:t>Divide-and-Conquer</a:t>
            </a:r>
          </a:p>
          <a:p>
            <a:pPr lvl="1"/>
            <a:r>
              <a:rPr lang="en-US" dirty="0" smtClean="0"/>
              <a:t>Merge Sort and Quicksort</a:t>
            </a:r>
          </a:p>
          <a:p>
            <a:r>
              <a:rPr lang="en-US" dirty="0" smtClean="0"/>
              <a:t>Decrease-and-Conquer</a:t>
            </a:r>
          </a:p>
          <a:p>
            <a:pPr lvl="1"/>
            <a:r>
              <a:rPr lang="en-US" dirty="0" smtClean="0"/>
              <a:t>Insertion Sort</a:t>
            </a:r>
          </a:p>
          <a:p>
            <a:r>
              <a:rPr lang="en-US" dirty="0" smtClean="0"/>
              <a:t>Transform-and-Conquer</a:t>
            </a:r>
          </a:p>
          <a:p>
            <a:pPr lvl="1"/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Greedy Algorithms</a:t>
            </a:r>
          </a:p>
          <a:p>
            <a:r>
              <a:rPr lang="en-US" dirty="0" smtClean="0"/>
              <a:t>Iterative Improvement</a:t>
            </a:r>
          </a:p>
          <a:p>
            <a:pPr lvl="1"/>
            <a:r>
              <a:rPr lang="en-US" dirty="0" smtClean="0"/>
              <a:t>Simplex Method, Maximum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u="sng" dirty="0" smtClean="0"/>
              <a:t>The Design &amp; Analysis of Algorithms</a:t>
            </a:r>
            <a:r>
              <a:rPr lang="en-US" i="1" dirty="0" smtClean="0"/>
              <a:t>, </a:t>
            </a:r>
            <a:r>
              <a:rPr lang="en-US" i="1" dirty="0" err="1" smtClean="0"/>
              <a:t>Levitin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4056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Chapter 16 </a:t>
            </a:r>
            <a:r>
              <a:rPr lang="en-US" dirty="0" smtClean="0"/>
              <a:t>of CLRS(16.1, 16.2 and 16.3)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sz="4000" b="1" dirty="0"/>
              <a:t>Determine a subset </a:t>
            </a:r>
            <a:r>
              <a:rPr lang="en-US" sz="4000" b="1" i="1" dirty="0"/>
              <a:t>A</a:t>
            </a:r>
            <a:r>
              <a:rPr lang="en-US" sz="4000" b="1" dirty="0"/>
              <a:t> of { 1, 2, …,</a:t>
            </a:r>
            <a:r>
              <a:rPr lang="en-US" sz="4000" b="1" i="1" dirty="0"/>
              <a:t> n </a:t>
            </a:r>
            <a:r>
              <a:rPr lang="en-US" sz="4000" b="1" dirty="0"/>
              <a:t>} that satisfies </a:t>
            </a:r>
            <a:r>
              <a:rPr lang="en-US" sz="4000" b="1" dirty="0" smtClean="0"/>
              <a:t>the following</a:t>
            </a:r>
            <a:r>
              <a:rPr lang="en-US" sz="2400" b="1" dirty="0"/>
              <a:t>:</a:t>
            </a:r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endParaRPr lang="en-US" sz="3800" b="1" dirty="0"/>
          </a:p>
          <a:p>
            <a:pPr>
              <a:buFontTx/>
              <a:buNone/>
            </a:pPr>
            <a:endParaRPr lang="en-US" sz="3800" b="1" dirty="0" smtClean="0"/>
          </a:p>
          <a:p>
            <a:pPr>
              <a:buFontTx/>
              <a:buNone/>
            </a:pPr>
            <a:endParaRPr lang="en-US" sz="3800" b="1" dirty="0"/>
          </a:p>
          <a:p>
            <a:pPr>
              <a:buFontTx/>
              <a:buNone/>
            </a:pPr>
            <a:r>
              <a:rPr lang="en-US" sz="3800" b="1" dirty="0" smtClean="0"/>
              <a:t>In </a:t>
            </a:r>
            <a:r>
              <a:rPr lang="en-US" sz="3800" b="1" dirty="0"/>
              <a:t>0/1 knapsack a specific item is either selected or not</a:t>
            </a:r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22998"/>
              </p:ext>
            </p:extLst>
          </p:nvPr>
        </p:nvGraphicFramePr>
        <p:xfrm>
          <a:off x="1447800" y="2209800"/>
          <a:ext cx="61468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1688760" imgH="444240" progId="Equation.3">
                  <p:embed/>
                </p:oleObj>
              </mc:Choice>
              <mc:Fallback>
                <p:oleObj name="Equation" r:id="rId4" imgW="1688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1468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0/1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2714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/>
              <a:t>Variations of the Knapsack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953000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 dirty="0"/>
              <a:t>Fractions are allowed. This applies to items such as:</a:t>
            </a:r>
          </a:p>
          <a:p>
            <a:pPr lvl="1"/>
            <a:r>
              <a:rPr lang="en-US" sz="2400" b="1" dirty="0"/>
              <a:t>bread, for which taking half a loaf makes sense</a:t>
            </a:r>
          </a:p>
          <a:p>
            <a:pPr lvl="1"/>
            <a:r>
              <a:rPr lang="en-US" sz="2400" b="1" dirty="0"/>
              <a:t>gold dust</a:t>
            </a:r>
          </a:p>
          <a:p>
            <a:r>
              <a:rPr lang="en-US" sz="2400" b="1" dirty="0"/>
              <a:t>No fractions.</a:t>
            </a:r>
          </a:p>
          <a:p>
            <a:pPr lvl="1"/>
            <a:r>
              <a:rPr lang="en-US" sz="2400" b="1" dirty="0"/>
              <a:t>0/1 (1 brown pants, 1 green shirt…)</a:t>
            </a:r>
          </a:p>
          <a:p>
            <a:pPr lvl="1"/>
            <a:r>
              <a:rPr lang="en-US" sz="2400" b="1" dirty="0"/>
              <a:t>Allows putting many items of same type in knapsack </a:t>
            </a:r>
          </a:p>
          <a:p>
            <a:pPr lvl="2"/>
            <a:r>
              <a:rPr lang="en-US" sz="2400" b="1" dirty="0"/>
              <a:t>5 pairs of socks</a:t>
            </a:r>
          </a:p>
          <a:p>
            <a:pPr lvl="2"/>
            <a:r>
              <a:rPr lang="en-US" sz="2400" b="1" dirty="0"/>
              <a:t>10 gold bricks</a:t>
            </a:r>
          </a:p>
          <a:p>
            <a:pPr lvl="1"/>
            <a:r>
              <a:rPr lang="en-US" sz="2400" b="1" dirty="0"/>
              <a:t>More than one knapsack, etc.</a:t>
            </a:r>
          </a:p>
          <a:p>
            <a:r>
              <a:rPr lang="en-US" sz="2400" b="1" dirty="0"/>
              <a:t>First 0/1</a:t>
            </a:r>
            <a:r>
              <a:rPr lang="en-US" sz="2400" b="1" i="1" dirty="0"/>
              <a:t> knapsack</a:t>
            </a:r>
            <a:r>
              <a:rPr lang="en-US" sz="2400" b="1" dirty="0"/>
              <a:t> problem will be covered then the Fractional </a:t>
            </a:r>
            <a:r>
              <a:rPr lang="en-US" sz="2400" b="1" i="1" dirty="0"/>
              <a:t>knapsack </a:t>
            </a:r>
            <a:r>
              <a:rPr lang="en-US" sz="2400" b="1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958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Brute</a:t>
            </a:r>
            <a:r>
              <a:rPr lang="en-US" sz="3200"/>
              <a:t> </a:t>
            </a:r>
            <a:r>
              <a:rPr lang="en-US" sz="2800"/>
              <a:t>force!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/>
          <a:lstStyle/>
          <a:p>
            <a:r>
              <a:rPr lang="en-US" sz="2400" dirty="0"/>
              <a:t>Generate all 2</a:t>
            </a:r>
            <a:r>
              <a:rPr lang="en-US" sz="2400" baseline="30000" dirty="0"/>
              <a:t>n</a:t>
            </a:r>
            <a:r>
              <a:rPr lang="en-US" sz="2400" dirty="0"/>
              <a:t> subsets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Discard all subsets whose sum of the weights exceed </a:t>
            </a:r>
            <a:r>
              <a:rPr lang="en-US" sz="2400" i="1" dirty="0"/>
              <a:t>W (not feasible)</a:t>
            </a:r>
          </a:p>
          <a:p>
            <a:r>
              <a:rPr lang="en-US" sz="2400" dirty="0"/>
              <a:t>Select the maximum total </a:t>
            </a:r>
            <a:r>
              <a:rPr lang="en-US" sz="2400" dirty="0" smtClean="0"/>
              <a:t>profit of </a:t>
            </a:r>
            <a:r>
              <a:rPr lang="en-US" sz="2400" dirty="0"/>
              <a:t>the remaining (feasible) subsets</a:t>
            </a:r>
          </a:p>
          <a:p>
            <a:endParaRPr lang="en-US" sz="2400" dirty="0"/>
          </a:p>
          <a:p>
            <a:r>
              <a:rPr lang="en-US" sz="2400" dirty="0"/>
              <a:t>What is the run time?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O(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2</a:t>
            </a:r>
            <a:r>
              <a:rPr lang="en-US" sz="2400" i="1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), Omega(2</a:t>
            </a:r>
            <a:r>
              <a:rPr lang="en-US" sz="2400" i="1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Lets try the obvious greedy strategy .</a:t>
            </a:r>
          </a:p>
        </p:txBody>
      </p:sp>
    </p:spTree>
    <p:extLst>
      <p:ext uri="{BB962C8B-B14F-4D97-AF65-F5344CB8AC3E}">
        <p14:creationId xmlns:p14="http://schemas.microsoft.com/office/powerpoint/2010/main" val="22529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D34231-8120-4446-B4CD-55860213A985}"/>
</file>

<file path=customXml/itemProps2.xml><?xml version="1.0" encoding="utf-8"?>
<ds:datastoreItem xmlns:ds="http://schemas.openxmlformats.org/officeDocument/2006/customXml" ds:itemID="{8DD1AE40-4C51-43F9-9C47-CDB63AA073A8}"/>
</file>

<file path=customXml/itemProps3.xml><?xml version="1.0" encoding="utf-8"?>
<ds:datastoreItem xmlns:ds="http://schemas.openxmlformats.org/officeDocument/2006/customXml" ds:itemID="{BD7B1A58-9ACD-4ECA-BA37-6F6BCA371CCA}"/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2979</Words>
  <Application>Microsoft Office PowerPoint</Application>
  <PresentationFormat>On-screen Show (4:3)</PresentationFormat>
  <Paragraphs>866</Paragraphs>
  <Slides>62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Equation</vt:lpstr>
      <vt:lpstr>Clip</vt:lpstr>
      <vt:lpstr>Greedy Algorithms</vt:lpstr>
      <vt:lpstr>Definition </vt:lpstr>
      <vt:lpstr>What makes a greedy algorithm?</vt:lpstr>
      <vt:lpstr>A real time example… </vt:lpstr>
      <vt:lpstr>The 0/1 Knapsack problem</vt:lpstr>
      <vt:lpstr>Tobias Dantzig</vt:lpstr>
      <vt:lpstr>0/1 Knapsack problem</vt:lpstr>
      <vt:lpstr>Variations of the Knapsack problem</vt:lpstr>
      <vt:lpstr>Brute force!</vt:lpstr>
      <vt:lpstr>Example with “brute force”</vt:lpstr>
      <vt:lpstr>Greedy 1: Selection Criteria:  Maximum profitable item </vt:lpstr>
      <vt:lpstr>Greedy 2: Selection criteria: Maximum weight item  </vt:lpstr>
      <vt:lpstr>Greedy 3: Selection criteria: Maximum profit per unit item </vt:lpstr>
      <vt:lpstr>0-1 Knapsack Problem</vt:lpstr>
      <vt:lpstr>0-1 Knapsack Problem</vt:lpstr>
      <vt:lpstr>An Optimal Greedy Algorithm for Knapsack with Fractions (KWF)</vt:lpstr>
      <vt:lpstr>KWF </vt:lpstr>
      <vt:lpstr>A Generic Example</vt:lpstr>
      <vt:lpstr>PowerPoint Presentation</vt:lpstr>
      <vt:lpstr>Example 1 of applying the optimal greedy algorithm for Fractional Knapsack Problem S = { ( item1 , 5, $50 ), ( item2, 20, $140 ) (item3 ,10, $60 ) } </vt:lpstr>
      <vt:lpstr>Example of applying the optimal greedy algorithm for Fractional Knapsack Problem </vt:lpstr>
      <vt:lpstr>Example 2</vt:lpstr>
      <vt:lpstr>The Fractional Knapsack Algorithm</vt:lpstr>
      <vt:lpstr>Elements of Greedy Strategy</vt:lpstr>
      <vt:lpstr>Greedy-Choice Property</vt:lpstr>
      <vt:lpstr>Optimal Substructures</vt:lpstr>
      <vt:lpstr>Other Greedy Problems</vt:lpstr>
      <vt:lpstr>Huffman Codes</vt:lpstr>
      <vt:lpstr>David Huffman’s idea</vt:lpstr>
      <vt:lpstr>Huffman Coding</vt:lpstr>
      <vt:lpstr>Huffman Coding: Applications</vt:lpstr>
      <vt:lpstr>Encoding messages </vt:lpstr>
      <vt:lpstr>Problems</vt:lpstr>
      <vt:lpstr>Drawbacks of fixed-length codes</vt:lpstr>
      <vt:lpstr>Advantages of variable-length codes</vt:lpstr>
      <vt:lpstr>Prefix property</vt:lpstr>
      <vt:lpstr>Code without prefix property</vt:lpstr>
      <vt:lpstr>Problem</vt:lpstr>
      <vt:lpstr>Encoded message</vt:lpstr>
      <vt:lpstr>Another possible code</vt:lpstr>
      <vt:lpstr>Better code</vt:lpstr>
      <vt:lpstr>What code to use?</vt:lpstr>
      <vt:lpstr>Purpose of Huffman Coding</vt:lpstr>
      <vt:lpstr>Huffman coding tree</vt:lpstr>
      <vt:lpstr>Building a Huffman tree</vt:lpstr>
      <vt:lpstr>Example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Label edges</vt:lpstr>
      <vt:lpstr>Huffman code &amp; encoded message</vt:lpstr>
      <vt:lpstr>                The Algorithm</vt:lpstr>
      <vt:lpstr>Huffman Code Properties</vt:lpstr>
      <vt:lpstr>How did I get a learn Huffman Codes</vt:lpstr>
      <vt:lpstr>Home Work – Generate Huffman Coding for the given information </vt:lpstr>
      <vt:lpstr>Other Algorithm Categories</vt:lpstr>
      <vt:lpstr>To 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Windows User</dc:creator>
  <cp:lastModifiedBy>Windows User</cp:lastModifiedBy>
  <cp:revision>74</cp:revision>
  <dcterms:created xsi:type="dcterms:W3CDTF">2020-09-06T14:29:25Z</dcterms:created>
  <dcterms:modified xsi:type="dcterms:W3CDTF">2020-12-19T06:43:05Z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