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3" r:id="rId2"/>
    <p:sldId id="331" r:id="rId3"/>
    <p:sldId id="294" r:id="rId4"/>
    <p:sldId id="295" r:id="rId5"/>
    <p:sldId id="296" r:id="rId6"/>
    <p:sldId id="333" r:id="rId7"/>
    <p:sldId id="297" r:id="rId8"/>
    <p:sldId id="334" r:id="rId9"/>
    <p:sldId id="335" r:id="rId10"/>
    <p:sldId id="298" r:id="rId11"/>
    <p:sldId id="299" r:id="rId12"/>
    <p:sldId id="300" r:id="rId13"/>
    <p:sldId id="301" r:id="rId14"/>
    <p:sldId id="302" r:id="rId15"/>
    <p:sldId id="303" r:id="rId16"/>
    <p:sldId id="307" r:id="rId17"/>
    <p:sldId id="308" r:id="rId18"/>
    <p:sldId id="309" r:id="rId19"/>
    <p:sldId id="310" r:id="rId20"/>
    <p:sldId id="341" r:id="rId21"/>
    <p:sldId id="311" r:id="rId22"/>
    <p:sldId id="337" r:id="rId23"/>
    <p:sldId id="338" r:id="rId24"/>
    <p:sldId id="339" r:id="rId25"/>
    <p:sldId id="347" r:id="rId26"/>
    <p:sldId id="343" r:id="rId27"/>
    <p:sldId id="344" r:id="rId28"/>
    <p:sldId id="345" r:id="rId29"/>
    <p:sldId id="351" r:id="rId30"/>
    <p:sldId id="353" r:id="rId31"/>
    <p:sldId id="312" r:id="rId32"/>
    <p:sldId id="349" r:id="rId33"/>
    <p:sldId id="350" r:id="rId34"/>
    <p:sldId id="313" r:id="rId35"/>
    <p:sldId id="314" r:id="rId36"/>
    <p:sldId id="315" r:id="rId37"/>
    <p:sldId id="317" r:id="rId38"/>
    <p:sldId id="318" r:id="rId39"/>
    <p:sldId id="319" r:id="rId40"/>
    <p:sldId id="320" r:id="rId41"/>
    <p:sldId id="32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BCA3-2F13-4DAB-A20D-CB11C1954C8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2A04-ACA9-4215-8768-4DB1F0EA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DA0739E-C740-4AEC-9E07-11ADD431C0E1}" type="slidenum">
              <a:rPr lang="en-US" sz="1200">
                <a:latin typeface="Tahoma" pitchFamily="34" charset="0"/>
              </a:rPr>
              <a:pPr eaLnBrk="1" hangingPunct="1"/>
              <a:t>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2298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00CCA86-8046-4A90-B772-F500BE221875}" type="slidenum">
              <a:rPr lang="en-US" sz="1200">
                <a:latin typeface="Tahoma" pitchFamily="34" charset="0"/>
              </a:rPr>
              <a:pPr eaLnBrk="1" hangingPunct="1"/>
              <a:t>13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FE49255-C585-4346-B8BF-A4F7D6D4B15D}" type="slidenum">
              <a:rPr lang="en-US" sz="1200">
                <a:latin typeface="Tahoma" pitchFamily="34" charset="0"/>
              </a:rPr>
              <a:pPr eaLnBrk="1" hangingPunct="1"/>
              <a:t>14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0AA961A-2845-4ABE-9BC3-E9586A3CA145}" type="slidenum">
              <a:rPr lang="en-US" sz="1200">
                <a:latin typeface="Tahoma" pitchFamily="34" charset="0"/>
              </a:rPr>
              <a:pPr eaLnBrk="1" hangingPunct="1"/>
              <a:t>15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8BE2FC4B-6702-4259-A623-D7FE7394F26D}" type="slidenum">
              <a:rPr lang="en-US" sz="1200">
                <a:latin typeface="Tahoma" pitchFamily="34" charset="0"/>
              </a:rPr>
              <a:pPr eaLnBrk="1" hangingPunct="1"/>
              <a:t>16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49D2F5F7-8240-4F46-B146-6B641227DC37}" type="slidenum">
              <a:rPr lang="en-US" sz="1200">
                <a:latin typeface="Tahoma" pitchFamily="34" charset="0"/>
              </a:rPr>
              <a:pPr eaLnBrk="1" hangingPunct="1"/>
              <a:t>17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7FDCBF0D-CD98-4159-827D-691F0052343C}" type="slidenum">
              <a:rPr lang="en-US" sz="1200">
                <a:latin typeface="Tahoma" pitchFamily="34" charset="0"/>
              </a:rPr>
              <a:pPr eaLnBrk="1" hangingPunct="1"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4C38748-C964-405A-953D-922A65FB5814}" type="slidenum">
              <a:rPr lang="en-US" sz="1200">
                <a:latin typeface="Tahoma" pitchFamily="34" charset="0"/>
              </a:rPr>
              <a:pPr eaLnBrk="1" hangingPunct="1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488DA1F6-E526-4CBC-83FF-52E0A47DCA99}" type="slidenum">
              <a:rPr lang="en-US" sz="1200">
                <a:latin typeface="Tahoma" pitchFamily="34" charset="0"/>
              </a:rPr>
              <a:pPr eaLnBrk="1" hangingPunct="1"/>
              <a:t>21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7DF30448-5A56-4139-A27C-E7E2F6E52EE5}" type="slidenum">
              <a:rPr lang="en-US" sz="1200">
                <a:latin typeface="Tahoma" pitchFamily="34" charset="0"/>
              </a:rPr>
              <a:pPr eaLnBrk="1" hangingPunct="1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879DD064-9C84-4384-B82C-3FE0555ED10A}" type="slidenum">
              <a:rPr lang="en-US" sz="1200">
                <a:latin typeface="Tahoma" pitchFamily="34" charset="0"/>
              </a:rPr>
              <a:pPr eaLnBrk="1" hangingPunct="1"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0BD5681-FDD2-4C3C-A5BB-CD973A5FF897}" type="slidenum">
              <a:rPr lang="en-US" sz="1200">
                <a:latin typeface="Tahoma" pitchFamily="34" charset="0"/>
              </a:rPr>
              <a:pPr eaLnBrk="1" hangingPunct="1"/>
              <a:t>24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0B445047-5437-4470-9BB7-2F1D2EA0F2F8}" type="slidenum">
              <a:rPr lang="en-US" sz="1200">
                <a:latin typeface="Tahoma" pitchFamily="34" charset="0"/>
              </a:rPr>
              <a:pPr eaLnBrk="1" hangingPunct="1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657AB8E-13C4-45BD-B1E6-405B627A770E}" type="slidenum">
              <a:rPr lang="en-US" sz="1200">
                <a:latin typeface="Tahoma" pitchFamily="34" charset="0"/>
              </a:rPr>
              <a:pPr eaLnBrk="1" hangingPunct="1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CBB64A4B-0D2C-494B-B587-242D5F8E0FA2}" type="slidenum">
              <a:rPr lang="en-US" sz="1200">
                <a:latin typeface="Tahoma" pitchFamily="34" charset="0"/>
              </a:rPr>
              <a:pPr eaLnBrk="1" hangingPunct="1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FBFBDBA1-A016-47F4-92B7-43AC747E68DA}" type="slidenum">
              <a:rPr lang="en-US" sz="1200">
                <a:latin typeface="Tahoma" pitchFamily="34" charset="0"/>
              </a:rPr>
              <a:pPr eaLnBrk="1" hangingPunct="1"/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E3217BA-1BC9-4FF8-9B6F-021A0FF70357}" type="slidenum">
              <a:rPr lang="en-US" sz="1200">
                <a:latin typeface="Tahoma" pitchFamily="34" charset="0"/>
              </a:rPr>
              <a:pPr eaLnBrk="1" hangingPunct="1"/>
              <a:t>35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37F59314-5BAD-4672-9D89-FDBA17853896}" type="slidenum">
              <a:rPr lang="en-US" sz="1200">
                <a:latin typeface="Tahoma" pitchFamily="34" charset="0"/>
              </a:rPr>
              <a:pPr eaLnBrk="1" hangingPunct="1"/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188C037A-FF82-4775-8077-1964EC85B706}" type="slidenum">
              <a:rPr lang="en-US" sz="1200">
                <a:latin typeface="Tahoma" pitchFamily="34" charset="0"/>
              </a:rPr>
              <a:pPr eaLnBrk="1" hangingPunct="1"/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CCF217D1-972F-4915-B907-2D0DEA127C6D}" type="slidenum">
              <a:rPr lang="en-US" sz="1200">
                <a:latin typeface="Tahoma" pitchFamily="34" charset="0"/>
              </a:rPr>
              <a:pPr eaLnBrk="1" hangingPunct="1"/>
              <a:t>38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F22EBEEC-0ECF-4A15-AE30-3F561D64DBF5}" type="slidenum">
              <a:rPr lang="en-US" sz="1200">
                <a:latin typeface="Tahoma" pitchFamily="34" charset="0"/>
              </a:rPr>
              <a:pPr eaLnBrk="1" hangingPunct="1"/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629DC337-2E55-48E8-A556-F635073E2ACC}" type="slidenum">
              <a:rPr lang="en-US" sz="1200">
                <a:latin typeface="Tahoma" pitchFamily="34" charset="0"/>
              </a:rPr>
              <a:pPr eaLnBrk="1" hangingPunct="1"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9B6C6FA1-7BB0-4EE1-81DA-EB9B73857DCB}" type="slidenum">
              <a:rPr lang="en-US" sz="1200">
                <a:latin typeface="Tahoma" pitchFamily="34" charset="0"/>
              </a:rPr>
              <a:pPr eaLnBrk="1" hangingPunct="1"/>
              <a:t>40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3EFB17C-FCBB-4023-BBF8-890A0B62C950}" type="slidenum">
              <a:rPr lang="en-US" sz="1200">
                <a:latin typeface="Tahoma" pitchFamily="34" charset="0"/>
              </a:rPr>
              <a:pPr eaLnBrk="1" hangingPunct="1"/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12DDF45-090F-431B-B975-EC4D68C712CB}" type="slidenum">
              <a:rPr lang="en-US" sz="1200">
                <a:latin typeface="Tahoma" pitchFamily="34" charset="0"/>
              </a:rPr>
              <a:pPr eaLnBrk="1" hangingPunct="1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EA873F6C-6800-44F1-915F-041B63393885}" type="slidenum">
              <a:rPr lang="en-US" sz="1200">
                <a:latin typeface="Tahoma" pitchFamily="34" charset="0"/>
              </a:rPr>
              <a:pPr eaLnBrk="1" hangingPunct="1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BBAE5343-972E-43FD-9C14-0F6DF2A6D1F2}" type="slidenum">
              <a:rPr lang="en-US" sz="1200">
                <a:latin typeface="Tahoma" pitchFamily="34" charset="0"/>
              </a:rPr>
              <a:pPr eaLnBrk="1" hangingPunct="1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DF36D870-D5A6-4819-AA9E-F9F6D4E9494E}" type="slidenum">
              <a:rPr lang="en-US" sz="1200">
                <a:latin typeface="Tahoma" pitchFamily="34" charset="0"/>
              </a:rPr>
              <a:pPr eaLnBrk="1" hangingPunct="1"/>
              <a:t>10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A28E4602-0FA2-4F12-8C46-75497C15F2A5}" type="slidenum">
              <a:rPr lang="en-US" sz="1200">
                <a:latin typeface="Tahoma" pitchFamily="34" charset="0"/>
              </a:rPr>
              <a:pPr eaLnBrk="1" hangingPunct="1"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30171" indent="-280835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23340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572677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22013" indent="-224668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471349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20685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370021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19357" indent="-2246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fld id="{554B4EFE-5C8C-4C74-9C08-E056D062B891}" type="slidenum">
              <a:rPr lang="en-US" sz="1200">
                <a:latin typeface="Tahoma" pitchFamily="34" charset="0"/>
              </a:rPr>
              <a:pPr eaLnBrk="1" hangingPunct="1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423E-E2E9-46D2-AD6E-2AF484BDFB3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C9A6-59E9-4762-91A8-8C57BF49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04800"/>
            <a:ext cx="4876800" cy="2057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Trees and </a:t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 smtClean="0"/>
              <a:t>Trees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Oswald c</a:t>
            </a:r>
            <a:endParaRPr lang="en-US" sz="3600" dirty="0" smtClean="0"/>
          </a:p>
        </p:txBody>
      </p:sp>
      <p:sp>
        <p:nvSpPr>
          <p:cNvPr id="3075" name="AutoShape 3"/>
          <p:cNvSpPr>
            <a:spLocks noChangeAspect="1" noChangeArrowheads="1"/>
          </p:cNvSpPr>
          <p:nvPr/>
        </p:nvSpPr>
        <p:spPr bwMode="auto">
          <a:xfrm>
            <a:off x="4512469" y="3048289"/>
            <a:ext cx="1379538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Tahoma" pitchFamily="34" charset="0"/>
              </a:rPr>
              <a:t>Become Rich</a:t>
            </a:r>
          </a:p>
        </p:txBody>
      </p:sp>
      <p:sp>
        <p:nvSpPr>
          <p:cNvPr id="3076" name="AutoShape 4"/>
          <p:cNvSpPr>
            <a:spLocks noChangeAspect="1" noChangeArrowheads="1"/>
          </p:cNvSpPr>
          <p:nvPr/>
        </p:nvSpPr>
        <p:spPr bwMode="auto">
          <a:xfrm>
            <a:off x="2972594" y="4038889"/>
            <a:ext cx="1433513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Force Others to be Poor</a:t>
            </a:r>
          </a:p>
        </p:txBody>
      </p:sp>
      <p:sp>
        <p:nvSpPr>
          <p:cNvPr id="3077" name="AutoShape 5"/>
          <p:cNvSpPr>
            <a:spLocks noChangeAspect="1" noChangeArrowheads="1"/>
          </p:cNvSpPr>
          <p:nvPr/>
        </p:nvSpPr>
        <p:spPr bwMode="auto">
          <a:xfrm>
            <a:off x="4785519" y="4048414"/>
            <a:ext cx="819150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Rob </a:t>
            </a:r>
          </a:p>
          <a:p>
            <a:pPr algn="ctr"/>
            <a:r>
              <a:rPr lang="en-US" sz="1600">
                <a:latin typeface="Arial" charset="0"/>
              </a:rPr>
              <a:t>Banks</a:t>
            </a:r>
          </a:p>
        </p:txBody>
      </p:sp>
      <p:cxnSp>
        <p:nvCxnSpPr>
          <p:cNvPr id="3078" name="AutoShape 6"/>
          <p:cNvCxnSpPr>
            <a:cxnSpLocks noChangeShapeType="1"/>
            <a:stCxn id="3075" idx="2"/>
            <a:endCxn id="3077" idx="0"/>
          </p:cNvCxnSpPr>
          <p:nvPr/>
        </p:nvCxnSpPr>
        <p:spPr bwMode="auto">
          <a:xfrm flipH="1">
            <a:off x="5195094" y="3440402"/>
            <a:ext cx="7938" cy="598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" name="AutoShape 7"/>
          <p:cNvCxnSpPr>
            <a:cxnSpLocks noChangeShapeType="1"/>
            <a:stCxn id="3075" idx="2"/>
            <a:endCxn id="3076" idx="0"/>
          </p:cNvCxnSpPr>
          <p:nvPr/>
        </p:nvCxnSpPr>
        <p:spPr bwMode="auto">
          <a:xfrm flipH="1">
            <a:off x="3690144" y="3440402"/>
            <a:ext cx="1512888" cy="588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AutoShape 8"/>
          <p:cNvSpPr>
            <a:spLocks noChangeAspect="1" noChangeArrowheads="1"/>
          </p:cNvSpPr>
          <p:nvPr/>
        </p:nvSpPr>
        <p:spPr bwMode="auto">
          <a:xfrm>
            <a:off x="6096794" y="4038889"/>
            <a:ext cx="766763" cy="652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Stock</a:t>
            </a:r>
          </a:p>
          <a:p>
            <a:pPr algn="ctr"/>
            <a:r>
              <a:rPr lang="en-US" sz="1600">
                <a:latin typeface="Tahoma" pitchFamily="34" charset="0"/>
              </a:rPr>
              <a:t>Fraud</a:t>
            </a:r>
          </a:p>
        </p:txBody>
      </p:sp>
      <p:cxnSp>
        <p:nvCxnSpPr>
          <p:cNvPr id="3081" name="AutoShape 9"/>
          <p:cNvCxnSpPr>
            <a:cxnSpLocks noChangeShapeType="1"/>
            <a:stCxn id="3075" idx="2"/>
            <a:endCxn id="3080" idx="0"/>
          </p:cNvCxnSpPr>
          <p:nvPr/>
        </p:nvCxnSpPr>
        <p:spPr bwMode="auto">
          <a:xfrm>
            <a:off x="5203032" y="3440402"/>
            <a:ext cx="1277937" cy="588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1676400" y="5377005"/>
            <a:ext cx="68349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The class notes are a compilation and edition from many sources. 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5225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Tree Properties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6473825" y="2689225"/>
            <a:ext cx="2335213" cy="2574925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400800" y="27432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4416425" y="2765425"/>
            <a:ext cx="2335213" cy="2574925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4672013" y="2800350"/>
            <a:ext cx="2073275" cy="2332038"/>
          </a:xfrm>
          <a:custGeom>
            <a:avLst/>
            <a:gdLst>
              <a:gd name="T0" fmla="*/ 2147483647 w 1306"/>
              <a:gd name="T1" fmla="*/ 2147483647 h 1469"/>
              <a:gd name="T2" fmla="*/ 2147483647 w 1306"/>
              <a:gd name="T3" fmla="*/ 2147483647 h 1469"/>
              <a:gd name="T4" fmla="*/ 2147483647 w 1306"/>
              <a:gd name="T5" fmla="*/ 2147483647 h 1469"/>
              <a:gd name="T6" fmla="*/ 2147483647 w 1306"/>
              <a:gd name="T7" fmla="*/ 2147483647 h 1469"/>
              <a:gd name="T8" fmla="*/ 2147483647 w 1306"/>
              <a:gd name="T9" fmla="*/ 2147483647 h 1469"/>
              <a:gd name="T10" fmla="*/ 2147483647 w 1306"/>
              <a:gd name="T11" fmla="*/ 2147483647 h 1469"/>
              <a:gd name="T12" fmla="*/ 2147483647 w 1306"/>
              <a:gd name="T13" fmla="*/ 2147483647 h 1469"/>
              <a:gd name="T14" fmla="*/ 2147483647 w 1306"/>
              <a:gd name="T15" fmla="*/ 2147483647 h 1469"/>
              <a:gd name="T16" fmla="*/ 2147483647 w 1306"/>
              <a:gd name="T17" fmla="*/ 2147483647 h 1469"/>
              <a:gd name="T18" fmla="*/ 0 w 1306"/>
              <a:gd name="T19" fmla="*/ 2147483647 h 1469"/>
              <a:gd name="T20" fmla="*/ 2147483647 w 1306"/>
              <a:gd name="T21" fmla="*/ 2147483647 h 1469"/>
              <a:gd name="T22" fmla="*/ 2147483647 w 1306"/>
              <a:gd name="T23" fmla="*/ 2147483647 h 1469"/>
              <a:gd name="T24" fmla="*/ 2147483647 w 1306"/>
              <a:gd name="T25" fmla="*/ 2147483647 h 1469"/>
              <a:gd name="T26" fmla="*/ 2147483647 w 1306"/>
              <a:gd name="T27" fmla="*/ 2147483647 h 1469"/>
              <a:gd name="T28" fmla="*/ 2147483647 w 1306"/>
              <a:gd name="T29" fmla="*/ 2147483647 h 1469"/>
              <a:gd name="T30" fmla="*/ 2147483647 w 1306"/>
              <a:gd name="T31" fmla="*/ 2147483647 h 1469"/>
              <a:gd name="T32" fmla="*/ 2147483647 w 1306"/>
              <a:gd name="T33" fmla="*/ 2147483647 h 1469"/>
              <a:gd name="T34" fmla="*/ 2147483647 w 1306"/>
              <a:gd name="T35" fmla="*/ 2147483647 h 1469"/>
              <a:gd name="T36" fmla="*/ 2147483647 w 1306"/>
              <a:gd name="T37" fmla="*/ 2147483647 h 1469"/>
              <a:gd name="T38" fmla="*/ 2147483647 w 1306"/>
              <a:gd name="T39" fmla="*/ 2147483647 h 1469"/>
              <a:gd name="T40" fmla="*/ 2147483647 w 1306"/>
              <a:gd name="T41" fmla="*/ 2147483647 h 1469"/>
              <a:gd name="T42" fmla="*/ 2147483647 w 1306"/>
              <a:gd name="T43" fmla="*/ 2147483647 h 1469"/>
              <a:gd name="T44" fmla="*/ 2147483647 w 1306"/>
              <a:gd name="T45" fmla="*/ 2147483647 h 1469"/>
              <a:gd name="T46" fmla="*/ 2147483647 w 1306"/>
              <a:gd name="T47" fmla="*/ 2147483647 h 1469"/>
              <a:gd name="T48" fmla="*/ 2147483647 w 1306"/>
              <a:gd name="T49" fmla="*/ 2147483647 h 1469"/>
              <a:gd name="T50" fmla="*/ 2147483647 w 1306"/>
              <a:gd name="T51" fmla="*/ 2147483647 h 1469"/>
              <a:gd name="T52" fmla="*/ 2147483647 w 1306"/>
              <a:gd name="T53" fmla="*/ 2147483647 h 1469"/>
              <a:gd name="T54" fmla="*/ 2147483647 w 1306"/>
              <a:gd name="T55" fmla="*/ 2147483647 h 1469"/>
              <a:gd name="T56" fmla="*/ 2147483647 w 1306"/>
              <a:gd name="T57" fmla="*/ 2147483647 h 14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6669088" y="3119438"/>
            <a:ext cx="2124075" cy="2393950"/>
          </a:xfrm>
          <a:custGeom>
            <a:avLst/>
            <a:gdLst>
              <a:gd name="T0" fmla="*/ 2147483647 w 1338"/>
              <a:gd name="T1" fmla="*/ 2147483647 h 1508"/>
              <a:gd name="T2" fmla="*/ 2147483647 w 1338"/>
              <a:gd name="T3" fmla="*/ 2147483647 h 1508"/>
              <a:gd name="T4" fmla="*/ 2147483647 w 1338"/>
              <a:gd name="T5" fmla="*/ 2147483647 h 1508"/>
              <a:gd name="T6" fmla="*/ 2147483647 w 1338"/>
              <a:gd name="T7" fmla="*/ 2147483647 h 1508"/>
              <a:gd name="T8" fmla="*/ 2147483647 w 1338"/>
              <a:gd name="T9" fmla="*/ 2147483647 h 1508"/>
              <a:gd name="T10" fmla="*/ 2147483647 w 1338"/>
              <a:gd name="T11" fmla="*/ 2147483647 h 1508"/>
              <a:gd name="T12" fmla="*/ 2147483647 w 1338"/>
              <a:gd name="T13" fmla="*/ 2147483647 h 1508"/>
              <a:gd name="T14" fmla="*/ 2147483647 w 1338"/>
              <a:gd name="T15" fmla="*/ 2147483647 h 1508"/>
              <a:gd name="T16" fmla="*/ 2147483647 w 1338"/>
              <a:gd name="T17" fmla="*/ 2147483647 h 1508"/>
              <a:gd name="T18" fmla="*/ 2147483647 w 1338"/>
              <a:gd name="T19" fmla="*/ 2147483647 h 1508"/>
              <a:gd name="T20" fmla="*/ 2147483647 w 1338"/>
              <a:gd name="T21" fmla="*/ 2147483647 h 1508"/>
              <a:gd name="T22" fmla="*/ 0 w 1338"/>
              <a:gd name="T23" fmla="*/ 2147483647 h 1508"/>
              <a:gd name="T24" fmla="*/ 2147483647 w 1338"/>
              <a:gd name="T25" fmla="*/ 2147483647 h 1508"/>
              <a:gd name="T26" fmla="*/ 2147483647 w 1338"/>
              <a:gd name="T27" fmla="*/ 2147483647 h 1508"/>
              <a:gd name="T28" fmla="*/ 2147483647 w 1338"/>
              <a:gd name="T29" fmla="*/ 2147483647 h 1508"/>
              <a:gd name="T30" fmla="*/ 2147483647 w 1338"/>
              <a:gd name="T31" fmla="*/ 2147483647 h 1508"/>
              <a:gd name="T32" fmla="*/ 2147483647 w 1338"/>
              <a:gd name="T33" fmla="*/ 2147483647 h 1508"/>
              <a:gd name="T34" fmla="*/ 2147483647 w 1338"/>
              <a:gd name="T35" fmla="*/ 2147483647 h 1508"/>
              <a:gd name="T36" fmla="*/ 2147483647 w 1338"/>
              <a:gd name="T37" fmla="*/ 2147483647 h 1508"/>
              <a:gd name="T38" fmla="*/ 2147483647 w 1338"/>
              <a:gd name="T39" fmla="*/ 2147483647 h 1508"/>
              <a:gd name="T40" fmla="*/ 2147483647 w 1338"/>
              <a:gd name="T41" fmla="*/ 2147483647 h 1508"/>
              <a:gd name="T42" fmla="*/ 2147483647 w 1338"/>
              <a:gd name="T43" fmla="*/ 2147483647 h 1508"/>
              <a:gd name="T44" fmla="*/ 2147483647 w 1338"/>
              <a:gd name="T45" fmla="*/ 2147483647 h 1508"/>
              <a:gd name="T46" fmla="*/ 2147483647 w 1338"/>
              <a:gd name="T47" fmla="*/ 2147483647 h 1508"/>
              <a:gd name="T48" fmla="*/ 2147483647 w 1338"/>
              <a:gd name="T49" fmla="*/ 2147483647 h 1508"/>
              <a:gd name="T50" fmla="*/ 2147483647 w 1338"/>
              <a:gd name="T51" fmla="*/ 2147483647 h 1508"/>
              <a:gd name="T52" fmla="*/ 2147483647 w 1338"/>
              <a:gd name="T53" fmla="*/ 2147483647 h 1508"/>
              <a:gd name="T54" fmla="*/ 2147483647 w 1338"/>
              <a:gd name="T55" fmla="*/ 2147483647 h 1508"/>
              <a:gd name="T56" fmla="*/ 2147483647 w 1338"/>
              <a:gd name="T57" fmla="*/ 0 h 1508"/>
              <a:gd name="T58" fmla="*/ 2147483647 w 1338"/>
              <a:gd name="T59" fmla="*/ 2147483647 h 150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4929188" y="2908300"/>
            <a:ext cx="579437" cy="771525"/>
          </a:xfrm>
          <a:custGeom>
            <a:avLst/>
            <a:gdLst>
              <a:gd name="T0" fmla="*/ 2147483647 w 365"/>
              <a:gd name="T1" fmla="*/ 0 h 486"/>
              <a:gd name="T2" fmla="*/ 2147483647 w 365"/>
              <a:gd name="T3" fmla="*/ 2147483647 h 486"/>
              <a:gd name="T4" fmla="*/ 2147483647 w 365"/>
              <a:gd name="T5" fmla="*/ 2147483647 h 486"/>
              <a:gd name="T6" fmla="*/ 2147483647 w 365"/>
              <a:gd name="T7" fmla="*/ 2147483647 h 486"/>
              <a:gd name="T8" fmla="*/ 2147483647 w 365"/>
              <a:gd name="T9" fmla="*/ 2147483647 h 486"/>
              <a:gd name="T10" fmla="*/ 2147483647 w 365"/>
              <a:gd name="T11" fmla="*/ 2147483647 h 486"/>
              <a:gd name="T12" fmla="*/ 2147483647 w 365"/>
              <a:gd name="T13" fmla="*/ 2147483647 h 486"/>
              <a:gd name="T14" fmla="*/ 2147483647 w 365"/>
              <a:gd name="T15" fmla="*/ 2147483647 h 486"/>
              <a:gd name="T16" fmla="*/ 0 w 365"/>
              <a:gd name="T17" fmla="*/ 2147483647 h 486"/>
              <a:gd name="T18" fmla="*/ 2147483647 w 365"/>
              <a:gd name="T19" fmla="*/ 2147483647 h 486"/>
              <a:gd name="T20" fmla="*/ 2147483647 w 365"/>
              <a:gd name="T21" fmla="*/ 2147483647 h 4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4621213" y="2674938"/>
            <a:ext cx="2128837" cy="2486025"/>
          </a:xfrm>
          <a:custGeom>
            <a:avLst/>
            <a:gdLst>
              <a:gd name="T0" fmla="*/ 2147483647 w 1341"/>
              <a:gd name="T1" fmla="*/ 2147483647 h 1566"/>
              <a:gd name="T2" fmla="*/ 2147483647 w 1341"/>
              <a:gd name="T3" fmla="*/ 2147483647 h 1566"/>
              <a:gd name="T4" fmla="*/ 2147483647 w 1341"/>
              <a:gd name="T5" fmla="*/ 2147483647 h 1566"/>
              <a:gd name="T6" fmla="*/ 2147483647 w 1341"/>
              <a:gd name="T7" fmla="*/ 2147483647 h 1566"/>
              <a:gd name="T8" fmla="*/ 2147483647 w 1341"/>
              <a:gd name="T9" fmla="*/ 2147483647 h 1566"/>
              <a:gd name="T10" fmla="*/ 2147483647 w 1341"/>
              <a:gd name="T11" fmla="*/ 2147483647 h 1566"/>
              <a:gd name="T12" fmla="*/ 2147483647 w 1341"/>
              <a:gd name="T13" fmla="*/ 2147483647 h 1566"/>
              <a:gd name="T14" fmla="*/ 2147483647 w 1341"/>
              <a:gd name="T15" fmla="*/ 2147483647 h 1566"/>
              <a:gd name="T16" fmla="*/ 2147483647 w 1341"/>
              <a:gd name="T17" fmla="*/ 2147483647 h 1566"/>
              <a:gd name="T18" fmla="*/ 2147483647 w 1341"/>
              <a:gd name="T19" fmla="*/ 2147483647 h 1566"/>
              <a:gd name="T20" fmla="*/ 2147483647 w 1341"/>
              <a:gd name="T21" fmla="*/ 2147483647 h 1566"/>
              <a:gd name="T22" fmla="*/ 2147483647 w 1341"/>
              <a:gd name="T23" fmla="*/ 2147483647 h 1566"/>
              <a:gd name="T24" fmla="*/ 2147483647 w 1341"/>
              <a:gd name="T25" fmla="*/ 2147483647 h 1566"/>
              <a:gd name="T26" fmla="*/ 2147483647 w 1341"/>
              <a:gd name="T27" fmla="*/ 2147483647 h 1566"/>
              <a:gd name="T28" fmla="*/ 2147483647 w 1341"/>
              <a:gd name="T29" fmla="*/ 2147483647 h 1566"/>
              <a:gd name="T30" fmla="*/ 2147483647 w 1341"/>
              <a:gd name="T31" fmla="*/ 2147483647 h 1566"/>
              <a:gd name="T32" fmla="*/ 2147483647 w 1341"/>
              <a:gd name="T33" fmla="*/ 2147483647 h 1566"/>
              <a:gd name="T34" fmla="*/ 2147483647 w 1341"/>
              <a:gd name="T35" fmla="*/ 2147483647 h 1566"/>
              <a:gd name="T36" fmla="*/ 2147483647 w 1341"/>
              <a:gd name="T37" fmla="*/ 2147483647 h 1566"/>
              <a:gd name="T38" fmla="*/ 2147483647 w 1341"/>
              <a:gd name="T39" fmla="*/ 2147483647 h 1566"/>
              <a:gd name="T40" fmla="*/ 2147483647 w 1341"/>
              <a:gd name="T41" fmla="*/ 2147483647 h 1566"/>
              <a:gd name="T42" fmla="*/ 2147483647 w 1341"/>
              <a:gd name="T43" fmla="*/ 2147483647 h 1566"/>
              <a:gd name="T44" fmla="*/ 2147483647 w 1341"/>
              <a:gd name="T45" fmla="*/ 2147483647 h 1566"/>
              <a:gd name="T46" fmla="*/ 2147483647 w 1341"/>
              <a:gd name="T47" fmla="*/ 2147483647 h 1566"/>
              <a:gd name="T48" fmla="*/ 2147483647 w 1341"/>
              <a:gd name="T49" fmla="*/ 2147483647 h 1566"/>
              <a:gd name="T50" fmla="*/ 2147483647 w 1341"/>
              <a:gd name="T51" fmla="*/ 2147483647 h 1566"/>
              <a:gd name="T52" fmla="*/ 2147483647 w 1341"/>
              <a:gd name="T53" fmla="*/ 2147483647 h 1566"/>
              <a:gd name="T54" fmla="*/ 2147483647 w 1341"/>
              <a:gd name="T55" fmla="*/ 2147483647 h 1566"/>
              <a:gd name="T56" fmla="*/ 2147483647 w 1341"/>
              <a:gd name="T57" fmla="*/ 2147483647 h 1566"/>
              <a:gd name="T58" fmla="*/ 2147483647 w 1341"/>
              <a:gd name="T59" fmla="*/ 2147483647 h 1566"/>
              <a:gd name="T60" fmla="*/ 2147483647 w 1341"/>
              <a:gd name="T61" fmla="*/ 2147483647 h 1566"/>
              <a:gd name="T62" fmla="*/ 2147483647 w 1341"/>
              <a:gd name="T63" fmla="*/ 2147483647 h 156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4343400" y="2819400"/>
            <a:ext cx="2438400" cy="2438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1584" y="1633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H="1">
              <a:off x="1056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1008" y="22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>
              <a:off x="528" y="22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1152" y="220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1056" y="28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8" name="Rectangle 25"/>
            <p:cNvSpPr>
              <a:spLocks noChangeArrowheads="1"/>
            </p:cNvSpPr>
            <p:nvPr/>
          </p:nvSpPr>
          <p:spPr bwMode="auto"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1152" y="36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0" name="Rectangle 27"/>
            <p:cNvSpPr>
              <a:spLocks noChangeArrowheads="1"/>
            </p:cNvSpPr>
            <p:nvPr/>
          </p:nvSpPr>
          <p:spPr bwMode="auto"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H</a:t>
              </a:r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 flipH="1">
              <a:off x="576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4" name="Text Box 29"/>
          <p:cNvSpPr txBox="1">
            <a:spLocks noChangeArrowheads="1"/>
          </p:cNvSpPr>
          <p:nvPr/>
        </p:nvSpPr>
        <p:spPr bwMode="auto">
          <a:xfrm>
            <a:off x="4419600" y="1524000"/>
            <a:ext cx="4114800" cy="555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Property</a:t>
            </a:r>
            <a:r>
              <a:rPr lang="en-US" dirty="0"/>
              <a:t>		</a:t>
            </a:r>
            <a:r>
              <a:rPr lang="en-US" b="1" dirty="0"/>
              <a:t>Value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Number of nodes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Height of the tree   </a:t>
            </a: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Root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Leaves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Internal nodes</a:t>
            </a: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Ancestors of  H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Descendants of  B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Siblings of  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dirty="0" smtClean="0"/>
              <a:t>A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dirty="0" smtClean="0"/>
              <a:t>Height and Depth of every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endParaRPr lang="en-US" dirty="0"/>
          </a:p>
          <a:p>
            <a:pPr>
              <a:lnSpc>
                <a:spcPct val="60000"/>
              </a:lnSpc>
              <a:spcBef>
                <a:spcPct val="5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ADT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1148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We use positions to abstract nodes</a:t>
            </a:r>
          </a:p>
          <a:p>
            <a:pPr eaLnBrk="1" hangingPunct="1"/>
            <a:r>
              <a:rPr lang="en-US" sz="2000" dirty="0" smtClean="0"/>
              <a:t>Generic methods:</a:t>
            </a:r>
          </a:p>
          <a:p>
            <a:pPr lvl="1" eaLnBrk="1" hangingPunct="1"/>
            <a:r>
              <a:rPr lang="en-US" sz="2000" dirty="0" smtClean="0"/>
              <a:t>integer </a:t>
            </a:r>
            <a:r>
              <a:rPr lang="en-US" sz="2000" b="1" dirty="0" smtClean="0">
                <a:solidFill>
                  <a:schemeClr val="tx2"/>
                </a:solidFill>
              </a:rPr>
              <a:t>size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isEmpty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objectIterator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elements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err="1" smtClean="0"/>
              <a:t>positionIterator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positions</a:t>
            </a:r>
            <a:r>
              <a:rPr lang="en-US" sz="2000" dirty="0" smtClean="0"/>
              <a:t>()</a:t>
            </a:r>
          </a:p>
          <a:p>
            <a:pPr eaLnBrk="1" hangingPunct="1"/>
            <a:r>
              <a:rPr lang="en-US" sz="2000" dirty="0" err="1" smtClean="0"/>
              <a:t>Accessor</a:t>
            </a:r>
            <a:r>
              <a:rPr lang="en-US" sz="2000" dirty="0" smtClean="0"/>
              <a:t> methods:</a:t>
            </a:r>
          </a:p>
          <a:p>
            <a:pPr lvl="1" eaLnBrk="1" hangingPunct="1"/>
            <a:r>
              <a:rPr lang="en-US" sz="2000" dirty="0" smtClean="0"/>
              <a:t>position </a:t>
            </a:r>
            <a:r>
              <a:rPr lang="en-US" sz="2000" b="1" dirty="0" smtClean="0">
                <a:solidFill>
                  <a:schemeClr val="tx2"/>
                </a:solidFill>
              </a:rPr>
              <a:t>root</a:t>
            </a:r>
            <a:r>
              <a:rPr lang="en-US" sz="2000" dirty="0" smtClean="0"/>
              <a:t>()</a:t>
            </a:r>
          </a:p>
          <a:p>
            <a:pPr lvl="1" eaLnBrk="1" hangingPunct="1"/>
            <a:r>
              <a:rPr lang="en-US" sz="2000" dirty="0" smtClean="0"/>
              <a:t>position </a:t>
            </a:r>
            <a:r>
              <a:rPr lang="en-US" sz="2000" b="1" dirty="0" smtClean="0">
                <a:solidFill>
                  <a:schemeClr val="tx2"/>
                </a:solidFill>
              </a:rPr>
              <a:t>parent</a:t>
            </a:r>
            <a:r>
              <a:rPr lang="en-US" sz="2000" dirty="0" smtClean="0"/>
              <a:t>(p)</a:t>
            </a:r>
          </a:p>
          <a:p>
            <a:pPr lvl="1" eaLnBrk="1" hangingPunct="1"/>
            <a:r>
              <a:rPr lang="en-US" sz="2000" dirty="0" err="1" smtClean="0"/>
              <a:t>positionIterator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children</a:t>
            </a:r>
            <a:r>
              <a:rPr lang="en-US" sz="2000" dirty="0" smtClean="0"/>
              <a:t>(p)</a:t>
            </a:r>
          </a:p>
        </p:txBody>
      </p:sp>
      <p:sp>
        <p:nvSpPr>
          <p:cNvPr id="922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24400" y="1828800"/>
            <a:ext cx="426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Query methods: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isInternal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isExternal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 err="1">
                <a:latin typeface="Georgia" pitchFamily="18" charset="0"/>
              </a:rPr>
              <a:t>boolean</a:t>
            </a:r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isRoot</a:t>
            </a:r>
            <a:r>
              <a:rPr lang="en-US" sz="2000" dirty="0">
                <a:latin typeface="Georgia" pitchFamily="18" charset="0"/>
              </a:rPr>
              <a:t>(p)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Update methods: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swapElements</a:t>
            </a:r>
            <a:r>
              <a:rPr lang="en-US" sz="2000" dirty="0">
                <a:latin typeface="Georgia" pitchFamily="18" charset="0"/>
              </a:rPr>
              <a:t>(p, q)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object </a:t>
            </a:r>
            <a:r>
              <a:rPr lang="en-US" sz="2000" b="1" dirty="0" err="1">
                <a:solidFill>
                  <a:schemeClr val="tx2"/>
                </a:solidFill>
                <a:latin typeface="Georgia" pitchFamily="18" charset="0"/>
              </a:rPr>
              <a:t>replaceElement</a:t>
            </a:r>
            <a:r>
              <a:rPr lang="en-US" sz="2000" dirty="0">
                <a:latin typeface="Georgia" pitchFamily="18" charset="0"/>
              </a:rPr>
              <a:t>(p, o)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Additional update methods may be defined by data structures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41238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486650" cy="698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Intuitive Representation of Tree Node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>
                <a:latin typeface="Georgia" pitchFamily="18" charset="0"/>
                <a:ea typeface="新細明體" pitchFamily="18" charset="-120"/>
              </a:rPr>
              <a:t>List Representation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000">
                <a:latin typeface="Georgia" pitchFamily="18" charset="0"/>
                <a:ea typeface="新細明體" pitchFamily="18" charset="-120"/>
              </a:rPr>
              <a:t>( A ( B ( E ( K, L ), F ), C ( G ), D ( H ( M ), I, J ) ) )</a:t>
            </a:r>
          </a:p>
          <a:p>
            <a:pPr marL="742950" lvl="1" indent="-285750"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000">
                <a:latin typeface="Georgia" pitchFamily="18" charset="0"/>
                <a:ea typeface="新細明體" pitchFamily="18" charset="-120"/>
              </a:rPr>
              <a:t>The root comes first, followed by a list of links to sub-trees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1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2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…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Link n</a:t>
              </a:r>
            </a:p>
          </p:txBody>
        </p:sp>
      </p:grpSp>
      <p:sp>
        <p:nvSpPr>
          <p:cNvPr id="373770" name="AutoShape 10"/>
          <p:cNvSpPr>
            <a:spLocks noChangeArrowheads="1"/>
          </p:cNvSpPr>
          <p:nvPr/>
        </p:nvSpPr>
        <p:spPr bwMode="auto"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0" hangingPunct="0"/>
            <a:r>
              <a:rPr kumimoji="1" lang="en-US" altLang="zh-TW" sz="1600">
                <a:latin typeface="Arial" charset="0"/>
                <a:ea typeface="新細明體" pitchFamily="18" charset="-120"/>
              </a:rPr>
              <a:t>How many link fields are needed in </a:t>
            </a:r>
          </a:p>
          <a:p>
            <a:pPr eaLnBrk="0" hangingPunct="0"/>
            <a:r>
              <a:rPr kumimoji="1" lang="en-US" altLang="zh-TW" sz="1600">
                <a:latin typeface="Arial" charset="0"/>
                <a:ea typeface="新細明體" pitchFamily="18" charset="-120"/>
              </a:rPr>
              <a:t>such a representation?</a:t>
            </a:r>
            <a:endParaRPr kumimoji="1"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7772400" cy="9525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sz="2400" smtClean="0"/>
              <a:t>Every tree node:</a:t>
            </a:r>
          </a:p>
          <a:p>
            <a:pPr lvl="1" eaLnBrk="1" hangingPunct="1"/>
            <a:r>
              <a:rPr lang="en-US" sz="2000" smtClean="0"/>
              <a:t>object – useful information</a:t>
            </a:r>
          </a:p>
          <a:p>
            <a:pPr lvl="1" eaLnBrk="1" hangingPunct="1"/>
            <a:r>
              <a:rPr lang="en-US" sz="2000" smtClean="0"/>
              <a:t>children – pointers to its children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11305" name="Text Box 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306" name="Text Box 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7" name="Text Box 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8" name="Text Box 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1269" name="Group 9"/>
          <p:cNvGrpSpPr>
            <a:grpSpLocks/>
          </p:cNvGrpSpPr>
          <p:nvPr/>
        </p:nvGrpSpPr>
        <p:grpSpPr bwMode="auto"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11301" name="Text Box 1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302" name="Text Box 1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3" name="Text Box 1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11297" name="Text Box 1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8" name="Text Box 1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9" name="Text Box 1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300" name="Text Box 1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1" name="Group 19"/>
          <p:cNvGrpSpPr>
            <a:grpSpLocks/>
          </p:cNvGrpSpPr>
          <p:nvPr/>
        </p:nvGrpSpPr>
        <p:grpSpPr bwMode="auto"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11293" name="Text Box 2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4" name="Text Box 2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5" name="Text Box 2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96" name="Text Box 2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2" name="Group 24"/>
          <p:cNvGrpSpPr>
            <a:grpSpLocks/>
          </p:cNvGrpSpPr>
          <p:nvPr/>
        </p:nvGrpSpPr>
        <p:grpSpPr bwMode="auto"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3" name="Group 29"/>
          <p:cNvGrpSpPr>
            <a:grpSpLocks/>
          </p:cNvGrpSpPr>
          <p:nvPr/>
        </p:nvGrpSpPr>
        <p:grpSpPr bwMode="auto"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11285" name="Text Box 30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86" name="Text Box 31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87" name="Text Box 32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88" name="Text Box 33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grpSp>
        <p:nvGrpSpPr>
          <p:cNvPr id="11274" name="Group 34"/>
          <p:cNvGrpSpPr>
            <a:grpSpLocks/>
          </p:cNvGrpSpPr>
          <p:nvPr/>
        </p:nvGrpSpPr>
        <p:grpSpPr bwMode="auto"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11281" name="Text Box 35"/>
            <p:cNvSpPr txBox="1">
              <a:spLocks noChangeArrowheads="1"/>
            </p:cNvSpPr>
            <p:nvPr/>
          </p:nvSpPr>
          <p:spPr bwMode="auto"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  <p:sp>
          <p:nvSpPr>
            <p:cNvPr id="11284" name="Text Box 38"/>
            <p:cNvSpPr txBox="1">
              <a:spLocks noChangeArrowheads="1"/>
            </p:cNvSpPr>
            <p:nvPr/>
          </p:nvSpPr>
          <p:spPr bwMode="auto"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  <a:sym typeface="Symbol" pitchFamily="18" charset="2"/>
                </a:rPr>
                <a:t></a:t>
              </a:r>
            </a:p>
          </p:txBody>
        </p:sp>
      </p:grpSp>
      <p:cxnSp>
        <p:nvCxnSpPr>
          <p:cNvPr id="11275" name="AutoShape 39"/>
          <p:cNvCxnSpPr>
            <a:cxnSpLocks noChangeShapeType="1"/>
            <a:stCxn id="11306" idx="2"/>
            <a:endCxn id="11302" idx="0"/>
          </p:cNvCxnSpPr>
          <p:nvPr/>
        </p:nvCxnSpPr>
        <p:spPr bwMode="auto">
          <a:xfrm flipH="1">
            <a:off x="1790700" y="39624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40"/>
          <p:cNvCxnSpPr>
            <a:cxnSpLocks noChangeShapeType="1"/>
            <a:stCxn id="11307" idx="2"/>
            <a:endCxn id="11298" idx="0"/>
          </p:cNvCxnSpPr>
          <p:nvPr/>
        </p:nvCxnSpPr>
        <p:spPr bwMode="auto">
          <a:xfrm>
            <a:off x="3238500" y="3962400"/>
            <a:ext cx="1371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41"/>
          <p:cNvCxnSpPr>
            <a:cxnSpLocks noChangeShapeType="1"/>
            <a:stCxn id="11308" idx="2"/>
            <a:endCxn id="11294" idx="0"/>
          </p:cNvCxnSpPr>
          <p:nvPr/>
        </p:nvCxnSpPr>
        <p:spPr bwMode="auto">
          <a:xfrm>
            <a:off x="3619500" y="3962400"/>
            <a:ext cx="3657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AutoShape 42"/>
          <p:cNvCxnSpPr>
            <a:cxnSpLocks noChangeShapeType="1"/>
            <a:stCxn id="11298" idx="2"/>
            <a:endCxn id="11290" idx="0"/>
          </p:cNvCxnSpPr>
          <p:nvPr/>
        </p:nvCxnSpPr>
        <p:spPr bwMode="auto">
          <a:xfrm flipH="1">
            <a:off x="2781300" y="4886325"/>
            <a:ext cx="1828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9" name="AutoShape 43"/>
          <p:cNvCxnSpPr>
            <a:cxnSpLocks noChangeShapeType="1"/>
            <a:stCxn id="11299" idx="2"/>
            <a:endCxn id="11286" idx="0"/>
          </p:cNvCxnSpPr>
          <p:nvPr/>
        </p:nvCxnSpPr>
        <p:spPr bwMode="auto">
          <a:xfrm>
            <a:off x="4991100" y="4886325"/>
            <a:ext cx="3048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0" name="AutoShape 44"/>
          <p:cNvCxnSpPr>
            <a:cxnSpLocks noChangeShapeType="1"/>
            <a:stCxn id="11294" idx="2"/>
            <a:endCxn id="11282" idx="0"/>
          </p:cNvCxnSpPr>
          <p:nvPr/>
        </p:nvCxnSpPr>
        <p:spPr bwMode="auto">
          <a:xfrm>
            <a:off x="7277100" y="4886325"/>
            <a:ext cx="4572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06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/>
          <a:lstStyle/>
          <a:p>
            <a:pPr eaLnBrk="1" hangingPunct="1"/>
            <a:r>
              <a:rPr lang="en-US" sz="3600" smtClean="0"/>
              <a:t>A Tree Representation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Sequence of children nodes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12353" name="Oval 5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2354" name="Oval 6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2355" name="Rectangle 7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2356" name="Rectangle 8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2357" name="Rectangle 9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2358" name="AutoShape 10"/>
            <p:cNvCxnSpPr>
              <a:cxnSpLocks noChangeShapeType="1"/>
              <a:stCxn id="12357" idx="0"/>
              <a:endCxn id="12354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11"/>
            <p:cNvCxnSpPr>
              <a:cxnSpLocks noChangeShapeType="1"/>
              <a:stCxn id="12356" idx="0"/>
              <a:endCxn id="12354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12"/>
            <p:cNvCxnSpPr>
              <a:cxnSpLocks noChangeShapeType="1"/>
              <a:stCxn id="12355" idx="0"/>
              <a:endCxn id="12353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1" name="AutoShape 13"/>
            <p:cNvCxnSpPr>
              <a:cxnSpLocks noChangeShapeType="1"/>
              <a:stCxn id="12354" idx="0"/>
              <a:endCxn id="12353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62" name="Rectangle 14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2363" name="AutoShape 15"/>
            <p:cNvCxnSpPr>
              <a:cxnSpLocks noChangeShapeType="1"/>
              <a:stCxn id="12362" idx="0"/>
              <a:endCxn id="12353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3" name="Group 16"/>
          <p:cNvGrpSpPr>
            <a:grpSpLocks/>
          </p:cNvGrpSpPr>
          <p:nvPr/>
        </p:nvGrpSpPr>
        <p:grpSpPr bwMode="auto"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12294" name="Group 17"/>
            <p:cNvGrpSpPr>
              <a:grpSpLocks/>
            </p:cNvGrpSpPr>
            <p:nvPr/>
          </p:nvGrpSpPr>
          <p:grpSpPr bwMode="auto"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12350" name="Rectangle 18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1" name="Rectangle 19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Rectangle 20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ahoma" pitchFamily="34" charset="0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12295" name="AutoShape 21"/>
            <p:cNvSpPr>
              <a:spLocks noChangeArrowheads="1"/>
            </p:cNvSpPr>
            <p:nvPr/>
          </p:nvSpPr>
          <p:spPr bwMode="auto"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296" name="AutoShape 22"/>
            <p:cNvCxnSpPr>
              <a:cxnSpLocks noChangeShapeType="1"/>
              <a:stCxn id="12299" idx="2"/>
              <a:endCxn id="12297" idx="6"/>
            </p:cNvCxnSpPr>
            <p:nvPr/>
          </p:nvCxnSpPr>
          <p:spPr bwMode="auto">
            <a:xfrm flipH="1">
              <a:off x="3673" y="1377"/>
              <a:ext cx="3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7" name="Oval 23"/>
            <p:cNvSpPr>
              <a:spLocks noChangeArrowheads="1"/>
            </p:cNvSpPr>
            <p:nvPr/>
          </p:nvSpPr>
          <p:spPr bwMode="auto"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24"/>
            <p:cNvSpPr>
              <a:spLocks noChangeArrowheads="1"/>
            </p:cNvSpPr>
            <p:nvPr/>
          </p:nvSpPr>
          <p:spPr bwMode="auto"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25"/>
            <p:cNvSpPr>
              <a:spLocks noChangeArrowheads="1"/>
            </p:cNvSpPr>
            <p:nvPr/>
          </p:nvSpPr>
          <p:spPr bwMode="auto"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0" name="Group 26"/>
            <p:cNvGrpSpPr>
              <a:grpSpLocks/>
            </p:cNvGrpSpPr>
            <p:nvPr/>
          </p:nvGrpSpPr>
          <p:grpSpPr bwMode="auto"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12346" name="AutoShape 27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47" name="AutoShape 28"/>
              <p:cNvCxnSpPr>
                <a:cxnSpLocks noChangeShapeType="1"/>
                <a:stCxn id="12349" idx="2"/>
                <a:endCxn id="12348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48" name="Oval 29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Oval 30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2301" name="AutoShape 31"/>
            <p:cNvCxnSpPr>
              <a:cxnSpLocks noChangeShapeType="1"/>
              <a:endCxn id="12302" idx="0"/>
            </p:cNvCxnSpPr>
            <p:nvPr/>
          </p:nvCxnSpPr>
          <p:spPr bwMode="auto">
            <a:xfrm rot="16200000" flipH="1">
              <a:off x="2549" y="1435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2" name="Text Box 32"/>
            <p:cNvSpPr txBox="1">
              <a:spLocks noChangeArrowheads="1"/>
            </p:cNvSpPr>
            <p:nvPr/>
          </p:nvSpPr>
          <p:spPr bwMode="auto">
            <a:xfrm>
              <a:off x="2592" y="1584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12303" name="AutoShape 33"/>
            <p:cNvCxnSpPr>
              <a:cxnSpLocks noChangeShapeType="1"/>
            </p:cNvCxnSpPr>
            <p:nvPr/>
          </p:nvCxnSpPr>
          <p:spPr bwMode="auto"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Oval 34"/>
            <p:cNvSpPr>
              <a:spLocks noChangeArrowheads="1"/>
            </p:cNvSpPr>
            <p:nvPr/>
          </p:nvSpPr>
          <p:spPr bwMode="auto">
            <a:xfrm>
              <a:off x="3540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35"/>
            <p:cNvSpPr>
              <a:spLocks noChangeArrowheads="1"/>
            </p:cNvSpPr>
            <p:nvPr/>
          </p:nvSpPr>
          <p:spPr bwMode="auto">
            <a:xfrm>
              <a:off x="3837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36"/>
            <p:cNvSpPr>
              <a:spLocks noChangeArrowheads="1"/>
            </p:cNvSpPr>
            <p:nvPr/>
          </p:nvSpPr>
          <p:spPr bwMode="auto">
            <a:xfrm>
              <a:off x="4134" y="1328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7" name="AutoShape 37"/>
            <p:cNvCxnSpPr>
              <a:cxnSpLocks noChangeShapeType="1"/>
              <a:stCxn id="12305" idx="4"/>
              <a:endCxn id="12314" idx="0"/>
            </p:cNvCxnSpPr>
            <p:nvPr/>
          </p:nvCxnSpPr>
          <p:spPr bwMode="auto">
            <a:xfrm rot="16200000" flipH="1">
              <a:off x="3806" y="1431"/>
              <a:ext cx="622" cy="511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8" name="AutoShape 38"/>
            <p:cNvCxnSpPr>
              <a:cxnSpLocks noChangeShapeType="1"/>
              <a:stCxn id="12306" idx="4"/>
              <a:endCxn id="12317" idx="0"/>
            </p:cNvCxnSpPr>
            <p:nvPr/>
          </p:nvCxnSpPr>
          <p:spPr bwMode="auto">
            <a:xfrm rot="162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9" name="Rectangle 39"/>
            <p:cNvSpPr>
              <a:spLocks noChangeArrowheads="1"/>
            </p:cNvSpPr>
            <p:nvPr/>
          </p:nvSpPr>
          <p:spPr bwMode="auto"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40"/>
            <p:cNvSpPr>
              <a:spLocks noChangeArrowheads="1"/>
            </p:cNvSpPr>
            <p:nvPr/>
          </p:nvSpPr>
          <p:spPr bwMode="auto"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11" name="Rectangle 41"/>
            <p:cNvSpPr>
              <a:spLocks noChangeArrowheads="1"/>
            </p:cNvSpPr>
            <p:nvPr/>
          </p:nvSpPr>
          <p:spPr bwMode="auto"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2" name="Rectangle 42"/>
            <p:cNvSpPr>
              <a:spLocks noChangeArrowheads="1"/>
            </p:cNvSpPr>
            <p:nvPr/>
          </p:nvSpPr>
          <p:spPr bwMode="auto"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43"/>
            <p:cNvSpPr>
              <a:spLocks noChangeArrowheads="1"/>
            </p:cNvSpPr>
            <p:nvPr/>
          </p:nvSpPr>
          <p:spPr bwMode="auto"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4" name="Rectangle 44"/>
            <p:cNvSpPr>
              <a:spLocks noChangeArrowheads="1"/>
            </p:cNvSpPr>
            <p:nvPr/>
          </p:nvSpPr>
          <p:spPr bwMode="auto"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46"/>
            <p:cNvSpPr>
              <a:spLocks noChangeArrowheads="1"/>
            </p:cNvSpPr>
            <p:nvPr/>
          </p:nvSpPr>
          <p:spPr bwMode="auto"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17" name="Rectangle 47"/>
            <p:cNvSpPr>
              <a:spLocks noChangeArrowheads="1"/>
            </p:cNvSpPr>
            <p:nvPr/>
          </p:nvSpPr>
          <p:spPr bwMode="auto"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cxnSp>
          <p:nvCxnSpPr>
            <p:cNvPr id="12318" name="AutoShape 48"/>
            <p:cNvCxnSpPr>
              <a:cxnSpLocks noChangeShapeType="1"/>
              <a:endCxn id="12319" idx="0"/>
            </p:cNvCxnSpPr>
            <p:nvPr/>
          </p:nvCxnSpPr>
          <p:spPr bwMode="auto">
            <a:xfrm rot="16200000" flipH="1">
              <a:off x="328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9" name="Text Box 49"/>
            <p:cNvSpPr txBox="1">
              <a:spLocks noChangeArrowheads="1"/>
            </p:cNvSpPr>
            <p:nvPr/>
          </p:nvSpPr>
          <p:spPr bwMode="auto">
            <a:xfrm>
              <a:off x="3360" y="2382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cxnSp>
          <p:nvCxnSpPr>
            <p:cNvPr id="12320" name="AutoShape 50"/>
            <p:cNvCxnSpPr>
              <a:cxnSpLocks noChangeShapeType="1"/>
              <a:endCxn id="12321" idx="0"/>
            </p:cNvCxnSpPr>
            <p:nvPr/>
          </p:nvCxnSpPr>
          <p:spPr bwMode="auto">
            <a:xfrm rot="16200000" flipH="1">
              <a:off x="4071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1" name="Text Box 51"/>
            <p:cNvSpPr txBox="1">
              <a:spLocks noChangeArrowheads="1"/>
            </p:cNvSpPr>
            <p:nvPr/>
          </p:nvSpPr>
          <p:spPr bwMode="auto">
            <a:xfrm>
              <a:off x="4139" y="238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2322" name="Text Box 52"/>
            <p:cNvSpPr txBox="1">
              <a:spLocks noChangeArrowheads="1"/>
            </p:cNvSpPr>
            <p:nvPr/>
          </p:nvSpPr>
          <p:spPr bwMode="auto">
            <a:xfrm>
              <a:off x="4925" y="238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2323" name="AutoShape 53"/>
            <p:cNvCxnSpPr>
              <a:cxnSpLocks noChangeShapeType="1"/>
              <a:endCxn id="12322" idx="0"/>
            </p:cNvCxnSpPr>
            <p:nvPr/>
          </p:nvCxnSpPr>
          <p:spPr bwMode="auto">
            <a:xfrm rot="16200000" flipH="1">
              <a:off x="484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4" name="Oval 54"/>
            <p:cNvSpPr>
              <a:spLocks noChangeArrowheads="1"/>
            </p:cNvSpPr>
            <p:nvPr/>
          </p:nvSpPr>
          <p:spPr bwMode="auto">
            <a:xfrm>
              <a:off x="3588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55"/>
            <p:cNvSpPr>
              <a:spLocks noChangeArrowheads="1"/>
            </p:cNvSpPr>
            <p:nvPr/>
          </p:nvSpPr>
          <p:spPr bwMode="auto">
            <a:xfrm>
              <a:off x="4364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56"/>
            <p:cNvSpPr>
              <a:spLocks noChangeArrowheads="1"/>
            </p:cNvSpPr>
            <p:nvPr/>
          </p:nvSpPr>
          <p:spPr bwMode="auto">
            <a:xfrm>
              <a:off x="5140" y="2085"/>
              <a:ext cx="48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Freeform 57"/>
            <p:cNvSpPr>
              <a:spLocks/>
            </p:cNvSpPr>
            <p:nvPr/>
          </p:nvSpPr>
          <p:spPr bwMode="auto">
            <a:xfrm>
              <a:off x="3102" y="1422"/>
              <a:ext cx="578" cy="1245"/>
            </a:xfrm>
            <a:custGeom>
              <a:avLst/>
              <a:gdLst>
                <a:gd name="T0" fmla="*/ 486 w 578"/>
                <a:gd name="T1" fmla="*/ 684 h 1245"/>
                <a:gd name="T2" fmla="*/ 528 w 578"/>
                <a:gd name="T3" fmla="*/ 852 h 1245"/>
                <a:gd name="T4" fmla="*/ 552 w 578"/>
                <a:gd name="T5" fmla="*/ 1116 h 1245"/>
                <a:gd name="T6" fmla="*/ 372 w 578"/>
                <a:gd name="T7" fmla="*/ 1206 h 1245"/>
                <a:gd name="T8" fmla="*/ 174 w 578"/>
                <a:gd name="T9" fmla="*/ 1044 h 1245"/>
                <a:gd name="T10" fmla="*/ 0 w 578"/>
                <a:gd name="T11" fmla="*/ 0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Freeform 58"/>
            <p:cNvSpPr>
              <a:spLocks/>
            </p:cNvSpPr>
            <p:nvPr/>
          </p:nvSpPr>
          <p:spPr bwMode="auto">
            <a:xfrm>
              <a:off x="2982" y="1422"/>
              <a:ext cx="1515" cy="1360"/>
            </a:xfrm>
            <a:custGeom>
              <a:avLst/>
              <a:gdLst>
                <a:gd name="T0" fmla="*/ 1398 w 1515"/>
                <a:gd name="T1" fmla="*/ 684 h 1360"/>
                <a:gd name="T2" fmla="*/ 1344 w 1515"/>
                <a:gd name="T3" fmla="*/ 1260 h 1360"/>
                <a:gd name="T4" fmla="*/ 372 w 1515"/>
                <a:gd name="T5" fmla="*/ 1284 h 1360"/>
                <a:gd name="T6" fmla="*/ 150 w 1515"/>
                <a:gd name="T7" fmla="*/ 864 h 1360"/>
                <a:gd name="T8" fmla="*/ 0 w 1515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Freeform 59"/>
            <p:cNvSpPr>
              <a:spLocks/>
            </p:cNvSpPr>
            <p:nvPr/>
          </p:nvSpPr>
          <p:spPr bwMode="auto">
            <a:xfrm>
              <a:off x="2845" y="1428"/>
              <a:ext cx="2409" cy="1478"/>
            </a:xfrm>
            <a:custGeom>
              <a:avLst/>
              <a:gdLst>
                <a:gd name="T0" fmla="*/ 2309 w 2409"/>
                <a:gd name="T1" fmla="*/ 684 h 1478"/>
                <a:gd name="T2" fmla="*/ 2291 w 2409"/>
                <a:gd name="T3" fmla="*/ 1170 h 1478"/>
                <a:gd name="T4" fmla="*/ 1601 w 2409"/>
                <a:gd name="T5" fmla="*/ 1380 h 1478"/>
                <a:gd name="T6" fmla="*/ 263 w 2409"/>
                <a:gd name="T7" fmla="*/ 1248 h 1478"/>
                <a:gd name="T8" fmla="*/ 23 w 2409"/>
                <a:gd name="T9" fmla="*/ 0 h 1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60"/>
            <p:cNvSpPr>
              <a:spLocks noChangeArrowheads="1"/>
            </p:cNvSpPr>
            <p:nvPr/>
          </p:nvSpPr>
          <p:spPr bwMode="auto"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61"/>
            <p:cNvSpPr>
              <a:spLocks noChangeArrowheads="1"/>
            </p:cNvSpPr>
            <p:nvPr/>
          </p:nvSpPr>
          <p:spPr bwMode="auto"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32" name="Rectangle 62"/>
            <p:cNvSpPr>
              <a:spLocks noChangeArrowheads="1"/>
            </p:cNvSpPr>
            <p:nvPr/>
          </p:nvSpPr>
          <p:spPr bwMode="auto"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33" name="Text Box 63"/>
            <p:cNvSpPr txBox="1">
              <a:spLocks noChangeArrowheads="1"/>
            </p:cNvSpPr>
            <p:nvPr/>
          </p:nvSpPr>
          <p:spPr bwMode="auto">
            <a:xfrm>
              <a:off x="3984" y="380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cxnSp>
          <p:nvCxnSpPr>
            <p:cNvPr id="12334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5" name="Freeform 65"/>
            <p:cNvSpPr>
              <a:spLocks/>
            </p:cNvSpPr>
            <p:nvPr/>
          </p:nvSpPr>
          <p:spPr bwMode="auto">
            <a:xfrm>
              <a:off x="4485" y="2100"/>
              <a:ext cx="183" cy="846"/>
            </a:xfrm>
            <a:custGeom>
              <a:avLst/>
              <a:gdLst>
                <a:gd name="T0" fmla="*/ 93 w 183"/>
                <a:gd name="T1" fmla="*/ 0 h 846"/>
                <a:gd name="T2" fmla="*/ 3 w 183"/>
                <a:gd name="T3" fmla="*/ 240 h 846"/>
                <a:gd name="T4" fmla="*/ 111 w 183"/>
                <a:gd name="T5" fmla="*/ 546 h 846"/>
                <a:gd name="T6" fmla="*/ 183 w 183"/>
                <a:gd name="T7" fmla="*/ 846 h 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66"/>
            <p:cNvSpPr>
              <a:spLocks noChangeArrowheads="1"/>
            </p:cNvSpPr>
            <p:nvPr/>
          </p:nvSpPr>
          <p:spPr bwMode="auto"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67"/>
            <p:cNvSpPr>
              <a:spLocks noChangeArrowheads="1"/>
            </p:cNvSpPr>
            <p:nvPr/>
          </p:nvSpPr>
          <p:spPr bwMode="auto"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12338" name="Rectangle 68"/>
            <p:cNvSpPr>
              <a:spLocks noChangeArrowheads="1"/>
            </p:cNvSpPr>
            <p:nvPr/>
          </p:nvSpPr>
          <p:spPr bwMode="auto"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12339" name="Text Box 69"/>
            <p:cNvSpPr txBox="1">
              <a:spLocks noChangeArrowheads="1"/>
            </p:cNvSpPr>
            <p:nvPr/>
          </p:nvSpPr>
          <p:spPr bwMode="auto">
            <a:xfrm>
              <a:off x="4845" y="3804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2340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Freeform 71"/>
            <p:cNvSpPr>
              <a:spLocks/>
            </p:cNvSpPr>
            <p:nvPr/>
          </p:nvSpPr>
          <p:spPr bwMode="auto">
            <a:xfrm>
              <a:off x="4800" y="3108"/>
              <a:ext cx="282" cy="390"/>
            </a:xfrm>
            <a:custGeom>
              <a:avLst/>
              <a:gdLst>
                <a:gd name="T0" fmla="*/ 0 w 282"/>
                <a:gd name="T1" fmla="*/ 0 h 390"/>
                <a:gd name="T2" fmla="*/ 54 w 282"/>
                <a:gd name="T3" fmla="*/ 180 h 390"/>
                <a:gd name="T4" fmla="*/ 234 w 282"/>
                <a:gd name="T5" fmla="*/ 252 h 390"/>
                <a:gd name="T6" fmla="*/ 282 w 282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Freeform 72"/>
            <p:cNvSpPr>
              <a:spLocks/>
            </p:cNvSpPr>
            <p:nvPr/>
          </p:nvSpPr>
          <p:spPr bwMode="auto">
            <a:xfrm>
              <a:off x="4224" y="3102"/>
              <a:ext cx="290" cy="408"/>
            </a:xfrm>
            <a:custGeom>
              <a:avLst/>
              <a:gdLst>
                <a:gd name="T0" fmla="*/ 288 w 290"/>
                <a:gd name="T1" fmla="*/ 0 h 408"/>
                <a:gd name="T2" fmla="*/ 258 w 290"/>
                <a:gd name="T3" fmla="*/ 174 h 408"/>
                <a:gd name="T4" fmla="*/ 96 w 290"/>
                <a:gd name="T5" fmla="*/ 216 h 408"/>
                <a:gd name="T6" fmla="*/ 0 w 290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Freeform 73"/>
            <p:cNvSpPr>
              <a:spLocks/>
            </p:cNvSpPr>
            <p:nvPr/>
          </p:nvSpPr>
          <p:spPr bwMode="auto">
            <a:xfrm>
              <a:off x="3566" y="1374"/>
              <a:ext cx="82" cy="630"/>
            </a:xfrm>
            <a:custGeom>
              <a:avLst/>
              <a:gdLst>
                <a:gd name="T0" fmla="*/ 10 w 82"/>
                <a:gd name="T1" fmla="*/ 0 h 630"/>
                <a:gd name="T2" fmla="*/ 82 w 82"/>
                <a:gd name="T3" fmla="*/ 222 h 630"/>
                <a:gd name="T4" fmla="*/ 10 w 82"/>
                <a:gd name="T5" fmla="*/ 414 h 630"/>
                <a:gd name="T6" fmla="*/ 22 w 82"/>
                <a:gd name="T7" fmla="*/ 630 h 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Freeform 74"/>
            <p:cNvSpPr>
              <a:spLocks/>
            </p:cNvSpPr>
            <p:nvPr/>
          </p:nvSpPr>
          <p:spPr bwMode="auto">
            <a:xfrm>
              <a:off x="3748" y="2208"/>
              <a:ext cx="546" cy="1854"/>
            </a:xfrm>
            <a:custGeom>
              <a:avLst/>
              <a:gdLst>
                <a:gd name="T0" fmla="*/ 482 w 546"/>
                <a:gd name="T1" fmla="*/ 1404 h 1854"/>
                <a:gd name="T2" fmla="*/ 488 w 546"/>
                <a:gd name="T3" fmla="*/ 1782 h 1854"/>
                <a:gd name="T4" fmla="*/ 134 w 546"/>
                <a:gd name="T5" fmla="*/ 1728 h 1854"/>
                <a:gd name="T6" fmla="*/ 32 w 546"/>
                <a:gd name="T7" fmla="*/ 1026 h 1854"/>
                <a:gd name="T8" fmla="*/ 326 w 546"/>
                <a:gd name="T9" fmla="*/ 390 h 1854"/>
                <a:gd name="T10" fmla="*/ 362 w 546"/>
                <a:gd name="T11" fmla="*/ 0 h 18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Freeform 75"/>
            <p:cNvSpPr>
              <a:spLocks/>
            </p:cNvSpPr>
            <p:nvPr/>
          </p:nvSpPr>
          <p:spPr bwMode="auto">
            <a:xfrm>
              <a:off x="4602" y="2220"/>
              <a:ext cx="941" cy="1660"/>
            </a:xfrm>
            <a:custGeom>
              <a:avLst/>
              <a:gdLst>
                <a:gd name="T0" fmla="*/ 478 w 941"/>
                <a:gd name="T1" fmla="*/ 1392 h 1660"/>
                <a:gd name="T2" fmla="*/ 690 w 941"/>
                <a:gd name="T3" fmla="*/ 1656 h 1660"/>
                <a:gd name="T4" fmla="*/ 936 w 941"/>
                <a:gd name="T5" fmla="*/ 1416 h 1660"/>
                <a:gd name="T6" fmla="*/ 720 w 941"/>
                <a:gd name="T7" fmla="*/ 954 h 1660"/>
                <a:gd name="T8" fmla="*/ 222 w 941"/>
                <a:gd name="T9" fmla="*/ 570 h 1660"/>
                <a:gd name="T10" fmla="*/ 0 w 941"/>
                <a:gd name="T11" fmla="*/ 0 h 1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Left Child, Right Sibling Representation</a:t>
            </a:r>
            <a:br>
              <a:rPr lang="en-US" altLang="zh-TW" sz="3200" smtClean="0">
                <a:ea typeface="新細明體" pitchFamily="18" charset="-120"/>
              </a:rPr>
            </a:br>
            <a:r>
              <a:rPr lang="en-US" altLang="zh-TW" sz="3200" smtClean="0">
                <a:ea typeface="新細明體" pitchFamily="18" charset="-120"/>
              </a:rPr>
              <a:t>LCRS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13375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Data</a:t>
              </a:r>
            </a:p>
          </p:txBody>
        </p:sp>
        <p:sp>
          <p:nvSpPr>
            <p:cNvPr id="13376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Left Child</a:t>
              </a:r>
            </a:p>
          </p:txBody>
        </p:sp>
        <p:sp>
          <p:nvSpPr>
            <p:cNvPr id="13377" name="Text Box 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Right Sibling</a:t>
              </a:r>
            </a:p>
          </p:txBody>
        </p:sp>
      </p:grpSp>
      <p:grpSp>
        <p:nvGrpSpPr>
          <p:cNvPr id="13316" name="Group 7"/>
          <p:cNvGrpSpPr>
            <a:grpSpLocks/>
          </p:cNvGrpSpPr>
          <p:nvPr/>
        </p:nvGrpSpPr>
        <p:grpSpPr bwMode="auto"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13372" name="Text Box 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A</a:t>
              </a:r>
            </a:p>
          </p:txBody>
        </p:sp>
        <p:sp>
          <p:nvSpPr>
            <p:cNvPr id="13373" name="Text Box 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74" name="Text Box 1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13369" name="Text Box 1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B</a:t>
              </a:r>
            </a:p>
          </p:txBody>
        </p:sp>
        <p:sp>
          <p:nvSpPr>
            <p:cNvPr id="13370" name="Text Box 1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71" name="Text Box 1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8" name="Group 15"/>
          <p:cNvGrpSpPr>
            <a:grpSpLocks/>
          </p:cNvGrpSpPr>
          <p:nvPr/>
        </p:nvGrpSpPr>
        <p:grpSpPr bwMode="auto"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13366" name="Text Box 1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C</a:t>
              </a:r>
            </a:p>
          </p:txBody>
        </p:sp>
        <p:sp>
          <p:nvSpPr>
            <p:cNvPr id="13367" name="Text Box 1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8" name="Text Box 1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19" name="Group 19"/>
          <p:cNvGrpSpPr>
            <a:grpSpLocks/>
          </p:cNvGrpSpPr>
          <p:nvPr/>
        </p:nvGrpSpPr>
        <p:grpSpPr bwMode="auto"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13363" name="Text Box 2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13364" name="Text Box 2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5" name="Text Box 2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13360" name="Text Box 2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I</a:t>
              </a:r>
            </a:p>
          </p:txBody>
        </p:sp>
        <p:sp>
          <p:nvSpPr>
            <p:cNvPr id="13361" name="Text Box 2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62" name="Text Box 2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1" name="Group 27"/>
          <p:cNvGrpSpPr>
            <a:grpSpLocks/>
          </p:cNvGrpSpPr>
          <p:nvPr/>
        </p:nvGrpSpPr>
        <p:grpSpPr bwMode="auto"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13357" name="Text Box 2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H</a:t>
              </a:r>
            </a:p>
          </p:txBody>
        </p:sp>
        <p:sp>
          <p:nvSpPr>
            <p:cNvPr id="13358" name="Text Box 2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9" name="Text Box 3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2" name="Group 31"/>
          <p:cNvGrpSpPr>
            <a:grpSpLocks/>
          </p:cNvGrpSpPr>
          <p:nvPr/>
        </p:nvGrpSpPr>
        <p:grpSpPr bwMode="auto"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13354" name="Text Box 3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G</a:t>
              </a:r>
            </a:p>
          </p:txBody>
        </p:sp>
        <p:sp>
          <p:nvSpPr>
            <p:cNvPr id="13355" name="Text Box 3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6" name="Text Box 3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3" name="Group 35"/>
          <p:cNvGrpSpPr>
            <a:grpSpLocks/>
          </p:cNvGrpSpPr>
          <p:nvPr/>
        </p:nvGrpSpPr>
        <p:grpSpPr bwMode="auto"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13351" name="Text Box 36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F</a:t>
              </a:r>
            </a:p>
          </p:txBody>
        </p:sp>
        <p:sp>
          <p:nvSpPr>
            <p:cNvPr id="13352" name="Text Box 37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3" name="Text Box 38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4" name="Group 39"/>
          <p:cNvGrpSpPr>
            <a:grpSpLocks/>
          </p:cNvGrpSpPr>
          <p:nvPr/>
        </p:nvGrpSpPr>
        <p:grpSpPr bwMode="auto"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13348" name="Text Box 40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E</a:t>
              </a:r>
            </a:p>
          </p:txBody>
        </p:sp>
        <p:sp>
          <p:nvSpPr>
            <p:cNvPr id="13349" name="Text Box 41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50" name="Text Box 42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13345" name="Text Box 44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J</a:t>
              </a:r>
            </a:p>
          </p:txBody>
        </p:sp>
        <p:sp>
          <p:nvSpPr>
            <p:cNvPr id="13346" name="Text Box 45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7" name="Text Box 46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6" name="Group 47"/>
          <p:cNvGrpSpPr>
            <a:grpSpLocks/>
          </p:cNvGrpSpPr>
          <p:nvPr/>
        </p:nvGrpSpPr>
        <p:grpSpPr bwMode="auto"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13342" name="Text Box 48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K</a:t>
              </a:r>
            </a:p>
          </p:txBody>
        </p:sp>
        <p:sp>
          <p:nvSpPr>
            <p:cNvPr id="13343" name="Text Box 49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4" name="Text Box 50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grpSp>
        <p:nvGrpSpPr>
          <p:cNvPr id="13327" name="Group 51"/>
          <p:cNvGrpSpPr>
            <a:grpSpLocks/>
          </p:cNvGrpSpPr>
          <p:nvPr/>
        </p:nvGrpSpPr>
        <p:grpSpPr bwMode="auto"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13339" name="Text Box 52"/>
            <p:cNvSpPr txBox="1">
              <a:spLocks noChangeArrowheads="1"/>
            </p:cNvSpPr>
            <p:nvPr/>
          </p:nvSpPr>
          <p:spPr bwMode="auto"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L</a:t>
              </a:r>
            </a:p>
          </p:txBody>
        </p:sp>
        <p:sp>
          <p:nvSpPr>
            <p:cNvPr id="13340" name="Text Box 53"/>
            <p:cNvSpPr txBox="1">
              <a:spLocks noChangeArrowheads="1"/>
            </p:cNvSpPr>
            <p:nvPr/>
          </p:nvSpPr>
          <p:spPr bwMode="auto"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  <p:sp>
          <p:nvSpPr>
            <p:cNvPr id="13341" name="Text Box 54"/>
            <p:cNvSpPr txBox="1">
              <a:spLocks noChangeArrowheads="1"/>
            </p:cNvSpPr>
            <p:nvPr/>
          </p:nvSpPr>
          <p:spPr bwMode="auto"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1400">
                <a:latin typeface="Arial" charset="0"/>
              </a:endParaRPr>
            </a:p>
          </p:txBody>
        </p:sp>
      </p:grpSp>
      <p:cxnSp>
        <p:nvCxnSpPr>
          <p:cNvPr id="13328" name="AutoShape 55"/>
          <p:cNvCxnSpPr>
            <a:cxnSpLocks noChangeShapeType="1"/>
            <a:stCxn id="13373" idx="2"/>
            <a:endCxn id="13369" idx="0"/>
          </p:cNvCxnSpPr>
          <p:nvPr/>
        </p:nvCxnSpPr>
        <p:spPr bwMode="auto">
          <a:xfrm flipH="1">
            <a:off x="4457700" y="3209925"/>
            <a:ext cx="89535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56"/>
          <p:cNvCxnSpPr>
            <a:cxnSpLocks noChangeShapeType="1"/>
            <a:stCxn id="13370" idx="2"/>
            <a:endCxn id="13348" idx="0"/>
          </p:cNvCxnSpPr>
          <p:nvPr/>
        </p:nvCxnSpPr>
        <p:spPr bwMode="auto">
          <a:xfrm flipH="1">
            <a:off x="3467100" y="4048125"/>
            <a:ext cx="8191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AutoShape 57"/>
          <p:cNvCxnSpPr>
            <a:cxnSpLocks noChangeShapeType="1"/>
            <a:stCxn id="13349" idx="2"/>
            <a:endCxn id="13345" idx="0"/>
          </p:cNvCxnSpPr>
          <p:nvPr/>
        </p:nvCxnSpPr>
        <p:spPr bwMode="auto">
          <a:xfrm flipH="1">
            <a:off x="2933700" y="5038725"/>
            <a:ext cx="3619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AutoShape 58"/>
          <p:cNvCxnSpPr>
            <a:cxnSpLocks noChangeShapeType="1"/>
            <a:stCxn id="13371" idx="3"/>
            <a:endCxn id="13367" idx="1"/>
          </p:cNvCxnSpPr>
          <p:nvPr/>
        </p:nvCxnSpPr>
        <p:spPr bwMode="auto">
          <a:xfrm>
            <a:off x="4800600" y="389096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59"/>
          <p:cNvCxnSpPr>
            <a:cxnSpLocks noChangeShapeType="1"/>
            <a:stCxn id="13368" idx="3"/>
            <a:endCxn id="13364" idx="1"/>
          </p:cNvCxnSpPr>
          <p:nvPr/>
        </p:nvCxnSpPr>
        <p:spPr bwMode="auto">
          <a:xfrm>
            <a:off x="5867400" y="38909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60"/>
          <p:cNvCxnSpPr>
            <a:cxnSpLocks noChangeShapeType="1"/>
            <a:stCxn id="13350" idx="3"/>
            <a:endCxn id="13352" idx="1"/>
          </p:cNvCxnSpPr>
          <p:nvPr/>
        </p:nvCxnSpPr>
        <p:spPr bwMode="auto">
          <a:xfrm>
            <a:off x="3810000" y="48815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61"/>
          <p:cNvCxnSpPr>
            <a:cxnSpLocks noChangeShapeType="1"/>
            <a:stCxn id="13347" idx="3"/>
            <a:endCxn id="13343" idx="1"/>
          </p:cNvCxnSpPr>
          <p:nvPr/>
        </p:nvCxnSpPr>
        <p:spPr bwMode="auto">
          <a:xfrm>
            <a:off x="3276600" y="5948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62"/>
          <p:cNvCxnSpPr>
            <a:cxnSpLocks noChangeShapeType="1"/>
            <a:stCxn id="13353" idx="3"/>
            <a:endCxn id="13355" idx="1"/>
          </p:cNvCxnSpPr>
          <p:nvPr/>
        </p:nvCxnSpPr>
        <p:spPr bwMode="auto">
          <a:xfrm>
            <a:off x="4800600" y="48815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63"/>
          <p:cNvCxnSpPr>
            <a:cxnSpLocks noChangeShapeType="1"/>
            <a:stCxn id="13364" idx="2"/>
            <a:endCxn id="13357" idx="0"/>
          </p:cNvCxnSpPr>
          <p:nvPr/>
        </p:nvCxnSpPr>
        <p:spPr bwMode="auto">
          <a:xfrm>
            <a:off x="6496050" y="4048125"/>
            <a:ext cx="190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64"/>
          <p:cNvCxnSpPr>
            <a:cxnSpLocks noChangeShapeType="1"/>
            <a:stCxn id="13358" idx="2"/>
            <a:endCxn id="13339" idx="0"/>
          </p:cNvCxnSpPr>
          <p:nvPr/>
        </p:nvCxnSpPr>
        <p:spPr bwMode="auto">
          <a:xfrm flipH="1">
            <a:off x="6338888" y="5038725"/>
            <a:ext cx="47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5"/>
          <p:cNvCxnSpPr>
            <a:cxnSpLocks noChangeShapeType="1"/>
            <a:stCxn id="13359" idx="3"/>
            <a:endCxn id="13361" idx="1"/>
          </p:cNvCxnSpPr>
          <p:nvPr/>
        </p:nvCxnSpPr>
        <p:spPr bwMode="auto">
          <a:xfrm>
            <a:off x="6858000" y="48815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76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199"/>
            <a:ext cx="4724400" cy="4835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binary tree is a tree with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Every node has </a:t>
            </a:r>
            <a:r>
              <a:rPr lang="en-US" sz="2000" b="1" dirty="0" smtClean="0"/>
              <a:t>maximum</a:t>
            </a:r>
            <a:r>
              <a:rPr lang="en-US" sz="2000" dirty="0" smtClean="0"/>
              <a:t> 2 children.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children of a node are an ordered pair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 call the children of an internal node left child and right child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Alternative recursive definition: a binary tree is either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tree consisting of a single node,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tree whose root has an ordered pair of children, each of which is a binary tree</a:t>
            </a:r>
          </a:p>
        </p:txBody>
      </p:sp>
      <p:sp>
        <p:nvSpPr>
          <p:cNvPr id="1741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67325" y="1447800"/>
            <a:ext cx="3276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dirty="0">
                <a:latin typeface="Georgia" pitchFamily="18" charset="0"/>
              </a:rPr>
              <a:t>Applications: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arithmetic expressions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decision processes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sz="2000" dirty="0">
                <a:latin typeface="Georgia" pitchFamily="18" charset="0"/>
              </a:rPr>
              <a:t>searching</a:t>
            </a:r>
          </a:p>
        </p:txBody>
      </p:sp>
      <p:sp>
        <p:nvSpPr>
          <p:cNvPr id="17413" name="AutoShape 5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A</a:t>
            </a:r>
          </a:p>
        </p:txBody>
      </p:sp>
      <p:sp>
        <p:nvSpPr>
          <p:cNvPr id="17414" name="AutoShape 6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B</a:t>
            </a:r>
          </a:p>
        </p:txBody>
      </p:sp>
      <p:sp>
        <p:nvSpPr>
          <p:cNvPr id="17415" name="AutoShape 7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C</a:t>
            </a:r>
          </a:p>
        </p:txBody>
      </p:sp>
      <p:sp>
        <p:nvSpPr>
          <p:cNvPr id="17416" name="AutoShape 8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F</a:t>
            </a:r>
          </a:p>
        </p:txBody>
      </p:sp>
      <p:sp>
        <p:nvSpPr>
          <p:cNvPr id="17417" name="AutoShape 9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G</a:t>
            </a:r>
          </a:p>
        </p:txBody>
      </p:sp>
      <p:sp>
        <p:nvSpPr>
          <p:cNvPr id="17418" name="AutoShape 10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D</a:t>
            </a:r>
          </a:p>
        </p:txBody>
      </p:sp>
      <p:sp>
        <p:nvSpPr>
          <p:cNvPr id="17419" name="AutoShape 11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E</a:t>
            </a:r>
          </a:p>
        </p:txBody>
      </p:sp>
      <p:cxnSp>
        <p:nvCxnSpPr>
          <p:cNvPr id="17420" name="AutoShape 12"/>
          <p:cNvCxnSpPr>
            <a:cxnSpLocks noChangeShapeType="1"/>
            <a:stCxn id="17413" idx="2"/>
            <a:endCxn id="1741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  <a:stCxn id="17413" idx="2"/>
            <a:endCxn id="1741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AutoShape 14"/>
          <p:cNvCxnSpPr>
            <a:cxnSpLocks noChangeShapeType="1"/>
            <a:stCxn id="17415" idx="2"/>
            <a:endCxn id="1741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AutoShape 15"/>
          <p:cNvCxnSpPr>
            <a:cxnSpLocks noChangeShapeType="1"/>
            <a:stCxn id="17415" idx="2"/>
            <a:endCxn id="1741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AutoShape 16"/>
          <p:cNvCxnSpPr>
            <a:cxnSpLocks noChangeShapeType="1"/>
            <a:stCxn id="17414" idx="2"/>
            <a:endCxn id="1741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AutoShape 17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AutoShape 18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H</a:t>
            </a:r>
          </a:p>
        </p:txBody>
      </p:sp>
      <p:cxnSp>
        <p:nvCxnSpPr>
          <p:cNvPr id="17427" name="AutoShape 19"/>
          <p:cNvCxnSpPr>
            <a:cxnSpLocks noChangeShapeType="1"/>
            <a:stCxn id="17419" idx="2"/>
            <a:endCxn id="1742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8" name="AutoShape 20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ahoma" pitchFamily="34" charset="0"/>
              </a:rPr>
              <a:t>I</a:t>
            </a:r>
          </a:p>
        </p:txBody>
      </p:sp>
      <p:cxnSp>
        <p:nvCxnSpPr>
          <p:cNvPr id="17429" name="AutoShape 21"/>
          <p:cNvCxnSpPr>
            <a:cxnSpLocks noChangeShapeType="1"/>
            <a:stCxn id="17419" idx="2"/>
            <a:endCxn id="1742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5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BinaryTree ADT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ADT extends the Tree ADT, i.e., it inherits all the methods of the Tree ADT</a:t>
            </a:r>
          </a:p>
          <a:p>
            <a:pPr eaLnBrk="1" hangingPunct="1"/>
            <a:r>
              <a:rPr lang="en-US" sz="2400" dirty="0" smtClean="0"/>
              <a:t>Additional methods: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err="1" smtClean="0">
                <a:solidFill>
                  <a:schemeClr val="tx2"/>
                </a:solidFill>
              </a:rPr>
              <a:t>leftChild</a:t>
            </a:r>
            <a:r>
              <a:rPr lang="en-US" dirty="0" smtClean="0"/>
              <a:t>(p)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err="1" smtClean="0">
                <a:solidFill>
                  <a:schemeClr val="tx2"/>
                </a:solidFill>
              </a:rPr>
              <a:t>rightChild</a:t>
            </a:r>
            <a:r>
              <a:rPr lang="en-US" dirty="0" smtClean="0"/>
              <a:t>(p)</a:t>
            </a:r>
          </a:p>
          <a:p>
            <a:pPr lvl="1" eaLnBrk="1" hangingPunct="1"/>
            <a:r>
              <a:rPr lang="en-US" dirty="0" smtClean="0"/>
              <a:t>position </a:t>
            </a:r>
            <a:r>
              <a:rPr lang="en-US" dirty="0" smtClean="0">
                <a:solidFill>
                  <a:schemeClr val="tx2"/>
                </a:solidFill>
              </a:rPr>
              <a:t>sibling</a:t>
            </a:r>
            <a:r>
              <a:rPr lang="en-US" dirty="0" smtClean="0"/>
              <a:t>(p)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Update methods may be defined by data structures implementing the </a:t>
            </a:r>
            <a:r>
              <a:rPr lang="en-US" sz="2000" dirty="0" err="1" smtClean="0"/>
              <a:t>BinaryTree</a:t>
            </a:r>
            <a:r>
              <a:rPr lang="en-US" sz="2000" dirty="0" smtClean="0"/>
              <a:t> ADT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0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34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000" i="1">
                <a:solidFill>
                  <a:schemeClr val="hlink"/>
                </a:solidFill>
                <a:latin typeface="Georgia" pitchFamily="18" charset="0"/>
                <a:ea typeface="新細明體" pitchFamily="18" charset="-120"/>
              </a:rPr>
              <a:t>Examples of the Binary Tree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902106" y="1714694"/>
            <a:ext cx="4155961" cy="4495800"/>
            <a:chOff x="2861" y="1350"/>
            <a:chExt cx="2663" cy="2897"/>
          </a:xfrm>
        </p:grpSpPr>
        <p:grpSp>
          <p:nvGrpSpPr>
            <p:cNvPr id="19491" name="Group 4"/>
            <p:cNvGrpSpPr>
              <a:grpSpLocks/>
            </p:cNvGrpSpPr>
            <p:nvPr/>
          </p:nvGrpSpPr>
          <p:grpSpPr bwMode="auto"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19529" name="Oval 5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Rectangle 6"/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92" name="Group 7"/>
            <p:cNvGrpSpPr>
              <a:grpSpLocks/>
            </p:cNvGrpSpPr>
            <p:nvPr/>
          </p:nvGrpSpPr>
          <p:grpSpPr bwMode="auto"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19527" name="Oval 8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8" name="Rectangle 9"/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4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93" name="Line 10"/>
            <p:cNvSpPr>
              <a:spLocks noChangeShapeType="1"/>
            </p:cNvSpPr>
            <p:nvPr/>
          </p:nvSpPr>
          <p:spPr bwMode="auto">
            <a:xfrm flipH="1">
              <a:off x="3840" y="1989"/>
              <a:ext cx="482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4" name="Group 11"/>
            <p:cNvGrpSpPr>
              <a:grpSpLocks/>
            </p:cNvGrpSpPr>
            <p:nvPr/>
          </p:nvGrpSpPr>
          <p:grpSpPr bwMode="auto"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19525" name="Oval 12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6" name="Rectangle 13"/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4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C</a:t>
                </a:r>
              </a:p>
            </p:txBody>
          </p:sp>
        </p:grpSp>
        <p:grpSp>
          <p:nvGrpSpPr>
            <p:cNvPr id="19495" name="Group 14"/>
            <p:cNvGrpSpPr>
              <a:grpSpLocks/>
            </p:cNvGrpSpPr>
            <p:nvPr/>
          </p:nvGrpSpPr>
          <p:grpSpPr bwMode="auto"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19523" name="Oval 15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Rectangle 16"/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G</a:t>
                </a:r>
              </a:p>
            </p:txBody>
          </p:sp>
        </p:grpSp>
        <p:sp>
          <p:nvSpPr>
            <p:cNvPr id="19496" name="Line 17"/>
            <p:cNvSpPr>
              <a:spLocks noChangeShapeType="1"/>
            </p:cNvSpPr>
            <p:nvPr/>
          </p:nvSpPr>
          <p:spPr bwMode="auto">
            <a:xfrm>
              <a:off x="5127" y="2772"/>
              <a:ext cx="181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7" name="Group 18"/>
            <p:cNvGrpSpPr>
              <a:grpSpLocks/>
            </p:cNvGrpSpPr>
            <p:nvPr/>
          </p:nvGrpSpPr>
          <p:grpSpPr bwMode="auto"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19521" name="Oval 19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Rectangle 20"/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E</a:t>
                </a:r>
              </a:p>
            </p:txBody>
          </p:sp>
        </p:grpSp>
        <p:grpSp>
          <p:nvGrpSpPr>
            <p:cNvPr id="19498" name="Group 21"/>
            <p:cNvGrpSpPr>
              <a:grpSpLocks/>
            </p:cNvGrpSpPr>
            <p:nvPr/>
          </p:nvGrpSpPr>
          <p:grpSpPr bwMode="auto"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19519" name="Oval 22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0" name="Rectangle 23"/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8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I</a:t>
                </a:r>
              </a:p>
            </p:txBody>
          </p:sp>
        </p:grpSp>
        <p:sp>
          <p:nvSpPr>
            <p:cNvPr id="19499" name="Line 24"/>
            <p:cNvSpPr>
              <a:spLocks noChangeShapeType="1"/>
            </p:cNvSpPr>
            <p:nvPr/>
          </p:nvSpPr>
          <p:spPr bwMode="auto">
            <a:xfrm>
              <a:off x="3605" y="3499"/>
              <a:ext cx="267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00" name="Group 25"/>
            <p:cNvGrpSpPr>
              <a:grpSpLocks/>
            </p:cNvGrpSpPr>
            <p:nvPr/>
          </p:nvGrpSpPr>
          <p:grpSpPr bwMode="auto"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19517" name="Oval 26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8" name="Rectangle 27"/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6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D</a:t>
                </a:r>
              </a:p>
            </p:txBody>
          </p:sp>
        </p:grpSp>
        <p:grpSp>
          <p:nvGrpSpPr>
            <p:cNvPr id="19501" name="Group 28"/>
            <p:cNvGrpSpPr>
              <a:grpSpLocks/>
            </p:cNvGrpSpPr>
            <p:nvPr/>
          </p:nvGrpSpPr>
          <p:grpSpPr bwMode="auto"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19515" name="Oval 29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Rectangle 30"/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5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H</a:t>
                </a:r>
              </a:p>
            </p:txBody>
          </p:sp>
        </p:grpSp>
        <p:grpSp>
          <p:nvGrpSpPr>
            <p:cNvPr id="19502" name="Group 31"/>
            <p:cNvGrpSpPr>
              <a:grpSpLocks/>
            </p:cNvGrpSpPr>
            <p:nvPr/>
          </p:nvGrpSpPr>
          <p:grpSpPr bwMode="auto"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19513" name="Oval 32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Rectangle 33"/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F</a:t>
                </a:r>
              </a:p>
            </p:txBody>
          </p:sp>
        </p:grpSp>
        <p:sp>
          <p:nvSpPr>
            <p:cNvPr id="19503" name="Line 34"/>
            <p:cNvSpPr>
              <a:spLocks noChangeShapeType="1"/>
            </p:cNvSpPr>
            <p:nvPr/>
          </p:nvSpPr>
          <p:spPr bwMode="auto">
            <a:xfrm flipH="1">
              <a:off x="4719" y="2771"/>
              <a:ext cx="203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35"/>
            <p:cNvSpPr>
              <a:spLocks noChangeShapeType="1"/>
            </p:cNvSpPr>
            <p:nvPr/>
          </p:nvSpPr>
          <p:spPr bwMode="auto">
            <a:xfrm>
              <a:off x="3894" y="2739"/>
              <a:ext cx="235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36"/>
            <p:cNvSpPr>
              <a:spLocks noChangeShapeType="1"/>
            </p:cNvSpPr>
            <p:nvPr/>
          </p:nvSpPr>
          <p:spPr bwMode="auto">
            <a:xfrm flipH="1">
              <a:off x="3529" y="2728"/>
              <a:ext cx="204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37"/>
            <p:cNvSpPr>
              <a:spLocks noChangeShapeType="1"/>
            </p:cNvSpPr>
            <p:nvPr/>
          </p:nvSpPr>
          <p:spPr bwMode="auto">
            <a:xfrm flipH="1">
              <a:off x="3186" y="3488"/>
              <a:ext cx="268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38"/>
            <p:cNvSpPr>
              <a:spLocks noChangeShapeType="1"/>
            </p:cNvSpPr>
            <p:nvPr/>
          </p:nvSpPr>
          <p:spPr bwMode="auto">
            <a:xfrm>
              <a:off x="4558" y="2000"/>
              <a:ext cx="450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39"/>
            <p:cNvSpPr>
              <a:spLocks noChangeArrowheads="1"/>
            </p:cNvSpPr>
            <p:nvPr/>
          </p:nvSpPr>
          <p:spPr bwMode="auto">
            <a:xfrm>
              <a:off x="3568" y="1350"/>
              <a:ext cx="144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dirty="0">
                  <a:solidFill>
                    <a:srgbClr val="003399"/>
                  </a:solidFill>
                  <a:ea typeface="新細明體" pitchFamily="18" charset="-120"/>
                </a:rPr>
                <a:t>Complete Binary </a:t>
              </a:r>
              <a:r>
                <a:rPr kumimoji="1" lang="en-US" altLang="zh-TW" dirty="0" smtClean="0">
                  <a:solidFill>
                    <a:srgbClr val="003399"/>
                  </a:solidFill>
                  <a:ea typeface="新細明體" pitchFamily="18" charset="-120"/>
                </a:rPr>
                <a:t>Tree </a:t>
              </a:r>
              <a:endParaRPr kumimoji="1" lang="en-US" altLang="zh-TW" dirty="0">
                <a:ea typeface="新細明體" pitchFamily="18" charset="-120"/>
              </a:endParaRPr>
            </a:p>
          </p:txBody>
        </p:sp>
        <p:sp>
          <p:nvSpPr>
            <p:cNvPr id="19509" name="Text Box 40"/>
            <p:cNvSpPr txBox="1">
              <a:spLocks noChangeArrowheads="1"/>
            </p:cNvSpPr>
            <p:nvPr/>
          </p:nvSpPr>
          <p:spPr bwMode="auto">
            <a:xfrm>
              <a:off x="3052" y="1726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0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0" name="Text Box 41"/>
            <p:cNvSpPr txBox="1">
              <a:spLocks noChangeArrowheads="1"/>
            </p:cNvSpPr>
            <p:nvPr/>
          </p:nvSpPr>
          <p:spPr bwMode="auto">
            <a:xfrm>
              <a:off x="3078" y="2374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1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1" name="Text Box 42"/>
            <p:cNvSpPr txBox="1">
              <a:spLocks noChangeArrowheads="1"/>
            </p:cNvSpPr>
            <p:nvPr/>
          </p:nvSpPr>
          <p:spPr bwMode="auto">
            <a:xfrm>
              <a:off x="3078" y="3118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 smtClean="0">
                  <a:solidFill>
                    <a:srgbClr val="CC3300"/>
                  </a:solidFill>
                  <a:ea typeface="新細明體" pitchFamily="18" charset="-120"/>
                </a:rPr>
                <a:t>2</a:t>
              </a:r>
              <a:endParaRPr kumimoji="1" lang="en-US" altLang="zh-TW" dirty="0">
                <a:solidFill>
                  <a:srgbClr val="CC3300"/>
                </a:solidFill>
                <a:ea typeface="新細明體" pitchFamily="18" charset="-120"/>
              </a:endParaRPr>
            </a:p>
          </p:txBody>
        </p:sp>
        <p:sp>
          <p:nvSpPr>
            <p:cNvPr id="19512" name="Text Box 43"/>
            <p:cNvSpPr txBox="1">
              <a:spLocks noChangeArrowheads="1"/>
            </p:cNvSpPr>
            <p:nvPr/>
          </p:nvSpPr>
          <p:spPr bwMode="auto">
            <a:xfrm>
              <a:off x="2861" y="3681"/>
              <a:ext cx="217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eaLnBrk="1" hangingPunct="1"/>
              <a:r>
                <a:rPr kumimoji="1" lang="en-US" altLang="zh-TW" dirty="0">
                  <a:solidFill>
                    <a:srgbClr val="CC3300"/>
                  </a:solidFill>
                  <a:ea typeface="新細明體" pitchFamily="18" charset="-120"/>
                </a:rPr>
                <a:t>3</a:t>
              </a:r>
            </a:p>
          </p:txBody>
        </p:sp>
      </p:grpSp>
      <p:grpSp>
        <p:nvGrpSpPr>
          <p:cNvPr id="19460" name="Group 44"/>
          <p:cNvGrpSpPr>
            <a:grpSpLocks/>
          </p:cNvGrpSpPr>
          <p:nvPr/>
        </p:nvGrpSpPr>
        <p:grpSpPr bwMode="auto">
          <a:xfrm>
            <a:off x="153539" y="1682750"/>
            <a:ext cx="3833813" cy="4595997"/>
            <a:chOff x="223" y="912"/>
            <a:chExt cx="2480" cy="3038"/>
          </a:xfrm>
        </p:grpSpPr>
        <p:grpSp>
          <p:nvGrpSpPr>
            <p:cNvPr id="19463" name="Group 45"/>
            <p:cNvGrpSpPr>
              <a:grpSpLocks/>
            </p:cNvGrpSpPr>
            <p:nvPr/>
          </p:nvGrpSpPr>
          <p:grpSpPr bwMode="auto"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19489" name="Oval 46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Rectangle 47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62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64" name="Group 48"/>
            <p:cNvGrpSpPr>
              <a:grpSpLocks/>
            </p:cNvGrpSpPr>
            <p:nvPr/>
          </p:nvGrpSpPr>
          <p:grpSpPr bwMode="auto"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19487" name="Oval 49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Rectangle 50"/>
              <p:cNvSpPr>
                <a:spLocks noChangeArrowheads="1"/>
              </p:cNvSpPr>
              <p:nvPr/>
            </p:nvSpPr>
            <p:spPr bwMode="auto">
              <a:xfrm>
                <a:off x="1073" y="1754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65" name="Line 51"/>
            <p:cNvSpPr>
              <a:spLocks noChangeShapeType="1"/>
            </p:cNvSpPr>
            <p:nvPr/>
          </p:nvSpPr>
          <p:spPr bwMode="auto">
            <a:xfrm flipH="1">
              <a:off x="1000" y="165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6" name="Group 52"/>
            <p:cNvGrpSpPr>
              <a:grpSpLocks/>
            </p:cNvGrpSpPr>
            <p:nvPr/>
          </p:nvGrpSpPr>
          <p:grpSpPr bwMode="auto"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19485" name="Oval 53"/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6" name="Rectangle 54"/>
              <p:cNvSpPr>
                <a:spLocks noChangeArrowheads="1"/>
              </p:cNvSpPr>
              <p:nvPr/>
            </p:nvSpPr>
            <p:spPr bwMode="auto">
              <a:xfrm>
                <a:off x="2166" y="1175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A</a:t>
                </a:r>
              </a:p>
            </p:txBody>
          </p:sp>
        </p:grpSp>
        <p:grpSp>
          <p:nvGrpSpPr>
            <p:cNvPr id="19467" name="Group 55"/>
            <p:cNvGrpSpPr>
              <a:grpSpLocks/>
            </p:cNvGrpSpPr>
            <p:nvPr/>
          </p:nvGrpSpPr>
          <p:grpSpPr bwMode="auto"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19483" name="Oval 56"/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Rectangle 57"/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50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B</a:t>
                </a:r>
              </a:p>
            </p:txBody>
          </p:sp>
        </p:grpSp>
        <p:sp>
          <p:nvSpPr>
            <p:cNvPr id="19468" name="Line 58"/>
            <p:cNvSpPr>
              <a:spLocks noChangeShapeType="1"/>
            </p:cNvSpPr>
            <p:nvPr/>
          </p:nvSpPr>
          <p:spPr bwMode="auto">
            <a:xfrm>
              <a:off x="2231" y="1695"/>
              <a:ext cx="256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59"/>
            <p:cNvSpPr>
              <a:spLocks noChangeArrowheads="1"/>
            </p:cNvSpPr>
            <p:nvPr/>
          </p:nvSpPr>
          <p:spPr bwMode="auto">
            <a:xfrm>
              <a:off x="912" y="912"/>
              <a:ext cx="17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solidFill>
                    <a:srgbClr val="003399"/>
                  </a:solidFill>
                  <a:ea typeface="新細明體" pitchFamily="18" charset="-120"/>
                </a:rPr>
                <a:t>Skewed Binary Tree</a:t>
              </a:r>
              <a:endParaRPr kumimoji="1" lang="en-US" altLang="zh-TW">
                <a:ea typeface="新細明體" pitchFamily="18" charset="-120"/>
              </a:endParaRPr>
            </a:p>
          </p:txBody>
        </p:sp>
        <p:grpSp>
          <p:nvGrpSpPr>
            <p:cNvPr id="19470" name="Group 60"/>
            <p:cNvGrpSpPr>
              <a:grpSpLocks/>
            </p:cNvGrpSpPr>
            <p:nvPr/>
          </p:nvGrpSpPr>
          <p:grpSpPr bwMode="auto"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19481" name="Oval 61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62"/>
              <p:cNvSpPr>
                <a:spLocks noChangeArrowheads="1"/>
              </p:cNvSpPr>
              <p:nvPr/>
            </p:nvSpPr>
            <p:spPr bwMode="auto">
              <a:xfrm>
                <a:off x="537" y="3520"/>
                <a:ext cx="239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E</a:t>
                </a:r>
              </a:p>
            </p:txBody>
          </p:sp>
        </p:grpSp>
        <p:sp>
          <p:nvSpPr>
            <p:cNvPr id="19471" name="Line 63"/>
            <p:cNvSpPr>
              <a:spLocks noChangeShapeType="1"/>
            </p:cNvSpPr>
            <p:nvPr/>
          </p:nvSpPr>
          <p:spPr bwMode="auto">
            <a:xfrm flipH="1">
              <a:off x="357" y="3320"/>
              <a:ext cx="203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2" name="Group 64"/>
            <p:cNvGrpSpPr>
              <a:grpSpLocks/>
            </p:cNvGrpSpPr>
            <p:nvPr/>
          </p:nvGrpSpPr>
          <p:grpSpPr bwMode="auto"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19479" name="Oval 65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Rectangle 66"/>
              <p:cNvSpPr>
                <a:spLocks noChangeArrowheads="1"/>
              </p:cNvSpPr>
              <p:nvPr/>
            </p:nvSpPr>
            <p:spPr bwMode="auto">
              <a:xfrm>
                <a:off x="942" y="2341"/>
                <a:ext cx="250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dirty="0">
                    <a:ea typeface="新細明體" pitchFamily="18" charset="-120"/>
                  </a:rPr>
                  <a:t>C</a:t>
                </a:r>
              </a:p>
            </p:txBody>
          </p:sp>
        </p:grpSp>
        <p:grpSp>
          <p:nvGrpSpPr>
            <p:cNvPr id="19473" name="Group 67"/>
            <p:cNvGrpSpPr>
              <a:grpSpLocks/>
            </p:cNvGrpSpPr>
            <p:nvPr/>
          </p:nvGrpSpPr>
          <p:grpSpPr bwMode="auto"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19477" name="Oval 68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Rectangle 69"/>
              <p:cNvSpPr>
                <a:spLocks noChangeArrowheads="1"/>
              </p:cNvSpPr>
              <p:nvPr/>
            </p:nvSpPr>
            <p:spPr bwMode="auto">
              <a:xfrm>
                <a:off x="717" y="2886"/>
                <a:ext cx="26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>
                    <a:ea typeface="新細明體" pitchFamily="18" charset="-120"/>
                  </a:rPr>
                  <a:t>D</a:t>
                </a:r>
              </a:p>
            </p:txBody>
          </p:sp>
        </p:grpSp>
        <p:sp>
          <p:nvSpPr>
            <p:cNvPr id="19474" name="Line 70"/>
            <p:cNvSpPr>
              <a:spLocks noChangeShapeType="1"/>
            </p:cNvSpPr>
            <p:nvPr/>
          </p:nvSpPr>
          <p:spPr bwMode="auto">
            <a:xfrm flipH="1">
              <a:off x="795" y="2248"/>
              <a:ext cx="87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71"/>
            <p:cNvSpPr>
              <a:spLocks noChangeShapeType="1"/>
            </p:cNvSpPr>
            <p:nvPr/>
          </p:nvSpPr>
          <p:spPr bwMode="auto">
            <a:xfrm flipH="1">
              <a:off x="614" y="2784"/>
              <a:ext cx="10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1" name="Rectangle 1"/>
          <p:cNvSpPr>
            <a:spLocks noChangeArrowheads="1"/>
          </p:cNvSpPr>
          <p:nvPr/>
        </p:nvSpPr>
        <p:spPr bwMode="auto">
          <a:xfrm>
            <a:off x="668763" y="5574725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A complete binary tree is a binary tree in which every level, except possibly the </a:t>
            </a:r>
            <a:r>
              <a:rPr lang="en-US" sz="1800" dirty="0" smtClean="0"/>
              <a:t>last, </a:t>
            </a:r>
            <a:r>
              <a:rPr lang="en-US" sz="1800" dirty="0"/>
              <a:t>is completely filled, and all nodes are as far left as possible.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42128" y="454943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/>
              <a:t>A full binary tree (sometimes proper binary tree or 2-tree) is a tree in which every node other than the leaves has two children.</a:t>
            </a:r>
          </a:p>
        </p:txBody>
      </p:sp>
    </p:spTree>
    <p:extLst>
      <p:ext uri="{BB962C8B-B14F-4D97-AF65-F5344CB8AC3E}">
        <p14:creationId xmlns:p14="http://schemas.microsoft.com/office/powerpoint/2010/main" val="1397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Differences Between A Tree and A Binary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6" charset="0"/>
              </a:rPr>
              <a:t>The subtrees of a binary tree are ordered; those of a tree are not ordered.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762000" y="4953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/>
              <a:t>Are different when viewed as binary trees.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800"/>
              <a:t>Are the same when viewed as trees.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20490" name="Oval 6"/>
            <p:cNvSpPr>
              <a:spLocks noChangeArrowheads="1"/>
            </p:cNvSpPr>
            <p:nvPr/>
          </p:nvSpPr>
          <p:spPr bwMode="auto"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B</a:t>
              </a:r>
            </a:p>
          </p:txBody>
        </p:sp>
        <p:cxnSp>
          <p:nvCxnSpPr>
            <p:cNvPr id="20492" name="AutoShape 8"/>
            <p:cNvCxnSpPr>
              <a:cxnSpLocks noChangeShapeType="1"/>
              <a:stCxn id="20490" idx="3"/>
              <a:endCxn id="20491" idx="0"/>
            </p:cNvCxnSpPr>
            <p:nvPr/>
          </p:nvCxnSpPr>
          <p:spPr bwMode="auto">
            <a:xfrm flipH="1">
              <a:off x="1560" y="2509"/>
              <a:ext cx="203" cy="3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20487" name="Oval 10"/>
            <p:cNvSpPr>
              <a:spLocks noChangeArrowheads="1"/>
            </p:cNvSpPr>
            <p:nvPr/>
          </p:nvSpPr>
          <p:spPr bwMode="auto"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20488" name="Oval 11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B</a:t>
              </a:r>
            </a:p>
          </p:txBody>
        </p:sp>
        <p:cxnSp>
          <p:nvCxnSpPr>
            <p:cNvPr id="20489" name="AutoShape 12"/>
            <p:cNvCxnSpPr>
              <a:cxnSpLocks noChangeShapeType="1"/>
              <a:stCxn id="20487" idx="5"/>
              <a:endCxn id="20488" idx="0"/>
            </p:cNvCxnSpPr>
            <p:nvPr/>
          </p:nvCxnSpPr>
          <p:spPr bwMode="auto">
            <a:xfrm>
              <a:off x="2989" y="2317"/>
              <a:ext cx="203" cy="3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1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5715000" cy="3657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4400" smtClean="0"/>
              <a:t>"A tree may grow a thousand feet tall, but its leaves will return to its roots."</a:t>
            </a:r>
          </a:p>
          <a:p>
            <a:pPr algn="l" eaLnBrk="1" hangingPunct="1"/>
            <a:r>
              <a:rPr lang="en-US" smtClean="0"/>
              <a:t>	</a:t>
            </a:r>
            <a:r>
              <a:rPr lang="en-US" sz="4400" smtClean="0"/>
              <a:t>-Chinese Proverb</a:t>
            </a:r>
            <a:r>
              <a:rPr lang="en-US" sz="3600" smtClean="0"/>
              <a:t>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5050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ahoma" pitchFamily="34" charset="0"/>
              </a:rPr>
              <a:t>General Tree v.s. Binary Tree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403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A general tree T is a set of one or more nodes such that T is partitioned into disjoint subsets: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A node r, the root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ahoma" pitchFamily="34" charset="0"/>
              </a:rPr>
              <a:t>Sets that are general trees, called subtrees of r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267200" y="1981200"/>
            <a:ext cx="449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0">
                <a:solidFill>
                  <a:schemeClr val="tx1"/>
                </a:solidFill>
                <a:latin typeface="Tahoma" pitchFamily="34" charset="0"/>
              </a:rPr>
              <a:t>A binary tree is a set T of nodes such that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0">
                <a:solidFill>
                  <a:schemeClr val="tx1"/>
                </a:solidFill>
                <a:latin typeface="Tahoma" pitchFamily="34" charset="0"/>
              </a:rPr>
              <a:t>T is empty, 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0">
                <a:solidFill>
                  <a:schemeClr val="tx1"/>
                </a:solidFill>
                <a:latin typeface="Tahoma" pitchFamily="34" charset="0"/>
              </a:rPr>
              <a:t>T is partitioned into 3 disjoint subsets: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Tahoma" pitchFamily="34" charset="0"/>
              </a:rPr>
              <a:t>A node r, the root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chemeClr val="tx1"/>
                </a:solidFill>
                <a:latin typeface="Tahoma" pitchFamily="34" charset="0"/>
              </a:rPr>
              <a:t>2 possibly empty sets that are binary trees, called left and right subtrees of r</a:t>
            </a:r>
          </a:p>
        </p:txBody>
      </p:sp>
    </p:spTree>
    <p:extLst>
      <p:ext uri="{BB962C8B-B14F-4D97-AF65-F5344CB8AC3E}">
        <p14:creationId xmlns:p14="http://schemas.microsoft.com/office/powerpoint/2010/main" val="20455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Data Structure for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3688"/>
            <a:ext cx="3352800" cy="2292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node is represented by an object storing</a:t>
            </a:r>
          </a:p>
          <a:p>
            <a:pPr lvl="1" eaLnBrk="1" hangingPunct="1"/>
            <a:r>
              <a:rPr lang="en-US" sz="2000" dirty="0" smtClean="0"/>
              <a:t>Element</a:t>
            </a:r>
          </a:p>
          <a:p>
            <a:pPr lvl="1" eaLnBrk="1" hangingPunct="1"/>
            <a:r>
              <a:rPr lang="en-US" sz="2000" dirty="0" smtClean="0"/>
              <a:t>Parent node</a:t>
            </a:r>
          </a:p>
          <a:p>
            <a:pPr lvl="1" eaLnBrk="1" hangingPunct="1"/>
            <a:r>
              <a:rPr lang="en-US" sz="2000" dirty="0" smtClean="0"/>
              <a:t>Left child node</a:t>
            </a:r>
          </a:p>
          <a:p>
            <a:pPr lvl="1" eaLnBrk="1" hangingPunct="1"/>
            <a:r>
              <a:rPr lang="en-US" sz="2000" dirty="0" smtClean="0"/>
              <a:t>Right child node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21560" name="Oval 5"/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21561" name="Oval 6"/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62" name="Rectangle 7"/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1563" name="Rectangle 8"/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1564" name="Rectangle 9"/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65" name="AutoShape 10"/>
            <p:cNvCxnSpPr>
              <a:cxnSpLocks noChangeShapeType="1"/>
              <a:stCxn id="21564" idx="0"/>
              <a:endCxn id="21561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6" name="AutoShape 11"/>
            <p:cNvCxnSpPr>
              <a:cxnSpLocks noChangeShapeType="1"/>
              <a:stCxn id="21563" idx="0"/>
              <a:endCxn id="21561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7" name="AutoShape 12"/>
            <p:cNvCxnSpPr>
              <a:cxnSpLocks noChangeShapeType="1"/>
              <a:stCxn id="21562" idx="0"/>
              <a:endCxn id="21560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68" name="AutoShape 13"/>
            <p:cNvCxnSpPr>
              <a:cxnSpLocks noChangeShapeType="1"/>
              <a:stCxn id="21561" idx="0"/>
              <a:endCxn id="21560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21557" name="AutoShape 1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1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Line 1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1" name="Group 19"/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21554" name="AutoShape 2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Line 2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2" name="Text Box 23"/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13" name="Text Box 24"/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14" name="Group 25"/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21551" name="AutoShape 2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Line 2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5" name="Group 29"/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21548" name="AutoShape 3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3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3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6" name="Text Box 33"/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17" name="Text Box 34"/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18" name="Group 35"/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21545" name="AutoShape 3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3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Line 3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9" name="Text Box 39"/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20" name="Text Box 40"/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21521" name="Group 41"/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21543" name="Text Box 42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B</a:t>
                </a:r>
              </a:p>
            </p:txBody>
          </p:sp>
          <p:cxnSp>
            <p:nvCxnSpPr>
              <p:cNvPr id="21544" name="AutoShape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2" name="Group 44"/>
            <p:cNvGrpSpPr>
              <a:grpSpLocks/>
            </p:cNvGrpSpPr>
            <p:nvPr/>
          </p:nvGrpSpPr>
          <p:grpSpPr bwMode="auto"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21541" name="Text Box 45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A</a:t>
                </a:r>
              </a:p>
            </p:txBody>
          </p:sp>
          <p:cxnSp>
            <p:nvCxnSpPr>
              <p:cNvPr id="21542" name="AutoShape 46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3" name="Group 47"/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21539" name="Text Box 48"/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D</a:t>
                </a:r>
              </a:p>
            </p:txBody>
          </p:sp>
          <p:cxnSp>
            <p:nvCxnSpPr>
              <p:cNvPr id="21540" name="AutoShape 49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4" name="Group 50"/>
            <p:cNvGrpSpPr>
              <a:grpSpLocks/>
            </p:cNvGrpSpPr>
            <p:nvPr/>
          </p:nvGrpSpPr>
          <p:grpSpPr bwMode="auto"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21537" name="Text Box 51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C</a:t>
                </a:r>
              </a:p>
            </p:txBody>
          </p:sp>
          <p:cxnSp>
            <p:nvCxnSpPr>
              <p:cNvPr id="21538" name="AutoShape 52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525" name="Group 53"/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21535" name="Text Box 54"/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 algn="ctr" eaLnBrk="1" hangingPunct="1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E</a:t>
                </a:r>
              </a:p>
            </p:txBody>
          </p:sp>
          <p:cxnSp>
            <p:nvCxnSpPr>
              <p:cNvPr id="21536" name="AutoShape 55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526" name="Freeform 56"/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57"/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Freeform 58"/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Freeform 59"/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Freeform 60"/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61"/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927 w 699"/>
                <a:gd name="T1" fmla="*/ 0 h 762"/>
                <a:gd name="T2" fmla="*/ 115 w 699"/>
                <a:gd name="T3" fmla="*/ 246 h 762"/>
                <a:gd name="T4" fmla="*/ 234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Freeform 62"/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927 w 699"/>
                <a:gd name="T1" fmla="*/ 0 h 762"/>
                <a:gd name="T2" fmla="*/ 115 w 699"/>
                <a:gd name="T3" fmla="*/ 246 h 762"/>
                <a:gd name="T4" fmla="*/ 234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Freeform 63"/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Text Box 64"/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Tree Traversal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001000" cy="6096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Three main methods: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4677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7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02138" cy="196215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traversal visits the nodes of a tree in a systematic manner</a:t>
            </a:r>
          </a:p>
          <a:p>
            <a:pPr eaLnBrk="1" hangingPunct="1"/>
            <a:r>
              <a:rPr lang="en-US" sz="2000" dirty="0" smtClean="0"/>
              <a:t>In a preorder traversal, a node is visited before its descendants </a:t>
            </a:r>
          </a:p>
          <a:p>
            <a:pPr eaLnBrk="1" hangingPunct="1"/>
            <a:r>
              <a:rPr lang="en-US" sz="2000" dirty="0" smtClean="0"/>
              <a:t>Application: print a structured document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15366" name="AutoShape 5"/>
            <p:cNvSpPr>
              <a:spLocks noChangeAspect="1" noChangeArrowheads="1"/>
            </p:cNvSpPr>
            <p:nvPr/>
          </p:nvSpPr>
          <p:spPr bwMode="auto"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Become Rich</a:t>
              </a:r>
            </a:p>
          </p:txBody>
        </p:sp>
        <p:sp>
          <p:nvSpPr>
            <p:cNvPr id="15367" name="AutoShape 6"/>
            <p:cNvSpPr>
              <a:spLocks noChangeAspect="1" noChangeArrowheads="1"/>
            </p:cNvSpPr>
            <p:nvPr/>
          </p:nvSpPr>
          <p:spPr bwMode="auto"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15368" name="AutoShape 7"/>
            <p:cNvSpPr>
              <a:spLocks noChangeAspect="1" noChangeArrowheads="1"/>
            </p:cNvSpPr>
            <p:nvPr/>
          </p:nvSpPr>
          <p:spPr bwMode="auto"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3. Success Stories</a:t>
              </a:r>
            </a:p>
          </p:txBody>
        </p:sp>
        <p:sp>
          <p:nvSpPr>
            <p:cNvPr id="15369" name="AutoShape 8"/>
            <p:cNvSpPr>
              <a:spLocks noChangeAspect="1" noChangeArrowheads="1"/>
            </p:cNvSpPr>
            <p:nvPr/>
          </p:nvSpPr>
          <p:spPr bwMode="auto"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15370" name="AutoShape 9"/>
            <p:cNvSpPr>
              <a:spLocks noChangeAspect="1" noChangeArrowheads="1"/>
            </p:cNvSpPr>
            <p:nvPr/>
          </p:nvSpPr>
          <p:spPr bwMode="auto"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2.1 Get a CS PhD</a:t>
              </a:r>
            </a:p>
          </p:txBody>
        </p:sp>
        <p:sp>
          <p:nvSpPr>
            <p:cNvPr id="15371" name="AutoShape 10"/>
            <p:cNvSpPr>
              <a:spLocks noChangeAspect="1" noChangeArrowheads="1"/>
            </p:cNvSpPr>
            <p:nvPr/>
          </p:nvSpPr>
          <p:spPr bwMode="auto"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2.2 </a:t>
              </a:r>
              <a:r>
                <a:rPr lang="en-US" sz="1600">
                  <a:latin typeface="Arial" charset="0"/>
                </a:rPr>
                <a:t>Start a Web Site </a:t>
              </a:r>
            </a:p>
          </p:txBody>
        </p:sp>
        <p:sp>
          <p:nvSpPr>
            <p:cNvPr id="15372" name="AutoShape 11"/>
            <p:cNvSpPr>
              <a:spLocks noChangeAspect="1" noChangeArrowheads="1"/>
            </p:cNvSpPr>
            <p:nvPr/>
          </p:nvSpPr>
          <p:spPr bwMode="auto"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1.1 Enjoy Life</a:t>
              </a:r>
            </a:p>
          </p:txBody>
        </p:sp>
        <p:sp>
          <p:nvSpPr>
            <p:cNvPr id="15373" name="AutoShape 12"/>
            <p:cNvSpPr>
              <a:spLocks noChangeAspect="1" noChangeArrowheads="1"/>
            </p:cNvSpPr>
            <p:nvPr/>
          </p:nvSpPr>
          <p:spPr bwMode="auto"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1.2 Help Poor Friends</a:t>
              </a:r>
            </a:p>
          </p:txBody>
        </p:sp>
        <p:cxnSp>
          <p:nvCxnSpPr>
            <p:cNvPr id="15374" name="AutoShape 13"/>
            <p:cNvCxnSpPr>
              <a:cxnSpLocks noChangeShapeType="1"/>
              <a:stCxn id="15366" idx="2"/>
              <a:endCxn id="15367" idx="0"/>
            </p:cNvCxnSpPr>
            <p:nvPr/>
          </p:nvCxnSpPr>
          <p:spPr bwMode="auto">
            <a:xfrm flipH="1">
              <a:off x="1215" y="2743"/>
              <a:ext cx="1793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5" name="AutoShape 1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3008" y="2743"/>
              <a:ext cx="684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15"/>
            <p:cNvCxnSpPr>
              <a:cxnSpLocks noChangeShapeType="1"/>
              <a:stCxn id="15366" idx="2"/>
              <a:endCxn id="15368" idx="0"/>
            </p:cNvCxnSpPr>
            <p:nvPr/>
          </p:nvCxnSpPr>
          <p:spPr bwMode="auto">
            <a:xfrm>
              <a:off x="3008" y="2743"/>
              <a:ext cx="190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16"/>
            <p:cNvCxnSpPr>
              <a:cxnSpLocks noChangeShapeType="1"/>
              <a:stCxn id="15369" idx="2"/>
              <a:endCxn id="15371" idx="0"/>
            </p:cNvCxnSpPr>
            <p:nvPr/>
          </p:nvCxnSpPr>
          <p:spPr bwMode="auto">
            <a:xfrm>
              <a:off x="3692" y="3319"/>
              <a:ext cx="6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AutoShape 17"/>
            <p:cNvCxnSpPr>
              <a:cxnSpLocks noChangeShapeType="1"/>
              <a:stCxn id="15369" idx="2"/>
              <a:endCxn id="15370" idx="0"/>
            </p:cNvCxnSpPr>
            <p:nvPr/>
          </p:nvCxnSpPr>
          <p:spPr bwMode="auto">
            <a:xfrm flipH="1">
              <a:off x="2754" y="3319"/>
              <a:ext cx="93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9" name="AutoShape 18"/>
            <p:cNvCxnSpPr>
              <a:cxnSpLocks noChangeShapeType="1"/>
              <a:stCxn id="15367" idx="2"/>
              <a:endCxn id="15373" idx="0"/>
            </p:cNvCxnSpPr>
            <p:nvPr/>
          </p:nvCxnSpPr>
          <p:spPr bwMode="auto">
            <a:xfrm>
              <a:off x="1215" y="3319"/>
              <a:ext cx="507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19"/>
            <p:cNvCxnSpPr>
              <a:cxnSpLocks noChangeShapeType="1"/>
              <a:stCxn id="15367" idx="2"/>
              <a:endCxn id="15372" idx="0"/>
            </p:cNvCxnSpPr>
            <p:nvPr/>
          </p:nvCxnSpPr>
          <p:spPr bwMode="auto">
            <a:xfrm flipH="1">
              <a:off x="661" y="3319"/>
              <a:ext cx="554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1" name="AutoShape 20"/>
            <p:cNvSpPr>
              <a:spLocks noChangeAspect="1" noChangeArrowheads="1"/>
            </p:cNvSpPr>
            <p:nvPr/>
          </p:nvSpPr>
          <p:spPr bwMode="auto"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2.3 </a:t>
              </a:r>
              <a:r>
                <a:rPr lang="en-US" sz="1600">
                  <a:latin typeface="Arial" charset="0"/>
                </a:rPr>
                <a:t>Acquired by Google</a:t>
              </a:r>
            </a:p>
          </p:txBody>
        </p:sp>
        <p:cxnSp>
          <p:nvCxnSpPr>
            <p:cNvPr id="15382" name="AutoShape 21"/>
            <p:cNvCxnSpPr>
              <a:cxnSpLocks noChangeShapeType="1"/>
              <a:stCxn id="15369" idx="2"/>
              <a:endCxn id="15381" idx="0"/>
            </p:cNvCxnSpPr>
            <p:nvPr/>
          </p:nvCxnSpPr>
          <p:spPr bwMode="auto">
            <a:xfrm>
              <a:off x="3692" y="3319"/>
              <a:ext cx="978" cy="2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2322" y="235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1093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546" y="331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5386" name="Text Box 25"/>
            <p:cNvSpPr txBox="1">
              <a:spLocks noChangeArrowheads="1"/>
            </p:cNvSpPr>
            <p:nvPr/>
          </p:nvSpPr>
          <p:spPr bwMode="auto">
            <a:xfrm>
              <a:off x="3157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5387" name="Text Box 26"/>
            <p:cNvSpPr txBox="1">
              <a:spLocks noChangeArrowheads="1"/>
            </p:cNvSpPr>
            <p:nvPr/>
          </p:nvSpPr>
          <p:spPr bwMode="auto">
            <a:xfrm>
              <a:off x="1639" y="336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2461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5389" name="Text Box 28"/>
            <p:cNvSpPr txBox="1">
              <a:spLocks noChangeArrowheads="1"/>
            </p:cNvSpPr>
            <p:nvPr/>
          </p:nvSpPr>
          <p:spPr bwMode="auto">
            <a:xfrm>
              <a:off x="3469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4477" y="333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15391" name="Text Box 30"/>
            <p:cNvSpPr txBox="1">
              <a:spLocks noChangeArrowheads="1"/>
            </p:cNvSpPr>
            <p:nvPr/>
          </p:nvSpPr>
          <p:spPr bwMode="auto">
            <a:xfrm>
              <a:off x="4981" y="28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</p:grpSp>
      <p:sp>
        <p:nvSpPr>
          <p:cNvPr id="15365" name="Text Box 31"/>
          <p:cNvSpPr txBox="1">
            <a:spLocks noChangeArrowheads="1"/>
          </p:cNvSpPr>
          <p:nvPr/>
        </p:nvSpPr>
        <p:spPr bwMode="auto">
          <a:xfrm>
            <a:off x="5181600" y="17430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preOrder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visit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  <a:endParaRPr lang="en-US" sz="2000" b="1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 of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preorder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3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In a </a:t>
            </a:r>
            <a:r>
              <a:rPr lang="en-US" sz="2000" dirty="0" err="1" smtClean="0"/>
              <a:t>postorder</a:t>
            </a:r>
            <a:r>
              <a:rPr lang="en-US" sz="2000" dirty="0" smtClean="0"/>
              <a:t> traversal, a node is visited after its descendants</a:t>
            </a:r>
          </a:p>
          <a:p>
            <a:pPr eaLnBrk="1" hangingPunct="1"/>
            <a:r>
              <a:rPr lang="en-US" sz="2000" dirty="0" smtClean="0"/>
              <a:t>Application: compute space used by files in a directory and its subdirectories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81600" y="1819275"/>
            <a:ext cx="33528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postOrder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b="1">
                <a:solidFill>
                  <a:srgbClr val="000000"/>
                </a:solidFill>
              </a:rPr>
              <a:t>each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child 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 of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postOrder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w</a:t>
            </a:r>
            <a:r>
              <a:rPr lang="en-US" sz="2000">
                <a:solidFill>
                  <a:schemeClr val="accent2"/>
                </a:solidFill>
              </a:rPr>
              <a:t>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visit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16390" name="AutoShape 6"/>
            <p:cNvSpPr>
              <a:spLocks noChangeAspect="1" noChangeArrowheads="1"/>
            </p:cNvSpPr>
            <p:nvPr/>
          </p:nvSpPr>
          <p:spPr bwMode="auto"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cs16/</a:t>
              </a:r>
            </a:p>
          </p:txBody>
        </p:sp>
        <p:sp>
          <p:nvSpPr>
            <p:cNvPr id="16391" name="AutoShape 7"/>
            <p:cNvSpPr>
              <a:spLocks noChangeAspect="1" noChangeArrowheads="1"/>
            </p:cNvSpPr>
            <p:nvPr/>
          </p:nvSpPr>
          <p:spPr bwMode="auto"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16392" name="AutoShape 8"/>
            <p:cNvSpPr>
              <a:spLocks noChangeAspect="1" noChangeArrowheads="1"/>
            </p:cNvSpPr>
            <p:nvPr/>
          </p:nvSpPr>
          <p:spPr bwMode="auto"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todo.txt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1K</a:t>
              </a:r>
            </a:p>
          </p:txBody>
        </p:sp>
        <p:sp>
          <p:nvSpPr>
            <p:cNvPr id="16393" name="AutoShape 9"/>
            <p:cNvSpPr>
              <a:spLocks noChangeAspect="1" noChangeArrowheads="1"/>
            </p:cNvSpPr>
            <p:nvPr/>
          </p:nvSpPr>
          <p:spPr bwMode="auto"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programs/</a:t>
              </a:r>
            </a:p>
          </p:txBody>
        </p:sp>
        <p:sp>
          <p:nvSpPr>
            <p:cNvPr id="16394" name="AutoShape 10"/>
            <p:cNvSpPr>
              <a:spLocks noChangeAspect="1" noChangeArrowheads="1"/>
            </p:cNvSpPr>
            <p:nvPr/>
          </p:nvSpPr>
          <p:spPr bwMode="auto"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DDR.java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10K</a:t>
              </a:r>
            </a:p>
          </p:txBody>
        </p:sp>
        <p:sp>
          <p:nvSpPr>
            <p:cNvPr id="16395" name="AutoShape 11"/>
            <p:cNvSpPr>
              <a:spLocks noChangeAspect="1" noChangeArrowheads="1"/>
            </p:cNvSpPr>
            <p:nvPr/>
          </p:nvSpPr>
          <p:spPr bwMode="auto"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Stocks.java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25K</a:t>
              </a:r>
            </a:p>
          </p:txBody>
        </p:sp>
        <p:sp>
          <p:nvSpPr>
            <p:cNvPr id="16396" name="AutoShape 12"/>
            <p:cNvSpPr>
              <a:spLocks noChangeAspect="1" noChangeArrowheads="1"/>
            </p:cNvSpPr>
            <p:nvPr/>
          </p:nvSpPr>
          <p:spPr bwMode="auto"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3K</a:t>
              </a:r>
            </a:p>
          </p:txBody>
        </p:sp>
        <p:sp>
          <p:nvSpPr>
            <p:cNvPr id="16397" name="AutoShape 13"/>
            <p:cNvSpPr>
              <a:spLocks noChangeAspect="1" noChangeArrowheads="1"/>
            </p:cNvSpPr>
            <p:nvPr/>
          </p:nvSpPr>
          <p:spPr bwMode="auto"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h1nc.doc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2K</a:t>
              </a:r>
            </a:p>
          </p:txBody>
        </p:sp>
        <p:cxnSp>
          <p:nvCxnSpPr>
            <p:cNvPr id="16398" name="AutoShape 14"/>
            <p:cNvCxnSpPr>
              <a:cxnSpLocks noChangeShapeType="1"/>
              <a:stCxn id="16390" idx="2"/>
              <a:endCxn id="16391" idx="0"/>
            </p:cNvCxnSpPr>
            <p:nvPr/>
          </p:nvCxnSpPr>
          <p:spPr bwMode="auto">
            <a:xfrm flipH="1">
              <a:off x="1296" y="2600"/>
              <a:ext cx="1790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9" name="AutoShape 15"/>
            <p:cNvCxnSpPr>
              <a:cxnSpLocks noChangeShapeType="1"/>
              <a:stCxn id="16390" idx="2"/>
              <a:endCxn id="16393" idx="0"/>
            </p:cNvCxnSpPr>
            <p:nvPr/>
          </p:nvCxnSpPr>
          <p:spPr bwMode="auto">
            <a:xfrm>
              <a:off x="3086" y="2600"/>
              <a:ext cx="68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16"/>
            <p:cNvCxnSpPr>
              <a:cxnSpLocks noChangeShapeType="1"/>
              <a:stCxn id="16390" idx="2"/>
              <a:endCxn id="16392" idx="0"/>
            </p:cNvCxnSpPr>
            <p:nvPr/>
          </p:nvCxnSpPr>
          <p:spPr bwMode="auto">
            <a:xfrm>
              <a:off x="3086" y="260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1" name="AutoShape 17"/>
            <p:cNvCxnSpPr>
              <a:cxnSpLocks noChangeShapeType="1"/>
              <a:stCxn id="16393" idx="2"/>
              <a:endCxn id="16395" idx="0"/>
            </p:cNvCxnSpPr>
            <p:nvPr/>
          </p:nvCxnSpPr>
          <p:spPr bwMode="auto">
            <a:xfrm>
              <a:off x="3773" y="3176"/>
              <a:ext cx="5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18"/>
            <p:cNvCxnSpPr>
              <a:cxnSpLocks noChangeShapeType="1"/>
              <a:stCxn id="16393" idx="2"/>
              <a:endCxn id="16394" idx="0"/>
            </p:cNvCxnSpPr>
            <p:nvPr/>
          </p:nvCxnSpPr>
          <p:spPr bwMode="auto">
            <a:xfrm flipH="1">
              <a:off x="2794" y="3176"/>
              <a:ext cx="979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19"/>
            <p:cNvCxnSpPr>
              <a:cxnSpLocks noChangeShapeType="1"/>
              <a:stCxn id="16391" idx="2"/>
              <a:endCxn id="16397" idx="0"/>
            </p:cNvCxnSpPr>
            <p:nvPr/>
          </p:nvCxnSpPr>
          <p:spPr bwMode="auto">
            <a:xfrm>
              <a:off x="1296" y="3176"/>
              <a:ext cx="507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20"/>
            <p:cNvCxnSpPr>
              <a:cxnSpLocks noChangeShapeType="1"/>
              <a:stCxn id="16391" idx="2"/>
              <a:endCxn id="16396" idx="0"/>
            </p:cNvCxnSpPr>
            <p:nvPr/>
          </p:nvCxnSpPr>
          <p:spPr bwMode="auto">
            <a:xfrm flipH="1">
              <a:off x="835" y="3176"/>
              <a:ext cx="461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5" name="AutoShape 21"/>
            <p:cNvSpPr>
              <a:spLocks noChangeAspect="1" noChangeArrowheads="1"/>
            </p:cNvSpPr>
            <p:nvPr/>
          </p:nvSpPr>
          <p:spPr bwMode="auto"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Robot.java</a:t>
              </a:r>
              <a:br>
                <a:rPr lang="en-US" sz="1600">
                  <a:latin typeface="Tahoma" pitchFamily="34" charset="0"/>
                </a:rPr>
              </a:br>
              <a:r>
                <a:rPr lang="en-US" sz="1600">
                  <a:latin typeface="Tahoma" pitchFamily="34" charset="0"/>
                </a:rPr>
                <a:t>20K</a:t>
              </a:r>
            </a:p>
          </p:txBody>
        </p:sp>
        <p:cxnSp>
          <p:nvCxnSpPr>
            <p:cNvPr id="16406" name="AutoShape 22"/>
            <p:cNvCxnSpPr>
              <a:cxnSpLocks noChangeShapeType="1"/>
              <a:stCxn id="16393" idx="2"/>
              <a:endCxn id="16405" idx="0"/>
            </p:cNvCxnSpPr>
            <p:nvPr/>
          </p:nvCxnSpPr>
          <p:spPr bwMode="auto">
            <a:xfrm>
              <a:off x="3773" y="3176"/>
              <a:ext cx="1027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2640" y="220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171" y="27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709" y="327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264" y="27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717" y="327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2539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3547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4716" y="3264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5059" y="259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an inorder traversal a node is visited after its left subtree and before its right subtree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tx2"/>
                </a:solidFill>
              </a:rPr>
              <a:t>inOrder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v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accent2"/>
                </a:solidFill>
              </a:rPr>
              <a:t>inOrder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b="1" i="1" dirty="0" err="1">
                <a:solidFill>
                  <a:schemeClr val="accent2"/>
                </a:solidFill>
              </a:rPr>
              <a:t>leftChild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))</a:t>
            </a:r>
            <a:endParaRPr lang="en-US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>
                <a:solidFill>
                  <a:schemeClr val="accent2"/>
                </a:solidFill>
              </a:rPr>
              <a:t>visit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accent2"/>
                </a:solidFill>
              </a:rPr>
              <a:t>inOrder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b="1" i="1" dirty="0" err="1">
                <a:solidFill>
                  <a:schemeClr val="accent2"/>
                </a:solidFill>
              </a:rPr>
              <a:t>rightChild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))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4832" name="Oval 7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3" name="Oval 8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  <a:sym typeface="Symbol" pitchFamily="18" charset="2"/>
                </a:endParaRPr>
              </a:p>
            </p:txBody>
          </p:sp>
          <p:sp>
            <p:nvSpPr>
              <p:cNvPr id="34834" name="Oval 9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5" name="Oval 10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en-US">
                  <a:latin typeface="Symbol" pitchFamily="18" charset="2"/>
                </a:endParaRPr>
              </a:p>
            </p:txBody>
          </p:sp>
          <p:sp>
            <p:nvSpPr>
              <p:cNvPr id="34836" name="Rectangle 11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7" name="Rectangle 12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8" name="Rectangle 13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39" name="Rectangle 14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4840" name="Rectangle 15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34841" name="AutoShape 16"/>
              <p:cNvCxnSpPr>
                <a:cxnSpLocks noChangeShapeType="1"/>
                <a:stCxn id="34832" idx="3"/>
                <a:endCxn id="34834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2" name="AutoShape 17"/>
              <p:cNvCxnSpPr>
                <a:cxnSpLocks noChangeShapeType="1"/>
                <a:stCxn id="34833" idx="1"/>
                <a:endCxn id="34832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3" name="AutoShape 18"/>
              <p:cNvCxnSpPr>
                <a:cxnSpLocks noChangeShapeType="1"/>
                <a:stCxn id="34840" idx="0"/>
                <a:endCxn id="34833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4" name="AutoShape 19"/>
              <p:cNvCxnSpPr>
                <a:cxnSpLocks noChangeShapeType="1"/>
                <a:stCxn id="34839" idx="0"/>
                <a:endCxn id="34833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5" name="AutoShape 20"/>
              <p:cNvCxnSpPr>
                <a:cxnSpLocks noChangeShapeType="1"/>
                <a:stCxn id="34838" idx="0"/>
                <a:endCxn id="34835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6" name="AutoShape 21"/>
              <p:cNvCxnSpPr>
                <a:cxnSpLocks noChangeShapeType="1"/>
                <a:stCxn id="34837" idx="0"/>
                <a:endCxn id="34835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7" name="AutoShape 22"/>
              <p:cNvCxnSpPr>
                <a:cxnSpLocks noChangeShapeType="1"/>
                <a:stCxn id="34836" idx="0"/>
                <a:endCxn id="34834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8" name="AutoShape 23"/>
              <p:cNvCxnSpPr>
                <a:cxnSpLocks noChangeShapeType="1"/>
                <a:stCxn id="34835" idx="1"/>
                <a:endCxn id="34834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3" name="Text Box 24"/>
            <p:cNvSpPr txBox="1">
              <a:spLocks noChangeArrowheads="1"/>
            </p:cNvSpPr>
            <p:nvPr/>
          </p:nvSpPr>
          <p:spPr bwMode="auto">
            <a:xfrm>
              <a:off x="1710" y="3456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4824" name="Text Box 25"/>
            <p:cNvSpPr txBox="1">
              <a:spLocks noChangeArrowheads="1"/>
            </p:cNvSpPr>
            <p:nvPr/>
          </p:nvSpPr>
          <p:spPr bwMode="auto">
            <a:xfrm>
              <a:off x="1200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4825" name="Text Box 26"/>
            <p:cNvSpPr txBox="1">
              <a:spLocks noChangeArrowheads="1"/>
            </p:cNvSpPr>
            <p:nvPr/>
          </p:nvSpPr>
          <p:spPr bwMode="auto">
            <a:xfrm>
              <a:off x="1470" y="268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4826" name="Text Box 27"/>
            <p:cNvSpPr txBox="1">
              <a:spLocks noChangeArrowheads="1"/>
            </p:cNvSpPr>
            <p:nvPr/>
          </p:nvSpPr>
          <p:spPr bwMode="auto">
            <a:xfrm>
              <a:off x="2393" y="3456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34827" name="Text Box 28"/>
            <p:cNvSpPr txBox="1">
              <a:spLocks noChangeArrowheads="1"/>
            </p:cNvSpPr>
            <p:nvPr/>
          </p:nvSpPr>
          <p:spPr bwMode="auto">
            <a:xfrm>
              <a:off x="2382" y="2352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34828" name="Text Box 29"/>
            <p:cNvSpPr txBox="1">
              <a:spLocks noChangeArrowheads="1"/>
            </p:cNvSpPr>
            <p:nvPr/>
          </p:nvSpPr>
          <p:spPr bwMode="auto">
            <a:xfrm>
              <a:off x="2681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34829" name="Text Box 30"/>
            <p:cNvSpPr txBox="1">
              <a:spLocks noChangeArrowheads="1"/>
            </p:cNvSpPr>
            <p:nvPr/>
          </p:nvSpPr>
          <p:spPr bwMode="auto">
            <a:xfrm>
              <a:off x="3401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34830" name="Text Box 31"/>
            <p:cNvSpPr txBox="1">
              <a:spLocks noChangeArrowheads="1"/>
            </p:cNvSpPr>
            <p:nvPr/>
          </p:nvSpPr>
          <p:spPr bwMode="auto">
            <a:xfrm>
              <a:off x="3119" y="2683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34831" name="Text Box 32"/>
            <p:cNvSpPr txBox="1">
              <a:spLocks noChangeArrowheads="1"/>
            </p:cNvSpPr>
            <p:nvPr/>
          </p:nvSpPr>
          <p:spPr bwMode="auto">
            <a:xfrm>
              <a:off x="2105" y="30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9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– An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52600"/>
            <a:ext cx="82105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4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Find:</a:t>
            </a:r>
          </a:p>
          <a:p>
            <a:pPr marL="0" indent="0">
              <a:buNone/>
            </a:pPr>
            <a:r>
              <a:rPr lang="en-US" dirty="0" err="1" smtClean="0"/>
              <a:t>Inorder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Preorder and 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45720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390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the tree traversals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60864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Nature View of a Tree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16764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781800" y="1676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05600" y="4953000"/>
            <a:ext cx="990600" cy="6175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4102" name="Picture 6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2286000" y="38862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286000" y="38100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4800600" y="2057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4876800" y="2209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4648200" y="1905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419600" y="4419600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91400" cy="1143000"/>
          </a:xfrm>
        </p:spPr>
        <p:txBody>
          <a:bodyPr/>
          <a:lstStyle/>
          <a:p>
            <a:r>
              <a:rPr lang="en-US"/>
              <a:t>Naïve Implementations</a:t>
            </a:r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1520825" y="1397000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hart" r:id="rId3" imgW="6095871" imgH="4067336" progId="MSGraph.Chart.8">
                  <p:embed followColorScheme="full"/>
                </p:oleObj>
              </mc:Choice>
              <mc:Fallback>
                <p:oleObj name="Chart" r:id="rId3" imgW="6095871" imgH="406733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397000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49" name="Group 61"/>
          <p:cNvGraphicFramePr>
            <a:graphicFrameLocks noGrp="1"/>
          </p:cNvGraphicFramePr>
          <p:nvPr/>
        </p:nvGraphicFramePr>
        <p:xfrm>
          <a:off x="685800" y="1600200"/>
          <a:ext cx="6943725" cy="3886200"/>
        </p:xfrm>
        <a:graphic>
          <a:graphicData uri="http://schemas.openxmlformats.org/drawingml/2006/table">
            <a:tbl>
              <a:tblPr/>
              <a:tblGrid>
                <a:gridCol w="1630363"/>
                <a:gridCol w="1797050"/>
                <a:gridCol w="1797050"/>
                <a:gridCol w="171926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(mark-as-deleted)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(mark-as-deleted)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find + 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2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Expression Tree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Binary tree associated with an 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internal nodes: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external nodes: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Example: arithmetic expression tree for the expression (2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000" smtClean="0">
                <a:latin typeface="Times New Roman" pitchFamily="16" charset="0"/>
                <a:sym typeface="Symbol" pitchFamily="18" charset="2"/>
              </a:rPr>
              <a:t>(</a:t>
            </a:r>
            <a:r>
              <a:rPr lang="en-US" sz="2000" smtClean="0"/>
              <a:t>a </a:t>
            </a:r>
            <a:r>
              <a:rPr lang="en-US" sz="2000" smtClean="0">
                <a:latin typeface="Symbol" pitchFamily="18" charset="2"/>
              </a:rPr>
              <a:t>-</a:t>
            </a:r>
            <a:r>
              <a:rPr lang="en-US" sz="2000" smtClean="0"/>
              <a:t> 1) </a:t>
            </a:r>
            <a:r>
              <a:rPr lang="en-US" sz="2000" smtClean="0">
                <a:latin typeface="Symbol" pitchFamily="18" charset="2"/>
              </a:rPr>
              <a:t>+</a:t>
            </a:r>
            <a:r>
              <a:rPr lang="en-US" sz="2000" smtClean="0"/>
              <a:t> (3 </a:t>
            </a:r>
            <a:r>
              <a:rPr lang="en-US" sz="2000" smtClean="0">
                <a:latin typeface="Symbol" pitchFamily="18" charset="2"/>
                <a:sym typeface="Symbol" pitchFamily="18" charset="2"/>
              </a:rPr>
              <a:t> </a:t>
            </a:r>
            <a:r>
              <a:rPr lang="en-US" sz="2000" smtClean="0"/>
              <a:t>b))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22542" name="AutoShape 14"/>
            <p:cNvCxnSpPr>
              <a:cxnSpLocks noChangeShapeType="1"/>
              <a:stCxn id="22533" idx="3"/>
              <a:endCxn id="225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15"/>
            <p:cNvCxnSpPr>
              <a:cxnSpLocks noChangeShapeType="1"/>
              <a:stCxn id="22534" idx="1"/>
              <a:endCxn id="225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AutoShape 16"/>
            <p:cNvCxnSpPr>
              <a:cxnSpLocks noChangeShapeType="1"/>
              <a:stCxn id="22541" idx="0"/>
              <a:endCxn id="225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17"/>
            <p:cNvCxnSpPr>
              <a:cxnSpLocks noChangeShapeType="1"/>
              <a:stCxn id="22540" idx="0"/>
              <a:endCxn id="225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6" name="AutoShape 18"/>
            <p:cNvCxnSpPr>
              <a:cxnSpLocks noChangeShapeType="1"/>
              <a:stCxn id="22539" idx="0"/>
              <a:endCxn id="225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19"/>
            <p:cNvCxnSpPr>
              <a:cxnSpLocks noChangeShapeType="1"/>
              <a:stCxn id="22538" idx="0"/>
              <a:endCxn id="225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20"/>
            <p:cNvCxnSpPr>
              <a:cxnSpLocks noChangeShapeType="1"/>
              <a:stCxn id="22537" idx="0"/>
              <a:endCxn id="225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1"/>
            <p:cNvCxnSpPr>
              <a:cxnSpLocks noChangeShapeType="1"/>
              <a:stCxn id="22536" idx="1"/>
              <a:endCxn id="225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673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Print Arithmetic Expressions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smtClean="0"/>
              <a:t>print “)“ after traversing right subtree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373380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inOrder</a:t>
            </a:r>
            <a:r>
              <a:rPr lang="en-US" sz="2000" b="1" i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v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isInternal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){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i="1" dirty="0">
                <a:solidFill>
                  <a:schemeClr val="accent2"/>
                </a:solidFill>
              </a:rPr>
              <a:t>print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chemeClr val="accent2"/>
                </a:solidFill>
              </a:rPr>
              <a:t>inOrder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 err="1">
                <a:solidFill>
                  <a:schemeClr val="accent2"/>
                </a:solidFill>
              </a:rPr>
              <a:t>leftChild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))}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print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000000"/>
                </a:solidFill>
              </a:rPr>
              <a:t>if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</a:rPr>
              <a:t>isInternal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){</a:t>
            </a:r>
            <a:endParaRPr lang="en-US" sz="2000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 dirty="0" err="1">
                <a:solidFill>
                  <a:schemeClr val="accent2"/>
                </a:solidFill>
              </a:rPr>
              <a:t>inOrder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 err="1">
                <a:solidFill>
                  <a:schemeClr val="accent2"/>
                </a:solidFill>
              </a:rPr>
              <a:t>rightChild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v</a:t>
            </a:r>
            <a:r>
              <a:rPr lang="en-US" sz="2000" dirty="0">
                <a:solidFill>
                  <a:schemeClr val="accent2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i="1" dirty="0">
                <a:solidFill>
                  <a:schemeClr val="accent2"/>
                </a:solidFill>
              </a:rPr>
              <a:t>print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 dirty="0">
                <a:solidFill>
                  <a:schemeClr val="accent2"/>
                </a:solidFill>
              </a:rPr>
              <a:t>)}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5850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35856" name="AutoShape 15"/>
            <p:cNvCxnSpPr>
              <a:cxnSpLocks noChangeShapeType="1"/>
              <a:stCxn id="35847" idx="3"/>
              <a:endCxn id="3584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6"/>
            <p:cNvCxnSpPr>
              <a:cxnSpLocks noChangeShapeType="1"/>
              <a:stCxn id="35848" idx="1"/>
              <a:endCxn id="3584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7"/>
            <p:cNvCxnSpPr>
              <a:cxnSpLocks noChangeShapeType="1"/>
              <a:stCxn id="35855" idx="0"/>
              <a:endCxn id="3584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8"/>
            <p:cNvCxnSpPr>
              <a:cxnSpLocks noChangeShapeType="1"/>
              <a:stCxn id="35854" idx="0"/>
              <a:endCxn id="3584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0" name="AutoShape 19"/>
            <p:cNvCxnSpPr>
              <a:cxnSpLocks noChangeShapeType="1"/>
              <a:stCxn id="35853" idx="0"/>
              <a:endCxn id="3585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" name="AutoShape 20"/>
            <p:cNvCxnSpPr>
              <a:cxnSpLocks noChangeShapeType="1"/>
              <a:stCxn id="35852" idx="0"/>
              <a:endCxn id="3585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2" name="AutoShape 21"/>
            <p:cNvCxnSpPr>
              <a:cxnSpLocks noChangeShapeType="1"/>
              <a:stCxn id="35851" idx="0"/>
              <a:endCxn id="3584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" name="AutoShape 22"/>
            <p:cNvCxnSpPr>
              <a:cxnSpLocks noChangeShapeType="1"/>
              <a:stCxn id="35850" idx="1"/>
              <a:endCxn id="3584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846" name="Text Box 23"/>
          <p:cNvSpPr txBox="1">
            <a:spLocks noChangeArrowheads="1"/>
          </p:cNvSpPr>
          <p:nvPr/>
        </p:nvSpPr>
        <p:spPr bwMode="auto">
          <a:xfrm>
            <a:off x="4953000" y="51054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>
                <a:latin typeface="Tahoma" pitchFamily="34" charset="0"/>
              </a:rPr>
              <a:t>((2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sym typeface="Symbol" pitchFamily="18" charset="2"/>
              </a:rPr>
              <a:t>(</a:t>
            </a:r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ahoma" pitchFamily="34" charset="0"/>
              </a:rPr>
              <a:t> 1)) </a:t>
            </a:r>
            <a:r>
              <a:rPr lang="en-US">
                <a:latin typeface="Symbol" pitchFamily="18" charset="2"/>
              </a:rPr>
              <a:t>+</a:t>
            </a:r>
            <a:r>
              <a:rPr lang="en-US">
                <a:latin typeface="Tahoma" pitchFamily="34" charset="0"/>
              </a:rPr>
              <a:t> (3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17556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Evaluate Arithmetic Expressions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recursive method returning the value of a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when visiting an internal node, combine the values of the subtrees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43425" y="1698625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evalExpr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isExternal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v.element </a:t>
            </a:r>
            <a:r>
              <a:rPr lang="en-US" sz="2000">
                <a:solidFill>
                  <a:schemeClr val="accent2"/>
                </a:solidFill>
              </a:rPr>
              <a:t>()</a:t>
            </a:r>
            <a:endParaRPr lang="en-US" sz="20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x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leftChild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  <a:endParaRPr lang="en-US" sz="20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y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rightChild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 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chemeClr val="accent2"/>
                </a:solidFill>
              </a:rPr>
              <a:t>operator stored at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x 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 b="1" i="1">
                <a:solidFill>
                  <a:schemeClr val="accent2"/>
                </a:solidFill>
              </a:rPr>
              <a:t> y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cxnSp>
          <p:nvCxnSpPr>
            <p:cNvPr id="36879" name="AutoShape 15"/>
            <p:cNvCxnSpPr>
              <a:cxnSpLocks noChangeShapeType="1"/>
              <a:stCxn id="36870" idx="3"/>
              <a:endCxn id="368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16"/>
            <p:cNvCxnSpPr>
              <a:cxnSpLocks noChangeShapeType="1"/>
              <a:stCxn id="36871" idx="1"/>
              <a:endCxn id="368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17"/>
            <p:cNvCxnSpPr>
              <a:cxnSpLocks noChangeShapeType="1"/>
              <a:stCxn id="36878" idx="0"/>
              <a:endCxn id="368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18"/>
            <p:cNvCxnSpPr>
              <a:cxnSpLocks noChangeShapeType="1"/>
              <a:stCxn id="36877" idx="0"/>
              <a:endCxn id="368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19"/>
            <p:cNvCxnSpPr>
              <a:cxnSpLocks noChangeShapeType="1"/>
              <a:stCxn id="36876" idx="0"/>
              <a:endCxn id="368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stCxn id="36875" idx="0"/>
              <a:endCxn id="368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stCxn id="36874" idx="0"/>
              <a:endCxn id="368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2"/>
            <p:cNvCxnSpPr>
              <a:cxnSpLocks noChangeShapeType="1"/>
              <a:stCxn id="36873" idx="1"/>
              <a:endCxn id="368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4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  <a:ea typeface="新細明體" pitchFamily="18" charset="-120"/>
              </a:rPr>
              <a:t>Arithmetic Expression Using BT</a:t>
            </a:r>
            <a:endParaRPr lang="en-US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773488" y="1371600"/>
            <a:ext cx="571500" cy="563563"/>
            <a:chOff x="2664" y="1090"/>
            <a:chExt cx="360" cy="359"/>
          </a:xfrm>
        </p:grpSpPr>
        <p:sp>
          <p:nvSpPr>
            <p:cNvPr id="23609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+</a:t>
              </a:r>
            </a:p>
          </p:txBody>
        </p:sp>
      </p:grp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3162300" y="2271713"/>
            <a:ext cx="571500" cy="569912"/>
            <a:chOff x="2279" y="1659"/>
            <a:chExt cx="360" cy="359"/>
          </a:xfrm>
        </p:grpSpPr>
        <p:sp>
          <p:nvSpPr>
            <p:cNvPr id="23607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*</a:t>
              </a:r>
            </a:p>
          </p:txBody>
        </p:sp>
      </p:grpSp>
      <p:sp>
        <p:nvSpPr>
          <p:cNvPr id="23557" name="Line 9"/>
          <p:cNvSpPr>
            <a:spLocks noChangeShapeType="1"/>
          </p:cNvSpPr>
          <p:nvPr/>
        </p:nvSpPr>
        <p:spPr bwMode="auto">
          <a:xfrm flipH="1">
            <a:off x="3544888" y="192722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1154113" y="4973638"/>
            <a:ext cx="571500" cy="569912"/>
            <a:chOff x="1014" y="3361"/>
            <a:chExt cx="360" cy="359"/>
          </a:xfrm>
        </p:grpSpPr>
        <p:sp>
          <p:nvSpPr>
            <p:cNvPr id="23605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23559" name="Line 13"/>
          <p:cNvSpPr>
            <a:spLocks noChangeShapeType="1"/>
          </p:cNvSpPr>
          <p:nvPr/>
        </p:nvSpPr>
        <p:spPr bwMode="auto">
          <a:xfrm flipH="1">
            <a:off x="1470025" y="462756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0" name="Group 14"/>
          <p:cNvGrpSpPr>
            <a:grpSpLocks/>
          </p:cNvGrpSpPr>
          <p:nvPr/>
        </p:nvGrpSpPr>
        <p:grpSpPr bwMode="auto">
          <a:xfrm>
            <a:off x="2478088" y="3186113"/>
            <a:ext cx="571500" cy="569912"/>
            <a:chOff x="1848" y="2235"/>
            <a:chExt cx="360" cy="359"/>
          </a:xfrm>
        </p:grpSpPr>
        <p:sp>
          <p:nvSpPr>
            <p:cNvPr id="23603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*</a:t>
              </a:r>
            </a:p>
          </p:txBody>
        </p:sp>
      </p:grpSp>
      <p:grpSp>
        <p:nvGrpSpPr>
          <p:cNvPr id="23561" name="Group 17"/>
          <p:cNvGrpSpPr>
            <a:grpSpLocks/>
          </p:cNvGrpSpPr>
          <p:nvPr/>
        </p:nvGrpSpPr>
        <p:grpSpPr bwMode="auto">
          <a:xfrm>
            <a:off x="1798638" y="4102100"/>
            <a:ext cx="571500" cy="569913"/>
            <a:chOff x="1420" y="2812"/>
            <a:chExt cx="360" cy="359"/>
          </a:xfrm>
        </p:grpSpPr>
        <p:sp>
          <p:nvSpPr>
            <p:cNvPr id="23601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/</a:t>
              </a:r>
            </a:p>
          </p:txBody>
        </p:sp>
      </p:grpSp>
      <p:sp>
        <p:nvSpPr>
          <p:cNvPr id="23562" name="Line 20"/>
          <p:cNvSpPr>
            <a:spLocks noChangeShapeType="1"/>
          </p:cNvSpPr>
          <p:nvPr/>
        </p:nvSpPr>
        <p:spPr bwMode="auto">
          <a:xfrm flipH="1">
            <a:off x="2762250" y="281146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1"/>
          <p:cNvSpPr>
            <a:spLocks noChangeShapeType="1"/>
          </p:cNvSpPr>
          <p:nvPr/>
        </p:nvSpPr>
        <p:spPr bwMode="auto">
          <a:xfrm flipH="1">
            <a:off x="2082800" y="372586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4" name="Group 22"/>
          <p:cNvGrpSpPr>
            <a:grpSpLocks/>
          </p:cNvGrpSpPr>
          <p:nvPr/>
        </p:nvGrpSpPr>
        <p:grpSpPr bwMode="auto">
          <a:xfrm>
            <a:off x="4437063" y="2286000"/>
            <a:ext cx="571500" cy="569913"/>
            <a:chOff x="3082" y="1668"/>
            <a:chExt cx="360" cy="359"/>
          </a:xfrm>
        </p:grpSpPr>
        <p:sp>
          <p:nvSpPr>
            <p:cNvPr id="23599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E</a:t>
              </a:r>
            </a:p>
          </p:txBody>
        </p:sp>
      </p:grpSp>
      <p:grpSp>
        <p:nvGrpSpPr>
          <p:cNvPr id="23565" name="Group 25"/>
          <p:cNvGrpSpPr>
            <a:grpSpLocks/>
          </p:cNvGrpSpPr>
          <p:nvPr/>
        </p:nvGrpSpPr>
        <p:grpSpPr bwMode="auto">
          <a:xfrm>
            <a:off x="3773488" y="3187700"/>
            <a:ext cx="571500" cy="569913"/>
            <a:chOff x="2664" y="2236"/>
            <a:chExt cx="360" cy="359"/>
          </a:xfrm>
        </p:grpSpPr>
        <p:sp>
          <p:nvSpPr>
            <p:cNvPr id="23597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D</a:t>
              </a:r>
            </a:p>
          </p:txBody>
        </p:sp>
      </p:grpSp>
      <p:grpSp>
        <p:nvGrpSpPr>
          <p:cNvPr id="23566" name="Group 28"/>
          <p:cNvGrpSpPr>
            <a:grpSpLocks/>
          </p:cNvGrpSpPr>
          <p:nvPr/>
        </p:nvGrpSpPr>
        <p:grpSpPr bwMode="auto">
          <a:xfrm>
            <a:off x="3144838" y="4071938"/>
            <a:ext cx="571500" cy="569912"/>
            <a:chOff x="2268" y="2793"/>
            <a:chExt cx="360" cy="359"/>
          </a:xfrm>
        </p:grpSpPr>
        <p:sp>
          <p:nvSpPr>
            <p:cNvPr id="23595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C</a:t>
              </a:r>
            </a:p>
          </p:txBody>
        </p:sp>
      </p:grpSp>
      <p:sp>
        <p:nvSpPr>
          <p:cNvPr id="23567" name="Line 31"/>
          <p:cNvSpPr>
            <a:spLocks noChangeShapeType="1"/>
          </p:cNvSpPr>
          <p:nvPr/>
        </p:nvSpPr>
        <p:spPr bwMode="auto">
          <a:xfrm>
            <a:off x="4243388" y="190976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32"/>
          <p:cNvSpPr>
            <a:spLocks noChangeShapeType="1"/>
          </p:cNvSpPr>
          <p:nvPr/>
        </p:nvSpPr>
        <p:spPr bwMode="auto">
          <a:xfrm>
            <a:off x="3579813" y="282892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33"/>
          <p:cNvSpPr>
            <a:spLocks noChangeShapeType="1"/>
          </p:cNvSpPr>
          <p:nvPr/>
        </p:nvSpPr>
        <p:spPr bwMode="auto">
          <a:xfrm>
            <a:off x="2984500" y="367823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0" name="Group 34"/>
          <p:cNvGrpSpPr>
            <a:grpSpLocks/>
          </p:cNvGrpSpPr>
          <p:nvPr/>
        </p:nvGrpSpPr>
        <p:grpSpPr bwMode="auto">
          <a:xfrm>
            <a:off x="2430463" y="4972050"/>
            <a:ext cx="571500" cy="569913"/>
            <a:chOff x="1818" y="3360"/>
            <a:chExt cx="360" cy="359"/>
          </a:xfrm>
        </p:grpSpPr>
        <p:sp>
          <p:nvSpPr>
            <p:cNvPr id="23593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23571" name="Line 37"/>
          <p:cNvSpPr>
            <a:spLocks noChangeShapeType="1"/>
          </p:cNvSpPr>
          <p:nvPr/>
        </p:nvSpPr>
        <p:spPr bwMode="auto">
          <a:xfrm>
            <a:off x="2235200" y="463073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38"/>
          <p:cNvSpPr>
            <a:spLocks noChangeArrowheads="1"/>
          </p:cNvSpPr>
          <p:nvPr/>
        </p:nvSpPr>
        <p:spPr bwMode="auto">
          <a:xfrm>
            <a:off x="914400" y="589597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39"/>
          <p:cNvSpPr>
            <a:spLocks noChangeArrowheads="1"/>
          </p:cNvSpPr>
          <p:nvPr/>
        </p:nvSpPr>
        <p:spPr bwMode="auto">
          <a:xfrm>
            <a:off x="1508125" y="589597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40"/>
          <p:cNvSpPr>
            <a:spLocks noChangeShapeType="1"/>
          </p:cNvSpPr>
          <p:nvPr/>
        </p:nvSpPr>
        <p:spPr bwMode="auto">
          <a:xfrm flipH="1">
            <a:off x="1112838" y="554990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41"/>
          <p:cNvSpPr>
            <a:spLocks noChangeShapeType="1"/>
          </p:cNvSpPr>
          <p:nvPr/>
        </p:nvSpPr>
        <p:spPr bwMode="auto">
          <a:xfrm>
            <a:off x="1554163" y="553243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42"/>
          <p:cNvSpPr>
            <a:spLocks noChangeArrowheads="1"/>
          </p:cNvSpPr>
          <p:nvPr/>
        </p:nvSpPr>
        <p:spPr bwMode="auto">
          <a:xfrm>
            <a:off x="2206625" y="59134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43"/>
          <p:cNvSpPr>
            <a:spLocks noChangeArrowheads="1"/>
          </p:cNvSpPr>
          <p:nvPr/>
        </p:nvSpPr>
        <p:spPr bwMode="auto">
          <a:xfrm>
            <a:off x="2800350" y="59134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44"/>
          <p:cNvSpPr>
            <a:spLocks noChangeShapeType="1"/>
          </p:cNvSpPr>
          <p:nvPr/>
        </p:nvSpPr>
        <p:spPr bwMode="auto">
          <a:xfrm flipH="1">
            <a:off x="2405063" y="556736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45"/>
          <p:cNvSpPr>
            <a:spLocks noChangeShapeType="1"/>
          </p:cNvSpPr>
          <p:nvPr/>
        </p:nvSpPr>
        <p:spPr bwMode="auto">
          <a:xfrm>
            <a:off x="2846388" y="554990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46"/>
          <p:cNvSpPr>
            <a:spLocks noChangeArrowheads="1"/>
          </p:cNvSpPr>
          <p:nvPr/>
        </p:nvSpPr>
        <p:spPr bwMode="auto">
          <a:xfrm>
            <a:off x="2921000" y="4789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47"/>
          <p:cNvSpPr>
            <a:spLocks noChangeArrowheads="1"/>
          </p:cNvSpPr>
          <p:nvPr/>
        </p:nvSpPr>
        <p:spPr bwMode="auto">
          <a:xfrm>
            <a:off x="3514725" y="4789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48"/>
          <p:cNvSpPr>
            <a:spLocks noChangeShapeType="1"/>
          </p:cNvSpPr>
          <p:nvPr/>
        </p:nvSpPr>
        <p:spPr bwMode="auto">
          <a:xfrm flipH="1">
            <a:off x="3119438" y="464820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49"/>
          <p:cNvSpPr>
            <a:spLocks noChangeShapeType="1"/>
          </p:cNvSpPr>
          <p:nvPr/>
        </p:nvSpPr>
        <p:spPr bwMode="auto">
          <a:xfrm>
            <a:off x="3527425" y="463073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Rectangle 50"/>
          <p:cNvSpPr>
            <a:spLocks noChangeArrowheads="1"/>
          </p:cNvSpPr>
          <p:nvPr/>
        </p:nvSpPr>
        <p:spPr bwMode="auto">
          <a:xfrm>
            <a:off x="3616325" y="38877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51"/>
          <p:cNvSpPr>
            <a:spLocks noChangeArrowheads="1"/>
          </p:cNvSpPr>
          <p:nvPr/>
        </p:nvSpPr>
        <p:spPr bwMode="auto">
          <a:xfrm>
            <a:off x="4159250" y="38877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52"/>
          <p:cNvSpPr>
            <a:spLocks noChangeShapeType="1"/>
          </p:cNvSpPr>
          <p:nvPr/>
        </p:nvSpPr>
        <p:spPr bwMode="auto">
          <a:xfrm flipH="1">
            <a:off x="3748088" y="374650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53"/>
          <p:cNvSpPr>
            <a:spLocks noChangeShapeType="1"/>
          </p:cNvSpPr>
          <p:nvPr/>
        </p:nvSpPr>
        <p:spPr bwMode="auto">
          <a:xfrm>
            <a:off x="4189413" y="374650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54"/>
          <p:cNvSpPr>
            <a:spLocks noChangeArrowheads="1"/>
          </p:cNvSpPr>
          <p:nvPr/>
        </p:nvSpPr>
        <p:spPr bwMode="auto">
          <a:xfrm>
            <a:off x="4246563" y="30035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Rectangle 55"/>
          <p:cNvSpPr>
            <a:spLocks noChangeArrowheads="1"/>
          </p:cNvSpPr>
          <p:nvPr/>
        </p:nvSpPr>
        <p:spPr bwMode="auto">
          <a:xfrm>
            <a:off x="4789488" y="300355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56"/>
          <p:cNvSpPr>
            <a:spLocks noChangeShapeType="1"/>
          </p:cNvSpPr>
          <p:nvPr/>
        </p:nvSpPr>
        <p:spPr bwMode="auto">
          <a:xfrm flipH="1">
            <a:off x="4394200" y="286226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57"/>
          <p:cNvSpPr>
            <a:spLocks noChangeShapeType="1"/>
          </p:cNvSpPr>
          <p:nvPr/>
        </p:nvSpPr>
        <p:spPr bwMode="auto">
          <a:xfrm>
            <a:off x="4802188" y="284480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58"/>
          <p:cNvSpPr>
            <a:spLocks noChangeArrowheads="1"/>
          </p:cNvSpPr>
          <p:nvPr/>
        </p:nvSpPr>
        <p:spPr bwMode="auto">
          <a:xfrm>
            <a:off x="5595938" y="1438275"/>
            <a:ext cx="261778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dirty="0" err="1">
                <a:solidFill>
                  <a:srgbClr val="CC3300"/>
                </a:solidFill>
                <a:ea typeface="新細明體" pitchFamily="18" charset="-120"/>
              </a:rPr>
              <a:t>inorder</a:t>
            </a:r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 traversal</a:t>
            </a:r>
            <a:endParaRPr lang="en-US" altLang="zh-TW" dirty="0">
              <a:ea typeface="新細明體" pitchFamily="18" charset="-120"/>
            </a:endParaRP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A / B * C * D + E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infix expression</a:t>
            </a:r>
          </a:p>
          <a:p>
            <a:pPr eaLnBrk="0" hangingPunct="0"/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preorder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+ * * / A B C D E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prefix expression</a:t>
            </a:r>
          </a:p>
          <a:p>
            <a:pPr eaLnBrk="0" hangingPunct="0"/>
            <a:r>
              <a:rPr lang="en-US" altLang="zh-TW" dirty="0" err="1">
                <a:solidFill>
                  <a:srgbClr val="CC3300"/>
                </a:solidFill>
                <a:ea typeface="新細明體" pitchFamily="18" charset="-120"/>
              </a:rPr>
              <a:t>postorder</a:t>
            </a:r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A B / C * D * E +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postfix expression</a:t>
            </a:r>
          </a:p>
          <a:p>
            <a:pPr eaLnBrk="0" hangingPunct="0"/>
            <a:r>
              <a:rPr lang="en-US" altLang="zh-TW" dirty="0">
                <a:solidFill>
                  <a:srgbClr val="CC3300"/>
                </a:solidFill>
                <a:ea typeface="新細明體" pitchFamily="18" charset="-120"/>
              </a:rPr>
              <a:t>level order traversal</a:t>
            </a:r>
          </a:p>
          <a:p>
            <a:pPr eaLnBrk="0" hangingPunct="0"/>
            <a:r>
              <a:rPr lang="en-US" altLang="zh-TW" dirty="0">
                <a:ea typeface="新細明體" pitchFamily="18" charset="-120"/>
              </a:rPr>
              <a:t>+ * E * D / C A B</a:t>
            </a:r>
          </a:p>
        </p:txBody>
      </p:sp>
    </p:spTree>
    <p:extLst>
      <p:ext uri="{BB962C8B-B14F-4D97-AF65-F5344CB8AC3E}">
        <p14:creationId xmlns:p14="http://schemas.microsoft.com/office/powerpoint/2010/main" val="21656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/>
              <a:t>Decision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lstStyle/>
          <a:p>
            <a:pPr eaLnBrk="1" hangingPunct="1"/>
            <a:r>
              <a:rPr lang="en-US" sz="2000" smtClean="0"/>
              <a:t>Binary tree associated with a decision process</a:t>
            </a:r>
          </a:p>
          <a:p>
            <a:pPr lvl="1" eaLnBrk="1" hangingPunct="1"/>
            <a:r>
              <a:rPr lang="en-US" sz="1800" smtClean="0"/>
              <a:t>internal nodes: questions with yes/no answer</a:t>
            </a:r>
          </a:p>
          <a:p>
            <a:pPr lvl="1" eaLnBrk="1" hangingPunct="1"/>
            <a:r>
              <a:rPr lang="en-US" sz="1800" smtClean="0"/>
              <a:t>external nodes: decisions</a:t>
            </a:r>
          </a:p>
          <a:p>
            <a:pPr eaLnBrk="1" hangingPunct="1"/>
            <a:r>
              <a:rPr lang="en-US" sz="2000" smtClean="0"/>
              <a:t>Example: dining decision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Want a fast meal?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How about coffee?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On expense account?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Starbucks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Spike’s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Al Forno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Café Paragon</a:t>
            </a:r>
          </a:p>
        </p:txBody>
      </p:sp>
      <p:cxnSp>
        <p:nvCxnSpPr>
          <p:cNvPr id="24587" name="AutoShape 11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3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AutoShape 14"/>
          <p:cNvCxnSpPr>
            <a:cxnSpLocks noChangeShapeType="1"/>
            <a:stCxn id="24584" idx="0"/>
            <a:endCxn id="24581" idx="2"/>
          </p:cNvCxnSpPr>
          <p:nvPr/>
        </p:nvCxnSpPr>
        <p:spPr bwMode="auto">
          <a:xfrm flipH="1" flipV="1">
            <a:off x="2830513" y="5114925"/>
            <a:ext cx="933450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AutoShape 15"/>
          <p:cNvCxnSpPr>
            <a:cxnSpLocks noChangeShapeType="1"/>
            <a:stCxn id="24585" idx="0"/>
            <a:endCxn id="24582" idx="2"/>
          </p:cNvCxnSpPr>
          <p:nvPr/>
        </p:nvCxnSpPr>
        <p:spPr bwMode="auto">
          <a:xfrm flipV="1">
            <a:off x="5384800" y="5114925"/>
            <a:ext cx="105568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AutoShape 16"/>
          <p:cNvCxnSpPr>
            <a:cxnSpLocks noChangeShapeType="1"/>
            <a:stCxn id="24586" idx="0"/>
            <a:endCxn id="2458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5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381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4000" i="1" dirty="0">
                <a:solidFill>
                  <a:schemeClr val="hlink"/>
                </a:solidFill>
                <a:latin typeface="Georgia" pitchFamily="18" charset="0"/>
                <a:ea typeface="新細明體" pitchFamily="18" charset="-120"/>
              </a:rPr>
              <a:t>Maximum Number of Nodes in a Binary Tree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1981200"/>
            <a:ext cx="7696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dirty="0">
                <a:latin typeface="Georgia" pitchFamily="18" charset="0"/>
                <a:ea typeface="新細明體" pitchFamily="18" charset="-120"/>
              </a:rPr>
              <a:t>The maximum number of nodes on depth </a:t>
            </a:r>
            <a:r>
              <a:rPr lang="en-US" altLang="zh-TW" dirty="0">
                <a:solidFill>
                  <a:srgbClr val="003399"/>
                </a:solidFill>
                <a:latin typeface="Georgia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of a binary tree is 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, i&gt;=0.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TW" sz="900" dirty="0">
              <a:latin typeface="Georgia" pitchFamily="18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TW" dirty="0">
                <a:latin typeface="Georgia" pitchFamily="18" charset="0"/>
                <a:ea typeface="新細明體" pitchFamily="18" charset="-120"/>
              </a:rPr>
              <a:t>The maximum </a:t>
            </a:r>
            <a:r>
              <a:rPr lang="en-US" altLang="zh-TW" dirty="0" err="1">
                <a:latin typeface="Georgia" pitchFamily="18" charset="0"/>
                <a:ea typeface="新細明體" pitchFamily="18" charset="-120"/>
              </a:rPr>
              <a:t>nubmer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of nodes in a binary tree of height </a:t>
            </a:r>
            <a:r>
              <a:rPr lang="en-US" altLang="zh-TW" dirty="0">
                <a:solidFill>
                  <a:srgbClr val="003399"/>
                </a:solidFill>
                <a:latin typeface="Georgia" pitchFamily="18" charset="0"/>
                <a:ea typeface="新細明體" pitchFamily="18" charset="-120"/>
              </a:rPr>
              <a:t>k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 is 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k+1</a:t>
            </a:r>
            <a:r>
              <a:rPr lang="en-US" altLang="zh-TW" dirty="0">
                <a:solidFill>
                  <a:srgbClr val="CC3300"/>
                </a:solidFill>
                <a:latin typeface="Georgia" pitchFamily="18" charset="0"/>
                <a:ea typeface="新細明體" pitchFamily="18" charset="-120"/>
              </a:rPr>
              <a:t>-1</a:t>
            </a:r>
            <a:r>
              <a:rPr lang="en-US" altLang="zh-TW" dirty="0">
                <a:latin typeface="Georgia" pitchFamily="18" charset="0"/>
                <a:ea typeface="新細明體" pitchFamily="18" charset="-120"/>
              </a:rPr>
              <a:t>, k&gt;=0.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6000" y="4267200"/>
            <a:ext cx="35798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/>
            <a:r>
              <a:rPr kumimoji="1" lang="en-US" altLang="zh-TW" sz="3200" b="1">
                <a:solidFill>
                  <a:srgbClr val="CC3300"/>
                </a:solidFill>
                <a:ea typeface="新細明體" pitchFamily="18" charset="-120"/>
              </a:rPr>
              <a:t>Prove by induction.</a:t>
            </a:r>
            <a:br>
              <a:rPr kumimoji="1" lang="en-US" altLang="zh-TW" sz="3200" b="1">
                <a:solidFill>
                  <a:srgbClr val="CC3300"/>
                </a:solidFill>
                <a:ea typeface="新細明體" pitchFamily="18" charset="-120"/>
              </a:rPr>
            </a:br>
            <a:endParaRPr kumimoji="1" lang="en-US" altLang="zh-TW" sz="3200" b="1">
              <a:solidFill>
                <a:srgbClr val="CC3300"/>
              </a:solidFill>
              <a:ea typeface="新細明體" pitchFamily="18" charset="-120"/>
            </a:endParaRPr>
          </a:p>
          <a:p>
            <a:pPr eaLnBrk="1" hangingPunct="1"/>
            <a:endParaRPr kumimoji="1" lang="en-US" altLang="zh-TW" sz="3200" b="1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63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Full Binary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full binary tree of a given height </a:t>
            </a:r>
            <a:r>
              <a:rPr lang="en-US" sz="2400" dirty="0" smtClean="0">
                <a:solidFill>
                  <a:schemeClr val="hlink"/>
                </a:solidFill>
              </a:rPr>
              <a:t>k</a:t>
            </a:r>
            <a:r>
              <a:rPr lang="en-US" sz="2400" dirty="0" smtClean="0"/>
              <a:t> has </a:t>
            </a:r>
            <a:r>
              <a:rPr lang="en-US" sz="2400" dirty="0" smtClean="0">
                <a:solidFill>
                  <a:schemeClr val="hlink"/>
                </a:solidFill>
              </a:rPr>
              <a:t>2</a:t>
            </a:r>
            <a:r>
              <a:rPr lang="en-US" sz="2400" baseline="30000" dirty="0" smtClean="0">
                <a:solidFill>
                  <a:schemeClr val="hlink"/>
                </a:solidFill>
              </a:rPr>
              <a:t>k+1</a:t>
            </a:r>
            <a:r>
              <a:rPr lang="en-US" sz="2400" dirty="0" smtClean="0">
                <a:solidFill>
                  <a:schemeClr val="hlink"/>
                </a:solidFill>
              </a:rPr>
              <a:t>–1 </a:t>
            </a:r>
            <a:r>
              <a:rPr lang="en-US" sz="2400" dirty="0" smtClean="0"/>
              <a:t>nodes.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27655" name="Group 6"/>
              <p:cNvGrpSpPr>
                <a:grpSpLocks/>
              </p:cNvGrpSpPr>
              <p:nvPr/>
            </p:nvGrpSpPr>
            <p:grpSpPr bwMode="auto"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27701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2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3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4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56" name="Group 15"/>
              <p:cNvGrpSpPr>
                <a:grpSpLocks/>
              </p:cNvGrpSpPr>
              <p:nvPr/>
            </p:nvGrpSpPr>
            <p:grpSpPr bwMode="auto"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27699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>
                    <a:solidFill>
                      <a:schemeClr val="hlink"/>
                    </a:solidFill>
                  </a:endParaRPr>
                </a:p>
              </p:txBody>
            </p:sp>
          </p:grpSp>
          <p:grpSp>
            <p:nvGrpSpPr>
              <p:cNvPr id="27657" name="Group 18"/>
              <p:cNvGrpSpPr>
                <a:grpSpLocks/>
              </p:cNvGrpSpPr>
              <p:nvPr/>
            </p:nvGrpSpPr>
            <p:grpSpPr bwMode="auto"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27691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69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92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76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9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58" name="Group 27"/>
              <p:cNvGrpSpPr>
                <a:grpSpLocks/>
              </p:cNvGrpSpPr>
              <p:nvPr/>
            </p:nvGrpSpPr>
            <p:grpSpPr bwMode="auto"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27659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68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9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0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7687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6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2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63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4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6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6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67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8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8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8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69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7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grpSp>
              <p:nvGrpSpPr>
                <p:cNvPr id="27670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767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7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>
                      <a:solidFill>
                        <a:schemeClr val="hlink"/>
                      </a:solidFill>
                    </a:endParaRPr>
                  </a:p>
                </p:txBody>
              </p:sp>
            </p:grpSp>
            <p:sp>
              <p:nvSpPr>
                <p:cNvPr id="2767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54" name="Text Box 60"/>
            <p:cNvSpPr txBox="1">
              <a:spLocks noChangeArrowheads="1"/>
            </p:cNvSpPr>
            <p:nvPr/>
          </p:nvSpPr>
          <p:spPr bwMode="auto">
            <a:xfrm>
              <a:off x="960" y="3744"/>
              <a:ext cx="41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Height </a:t>
              </a:r>
              <a:r>
                <a:rPr lang="en-US" sz="3200">
                  <a:solidFill>
                    <a:schemeClr val="hlink"/>
                  </a:solidFill>
                </a:rPr>
                <a:t>3</a:t>
              </a:r>
              <a:r>
                <a:rPr lang="en-US" sz="3200"/>
                <a:t> full binary tree.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5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Labeling Nodes In A Full Binary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Label the nodes </a:t>
            </a:r>
            <a:r>
              <a:rPr lang="en-US" dirty="0" smtClean="0">
                <a:solidFill>
                  <a:schemeClr val="hlink"/>
                </a:solidFill>
              </a:rPr>
              <a:t>1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hlink"/>
                </a:solidFill>
              </a:rPr>
              <a:t>2</a:t>
            </a:r>
            <a:r>
              <a:rPr lang="en-US" baseline="30000" dirty="0" smtClean="0">
                <a:solidFill>
                  <a:schemeClr val="hlink"/>
                </a:solidFill>
              </a:rPr>
              <a:t>k+1</a:t>
            </a:r>
            <a:r>
              <a:rPr lang="en-US" dirty="0" smtClean="0">
                <a:solidFill>
                  <a:schemeClr val="hlink"/>
                </a:solidFill>
              </a:rPr>
              <a:t> – 1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Label by levels from top to bottom.</a:t>
            </a:r>
          </a:p>
          <a:p>
            <a:pPr eaLnBrk="1" hangingPunct="1"/>
            <a:r>
              <a:rPr lang="en-US" dirty="0" smtClean="0"/>
              <a:t>Within a level, label from left to right.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28692" name="Group 5"/>
            <p:cNvGrpSpPr>
              <a:grpSpLocks/>
            </p:cNvGrpSpPr>
            <p:nvPr/>
          </p:nvGrpSpPr>
          <p:grpSpPr bwMode="auto"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28738" name="Oval 6"/>
              <p:cNvSpPr>
                <a:spLocks noChangeArrowheads="1"/>
              </p:cNvSpPr>
              <p:nvPr/>
            </p:nvSpPr>
            <p:spPr bwMode="auto"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Oval 7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Oval 8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Oval 9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Line 10"/>
              <p:cNvSpPr>
                <a:spLocks noChangeShapeType="1"/>
              </p:cNvSpPr>
              <p:nvPr/>
            </p:nvSpPr>
            <p:spPr bwMode="auto">
              <a:xfrm flipH="1">
                <a:off x="3312" y="2256"/>
                <a:ext cx="24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Line 11"/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Line 12"/>
              <p:cNvSpPr>
                <a:spLocks noChangeShapeType="1"/>
              </p:cNvSpPr>
              <p:nvPr/>
            </p:nvSpPr>
            <p:spPr bwMode="auto">
              <a:xfrm flipH="1">
                <a:off x="960" y="2208"/>
                <a:ext cx="528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Line 1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8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3" name="Group 14"/>
            <p:cNvGrpSpPr>
              <a:grpSpLocks/>
            </p:cNvGrpSpPr>
            <p:nvPr/>
          </p:nvGrpSpPr>
          <p:grpSpPr bwMode="auto"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28736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6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3200"/>
              </a:p>
            </p:txBody>
          </p:sp>
        </p:grpSp>
        <p:grpSp>
          <p:nvGrpSpPr>
            <p:cNvPr id="28694" name="Group 17"/>
            <p:cNvGrpSpPr>
              <a:grpSpLocks/>
            </p:cNvGrpSpPr>
            <p:nvPr/>
          </p:nvGrpSpPr>
          <p:grpSpPr bwMode="auto"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28728" name="Group 18"/>
              <p:cNvGrpSpPr>
                <a:grpSpLocks/>
              </p:cNvGrpSpPr>
              <p:nvPr/>
            </p:nvGrpSpPr>
            <p:grpSpPr bwMode="auto"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28734" name="Oval 1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29" name="Group 21"/>
              <p:cNvGrpSpPr>
                <a:grpSpLocks/>
              </p:cNvGrpSpPr>
              <p:nvPr/>
            </p:nvGrpSpPr>
            <p:grpSpPr bwMode="auto"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28732" name="Oval 22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30" name="Line 24"/>
              <p:cNvSpPr>
                <a:spLocks noChangeShapeType="1"/>
              </p:cNvSpPr>
              <p:nvPr/>
            </p:nvSpPr>
            <p:spPr bwMode="auto">
              <a:xfrm flipH="1">
                <a:off x="1680" y="1536"/>
                <a:ext cx="86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Line 25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81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5" name="Group 26"/>
            <p:cNvGrpSpPr>
              <a:grpSpLocks/>
            </p:cNvGrpSpPr>
            <p:nvPr/>
          </p:nvGrpSpPr>
          <p:grpSpPr bwMode="auto"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28696" name="Group 27"/>
              <p:cNvGrpSpPr>
                <a:grpSpLocks/>
              </p:cNvGrpSpPr>
              <p:nvPr/>
            </p:nvGrpSpPr>
            <p:grpSpPr bwMode="auto"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28726" name="Oval 28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697" name="Group 30"/>
              <p:cNvGrpSpPr>
                <a:grpSpLocks/>
              </p:cNvGrpSpPr>
              <p:nvPr/>
            </p:nvGrpSpPr>
            <p:grpSpPr bwMode="auto"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28724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698" name="Line 3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Line 34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0" name="Group 35"/>
              <p:cNvGrpSpPr>
                <a:grpSpLocks/>
              </p:cNvGrpSpPr>
              <p:nvPr/>
            </p:nvGrpSpPr>
            <p:grpSpPr bwMode="auto"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28722" name="Oval 3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1" name="Group 38"/>
              <p:cNvGrpSpPr>
                <a:grpSpLocks/>
              </p:cNvGrpSpPr>
              <p:nvPr/>
            </p:nvGrpSpPr>
            <p:grpSpPr bwMode="auto"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28720" name="Oval 39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02" name="Line 41"/>
              <p:cNvSpPr>
                <a:spLocks noChangeShapeType="1"/>
              </p:cNvSpPr>
              <p:nvPr/>
            </p:nvSpPr>
            <p:spPr bwMode="auto">
              <a:xfrm flipH="1">
                <a:off x="1968" y="2928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42"/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4" name="Group 43"/>
              <p:cNvGrpSpPr>
                <a:grpSpLocks/>
              </p:cNvGrpSpPr>
              <p:nvPr/>
            </p:nvGrpSpPr>
            <p:grpSpPr bwMode="auto"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28718" name="Oval 44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5" name="Group 46"/>
              <p:cNvGrpSpPr>
                <a:grpSpLocks/>
              </p:cNvGrpSpPr>
              <p:nvPr/>
            </p:nvGrpSpPr>
            <p:grpSpPr bwMode="auto"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28716" name="Oval 47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6" name="Group 49"/>
              <p:cNvGrpSpPr>
                <a:grpSpLocks/>
              </p:cNvGrpSpPr>
              <p:nvPr/>
            </p:nvGrpSpPr>
            <p:grpSpPr bwMode="auto"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28714" name="Oval 50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8707" name="Group 52"/>
              <p:cNvGrpSpPr>
                <a:grpSpLocks/>
              </p:cNvGrpSpPr>
              <p:nvPr/>
            </p:nvGrpSpPr>
            <p:grpSpPr bwMode="auto"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28712" name="Oval 53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sp>
            <p:nvSpPr>
              <p:cNvPr id="28708" name="Line 55"/>
              <p:cNvSpPr>
                <a:spLocks noChangeShapeType="1"/>
              </p:cNvSpPr>
              <p:nvPr/>
            </p:nvSpPr>
            <p:spPr bwMode="auto">
              <a:xfrm flipH="1">
                <a:off x="3072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56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57"/>
              <p:cNvSpPr>
                <a:spLocks noChangeShapeType="1"/>
              </p:cNvSpPr>
              <p:nvPr/>
            </p:nvSpPr>
            <p:spPr bwMode="auto">
              <a:xfrm flipH="1">
                <a:off x="3936" y="2928"/>
                <a:ext cx="9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Line 5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19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7" name="Text Box 59"/>
          <p:cNvSpPr txBox="1">
            <a:spLocks noChangeArrowheads="1"/>
          </p:cNvSpPr>
          <p:nvPr/>
        </p:nvSpPr>
        <p:spPr bwMode="auto">
          <a:xfrm>
            <a:off x="4343400" y="3200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678" name="Text Box 60"/>
          <p:cNvSpPr txBox="1">
            <a:spLocks noChangeArrowheads="1"/>
          </p:cNvSpPr>
          <p:nvPr/>
        </p:nvSpPr>
        <p:spPr bwMode="auto">
          <a:xfrm>
            <a:off x="26670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679" name="Text Box 61"/>
          <p:cNvSpPr txBox="1">
            <a:spLocks noChangeArrowheads="1"/>
          </p:cNvSpPr>
          <p:nvPr/>
        </p:nvSpPr>
        <p:spPr bwMode="auto">
          <a:xfrm>
            <a:off x="5867400" y="4267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680" name="Text Box 62"/>
          <p:cNvSpPr txBox="1">
            <a:spLocks noChangeArrowheads="1"/>
          </p:cNvSpPr>
          <p:nvPr/>
        </p:nvSpPr>
        <p:spPr bwMode="auto">
          <a:xfrm>
            <a:off x="14478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28681" name="Text Box 63"/>
          <p:cNvSpPr txBox="1">
            <a:spLocks noChangeArrowheads="1"/>
          </p:cNvSpPr>
          <p:nvPr/>
        </p:nvSpPr>
        <p:spPr bwMode="auto">
          <a:xfrm>
            <a:off x="3581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8682" name="Text Box 64"/>
          <p:cNvSpPr txBox="1">
            <a:spLocks noChangeArrowheads="1"/>
          </p:cNvSpPr>
          <p:nvPr/>
        </p:nvSpPr>
        <p:spPr bwMode="auto">
          <a:xfrm>
            <a:off x="53340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683" name="Text Box 65"/>
          <p:cNvSpPr txBox="1">
            <a:spLocks noChangeArrowheads="1"/>
          </p:cNvSpPr>
          <p:nvPr/>
        </p:nvSpPr>
        <p:spPr bwMode="auto">
          <a:xfrm>
            <a:off x="6629400" y="5334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28684" name="Text Box 66"/>
          <p:cNvSpPr txBox="1">
            <a:spLocks noChangeArrowheads="1"/>
          </p:cNvSpPr>
          <p:nvPr/>
        </p:nvSpPr>
        <p:spPr bwMode="auto">
          <a:xfrm>
            <a:off x="1066800" y="594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685" name="Text Box 67"/>
          <p:cNvSpPr txBox="1">
            <a:spLocks noChangeArrowheads="1"/>
          </p:cNvSpPr>
          <p:nvPr/>
        </p:nvSpPr>
        <p:spPr bwMode="auto">
          <a:xfrm>
            <a:off x="2057400" y="5943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686" name="Text Box 68"/>
          <p:cNvSpPr txBox="1">
            <a:spLocks noChangeArrowheads="1"/>
          </p:cNvSpPr>
          <p:nvPr/>
        </p:nvSpPr>
        <p:spPr bwMode="auto">
          <a:xfrm>
            <a:off x="29718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28687" name="Text Box 69"/>
          <p:cNvSpPr txBox="1">
            <a:spLocks noChangeArrowheads="1"/>
          </p:cNvSpPr>
          <p:nvPr/>
        </p:nvSpPr>
        <p:spPr bwMode="auto">
          <a:xfrm>
            <a:off x="40386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28688" name="Text Box 70"/>
          <p:cNvSpPr txBox="1">
            <a:spLocks noChangeArrowheads="1"/>
          </p:cNvSpPr>
          <p:nvPr/>
        </p:nvSpPr>
        <p:spPr bwMode="auto">
          <a:xfrm>
            <a:off x="48006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8689" name="Text Box 71"/>
          <p:cNvSpPr txBox="1">
            <a:spLocks noChangeArrowheads="1"/>
          </p:cNvSpPr>
          <p:nvPr/>
        </p:nvSpPr>
        <p:spPr bwMode="auto">
          <a:xfrm>
            <a:off x="54864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28690" name="Text Box 72"/>
          <p:cNvSpPr txBox="1">
            <a:spLocks noChangeArrowheads="1"/>
          </p:cNvSpPr>
          <p:nvPr/>
        </p:nvSpPr>
        <p:spPr bwMode="auto">
          <a:xfrm>
            <a:off x="61722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14</a:t>
            </a:r>
          </a:p>
        </p:txBody>
      </p:sp>
      <p:sp>
        <p:nvSpPr>
          <p:cNvPr id="28691" name="Text Box 73"/>
          <p:cNvSpPr txBox="1">
            <a:spLocks noChangeArrowheads="1"/>
          </p:cNvSpPr>
          <p:nvPr/>
        </p:nvSpPr>
        <p:spPr bwMode="auto">
          <a:xfrm>
            <a:off x="68580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063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Parent of node </a:t>
            </a:r>
            <a:r>
              <a:rPr lang="en-US" sz="2400" dirty="0" smtClean="0">
                <a:solidFill>
                  <a:schemeClr val="hlink"/>
                </a:solidFill>
              </a:rPr>
              <a:t>i</a:t>
            </a:r>
            <a:r>
              <a:rPr lang="en-US" sz="2400" dirty="0" smtClean="0"/>
              <a:t> is node </a:t>
            </a:r>
            <a:r>
              <a:rPr lang="en-US" sz="2400" dirty="0" smtClean="0">
                <a:solidFill>
                  <a:schemeClr val="hlink"/>
                </a:solidFill>
              </a:rPr>
              <a:t>i / 2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i = 1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Node </a:t>
            </a:r>
            <a:r>
              <a:rPr lang="en-US" sz="2400" dirty="0" smtClean="0">
                <a:solidFill>
                  <a:schemeClr val="hlink"/>
                </a:solidFill>
              </a:rPr>
              <a:t>1</a:t>
            </a:r>
            <a:r>
              <a:rPr lang="en-US" sz="2400" dirty="0" smtClean="0"/>
              <a:t> is the root and has no parent.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29717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29763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4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5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6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0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8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29761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29719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29753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5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6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54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2975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55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56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20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29721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5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22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29749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5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2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25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26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2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8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29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0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4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1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3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4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29732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2973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38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2973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6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702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9703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9704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9705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9706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29707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29708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9709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9710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9711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29712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29713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29714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29715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29716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Scientist’s View</a:t>
            </a:r>
          </a:p>
        </p:txBody>
      </p:sp>
      <p:pic>
        <p:nvPicPr>
          <p:cNvPr id="5123" name="Picture 3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133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209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4724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4800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705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4572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root</a:t>
              </a:r>
            </a:p>
          </p:txBody>
        </p:sp>
        <p:sp>
          <p:nvSpPr>
            <p:cNvPr id="5137" name="Line 13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4"/>
          <p:cNvGrpSpPr>
            <a:grpSpLocks/>
          </p:cNvGrpSpPr>
          <p:nvPr/>
        </p:nvGrpSpPr>
        <p:grpSpPr bwMode="auto"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6"/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7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Left child of node </a:t>
            </a:r>
            <a:r>
              <a:rPr lang="en-US" sz="2400" dirty="0" smtClean="0">
                <a:solidFill>
                  <a:schemeClr val="hlink"/>
                </a:solidFill>
              </a:rPr>
              <a:t>i </a:t>
            </a:r>
            <a:r>
              <a:rPr lang="en-US" sz="2400" dirty="0" smtClean="0"/>
              <a:t>is node </a:t>
            </a:r>
            <a:r>
              <a:rPr lang="en-US" sz="2400" dirty="0" smtClean="0">
                <a:solidFill>
                  <a:schemeClr val="hlink"/>
                </a:solidFill>
              </a:rPr>
              <a:t>2i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2i &gt; n</a:t>
            </a:r>
            <a:r>
              <a:rPr lang="en-US" sz="2400" dirty="0" smtClean="0"/>
              <a:t>, where </a:t>
            </a:r>
            <a:r>
              <a:rPr lang="en-US" sz="2400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/>
              <a:t> is the number of nodes.</a:t>
            </a:r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dirty="0" smtClean="0">
                <a:solidFill>
                  <a:schemeClr val="hlink"/>
                </a:solidFill>
              </a:rPr>
              <a:t>2i &gt; n</a:t>
            </a:r>
            <a:r>
              <a:rPr lang="en-US" sz="2400" dirty="0" smtClean="0"/>
              <a:t>, node</a:t>
            </a:r>
            <a:r>
              <a:rPr lang="en-US" sz="2400" dirty="0" smtClean="0">
                <a:solidFill>
                  <a:schemeClr val="hlink"/>
                </a:solidFill>
              </a:rPr>
              <a:t> i</a:t>
            </a:r>
            <a:r>
              <a:rPr lang="en-US" sz="2400" dirty="0" smtClean="0"/>
              <a:t> has no left child.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0741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0787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8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9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0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2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4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42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0785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30743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0777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078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78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0781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7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0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44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0745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077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46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0773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49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71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0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5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53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4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5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6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5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0756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0761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075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0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26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30727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30728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0729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30730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30731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0732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30733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30734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30735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30736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30737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30738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30739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30740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4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Node Number Properties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Right child of node </a:t>
            </a:r>
            <a:r>
              <a:rPr lang="en-US" sz="2400" dirty="0" smtClean="0">
                <a:solidFill>
                  <a:schemeClr val="hlink"/>
                </a:solidFill>
              </a:rPr>
              <a:t>i </a:t>
            </a:r>
            <a:r>
              <a:rPr lang="en-US" sz="2400" dirty="0" smtClean="0"/>
              <a:t>is node </a:t>
            </a:r>
            <a:r>
              <a:rPr lang="en-US" sz="2400" dirty="0" smtClean="0">
                <a:solidFill>
                  <a:schemeClr val="hlink"/>
                </a:solidFill>
              </a:rPr>
              <a:t>2i+1</a:t>
            </a:r>
            <a:r>
              <a:rPr lang="en-US" sz="2400" dirty="0" smtClean="0"/>
              <a:t>, unless </a:t>
            </a:r>
            <a:r>
              <a:rPr lang="en-US" sz="2400" dirty="0" smtClean="0">
                <a:solidFill>
                  <a:schemeClr val="hlink"/>
                </a:solidFill>
              </a:rPr>
              <a:t>2i+1 &gt; n</a:t>
            </a:r>
            <a:r>
              <a:rPr lang="en-US" sz="2400" dirty="0" smtClean="0"/>
              <a:t>, where </a:t>
            </a:r>
            <a:r>
              <a:rPr lang="en-US" sz="2400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/>
              <a:t> is the number of nodes.</a:t>
            </a:r>
          </a:p>
          <a:p>
            <a:pPr eaLnBrk="1" hangingPunct="1"/>
            <a:r>
              <a:rPr lang="en-US" sz="2400" dirty="0" smtClean="0"/>
              <a:t>If </a:t>
            </a:r>
            <a:r>
              <a:rPr lang="en-US" sz="2400" dirty="0" smtClean="0">
                <a:solidFill>
                  <a:schemeClr val="hlink"/>
                </a:solidFill>
              </a:rPr>
              <a:t>2i+1 &gt; n</a:t>
            </a:r>
            <a:r>
              <a:rPr lang="en-US" sz="2400" dirty="0" smtClean="0"/>
              <a:t>, node</a:t>
            </a:r>
            <a:r>
              <a:rPr lang="en-US" sz="2400" dirty="0" smtClean="0">
                <a:solidFill>
                  <a:schemeClr val="hlink"/>
                </a:solidFill>
              </a:rPr>
              <a:t> i</a:t>
            </a:r>
            <a:r>
              <a:rPr lang="en-US" sz="2400" dirty="0" smtClean="0"/>
              <a:t> has no right child.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1765" name="Group 6"/>
              <p:cNvGrpSpPr>
                <a:grpSpLocks/>
              </p:cNvGrpSpPr>
              <p:nvPr/>
            </p:nvGrpSpPr>
            <p:grpSpPr bwMode="auto"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1811" name="Oval 7"/>
                <p:cNvSpPr>
                  <a:spLocks noChangeArrowheads="1"/>
                </p:cNvSpPr>
                <p:nvPr/>
              </p:nvSpPr>
              <p:spPr bwMode="auto"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2" name="Oval 8"/>
                <p:cNvSpPr>
                  <a:spLocks noChangeArrowheads="1"/>
                </p:cNvSpPr>
                <p:nvPr/>
              </p:nvSpPr>
              <p:spPr bwMode="auto"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3" name="Oval 9"/>
                <p:cNvSpPr>
                  <a:spLocks noChangeArrowheads="1"/>
                </p:cNvSpPr>
                <p:nvPr/>
              </p:nvSpPr>
              <p:spPr bwMode="auto"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4" name="Oval 10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312" y="2256"/>
                  <a:ext cx="24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6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33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60" y="2208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8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08"/>
                  <a:ext cx="384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1809" name="Oval 16"/>
                <p:cNvSpPr>
                  <a:spLocks noChangeArrowheads="1"/>
                </p:cNvSpPr>
                <p:nvPr/>
              </p:nvSpPr>
              <p:spPr bwMode="auto"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6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sz="3200"/>
                </a:p>
              </p:txBody>
            </p:sp>
          </p:grpSp>
          <p:grpSp>
            <p:nvGrpSpPr>
              <p:cNvPr id="31767" name="Group 18"/>
              <p:cNvGrpSpPr>
                <a:grpSpLocks/>
              </p:cNvGrpSpPr>
              <p:nvPr/>
            </p:nvGrpSpPr>
            <p:grpSpPr bwMode="auto"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1801" name="Group 19"/>
                <p:cNvGrpSpPr>
                  <a:grpSpLocks/>
                </p:cNvGrpSpPr>
                <p:nvPr/>
              </p:nvGrpSpPr>
              <p:grpSpPr bwMode="auto"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7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802" name="Group 22"/>
                <p:cNvGrpSpPr>
                  <a:grpSpLocks/>
                </p:cNvGrpSpPr>
                <p:nvPr/>
              </p:nvGrpSpPr>
              <p:grpSpPr bwMode="auto"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18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80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680" y="1536"/>
                  <a:ext cx="864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4" name="Line 26"/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816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768" name="Group 27"/>
              <p:cNvGrpSpPr>
                <a:grpSpLocks/>
              </p:cNvGrpSpPr>
              <p:nvPr/>
            </p:nvGrpSpPr>
            <p:grpSpPr bwMode="auto"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1769" name="Group 28"/>
                <p:cNvGrpSpPr>
                  <a:grpSpLocks/>
                </p:cNvGrpSpPr>
                <p:nvPr/>
              </p:nvGrpSpPr>
              <p:grpSpPr bwMode="auto"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79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0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0" name="Group 31"/>
                <p:cNvGrpSpPr>
                  <a:grpSpLocks/>
                </p:cNvGrpSpPr>
                <p:nvPr/>
              </p:nvGrpSpPr>
              <p:grpSpPr bwMode="auto"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1797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72" y="2880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2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773" name="Group 36"/>
                <p:cNvGrpSpPr>
                  <a:grpSpLocks/>
                </p:cNvGrpSpPr>
                <p:nvPr/>
              </p:nvGrpSpPr>
              <p:grpSpPr bwMode="auto"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4" name="Group 39"/>
                <p:cNvGrpSpPr>
                  <a:grpSpLocks/>
                </p:cNvGrpSpPr>
                <p:nvPr/>
              </p:nvGrpSpPr>
              <p:grpSpPr bwMode="auto"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7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968" y="2928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6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880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1777" name="Group 44"/>
                <p:cNvGrpSpPr>
                  <a:grpSpLocks/>
                </p:cNvGrpSpPr>
                <p:nvPr/>
              </p:nvGrpSpPr>
              <p:grpSpPr bwMode="auto"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9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8" name="Group 47"/>
                <p:cNvGrpSpPr>
                  <a:grpSpLocks/>
                </p:cNvGrpSpPr>
                <p:nvPr/>
              </p:nvGrpSpPr>
              <p:grpSpPr bwMode="auto"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79" name="Group 50"/>
                <p:cNvGrpSpPr>
                  <a:grpSpLocks/>
                </p:cNvGrpSpPr>
                <p:nvPr/>
              </p:nvGrpSpPr>
              <p:grpSpPr bwMode="auto"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grpSp>
              <p:nvGrpSpPr>
                <p:cNvPr id="31780" name="Group 53"/>
                <p:cNvGrpSpPr>
                  <a:grpSpLocks/>
                </p:cNvGrpSpPr>
                <p:nvPr/>
              </p:nvGrpSpPr>
              <p:grpSpPr bwMode="auto"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17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6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6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n-US" sz="3200"/>
                  </a:p>
                </p:txBody>
              </p:sp>
            </p:grpSp>
            <p:sp>
              <p:nvSpPr>
                <p:cNvPr id="3178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072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2" name="Line 57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936" y="2928"/>
                  <a:ext cx="96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4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750" name="Text Box 60"/>
            <p:cNvSpPr txBox="1">
              <a:spLocks noChangeArrowheads="1"/>
            </p:cNvSpPr>
            <p:nvPr/>
          </p:nvSpPr>
          <p:spPr bwMode="auto">
            <a:xfrm>
              <a:off x="2736" y="96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31751" name="Text Box 61"/>
            <p:cNvSpPr txBox="1">
              <a:spLocks noChangeArrowheads="1"/>
            </p:cNvSpPr>
            <p:nvPr/>
          </p:nvSpPr>
          <p:spPr bwMode="auto">
            <a:xfrm>
              <a:off x="1680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31752" name="Text Box 62"/>
            <p:cNvSpPr txBox="1">
              <a:spLocks noChangeArrowheads="1"/>
            </p:cNvSpPr>
            <p:nvPr/>
          </p:nvSpPr>
          <p:spPr bwMode="auto">
            <a:xfrm>
              <a:off x="3696" y="163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1753" name="Text Box 63"/>
            <p:cNvSpPr txBox="1">
              <a:spLocks noChangeArrowheads="1"/>
            </p:cNvSpPr>
            <p:nvPr/>
          </p:nvSpPr>
          <p:spPr bwMode="auto">
            <a:xfrm>
              <a:off x="912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31754" name="Text Box 64"/>
            <p:cNvSpPr txBox="1">
              <a:spLocks noChangeArrowheads="1"/>
            </p:cNvSpPr>
            <p:nvPr/>
          </p:nvSpPr>
          <p:spPr bwMode="auto">
            <a:xfrm>
              <a:off x="225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31755" name="Text Box 65"/>
            <p:cNvSpPr txBox="1">
              <a:spLocks noChangeArrowheads="1"/>
            </p:cNvSpPr>
            <p:nvPr/>
          </p:nvSpPr>
          <p:spPr bwMode="auto">
            <a:xfrm>
              <a:off x="3360" y="22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1756" name="Text Box 66"/>
            <p:cNvSpPr txBox="1">
              <a:spLocks noChangeArrowheads="1"/>
            </p:cNvSpPr>
            <p:nvPr/>
          </p:nvSpPr>
          <p:spPr bwMode="auto">
            <a:xfrm>
              <a:off x="41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31757" name="Text Box 67"/>
            <p:cNvSpPr txBox="1">
              <a:spLocks noChangeArrowheads="1"/>
            </p:cNvSpPr>
            <p:nvPr/>
          </p:nvSpPr>
          <p:spPr bwMode="auto">
            <a:xfrm>
              <a:off x="672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31758" name="Text Box 68"/>
            <p:cNvSpPr txBox="1">
              <a:spLocks noChangeArrowheads="1"/>
            </p:cNvSpPr>
            <p:nvPr/>
          </p:nvSpPr>
          <p:spPr bwMode="auto">
            <a:xfrm>
              <a:off x="1296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31759" name="Text Box 69"/>
            <p:cNvSpPr txBox="1">
              <a:spLocks noChangeArrowheads="1"/>
            </p:cNvSpPr>
            <p:nvPr/>
          </p:nvSpPr>
          <p:spPr bwMode="auto">
            <a:xfrm>
              <a:off x="18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31760" name="Text Box 70"/>
            <p:cNvSpPr txBox="1">
              <a:spLocks noChangeArrowheads="1"/>
            </p:cNvSpPr>
            <p:nvPr/>
          </p:nvSpPr>
          <p:spPr bwMode="auto">
            <a:xfrm>
              <a:off x="254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31761" name="Text Box 71"/>
            <p:cNvSpPr txBox="1">
              <a:spLocks noChangeArrowheads="1"/>
            </p:cNvSpPr>
            <p:nvPr/>
          </p:nvSpPr>
          <p:spPr bwMode="auto">
            <a:xfrm>
              <a:off x="3024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31762" name="Text Box 72"/>
            <p:cNvSpPr txBox="1">
              <a:spLocks noChangeArrowheads="1"/>
            </p:cNvSpPr>
            <p:nvPr/>
          </p:nvSpPr>
          <p:spPr bwMode="auto">
            <a:xfrm>
              <a:off x="345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31763" name="Text Box 73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31764" name="Text Box 74"/>
            <p:cNvSpPr txBox="1">
              <a:spLocks noChangeArrowheads="1"/>
            </p:cNvSpPr>
            <p:nvPr/>
          </p:nvSpPr>
          <p:spPr bwMode="auto">
            <a:xfrm>
              <a:off x="4320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6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512888"/>
            <a:ext cx="3857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Organization charts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Programming environments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6149" name="AutoShape 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Computers”R”Us</a:t>
              </a:r>
            </a:p>
          </p:txBody>
        </p:sp>
        <p:sp>
          <p:nvSpPr>
            <p:cNvPr id="6150" name="AutoShape 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Sales</a:t>
              </a:r>
            </a:p>
          </p:txBody>
        </p:sp>
        <p:sp>
          <p:nvSpPr>
            <p:cNvPr id="6151" name="AutoShape 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R&amp;D</a:t>
              </a:r>
            </a:p>
          </p:txBody>
        </p:sp>
        <p:sp>
          <p:nvSpPr>
            <p:cNvPr id="6152" name="AutoShape 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6153" name="AutoShape 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Laptops</a:t>
              </a:r>
            </a:p>
          </p:txBody>
        </p:sp>
        <p:sp>
          <p:nvSpPr>
            <p:cNvPr id="6154" name="AutoShape 1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Desktops</a:t>
              </a:r>
            </a:p>
          </p:txBody>
        </p:sp>
        <p:sp>
          <p:nvSpPr>
            <p:cNvPr id="6155" name="AutoShape 11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US</a:t>
              </a:r>
            </a:p>
          </p:txBody>
        </p:sp>
        <p:sp>
          <p:nvSpPr>
            <p:cNvPr id="6156" name="AutoShape 12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6157" name="AutoShape 13"/>
            <p:cNvCxnSpPr>
              <a:cxnSpLocks noChangeShapeType="1"/>
              <a:stCxn id="6149" idx="2"/>
              <a:endCxn id="6150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14"/>
            <p:cNvCxnSpPr>
              <a:cxnSpLocks noChangeShapeType="1"/>
              <a:stCxn id="6149" idx="2"/>
              <a:endCxn id="6152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AutoShape 15"/>
            <p:cNvCxnSpPr>
              <a:cxnSpLocks noChangeShapeType="1"/>
              <a:stCxn id="6149" idx="2"/>
              <a:endCxn id="6151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0" name="AutoShape 16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AutoShape 17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2" name="AutoShape 18"/>
            <p:cNvCxnSpPr>
              <a:cxnSpLocks noChangeShapeType="1"/>
              <a:stCxn id="6150" idx="2"/>
              <a:endCxn id="6156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0" idx="2"/>
              <a:endCxn id="6155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4" name="AutoShape 20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Europe</a:t>
              </a:r>
            </a:p>
          </p:txBody>
        </p:sp>
        <p:sp>
          <p:nvSpPr>
            <p:cNvPr id="6165" name="AutoShape 21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Asia</a:t>
              </a:r>
            </a:p>
          </p:txBody>
        </p:sp>
        <p:cxnSp>
          <p:nvCxnSpPr>
            <p:cNvPr id="6166" name="AutoShape 22"/>
            <p:cNvCxnSpPr>
              <a:cxnSpLocks noChangeShapeType="1"/>
              <a:stCxn id="6156" idx="2"/>
              <a:endCxn id="6165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6" idx="2"/>
              <a:endCxn id="6164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8" name="AutoShape 24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6169" name="AutoShape 25"/>
            <p:cNvCxnSpPr>
              <a:cxnSpLocks noChangeShapeType="1"/>
              <a:stCxn id="6156" idx="2"/>
              <a:endCxn id="6168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92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50BD0-33F3-4EED-96E6-E18D7F0A1C46}" type="slidenum">
              <a:rPr lang="en-US" sz="1800" smtClean="0"/>
              <a:pPr eaLnBrk="1" hangingPunct="1"/>
              <a:t>6</a:t>
            </a:fld>
            <a:endParaRPr lang="en-US" sz="18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036636"/>
            <a:ext cx="6003925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tree</a:t>
            </a:r>
            <a:r>
              <a:rPr lang="en-US" dirty="0" smtClean="0"/>
              <a:t> is an abstract data type(abstract model of </a:t>
            </a:r>
            <a:r>
              <a:rPr lang="en-US" dirty="0"/>
              <a:t>a hierarchical data </a:t>
            </a:r>
            <a:r>
              <a:rPr lang="en-US" dirty="0" smtClean="0"/>
              <a:t>structure)</a:t>
            </a:r>
          </a:p>
          <a:p>
            <a:pPr lvl="1" eaLnBrk="1" hangingPunct="1"/>
            <a:r>
              <a:rPr lang="en-US" dirty="0" smtClean="0"/>
              <a:t>one entry point, the </a:t>
            </a:r>
            <a:r>
              <a:rPr lang="en-US" b="1" i="1" dirty="0" smtClean="0"/>
              <a:t>root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Each node is either a </a:t>
            </a:r>
            <a:r>
              <a:rPr lang="en-US" b="1" i="1" dirty="0" smtClean="0"/>
              <a:t>leaf</a:t>
            </a:r>
            <a:r>
              <a:rPr lang="en-US" dirty="0" smtClean="0"/>
              <a:t> or an </a:t>
            </a:r>
            <a:r>
              <a:rPr lang="en-US" i="1" dirty="0" smtClean="0"/>
              <a:t>internal node</a:t>
            </a:r>
            <a:endParaRPr lang="en-US" dirty="0" smtClean="0"/>
          </a:p>
          <a:p>
            <a:pPr lvl="1" eaLnBrk="1" hangingPunct="1"/>
            <a:r>
              <a:rPr lang="en-US" dirty="0" smtClean="0"/>
              <a:t>An internal node has 1 or more </a:t>
            </a:r>
            <a:r>
              <a:rPr lang="en-US" b="1" i="1" dirty="0" smtClean="0"/>
              <a:t>children</a:t>
            </a:r>
            <a:r>
              <a:rPr lang="en-US" dirty="0" smtClean="0"/>
              <a:t>, nodes that can be reached directly from that internal node. </a:t>
            </a:r>
          </a:p>
          <a:p>
            <a:pPr lvl="1" eaLnBrk="1" hangingPunct="1"/>
            <a:r>
              <a:rPr lang="en-US" dirty="0" smtClean="0"/>
              <a:t>The internal node is said to be the </a:t>
            </a:r>
            <a:r>
              <a:rPr lang="en-US" b="1" i="1" dirty="0" smtClean="0"/>
              <a:t>parent</a:t>
            </a:r>
            <a:r>
              <a:rPr lang="en-US" dirty="0" smtClean="0"/>
              <a:t> of its child nodes</a:t>
            </a:r>
          </a:p>
        </p:txBody>
      </p:sp>
      <p:sp>
        <p:nvSpPr>
          <p:cNvPr id="3078" name="Oval 4"/>
          <p:cNvSpPr>
            <a:spLocks noChangeArrowheads="1"/>
          </p:cNvSpPr>
          <p:nvPr/>
        </p:nvSpPr>
        <p:spPr bwMode="auto">
          <a:xfrm>
            <a:off x="7391400" y="1524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6705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80772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5867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68580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7848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 flipH="1">
            <a:off x="7239000" y="21336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7997825" y="2128838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 flipH="1">
            <a:off x="6400800" y="30480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7162800" y="3124200"/>
            <a:ext cx="7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7315200" y="2971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7696200" y="838200"/>
            <a:ext cx="1255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root node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6613525" y="5170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leaf nodes</a:t>
            </a:r>
          </a:p>
        </p:txBody>
      </p:sp>
      <p:sp>
        <p:nvSpPr>
          <p:cNvPr id="3091" name="Line 18"/>
          <p:cNvSpPr>
            <a:spLocks noChangeShapeType="1"/>
          </p:cNvSpPr>
          <p:nvPr/>
        </p:nvSpPr>
        <p:spPr bwMode="auto">
          <a:xfrm flipV="1">
            <a:off x="7620000" y="4648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 flipH="1" flipV="1">
            <a:off x="6705600" y="43434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 flipH="1" flipV="1">
            <a:off x="7467600" y="43434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7620000" y="43434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2"/>
          <p:cNvSpPr>
            <a:spLocks noChangeShapeType="1"/>
          </p:cNvSpPr>
          <p:nvPr/>
        </p:nvSpPr>
        <p:spPr bwMode="auto">
          <a:xfrm flipV="1">
            <a:off x="7620000" y="4495800"/>
            <a:ext cx="1143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H="1" flipV="1">
            <a:off x="8686800" y="3429000"/>
            <a:ext cx="76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4"/>
          <p:cNvSpPr>
            <a:spLocks noChangeShapeType="1"/>
          </p:cNvSpPr>
          <p:nvPr/>
        </p:nvSpPr>
        <p:spPr bwMode="auto">
          <a:xfrm flipH="1">
            <a:off x="8153400" y="1143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003925" y="1154113"/>
            <a:ext cx="101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internal</a:t>
            </a:r>
            <a:br>
              <a:rPr lang="en-US" sz="2000" dirty="0"/>
            </a:br>
            <a:r>
              <a:rPr lang="en-US" sz="2000" dirty="0"/>
              <a:t>nodes</a:t>
            </a:r>
          </a:p>
        </p:txBody>
      </p:sp>
      <p:sp>
        <p:nvSpPr>
          <p:cNvPr id="3099" name="Line 26"/>
          <p:cNvSpPr>
            <a:spLocks noChangeShapeType="1"/>
          </p:cNvSpPr>
          <p:nvPr/>
        </p:nvSpPr>
        <p:spPr bwMode="auto">
          <a:xfrm>
            <a:off x="6477000" y="1905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6477000" y="1905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Tree Terminology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793750"/>
            <a:ext cx="4730026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Root</a:t>
            </a:r>
            <a:r>
              <a:rPr lang="en-US" sz="2000" dirty="0" smtClean="0"/>
              <a:t>: node without parent (A)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Siblings</a:t>
            </a:r>
            <a:r>
              <a:rPr lang="en-US" sz="2000" dirty="0" smtClean="0"/>
              <a:t>: nodes share the same parent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Internal node</a:t>
            </a:r>
            <a:r>
              <a:rPr lang="en-US" sz="2000" dirty="0" smtClean="0"/>
              <a:t>: node with at least one child (A, B, C)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External node</a:t>
            </a:r>
            <a:r>
              <a:rPr lang="en-US" sz="2000" dirty="0" smtClean="0"/>
              <a:t> (leaf ): node without children (D, E,F, G)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Ancestors</a:t>
            </a:r>
            <a:r>
              <a:rPr lang="en-US" sz="2000" dirty="0" smtClean="0"/>
              <a:t> of a node: parent, grandparent, grand-grandparent,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Descendant</a:t>
            </a:r>
            <a:r>
              <a:rPr lang="en-US" sz="2000" dirty="0" smtClean="0"/>
              <a:t> of a node: child, grandchild, grand-grandchild,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Height </a:t>
            </a:r>
            <a:r>
              <a:rPr lang="en-US" sz="2000" dirty="0" smtClean="0"/>
              <a:t>of a node: length of a longest path from the node to a leaf.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Depth </a:t>
            </a:r>
            <a:r>
              <a:rPr lang="en-US" sz="2000" dirty="0" smtClean="0"/>
              <a:t>of a node: length of the unique path from the root to that node.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 dirty="0" smtClean="0"/>
              <a:t>Degree</a:t>
            </a:r>
            <a:r>
              <a:rPr lang="en-US" sz="2000" dirty="0" smtClean="0"/>
              <a:t> of a node: the number of its children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7174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94300" y="914400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1800" b="1">
                <a:latin typeface="Georgia" pitchFamily="18" charset="0"/>
              </a:rPr>
              <a:t>Subtree</a:t>
            </a:r>
            <a:r>
              <a:rPr lang="en-US" sz="1800">
                <a:latin typeface="Georgia" pitchFamily="18" charset="0"/>
              </a:rPr>
              <a:t>: tree consisting of a node and its descendants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500688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leaf has a height of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height of a tree is the height of the root of that tree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905000"/>
            <a:ext cx="4267200" cy="363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Ancestors and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895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619855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234604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5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70B5-DAE8-45E1-BB99-F2F51F38A3F4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Tree of Words</a:t>
            </a:r>
            <a:endParaRPr lang="en-US" b="1" dirty="0"/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54275"/>
            <a:ext cx="9144000" cy="2816225"/>
          </a:xfrm>
          <a:noFill/>
          <a:ln/>
        </p:spPr>
      </p:pic>
      <p:sp>
        <p:nvSpPr>
          <p:cNvPr id="54277" name="AutoShape 5"/>
          <p:cNvSpPr>
            <a:spLocks/>
          </p:cNvSpPr>
          <p:nvPr/>
        </p:nvSpPr>
        <p:spPr bwMode="auto">
          <a:xfrm>
            <a:off x="7543800" y="2781300"/>
            <a:ext cx="1143000" cy="723900"/>
          </a:xfrm>
          <a:prstGeom prst="borderCallout1">
            <a:avLst>
              <a:gd name="adj1" fmla="val 15792"/>
              <a:gd name="adj2" fmla="val -6667"/>
              <a:gd name="adj3" fmla="val 68421"/>
              <a:gd name="adj4" fmla="val -12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0 </a:t>
            </a:r>
            <a:r>
              <a:rPr lang="en-US" dirty="0"/>
              <a:t>(root)</a:t>
            </a: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7467600" y="4495800"/>
            <a:ext cx="1143000" cy="381000"/>
          </a:xfrm>
          <a:prstGeom prst="borderCallout1">
            <a:avLst>
              <a:gd name="adj1" fmla="val 30000"/>
              <a:gd name="adj2" fmla="val -6667"/>
              <a:gd name="adj3" fmla="val -59583"/>
              <a:gd name="adj4" fmla="val -6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>
            <a:off x="2819400" y="3200400"/>
            <a:ext cx="1143000" cy="381000"/>
          </a:xfrm>
          <a:prstGeom prst="borderCallout1">
            <a:avLst>
              <a:gd name="adj1" fmla="val 30000"/>
              <a:gd name="adj2" fmla="val 106667"/>
              <a:gd name="adj3" fmla="val 142917"/>
              <a:gd name="adj4" fmla="val 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280" name="AutoShape 8"/>
          <p:cNvSpPr>
            <a:spLocks/>
          </p:cNvSpPr>
          <p:nvPr/>
        </p:nvSpPr>
        <p:spPr bwMode="auto">
          <a:xfrm>
            <a:off x="1905000" y="4648200"/>
            <a:ext cx="1143000" cy="381000"/>
          </a:xfrm>
          <a:prstGeom prst="borderCallout1">
            <a:avLst>
              <a:gd name="adj1" fmla="val 30000"/>
              <a:gd name="adj2" fmla="val 106667"/>
              <a:gd name="adj3" fmla="val 32917"/>
              <a:gd name="adj4" fmla="val 1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8552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B23B84-6FFF-4A73-8AA5-29C04B51D08A}"/>
</file>

<file path=customXml/itemProps2.xml><?xml version="1.0" encoding="utf-8"?>
<ds:datastoreItem xmlns:ds="http://schemas.openxmlformats.org/officeDocument/2006/customXml" ds:itemID="{FBA7294B-63D9-4301-A745-09B77105A5FE}"/>
</file>

<file path=customXml/itemProps3.xml><?xml version="1.0" encoding="utf-8"?>
<ds:datastoreItem xmlns:ds="http://schemas.openxmlformats.org/officeDocument/2006/customXml" ds:itemID="{853469C8-40C5-44A8-8F07-F477E4D9E841}"/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1811</Words>
  <Application>Microsoft Office PowerPoint</Application>
  <PresentationFormat>On-screen Show (4:3)</PresentationFormat>
  <Paragraphs>576</Paragraphs>
  <Slides>41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Chart</vt:lpstr>
      <vt:lpstr>Equation</vt:lpstr>
      <vt:lpstr>Trees and  Binary Trees  Oswald c</vt:lpstr>
      <vt:lpstr>PowerPoint Presentation</vt:lpstr>
      <vt:lpstr>Nature View of a Tree</vt:lpstr>
      <vt:lpstr>Computer Scientist’s View</vt:lpstr>
      <vt:lpstr>What is a Tree</vt:lpstr>
      <vt:lpstr>Definitions</vt:lpstr>
      <vt:lpstr>Tree Terminology</vt:lpstr>
      <vt:lpstr>Ancestors and Descendants</vt:lpstr>
      <vt:lpstr>A Tree of Words</vt:lpstr>
      <vt:lpstr>Tree Properties</vt:lpstr>
      <vt:lpstr>Tree ADT</vt:lpstr>
      <vt:lpstr>Intuitive Representation of Tree Node</vt:lpstr>
      <vt:lpstr>Trees</vt:lpstr>
      <vt:lpstr>A Tree Representation</vt:lpstr>
      <vt:lpstr>Left Child, Right Sibling Representation LCRS</vt:lpstr>
      <vt:lpstr>Binary Tree</vt:lpstr>
      <vt:lpstr>BinaryTree ADT</vt:lpstr>
      <vt:lpstr>PowerPoint Presentation</vt:lpstr>
      <vt:lpstr>Differences Between A Tree and A Binary Tree</vt:lpstr>
      <vt:lpstr>General Tree v.s. Binary Tree</vt:lpstr>
      <vt:lpstr>Data Structure for Binary Trees</vt:lpstr>
      <vt:lpstr>Tree Traversal</vt:lpstr>
      <vt:lpstr>Preorder Traversal</vt:lpstr>
      <vt:lpstr>Postorder Traversal</vt:lpstr>
      <vt:lpstr>Inorder Traversal</vt:lpstr>
      <vt:lpstr>Tree Traversal – An Example </vt:lpstr>
      <vt:lpstr>Try it out!</vt:lpstr>
      <vt:lpstr>Answer</vt:lpstr>
      <vt:lpstr>Computer the tree traversals </vt:lpstr>
      <vt:lpstr>Naïve Implementations</vt:lpstr>
      <vt:lpstr>Arithmetic Expression Tree</vt:lpstr>
      <vt:lpstr>Print Arithmetic Expressions</vt:lpstr>
      <vt:lpstr>Evaluate Arithmetic Expressions</vt:lpstr>
      <vt:lpstr>Arithmetic Expression Using BT</vt:lpstr>
      <vt:lpstr>Decision Tree</vt:lpstr>
      <vt:lpstr>PowerPoint Presentation</vt:lpstr>
      <vt:lpstr>Full Binary Tree</vt:lpstr>
      <vt:lpstr>Labeling Nodes In A Full Binary Tree</vt:lpstr>
      <vt:lpstr>Node Number Properties </vt:lpstr>
      <vt:lpstr>Node Number Properties </vt:lpstr>
      <vt:lpstr>Node Number Properties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2020-09-08T18:03:14Z</dcterms:created>
  <dcterms:modified xsi:type="dcterms:W3CDTF">2020-12-19T06:42:40Z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