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8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59.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103.xml" ContentType="application/vnd.openxmlformats-officedocument.presentationml.slide+xml"/>
  <Override PartName="/ppt/slides/slide58.xml" ContentType="application/vnd.openxmlformats-officedocument.presentationml.slide+xml"/>
  <Override PartName="/ppt/slides/slide105.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81.xml" ContentType="application/vnd.openxmlformats-officedocument.presentationml.slide+xml"/>
  <Override PartName="/ppt/slides/slide104.xml" ContentType="application/vnd.openxmlformats-officedocument.presentationml.slide+xml"/>
  <Override PartName="/ppt/slides/slide64.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2.xml" ContentType="application/vnd.openxmlformats-officedocument.presentationml.slide+xml"/>
  <Override PartName="/ppt/slides/slide67.xml" ContentType="application/vnd.openxmlformats-officedocument.presentationml.slide+xml"/>
  <Override PartName="/ppt/slides/slide63.xml" ContentType="application/vnd.openxmlformats-officedocument.presentationml.slide+xml"/>
  <Override PartName="/ppt/slides/slide7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8.xml" ContentType="application/vnd.openxmlformats-officedocument.presentationml.slide+xml"/>
  <Override PartName="/ppt/notesSlides/notesSlide49.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0.xml" ContentType="application/vnd.openxmlformats-officedocument.presentationml.tags+xml"/>
  <Override PartName="/ppt/tags/tag46.xml" ContentType="application/vnd.openxmlformats-officedocument.presentationml.tags+xml"/>
  <Override PartName="/ppt/tags/tag44.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55.xml" ContentType="application/vnd.openxmlformats-officedocument.presentationml.tags+xml"/>
  <Override PartName="/ppt/tags/tag37.xml" ContentType="application/vnd.openxmlformats-officedocument.presentationml.tags+xml"/>
  <Override PartName="/ppt/tags/tag35.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6.xml" ContentType="application/vnd.openxmlformats-officedocument.presentationml.tags+xml"/>
  <Override PartName="/ppt/tags/tag74.xml" ContentType="application/vnd.openxmlformats-officedocument.presentationml.tags+xml"/>
  <Override PartName="/ppt/tags/tag76.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7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9" r:id="rId2"/>
    <p:sldId id="256" r:id="rId3"/>
    <p:sldId id="408" r:id="rId4"/>
    <p:sldId id="275" r:id="rId5"/>
    <p:sldId id="347" r:id="rId6"/>
    <p:sldId id="287" r:id="rId7"/>
    <p:sldId id="325" r:id="rId8"/>
    <p:sldId id="326" r:id="rId9"/>
    <p:sldId id="327" r:id="rId10"/>
    <p:sldId id="260" r:id="rId11"/>
    <p:sldId id="261" r:id="rId12"/>
    <p:sldId id="289" r:id="rId13"/>
    <p:sldId id="314" r:id="rId14"/>
    <p:sldId id="315" r:id="rId15"/>
    <p:sldId id="316" r:id="rId16"/>
    <p:sldId id="317" r:id="rId17"/>
    <p:sldId id="290" r:id="rId18"/>
    <p:sldId id="291" r:id="rId19"/>
    <p:sldId id="292" r:id="rId20"/>
    <p:sldId id="293" r:id="rId21"/>
    <p:sldId id="294" r:id="rId22"/>
    <p:sldId id="371" r:id="rId23"/>
    <p:sldId id="296" r:id="rId24"/>
    <p:sldId id="262" r:id="rId25"/>
    <p:sldId id="392" r:id="rId26"/>
    <p:sldId id="263" r:id="rId27"/>
    <p:sldId id="298" r:id="rId28"/>
    <p:sldId id="332" r:id="rId29"/>
    <p:sldId id="302" r:id="rId30"/>
    <p:sldId id="303" r:id="rId31"/>
    <p:sldId id="304" r:id="rId32"/>
    <p:sldId id="305" r:id="rId33"/>
    <p:sldId id="306" r:id="rId34"/>
    <p:sldId id="307" r:id="rId35"/>
    <p:sldId id="308" r:id="rId36"/>
    <p:sldId id="309" r:id="rId37"/>
    <p:sldId id="310" r:id="rId38"/>
    <p:sldId id="311" r:id="rId39"/>
    <p:sldId id="312" r:id="rId40"/>
    <p:sldId id="356" r:id="rId41"/>
    <p:sldId id="353" r:id="rId42"/>
    <p:sldId id="399" r:id="rId43"/>
    <p:sldId id="354" r:id="rId44"/>
    <p:sldId id="368" r:id="rId45"/>
    <p:sldId id="369" r:id="rId46"/>
    <p:sldId id="393" r:id="rId47"/>
    <p:sldId id="394" r:id="rId48"/>
    <p:sldId id="395" r:id="rId49"/>
    <p:sldId id="264" r:id="rId50"/>
    <p:sldId id="336" r:id="rId51"/>
    <p:sldId id="339" r:id="rId52"/>
    <p:sldId id="265" r:id="rId53"/>
    <p:sldId id="266" r:id="rId54"/>
    <p:sldId id="267" r:id="rId55"/>
    <p:sldId id="331" r:id="rId56"/>
    <p:sldId id="343" r:id="rId57"/>
    <p:sldId id="344" r:id="rId58"/>
    <p:sldId id="345" r:id="rId59"/>
    <p:sldId id="377" r:id="rId60"/>
    <p:sldId id="373" r:id="rId61"/>
    <p:sldId id="375" r:id="rId62"/>
    <p:sldId id="374" r:id="rId63"/>
    <p:sldId id="397" r:id="rId64"/>
    <p:sldId id="341" r:id="rId65"/>
    <p:sldId id="333" r:id="rId66"/>
    <p:sldId id="349" r:id="rId67"/>
    <p:sldId id="319" r:id="rId68"/>
    <p:sldId id="320" r:id="rId69"/>
    <p:sldId id="321" r:id="rId70"/>
    <p:sldId id="365" r:id="rId71"/>
    <p:sldId id="366" r:id="rId72"/>
    <p:sldId id="329" r:id="rId73"/>
    <p:sldId id="378" r:id="rId74"/>
    <p:sldId id="384" r:id="rId75"/>
    <p:sldId id="401" r:id="rId76"/>
    <p:sldId id="386" r:id="rId77"/>
    <p:sldId id="277" r:id="rId78"/>
    <p:sldId id="279" r:id="rId79"/>
    <p:sldId id="280" r:id="rId80"/>
    <p:sldId id="281" r:id="rId81"/>
    <p:sldId id="381" r:id="rId82"/>
    <p:sldId id="382" r:id="rId83"/>
    <p:sldId id="383" r:id="rId84"/>
    <p:sldId id="283" r:id="rId85"/>
    <p:sldId id="388" r:id="rId86"/>
    <p:sldId id="324" r:id="rId87"/>
    <p:sldId id="284" r:id="rId88"/>
    <p:sldId id="389" r:id="rId89"/>
    <p:sldId id="390" r:id="rId90"/>
    <p:sldId id="285" r:id="rId91"/>
    <p:sldId id="323" r:id="rId92"/>
    <p:sldId id="404" r:id="rId93"/>
    <p:sldId id="403" r:id="rId94"/>
    <p:sldId id="405" r:id="rId95"/>
    <p:sldId id="409" r:id="rId96"/>
    <p:sldId id="410" r:id="rId97"/>
    <p:sldId id="411" r:id="rId98"/>
    <p:sldId id="412" r:id="rId99"/>
    <p:sldId id="413" r:id="rId100"/>
    <p:sldId id="407" r:id="rId101"/>
    <p:sldId id="330" r:id="rId102"/>
    <p:sldId id="358" r:id="rId103"/>
    <p:sldId id="359" r:id="rId104"/>
    <p:sldId id="361" r:id="rId105"/>
    <p:sldId id="363" r:id="rId106"/>
    <p:sldId id="364" r:id="rId107"/>
    <p:sldId id="391"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3" autoAdjust="0"/>
  </p:normalViewPr>
  <p:slideViewPr>
    <p:cSldViewPr>
      <p:cViewPr varScale="1">
        <p:scale>
          <a:sx n="62" d="100"/>
          <a:sy n="6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115"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EE446-5392-476E-A773-4D015997B8A0}" type="datetimeFigureOut">
              <a:rPr lang="en-US" smtClean="0"/>
              <a:t>12/19/2020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E2ED-A1CD-4C7D-AD72-DE39E514CBD6}" type="slidenum">
              <a:rPr lang="en-US" smtClean="0"/>
              <a:t>‹#›</a:t>
            </a:fld>
            <a:endParaRPr lang="en-US"/>
          </a:p>
        </p:txBody>
      </p:sp>
    </p:spTree>
    <p:extLst>
      <p:ext uri="{BB962C8B-B14F-4D97-AF65-F5344CB8AC3E}">
        <p14:creationId xmlns:p14="http://schemas.microsoft.com/office/powerpoint/2010/main" val="412241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2D356-E21F-44DD-9453-BDF93683BFB9}" type="slidenum">
              <a:rPr lang="en-US"/>
              <a:pPr/>
              <a:t>5</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8E13D-92AB-42DF-90F9-985A9D08114F}" type="slidenum">
              <a:rPr lang="en-US"/>
              <a:pPr/>
              <a:t>21</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9A885-0ADF-4522-AA29-0BC9ADB05627}" type="slidenum">
              <a:rPr lang="en-US"/>
              <a:pPr/>
              <a:t>23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EFB776-0AC9-4A83-8E8D-4633D205BD75}" type="slidenum">
              <a:rPr lang="en-US"/>
              <a:pPr/>
              <a:t>27</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In order to insert a new entry, the key of the entry must somehow be converted to an index in the array. For our example, we must convert the key number into an index between 0 and 700. The conversion process is called </a:t>
            </a:r>
            <a:r>
              <a:rPr lang="en-GB" u="sng" smtClean="0">
                <a:latin typeface="Arial" charset="0"/>
                <a:cs typeface="Arial Unicode MS" charset="0"/>
              </a:rPr>
              <a:t>hashing</a:t>
            </a:r>
            <a:r>
              <a:rPr lang="en-GB" smtClean="0">
                <a:latin typeface="Arial" charset="0"/>
                <a:cs typeface="Arial Unicode MS" charset="0"/>
              </a:rPr>
              <a:t> and the index is called the </a:t>
            </a:r>
            <a:r>
              <a:rPr lang="en-GB" u="sng" smtClean="0">
                <a:latin typeface="Arial" charset="0"/>
                <a:cs typeface="Arial Unicode MS" charset="0"/>
              </a:rPr>
              <a:t>hash value</a:t>
            </a:r>
            <a:r>
              <a:rPr lang="en-GB" smtClean="0">
                <a:latin typeface="Arial" charset="0"/>
                <a:cs typeface="Arial Unicode MS" charset="0"/>
              </a:rPr>
              <a:t> of the key.</a:t>
            </a:r>
          </a:p>
        </p:txBody>
      </p:sp>
      <p:sp>
        <p:nvSpPr>
          <p:cNvPr id="3584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dirty="0" smtClean="0">
                <a:latin typeface="Arial" charset="0"/>
                <a:cs typeface="Arial Unicode MS" charset="0"/>
              </a:rPr>
              <a:t>There are many ways to create hash values. Here is a typical approach. </a:t>
            </a:r>
          </a:p>
          <a:p>
            <a:pPr>
              <a:spcBef>
                <a:spcPts val="450"/>
              </a:spcBef>
              <a:buFont typeface="Arial" charset="0"/>
              <a:buNone/>
            </a:pPr>
            <a:r>
              <a:rPr lang="en-GB" dirty="0" smtClean="0">
                <a:latin typeface="Arial" charset="0"/>
                <a:cs typeface="Arial Unicode MS" charset="0"/>
              </a:rPr>
              <a:t>a. Take the key mod 701 (which could be anywhere from 0 to 700).</a:t>
            </a:r>
          </a:p>
          <a:p>
            <a:pPr>
              <a:spcBef>
                <a:spcPts val="450"/>
              </a:spcBef>
              <a:buFont typeface="Arial" charset="0"/>
              <a:buNone/>
            </a:pPr>
            <a:endParaRPr lang="en-GB" dirty="0" smtClean="0">
              <a:latin typeface="Arial" charset="0"/>
              <a:cs typeface="Arial Unicode MS" charset="0"/>
            </a:endParaRPr>
          </a:p>
          <a:p>
            <a:pPr>
              <a:spcBef>
                <a:spcPts val="450"/>
              </a:spcBef>
              <a:buFont typeface="Arial" charset="0"/>
              <a:buNone/>
            </a:pPr>
            <a:r>
              <a:rPr lang="en-GB" dirty="0" smtClean="0">
                <a:latin typeface="Arial" charset="0"/>
                <a:cs typeface="Arial Unicode MS" charset="0"/>
              </a:rPr>
              <a:t>So, quick, what is (580,625,685 mod 701) ?</a:t>
            </a:r>
          </a:p>
        </p:txBody>
      </p:sp>
      <p:sp>
        <p:nvSpPr>
          <p:cNvPr id="3686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Three.</a:t>
            </a:r>
          </a:p>
        </p:txBody>
      </p:sp>
      <p:sp>
        <p:nvSpPr>
          <p:cNvPr id="3789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So, this new item will be placed at location [3] of the array.</a:t>
            </a:r>
          </a:p>
        </p:txBody>
      </p:sp>
      <p:sp>
        <p:nvSpPr>
          <p:cNvPr id="3891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The hash value is always used to find the location for the record.</a:t>
            </a:r>
          </a:p>
        </p:txBody>
      </p:sp>
      <p:sp>
        <p:nvSpPr>
          <p:cNvPr id="3993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Sometimes, two different records might end up with the same hash value.</a:t>
            </a:r>
          </a:p>
        </p:txBody>
      </p:sp>
      <p:sp>
        <p:nvSpPr>
          <p:cNvPr id="4096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This is called a </a:t>
            </a:r>
            <a:r>
              <a:rPr lang="en-GB" u="sng" smtClean="0">
                <a:latin typeface="Arial" charset="0"/>
                <a:cs typeface="Arial Unicode MS" charset="0"/>
              </a:rPr>
              <a:t>collision</a:t>
            </a:r>
            <a:r>
              <a:rPr lang="en-GB" smtClean="0">
                <a:latin typeface="Arial" charset="0"/>
                <a:cs typeface="Arial Unicode MS" charset="0"/>
              </a:rPr>
              <a:t>.</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When a collision occurs, the insertion process will move forward through the array until an empty spot is found. Sometimes you will have a second collision...</a:t>
            </a:r>
          </a:p>
        </p:txBody>
      </p:sp>
      <p:sp>
        <p:nvSpPr>
          <p:cNvPr id="4198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E109E-AB71-4A95-81B0-0BA948DAAA18}" type="slidenum">
              <a:rPr lang="en-US"/>
              <a:pPr/>
              <a:t>6</a:t>
            </a:fld>
            <a:endParaRPr 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...and a third collision...</a:t>
            </a:r>
          </a:p>
        </p:txBody>
      </p:sp>
      <p:sp>
        <p:nvSpPr>
          <p:cNvPr id="4301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But if there are any empty spots, eventually you will reach an empty spot, and the new item is inserted here.</a:t>
            </a:r>
          </a:p>
        </p:txBody>
      </p:sp>
      <p:sp>
        <p:nvSpPr>
          <p:cNvPr id="4403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The new record is always placed in the first available empty spot, after the hash value.</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endParaRPr lang="en-GB" smtClean="0">
              <a:latin typeface="Arial" charset="0"/>
              <a:cs typeface="Arial Unicode MS" charset="0"/>
            </a:endParaRPr>
          </a:p>
        </p:txBody>
      </p:sp>
      <p:sp>
        <p:nvSpPr>
          <p:cNvPr id="4505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93000"/>
              </a:lnSpc>
              <a:spcBef>
                <a:spcPts val="450"/>
              </a:spcBef>
              <a:buFont typeface="Arial" charset="0"/>
              <a:buNone/>
            </a:pPr>
            <a:r>
              <a:rPr lang="en-GB" smtClean="0">
                <a:latin typeface="Arial" charset="0"/>
                <a:cs typeface="Arial Unicode MS" charset="0"/>
              </a:rPr>
              <a:t>Time for another quiz . . . Did anyone end up with a hash value of 700?</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Well, I did. My ID number is 155779023, which has a hash value of 700. (No, not really, but I needed to illustrate another kind of collision.</a:t>
            </a:r>
          </a:p>
          <a:p>
            <a:pPr>
              <a:spcBef>
                <a:spcPts val="450"/>
              </a:spcBef>
              <a:buFont typeface="Arial" charset="0"/>
              <a:buNone/>
            </a:pPr>
            <a:endParaRPr lang="en-GB" smtClean="0">
              <a:latin typeface="Arial" charset="0"/>
              <a:cs typeface="Arial Unicode MS" charset="0"/>
            </a:endParaRPr>
          </a:p>
          <a:p>
            <a:pPr>
              <a:spcBef>
                <a:spcPts val="450"/>
              </a:spcBef>
              <a:buFont typeface="Arial" charset="0"/>
              <a:buNone/>
            </a:pPr>
            <a:r>
              <a:rPr lang="en-GB" smtClean="0">
                <a:latin typeface="Arial" charset="0"/>
                <a:cs typeface="Arial Unicode MS" charset="0"/>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4608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F0E50-0BF3-4DC3-A405-83624A45B470}" type="slidenum">
              <a:rPr lang="en-US"/>
              <a:pPr/>
              <a:t>42</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CAB4D-C9C2-4613-84A6-8AAA2668EE85}" type="slidenum">
              <a:rPr lang="en-US"/>
              <a:pPr/>
              <a:t>50</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AE9E3-B59C-4FA1-8B54-A11B62F80D7A}" type="slidenum">
              <a:rPr lang="en-US"/>
              <a:pPr/>
              <a:t>51</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D2BB2-5953-45C9-8672-CDEC95A00845}" type="slidenum">
              <a:rPr lang="en-US"/>
              <a:pPr/>
              <a:t>56</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051B6-84FF-4C77-A535-274203C58B29}" type="slidenum">
              <a:rPr lang="en-US"/>
              <a:pPr/>
              <a:t>57</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4AC94-6A45-463B-86AC-6A79004219A9}" type="slidenum">
              <a:rPr lang="en-US"/>
              <a:pPr/>
              <a:t>58</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67B4BC-7772-41C5-BB84-47A486682FA7}" type="slidenum">
              <a:rPr lang="en-US"/>
              <a:pPr/>
              <a:t>12</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D410-F6B3-4DD9-804A-7067462534DE}" type="slidenum">
              <a:rPr lang="en-US"/>
              <a:pPr/>
              <a:t>59</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15E15F-ED56-4B06-ADB0-0A8A7EB9682B}" type="slidenum">
              <a:rPr lang="en-US"/>
              <a:pPr/>
              <a:t>63</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C5771-BD15-4669-9C54-8FB3C6E0AD5C}" type="slidenum">
              <a:rPr lang="en-US"/>
              <a:pPr/>
              <a:t>64</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E3262-F4D5-4213-AEEC-593A60D1DC5E}" type="slidenum">
              <a:rPr lang="en-US"/>
              <a:pPr/>
              <a:t>66</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5DD7-DF31-49D6-8FDB-C37789271697}" type="slidenum">
              <a:rPr lang="en-US"/>
              <a:pPr/>
              <a:t>67</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8455A-A62B-46E2-91C7-159FBB8D6F99}" type="slidenum">
              <a:rPr lang="en-US"/>
              <a:pPr/>
              <a:t>68</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BE996-87E1-4C0D-9F10-F44CD9472D18}" type="slidenum">
              <a:rPr lang="en-US"/>
              <a:pPr/>
              <a:t>69</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728D0-A619-4522-99FE-9BD89B9B1E4C}" type="slidenum">
              <a:rPr lang="en-US"/>
              <a:pPr/>
              <a:t>75</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636E9205-B0F4-4463-9A18-0A8F888303A6}" type="slidenum">
              <a:rPr lang="en-US" sz="1200"/>
              <a:pPr eaLnBrk="1" hangingPunct="1"/>
              <a:t>78</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a function of I to the original hash value to resolve the collision.</a:t>
            </a:r>
          </a:p>
          <a:p>
            <a:pPr eaLnBrk="1" hangingPunct="1"/>
            <a:r>
              <a:rPr lang="en-US" smtClean="0"/>
              <a:t>Less likely to encounter primary clustering, but could run into secondary clustering.</a:t>
            </a:r>
          </a:p>
          <a:p>
            <a:pPr eaLnBrk="1" hangingPunct="1"/>
            <a:r>
              <a:rPr lang="en-US" smtClean="0"/>
              <a:t>Although keys that hash to the same initial location will still use the same sequence of probes (and conflict with each other).</a:t>
            </a:r>
          </a:p>
          <a:p>
            <a:pPr eaLnBrk="1" hangingPunct="1"/>
            <a:r>
              <a:rPr lang="en-US" smtClean="0"/>
              <a:t>How big to make hash table? Lambda = ½, (hash table is twice as big as the number of elements expected.)</a:t>
            </a:r>
          </a:p>
          <a:p>
            <a:pPr lvl="1" eaLnBrk="1" hangingPunct="1"/>
            <a:r>
              <a:rPr lang="en-US" smtClean="0"/>
              <a:t>Note: (i +1)</a:t>
            </a:r>
            <a:r>
              <a:rPr lang="en-US" baseline="30000" smtClean="0"/>
              <a:t>2 </a:t>
            </a:r>
            <a:r>
              <a:rPr lang="en-US" smtClean="0"/>
              <a:t>– i</a:t>
            </a:r>
            <a:r>
              <a:rPr lang="en-US" baseline="30000" smtClean="0"/>
              <a:t>2</a:t>
            </a:r>
            <a:r>
              <a:rPr lang="en-US" smtClean="0"/>
              <a:t> = 2i + 1  Thus, to get to the NEXT step, you can add 2* current value of i plus one.</a:t>
            </a:r>
            <a:endParaRPr lang="en-US" smtClean="0">
              <a:latin typeface="Courier New" pitchFamily="49" charset="0"/>
            </a:endParaRPr>
          </a:p>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A7069C54-4F03-421D-A17B-D71B2487A4AA}" type="slidenum">
              <a:rPr lang="en-US" sz="1200"/>
              <a:pPr eaLnBrk="1" hangingPunct="1"/>
              <a:t>80</a:t>
            </a:fld>
            <a:endParaRPr lang="en-US" sz="1200"/>
          </a:p>
        </p:txBody>
      </p:sp>
      <p:sp>
        <p:nvSpPr>
          <p:cNvPr id="47107" name="Rectangle 2"/>
          <p:cNvSpPr>
            <a:spLocks noGrp="1" noRot="1" noChangeAspect="1" noChangeArrowheads="1" noTextEdit="1"/>
          </p:cNvSpPr>
          <p:nvPr>
            <p:ph type="sldImg"/>
          </p:nvPr>
        </p:nvSpPr>
        <p:spPr>
          <a:xfrm>
            <a:off x="1144588" y="684213"/>
            <a:ext cx="4572000" cy="3430587"/>
          </a:xfrm>
          <a:ln/>
        </p:spPr>
      </p:sp>
      <p:sp>
        <p:nvSpPr>
          <p:cNvPr id="47108"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And, it works reasonably well.</a:t>
            </a:r>
          </a:p>
          <a:p>
            <a:pPr eaLnBrk="1" hangingPunct="1"/>
            <a:endParaRPr lang="en-US" smtClean="0"/>
          </a:p>
          <a:p>
            <a:pPr eaLnBrk="1" hangingPunct="1"/>
            <a:r>
              <a:rPr lang="en-US" smtClean="0"/>
              <a:t>Here it does fine until the table is more than half full.</a:t>
            </a:r>
          </a:p>
          <a:p>
            <a:pPr eaLnBrk="1" hangingPunct="1"/>
            <a:endParaRPr lang="en-US" smtClean="0"/>
          </a:p>
          <a:p>
            <a:pPr eaLnBrk="1" hangingPunct="1"/>
            <a:r>
              <a:rPr lang="en-US" smtClean="0"/>
              <a:t>Let’s take a closer look at what happens when the table is half full.</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0855D0-7B32-4E2C-8818-65E8E8A98AD8}" type="slidenum">
              <a:rPr lang="en-US"/>
              <a:pPr/>
              <a:t>13</a:t>
            </a:fld>
            <a:endParaRPr lang="en-US"/>
          </a:p>
        </p:txBody>
      </p:sp>
      <p:sp>
        <p:nvSpPr>
          <p:cNvPr id="126978" name="Rectangle 2"/>
          <p:cNvSpPr>
            <a:spLocks noGrp="1" noRot="1" noChangeAspect="1" noChangeArrowheads="1" noTextEdit="1"/>
          </p:cNvSpPr>
          <p:nvPr>
            <p:ph type="sldImg"/>
          </p:nvPr>
        </p:nvSpPr>
        <p:spPr>
          <a:xfrm>
            <a:off x="1143000" y="685800"/>
            <a:ext cx="4572000" cy="3429000"/>
          </a:xfrm>
          <a:ln/>
        </p:spPr>
      </p:sp>
      <p:sp>
        <p:nvSpPr>
          <p:cNvPr id="126979" name="Rectangle 3"/>
          <p:cNvSpPr>
            <a:spLocks noGrp="1" noChangeArrowheads="1"/>
          </p:cNvSpPr>
          <p:nvPr>
            <p:ph type="body" idx="1"/>
          </p:nvPr>
        </p:nvSpPr>
        <p:spPr>
          <a:xfrm>
            <a:off x="912203" y="4343401"/>
            <a:ext cx="5033596" cy="4114800"/>
          </a:xfrm>
        </p:spPr>
        <p:txBody>
          <a:bodyPr lIns="91352" tIns="45677" rIns="91352" bIns="45677"/>
          <a:lstStyle/>
          <a:p>
            <a:r>
              <a:rPr lang="en-US"/>
              <a:t>Dictionaries associate some key with a value, just like a real dictionary (where the key is a word and the value is its definition).</a:t>
            </a:r>
          </a:p>
          <a:p>
            <a:endParaRPr lang="en-US"/>
          </a:p>
          <a:p>
            <a:r>
              <a:rPr lang="en-US"/>
              <a:t>In this example, I’ve stored user-IDs associated with descriptions of their coolness level.</a:t>
            </a:r>
          </a:p>
          <a:p>
            <a:endParaRPr lang="en-US"/>
          </a:p>
          <a:p>
            <a:r>
              <a:rPr lang="en-US"/>
              <a:t>This is probably the most valuable and widely used ADT we’ll hit. </a:t>
            </a:r>
          </a:p>
          <a:p>
            <a:r>
              <a:rPr lang="en-US"/>
              <a:t>I’ll give you an example in a minute that should firmly entrench this concept.</a:t>
            </a:r>
          </a:p>
          <a:p>
            <a:endParaRPr lang="en-US"/>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AB7F0-E4CD-4809-B9EB-A16601AFA842}" type="slidenum">
              <a:rPr lang="en-US"/>
              <a:pPr/>
              <a:t>81</a:t>
            </a:fld>
            <a:endParaRPr lang="en-US"/>
          </a:p>
        </p:txBody>
      </p:sp>
      <p:sp>
        <p:nvSpPr>
          <p:cNvPr id="177154" name="Rectangle 2"/>
          <p:cNvSpPr>
            <a:spLocks noGrp="1" noRot="1" noChangeAspect="1" noChangeArrowheads="1" noTextEdit="1"/>
          </p:cNvSpPr>
          <p:nvPr>
            <p:ph type="sldImg"/>
          </p:nvPr>
        </p:nvSpPr>
        <p:spPr>
          <a:xfrm>
            <a:off x="1143000" y="685800"/>
            <a:ext cx="4572000" cy="3429000"/>
          </a:xfrm>
          <a:ln/>
        </p:spPr>
      </p:sp>
      <p:sp>
        <p:nvSpPr>
          <p:cNvPr id="177155"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16BC2-09BB-481C-A209-9B5773A23C56}" type="slidenum">
              <a:rPr lang="en-US"/>
              <a:pPr/>
              <a:t>82</a:t>
            </a:fld>
            <a:endParaRPr lang="en-US"/>
          </a:p>
        </p:txBody>
      </p:sp>
      <p:sp>
        <p:nvSpPr>
          <p:cNvPr id="179202" name="Rectangle 2"/>
          <p:cNvSpPr>
            <a:spLocks noGrp="1" noRot="1" noChangeAspect="1" noChangeArrowheads="1" noTextEdit="1"/>
          </p:cNvSpPr>
          <p:nvPr>
            <p:ph type="sldImg"/>
          </p:nvPr>
        </p:nvSpPr>
        <p:spPr>
          <a:xfrm>
            <a:off x="1143000" y="685800"/>
            <a:ext cx="4572000" cy="3429000"/>
          </a:xfrm>
          <a:ln/>
        </p:spPr>
      </p:sp>
      <p:sp>
        <p:nvSpPr>
          <p:cNvPr id="179203"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2425D-2F7C-4B50-8EEE-577BBB392566}" type="slidenum">
              <a:rPr lang="en-US"/>
              <a:pPr/>
              <a:t>83</a:t>
            </a:fld>
            <a:endParaRPr lang="en-US"/>
          </a:p>
        </p:txBody>
      </p:sp>
      <p:sp>
        <p:nvSpPr>
          <p:cNvPr id="181250" name="Rectangle 2"/>
          <p:cNvSpPr>
            <a:spLocks noGrp="1" noRot="1" noChangeAspect="1" noChangeArrowheads="1" noTextEdit="1"/>
          </p:cNvSpPr>
          <p:nvPr>
            <p:ph type="sldImg"/>
          </p:nvPr>
        </p:nvSpPr>
        <p:spPr>
          <a:xfrm>
            <a:off x="1143000" y="685800"/>
            <a:ext cx="4572000" cy="3429000"/>
          </a:xfrm>
          <a:ln/>
        </p:spPr>
      </p:sp>
      <p:sp>
        <p:nvSpPr>
          <p:cNvPr id="181251" name="Rectangle 3"/>
          <p:cNvSpPr>
            <a:spLocks noGrp="1" noChangeArrowheads="1"/>
          </p:cNvSpPr>
          <p:nvPr>
            <p:ph type="body" idx="1"/>
          </p:nvPr>
        </p:nvSpPr>
        <p:spPr>
          <a:xfrm>
            <a:off x="912203" y="4343401"/>
            <a:ext cx="5033596" cy="4114800"/>
          </a:xfrm>
        </p:spPr>
        <p:txBody>
          <a:bodyPr/>
          <a:lstStyle/>
          <a:p>
            <a:endParaRPr lang="en-US" dirty="0"/>
          </a:p>
          <a:p>
            <a:r>
              <a:rPr lang="en-US" dirty="0"/>
              <a:t>That’s actually pretty close to perfect… but there are two problems.</a:t>
            </a:r>
          </a:p>
          <a:p>
            <a:r>
              <a:rPr lang="en-US" dirty="0"/>
              <a:t>First, we might fail if the load factor is above 1/2.</a:t>
            </a:r>
          </a:p>
          <a:p>
            <a:endParaRPr lang="en-US" dirty="0"/>
          </a:p>
          <a:p>
            <a:r>
              <a:rPr lang="en-US" dirty="0"/>
              <a:t>Second, quadratic probing still suffers from secondary clustering. That’s where multiple keys hashed to the same spot all follow the same probe sequence.</a:t>
            </a:r>
          </a:p>
          <a:p>
            <a:endParaRPr lang="en-US" dirty="0"/>
          </a:p>
          <a:p>
            <a:r>
              <a:rPr lang="en-US" dirty="0"/>
              <a:t>How can we solve </a:t>
            </a:r>
            <a:r>
              <a:rPr lang="en-US" b="1" dirty="0"/>
              <a:t>that</a:t>
            </a:r>
            <a:r>
              <a:rPr lang="en-US" dirty="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02B31711-B82A-4B83-AC2A-C7BB78722AC8}" type="slidenum">
              <a:rPr lang="en-US" sz="1200"/>
              <a:pPr eaLnBrk="1" hangingPunct="1"/>
              <a:t>84</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 the probe sequence is a function of the key in two different ways – for the original starting location (h(k) AND for the amount of offset you move out each time you have a collision (g(k)).  (as opposed to both linear probing and quadratic probing where the offset is independent of the key)</a:t>
            </a:r>
          </a:p>
          <a:p>
            <a:pPr eaLnBrk="1" hangingPunct="1"/>
            <a:r>
              <a:rPr lang="en-US" smtClean="0"/>
              <a:t>** In choosing g care must be taken so that  it never evaluates to 0.</a:t>
            </a:r>
          </a:p>
          <a:p>
            <a:pPr eaLnBrk="1" hangingPunct="1"/>
            <a:r>
              <a:rPr lang="en-US" smtClean="0"/>
              <a:t>A good choice for g is to choose a prime R &lt; TableSIze and let g(k) = R – (k mod R).</a:t>
            </a:r>
          </a:p>
          <a:p>
            <a:pPr eaLnBrk="1" hangingPunct="1"/>
            <a:r>
              <a:rPr lang="en-US" smtClean="0"/>
              <a:t>Double Hashing is Safe for </a:t>
            </a:r>
            <a:r>
              <a:rPr lang="en-US" smtClean="0">
                <a:sym typeface="Symbol" pitchFamily="18" charset="2"/>
              </a:rPr>
              <a:t> &lt; 1</a:t>
            </a:r>
            <a:endParaRPr lang="en-US" smtClean="0"/>
          </a:p>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E0227-7186-4021-AA26-4DD688E4158A}" type="slidenum">
              <a:rPr lang="en-US"/>
              <a:pPr/>
              <a:t>86</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00178-48D7-44A9-B848-432BA3F7E2B2}" type="slidenum">
              <a:rPr lang="en-US"/>
              <a:pPr/>
              <a:t>88</a:t>
            </a:fld>
            <a:endParaRPr lang="en-US"/>
          </a:p>
        </p:txBody>
      </p:sp>
      <p:sp>
        <p:nvSpPr>
          <p:cNvPr id="184322" name="Rectangle 2"/>
          <p:cNvSpPr>
            <a:spLocks noGrp="1" noRot="1" noChangeAspect="1" noChangeArrowheads="1" noTextEdit="1"/>
          </p:cNvSpPr>
          <p:nvPr>
            <p:ph type="sldImg"/>
          </p:nvPr>
        </p:nvSpPr>
        <p:spPr>
          <a:xfrm>
            <a:off x="1143000" y="685800"/>
            <a:ext cx="4572000" cy="3429000"/>
          </a:xfrm>
          <a:ln/>
        </p:spPr>
      </p:sp>
      <p:sp>
        <p:nvSpPr>
          <p:cNvPr id="184323" name="Rectangle 3"/>
          <p:cNvSpPr>
            <a:spLocks noGrp="1" noChangeArrowheads="1"/>
          </p:cNvSpPr>
          <p:nvPr>
            <p:ph type="body" idx="1"/>
          </p:nvPr>
        </p:nvSpPr>
        <p:spPr>
          <a:xfrm>
            <a:off x="912203" y="4343401"/>
            <a:ext cx="5033596" cy="4114800"/>
          </a:xfrm>
        </p:spPr>
        <p:txBody>
          <a:bodyPr/>
          <a:lstStyle/>
          <a:p>
            <a:r>
              <a:rPr lang="en-US" dirty="0"/>
              <a:t>You can see that this works pretty well for an empty table and gets worse as the table fills up.</a:t>
            </a:r>
          </a:p>
          <a:p>
            <a:endParaRPr lang="en-US" dirty="0"/>
          </a:p>
          <a:p>
            <a:r>
              <a:rPr lang="en-US" dirty="0"/>
              <a:t>There’s another problem here. If a bunch of elements hash to the same spot, they mess each other up.</a:t>
            </a:r>
          </a:p>
          <a:p>
            <a:endParaRPr lang="en-US" dirty="0"/>
          </a:p>
          <a:p>
            <a:r>
              <a:rPr lang="en-US" dirty="0"/>
              <a:t>But, worse, if a bunch of elements hash to the same </a:t>
            </a:r>
            <a:r>
              <a:rPr lang="en-US" i="1" dirty="0"/>
              <a:t>area</a:t>
            </a:r>
            <a:r>
              <a:rPr lang="en-US" dirty="0"/>
              <a:t> of the table, they mess each other up! (Even though the hash function isn’t producing lots of collisions!)</a:t>
            </a:r>
          </a:p>
          <a:p>
            <a:endParaRPr lang="en-US" dirty="0"/>
          </a:p>
          <a:p>
            <a:r>
              <a:rPr lang="en-US" dirty="0"/>
              <a:t>This phenomenon is called primary clustering.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4C55E-2787-43DB-9EFE-19D00F752DCA}" type="slidenum">
              <a:rPr lang="en-US"/>
              <a:pPr/>
              <a:t>89</a:t>
            </a:fld>
            <a:endParaRPr lang="en-US"/>
          </a:p>
        </p:txBody>
      </p:sp>
      <p:sp>
        <p:nvSpPr>
          <p:cNvPr id="186370" name="Rectangle 2"/>
          <p:cNvSpPr>
            <a:spLocks noGrp="1" noRot="1" noChangeAspect="1" noChangeArrowheads="1" noTextEdit="1"/>
          </p:cNvSpPr>
          <p:nvPr>
            <p:ph type="sldImg"/>
          </p:nvPr>
        </p:nvSpPr>
        <p:spPr>
          <a:xfrm>
            <a:off x="1143000" y="685800"/>
            <a:ext cx="4572000" cy="3429000"/>
          </a:xfrm>
          <a:ln/>
        </p:spPr>
      </p:sp>
      <p:sp>
        <p:nvSpPr>
          <p:cNvPr id="186371" name="Rectangle 3"/>
          <p:cNvSpPr>
            <a:spLocks noGrp="1" noChangeArrowheads="1"/>
          </p:cNvSpPr>
          <p:nvPr>
            <p:ph type="body" idx="1"/>
          </p:nvPr>
        </p:nvSpPr>
        <p:spPr>
          <a:xfrm>
            <a:off x="912203" y="4343401"/>
            <a:ext cx="5033596" cy="4114800"/>
          </a:xfrm>
        </p:spPr>
        <p:txBody>
          <a:bodyPr/>
          <a:lstStyle/>
          <a:p>
            <a:r>
              <a:rPr lang="en-US"/>
              <a:t>You can see that this works pretty well for an empty table and gets worse as the table fills up.</a:t>
            </a:r>
          </a:p>
          <a:p>
            <a:endParaRPr lang="en-US"/>
          </a:p>
          <a:p>
            <a:r>
              <a:rPr lang="en-US"/>
              <a:t>There’s another problem here. If a bunch of elements hash to the same spot, they mess each other up.</a:t>
            </a:r>
          </a:p>
          <a:p>
            <a:endParaRPr lang="en-US"/>
          </a:p>
          <a:p>
            <a:r>
              <a:rPr lang="en-US"/>
              <a:t>But, worse, if a bunch of elements hash to the same </a:t>
            </a:r>
            <a:r>
              <a:rPr lang="en-US" i="1"/>
              <a:t>area</a:t>
            </a:r>
            <a:r>
              <a:rPr lang="en-US"/>
              <a:t> of the table, they mess each other up! (Even though the hash function isn’t producing lots of collisions!)</a:t>
            </a:r>
          </a:p>
          <a:p>
            <a:endParaRPr lang="en-US"/>
          </a:p>
          <a:p>
            <a:r>
              <a:rPr lang="en-US"/>
              <a:t>This phenomenon is called primary clustering.</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18D0A2C-065A-49F3-8829-103CAE738200}" type="slidenum">
              <a:rPr lang="en-US" sz="1200"/>
              <a:pPr eaLnBrk="1" hangingPunct="1"/>
              <a:t>90</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D1896-F609-4EA6-8F7E-C6B3AC0371B2}" type="slidenum">
              <a:rPr lang="en-US"/>
              <a:pPr/>
              <a:t>91</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E3320-DF50-4C23-8C66-398D5917081E}" type="slidenum">
              <a:rPr lang="en-US"/>
              <a:pPr/>
              <a:t>93</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D9F78-A333-40BE-AECD-104A125AB649}" type="slidenum">
              <a:rPr lang="en-US"/>
              <a:pPr/>
              <a:t>16</a:t>
            </a:fld>
            <a:endParaRPr lang="en-US"/>
          </a:p>
        </p:txBody>
      </p:sp>
      <p:sp>
        <p:nvSpPr>
          <p:cNvPr id="131074" name="Rectangle 2"/>
          <p:cNvSpPr>
            <a:spLocks noGrp="1" noRot="1" noChangeAspect="1" noChangeArrowheads="1" noTextEdit="1"/>
          </p:cNvSpPr>
          <p:nvPr>
            <p:ph type="sldImg"/>
          </p:nvPr>
        </p:nvSpPr>
        <p:spPr>
          <a:xfrm>
            <a:off x="1143000" y="685800"/>
            <a:ext cx="4572000" cy="3429000"/>
          </a:xfrm>
          <a:ln/>
        </p:spPr>
      </p:sp>
      <p:sp>
        <p:nvSpPr>
          <p:cNvPr id="131075" name="Rectangle 3"/>
          <p:cNvSpPr>
            <a:spLocks noGrp="1" noChangeArrowheads="1"/>
          </p:cNvSpPr>
          <p:nvPr>
            <p:ph type="body" idx="1"/>
          </p:nvPr>
        </p:nvSpPr>
        <p:spPr>
          <a:xfrm>
            <a:off x="913772" y="4343401"/>
            <a:ext cx="5030456" cy="4114800"/>
          </a:xfrm>
        </p:spPr>
        <p:txBody>
          <a:bodyPr/>
          <a:lstStyle/>
          <a:p>
            <a:r>
              <a:rPr lang="en-US"/>
              <a:t>Before talking about how hashing is done, let’s mention some applications.</a:t>
            </a:r>
          </a:p>
          <a:p>
            <a:r>
              <a:rPr lang="en-US"/>
              <a:t>When is it important to do lookups in constant time?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F884F-E764-4744-BE72-B084826EE5A8}" type="slidenum">
              <a:rPr lang="en-US"/>
              <a:pPr/>
              <a:t>102</a:t>
            </a:fld>
            <a:endParaRPr lang="en-US"/>
          </a:p>
        </p:txBody>
      </p:sp>
      <p:sp>
        <p:nvSpPr>
          <p:cNvPr id="202754" name="Rectangle 2"/>
          <p:cNvSpPr>
            <a:spLocks noGrp="1" noRot="1" noChangeAspect="1" noChangeArrowheads="1" noTextEdit="1"/>
          </p:cNvSpPr>
          <p:nvPr>
            <p:ph type="sldImg"/>
          </p:nvPr>
        </p:nvSpPr>
        <p:spPr>
          <a:xfrm>
            <a:off x="1143000" y="685800"/>
            <a:ext cx="4572000" cy="3429000"/>
          </a:xfrm>
          <a:ln/>
        </p:spPr>
      </p:sp>
      <p:sp>
        <p:nvSpPr>
          <p:cNvPr id="202755" name="Rectangle 3"/>
          <p:cNvSpPr>
            <a:spLocks noGrp="1" noChangeArrowheads="1"/>
          </p:cNvSpPr>
          <p:nvPr>
            <p:ph type="body" idx="1"/>
          </p:nvPr>
        </p:nvSpPr>
        <p:spPr>
          <a:xfrm>
            <a:off x="913772" y="4343401"/>
            <a:ext cx="5030456" cy="4114800"/>
          </a:xfrm>
        </p:spPr>
        <p:txBody>
          <a:bodyPr/>
          <a:lstStyle/>
          <a:p>
            <a:r>
              <a:rPr lang="en-US"/>
              <a:t>Alright, let’s move on to the case study.</a:t>
            </a:r>
          </a:p>
          <a:p>
            <a:endParaRPr lang="en-US"/>
          </a:p>
          <a:p>
            <a:r>
              <a:rPr lang="en-US"/>
              <a:t>Here’s the situation.</a:t>
            </a:r>
          </a:p>
          <a:p>
            <a:endParaRPr lang="en-US"/>
          </a:p>
          <a:p>
            <a:endParaRPr lang="en-US"/>
          </a:p>
          <a:p>
            <a:endParaRPr lang="en-US"/>
          </a:p>
          <a:p>
            <a:r>
              <a:rPr lang="en-US"/>
              <a:t>Why are most searches successful?</a:t>
            </a:r>
          </a:p>
          <a:p>
            <a:endParaRPr lang="en-US"/>
          </a:p>
          <a:p>
            <a:r>
              <a:rPr lang="en-US"/>
              <a:t>Because most words will be spelled correctly.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77719-D221-4FE9-9493-67FB85647CF7}" type="slidenum">
              <a:rPr lang="en-US"/>
              <a:pPr/>
              <a:t>103</a:t>
            </a:fld>
            <a:endParaRPr lang="en-US"/>
          </a:p>
        </p:txBody>
      </p:sp>
      <p:sp>
        <p:nvSpPr>
          <p:cNvPr id="204802" name="Rectangle 2"/>
          <p:cNvSpPr>
            <a:spLocks noGrp="1" noRot="1" noChangeAspect="1" noChangeArrowheads="1" noTextEdit="1"/>
          </p:cNvSpPr>
          <p:nvPr>
            <p:ph type="sldImg"/>
          </p:nvPr>
        </p:nvSpPr>
        <p:spPr>
          <a:xfrm>
            <a:off x="1143000" y="685800"/>
            <a:ext cx="4572000" cy="3429000"/>
          </a:xfrm>
          <a:ln/>
        </p:spPr>
      </p:sp>
      <p:sp>
        <p:nvSpPr>
          <p:cNvPr id="204803" name="Rectangle 3"/>
          <p:cNvSpPr>
            <a:spLocks noGrp="1" noChangeArrowheads="1"/>
          </p:cNvSpPr>
          <p:nvPr>
            <p:ph type="body" idx="1"/>
          </p:nvPr>
        </p:nvSpPr>
        <p:spPr>
          <a:xfrm>
            <a:off x="913772" y="4343401"/>
            <a:ext cx="5030456" cy="4114800"/>
          </a:xfrm>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78567-084E-4FB4-AB01-DB097BA6E90C}" type="slidenum">
              <a:rPr lang="en-US"/>
              <a:pPr/>
              <a:t>104</a:t>
            </a:fld>
            <a:endParaRPr lang="en-US"/>
          </a:p>
        </p:txBody>
      </p:sp>
      <p:sp>
        <p:nvSpPr>
          <p:cNvPr id="206850" name="Rectangle 2"/>
          <p:cNvSpPr>
            <a:spLocks noGrp="1" noRot="1" noChangeAspect="1" noChangeArrowheads="1" noTextEdit="1"/>
          </p:cNvSpPr>
          <p:nvPr>
            <p:ph type="sldImg"/>
          </p:nvPr>
        </p:nvSpPr>
        <p:spPr>
          <a:xfrm>
            <a:off x="1143000" y="685800"/>
            <a:ext cx="4572000" cy="3429000"/>
          </a:xfrm>
          <a:ln/>
        </p:spPr>
      </p:sp>
      <p:sp>
        <p:nvSpPr>
          <p:cNvPr id="206851" name="Rectangle 3"/>
          <p:cNvSpPr>
            <a:spLocks noGrp="1" noChangeArrowheads="1"/>
          </p:cNvSpPr>
          <p:nvPr>
            <p:ph type="body" idx="1"/>
          </p:nvPr>
        </p:nvSpPr>
        <p:spPr>
          <a:xfrm>
            <a:off x="913772" y="4343401"/>
            <a:ext cx="5030456" cy="4114800"/>
          </a:xfrm>
        </p:spPr>
        <p:txBody>
          <a:bodyPr/>
          <a:lstStyle/>
          <a:p>
            <a:r>
              <a:rPr lang="en-US"/>
              <a:t>Notice that all of these use the </a:t>
            </a:r>
            <a:r>
              <a:rPr lang="en-US" i="1"/>
              <a:t>same</a:t>
            </a:r>
            <a:r>
              <a:rPr lang="en-US"/>
              <a:t> amount of memory for the strings.</a:t>
            </a:r>
          </a:p>
          <a:p>
            <a:endParaRPr lang="en-US"/>
          </a:p>
          <a:p>
            <a:r>
              <a:rPr lang="en-US"/>
              <a:t>How many pointers does each one use?</a:t>
            </a:r>
          </a:p>
          <a:p>
            <a:endParaRPr lang="en-US"/>
          </a:p>
          <a:p>
            <a:r>
              <a:rPr lang="en-US"/>
              <a:t>N for array. Just store a pointer to each string.</a:t>
            </a:r>
          </a:p>
          <a:p>
            <a:endParaRPr lang="en-US"/>
          </a:p>
          <a:p>
            <a:r>
              <a:rPr lang="en-US"/>
              <a:t>n (pointer to each string) + n/lambda (null pointer ending each list). Note, I’m playing a little game here; without an optimization, this would actually be 2n + n/lambda.</a:t>
            </a:r>
          </a:p>
          <a:p>
            <a:endParaRPr lang="en-US"/>
          </a:p>
          <a:p>
            <a:r>
              <a:rPr lang="en-US"/>
              <a:t>N/lambda.</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02F22-E958-44F6-8EFA-0A6F2B985E26}" type="slidenum">
              <a:rPr lang="en-US"/>
              <a:pPr/>
              <a:t>17</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D7FD5-4CFE-48EA-B6B8-B8617062391E}" type="slidenum">
              <a:rPr lang="en-US"/>
              <a:pPr/>
              <a:t>18</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27DF4-CB99-4C22-AADD-FF4652A12B77}" type="slidenum">
              <a:rPr lang="en-US"/>
              <a:pPr/>
              <a:t>19</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FFAB4-04B1-42FA-B00D-16C2844496C7}" type="slidenum">
              <a:rPr lang="en-US"/>
              <a:pPr/>
              <a:t>20</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07662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8306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7053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03076E91-B835-47A7-9A49-8FDB89541E00}" type="slidenum">
              <a:rPr lang="en-US"/>
              <a:pPr/>
              <a:t>‹#›</a:t>
            </a:fld>
            <a:endParaRPr lang="en-US"/>
          </a:p>
        </p:txBody>
      </p:sp>
    </p:spTree>
    <p:extLst>
      <p:ext uri="{BB962C8B-B14F-4D97-AF65-F5344CB8AC3E}">
        <p14:creationId xmlns:p14="http://schemas.microsoft.com/office/powerpoint/2010/main" val="96323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8432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DEDE4-71C8-4285-897E-C50DE1E830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3164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16870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DEDE4-71C8-4285-897E-C50DE1E83083}"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32548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DEDE4-71C8-4285-897E-C50DE1E83083}"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6748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DEDE4-71C8-4285-897E-C50DE1E83083}"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1057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1384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6509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EDE4-71C8-4285-897E-C50DE1E83083}" type="datetimeFigureOut">
              <a:rPr lang="en-US" smtClean="0"/>
              <a:t>12/19/2020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08844-33FA-426E-8134-53AD6E1B3D20}" type="slidenum">
              <a:rPr lang="en-US" smtClean="0"/>
              <a:t>‹#›</a:t>
            </a:fld>
            <a:endParaRPr lang="en-US"/>
          </a:p>
        </p:txBody>
      </p:sp>
    </p:spTree>
    <p:extLst>
      <p:ext uri="{BB962C8B-B14F-4D97-AF65-F5344CB8AC3E}">
        <p14:creationId xmlns:p14="http://schemas.microsoft.com/office/powerpoint/2010/main" val="383212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web.mit.edu/16.070/www/lecture/hashing.pdf" TargetMode="External"/><Relationship Id="rId2" Type="http://schemas.openxmlformats.org/officeDocument/2006/relationships/hyperlink" Target="https://www.comp.nus.edu.sg/~stevenha/cs1020e/lectures/L11%20-%20Hashing.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edium.com/@dieswaytoofast/the-invention-of-the-hashing-algorithm-600933d7f84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slides/_rels/slide3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Presentation1.ppt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5" Type="http://schemas.openxmlformats.org/officeDocument/2006/relationships/tags" Target="../tags/tag5.xml"/><Relationship Id="rId4" Type="http://schemas.openxmlformats.org/officeDocument/2006/relationships/tags" Target="../tags/tag4.xml"/></Relationships>
</file>

<file path=ppt/slides/_rels/slide7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3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7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hyperlink" Target="http://www.nua.ie/" TargetMode="External"/><Relationship Id="rId2" Type="http://schemas.openxmlformats.org/officeDocument/2006/relationships/hyperlink" Target="Presentation1.pptx"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notesSlide" Target="../notesSlides/notesSlide39.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tags" Target="../tags/tag86.xml"/><Relationship Id="rId21" Type="http://schemas.openxmlformats.org/officeDocument/2006/relationships/tags" Target="../tags/tag68.xml"/><Relationship Id="rId34" Type="http://schemas.openxmlformats.org/officeDocument/2006/relationships/tags" Target="../tags/tag81.xml"/><Relationship Id="rId42" Type="http://schemas.openxmlformats.org/officeDocument/2006/relationships/tags" Target="../tags/tag89.xml"/><Relationship Id="rId47" Type="http://schemas.openxmlformats.org/officeDocument/2006/relationships/tags" Target="../tags/tag94.xml"/><Relationship Id="rId50" Type="http://schemas.openxmlformats.org/officeDocument/2006/relationships/tags" Target="../tags/tag97.xml"/><Relationship Id="rId55" Type="http://schemas.openxmlformats.org/officeDocument/2006/relationships/tags" Target="../tags/tag102.xml"/><Relationship Id="rId63" Type="http://schemas.openxmlformats.org/officeDocument/2006/relationships/tags" Target="../tags/tag110.xml"/><Relationship Id="rId68" Type="http://schemas.openxmlformats.org/officeDocument/2006/relationships/tags" Target="../tags/tag115.xml"/><Relationship Id="rId76" Type="http://schemas.openxmlformats.org/officeDocument/2006/relationships/tags" Target="../tags/tag123.xml"/><Relationship Id="rId84" Type="http://schemas.openxmlformats.org/officeDocument/2006/relationships/tags" Target="../tags/tag131.xml"/><Relationship Id="rId89" Type="http://schemas.openxmlformats.org/officeDocument/2006/relationships/tags" Target="../tags/tag136.xml"/><Relationship Id="rId7" Type="http://schemas.openxmlformats.org/officeDocument/2006/relationships/tags" Target="../tags/tag54.xml"/><Relationship Id="rId71" Type="http://schemas.openxmlformats.org/officeDocument/2006/relationships/tags" Target="../tags/tag118.xml"/><Relationship Id="rId92" Type="http://schemas.openxmlformats.org/officeDocument/2006/relationships/tags" Target="../tags/tag139.xml"/><Relationship Id="rId2" Type="http://schemas.openxmlformats.org/officeDocument/2006/relationships/tags" Target="../tags/tag49.xml"/><Relationship Id="rId16" Type="http://schemas.openxmlformats.org/officeDocument/2006/relationships/tags" Target="../tags/tag63.xml"/><Relationship Id="rId29" Type="http://schemas.openxmlformats.org/officeDocument/2006/relationships/tags" Target="../tags/tag76.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40" Type="http://schemas.openxmlformats.org/officeDocument/2006/relationships/tags" Target="../tags/tag87.xml"/><Relationship Id="rId45" Type="http://schemas.openxmlformats.org/officeDocument/2006/relationships/tags" Target="../tags/tag92.xml"/><Relationship Id="rId53" Type="http://schemas.openxmlformats.org/officeDocument/2006/relationships/tags" Target="../tags/tag100.xml"/><Relationship Id="rId58" Type="http://schemas.openxmlformats.org/officeDocument/2006/relationships/tags" Target="../tags/tag105.xml"/><Relationship Id="rId66" Type="http://schemas.openxmlformats.org/officeDocument/2006/relationships/tags" Target="../tags/tag113.xml"/><Relationship Id="rId74" Type="http://schemas.openxmlformats.org/officeDocument/2006/relationships/tags" Target="../tags/tag121.xml"/><Relationship Id="rId79" Type="http://schemas.openxmlformats.org/officeDocument/2006/relationships/tags" Target="../tags/tag126.xml"/><Relationship Id="rId87" Type="http://schemas.openxmlformats.org/officeDocument/2006/relationships/tags" Target="../tags/tag134.xml"/><Relationship Id="rId5" Type="http://schemas.openxmlformats.org/officeDocument/2006/relationships/tags" Target="../tags/tag52.xml"/><Relationship Id="rId61" Type="http://schemas.openxmlformats.org/officeDocument/2006/relationships/tags" Target="../tags/tag108.xml"/><Relationship Id="rId82" Type="http://schemas.openxmlformats.org/officeDocument/2006/relationships/tags" Target="../tags/tag129.xml"/><Relationship Id="rId90" Type="http://schemas.openxmlformats.org/officeDocument/2006/relationships/tags" Target="../tags/tag137.xml"/><Relationship Id="rId95" Type="http://schemas.openxmlformats.org/officeDocument/2006/relationships/slideLayout" Target="../slideLayouts/slideLayout6.xml"/><Relationship Id="rId19" Type="http://schemas.openxmlformats.org/officeDocument/2006/relationships/tags" Target="../tags/tag6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43" Type="http://schemas.openxmlformats.org/officeDocument/2006/relationships/tags" Target="../tags/tag90.xml"/><Relationship Id="rId48" Type="http://schemas.openxmlformats.org/officeDocument/2006/relationships/tags" Target="../tags/tag95.xml"/><Relationship Id="rId56" Type="http://schemas.openxmlformats.org/officeDocument/2006/relationships/tags" Target="../tags/tag103.xml"/><Relationship Id="rId64" Type="http://schemas.openxmlformats.org/officeDocument/2006/relationships/tags" Target="../tags/tag111.xml"/><Relationship Id="rId69" Type="http://schemas.openxmlformats.org/officeDocument/2006/relationships/tags" Target="../tags/tag116.xml"/><Relationship Id="rId77" Type="http://schemas.openxmlformats.org/officeDocument/2006/relationships/tags" Target="../tags/tag124.xml"/><Relationship Id="rId8" Type="http://schemas.openxmlformats.org/officeDocument/2006/relationships/tags" Target="../tags/tag55.xml"/><Relationship Id="rId51" Type="http://schemas.openxmlformats.org/officeDocument/2006/relationships/tags" Target="../tags/tag98.xml"/><Relationship Id="rId72" Type="http://schemas.openxmlformats.org/officeDocument/2006/relationships/tags" Target="../tags/tag119.xml"/><Relationship Id="rId80" Type="http://schemas.openxmlformats.org/officeDocument/2006/relationships/tags" Target="../tags/tag127.xml"/><Relationship Id="rId85" Type="http://schemas.openxmlformats.org/officeDocument/2006/relationships/tags" Target="../tags/tag132.xml"/><Relationship Id="rId93" Type="http://schemas.openxmlformats.org/officeDocument/2006/relationships/tags" Target="../tags/tag140.xml"/><Relationship Id="rId3" Type="http://schemas.openxmlformats.org/officeDocument/2006/relationships/tags" Target="../tags/tag50.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46" Type="http://schemas.openxmlformats.org/officeDocument/2006/relationships/tags" Target="../tags/tag93.xml"/><Relationship Id="rId59" Type="http://schemas.openxmlformats.org/officeDocument/2006/relationships/tags" Target="../tags/tag106.xml"/><Relationship Id="rId67" Type="http://schemas.openxmlformats.org/officeDocument/2006/relationships/tags" Target="../tags/tag114.xml"/><Relationship Id="rId20" Type="http://schemas.openxmlformats.org/officeDocument/2006/relationships/tags" Target="../tags/tag67.xml"/><Relationship Id="rId41" Type="http://schemas.openxmlformats.org/officeDocument/2006/relationships/tags" Target="../tags/tag88.xml"/><Relationship Id="rId54" Type="http://schemas.openxmlformats.org/officeDocument/2006/relationships/tags" Target="../tags/tag101.xml"/><Relationship Id="rId62" Type="http://schemas.openxmlformats.org/officeDocument/2006/relationships/tags" Target="../tags/tag109.xml"/><Relationship Id="rId70" Type="http://schemas.openxmlformats.org/officeDocument/2006/relationships/tags" Target="../tags/tag117.xml"/><Relationship Id="rId75" Type="http://schemas.openxmlformats.org/officeDocument/2006/relationships/tags" Target="../tags/tag122.xml"/><Relationship Id="rId83" Type="http://schemas.openxmlformats.org/officeDocument/2006/relationships/tags" Target="../tags/tag130.xml"/><Relationship Id="rId88" Type="http://schemas.openxmlformats.org/officeDocument/2006/relationships/tags" Target="../tags/tag135.xml"/><Relationship Id="rId91" Type="http://schemas.openxmlformats.org/officeDocument/2006/relationships/tags" Target="../tags/tag138.xml"/><Relationship Id="rId1" Type="http://schemas.openxmlformats.org/officeDocument/2006/relationships/tags" Target="../tags/tag48.xml"/><Relationship Id="rId6" Type="http://schemas.openxmlformats.org/officeDocument/2006/relationships/tags" Target="../tags/tag53.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49" Type="http://schemas.openxmlformats.org/officeDocument/2006/relationships/tags" Target="../tags/tag96.xml"/><Relationship Id="rId57" Type="http://schemas.openxmlformats.org/officeDocument/2006/relationships/tags" Target="../tags/tag104.xml"/><Relationship Id="rId10" Type="http://schemas.openxmlformats.org/officeDocument/2006/relationships/tags" Target="../tags/tag57.xml"/><Relationship Id="rId31" Type="http://schemas.openxmlformats.org/officeDocument/2006/relationships/tags" Target="../tags/tag78.xml"/><Relationship Id="rId44" Type="http://schemas.openxmlformats.org/officeDocument/2006/relationships/tags" Target="../tags/tag91.xml"/><Relationship Id="rId52" Type="http://schemas.openxmlformats.org/officeDocument/2006/relationships/tags" Target="../tags/tag99.xml"/><Relationship Id="rId60" Type="http://schemas.openxmlformats.org/officeDocument/2006/relationships/tags" Target="../tags/tag107.xml"/><Relationship Id="rId65" Type="http://schemas.openxmlformats.org/officeDocument/2006/relationships/tags" Target="../tags/tag112.xml"/><Relationship Id="rId73" Type="http://schemas.openxmlformats.org/officeDocument/2006/relationships/tags" Target="../tags/tag120.xml"/><Relationship Id="rId78" Type="http://schemas.openxmlformats.org/officeDocument/2006/relationships/tags" Target="../tags/tag125.xml"/><Relationship Id="rId81" Type="http://schemas.openxmlformats.org/officeDocument/2006/relationships/tags" Target="../tags/tag128.xml"/><Relationship Id="rId86" Type="http://schemas.openxmlformats.org/officeDocument/2006/relationships/tags" Target="../tags/tag133.xml"/><Relationship Id="rId94" Type="http://schemas.openxmlformats.org/officeDocument/2006/relationships/tags" Target="../tags/tag141.xml"/><Relationship Id="rId4" Type="http://schemas.openxmlformats.org/officeDocument/2006/relationships/tags" Target="../tags/tag51.xml"/><Relationship Id="rId9" Type="http://schemas.openxmlformats.org/officeDocument/2006/relationships/tags" Target="../tags/tag5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notesSlide" Target="../notesSlides/notesSlide47.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tags" Target="../tags/tag14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49.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wmf"/><Relationship Id="rId5" Type="http://schemas.openxmlformats.org/officeDocument/2006/relationships/oleObject" Target="../embeddings/oleObject1.bin"/><Relationship Id="rId4" Type="http://schemas.openxmlformats.org/officeDocument/2006/relationships/image" Target="../media/image35.wmf"/><Relationship Id="rId9" Type="http://schemas.openxmlformats.org/officeDocument/2006/relationships/image" Target="../media/image3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en.wikipedia.org/wiki/B-trees" TargetMode="External"/><Relationship Id="rId2" Type="http://schemas.openxmlformats.org/officeDocument/2006/relationships/hyperlink" Target="https://en.wikipedia.org/wiki/Ronald_Fagin" TargetMode="External"/><Relationship Id="rId1" Type="http://schemas.openxmlformats.org/officeDocument/2006/relationships/slideLayout" Target="../slideLayouts/slideLayout2.xml"/><Relationship Id="rId5" Type="http://schemas.openxmlformats.org/officeDocument/2006/relationships/hyperlink" Target="https://en.wikipedia.org/wiki/ZFS" TargetMode="External"/><Relationship Id="rId4" Type="http://schemas.openxmlformats.org/officeDocument/2006/relationships/hyperlink" Target="https://en.wikipedia.org/wiki/Global_File_System"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geeksforgeeks.org/extendible-hashing-dynamic-approach-to-dbm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itchFamily="2" charset="2"/>
              </a:rPr>
              <a:t></a:t>
            </a:r>
            <a:endParaRPr lang="en-US" dirty="0"/>
          </a:p>
        </p:txBody>
      </p:sp>
      <p:sp>
        <p:nvSpPr>
          <p:cNvPr id="3" name="Content Placeholder 2"/>
          <p:cNvSpPr>
            <a:spLocks noGrp="1"/>
          </p:cNvSpPr>
          <p:nvPr>
            <p:ph idx="1"/>
          </p:nvPr>
        </p:nvSpPr>
        <p:spPr/>
        <p:txBody>
          <a:bodyPr/>
          <a:lstStyle/>
          <a:p>
            <a:pPr marL="0" indent="0">
              <a:buNone/>
            </a:pPr>
            <a:r>
              <a:rPr lang="en-US" dirty="0" smtClean="0"/>
              <a:t>Student A: </a:t>
            </a:r>
            <a:r>
              <a:rPr lang="en-US" b="1" dirty="0" smtClean="0"/>
              <a:t>My </a:t>
            </a:r>
            <a:r>
              <a:rPr lang="en-US" b="1" dirty="0"/>
              <a:t>calculus professor was late 16 minutes for his first class, 8 minutes late for the second, and 4 minutes for the third.</a:t>
            </a:r>
          </a:p>
          <a:p>
            <a:pPr marL="0" indent="0">
              <a:buNone/>
            </a:pPr>
            <a:endParaRPr lang="en-US" dirty="0" smtClean="0"/>
          </a:p>
          <a:p>
            <a:pPr marL="0" indent="0">
              <a:buNone/>
            </a:pPr>
            <a:r>
              <a:rPr lang="en-US" dirty="0" smtClean="0"/>
              <a:t>Student B: At </a:t>
            </a:r>
            <a:r>
              <a:rPr lang="en-US" dirty="0"/>
              <a:t>this rate, he’ll never be in class on time.</a:t>
            </a:r>
          </a:p>
          <a:p>
            <a:endParaRPr lang="en-US" dirty="0"/>
          </a:p>
        </p:txBody>
      </p:sp>
    </p:spTree>
    <p:extLst>
      <p:ext uri="{BB962C8B-B14F-4D97-AF65-F5344CB8AC3E}">
        <p14:creationId xmlns:p14="http://schemas.microsoft.com/office/powerpoint/2010/main" val="3892972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Dictionary </a:t>
            </a:r>
          </a:p>
        </p:txBody>
      </p:sp>
      <p:sp>
        <p:nvSpPr>
          <p:cNvPr id="37891" name="Rectangle 3"/>
          <p:cNvSpPr>
            <a:spLocks noGrp="1" noChangeArrowheads="1"/>
          </p:cNvSpPr>
          <p:nvPr>
            <p:ph type="body" idx="1"/>
          </p:nvPr>
        </p:nvSpPr>
        <p:spPr>
          <a:xfrm>
            <a:off x="152400" y="1066800"/>
            <a:ext cx="8839200" cy="5410200"/>
          </a:xfrm>
        </p:spPr>
        <p:txBody>
          <a:bodyPr/>
          <a:lstStyle/>
          <a:p>
            <a:pPr>
              <a:lnSpc>
                <a:spcPct val="90000"/>
              </a:lnSpc>
            </a:pPr>
            <a:r>
              <a:rPr lang="en-US" b="1" dirty="0">
                <a:solidFill>
                  <a:srgbClr val="CC3300"/>
                </a:solidFill>
              </a:rPr>
              <a:t>Dictionary:</a:t>
            </a:r>
          </a:p>
          <a:p>
            <a:pPr lvl="1">
              <a:lnSpc>
                <a:spcPct val="90000"/>
              </a:lnSpc>
            </a:pPr>
            <a:r>
              <a:rPr lang="en-US" dirty="0"/>
              <a:t>Dynamic-set data structure for </a:t>
            </a:r>
            <a:r>
              <a:rPr lang="en-US" dirty="0">
                <a:solidFill>
                  <a:schemeClr val="hlink"/>
                </a:solidFill>
              </a:rPr>
              <a:t>storing items indexed using </a:t>
            </a:r>
            <a:r>
              <a:rPr lang="en-US" i="1" dirty="0">
                <a:solidFill>
                  <a:schemeClr val="hlink"/>
                </a:solidFill>
              </a:rPr>
              <a:t>keys</a:t>
            </a:r>
            <a:r>
              <a:rPr lang="en-US" dirty="0"/>
              <a:t>.</a:t>
            </a:r>
          </a:p>
          <a:p>
            <a:pPr lvl="1">
              <a:lnSpc>
                <a:spcPct val="90000"/>
              </a:lnSpc>
            </a:pPr>
            <a:r>
              <a:rPr lang="en-US" dirty="0"/>
              <a:t>Supports </a:t>
            </a:r>
            <a:r>
              <a:rPr lang="en-US" dirty="0">
                <a:solidFill>
                  <a:srgbClr val="CC3300"/>
                </a:solidFill>
              </a:rPr>
              <a:t>operations Insert, Search, and Delete</a:t>
            </a:r>
            <a:r>
              <a:rPr lang="en-US" dirty="0"/>
              <a:t>.</a:t>
            </a:r>
          </a:p>
          <a:p>
            <a:pPr lvl="1">
              <a:lnSpc>
                <a:spcPct val="90000"/>
              </a:lnSpc>
            </a:pPr>
            <a:r>
              <a:rPr lang="en-US" dirty="0">
                <a:solidFill>
                  <a:schemeClr val="hlink"/>
                </a:solidFill>
              </a:rPr>
              <a:t>Applications:</a:t>
            </a:r>
          </a:p>
          <a:p>
            <a:pPr lvl="2">
              <a:lnSpc>
                <a:spcPct val="90000"/>
              </a:lnSpc>
            </a:pPr>
            <a:r>
              <a:rPr lang="en-US" dirty="0"/>
              <a:t>Symbol table of a compiler.</a:t>
            </a:r>
          </a:p>
          <a:p>
            <a:pPr lvl="2">
              <a:lnSpc>
                <a:spcPct val="90000"/>
              </a:lnSpc>
            </a:pPr>
            <a:r>
              <a:rPr lang="en-US" dirty="0"/>
              <a:t>Memory-management tables in operating systems. </a:t>
            </a:r>
          </a:p>
          <a:p>
            <a:pPr lvl="2">
              <a:lnSpc>
                <a:spcPct val="90000"/>
              </a:lnSpc>
            </a:pPr>
            <a:r>
              <a:rPr lang="en-US" dirty="0"/>
              <a:t>Large-scale distributed systems.</a:t>
            </a:r>
          </a:p>
          <a:p>
            <a:pPr>
              <a:lnSpc>
                <a:spcPct val="90000"/>
              </a:lnSpc>
            </a:pPr>
            <a:r>
              <a:rPr lang="en-US" b="1" dirty="0">
                <a:solidFill>
                  <a:srgbClr val="CC3300"/>
                </a:solidFill>
              </a:rPr>
              <a:t>Hash Tables:</a:t>
            </a:r>
          </a:p>
          <a:p>
            <a:pPr lvl="1">
              <a:lnSpc>
                <a:spcPct val="90000"/>
              </a:lnSpc>
            </a:pPr>
            <a:r>
              <a:rPr lang="en-US" dirty="0"/>
              <a:t>Effective way of implementing dictionaries.</a:t>
            </a:r>
          </a:p>
          <a:p>
            <a:pPr lvl="1">
              <a:lnSpc>
                <a:spcPct val="90000"/>
              </a:lnSpc>
            </a:pPr>
            <a:r>
              <a:rPr lang="en-US" dirty="0"/>
              <a:t>Generalization of ordinary arrays.</a:t>
            </a:r>
          </a:p>
        </p:txBody>
      </p:sp>
    </p:spTree>
    <p:extLst>
      <p:ext uri="{BB962C8B-B14F-4D97-AF65-F5344CB8AC3E}">
        <p14:creationId xmlns:p14="http://schemas.microsoft.com/office/powerpoint/2010/main" val="29485962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1E25F580-37B0-4BDA-8346-CA68AF41DBE2}" type="slidenum">
              <a:rPr lang="en-US"/>
              <a:pPr/>
              <a:t>100</a:t>
            </a:fld>
            <a:endParaRPr lang="en-US"/>
          </a:p>
        </p:txBody>
      </p:sp>
      <p:sp>
        <p:nvSpPr>
          <p:cNvPr id="197634" name="Rectangle 2"/>
          <p:cNvSpPr>
            <a:spLocks noGrp="1" noChangeArrowheads="1"/>
          </p:cNvSpPr>
          <p:nvPr>
            <p:ph type="title"/>
          </p:nvPr>
        </p:nvSpPr>
        <p:spPr/>
        <p:txBody>
          <a:bodyPr/>
          <a:lstStyle/>
          <a:p>
            <a:r>
              <a:rPr lang="en-US"/>
              <a:t>Rehashing Example</a:t>
            </a:r>
          </a:p>
        </p:txBody>
      </p:sp>
      <p:sp>
        <p:nvSpPr>
          <p:cNvPr id="197635" name="Rectangle 3"/>
          <p:cNvSpPr>
            <a:spLocks noGrp="1" noChangeArrowheads="1"/>
          </p:cNvSpPr>
          <p:nvPr>
            <p:ph type="body" idx="1"/>
          </p:nvPr>
        </p:nvSpPr>
        <p:spPr>
          <a:xfrm>
            <a:off x="685800" y="1752600"/>
            <a:ext cx="7772400" cy="1447800"/>
          </a:xfrm>
        </p:spPr>
        <p:txBody>
          <a:bodyPr/>
          <a:lstStyle/>
          <a:p>
            <a:pPr>
              <a:buFontTx/>
              <a:buNone/>
            </a:pPr>
            <a:r>
              <a:rPr lang="en-US"/>
              <a:t>Separate chaining</a:t>
            </a:r>
          </a:p>
          <a:p>
            <a:pPr lvl="1">
              <a:buFontTx/>
              <a:buNone/>
            </a:pPr>
            <a:r>
              <a:rPr lang="en-US"/>
              <a:t> h</a:t>
            </a:r>
            <a:r>
              <a:rPr lang="en-US" baseline="-25000"/>
              <a:t>1</a:t>
            </a:r>
            <a:r>
              <a:rPr lang="en-US"/>
              <a:t>(x) = x mod 5 </a:t>
            </a:r>
            <a:r>
              <a:rPr lang="en-US">
                <a:solidFill>
                  <a:srgbClr val="FF0000"/>
                </a:solidFill>
              </a:rPr>
              <a:t>rehashes to</a:t>
            </a:r>
            <a:r>
              <a:rPr lang="en-US"/>
              <a:t> h</a:t>
            </a:r>
            <a:r>
              <a:rPr lang="en-US" baseline="-25000"/>
              <a:t>2</a:t>
            </a:r>
            <a:r>
              <a:rPr lang="en-US"/>
              <a:t>(x) = x mod 11</a:t>
            </a:r>
          </a:p>
        </p:txBody>
      </p:sp>
      <p:sp>
        <p:nvSpPr>
          <p:cNvPr id="197636" name="Rectangle 4"/>
          <p:cNvSpPr>
            <a:spLocks noChangeArrowheads="1"/>
          </p:cNvSpPr>
          <p:nvPr/>
        </p:nvSpPr>
        <p:spPr bwMode="auto">
          <a:xfrm>
            <a:off x="3200400" y="35814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37" name="Text Box 5"/>
          <p:cNvSpPr txBox="1">
            <a:spLocks noChangeArrowheads="1"/>
          </p:cNvSpPr>
          <p:nvPr/>
        </p:nvSpPr>
        <p:spPr bwMode="auto">
          <a:xfrm>
            <a:off x="762000" y="37338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l-GR" sz="2800" dirty="0">
                <a:cs typeface="Times New Roman" pitchFamily="18" charset="0"/>
              </a:rPr>
              <a:t>α </a:t>
            </a:r>
            <a:r>
              <a:rPr lang="en-US" sz="2800" dirty="0" smtClean="0">
                <a:sym typeface="Symbol" pitchFamily="18" charset="2"/>
              </a:rPr>
              <a:t>=</a:t>
            </a:r>
            <a:r>
              <a:rPr lang="en-US" sz="2800" dirty="0">
                <a:sym typeface="Symbol" pitchFamily="18" charset="2"/>
              </a:rPr>
              <a:t>1</a:t>
            </a:r>
          </a:p>
        </p:txBody>
      </p:sp>
      <p:sp>
        <p:nvSpPr>
          <p:cNvPr id="197638" name="Text Box 6"/>
          <p:cNvSpPr txBox="1">
            <a:spLocks noChangeArrowheads="1"/>
          </p:cNvSpPr>
          <p:nvPr/>
        </p:nvSpPr>
        <p:spPr bwMode="auto">
          <a:xfrm>
            <a:off x="609600" y="5257800"/>
            <a:ext cx="152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l-GR" sz="2800" dirty="0">
                <a:cs typeface="Times New Roman" pitchFamily="18" charset="0"/>
              </a:rPr>
              <a:t>α </a:t>
            </a:r>
            <a:r>
              <a:rPr lang="en-US" sz="2800" dirty="0" smtClean="0">
                <a:sym typeface="Symbol" pitchFamily="18" charset="2"/>
              </a:rPr>
              <a:t>=</a:t>
            </a:r>
            <a:r>
              <a:rPr lang="en-US" sz="2800" dirty="0">
                <a:sym typeface="Symbol" pitchFamily="18" charset="2"/>
              </a:rPr>
              <a:t>5/11</a:t>
            </a:r>
          </a:p>
        </p:txBody>
      </p:sp>
      <p:sp>
        <p:nvSpPr>
          <p:cNvPr id="197639" name="Rectangle 7"/>
          <p:cNvSpPr>
            <a:spLocks noChangeArrowheads="1"/>
          </p:cNvSpPr>
          <p:nvPr/>
        </p:nvSpPr>
        <p:spPr bwMode="auto">
          <a:xfrm>
            <a:off x="3657600" y="35814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0" name="Rectangle 8"/>
          <p:cNvSpPr>
            <a:spLocks noChangeArrowheads="1"/>
          </p:cNvSpPr>
          <p:nvPr/>
        </p:nvSpPr>
        <p:spPr bwMode="auto">
          <a:xfrm>
            <a:off x="4114800" y="35814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1" name="Rectangle 9"/>
          <p:cNvSpPr>
            <a:spLocks noChangeArrowheads="1"/>
          </p:cNvSpPr>
          <p:nvPr/>
        </p:nvSpPr>
        <p:spPr bwMode="auto">
          <a:xfrm>
            <a:off x="4572000" y="35814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2" name="Text Box 10"/>
          <p:cNvSpPr txBox="1">
            <a:spLocks noChangeArrowheads="1"/>
          </p:cNvSpPr>
          <p:nvPr/>
        </p:nvSpPr>
        <p:spPr bwMode="auto">
          <a:xfrm>
            <a:off x="3276600"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1</a:t>
            </a:r>
          </a:p>
        </p:txBody>
      </p:sp>
      <p:sp>
        <p:nvSpPr>
          <p:cNvPr id="197643" name="Text Box 11"/>
          <p:cNvSpPr txBox="1">
            <a:spLocks noChangeArrowheads="1"/>
          </p:cNvSpPr>
          <p:nvPr/>
        </p:nvSpPr>
        <p:spPr bwMode="auto">
          <a:xfrm>
            <a:off x="3733800"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2</a:t>
            </a:r>
          </a:p>
        </p:txBody>
      </p:sp>
      <p:sp>
        <p:nvSpPr>
          <p:cNvPr id="197644" name="Text Box 12"/>
          <p:cNvSpPr txBox="1">
            <a:spLocks noChangeArrowheads="1"/>
          </p:cNvSpPr>
          <p:nvPr/>
        </p:nvSpPr>
        <p:spPr bwMode="auto">
          <a:xfrm>
            <a:off x="4114800"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3</a:t>
            </a:r>
          </a:p>
        </p:txBody>
      </p:sp>
      <p:sp>
        <p:nvSpPr>
          <p:cNvPr id="197645" name="Text Box 13"/>
          <p:cNvSpPr txBox="1">
            <a:spLocks noChangeArrowheads="1"/>
          </p:cNvSpPr>
          <p:nvPr/>
        </p:nvSpPr>
        <p:spPr bwMode="auto">
          <a:xfrm>
            <a:off x="4648200"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4</a:t>
            </a:r>
          </a:p>
        </p:txBody>
      </p:sp>
      <p:sp>
        <p:nvSpPr>
          <p:cNvPr id="197646" name="Rectangle 14"/>
          <p:cNvSpPr>
            <a:spLocks noChangeArrowheads="1"/>
          </p:cNvSpPr>
          <p:nvPr/>
        </p:nvSpPr>
        <p:spPr bwMode="auto">
          <a:xfrm>
            <a:off x="35052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7" name="Rectangle 15"/>
          <p:cNvSpPr>
            <a:spLocks noChangeArrowheads="1"/>
          </p:cNvSpPr>
          <p:nvPr/>
        </p:nvSpPr>
        <p:spPr bwMode="auto">
          <a:xfrm>
            <a:off x="39624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8" name="Rectangle 16"/>
          <p:cNvSpPr>
            <a:spLocks noChangeArrowheads="1"/>
          </p:cNvSpPr>
          <p:nvPr/>
        </p:nvSpPr>
        <p:spPr bwMode="auto">
          <a:xfrm>
            <a:off x="44196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9" name="Rectangle 17"/>
          <p:cNvSpPr>
            <a:spLocks noChangeArrowheads="1"/>
          </p:cNvSpPr>
          <p:nvPr/>
        </p:nvSpPr>
        <p:spPr bwMode="auto">
          <a:xfrm>
            <a:off x="48768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0" name="Rectangle 18"/>
          <p:cNvSpPr>
            <a:spLocks noChangeArrowheads="1"/>
          </p:cNvSpPr>
          <p:nvPr/>
        </p:nvSpPr>
        <p:spPr bwMode="auto">
          <a:xfrm>
            <a:off x="53340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1" name="Text Box 19"/>
          <p:cNvSpPr txBox="1">
            <a:spLocks noChangeArrowheads="1"/>
          </p:cNvSpPr>
          <p:nvPr/>
        </p:nvSpPr>
        <p:spPr bwMode="auto">
          <a:xfrm>
            <a:off x="35814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1</a:t>
            </a:r>
          </a:p>
        </p:txBody>
      </p:sp>
      <p:sp>
        <p:nvSpPr>
          <p:cNvPr id="197652" name="Text Box 20"/>
          <p:cNvSpPr txBox="1">
            <a:spLocks noChangeArrowheads="1"/>
          </p:cNvSpPr>
          <p:nvPr/>
        </p:nvSpPr>
        <p:spPr bwMode="auto">
          <a:xfrm>
            <a:off x="40386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2</a:t>
            </a:r>
          </a:p>
        </p:txBody>
      </p:sp>
      <p:sp>
        <p:nvSpPr>
          <p:cNvPr id="197653" name="Text Box 21"/>
          <p:cNvSpPr txBox="1">
            <a:spLocks noChangeArrowheads="1"/>
          </p:cNvSpPr>
          <p:nvPr/>
        </p:nvSpPr>
        <p:spPr bwMode="auto">
          <a:xfrm>
            <a:off x="44196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3</a:t>
            </a:r>
          </a:p>
        </p:txBody>
      </p:sp>
      <p:sp>
        <p:nvSpPr>
          <p:cNvPr id="197654" name="Text Box 22"/>
          <p:cNvSpPr txBox="1">
            <a:spLocks noChangeArrowheads="1"/>
          </p:cNvSpPr>
          <p:nvPr/>
        </p:nvSpPr>
        <p:spPr bwMode="auto">
          <a:xfrm>
            <a:off x="49530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4</a:t>
            </a:r>
          </a:p>
        </p:txBody>
      </p:sp>
      <p:sp>
        <p:nvSpPr>
          <p:cNvPr id="197655" name="Text Box 23"/>
          <p:cNvSpPr txBox="1">
            <a:spLocks noChangeArrowheads="1"/>
          </p:cNvSpPr>
          <p:nvPr/>
        </p:nvSpPr>
        <p:spPr bwMode="auto">
          <a:xfrm>
            <a:off x="54102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5</a:t>
            </a:r>
          </a:p>
        </p:txBody>
      </p:sp>
      <p:sp>
        <p:nvSpPr>
          <p:cNvPr id="197656" name="Rectangle 24"/>
          <p:cNvSpPr>
            <a:spLocks noChangeArrowheads="1"/>
          </p:cNvSpPr>
          <p:nvPr/>
        </p:nvSpPr>
        <p:spPr bwMode="auto">
          <a:xfrm>
            <a:off x="57912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7" name="Rectangle 25"/>
          <p:cNvSpPr>
            <a:spLocks noChangeArrowheads="1"/>
          </p:cNvSpPr>
          <p:nvPr/>
        </p:nvSpPr>
        <p:spPr bwMode="auto">
          <a:xfrm>
            <a:off x="62484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8" name="Rectangle 26"/>
          <p:cNvSpPr>
            <a:spLocks noChangeArrowheads="1"/>
          </p:cNvSpPr>
          <p:nvPr/>
        </p:nvSpPr>
        <p:spPr bwMode="auto">
          <a:xfrm>
            <a:off x="67056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9" name="Rectangle 27"/>
          <p:cNvSpPr>
            <a:spLocks noChangeArrowheads="1"/>
          </p:cNvSpPr>
          <p:nvPr/>
        </p:nvSpPr>
        <p:spPr bwMode="auto">
          <a:xfrm>
            <a:off x="71628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0" name="Rectangle 28"/>
          <p:cNvSpPr>
            <a:spLocks noChangeArrowheads="1"/>
          </p:cNvSpPr>
          <p:nvPr/>
        </p:nvSpPr>
        <p:spPr bwMode="auto">
          <a:xfrm>
            <a:off x="76200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1" name="Text Box 29"/>
          <p:cNvSpPr txBox="1">
            <a:spLocks noChangeArrowheads="1"/>
          </p:cNvSpPr>
          <p:nvPr/>
        </p:nvSpPr>
        <p:spPr bwMode="auto">
          <a:xfrm>
            <a:off x="58674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6</a:t>
            </a:r>
          </a:p>
        </p:txBody>
      </p:sp>
      <p:sp>
        <p:nvSpPr>
          <p:cNvPr id="197662" name="Text Box 30"/>
          <p:cNvSpPr txBox="1">
            <a:spLocks noChangeArrowheads="1"/>
          </p:cNvSpPr>
          <p:nvPr/>
        </p:nvSpPr>
        <p:spPr bwMode="auto">
          <a:xfrm>
            <a:off x="63246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7</a:t>
            </a:r>
          </a:p>
        </p:txBody>
      </p:sp>
      <p:sp>
        <p:nvSpPr>
          <p:cNvPr id="197663" name="Text Box 31"/>
          <p:cNvSpPr txBox="1">
            <a:spLocks noChangeArrowheads="1"/>
          </p:cNvSpPr>
          <p:nvPr/>
        </p:nvSpPr>
        <p:spPr bwMode="auto">
          <a:xfrm>
            <a:off x="67056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8</a:t>
            </a:r>
          </a:p>
        </p:txBody>
      </p:sp>
      <p:sp>
        <p:nvSpPr>
          <p:cNvPr id="197664" name="Text Box 32"/>
          <p:cNvSpPr txBox="1">
            <a:spLocks noChangeArrowheads="1"/>
          </p:cNvSpPr>
          <p:nvPr/>
        </p:nvSpPr>
        <p:spPr bwMode="auto">
          <a:xfrm>
            <a:off x="72390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9</a:t>
            </a:r>
          </a:p>
        </p:txBody>
      </p:sp>
      <p:sp>
        <p:nvSpPr>
          <p:cNvPr id="197665" name="Text Box 33"/>
          <p:cNvSpPr txBox="1">
            <a:spLocks noChangeArrowheads="1"/>
          </p:cNvSpPr>
          <p:nvPr/>
        </p:nvSpPr>
        <p:spPr bwMode="auto">
          <a:xfrm>
            <a:off x="7696200" y="4876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10</a:t>
            </a:r>
          </a:p>
        </p:txBody>
      </p:sp>
      <p:sp>
        <p:nvSpPr>
          <p:cNvPr id="197666" name="Rectangle 34"/>
          <p:cNvSpPr>
            <a:spLocks noChangeArrowheads="1"/>
          </p:cNvSpPr>
          <p:nvPr/>
        </p:nvSpPr>
        <p:spPr bwMode="auto">
          <a:xfrm>
            <a:off x="2743200" y="35814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7" name="Text Box 35"/>
          <p:cNvSpPr txBox="1">
            <a:spLocks noChangeArrowheads="1"/>
          </p:cNvSpPr>
          <p:nvPr/>
        </p:nvSpPr>
        <p:spPr bwMode="auto">
          <a:xfrm>
            <a:off x="2819400" y="3200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0</a:t>
            </a:r>
          </a:p>
        </p:txBody>
      </p:sp>
      <p:sp>
        <p:nvSpPr>
          <p:cNvPr id="197668" name="Rectangle 36"/>
          <p:cNvSpPr>
            <a:spLocks noChangeArrowheads="1"/>
          </p:cNvSpPr>
          <p:nvPr/>
        </p:nvSpPr>
        <p:spPr bwMode="auto">
          <a:xfrm>
            <a:off x="3048000" y="5257800"/>
            <a:ext cx="381000" cy="381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9" name="Text Box 37"/>
          <p:cNvSpPr txBox="1">
            <a:spLocks noChangeArrowheads="1"/>
          </p:cNvSpPr>
          <p:nvPr/>
        </p:nvSpPr>
        <p:spPr bwMode="auto">
          <a:xfrm>
            <a:off x="31242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0</a:t>
            </a:r>
          </a:p>
        </p:txBody>
      </p:sp>
      <p:sp>
        <p:nvSpPr>
          <p:cNvPr id="197670" name="Text Box 38"/>
          <p:cNvSpPr txBox="1">
            <a:spLocks noChangeArrowheads="1"/>
          </p:cNvSpPr>
          <p:nvPr/>
        </p:nvSpPr>
        <p:spPr bwMode="auto">
          <a:xfrm>
            <a:off x="2590800" y="4038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25</a:t>
            </a:r>
          </a:p>
        </p:txBody>
      </p:sp>
      <p:sp>
        <p:nvSpPr>
          <p:cNvPr id="197671" name="Text Box 39"/>
          <p:cNvSpPr txBox="1">
            <a:spLocks noChangeArrowheads="1"/>
          </p:cNvSpPr>
          <p:nvPr/>
        </p:nvSpPr>
        <p:spPr bwMode="auto">
          <a:xfrm>
            <a:off x="3505200" y="4038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37</a:t>
            </a:r>
            <a:br>
              <a:rPr lang="en-US" sz="1800"/>
            </a:br>
            <a:r>
              <a:rPr lang="en-US" sz="1800"/>
              <a:t>52</a:t>
            </a:r>
          </a:p>
        </p:txBody>
      </p:sp>
      <p:sp>
        <p:nvSpPr>
          <p:cNvPr id="197672" name="Text Box 40"/>
          <p:cNvSpPr txBox="1">
            <a:spLocks noChangeArrowheads="1"/>
          </p:cNvSpPr>
          <p:nvPr/>
        </p:nvSpPr>
        <p:spPr bwMode="auto">
          <a:xfrm>
            <a:off x="4038600" y="4038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83</a:t>
            </a:r>
            <a:br>
              <a:rPr lang="en-US" sz="1800"/>
            </a:br>
            <a:r>
              <a:rPr lang="en-US" sz="1800"/>
              <a:t>98</a:t>
            </a:r>
          </a:p>
        </p:txBody>
      </p:sp>
      <p:sp>
        <p:nvSpPr>
          <p:cNvPr id="197673" name="Text Box 41"/>
          <p:cNvSpPr txBox="1">
            <a:spLocks noChangeArrowheads="1"/>
          </p:cNvSpPr>
          <p:nvPr/>
        </p:nvSpPr>
        <p:spPr bwMode="auto">
          <a:xfrm>
            <a:off x="4267200" y="5715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25</a:t>
            </a:r>
          </a:p>
        </p:txBody>
      </p:sp>
      <p:sp>
        <p:nvSpPr>
          <p:cNvPr id="197674" name="Text Box 42"/>
          <p:cNvSpPr txBox="1">
            <a:spLocks noChangeArrowheads="1"/>
          </p:cNvSpPr>
          <p:nvPr/>
        </p:nvSpPr>
        <p:spPr bwMode="auto">
          <a:xfrm>
            <a:off x="4800600" y="5715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37</a:t>
            </a:r>
          </a:p>
        </p:txBody>
      </p:sp>
      <p:sp>
        <p:nvSpPr>
          <p:cNvPr id="197675" name="Text Box 43"/>
          <p:cNvSpPr txBox="1">
            <a:spLocks noChangeArrowheads="1"/>
          </p:cNvSpPr>
          <p:nvPr/>
        </p:nvSpPr>
        <p:spPr bwMode="auto">
          <a:xfrm>
            <a:off x="5638800" y="5715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83</a:t>
            </a:r>
          </a:p>
        </p:txBody>
      </p:sp>
      <p:sp>
        <p:nvSpPr>
          <p:cNvPr id="197676" name="Text Box 44"/>
          <p:cNvSpPr txBox="1">
            <a:spLocks noChangeArrowheads="1"/>
          </p:cNvSpPr>
          <p:nvPr/>
        </p:nvSpPr>
        <p:spPr bwMode="auto">
          <a:xfrm>
            <a:off x="6553200" y="5715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52</a:t>
            </a:r>
          </a:p>
        </p:txBody>
      </p:sp>
      <p:sp>
        <p:nvSpPr>
          <p:cNvPr id="197677" name="Text Box 45"/>
          <p:cNvSpPr txBox="1">
            <a:spLocks noChangeArrowheads="1"/>
          </p:cNvSpPr>
          <p:nvPr/>
        </p:nvSpPr>
        <p:spPr bwMode="auto">
          <a:xfrm>
            <a:off x="7467600" y="5715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t>98</a:t>
            </a:r>
          </a:p>
        </p:txBody>
      </p:sp>
    </p:spTree>
    <p:extLst>
      <p:ext uri="{BB962C8B-B14F-4D97-AF65-F5344CB8AC3E}">
        <p14:creationId xmlns:p14="http://schemas.microsoft.com/office/powerpoint/2010/main" val="38235629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Performance of Hashing</a:t>
            </a:r>
            <a:endParaRPr lang="en-US" dirty="0"/>
          </a:p>
        </p:txBody>
      </p:sp>
      <p:sp>
        <p:nvSpPr>
          <p:cNvPr id="3" name="Content Placeholder 2"/>
          <p:cNvSpPr>
            <a:spLocks noGrp="1"/>
          </p:cNvSpPr>
          <p:nvPr>
            <p:ph idx="1"/>
          </p:nvPr>
        </p:nvSpPr>
        <p:spPr>
          <a:xfrm>
            <a:off x="457200" y="1066800"/>
            <a:ext cx="8229600" cy="5059363"/>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1495"/>
            <a:ext cx="8613321"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2858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B72FE20-1244-4323-BD9C-13993A9A19A2}" type="slidenum">
              <a:rPr lang="en-US"/>
              <a:pPr/>
              <a:t>102</a:t>
            </a:fld>
            <a:endParaRPr lang="en-US"/>
          </a:p>
        </p:txBody>
      </p:sp>
      <p:sp>
        <p:nvSpPr>
          <p:cNvPr id="201730" name="Rectangle 2"/>
          <p:cNvSpPr>
            <a:spLocks noGrp="1" noChangeArrowheads="1"/>
          </p:cNvSpPr>
          <p:nvPr>
            <p:ph type="title"/>
          </p:nvPr>
        </p:nvSpPr>
        <p:spPr/>
        <p:txBody>
          <a:bodyPr/>
          <a:lstStyle/>
          <a:p>
            <a:r>
              <a:rPr lang="en-US"/>
              <a:t>Case Study</a:t>
            </a:r>
          </a:p>
        </p:txBody>
      </p:sp>
      <p:sp>
        <p:nvSpPr>
          <p:cNvPr id="201731" name="Rectangle 3"/>
          <p:cNvSpPr>
            <a:spLocks noGrp="1" noChangeArrowheads="1"/>
          </p:cNvSpPr>
          <p:nvPr>
            <p:ph type="body" sz="half" idx="1"/>
          </p:nvPr>
        </p:nvSpPr>
        <p:spPr>
          <a:xfrm>
            <a:off x="304800" y="1981200"/>
            <a:ext cx="4191000" cy="4114800"/>
          </a:xfrm>
        </p:spPr>
        <p:txBody>
          <a:bodyPr/>
          <a:lstStyle/>
          <a:p>
            <a:r>
              <a:rPr lang="en-US"/>
              <a:t>Spelling dictionary</a:t>
            </a:r>
          </a:p>
          <a:p>
            <a:pPr lvl="1"/>
            <a:r>
              <a:rPr lang="en-US"/>
              <a:t>50,000 words</a:t>
            </a:r>
          </a:p>
          <a:p>
            <a:pPr lvl="1"/>
            <a:r>
              <a:rPr lang="en-US"/>
              <a:t>static</a:t>
            </a:r>
          </a:p>
          <a:p>
            <a:pPr lvl="1"/>
            <a:r>
              <a:rPr lang="en-US"/>
              <a:t>arbitrary(ish) preprocessing time</a:t>
            </a:r>
          </a:p>
          <a:p>
            <a:r>
              <a:rPr lang="en-US"/>
              <a:t>Goals</a:t>
            </a:r>
          </a:p>
          <a:p>
            <a:pPr lvl="1"/>
            <a:r>
              <a:rPr lang="en-US"/>
              <a:t>fast spell checking</a:t>
            </a:r>
          </a:p>
          <a:p>
            <a:pPr lvl="1"/>
            <a:r>
              <a:rPr lang="en-US"/>
              <a:t>minimal storage</a:t>
            </a:r>
          </a:p>
        </p:txBody>
      </p:sp>
      <p:sp>
        <p:nvSpPr>
          <p:cNvPr id="201732" name="Rectangle 4"/>
          <p:cNvSpPr>
            <a:spLocks noGrp="1" noChangeArrowheads="1"/>
          </p:cNvSpPr>
          <p:nvPr>
            <p:ph type="body" sz="half" idx="2"/>
          </p:nvPr>
        </p:nvSpPr>
        <p:spPr>
          <a:xfrm>
            <a:off x="4114800" y="1905000"/>
            <a:ext cx="3810000" cy="4114800"/>
          </a:xfrm>
        </p:spPr>
        <p:txBody>
          <a:bodyPr/>
          <a:lstStyle/>
          <a:p>
            <a:r>
              <a:rPr lang="en-US" sz="2400">
                <a:solidFill>
                  <a:srgbClr val="008000"/>
                </a:solidFill>
              </a:rPr>
              <a:t>Practical notes</a:t>
            </a:r>
          </a:p>
          <a:p>
            <a:pPr lvl="1"/>
            <a:r>
              <a:rPr lang="en-US" sz="2000">
                <a:solidFill>
                  <a:srgbClr val="008000"/>
                </a:solidFill>
              </a:rPr>
              <a:t>almost all searches are successful</a:t>
            </a:r>
          </a:p>
          <a:p>
            <a:pPr lvl="1"/>
            <a:r>
              <a:rPr lang="en-US" sz="2000">
                <a:solidFill>
                  <a:srgbClr val="008000"/>
                </a:solidFill>
              </a:rPr>
              <a:t>words average about 8 characters in length</a:t>
            </a:r>
          </a:p>
          <a:p>
            <a:pPr lvl="1"/>
            <a:r>
              <a:rPr lang="en-US" sz="2000">
                <a:solidFill>
                  <a:srgbClr val="008000"/>
                </a:solidFill>
              </a:rPr>
              <a:t>50,000 words at 8 bytes/word is 400K</a:t>
            </a:r>
          </a:p>
          <a:p>
            <a:pPr lvl="1"/>
            <a:r>
              <a:rPr lang="en-US" sz="2000">
                <a:solidFill>
                  <a:srgbClr val="008000"/>
                </a:solidFill>
              </a:rPr>
              <a:t>pointers are 4 bytes</a:t>
            </a:r>
          </a:p>
          <a:p>
            <a:pPr lvl="1"/>
            <a:r>
              <a:rPr lang="en-US" sz="2000">
                <a:solidFill>
                  <a:srgbClr val="008000"/>
                </a:solidFill>
              </a:rPr>
              <a:t>there are </a:t>
            </a:r>
            <a:r>
              <a:rPr lang="en-US" sz="2000" i="1">
                <a:solidFill>
                  <a:srgbClr val="008000"/>
                </a:solidFill>
              </a:rPr>
              <a:t>many</a:t>
            </a:r>
            <a:r>
              <a:rPr lang="en-US" sz="2000">
                <a:solidFill>
                  <a:srgbClr val="008000"/>
                </a:solidFill>
              </a:rPr>
              <a:t> regularities in the structure of English words</a:t>
            </a:r>
          </a:p>
        </p:txBody>
      </p:sp>
      <p:sp>
        <p:nvSpPr>
          <p:cNvPr id="201733" name="Text Box 5"/>
          <p:cNvSpPr txBox="1">
            <a:spLocks noChangeArrowheads="1"/>
          </p:cNvSpPr>
          <p:nvPr/>
        </p:nvSpPr>
        <p:spPr bwMode="auto">
          <a:xfrm>
            <a:off x="7543800" y="24384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solidFill>
                  <a:srgbClr val="FF0000"/>
                </a:solidFill>
              </a:rPr>
              <a:t>Why?</a:t>
            </a:r>
          </a:p>
        </p:txBody>
      </p:sp>
    </p:spTree>
    <p:extLst>
      <p:ext uri="{BB962C8B-B14F-4D97-AF65-F5344CB8AC3E}">
        <p14:creationId xmlns:p14="http://schemas.microsoft.com/office/powerpoint/2010/main" val="35342705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DA9116-29CE-4A16-B98C-8A6DEB77A8B3}" type="slidenum">
              <a:rPr lang="en-US"/>
              <a:pPr/>
              <a:t>103</a:t>
            </a:fld>
            <a:endParaRPr lang="en-US"/>
          </a:p>
        </p:txBody>
      </p:sp>
      <p:sp>
        <p:nvSpPr>
          <p:cNvPr id="203778" name="Rectangle 2"/>
          <p:cNvSpPr>
            <a:spLocks noGrp="1" noChangeArrowheads="1"/>
          </p:cNvSpPr>
          <p:nvPr>
            <p:ph type="title"/>
          </p:nvPr>
        </p:nvSpPr>
        <p:spPr/>
        <p:txBody>
          <a:bodyPr/>
          <a:lstStyle/>
          <a:p>
            <a:r>
              <a:rPr lang="en-US"/>
              <a:t>Solutions</a:t>
            </a:r>
          </a:p>
        </p:txBody>
      </p:sp>
      <p:sp>
        <p:nvSpPr>
          <p:cNvPr id="203779" name="Rectangle 3"/>
          <p:cNvSpPr>
            <a:spLocks noGrp="1" noChangeArrowheads="1"/>
          </p:cNvSpPr>
          <p:nvPr>
            <p:ph type="body" idx="1"/>
          </p:nvPr>
        </p:nvSpPr>
        <p:spPr/>
        <p:txBody>
          <a:bodyPr/>
          <a:lstStyle/>
          <a:p>
            <a:r>
              <a:rPr lang="en-US"/>
              <a:t>Solutions</a:t>
            </a:r>
          </a:p>
          <a:p>
            <a:pPr lvl="1"/>
            <a:r>
              <a:rPr lang="en-US"/>
              <a:t>sorted array + binary search</a:t>
            </a:r>
          </a:p>
          <a:p>
            <a:pPr lvl="1"/>
            <a:r>
              <a:rPr lang="en-US"/>
              <a:t>separate chaining</a:t>
            </a:r>
          </a:p>
          <a:p>
            <a:pPr lvl="1"/>
            <a:r>
              <a:rPr lang="en-US"/>
              <a:t>open addressing + linear probing</a:t>
            </a:r>
          </a:p>
        </p:txBody>
      </p:sp>
    </p:spTree>
    <p:extLst>
      <p:ext uri="{BB962C8B-B14F-4D97-AF65-F5344CB8AC3E}">
        <p14:creationId xmlns:p14="http://schemas.microsoft.com/office/powerpoint/2010/main" val="13635700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BD9BF92C-C7DF-45DF-8036-90AC3A91CC6C}" type="slidenum">
              <a:rPr lang="en-US"/>
              <a:pPr/>
              <a:t>104</a:t>
            </a:fld>
            <a:endParaRPr lang="en-US"/>
          </a:p>
        </p:txBody>
      </p:sp>
      <p:sp>
        <p:nvSpPr>
          <p:cNvPr id="205826" name="Rectangle 2"/>
          <p:cNvSpPr>
            <a:spLocks noGrp="1" noChangeArrowheads="1"/>
          </p:cNvSpPr>
          <p:nvPr>
            <p:ph type="title"/>
          </p:nvPr>
        </p:nvSpPr>
        <p:spPr>
          <a:xfrm>
            <a:off x="685800" y="76200"/>
            <a:ext cx="7772400" cy="1143000"/>
          </a:xfrm>
        </p:spPr>
        <p:txBody>
          <a:bodyPr/>
          <a:lstStyle/>
          <a:p>
            <a:r>
              <a:rPr lang="en-US"/>
              <a:t>Storage</a:t>
            </a:r>
          </a:p>
        </p:txBody>
      </p:sp>
      <p:sp>
        <p:nvSpPr>
          <p:cNvPr id="205827" name="Rectangle 3"/>
          <p:cNvSpPr>
            <a:spLocks noGrp="1" noChangeArrowheads="1"/>
          </p:cNvSpPr>
          <p:nvPr>
            <p:ph type="body" idx="1"/>
          </p:nvPr>
        </p:nvSpPr>
        <p:spPr>
          <a:xfrm>
            <a:off x="685800" y="1447800"/>
            <a:ext cx="7772400" cy="4114800"/>
          </a:xfrm>
        </p:spPr>
        <p:txBody>
          <a:bodyPr/>
          <a:lstStyle/>
          <a:p>
            <a:r>
              <a:rPr lang="en-US"/>
              <a:t>Assume words are strings and entries are pointers to strings</a:t>
            </a:r>
          </a:p>
        </p:txBody>
      </p:sp>
      <p:grpSp>
        <p:nvGrpSpPr>
          <p:cNvPr id="205828" name="Group 4"/>
          <p:cNvGrpSpPr>
            <a:grpSpLocks/>
          </p:cNvGrpSpPr>
          <p:nvPr/>
        </p:nvGrpSpPr>
        <p:grpSpPr bwMode="auto">
          <a:xfrm>
            <a:off x="1387475" y="2378075"/>
            <a:ext cx="1816100" cy="2498725"/>
            <a:chOff x="672" y="1834"/>
            <a:chExt cx="1144" cy="1574"/>
          </a:xfrm>
        </p:grpSpPr>
        <p:grpSp>
          <p:nvGrpSpPr>
            <p:cNvPr id="205829" name="Group 5"/>
            <p:cNvGrpSpPr>
              <a:grpSpLocks/>
            </p:cNvGrpSpPr>
            <p:nvPr/>
          </p:nvGrpSpPr>
          <p:grpSpPr bwMode="auto">
            <a:xfrm>
              <a:off x="1152" y="2382"/>
              <a:ext cx="147" cy="1026"/>
              <a:chOff x="1392" y="1920"/>
              <a:chExt cx="147" cy="1026"/>
            </a:xfrm>
          </p:grpSpPr>
          <p:sp>
            <p:nvSpPr>
              <p:cNvPr id="205830" name="Rectangle 6"/>
              <p:cNvSpPr>
                <a:spLocks noChangeArrowheads="1"/>
              </p:cNvSpPr>
              <p:nvPr/>
            </p:nvSpPr>
            <p:spPr bwMode="auto">
              <a:xfrm>
                <a:off x="1392" y="1920"/>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1" name="Rectangle 7"/>
              <p:cNvSpPr>
                <a:spLocks noChangeArrowheads="1"/>
              </p:cNvSpPr>
              <p:nvPr/>
            </p:nvSpPr>
            <p:spPr bwMode="auto">
              <a:xfrm>
                <a:off x="1392" y="2067"/>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2" name="Rectangle 8"/>
              <p:cNvSpPr>
                <a:spLocks noChangeArrowheads="1"/>
              </p:cNvSpPr>
              <p:nvPr/>
            </p:nvSpPr>
            <p:spPr bwMode="auto">
              <a:xfrm>
                <a:off x="1392" y="221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3" name="Rectangle 9"/>
              <p:cNvSpPr>
                <a:spLocks noChangeArrowheads="1"/>
              </p:cNvSpPr>
              <p:nvPr/>
            </p:nvSpPr>
            <p:spPr bwMode="auto">
              <a:xfrm>
                <a:off x="1392" y="2506"/>
                <a:ext cx="147" cy="1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4" name="Rectangle 10"/>
              <p:cNvSpPr>
                <a:spLocks noChangeArrowheads="1"/>
              </p:cNvSpPr>
              <p:nvPr/>
            </p:nvSpPr>
            <p:spPr bwMode="auto">
              <a:xfrm>
                <a:off x="1392" y="2652"/>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5" name="Rectangle 11"/>
              <p:cNvSpPr>
                <a:spLocks noChangeArrowheads="1"/>
              </p:cNvSpPr>
              <p:nvPr/>
            </p:nvSpPr>
            <p:spPr bwMode="auto">
              <a:xfrm>
                <a:off x="1392" y="279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6" name="Rectangle 12"/>
              <p:cNvSpPr>
                <a:spLocks noChangeArrowheads="1"/>
              </p:cNvSpPr>
              <p:nvPr/>
            </p:nvSpPr>
            <p:spPr bwMode="auto">
              <a:xfrm>
                <a:off x="1392" y="235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grpSp>
        <p:sp>
          <p:nvSpPr>
            <p:cNvPr id="205837" name="Text Box 13"/>
            <p:cNvSpPr txBox="1">
              <a:spLocks noChangeArrowheads="1"/>
            </p:cNvSpPr>
            <p:nvPr/>
          </p:nvSpPr>
          <p:spPr bwMode="auto">
            <a:xfrm>
              <a:off x="672" y="1834"/>
              <a:ext cx="11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Array +</a:t>
              </a:r>
            </a:p>
            <a:p>
              <a:pPr eaLnBrk="0" hangingPunct="0"/>
              <a:r>
                <a:rPr lang="en-US"/>
                <a:t>binary search</a:t>
              </a:r>
            </a:p>
          </p:txBody>
        </p:sp>
      </p:grpSp>
      <p:sp>
        <p:nvSpPr>
          <p:cNvPr id="205838" name="Rectangle 14"/>
          <p:cNvSpPr>
            <a:spLocks noChangeArrowheads="1"/>
          </p:cNvSpPr>
          <p:nvPr/>
        </p:nvSpPr>
        <p:spPr bwMode="auto">
          <a:xfrm>
            <a:off x="4359275" y="3248025"/>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39" name="Rectangle 15"/>
          <p:cNvSpPr>
            <a:spLocks noChangeArrowheads="1"/>
          </p:cNvSpPr>
          <p:nvPr/>
        </p:nvSpPr>
        <p:spPr bwMode="auto">
          <a:xfrm>
            <a:off x="4359275" y="348138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0" name="Rectangle 16"/>
          <p:cNvSpPr>
            <a:spLocks noChangeArrowheads="1"/>
          </p:cNvSpPr>
          <p:nvPr/>
        </p:nvSpPr>
        <p:spPr bwMode="auto">
          <a:xfrm>
            <a:off x="4359275" y="371475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1" name="Rectangle 17"/>
          <p:cNvSpPr>
            <a:spLocks noChangeArrowheads="1"/>
          </p:cNvSpPr>
          <p:nvPr/>
        </p:nvSpPr>
        <p:spPr bwMode="auto">
          <a:xfrm>
            <a:off x="4359275" y="4178300"/>
            <a:ext cx="233363" cy="231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2" name="Rectangle 18"/>
          <p:cNvSpPr>
            <a:spLocks noChangeArrowheads="1"/>
          </p:cNvSpPr>
          <p:nvPr/>
        </p:nvSpPr>
        <p:spPr bwMode="auto">
          <a:xfrm>
            <a:off x="4359275" y="4410075"/>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3" name="Rectangle 19"/>
          <p:cNvSpPr>
            <a:spLocks noChangeArrowheads="1"/>
          </p:cNvSpPr>
          <p:nvPr/>
        </p:nvSpPr>
        <p:spPr bwMode="auto">
          <a:xfrm>
            <a:off x="4359275" y="46434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4" name="Rectangle 20"/>
          <p:cNvSpPr>
            <a:spLocks noChangeArrowheads="1"/>
          </p:cNvSpPr>
          <p:nvPr/>
        </p:nvSpPr>
        <p:spPr bwMode="auto">
          <a:xfrm>
            <a:off x="4359275" y="39449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5" name="Rectangle 21"/>
          <p:cNvSpPr>
            <a:spLocks noChangeArrowheads="1"/>
          </p:cNvSpPr>
          <p:nvPr/>
        </p:nvSpPr>
        <p:spPr bwMode="auto">
          <a:xfrm>
            <a:off x="4359275" y="5110163"/>
            <a:ext cx="233363" cy="231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6" name="Rectangle 22"/>
          <p:cNvSpPr>
            <a:spLocks noChangeArrowheads="1"/>
          </p:cNvSpPr>
          <p:nvPr/>
        </p:nvSpPr>
        <p:spPr bwMode="auto">
          <a:xfrm>
            <a:off x="4359275" y="5341938"/>
            <a:ext cx="233363" cy="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7" name="Rectangle 23"/>
          <p:cNvSpPr>
            <a:spLocks noChangeArrowheads="1"/>
          </p:cNvSpPr>
          <p:nvPr/>
        </p:nvSpPr>
        <p:spPr bwMode="auto">
          <a:xfrm>
            <a:off x="4359275" y="55753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8" name="Rectangle 24"/>
          <p:cNvSpPr>
            <a:spLocks noChangeArrowheads="1"/>
          </p:cNvSpPr>
          <p:nvPr/>
        </p:nvSpPr>
        <p:spPr bwMode="auto">
          <a:xfrm>
            <a:off x="4359275" y="48768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49" name="Text Box 25"/>
          <p:cNvSpPr txBox="1">
            <a:spLocks noChangeArrowheads="1"/>
          </p:cNvSpPr>
          <p:nvPr/>
        </p:nvSpPr>
        <p:spPr bwMode="auto">
          <a:xfrm>
            <a:off x="3741738" y="2743200"/>
            <a:ext cx="235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Separate chaining</a:t>
            </a:r>
          </a:p>
        </p:txBody>
      </p:sp>
      <p:sp>
        <p:nvSpPr>
          <p:cNvPr id="205850" name="Rectangle 26"/>
          <p:cNvSpPr>
            <a:spLocks noChangeArrowheads="1"/>
          </p:cNvSpPr>
          <p:nvPr/>
        </p:nvSpPr>
        <p:spPr bwMode="auto">
          <a:xfrm>
            <a:off x="4359275" y="335280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1" name="Rectangle 27"/>
          <p:cNvSpPr>
            <a:spLocks noChangeArrowheads="1"/>
          </p:cNvSpPr>
          <p:nvPr/>
        </p:nvSpPr>
        <p:spPr bwMode="auto">
          <a:xfrm>
            <a:off x="4359275" y="358616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2" name="Rectangle 28"/>
          <p:cNvSpPr>
            <a:spLocks noChangeArrowheads="1"/>
          </p:cNvSpPr>
          <p:nvPr/>
        </p:nvSpPr>
        <p:spPr bwMode="auto">
          <a:xfrm>
            <a:off x="4359275" y="381952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3" name="Rectangle 29"/>
          <p:cNvSpPr>
            <a:spLocks noChangeArrowheads="1"/>
          </p:cNvSpPr>
          <p:nvPr/>
        </p:nvSpPr>
        <p:spPr bwMode="auto">
          <a:xfrm>
            <a:off x="4359275" y="4283075"/>
            <a:ext cx="2333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4" name="Rectangle 30"/>
          <p:cNvSpPr>
            <a:spLocks noChangeArrowheads="1"/>
          </p:cNvSpPr>
          <p:nvPr/>
        </p:nvSpPr>
        <p:spPr bwMode="auto">
          <a:xfrm>
            <a:off x="4359275" y="45148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5" name="Rectangle 31"/>
          <p:cNvSpPr>
            <a:spLocks noChangeArrowheads="1"/>
          </p:cNvSpPr>
          <p:nvPr/>
        </p:nvSpPr>
        <p:spPr bwMode="auto">
          <a:xfrm>
            <a:off x="4359275" y="47482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6" name="Rectangle 32"/>
          <p:cNvSpPr>
            <a:spLocks noChangeArrowheads="1"/>
          </p:cNvSpPr>
          <p:nvPr/>
        </p:nvSpPr>
        <p:spPr bwMode="auto">
          <a:xfrm>
            <a:off x="4359275" y="40497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7" name="Rectangle 33"/>
          <p:cNvSpPr>
            <a:spLocks noChangeArrowheads="1"/>
          </p:cNvSpPr>
          <p:nvPr/>
        </p:nvSpPr>
        <p:spPr bwMode="auto">
          <a:xfrm>
            <a:off x="4359275" y="5214938"/>
            <a:ext cx="2333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8" name="Rectangle 34"/>
          <p:cNvSpPr>
            <a:spLocks noChangeArrowheads="1"/>
          </p:cNvSpPr>
          <p:nvPr/>
        </p:nvSpPr>
        <p:spPr bwMode="auto">
          <a:xfrm>
            <a:off x="4359275" y="5446713"/>
            <a:ext cx="23336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59" name="Rectangle 35"/>
          <p:cNvSpPr>
            <a:spLocks noChangeArrowheads="1"/>
          </p:cNvSpPr>
          <p:nvPr/>
        </p:nvSpPr>
        <p:spPr bwMode="auto">
          <a:xfrm>
            <a:off x="4359275" y="568007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0" name="Rectangle 36"/>
          <p:cNvSpPr>
            <a:spLocks noChangeArrowheads="1"/>
          </p:cNvSpPr>
          <p:nvPr/>
        </p:nvSpPr>
        <p:spPr bwMode="auto">
          <a:xfrm>
            <a:off x="4359275" y="4981575"/>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61" name="AutoShape 37"/>
          <p:cNvCxnSpPr>
            <a:cxnSpLocks noChangeShapeType="1"/>
            <a:stCxn id="205850" idx="0"/>
          </p:cNvCxnSpPr>
          <p:nvPr/>
        </p:nvCxnSpPr>
        <p:spPr bwMode="auto">
          <a:xfrm flipV="1">
            <a:off x="4476750" y="3351213"/>
            <a:ext cx="5683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2" name="Rectangle 38"/>
          <p:cNvSpPr>
            <a:spLocks noChangeArrowheads="1"/>
          </p:cNvSpPr>
          <p:nvPr/>
        </p:nvSpPr>
        <p:spPr bwMode="auto">
          <a:xfrm>
            <a:off x="5029200" y="3962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63" name="AutoShape 39"/>
          <p:cNvCxnSpPr>
            <a:cxnSpLocks noChangeShapeType="1"/>
            <a:stCxn id="205856" idx="0"/>
            <a:endCxn id="205862" idx="1"/>
          </p:cNvCxnSpPr>
          <p:nvPr/>
        </p:nvCxnSpPr>
        <p:spPr bwMode="auto">
          <a:xfrm>
            <a:off x="4476750" y="4049713"/>
            <a:ext cx="552450" cy="30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64" name="AutoShape 40"/>
          <p:cNvCxnSpPr>
            <a:cxnSpLocks noChangeShapeType="1"/>
            <a:stCxn id="205855" idx="0"/>
          </p:cNvCxnSpPr>
          <p:nvPr/>
        </p:nvCxnSpPr>
        <p:spPr bwMode="auto">
          <a:xfrm flipV="1">
            <a:off x="4476750" y="4743450"/>
            <a:ext cx="56832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65" name="Rectangle 41"/>
          <p:cNvSpPr>
            <a:spLocks noChangeArrowheads="1"/>
          </p:cNvSpPr>
          <p:nvPr/>
        </p:nvSpPr>
        <p:spPr bwMode="auto">
          <a:xfrm>
            <a:off x="5257800" y="3962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6" name="Rectangle 42"/>
          <p:cNvSpPr>
            <a:spLocks noChangeArrowheads="1"/>
          </p:cNvSpPr>
          <p:nvPr/>
        </p:nvSpPr>
        <p:spPr bwMode="auto">
          <a:xfrm>
            <a:off x="5045075" y="40576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grpSp>
        <p:nvGrpSpPr>
          <p:cNvPr id="205867" name="Group 43"/>
          <p:cNvGrpSpPr>
            <a:grpSpLocks/>
          </p:cNvGrpSpPr>
          <p:nvPr/>
        </p:nvGrpSpPr>
        <p:grpSpPr bwMode="auto">
          <a:xfrm>
            <a:off x="6718300" y="2514600"/>
            <a:ext cx="2054225" cy="3578225"/>
            <a:chOff x="3943" y="1834"/>
            <a:chExt cx="1294" cy="2254"/>
          </a:xfrm>
        </p:grpSpPr>
        <p:sp>
          <p:nvSpPr>
            <p:cNvPr id="205868" name="Rectangle 44"/>
            <p:cNvSpPr>
              <a:spLocks noChangeArrowheads="1"/>
            </p:cNvSpPr>
            <p:nvPr/>
          </p:nvSpPr>
          <p:spPr bwMode="auto">
            <a:xfrm>
              <a:off x="4509" y="2382"/>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69" name="Rectangle 45"/>
            <p:cNvSpPr>
              <a:spLocks noChangeArrowheads="1"/>
            </p:cNvSpPr>
            <p:nvPr/>
          </p:nvSpPr>
          <p:spPr bwMode="auto">
            <a:xfrm>
              <a:off x="4509" y="2529"/>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0" name="Rectangle 46"/>
            <p:cNvSpPr>
              <a:spLocks noChangeArrowheads="1"/>
            </p:cNvSpPr>
            <p:nvPr/>
          </p:nvSpPr>
          <p:spPr bwMode="auto">
            <a:xfrm>
              <a:off x="4509" y="2676"/>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1" name="Rectangle 47"/>
            <p:cNvSpPr>
              <a:spLocks noChangeArrowheads="1"/>
            </p:cNvSpPr>
            <p:nvPr/>
          </p:nvSpPr>
          <p:spPr bwMode="auto">
            <a:xfrm>
              <a:off x="4509" y="2968"/>
              <a:ext cx="147" cy="1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2" name="Rectangle 48"/>
            <p:cNvSpPr>
              <a:spLocks noChangeArrowheads="1"/>
            </p:cNvSpPr>
            <p:nvPr/>
          </p:nvSpPr>
          <p:spPr bwMode="auto">
            <a:xfrm>
              <a:off x="4509" y="311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3" name="Rectangle 49"/>
            <p:cNvSpPr>
              <a:spLocks noChangeArrowheads="1"/>
            </p:cNvSpPr>
            <p:nvPr/>
          </p:nvSpPr>
          <p:spPr bwMode="auto">
            <a:xfrm>
              <a:off x="4509" y="326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4" name="Rectangle 50"/>
            <p:cNvSpPr>
              <a:spLocks noChangeArrowheads="1"/>
            </p:cNvSpPr>
            <p:nvPr/>
          </p:nvSpPr>
          <p:spPr bwMode="auto">
            <a:xfrm>
              <a:off x="4509" y="282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5" name="Rectangle 51"/>
            <p:cNvSpPr>
              <a:spLocks noChangeArrowheads="1"/>
            </p:cNvSpPr>
            <p:nvPr/>
          </p:nvSpPr>
          <p:spPr bwMode="auto">
            <a:xfrm>
              <a:off x="4509" y="3794"/>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6" name="Rectangle 52"/>
            <p:cNvSpPr>
              <a:spLocks noChangeArrowheads="1"/>
            </p:cNvSpPr>
            <p:nvPr/>
          </p:nvSpPr>
          <p:spPr bwMode="auto">
            <a:xfrm>
              <a:off x="4509" y="3941"/>
              <a:ext cx="14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77" name="Rectangle 53"/>
            <p:cNvSpPr>
              <a:spLocks noChangeArrowheads="1"/>
            </p:cNvSpPr>
            <p:nvPr/>
          </p:nvSpPr>
          <p:spPr bwMode="auto">
            <a:xfrm>
              <a:off x="4512" y="3408"/>
              <a:ext cx="14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hangingPunct="0"/>
              <a:r>
                <a:rPr lang="en-US" sz="4400" baseline="30000"/>
                <a:t>…</a:t>
              </a:r>
            </a:p>
          </p:txBody>
        </p:sp>
        <p:sp>
          <p:nvSpPr>
            <p:cNvPr id="205878" name="Text Box 54"/>
            <p:cNvSpPr txBox="1">
              <a:spLocks noChangeArrowheads="1"/>
            </p:cNvSpPr>
            <p:nvPr/>
          </p:nvSpPr>
          <p:spPr bwMode="auto">
            <a:xfrm>
              <a:off x="3943" y="1834"/>
              <a:ext cx="1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Closed hashing</a:t>
              </a:r>
            </a:p>
          </p:txBody>
        </p:sp>
      </p:grpSp>
      <p:sp>
        <p:nvSpPr>
          <p:cNvPr id="205879" name="Text Box 55"/>
          <p:cNvSpPr txBox="1">
            <a:spLocks noChangeArrowheads="1"/>
          </p:cNvSpPr>
          <p:nvPr/>
        </p:nvSpPr>
        <p:spPr bwMode="auto">
          <a:xfrm>
            <a:off x="1600200" y="5257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t>n pointers</a:t>
            </a:r>
          </a:p>
        </p:txBody>
      </p:sp>
      <p:sp>
        <p:nvSpPr>
          <p:cNvPr id="205880" name="Text Box 56"/>
          <p:cNvSpPr txBox="1">
            <a:spLocks noChangeArrowheads="1"/>
          </p:cNvSpPr>
          <p:nvPr/>
        </p:nvSpPr>
        <p:spPr bwMode="auto">
          <a:xfrm>
            <a:off x="2514600" y="57912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table size + 2n pointers =</a:t>
            </a:r>
            <a:br>
              <a:rPr lang="en-US"/>
            </a:br>
            <a:r>
              <a:rPr lang="en-US"/>
              <a:t>n/</a:t>
            </a:r>
            <a:r>
              <a:rPr lang="en-US">
                <a:sym typeface="Symbol" pitchFamily="18" charset="2"/>
              </a:rPr>
              <a:t></a:t>
            </a:r>
            <a:r>
              <a:rPr lang="en-US"/>
              <a:t> + 2n</a:t>
            </a:r>
          </a:p>
        </p:txBody>
      </p:sp>
      <p:sp>
        <p:nvSpPr>
          <p:cNvPr id="205881" name="Rectangle 57"/>
          <p:cNvSpPr>
            <a:spLocks noChangeArrowheads="1"/>
          </p:cNvSpPr>
          <p:nvPr/>
        </p:nvSpPr>
        <p:spPr bwMode="auto">
          <a:xfrm>
            <a:off x="5029200" y="45720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2" name="Rectangle 58"/>
          <p:cNvSpPr>
            <a:spLocks noChangeArrowheads="1"/>
          </p:cNvSpPr>
          <p:nvPr/>
        </p:nvSpPr>
        <p:spPr bwMode="auto">
          <a:xfrm>
            <a:off x="5257800" y="45720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3" name="Rectangle 59"/>
          <p:cNvSpPr>
            <a:spLocks noChangeArrowheads="1"/>
          </p:cNvSpPr>
          <p:nvPr/>
        </p:nvSpPr>
        <p:spPr bwMode="auto">
          <a:xfrm>
            <a:off x="5045075" y="46672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cxnSp>
        <p:nvCxnSpPr>
          <p:cNvPr id="205884" name="AutoShape 60"/>
          <p:cNvCxnSpPr>
            <a:cxnSpLocks noChangeShapeType="1"/>
          </p:cNvCxnSpPr>
          <p:nvPr/>
        </p:nvCxnSpPr>
        <p:spPr bwMode="auto">
          <a:xfrm flipV="1">
            <a:off x="5375275" y="4724400"/>
            <a:ext cx="56832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85" name="Rectangle 61"/>
          <p:cNvSpPr>
            <a:spLocks noChangeArrowheads="1"/>
          </p:cNvSpPr>
          <p:nvPr/>
        </p:nvSpPr>
        <p:spPr bwMode="auto">
          <a:xfrm>
            <a:off x="5943600" y="46482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6" name="Rectangle 62"/>
          <p:cNvSpPr>
            <a:spLocks noChangeArrowheads="1"/>
          </p:cNvSpPr>
          <p:nvPr/>
        </p:nvSpPr>
        <p:spPr bwMode="auto">
          <a:xfrm>
            <a:off x="6172200" y="46482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7" name="Rectangle 63"/>
          <p:cNvSpPr>
            <a:spLocks noChangeArrowheads="1"/>
          </p:cNvSpPr>
          <p:nvPr/>
        </p:nvSpPr>
        <p:spPr bwMode="auto">
          <a:xfrm>
            <a:off x="5959475" y="47434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8" name="Rectangle 64"/>
          <p:cNvSpPr>
            <a:spLocks noChangeArrowheads="1"/>
          </p:cNvSpPr>
          <p:nvPr/>
        </p:nvSpPr>
        <p:spPr bwMode="auto">
          <a:xfrm>
            <a:off x="5029200" y="3200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89" name="Rectangle 65"/>
          <p:cNvSpPr>
            <a:spLocks noChangeArrowheads="1"/>
          </p:cNvSpPr>
          <p:nvPr/>
        </p:nvSpPr>
        <p:spPr bwMode="auto">
          <a:xfrm>
            <a:off x="5257800" y="3200400"/>
            <a:ext cx="233363" cy="233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90" name="Rectangle 66"/>
          <p:cNvSpPr>
            <a:spLocks noChangeArrowheads="1"/>
          </p:cNvSpPr>
          <p:nvPr/>
        </p:nvSpPr>
        <p:spPr bwMode="auto">
          <a:xfrm>
            <a:off x="5045075" y="3295650"/>
            <a:ext cx="2333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p>
        </p:txBody>
      </p:sp>
      <p:sp>
        <p:nvSpPr>
          <p:cNvPr id="205891" name="Text Box 67"/>
          <p:cNvSpPr txBox="1">
            <a:spLocks noChangeArrowheads="1"/>
          </p:cNvSpPr>
          <p:nvPr/>
        </p:nvSpPr>
        <p:spPr bwMode="auto">
          <a:xfrm>
            <a:off x="6629400" y="6019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t>n/</a:t>
            </a:r>
            <a:r>
              <a:rPr lang="en-US">
                <a:sym typeface="Symbol" pitchFamily="18" charset="2"/>
              </a:rPr>
              <a:t> pointers</a:t>
            </a:r>
          </a:p>
        </p:txBody>
      </p:sp>
    </p:spTree>
    <p:extLst>
      <p:ext uri="{BB962C8B-B14F-4D97-AF65-F5344CB8AC3E}">
        <p14:creationId xmlns:p14="http://schemas.microsoft.com/office/powerpoint/2010/main" val="10636793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DE0111-28B6-4792-9960-00993341EA62}" type="slidenum">
              <a:rPr lang="en-US"/>
              <a:pPr/>
              <a:t>105</a:t>
            </a:fld>
            <a:endParaRPr lang="en-US"/>
          </a:p>
        </p:txBody>
      </p:sp>
      <p:sp>
        <p:nvSpPr>
          <p:cNvPr id="221186" name="Rectangle 2"/>
          <p:cNvSpPr>
            <a:spLocks noGrp="1" noChangeArrowheads="1"/>
          </p:cNvSpPr>
          <p:nvPr>
            <p:ph type="title"/>
          </p:nvPr>
        </p:nvSpPr>
        <p:spPr/>
        <p:txBody>
          <a:bodyPr/>
          <a:lstStyle/>
          <a:p>
            <a:r>
              <a:rPr lang="en-US"/>
              <a:t>Puzzler</a:t>
            </a:r>
          </a:p>
        </p:txBody>
      </p:sp>
      <p:sp>
        <p:nvSpPr>
          <p:cNvPr id="221187" name="Rectangle 3"/>
          <p:cNvSpPr>
            <a:spLocks noGrp="1" noChangeArrowheads="1"/>
          </p:cNvSpPr>
          <p:nvPr>
            <p:ph type="body" idx="1"/>
          </p:nvPr>
        </p:nvSpPr>
        <p:spPr/>
        <p:txBody>
          <a:bodyPr/>
          <a:lstStyle/>
          <a:p>
            <a:r>
              <a:rPr lang="en-US"/>
              <a:t>Suppose you have a HUGE hash table, that you often need to re-initialize to “empty”.  How can you do this in small constant time, </a:t>
            </a:r>
            <a:r>
              <a:rPr lang="en-US" i="1"/>
              <a:t>regardless</a:t>
            </a:r>
            <a:r>
              <a:rPr lang="en-US"/>
              <a:t> of the size of the table?</a:t>
            </a:r>
          </a:p>
        </p:txBody>
      </p:sp>
    </p:spTree>
    <p:extLst>
      <p:ext uri="{BB962C8B-B14F-4D97-AF65-F5344CB8AC3E}">
        <p14:creationId xmlns:p14="http://schemas.microsoft.com/office/powerpoint/2010/main" val="8037792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561BB2-D6A6-4F5E-89D6-F7F5C7EE22C2}" type="slidenum">
              <a:rPr lang="en-US"/>
              <a:pPr/>
              <a:t>106</a:t>
            </a:fld>
            <a:endParaRPr lang="en-US"/>
          </a:p>
        </p:txBody>
      </p:sp>
      <p:sp>
        <p:nvSpPr>
          <p:cNvPr id="222210" name="Rectangle 2"/>
          <p:cNvSpPr>
            <a:spLocks noGrp="1" noChangeArrowheads="1"/>
          </p:cNvSpPr>
          <p:nvPr>
            <p:ph type="title"/>
          </p:nvPr>
        </p:nvSpPr>
        <p:spPr/>
        <p:txBody>
          <a:bodyPr/>
          <a:lstStyle/>
          <a:p>
            <a:r>
              <a:rPr lang="en-US"/>
              <a:t>Databases</a:t>
            </a:r>
          </a:p>
        </p:txBody>
      </p:sp>
      <p:sp>
        <p:nvSpPr>
          <p:cNvPr id="222211" name="Rectangle 3"/>
          <p:cNvSpPr>
            <a:spLocks noGrp="1" noChangeArrowheads="1"/>
          </p:cNvSpPr>
          <p:nvPr>
            <p:ph type="body" idx="1"/>
          </p:nvPr>
        </p:nvSpPr>
        <p:spPr/>
        <p:txBody>
          <a:bodyPr/>
          <a:lstStyle/>
          <a:p>
            <a:pPr>
              <a:lnSpc>
                <a:spcPct val="90000"/>
              </a:lnSpc>
            </a:pPr>
            <a:r>
              <a:rPr lang="en-US"/>
              <a:t>A database is a set of records, each a tuple of values</a:t>
            </a:r>
          </a:p>
          <a:p>
            <a:pPr lvl="1">
              <a:lnSpc>
                <a:spcPct val="90000"/>
              </a:lnSpc>
            </a:pPr>
            <a:r>
              <a:rPr lang="en-US"/>
              <a:t>E.g.:  [ name, ss#, dept., salary ]</a:t>
            </a:r>
          </a:p>
          <a:p>
            <a:pPr>
              <a:lnSpc>
                <a:spcPct val="90000"/>
              </a:lnSpc>
            </a:pPr>
            <a:r>
              <a:rPr lang="en-US"/>
              <a:t>How can we speed up queries that ask for all employees in a given department?</a:t>
            </a:r>
          </a:p>
          <a:p>
            <a:pPr>
              <a:lnSpc>
                <a:spcPct val="90000"/>
              </a:lnSpc>
            </a:pPr>
            <a:r>
              <a:rPr lang="en-US"/>
              <a:t>How can we speed up queries that ask for all employees whose salary falls in a given range?</a:t>
            </a:r>
          </a:p>
        </p:txBody>
      </p:sp>
    </p:spTree>
    <p:extLst>
      <p:ext uri="{BB962C8B-B14F-4D97-AF65-F5344CB8AC3E}">
        <p14:creationId xmlns:p14="http://schemas.microsoft.com/office/powerpoint/2010/main" val="16306112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References</a:t>
            </a:r>
            <a:endParaRPr lang="en-US" dirty="0"/>
          </a:p>
        </p:txBody>
      </p:sp>
      <p:sp>
        <p:nvSpPr>
          <p:cNvPr id="3" name="Content Placeholder 2"/>
          <p:cNvSpPr>
            <a:spLocks noGrp="1"/>
          </p:cNvSpPr>
          <p:nvPr>
            <p:ph idx="1"/>
          </p:nvPr>
        </p:nvSpPr>
        <p:spPr/>
        <p:txBody>
          <a:bodyPr/>
          <a:lstStyle/>
          <a:p>
            <a:r>
              <a:rPr lang="en-US" dirty="0" smtClean="0">
                <a:hlinkClick r:id="rId2"/>
              </a:rPr>
              <a:t>https://www.comp.nus.edu.sg/~stevenha/cs1020e/lectures/L11%20-%20Hashing.pdf</a:t>
            </a:r>
            <a:endParaRPr lang="en-US" dirty="0" smtClean="0"/>
          </a:p>
          <a:p>
            <a:r>
              <a:rPr lang="en-US" dirty="0" smtClean="0">
                <a:hlinkClick r:id="rId3"/>
              </a:rPr>
              <a:t>http://web.mit.edu/16.070/www/lecture/hashing.pdf</a:t>
            </a:r>
            <a:endParaRPr lang="en-US" dirty="0" smtClean="0"/>
          </a:p>
          <a:p>
            <a:endParaRPr lang="en-US" dirty="0"/>
          </a:p>
        </p:txBody>
      </p:sp>
    </p:spTree>
    <p:extLst>
      <p:ext uri="{BB962C8B-B14F-4D97-AF65-F5344CB8AC3E}">
        <p14:creationId xmlns:p14="http://schemas.microsoft.com/office/powerpoint/2010/main" val="1749352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Direct-address Tables </a:t>
            </a:r>
          </a:p>
        </p:txBody>
      </p:sp>
      <p:sp>
        <p:nvSpPr>
          <p:cNvPr id="38915" name="Rectangle 3"/>
          <p:cNvSpPr>
            <a:spLocks noGrp="1" noChangeArrowheads="1"/>
          </p:cNvSpPr>
          <p:nvPr>
            <p:ph type="body" idx="1"/>
          </p:nvPr>
        </p:nvSpPr>
        <p:spPr>
          <a:xfrm>
            <a:off x="152400" y="1066800"/>
            <a:ext cx="8839200" cy="5410200"/>
          </a:xfrm>
        </p:spPr>
        <p:txBody>
          <a:bodyPr/>
          <a:lstStyle/>
          <a:p>
            <a:r>
              <a:rPr lang="en-US" dirty="0"/>
              <a:t>Direct-address Tables are </a:t>
            </a:r>
            <a:r>
              <a:rPr lang="en-US" dirty="0">
                <a:solidFill>
                  <a:srgbClr val="CC3300"/>
                </a:solidFill>
              </a:rPr>
              <a:t>ordinary arrays</a:t>
            </a:r>
            <a:r>
              <a:rPr lang="en-US" dirty="0"/>
              <a:t>.</a:t>
            </a:r>
          </a:p>
          <a:p>
            <a:r>
              <a:rPr lang="en-US" dirty="0">
                <a:solidFill>
                  <a:srgbClr val="CC3300"/>
                </a:solidFill>
              </a:rPr>
              <a:t>Facilitate direct addressing</a:t>
            </a:r>
            <a:r>
              <a:rPr lang="en-US" dirty="0"/>
              <a:t>.</a:t>
            </a:r>
          </a:p>
          <a:p>
            <a:pPr lvl="1"/>
            <a:r>
              <a:rPr lang="en-US" dirty="0"/>
              <a:t>Element whose key is </a:t>
            </a:r>
            <a:r>
              <a:rPr lang="en-US" i="1" dirty="0"/>
              <a:t>k</a:t>
            </a:r>
            <a:r>
              <a:rPr lang="en-US" dirty="0"/>
              <a:t> is obtained by indexing into the </a:t>
            </a:r>
            <a:r>
              <a:rPr lang="en-US" i="1" dirty="0" err="1"/>
              <a:t>k</a:t>
            </a:r>
            <a:r>
              <a:rPr lang="en-US" baseline="30000" dirty="0" err="1"/>
              <a:t>th</a:t>
            </a:r>
            <a:r>
              <a:rPr lang="en-US" dirty="0"/>
              <a:t> position of the array.</a:t>
            </a:r>
          </a:p>
          <a:p>
            <a:r>
              <a:rPr lang="en-US" dirty="0">
                <a:solidFill>
                  <a:schemeClr val="hlink"/>
                </a:solidFill>
              </a:rPr>
              <a:t>Applicable</a:t>
            </a:r>
            <a:r>
              <a:rPr lang="en-US" dirty="0"/>
              <a:t> when we can afford to allocate an array with one position for every possible key.</a:t>
            </a:r>
          </a:p>
          <a:p>
            <a:pPr lvl="1"/>
            <a:r>
              <a:rPr lang="en-US" dirty="0"/>
              <a:t>i.e. </a:t>
            </a:r>
            <a:r>
              <a:rPr lang="en-US" dirty="0">
                <a:solidFill>
                  <a:schemeClr val="hlink"/>
                </a:solidFill>
              </a:rPr>
              <a:t>when the universe of keys </a:t>
            </a:r>
            <a:r>
              <a:rPr lang="en-US" i="1" dirty="0">
                <a:solidFill>
                  <a:schemeClr val="hlink"/>
                </a:solidFill>
              </a:rPr>
              <a:t>U </a:t>
            </a:r>
            <a:r>
              <a:rPr lang="en-US" dirty="0">
                <a:solidFill>
                  <a:schemeClr val="hlink"/>
                </a:solidFill>
              </a:rPr>
              <a:t>is small</a:t>
            </a:r>
            <a:r>
              <a:rPr lang="en-US" dirty="0"/>
              <a:t>.</a:t>
            </a:r>
          </a:p>
          <a:p>
            <a:r>
              <a:rPr lang="en-US" dirty="0">
                <a:solidFill>
                  <a:srgbClr val="CC3300"/>
                </a:solidFill>
              </a:rPr>
              <a:t>Dictionary operations</a:t>
            </a:r>
            <a:r>
              <a:rPr lang="en-US" dirty="0"/>
              <a:t> can be implemented to take </a:t>
            </a:r>
            <a:r>
              <a:rPr lang="en-US" i="1" dirty="0">
                <a:solidFill>
                  <a:srgbClr val="CC3300"/>
                </a:solidFill>
              </a:rPr>
              <a:t>O</a:t>
            </a:r>
            <a:r>
              <a:rPr lang="en-US" dirty="0">
                <a:solidFill>
                  <a:srgbClr val="CC3300"/>
                </a:solidFill>
              </a:rPr>
              <a:t>(1) time</a:t>
            </a:r>
            <a:r>
              <a:rPr lang="en-US" dirty="0" smtClean="0"/>
              <a:t>.</a:t>
            </a:r>
            <a:endParaRPr lang="en-US" dirty="0"/>
          </a:p>
        </p:txBody>
      </p:sp>
    </p:spTree>
    <p:extLst>
      <p:ext uri="{BB962C8B-B14F-4D97-AF65-F5344CB8AC3E}">
        <p14:creationId xmlns:p14="http://schemas.microsoft.com/office/powerpoint/2010/main" val="241992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EBFD421-CDC9-4562-A31A-4001A52712F2}" type="slidenum">
              <a:rPr lang="en-US"/>
              <a:pPr/>
              <a:t>12</a:t>
            </a:fld>
            <a:endParaRPr lang="en-US"/>
          </a:p>
        </p:txBody>
      </p:sp>
      <p:sp>
        <p:nvSpPr>
          <p:cNvPr id="662530" name="Rectangle 2"/>
          <p:cNvSpPr>
            <a:spLocks noGrp="1" noChangeArrowheads="1"/>
          </p:cNvSpPr>
          <p:nvPr>
            <p:ph type="title"/>
          </p:nvPr>
        </p:nvSpPr>
        <p:spPr/>
        <p:txBody>
          <a:bodyPr/>
          <a:lstStyle/>
          <a:p>
            <a:r>
              <a:rPr lang="en-US" sz="3600"/>
              <a:t>Special Case: Dictionaries</a:t>
            </a:r>
          </a:p>
        </p:txBody>
      </p:sp>
      <p:sp>
        <p:nvSpPr>
          <p:cNvPr id="662531" name="Rectangle 3"/>
          <p:cNvSpPr>
            <a:spLocks noGrp="1" noChangeArrowheads="1"/>
          </p:cNvSpPr>
          <p:nvPr>
            <p:ph type="body" idx="1"/>
          </p:nvPr>
        </p:nvSpPr>
        <p:spPr/>
        <p:txBody>
          <a:bodyPr>
            <a:normAutofit fontScale="92500" lnSpcReduction="20000"/>
          </a:bodyPr>
          <a:lstStyle/>
          <a:p>
            <a:pPr>
              <a:lnSpc>
                <a:spcPct val="110000"/>
              </a:lnSpc>
            </a:pPr>
            <a:r>
              <a:rPr lang="en-US" b="1" dirty="0">
                <a:solidFill>
                  <a:schemeClr val="tx1"/>
                </a:solidFill>
                <a:latin typeface="Comic Sans MS" pitchFamily="66" charset="0"/>
              </a:rPr>
              <a:t>Dictionary</a:t>
            </a:r>
            <a:r>
              <a:rPr lang="en-US" dirty="0"/>
              <a:t> = data structure that supports mainly two basic operations: </a:t>
            </a:r>
            <a:r>
              <a:rPr lang="en-US" dirty="0">
                <a:solidFill>
                  <a:srgbClr val="CC0000"/>
                </a:solidFill>
                <a:latin typeface="Comic Sans MS" pitchFamily="66" charset="0"/>
              </a:rPr>
              <a:t>insert</a:t>
            </a:r>
            <a:r>
              <a:rPr lang="en-US" dirty="0"/>
              <a:t> a new item and </a:t>
            </a:r>
            <a:r>
              <a:rPr lang="en-US" dirty="0">
                <a:solidFill>
                  <a:srgbClr val="CC0000"/>
                </a:solidFill>
                <a:latin typeface="Comic Sans MS" pitchFamily="66" charset="0"/>
              </a:rPr>
              <a:t>return an item with a given key</a:t>
            </a:r>
          </a:p>
          <a:p>
            <a:pPr>
              <a:lnSpc>
                <a:spcPct val="110000"/>
              </a:lnSpc>
            </a:pPr>
            <a:r>
              <a:rPr lang="en-US" dirty="0"/>
              <a:t>Queries: </a:t>
            </a:r>
            <a:r>
              <a:rPr lang="en-US" dirty="0">
                <a:solidFill>
                  <a:schemeClr val="tx1"/>
                </a:solidFill>
              </a:rPr>
              <a:t>return information about the set S:</a:t>
            </a:r>
          </a:p>
          <a:p>
            <a:pPr lvl="1">
              <a:lnSpc>
                <a:spcPct val="110000"/>
              </a:lnSpc>
            </a:pPr>
            <a:r>
              <a:rPr lang="en-US" dirty="0"/>
              <a:t>Search (S, k)</a:t>
            </a:r>
          </a:p>
          <a:p>
            <a:pPr lvl="1">
              <a:lnSpc>
                <a:spcPct val="110000"/>
              </a:lnSpc>
            </a:pPr>
            <a:r>
              <a:rPr lang="en-US" dirty="0"/>
              <a:t>Minimum (S), Maximum (S)</a:t>
            </a:r>
          </a:p>
          <a:p>
            <a:pPr lvl="1">
              <a:lnSpc>
                <a:spcPct val="110000"/>
              </a:lnSpc>
            </a:pPr>
            <a:r>
              <a:rPr lang="en-US" dirty="0"/>
              <a:t>Successor (S, x), Predecessor (S, x)</a:t>
            </a:r>
          </a:p>
          <a:p>
            <a:pPr>
              <a:lnSpc>
                <a:spcPct val="110000"/>
              </a:lnSpc>
            </a:pPr>
            <a:r>
              <a:rPr lang="en-US" dirty="0"/>
              <a:t>Modifying operations: </a:t>
            </a:r>
            <a:r>
              <a:rPr lang="en-US" dirty="0">
                <a:solidFill>
                  <a:schemeClr val="tx1"/>
                </a:solidFill>
              </a:rPr>
              <a:t>change the set</a:t>
            </a:r>
          </a:p>
          <a:p>
            <a:pPr lvl="1">
              <a:lnSpc>
                <a:spcPct val="110000"/>
              </a:lnSpc>
            </a:pPr>
            <a:r>
              <a:rPr lang="en-US" dirty="0"/>
              <a:t>Insert (S, k)</a:t>
            </a:r>
          </a:p>
          <a:p>
            <a:pPr lvl="1">
              <a:lnSpc>
                <a:spcPct val="110000"/>
              </a:lnSpc>
            </a:pPr>
            <a:r>
              <a:rPr lang="en-US" dirty="0"/>
              <a:t>Delete (S, k) – </a:t>
            </a:r>
            <a:r>
              <a:rPr lang="en-US" dirty="0">
                <a:solidFill>
                  <a:srgbClr val="0066FF"/>
                </a:solidFill>
              </a:rPr>
              <a:t>not very often</a:t>
            </a:r>
          </a:p>
        </p:txBody>
      </p:sp>
    </p:spTree>
    <p:extLst>
      <p:ext uri="{BB962C8B-B14F-4D97-AF65-F5344CB8AC3E}">
        <p14:creationId xmlns:p14="http://schemas.microsoft.com/office/powerpoint/2010/main" val="584648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CC23EC6B-CA50-4E5A-9C19-97B7AD5B5BFC}" type="slidenum">
              <a:rPr lang="en-US"/>
              <a:pPr/>
              <a:t>13</a:t>
            </a:fld>
            <a:endParaRPr lang="en-US"/>
          </a:p>
        </p:txBody>
      </p:sp>
      <p:sp>
        <p:nvSpPr>
          <p:cNvPr id="125954" name="Rectangle 2"/>
          <p:cNvSpPr>
            <a:spLocks noGrp="1" noChangeArrowheads="1"/>
          </p:cNvSpPr>
          <p:nvPr>
            <p:ph type="title"/>
          </p:nvPr>
        </p:nvSpPr>
        <p:spPr>
          <a:xfrm>
            <a:off x="609600" y="533400"/>
            <a:ext cx="7772400" cy="1143000"/>
          </a:xfrm>
        </p:spPr>
        <p:txBody>
          <a:bodyPr/>
          <a:lstStyle/>
          <a:p>
            <a:r>
              <a:rPr lang="en-US"/>
              <a:t>Dictionary &amp; Search ADTs</a:t>
            </a:r>
          </a:p>
        </p:txBody>
      </p:sp>
      <p:sp>
        <p:nvSpPr>
          <p:cNvPr id="125955" name="Rectangle 3"/>
          <p:cNvSpPr>
            <a:spLocks noGrp="1" noChangeArrowheads="1"/>
          </p:cNvSpPr>
          <p:nvPr>
            <p:ph type="body" sz="half" idx="1"/>
          </p:nvPr>
        </p:nvSpPr>
        <p:spPr>
          <a:xfrm>
            <a:off x="685800" y="1600200"/>
            <a:ext cx="7772400" cy="4648200"/>
          </a:xfrm>
        </p:spPr>
        <p:txBody>
          <a:bodyPr>
            <a:normAutofit/>
          </a:bodyPr>
          <a:lstStyle/>
          <a:p>
            <a:pPr>
              <a:lnSpc>
                <a:spcPct val="90000"/>
              </a:lnSpc>
            </a:pPr>
            <a:r>
              <a:rPr lang="en-US" sz="2400" dirty="0"/>
              <a:t>Operations</a:t>
            </a:r>
          </a:p>
          <a:p>
            <a:pPr lvl="1">
              <a:lnSpc>
                <a:spcPct val="90000"/>
              </a:lnSpc>
            </a:pPr>
            <a:r>
              <a:rPr lang="en-US" sz="2000" dirty="0"/>
              <a:t>create</a:t>
            </a:r>
          </a:p>
          <a:p>
            <a:pPr lvl="1">
              <a:lnSpc>
                <a:spcPct val="90000"/>
              </a:lnSpc>
            </a:pPr>
            <a:r>
              <a:rPr lang="en-US" sz="2000" dirty="0"/>
              <a:t>destroy</a:t>
            </a:r>
          </a:p>
          <a:p>
            <a:pPr lvl="1">
              <a:lnSpc>
                <a:spcPct val="90000"/>
              </a:lnSpc>
            </a:pPr>
            <a:r>
              <a:rPr lang="en-US" sz="2000" dirty="0">
                <a:solidFill>
                  <a:srgbClr val="FF0000"/>
                </a:solidFill>
              </a:rPr>
              <a:t>insert</a:t>
            </a:r>
          </a:p>
          <a:p>
            <a:pPr lvl="1">
              <a:lnSpc>
                <a:spcPct val="90000"/>
              </a:lnSpc>
            </a:pPr>
            <a:r>
              <a:rPr lang="en-US" sz="2000" dirty="0">
                <a:solidFill>
                  <a:srgbClr val="FF0000"/>
                </a:solidFill>
              </a:rPr>
              <a:t>find</a:t>
            </a:r>
          </a:p>
          <a:p>
            <a:pPr lvl="1">
              <a:lnSpc>
                <a:spcPct val="90000"/>
              </a:lnSpc>
            </a:pPr>
            <a:r>
              <a:rPr lang="en-US" sz="2000" dirty="0">
                <a:solidFill>
                  <a:srgbClr val="FF0000"/>
                </a:solidFill>
              </a:rPr>
              <a:t>delete</a:t>
            </a:r>
          </a:p>
          <a:p>
            <a:pPr>
              <a:lnSpc>
                <a:spcPct val="90000"/>
              </a:lnSpc>
            </a:pPr>
            <a:endParaRPr lang="en-US" sz="2400" dirty="0"/>
          </a:p>
          <a:p>
            <a:pPr>
              <a:lnSpc>
                <a:spcPct val="90000"/>
              </a:lnSpc>
            </a:pPr>
            <a:r>
              <a:rPr lang="en-US" sz="2400" dirty="0">
                <a:solidFill>
                  <a:schemeClr val="accent2"/>
                </a:solidFill>
              </a:rPr>
              <a:t>Dictionary</a:t>
            </a:r>
            <a:r>
              <a:rPr lang="en-US" sz="2400" dirty="0"/>
              <a:t>:  Stores </a:t>
            </a:r>
            <a:r>
              <a:rPr lang="en-US" sz="2400" i="1" dirty="0">
                <a:solidFill>
                  <a:srgbClr val="339933"/>
                </a:solidFill>
              </a:rPr>
              <a:t>values</a:t>
            </a:r>
            <a:r>
              <a:rPr lang="en-US" sz="2400" dirty="0"/>
              <a:t> associated with user-specified </a:t>
            </a:r>
            <a:r>
              <a:rPr lang="en-US" sz="2400" i="1" dirty="0">
                <a:solidFill>
                  <a:srgbClr val="9900CC"/>
                </a:solidFill>
              </a:rPr>
              <a:t>keys</a:t>
            </a:r>
            <a:endParaRPr lang="en-US" sz="2400" dirty="0"/>
          </a:p>
          <a:p>
            <a:pPr lvl="1">
              <a:lnSpc>
                <a:spcPct val="90000"/>
              </a:lnSpc>
            </a:pPr>
            <a:r>
              <a:rPr lang="en-US" sz="2000" dirty="0">
                <a:solidFill>
                  <a:srgbClr val="9900CC"/>
                </a:solidFill>
              </a:rPr>
              <a:t>keys</a:t>
            </a:r>
            <a:r>
              <a:rPr lang="en-US" sz="2000" dirty="0"/>
              <a:t> may be any (homogenous) comparable type</a:t>
            </a:r>
          </a:p>
          <a:p>
            <a:pPr lvl="1">
              <a:lnSpc>
                <a:spcPct val="90000"/>
              </a:lnSpc>
            </a:pPr>
            <a:r>
              <a:rPr lang="en-US" sz="2000" dirty="0">
                <a:solidFill>
                  <a:srgbClr val="339933"/>
                </a:solidFill>
              </a:rPr>
              <a:t>values</a:t>
            </a:r>
            <a:r>
              <a:rPr lang="en-US" sz="2000" dirty="0"/>
              <a:t> may be any (homogenous) type</a:t>
            </a:r>
          </a:p>
          <a:p>
            <a:pPr lvl="1">
              <a:lnSpc>
                <a:spcPct val="90000"/>
              </a:lnSpc>
            </a:pPr>
            <a:r>
              <a:rPr lang="en-US" sz="2000" dirty="0"/>
              <a:t>implementation: data field is a </a:t>
            </a:r>
            <a:r>
              <a:rPr lang="en-US" sz="2000" dirty="0" err="1"/>
              <a:t>struct</a:t>
            </a:r>
            <a:r>
              <a:rPr lang="en-US" sz="2000" dirty="0"/>
              <a:t> with two parts</a:t>
            </a:r>
          </a:p>
          <a:p>
            <a:pPr>
              <a:lnSpc>
                <a:spcPct val="90000"/>
              </a:lnSpc>
            </a:pPr>
            <a:r>
              <a:rPr lang="en-US" sz="2400" dirty="0">
                <a:solidFill>
                  <a:srgbClr val="FF0000"/>
                </a:solidFill>
              </a:rPr>
              <a:t>Search ADT:  keys = values</a:t>
            </a:r>
          </a:p>
          <a:p>
            <a:pPr lvl="1">
              <a:lnSpc>
                <a:spcPct val="90000"/>
              </a:lnSpc>
            </a:pPr>
            <a:endParaRPr lang="en-US" sz="2000" dirty="0">
              <a:solidFill>
                <a:srgbClr val="FF0000"/>
              </a:solidFill>
            </a:endParaRPr>
          </a:p>
        </p:txBody>
      </p:sp>
      <p:sp>
        <p:nvSpPr>
          <p:cNvPr id="125956" name="Rectangle 4"/>
          <p:cNvSpPr>
            <a:spLocks noGrp="1" noChangeArrowheads="1"/>
          </p:cNvSpPr>
          <p:nvPr>
            <p:ph type="body" sz="half" idx="2"/>
          </p:nvPr>
        </p:nvSpPr>
        <p:spPr>
          <a:xfrm>
            <a:off x="4876800" y="1676400"/>
            <a:ext cx="3276600" cy="2209800"/>
          </a:xfrm>
          <a:ln w="12700">
            <a:solidFill>
              <a:schemeClr val="accent2"/>
            </a:solidFill>
            <a:miter lim="800000"/>
            <a:headEnd/>
            <a:tailEnd/>
          </a:ln>
        </p:spPr>
        <p:txBody>
          <a:bodyPr/>
          <a:lstStyle/>
          <a:p>
            <a:pPr marL="457200" indent="-457200"/>
            <a:r>
              <a:rPr lang="en-US" sz="2000">
                <a:solidFill>
                  <a:srgbClr val="9900CC"/>
                </a:solidFill>
              </a:rPr>
              <a:t>kim chi</a:t>
            </a:r>
            <a:endParaRPr lang="en-US" sz="2000">
              <a:solidFill>
                <a:schemeClr val="accent2"/>
              </a:solidFill>
            </a:endParaRPr>
          </a:p>
          <a:p>
            <a:pPr marL="838200" lvl="1" indent="-381000"/>
            <a:r>
              <a:rPr lang="en-US" sz="1800">
                <a:solidFill>
                  <a:srgbClr val="339933"/>
                </a:solidFill>
              </a:rPr>
              <a:t>spicy cabbage</a:t>
            </a:r>
            <a:endParaRPr lang="en-US" sz="1800">
              <a:solidFill>
                <a:schemeClr val="accent2"/>
              </a:solidFill>
            </a:endParaRPr>
          </a:p>
          <a:p>
            <a:pPr marL="457200" indent="-457200"/>
            <a:r>
              <a:rPr lang="en-US" sz="2000">
                <a:solidFill>
                  <a:srgbClr val="9900CC"/>
                </a:solidFill>
              </a:rPr>
              <a:t>kreplach</a:t>
            </a:r>
            <a:endParaRPr lang="en-US" sz="2000">
              <a:solidFill>
                <a:schemeClr val="accent2"/>
              </a:solidFill>
            </a:endParaRPr>
          </a:p>
          <a:p>
            <a:pPr marL="838200" lvl="1" indent="-381000"/>
            <a:r>
              <a:rPr lang="en-US" sz="1800">
                <a:solidFill>
                  <a:srgbClr val="339933"/>
                </a:solidFill>
              </a:rPr>
              <a:t>tasty stuffed dough</a:t>
            </a:r>
            <a:endParaRPr lang="en-US" sz="1800">
              <a:solidFill>
                <a:schemeClr val="accent2"/>
              </a:solidFill>
            </a:endParaRPr>
          </a:p>
          <a:p>
            <a:pPr marL="457200" indent="-457200"/>
            <a:r>
              <a:rPr lang="en-US" sz="2000">
                <a:solidFill>
                  <a:srgbClr val="9900CC"/>
                </a:solidFill>
              </a:rPr>
              <a:t>kiwi</a:t>
            </a:r>
            <a:endParaRPr lang="en-US" sz="2000">
              <a:solidFill>
                <a:schemeClr val="accent2"/>
              </a:solidFill>
            </a:endParaRPr>
          </a:p>
          <a:p>
            <a:pPr marL="838200" lvl="1" indent="-381000"/>
            <a:r>
              <a:rPr lang="en-US" sz="1800">
                <a:solidFill>
                  <a:srgbClr val="339933"/>
                </a:solidFill>
              </a:rPr>
              <a:t>Australian fruit</a:t>
            </a:r>
            <a:endParaRPr lang="en-US" sz="1800">
              <a:solidFill>
                <a:schemeClr val="accent2"/>
              </a:solidFill>
            </a:endParaRPr>
          </a:p>
          <a:p>
            <a:pPr marL="457200" indent="-457200"/>
            <a:endParaRPr lang="en-US" sz="2000">
              <a:solidFill>
                <a:schemeClr val="accent2"/>
              </a:solidFill>
            </a:endParaRPr>
          </a:p>
          <a:p>
            <a:pPr marL="838200" lvl="1" indent="-381000"/>
            <a:endParaRPr lang="en-US" sz="1800">
              <a:solidFill>
                <a:schemeClr val="accent2"/>
              </a:solidFill>
            </a:endParaRPr>
          </a:p>
        </p:txBody>
      </p:sp>
      <p:sp>
        <p:nvSpPr>
          <p:cNvPr id="125957" name="Line 5"/>
          <p:cNvSpPr>
            <a:spLocks noChangeShapeType="1"/>
          </p:cNvSpPr>
          <p:nvPr/>
        </p:nvSpPr>
        <p:spPr bwMode="auto">
          <a:xfrm>
            <a:off x="2667000" y="2438400"/>
            <a:ext cx="2209800" cy="15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8" name="Text Box 6"/>
          <p:cNvSpPr txBox="1">
            <a:spLocks noChangeArrowheads="1"/>
          </p:cNvSpPr>
          <p:nvPr/>
        </p:nvSpPr>
        <p:spPr bwMode="auto">
          <a:xfrm>
            <a:off x="3521075" y="2106613"/>
            <a:ext cx="74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solidFill>
                  <a:schemeClr val="accent2"/>
                </a:solidFill>
              </a:rPr>
              <a:t>insert</a:t>
            </a:r>
          </a:p>
        </p:txBody>
      </p:sp>
      <p:sp>
        <p:nvSpPr>
          <p:cNvPr id="125959" name="Line 7"/>
          <p:cNvSpPr>
            <a:spLocks noChangeShapeType="1"/>
          </p:cNvSpPr>
          <p:nvPr/>
        </p:nvSpPr>
        <p:spPr bwMode="auto">
          <a:xfrm flipH="1">
            <a:off x="2667000" y="3505200"/>
            <a:ext cx="2209800" cy="158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0" name="Text Box 8"/>
          <p:cNvSpPr txBox="1">
            <a:spLocks noChangeArrowheads="1"/>
          </p:cNvSpPr>
          <p:nvPr/>
        </p:nvSpPr>
        <p:spPr bwMode="auto">
          <a:xfrm>
            <a:off x="3270250" y="3184525"/>
            <a:ext cx="1633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000">
                <a:solidFill>
                  <a:schemeClr val="accent2"/>
                </a:solidFill>
              </a:rPr>
              <a:t>find(</a:t>
            </a:r>
            <a:r>
              <a:rPr lang="en-US" sz="2000">
                <a:solidFill>
                  <a:srgbClr val="9900CC"/>
                </a:solidFill>
              </a:rPr>
              <a:t>kreplach</a:t>
            </a:r>
            <a:r>
              <a:rPr lang="en-US" sz="2000">
                <a:solidFill>
                  <a:schemeClr val="accent2"/>
                </a:solidFill>
              </a:rPr>
              <a:t>)</a:t>
            </a:r>
          </a:p>
        </p:txBody>
      </p:sp>
      <p:sp>
        <p:nvSpPr>
          <p:cNvPr id="125961" name="Rectangle 9"/>
          <p:cNvSpPr>
            <a:spLocks noChangeArrowheads="1"/>
          </p:cNvSpPr>
          <p:nvPr/>
        </p:nvSpPr>
        <p:spPr bwMode="auto">
          <a:xfrm>
            <a:off x="2743200" y="2514600"/>
            <a:ext cx="2133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lang="en-US" sz="1400">
                <a:solidFill>
                  <a:schemeClr val="accent2"/>
                </a:solidFill>
              </a:rPr>
              <a:t>kohlrabi</a:t>
            </a:r>
            <a:endParaRPr lang="en-US" sz="1400">
              <a:solidFill>
                <a:srgbClr val="9900CC"/>
              </a:solidFill>
            </a:endParaRPr>
          </a:p>
          <a:p>
            <a:pPr algn="l" eaLnBrk="0" hangingPunct="0"/>
            <a:r>
              <a:rPr lang="en-US" sz="1400">
                <a:solidFill>
                  <a:schemeClr val="accent2"/>
                </a:solidFill>
              </a:rPr>
              <a:t>   - </a:t>
            </a:r>
            <a:r>
              <a:rPr lang="en-US" sz="1400">
                <a:solidFill>
                  <a:srgbClr val="008000"/>
                </a:solidFill>
              </a:rPr>
              <a:t>upscale tuber</a:t>
            </a:r>
            <a:endParaRPr lang="en-US" sz="1200">
              <a:solidFill>
                <a:srgbClr val="008000"/>
              </a:solidFill>
            </a:endParaRPr>
          </a:p>
        </p:txBody>
      </p:sp>
      <p:sp>
        <p:nvSpPr>
          <p:cNvPr id="125962" name="Rectangle 10"/>
          <p:cNvSpPr>
            <a:spLocks noChangeArrowheads="1"/>
          </p:cNvSpPr>
          <p:nvPr/>
        </p:nvSpPr>
        <p:spPr bwMode="auto">
          <a:xfrm>
            <a:off x="2286000" y="3581400"/>
            <a:ext cx="1828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sz="1400">
                <a:solidFill>
                  <a:schemeClr val="accent2"/>
                </a:solidFill>
              </a:rPr>
              <a:t> </a:t>
            </a:r>
            <a:r>
              <a:rPr lang="en-US" sz="1400">
                <a:solidFill>
                  <a:srgbClr val="9900CC"/>
                </a:solidFill>
              </a:rPr>
              <a:t>kreplach</a:t>
            </a:r>
          </a:p>
          <a:p>
            <a:pPr algn="l" eaLnBrk="0" hangingPunct="0"/>
            <a:r>
              <a:rPr lang="en-US" sz="1400">
                <a:solidFill>
                  <a:schemeClr val="accent2"/>
                </a:solidFill>
              </a:rPr>
              <a:t>    - </a:t>
            </a:r>
            <a:r>
              <a:rPr lang="en-US" sz="1400">
                <a:solidFill>
                  <a:srgbClr val="008000"/>
                </a:solidFill>
              </a:rPr>
              <a:t>tasty stuffed dough</a:t>
            </a:r>
            <a:endParaRPr lang="en-US" sz="1400">
              <a:solidFill>
                <a:srgbClr val="008000"/>
              </a:solidFill>
              <a:latin typeface="Georgia" pitchFamily="18" charset="0"/>
            </a:endParaRPr>
          </a:p>
          <a:p>
            <a:pPr algn="l" eaLnBrk="0" hangingPunct="0"/>
            <a:endParaRPr lang="en-US" sz="1400">
              <a:solidFill>
                <a:schemeClr val="accent2"/>
              </a:solidFill>
            </a:endParaRPr>
          </a:p>
        </p:txBody>
      </p:sp>
    </p:spTree>
    <p:extLst>
      <p:ext uri="{BB962C8B-B14F-4D97-AF65-F5344CB8AC3E}">
        <p14:creationId xmlns:p14="http://schemas.microsoft.com/office/powerpoint/2010/main" val="3720325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1B3D4B83-6A29-45FA-BDBE-6F744A64F1B7}" type="slidenum">
              <a:rPr lang="en-US"/>
              <a:pPr/>
              <a:t>14</a:t>
            </a:fld>
            <a:endParaRPr lang="en-US"/>
          </a:p>
        </p:txBody>
      </p:sp>
      <p:sp>
        <p:nvSpPr>
          <p:cNvPr id="128002" name="Rectangle 2"/>
          <p:cNvSpPr>
            <a:spLocks noGrp="1" noChangeArrowheads="1"/>
          </p:cNvSpPr>
          <p:nvPr>
            <p:ph type="title"/>
          </p:nvPr>
        </p:nvSpPr>
        <p:spPr>
          <a:xfrm>
            <a:off x="685800" y="152400"/>
            <a:ext cx="7772400" cy="1143000"/>
          </a:xfrm>
        </p:spPr>
        <p:txBody>
          <a:bodyPr/>
          <a:lstStyle/>
          <a:p>
            <a:r>
              <a:rPr lang="en-US" dirty="0"/>
              <a:t>Implementations So Far</a:t>
            </a:r>
          </a:p>
        </p:txBody>
      </p:sp>
      <p:graphicFrame>
        <p:nvGraphicFramePr>
          <p:cNvPr id="128042" name="Group 42"/>
          <p:cNvGraphicFramePr>
            <a:graphicFrameLocks noGrp="1"/>
          </p:cNvGraphicFramePr>
          <p:nvPr/>
        </p:nvGraphicFramePr>
        <p:xfrm>
          <a:off x="381000" y="1295400"/>
          <a:ext cx="8458200" cy="4238752"/>
        </p:xfrm>
        <a:graphic>
          <a:graphicData uri="http://schemas.openxmlformats.org/drawingml/2006/table">
            <a:tbl>
              <a:tblPr/>
              <a:tblGrid>
                <a:gridCol w="1690688"/>
                <a:gridCol w="1509712"/>
                <a:gridCol w="1219200"/>
                <a:gridCol w="2133600"/>
                <a:gridCol w="1905000"/>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unsorted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Trees</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BST – average</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AVL – worst case</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splay – 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pitchFamily="18" charset="0"/>
                        </a:rPr>
                        <a:t>Array of size n where keys are 0,…,n-1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find+</a:t>
                      </a: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find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delete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find+</a:t>
                      </a:r>
                      <a:r>
                        <a:rPr kumimoji="0" lang="en-US" sz="2400" b="0" i="0" u="none" strike="noStrike" cap="none" normalizeH="0" baseline="0" smtClean="0">
                          <a:ln>
                            <a:noFill/>
                          </a:ln>
                          <a:solidFill>
                            <a:schemeClr val="tx1"/>
                          </a:solidFill>
                          <a:effectLst/>
                          <a:latin typeface="Times New Roman" pitchFamily="18"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Times New Roman" pitchFamily="18"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accent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41424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62EBF48A-2476-4ED5-8730-50331B30DA56}" type="slidenum">
              <a:rPr lang="en-US"/>
              <a:pPr/>
              <a:t>15</a:t>
            </a:fld>
            <a:endParaRPr lang="en-US"/>
          </a:p>
        </p:txBody>
      </p:sp>
      <p:sp>
        <p:nvSpPr>
          <p:cNvPr id="129026" name="Rectangle 2"/>
          <p:cNvSpPr>
            <a:spLocks noGrp="1" noChangeArrowheads="1"/>
          </p:cNvSpPr>
          <p:nvPr>
            <p:ph type="title"/>
          </p:nvPr>
        </p:nvSpPr>
        <p:spPr>
          <a:xfrm>
            <a:off x="838200" y="304800"/>
            <a:ext cx="7772400" cy="1143000"/>
          </a:xfrm>
        </p:spPr>
        <p:txBody>
          <a:bodyPr/>
          <a:lstStyle/>
          <a:p>
            <a:r>
              <a:rPr lang="en-US"/>
              <a:t>Hash Tables: Basic Idea</a:t>
            </a:r>
          </a:p>
        </p:txBody>
      </p:sp>
      <p:sp>
        <p:nvSpPr>
          <p:cNvPr id="129027" name="Rectangle 3"/>
          <p:cNvSpPr>
            <a:spLocks noGrp="1" noChangeArrowheads="1"/>
          </p:cNvSpPr>
          <p:nvPr>
            <p:ph type="body" idx="1"/>
          </p:nvPr>
        </p:nvSpPr>
        <p:spPr>
          <a:xfrm>
            <a:off x="762000" y="1600200"/>
            <a:ext cx="7772400" cy="4114800"/>
          </a:xfrm>
        </p:spPr>
        <p:txBody>
          <a:bodyPr/>
          <a:lstStyle/>
          <a:p>
            <a:r>
              <a:rPr lang="en-US" sz="2800">
                <a:solidFill>
                  <a:srgbClr val="0000FF"/>
                </a:solidFill>
              </a:rPr>
              <a:t>Use a key (arbitrary string or number) to index directly into an array</a:t>
            </a:r>
            <a:r>
              <a:rPr lang="en-US" sz="2800"/>
              <a:t> – O(1) time to access records</a:t>
            </a:r>
          </a:p>
          <a:p>
            <a:pPr lvl="1"/>
            <a:r>
              <a:rPr lang="en-US" sz="2400"/>
              <a:t>A[“kreplach”] = “tasty stuffed dough”</a:t>
            </a:r>
          </a:p>
          <a:p>
            <a:pPr lvl="1"/>
            <a:r>
              <a:rPr lang="en-US" sz="2400"/>
              <a:t>Need a </a:t>
            </a:r>
            <a:r>
              <a:rPr lang="en-US" sz="2400" i="1">
                <a:solidFill>
                  <a:srgbClr val="0000FF"/>
                </a:solidFill>
              </a:rPr>
              <a:t>hash function</a:t>
            </a:r>
            <a:r>
              <a:rPr lang="en-US" sz="2400"/>
              <a:t> to convert the key to an integer</a:t>
            </a:r>
          </a:p>
        </p:txBody>
      </p:sp>
      <p:graphicFrame>
        <p:nvGraphicFramePr>
          <p:cNvPr id="129028" name="Group 4"/>
          <p:cNvGraphicFramePr>
            <a:graphicFrameLocks noGrp="1"/>
          </p:cNvGraphicFramePr>
          <p:nvPr/>
        </p:nvGraphicFramePr>
        <p:xfrm>
          <a:off x="1981200" y="3810000"/>
          <a:ext cx="5486400" cy="2565400"/>
        </p:xfrm>
        <a:graphic>
          <a:graphicData uri="http://schemas.openxmlformats.org/drawingml/2006/table">
            <a:tbl>
              <a:tblPr/>
              <a:tblGrid>
                <a:gridCol w="685800"/>
                <a:gridCol w="1981200"/>
                <a:gridCol w="2819400"/>
              </a:tblGrid>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kim chi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spicy cabbage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kreplach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tasty stuffed dough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kiwi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Australian fruit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5395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559F2-A53A-4881-9DAB-282D38767C53}" type="slidenum">
              <a:rPr lang="en-US"/>
              <a:pPr/>
              <a:t>16</a:t>
            </a:fld>
            <a:endParaRPr lang="en-US"/>
          </a:p>
        </p:txBody>
      </p:sp>
      <p:sp>
        <p:nvSpPr>
          <p:cNvPr id="130050" name="Rectangle 2"/>
          <p:cNvSpPr>
            <a:spLocks noGrp="1" noChangeArrowheads="1"/>
          </p:cNvSpPr>
          <p:nvPr>
            <p:ph type="title"/>
          </p:nvPr>
        </p:nvSpPr>
        <p:spPr>
          <a:xfrm>
            <a:off x="609600" y="304800"/>
            <a:ext cx="7772400" cy="1143000"/>
          </a:xfrm>
        </p:spPr>
        <p:txBody>
          <a:bodyPr/>
          <a:lstStyle/>
          <a:p>
            <a:r>
              <a:rPr lang="en-US"/>
              <a:t>Applications</a:t>
            </a:r>
          </a:p>
        </p:txBody>
      </p:sp>
      <p:sp>
        <p:nvSpPr>
          <p:cNvPr id="130051" name="Rectangle 3"/>
          <p:cNvSpPr>
            <a:spLocks noGrp="1" noChangeArrowheads="1"/>
          </p:cNvSpPr>
          <p:nvPr>
            <p:ph type="body" idx="1"/>
          </p:nvPr>
        </p:nvSpPr>
        <p:spPr>
          <a:xfrm>
            <a:off x="533400" y="1219200"/>
            <a:ext cx="8001000" cy="5257800"/>
          </a:xfrm>
        </p:spPr>
        <p:txBody>
          <a:bodyPr/>
          <a:lstStyle/>
          <a:p>
            <a:r>
              <a:rPr lang="en-US" sz="2800"/>
              <a:t>When log(</a:t>
            </a:r>
            <a:r>
              <a:rPr lang="en-US" sz="2800" i="1"/>
              <a:t>n</a:t>
            </a:r>
            <a:r>
              <a:rPr lang="en-US" sz="2800"/>
              <a:t>) is just too big…</a:t>
            </a:r>
          </a:p>
          <a:p>
            <a:pPr lvl="1"/>
            <a:r>
              <a:rPr lang="en-US" sz="2400"/>
              <a:t>Symbol tables in interpreters</a:t>
            </a:r>
          </a:p>
          <a:p>
            <a:pPr lvl="1"/>
            <a:r>
              <a:rPr lang="en-US" sz="2400"/>
              <a:t>Real-time databases (in core or on disk)</a:t>
            </a:r>
          </a:p>
          <a:p>
            <a:pPr lvl="2"/>
            <a:r>
              <a:rPr lang="en-US" sz="2000"/>
              <a:t>air traffic control</a:t>
            </a:r>
          </a:p>
          <a:p>
            <a:pPr lvl="2"/>
            <a:r>
              <a:rPr lang="en-US" sz="2000"/>
              <a:t>packet routing</a:t>
            </a:r>
          </a:p>
          <a:p>
            <a:r>
              <a:rPr lang="en-US" sz="2800"/>
              <a:t>When associative memory is needed…</a:t>
            </a:r>
          </a:p>
          <a:p>
            <a:pPr lvl="1"/>
            <a:r>
              <a:rPr lang="en-US" sz="2400"/>
              <a:t>Dynamic programming</a:t>
            </a:r>
          </a:p>
          <a:p>
            <a:pPr lvl="2"/>
            <a:r>
              <a:rPr lang="en-US" sz="2000"/>
              <a:t>cache results of previous computation</a:t>
            </a:r>
          </a:p>
          <a:p>
            <a:pPr lvl="2">
              <a:buFontTx/>
              <a:buNone/>
            </a:pPr>
            <a:r>
              <a:rPr lang="en-US" sz="2000" b="1">
                <a:solidFill>
                  <a:schemeClr val="accent2"/>
                </a:solidFill>
              </a:rPr>
              <a:t>f(x) </a:t>
            </a:r>
            <a:r>
              <a:rPr lang="en-US" sz="2000" b="1">
                <a:solidFill>
                  <a:schemeClr val="accent2"/>
                </a:solidFill>
                <a:sym typeface="Wingdings" pitchFamily="2" charset="2"/>
              </a:rPr>
              <a:t>if ( Find(x) ) then Find(x) else f(x)</a:t>
            </a:r>
          </a:p>
          <a:p>
            <a:pPr lvl="2"/>
            <a:r>
              <a:rPr lang="en-US" sz="2000">
                <a:sym typeface="Wingdings" pitchFamily="2" charset="2"/>
              </a:rPr>
              <a:t>Chess endgames</a:t>
            </a:r>
          </a:p>
          <a:p>
            <a:pPr lvl="1"/>
            <a:r>
              <a:rPr lang="en-US" sz="2400"/>
              <a:t>Many text processing applications – e.g. Web</a:t>
            </a:r>
          </a:p>
          <a:p>
            <a:pPr lvl="2">
              <a:buFontTx/>
              <a:buNone/>
            </a:pPr>
            <a:r>
              <a:rPr lang="en-US" sz="2000" b="1">
                <a:solidFill>
                  <a:schemeClr val="accent2"/>
                </a:solidFill>
              </a:rPr>
              <a:t>$Status{$LastURL} = “visited”;</a:t>
            </a:r>
          </a:p>
          <a:p>
            <a:endParaRPr lang="en-US" sz="2800" b="1">
              <a:solidFill>
                <a:schemeClr val="accent2"/>
              </a:solidFill>
            </a:endParaRPr>
          </a:p>
        </p:txBody>
      </p:sp>
      <p:pic>
        <p:nvPicPr>
          <p:cNvPr id="130052" name="Picture 4" descr="http://www.rebel.nl/db-gk/endpos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667000"/>
            <a:ext cx="204787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21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CD1644-3496-4CB1-9888-FB6C63C0BEE5}" type="slidenum">
              <a:rPr lang="en-US"/>
              <a:pPr/>
              <a:t>17</a:t>
            </a:fld>
            <a:endParaRPr lang="en-US"/>
          </a:p>
        </p:txBody>
      </p:sp>
      <p:sp>
        <p:nvSpPr>
          <p:cNvPr id="663554" name="Rectangle 2"/>
          <p:cNvSpPr>
            <a:spLocks noGrp="1" noChangeArrowheads="1"/>
          </p:cNvSpPr>
          <p:nvPr>
            <p:ph type="title"/>
          </p:nvPr>
        </p:nvSpPr>
        <p:spPr/>
        <p:txBody>
          <a:bodyPr/>
          <a:lstStyle/>
          <a:p>
            <a:r>
              <a:rPr lang="en-US"/>
              <a:t>Direct Addressing</a:t>
            </a:r>
          </a:p>
        </p:txBody>
      </p:sp>
      <p:sp>
        <p:nvSpPr>
          <p:cNvPr id="663555" name="Rectangle 3"/>
          <p:cNvSpPr>
            <a:spLocks noGrp="1" noChangeArrowheads="1"/>
          </p:cNvSpPr>
          <p:nvPr>
            <p:ph type="body" idx="1"/>
          </p:nvPr>
        </p:nvSpPr>
        <p:spPr>
          <a:xfrm>
            <a:off x="203200" y="1423988"/>
            <a:ext cx="8678863" cy="2135187"/>
          </a:xfrm>
        </p:spPr>
        <p:txBody>
          <a:bodyPr>
            <a:normAutofit lnSpcReduction="10000"/>
          </a:bodyPr>
          <a:lstStyle/>
          <a:p>
            <a:pPr>
              <a:lnSpc>
                <a:spcPct val="90000"/>
              </a:lnSpc>
            </a:pPr>
            <a:r>
              <a:rPr lang="en-US" sz="2400" dirty="0"/>
              <a:t>Assumptions:</a:t>
            </a:r>
          </a:p>
          <a:p>
            <a:pPr lvl="1">
              <a:lnSpc>
                <a:spcPct val="90000"/>
              </a:lnSpc>
            </a:pPr>
            <a:r>
              <a:rPr lang="en-US" sz="2000" dirty="0"/>
              <a:t>Key values are distinct</a:t>
            </a:r>
          </a:p>
          <a:p>
            <a:pPr lvl="1">
              <a:lnSpc>
                <a:spcPct val="90000"/>
              </a:lnSpc>
            </a:pPr>
            <a:r>
              <a:rPr lang="en-US" sz="2000" dirty="0"/>
              <a:t>Each key is drawn from a universe U = {</a:t>
            </a:r>
            <a:r>
              <a:rPr lang="en-US" sz="2000" dirty="0">
                <a:latin typeface="Comic Sans MS" pitchFamily="66" charset="0"/>
              </a:rPr>
              <a:t>0, 1, . . . , m - 1</a:t>
            </a:r>
            <a:r>
              <a:rPr lang="en-US" sz="2000" dirty="0" smtClean="0"/>
              <a:t>}</a:t>
            </a:r>
          </a:p>
          <a:p>
            <a:pPr lvl="1">
              <a:lnSpc>
                <a:spcPct val="90000"/>
              </a:lnSpc>
            </a:pPr>
            <a:r>
              <a:rPr lang="en-US" sz="2000" dirty="0" smtClean="0"/>
              <a:t>K is a set of all actual keys, where |K| ≤ |U|</a:t>
            </a:r>
            <a:endParaRPr lang="en-US" sz="2000" dirty="0"/>
          </a:p>
          <a:p>
            <a:pPr>
              <a:lnSpc>
                <a:spcPct val="90000"/>
              </a:lnSpc>
            </a:pPr>
            <a:r>
              <a:rPr lang="en-US" sz="2400" dirty="0"/>
              <a:t>Idea:</a:t>
            </a:r>
          </a:p>
          <a:p>
            <a:pPr lvl="1">
              <a:lnSpc>
                <a:spcPct val="90000"/>
              </a:lnSpc>
            </a:pPr>
            <a:r>
              <a:rPr lang="en-US" sz="2000" dirty="0"/>
              <a:t>Store the items in an array, indexed by keys</a:t>
            </a:r>
          </a:p>
          <a:p>
            <a:pPr lvl="1">
              <a:lnSpc>
                <a:spcPct val="90000"/>
              </a:lnSpc>
            </a:pPr>
            <a:endParaRPr lang="en-US" sz="2000" dirty="0"/>
          </a:p>
        </p:txBody>
      </p:sp>
      <p:sp>
        <p:nvSpPr>
          <p:cNvPr id="663574" name="Rectangle 22"/>
          <p:cNvSpPr>
            <a:spLocks noChangeArrowheads="1"/>
          </p:cNvSpPr>
          <p:nvPr/>
        </p:nvSpPr>
        <p:spPr bwMode="auto">
          <a:xfrm>
            <a:off x="325438" y="3551238"/>
            <a:ext cx="8564562"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sz="2800">
                <a:solidFill>
                  <a:schemeClr val="accent2"/>
                </a:solidFill>
              </a:rPr>
              <a:t>   </a:t>
            </a:r>
            <a:r>
              <a:rPr lang="en-US" sz="2400" b="1">
                <a:solidFill>
                  <a:schemeClr val="accent2"/>
                </a:solidFill>
              </a:rPr>
              <a:t>Direct-address table</a:t>
            </a:r>
            <a:r>
              <a:rPr lang="en-US" sz="2400">
                <a:solidFill>
                  <a:schemeClr val="accent2"/>
                </a:solidFill>
              </a:rPr>
              <a:t> representation:</a:t>
            </a:r>
          </a:p>
          <a:p>
            <a:pPr lvl="1">
              <a:buFont typeface="Arial" charset="0"/>
              <a:buChar char="–"/>
            </a:pPr>
            <a:r>
              <a:rPr lang="en-US" sz="2400"/>
              <a:t>  </a:t>
            </a:r>
            <a:r>
              <a:rPr lang="en-US" sz="2000"/>
              <a:t>An array T[0 . . . m - 1]</a:t>
            </a:r>
          </a:p>
          <a:p>
            <a:pPr lvl="1">
              <a:buFont typeface="Arial" charset="0"/>
              <a:buChar char="–"/>
            </a:pPr>
            <a:r>
              <a:rPr lang="en-US" sz="2000"/>
              <a:t>   Each </a:t>
            </a:r>
            <a:r>
              <a:rPr lang="en-US" sz="2000" b="1"/>
              <a:t>slot</a:t>
            </a:r>
            <a:r>
              <a:rPr lang="en-US" sz="2000"/>
              <a:t>, or position, in T corresponds to a key in U</a:t>
            </a:r>
          </a:p>
          <a:p>
            <a:pPr lvl="1">
              <a:buFont typeface="Arial" charset="0"/>
              <a:buChar char="–"/>
            </a:pPr>
            <a:r>
              <a:rPr lang="en-US" sz="2000"/>
              <a:t>   For an element x with key k, a pointer to x (or x itself) will be placed   	in location T[k] </a:t>
            </a:r>
          </a:p>
          <a:p>
            <a:pPr lvl="1">
              <a:buFont typeface="Arial" charset="0"/>
              <a:buChar char="–"/>
            </a:pPr>
            <a:r>
              <a:rPr lang="en-US" sz="2000"/>
              <a:t>  If there are no elements with key k in the set, T[k] is empty, 	represented by NIL</a:t>
            </a:r>
          </a:p>
        </p:txBody>
      </p:sp>
    </p:spTree>
    <p:extLst>
      <p:ext uri="{BB962C8B-B14F-4D97-AF65-F5344CB8AC3E}">
        <p14:creationId xmlns:p14="http://schemas.microsoft.com/office/powerpoint/2010/main" val="2229587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EB7E9C-D841-4AC9-B40B-AFC919CAC880}" type="slidenum">
              <a:rPr lang="en-US"/>
              <a:pPr/>
              <a:t>18</a:t>
            </a:fld>
            <a:endParaRPr lang="en-US"/>
          </a:p>
        </p:txBody>
      </p:sp>
      <p:sp>
        <p:nvSpPr>
          <p:cNvPr id="669698" name="Rectangle 2"/>
          <p:cNvSpPr>
            <a:spLocks noGrp="1" noChangeArrowheads="1"/>
          </p:cNvSpPr>
          <p:nvPr>
            <p:ph type="title"/>
          </p:nvPr>
        </p:nvSpPr>
        <p:spPr/>
        <p:txBody>
          <a:bodyPr/>
          <a:lstStyle/>
          <a:p>
            <a:r>
              <a:rPr lang="en-US"/>
              <a:t>Direct Addressing (cont’d)</a:t>
            </a:r>
          </a:p>
        </p:txBody>
      </p:sp>
      <p:pic>
        <p:nvPicPr>
          <p:cNvPr id="66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701800"/>
            <a:ext cx="7232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761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F4352A-8227-4444-99F3-408780E81207}" type="slidenum">
              <a:rPr lang="en-US"/>
              <a:pPr/>
              <a:t>19</a:t>
            </a:fld>
            <a:endParaRPr lang="en-US"/>
          </a:p>
        </p:txBody>
      </p:sp>
      <p:sp>
        <p:nvSpPr>
          <p:cNvPr id="670722" name="Rectangle 2"/>
          <p:cNvSpPr>
            <a:spLocks noGrp="1" noChangeArrowheads="1"/>
          </p:cNvSpPr>
          <p:nvPr>
            <p:ph type="title"/>
          </p:nvPr>
        </p:nvSpPr>
        <p:spPr/>
        <p:txBody>
          <a:bodyPr/>
          <a:lstStyle/>
          <a:p>
            <a:r>
              <a:rPr lang="en-US"/>
              <a:t>Operations</a:t>
            </a:r>
          </a:p>
        </p:txBody>
      </p:sp>
      <p:sp>
        <p:nvSpPr>
          <p:cNvPr id="670723" name="Rectangle 3"/>
          <p:cNvSpPr>
            <a:spLocks noGrp="1" noChangeArrowheads="1"/>
          </p:cNvSpPr>
          <p:nvPr>
            <p:ph type="body" idx="1"/>
          </p:nvPr>
        </p:nvSpPr>
        <p:spPr>
          <a:xfrm>
            <a:off x="596900" y="1570038"/>
            <a:ext cx="8229600" cy="4845050"/>
          </a:xfrm>
        </p:spPr>
        <p:txBody>
          <a:bodyPr>
            <a:normAutofit fontScale="92500" lnSpcReduction="10000"/>
          </a:bodyPr>
          <a:lstStyle/>
          <a:p>
            <a:pPr>
              <a:buFontTx/>
              <a:buNone/>
            </a:pPr>
            <a:r>
              <a:rPr lang="en-US">
                <a:solidFill>
                  <a:srgbClr val="DD0111"/>
                </a:solidFill>
                <a:latin typeface="Monotype Corsiva" pitchFamily="64" charset="0"/>
              </a:rPr>
              <a:t>Alg.:</a:t>
            </a:r>
            <a:r>
              <a:rPr lang="en-US"/>
              <a:t> DIRECT-ADDRESS-SEARCH(</a:t>
            </a:r>
            <a:r>
              <a:rPr lang="en-US">
                <a:latin typeface="Comic Sans MS" pitchFamily="66" charset="0"/>
              </a:rPr>
              <a:t>T, k</a:t>
            </a:r>
            <a:r>
              <a:rPr lang="en-US"/>
              <a:t>)</a:t>
            </a:r>
          </a:p>
          <a:p>
            <a:pPr>
              <a:buFontTx/>
              <a:buNone/>
            </a:pPr>
            <a:r>
              <a:rPr lang="en-US" b="1"/>
              <a:t>		return </a:t>
            </a:r>
            <a:r>
              <a:rPr lang="en-US">
                <a:latin typeface="Comic Sans MS" pitchFamily="66" charset="0"/>
              </a:rPr>
              <a:t>T[k]</a:t>
            </a:r>
          </a:p>
          <a:p>
            <a:endParaRPr lang="en-US"/>
          </a:p>
          <a:p>
            <a:pPr>
              <a:buFontTx/>
              <a:buNone/>
            </a:pPr>
            <a:r>
              <a:rPr lang="en-US">
                <a:solidFill>
                  <a:srgbClr val="DD0111"/>
                </a:solidFill>
                <a:latin typeface="Monotype Corsiva" pitchFamily="64" charset="0"/>
              </a:rPr>
              <a:t>Alg.:</a:t>
            </a:r>
            <a:r>
              <a:rPr lang="en-US"/>
              <a:t> DIRECT-ADDRESS-INSERT(</a:t>
            </a:r>
            <a:r>
              <a:rPr lang="en-US">
                <a:latin typeface="Comic Sans MS" pitchFamily="66" charset="0"/>
              </a:rPr>
              <a:t>T, x</a:t>
            </a:r>
            <a:r>
              <a:rPr lang="en-US"/>
              <a:t>)</a:t>
            </a:r>
          </a:p>
          <a:p>
            <a:pPr>
              <a:buFontTx/>
              <a:buNone/>
            </a:pPr>
            <a:r>
              <a:rPr lang="en-US"/>
              <a:t>		</a:t>
            </a:r>
            <a:r>
              <a:rPr lang="en-US">
                <a:latin typeface="Comic Sans MS" pitchFamily="66" charset="0"/>
              </a:rPr>
              <a:t>T[key[x]] ← x</a:t>
            </a:r>
          </a:p>
          <a:p>
            <a:endParaRPr lang="en-US"/>
          </a:p>
          <a:p>
            <a:pPr>
              <a:buFontTx/>
              <a:buNone/>
            </a:pPr>
            <a:r>
              <a:rPr lang="en-US">
                <a:solidFill>
                  <a:srgbClr val="DD0111"/>
                </a:solidFill>
                <a:latin typeface="Monotype Corsiva" pitchFamily="64" charset="0"/>
              </a:rPr>
              <a:t>Alg.:</a:t>
            </a:r>
            <a:r>
              <a:rPr lang="en-US"/>
              <a:t> DIRECT-ADDRESS-DELETE(</a:t>
            </a:r>
            <a:r>
              <a:rPr lang="en-US">
                <a:latin typeface="Comic Sans MS" pitchFamily="66" charset="0"/>
              </a:rPr>
              <a:t>T, x</a:t>
            </a:r>
            <a:r>
              <a:rPr lang="en-US"/>
              <a:t>)</a:t>
            </a:r>
          </a:p>
          <a:p>
            <a:pPr>
              <a:buFontTx/>
              <a:buNone/>
            </a:pPr>
            <a:r>
              <a:rPr lang="en-US"/>
              <a:t>		</a:t>
            </a:r>
            <a:r>
              <a:rPr lang="en-US">
                <a:latin typeface="Comic Sans MS" pitchFamily="66" charset="0"/>
              </a:rPr>
              <a:t>T[key[x]] ← NIL</a:t>
            </a:r>
          </a:p>
          <a:p>
            <a:endParaRPr lang="en-US" sz="1000"/>
          </a:p>
          <a:p>
            <a:r>
              <a:rPr lang="en-US" sz="2400"/>
              <a:t>Running time for these operations: </a:t>
            </a:r>
            <a:r>
              <a:rPr lang="en-US" sz="2400">
                <a:latin typeface="Comic Sans MS" pitchFamily="66" charset="0"/>
              </a:rPr>
              <a:t>O(1)</a:t>
            </a:r>
          </a:p>
        </p:txBody>
      </p:sp>
    </p:spTree>
    <p:extLst>
      <p:ext uri="{BB962C8B-B14F-4D97-AF65-F5344CB8AC3E}">
        <p14:creationId xmlns:p14="http://schemas.microsoft.com/office/powerpoint/2010/main" val="2282731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390" y="990600"/>
            <a:ext cx="7772400" cy="1470025"/>
          </a:xfrm>
        </p:spPr>
        <p:txBody>
          <a:bodyPr>
            <a:normAutofit fontScale="90000"/>
          </a:bodyPr>
          <a:lstStyle/>
          <a:p>
            <a:r>
              <a:rPr lang="en-US" dirty="0" smtClean="0"/>
              <a:t>Hashing</a:t>
            </a:r>
            <a:br>
              <a:rPr lang="en-US" dirty="0" smtClean="0"/>
            </a:br>
            <a:r>
              <a:rPr lang="en-US" dirty="0"/>
              <a:t/>
            </a:r>
            <a:br>
              <a:rPr lang="en-US" dirty="0"/>
            </a:br>
            <a:r>
              <a:rPr lang="en-US" sz="3100" dirty="0" smtClean="0"/>
              <a:t>Oswald c</a:t>
            </a:r>
            <a:endParaRPr lang="en-US" sz="3100" dirty="0"/>
          </a:p>
        </p:txBody>
      </p:sp>
      <p:sp>
        <p:nvSpPr>
          <p:cNvPr id="4" name="Rectangle 1"/>
          <p:cNvSpPr txBox="1">
            <a:spLocks noChangeArrowheads="1"/>
          </p:cNvSpPr>
          <p:nvPr/>
        </p:nvSpPr>
        <p:spPr>
          <a:xfrm>
            <a:off x="4206240" y="3282590"/>
            <a:ext cx="4648200" cy="2532063"/>
          </a:xfrm>
          <a:prstGeom prst="rect">
            <a:avLst/>
          </a:prstGeom>
          <a:noFill/>
          <a:ln>
            <a:miter lim="800000"/>
            <a:headEnd/>
            <a:tailEnd/>
          </a:ln>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u="sng" dirty="0" smtClean="0">
                <a:solidFill>
                  <a:schemeClr val="tx1">
                    <a:lumMod val="75000"/>
                    <a:lumOff val="25000"/>
                  </a:schemeClr>
                </a:solidFill>
              </a:rPr>
              <a:t>Hash tables</a:t>
            </a:r>
            <a:r>
              <a:rPr lang="en-GB" sz="2800" dirty="0" smtClean="0">
                <a:solidFill>
                  <a:schemeClr val="tx1">
                    <a:lumMod val="75000"/>
                    <a:lumOff val="25000"/>
                  </a:schemeClr>
                </a:solidFill>
              </a:rPr>
              <a:t> are a common approach to the storing/searching problem. </a:t>
            </a:r>
          </a:p>
          <a:p>
            <a:pPr marL="341313" indent="-341313">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lumMod val="75000"/>
                    <a:lumOff val="25000"/>
                  </a:schemeClr>
                </a:solidFill>
              </a:rPr>
              <a:t>This presentation introduces hash tables.</a:t>
            </a:r>
            <a:endParaRPr lang="en-GB" sz="2800" dirty="0">
              <a:solidFill>
                <a:schemeClr val="tx1">
                  <a:lumMod val="75000"/>
                  <a:lumOff val="25000"/>
                </a:schemeClr>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276600"/>
            <a:ext cx="2883477" cy="227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990600" y="5775573"/>
            <a:ext cx="72159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t>The class notes are a compilation and edition from many </a:t>
            </a:r>
            <a:r>
              <a:rPr lang="en-US" sz="1600" dirty="0" smtClean="0"/>
              <a:t>sources</a:t>
            </a:r>
            <a:r>
              <a:rPr lang="en-US" sz="1600" dirty="0" smtClean="0">
                <a:solidFill>
                  <a:schemeClr val="tx2"/>
                </a:solidFill>
              </a:rPr>
              <a:t>.</a:t>
            </a:r>
            <a:r>
              <a:rPr lang="en-US" sz="1600" dirty="0" smtClean="0"/>
              <a:t> </a:t>
            </a:r>
            <a:r>
              <a:rPr lang="en-US" sz="1600" dirty="0"/>
              <a:t>The </a:t>
            </a:r>
            <a:r>
              <a:rPr lang="en-US" sz="1600" dirty="0" smtClean="0"/>
              <a:t>faculty does </a:t>
            </a:r>
            <a:r>
              <a:rPr lang="en-US" sz="1600" dirty="0"/>
              <a:t>not claim intellectual property or ownership of the lecture notes</a:t>
            </a:r>
            <a:r>
              <a:rPr lang="en-US" sz="1600" dirty="0" smtClean="0"/>
              <a:t>. </a:t>
            </a:r>
            <a:r>
              <a:rPr lang="en-US" sz="1600" dirty="0"/>
              <a:t>Thanks to them!</a:t>
            </a:r>
            <a:r>
              <a:rPr lang="en-US" sz="1600" dirty="0">
                <a:solidFill>
                  <a:srgbClr val="FF0000"/>
                </a:solidFill>
              </a:rPr>
              <a:t/>
            </a:r>
            <a:br>
              <a:rPr lang="en-US" sz="1600" dirty="0">
                <a:solidFill>
                  <a:srgbClr val="FF0000"/>
                </a:solidFill>
              </a:rPr>
            </a:br>
            <a:endParaRPr lang="en-US" sz="1600" dirty="0"/>
          </a:p>
        </p:txBody>
      </p:sp>
    </p:spTree>
    <p:extLst>
      <p:ext uri="{BB962C8B-B14F-4D97-AF65-F5344CB8AC3E}">
        <p14:creationId xmlns:p14="http://schemas.microsoft.com/office/powerpoint/2010/main" val="1770674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26782EF6-AD52-45FE-AFD8-57A17868E823}" type="slidenum">
              <a:rPr lang="en-US"/>
              <a:pPr/>
              <a:t>20</a:t>
            </a:fld>
            <a:endParaRPr lang="en-US"/>
          </a:p>
        </p:txBody>
      </p:sp>
      <p:sp>
        <p:nvSpPr>
          <p:cNvPr id="667650" name="Rectangle 2"/>
          <p:cNvSpPr>
            <a:spLocks noGrp="1" noChangeArrowheads="1"/>
          </p:cNvSpPr>
          <p:nvPr>
            <p:ph type="title"/>
          </p:nvPr>
        </p:nvSpPr>
        <p:spPr/>
        <p:txBody>
          <a:bodyPr/>
          <a:lstStyle/>
          <a:p>
            <a:r>
              <a:rPr lang="en-US" sz="3600"/>
              <a:t>Comparing Different Implementations</a:t>
            </a:r>
          </a:p>
        </p:txBody>
      </p:sp>
      <p:sp>
        <p:nvSpPr>
          <p:cNvPr id="667651" name="Rectangle 3"/>
          <p:cNvSpPr>
            <a:spLocks noGrp="1" noChangeArrowheads="1"/>
          </p:cNvSpPr>
          <p:nvPr>
            <p:ph type="body" idx="1"/>
          </p:nvPr>
        </p:nvSpPr>
        <p:spPr>
          <a:xfrm>
            <a:off x="542925" y="1433513"/>
            <a:ext cx="6611938" cy="1962150"/>
          </a:xfrm>
        </p:spPr>
        <p:txBody>
          <a:bodyPr>
            <a:normAutofit lnSpcReduction="10000"/>
          </a:bodyPr>
          <a:lstStyle/>
          <a:p>
            <a:r>
              <a:rPr lang="en-US"/>
              <a:t>Implementing dictionaries using:</a:t>
            </a:r>
          </a:p>
          <a:p>
            <a:pPr lvl="1"/>
            <a:r>
              <a:rPr lang="en-US"/>
              <a:t>Direct addressing</a:t>
            </a:r>
          </a:p>
          <a:p>
            <a:pPr lvl="1"/>
            <a:r>
              <a:rPr lang="en-US"/>
              <a:t>Ordered/unordered arrays</a:t>
            </a:r>
          </a:p>
          <a:p>
            <a:pPr lvl="1"/>
            <a:r>
              <a:rPr lang="en-US"/>
              <a:t>Ordered/unordered linked lists</a:t>
            </a:r>
          </a:p>
        </p:txBody>
      </p:sp>
      <p:sp>
        <p:nvSpPr>
          <p:cNvPr id="667652" name="Text Box 4"/>
          <p:cNvSpPr txBox="1">
            <a:spLocks noChangeArrowheads="1"/>
          </p:cNvSpPr>
          <p:nvPr/>
        </p:nvSpPr>
        <p:spPr bwMode="auto">
          <a:xfrm>
            <a:off x="4710113" y="361473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rgbClr val="CC0000"/>
                </a:solidFill>
                <a:latin typeface="Comic Sans MS" pitchFamily="66" charset="0"/>
              </a:rPr>
              <a:t>Insert</a:t>
            </a:r>
          </a:p>
        </p:txBody>
      </p:sp>
      <p:sp>
        <p:nvSpPr>
          <p:cNvPr id="667653" name="Text Box 5"/>
          <p:cNvSpPr txBox="1">
            <a:spLocks noChangeArrowheads="1"/>
          </p:cNvSpPr>
          <p:nvPr/>
        </p:nvSpPr>
        <p:spPr bwMode="auto">
          <a:xfrm>
            <a:off x="6477000" y="361315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C0000"/>
                </a:solidFill>
                <a:latin typeface="Comic Sans MS" pitchFamily="66" charset="0"/>
              </a:rPr>
              <a:t>Search</a:t>
            </a:r>
          </a:p>
        </p:txBody>
      </p:sp>
      <p:sp>
        <p:nvSpPr>
          <p:cNvPr id="667654" name="Text Box 6"/>
          <p:cNvSpPr txBox="1">
            <a:spLocks noChangeArrowheads="1"/>
          </p:cNvSpPr>
          <p:nvPr/>
        </p:nvSpPr>
        <p:spPr bwMode="auto">
          <a:xfrm>
            <a:off x="1501775" y="4492625"/>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ordered array</a:t>
            </a:r>
          </a:p>
        </p:txBody>
      </p:sp>
      <p:sp>
        <p:nvSpPr>
          <p:cNvPr id="667655" name="Text Box 7"/>
          <p:cNvSpPr txBox="1">
            <a:spLocks noChangeArrowheads="1"/>
          </p:cNvSpPr>
          <p:nvPr/>
        </p:nvSpPr>
        <p:spPr bwMode="auto">
          <a:xfrm>
            <a:off x="1501775" y="4933950"/>
            <a:ext cx="187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ordered list</a:t>
            </a:r>
          </a:p>
        </p:txBody>
      </p:sp>
      <p:sp>
        <p:nvSpPr>
          <p:cNvPr id="667656" name="Text Box 8"/>
          <p:cNvSpPr txBox="1">
            <a:spLocks noChangeArrowheads="1"/>
          </p:cNvSpPr>
          <p:nvPr/>
        </p:nvSpPr>
        <p:spPr bwMode="auto">
          <a:xfrm>
            <a:off x="1501775" y="5376863"/>
            <a:ext cx="250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unordered array</a:t>
            </a:r>
          </a:p>
        </p:txBody>
      </p:sp>
      <p:sp>
        <p:nvSpPr>
          <p:cNvPr id="667657" name="Text Box 9"/>
          <p:cNvSpPr txBox="1">
            <a:spLocks noChangeArrowheads="1"/>
          </p:cNvSpPr>
          <p:nvPr/>
        </p:nvSpPr>
        <p:spPr bwMode="auto">
          <a:xfrm>
            <a:off x="1501775" y="5818188"/>
            <a:ext cx="219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unordered list</a:t>
            </a:r>
          </a:p>
        </p:txBody>
      </p:sp>
      <p:sp>
        <p:nvSpPr>
          <p:cNvPr id="667658" name="Text Box 10"/>
          <p:cNvSpPr txBox="1">
            <a:spLocks noChangeArrowheads="1"/>
          </p:cNvSpPr>
          <p:nvPr/>
        </p:nvSpPr>
        <p:spPr bwMode="auto">
          <a:xfrm>
            <a:off x="4819650" y="44926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59" name="Text Box 11"/>
          <p:cNvSpPr txBox="1">
            <a:spLocks noChangeArrowheads="1"/>
          </p:cNvSpPr>
          <p:nvPr/>
        </p:nvSpPr>
        <p:spPr bwMode="auto">
          <a:xfrm>
            <a:off x="4819650" y="493395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0" name="Text Box 12"/>
          <p:cNvSpPr txBox="1">
            <a:spLocks noChangeArrowheads="1"/>
          </p:cNvSpPr>
          <p:nvPr/>
        </p:nvSpPr>
        <p:spPr bwMode="auto">
          <a:xfrm>
            <a:off x="6680200" y="537686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1" name="Text Box 13"/>
          <p:cNvSpPr txBox="1">
            <a:spLocks noChangeArrowheads="1"/>
          </p:cNvSpPr>
          <p:nvPr/>
        </p:nvSpPr>
        <p:spPr bwMode="auto">
          <a:xfrm>
            <a:off x="6680200" y="581818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2" name="Text Box 14"/>
          <p:cNvSpPr txBox="1">
            <a:spLocks noChangeArrowheads="1"/>
          </p:cNvSpPr>
          <p:nvPr/>
        </p:nvSpPr>
        <p:spPr bwMode="auto">
          <a:xfrm>
            <a:off x="4845050" y="53768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3" name="Text Box 15"/>
          <p:cNvSpPr txBox="1">
            <a:spLocks noChangeArrowheads="1"/>
          </p:cNvSpPr>
          <p:nvPr/>
        </p:nvSpPr>
        <p:spPr bwMode="auto">
          <a:xfrm>
            <a:off x="4845050" y="58181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4" name="Text Box 16"/>
          <p:cNvSpPr txBox="1">
            <a:spLocks noChangeArrowheads="1"/>
          </p:cNvSpPr>
          <p:nvPr/>
        </p:nvSpPr>
        <p:spPr bwMode="auto">
          <a:xfrm>
            <a:off x="6704013" y="4494213"/>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O(lgN)</a:t>
            </a:r>
          </a:p>
        </p:txBody>
      </p:sp>
      <p:sp>
        <p:nvSpPr>
          <p:cNvPr id="667665" name="Text Box 17"/>
          <p:cNvSpPr txBox="1">
            <a:spLocks noChangeArrowheads="1"/>
          </p:cNvSpPr>
          <p:nvPr/>
        </p:nvSpPr>
        <p:spPr bwMode="auto">
          <a:xfrm>
            <a:off x="6704013" y="49355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O(N)</a:t>
            </a:r>
          </a:p>
        </p:txBody>
      </p:sp>
      <p:sp>
        <p:nvSpPr>
          <p:cNvPr id="667666" name="Text Box 18"/>
          <p:cNvSpPr txBox="1">
            <a:spLocks noChangeArrowheads="1"/>
          </p:cNvSpPr>
          <p:nvPr/>
        </p:nvSpPr>
        <p:spPr bwMode="auto">
          <a:xfrm>
            <a:off x="1503363" y="4049713"/>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direct addressing</a:t>
            </a:r>
          </a:p>
        </p:txBody>
      </p:sp>
      <p:sp>
        <p:nvSpPr>
          <p:cNvPr id="667667" name="Text Box 19"/>
          <p:cNvSpPr txBox="1">
            <a:spLocks noChangeArrowheads="1"/>
          </p:cNvSpPr>
          <p:nvPr/>
        </p:nvSpPr>
        <p:spPr bwMode="auto">
          <a:xfrm>
            <a:off x="4821238" y="40497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
        <p:nvSpPr>
          <p:cNvPr id="667668" name="Text Box 20"/>
          <p:cNvSpPr txBox="1">
            <a:spLocks noChangeArrowheads="1"/>
          </p:cNvSpPr>
          <p:nvPr/>
        </p:nvSpPr>
        <p:spPr bwMode="auto">
          <a:xfrm>
            <a:off x="6705600" y="4051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O(1)</a:t>
            </a:r>
          </a:p>
        </p:txBody>
      </p:sp>
    </p:spTree>
    <p:extLst>
      <p:ext uri="{BB962C8B-B14F-4D97-AF65-F5344CB8AC3E}">
        <p14:creationId xmlns:p14="http://schemas.microsoft.com/office/powerpoint/2010/main" val="41704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7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76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76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76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7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7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76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76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76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76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766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76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2" grpId="0"/>
      <p:bldP spid="667653" grpId="0"/>
      <p:bldP spid="667654" grpId="0"/>
      <p:bldP spid="667655" grpId="0"/>
      <p:bldP spid="667656" grpId="0"/>
      <p:bldP spid="667657" grpId="0"/>
      <p:bldP spid="667658" grpId="0"/>
      <p:bldP spid="667659" grpId="0"/>
      <p:bldP spid="667660" grpId="0"/>
      <p:bldP spid="667661" grpId="0"/>
      <p:bldP spid="667662" grpId="0"/>
      <p:bldP spid="667663" grpId="0"/>
      <p:bldP spid="667664" grpId="0"/>
      <p:bldP spid="667665" grpId="0"/>
      <p:bldP spid="667666" grpId="0"/>
      <p:bldP spid="667667" grpId="0"/>
      <p:bldP spid="6676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A25CA8A-6EDB-4AB5-99B9-C2EF1CA74F42}" type="slidenum">
              <a:rPr lang="en-US"/>
              <a:pPr/>
              <a:t>21</a:t>
            </a:fld>
            <a:endParaRPr lang="en-US"/>
          </a:p>
        </p:txBody>
      </p:sp>
      <p:sp>
        <p:nvSpPr>
          <p:cNvPr id="668674" name="Rectangle 2"/>
          <p:cNvSpPr>
            <a:spLocks noGrp="1" noChangeArrowheads="1"/>
          </p:cNvSpPr>
          <p:nvPr>
            <p:ph type="title"/>
          </p:nvPr>
        </p:nvSpPr>
        <p:spPr/>
        <p:txBody>
          <a:bodyPr/>
          <a:lstStyle/>
          <a:p>
            <a:r>
              <a:rPr lang="en-US"/>
              <a:t>Examples Using Direct Addressing</a:t>
            </a:r>
          </a:p>
        </p:txBody>
      </p:sp>
      <p:pic>
        <p:nvPicPr>
          <p:cNvPr id="668676"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04863" y="4025900"/>
            <a:ext cx="7908925" cy="1284288"/>
          </a:xfrm>
          <a:noFill/>
          <a:ln/>
        </p:spPr>
      </p:pic>
      <p:pic>
        <p:nvPicPr>
          <p:cNvPr id="66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5459413"/>
            <a:ext cx="42926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79" name="Text Box 7"/>
          <p:cNvSpPr txBox="1">
            <a:spLocks noChangeArrowheads="1"/>
          </p:cNvSpPr>
          <p:nvPr/>
        </p:nvSpPr>
        <p:spPr bwMode="auto">
          <a:xfrm>
            <a:off x="671513" y="348297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Example 2:</a:t>
            </a:r>
          </a:p>
        </p:txBody>
      </p:sp>
      <p:pic>
        <p:nvPicPr>
          <p:cNvPr id="668680" name="Picture 8"/>
          <p:cNvPicPr>
            <a:picLocks noChangeAspect="1" noChangeArrowheads="1"/>
          </p:cNvPicPr>
          <p:nvPr/>
        </p:nvPicPr>
        <p:blipFill>
          <a:blip r:embed="rId5">
            <a:extLst>
              <a:ext uri="{28A0092B-C50C-407E-A947-70E740481C1C}">
                <a14:useLocalDpi xmlns:a14="http://schemas.microsoft.com/office/drawing/2010/main" val="0"/>
              </a:ext>
            </a:extLst>
          </a:blip>
          <a:srcRect l="1573" b="32593"/>
          <a:stretch>
            <a:fillRect/>
          </a:stretch>
        </p:blipFill>
        <p:spPr bwMode="auto">
          <a:xfrm>
            <a:off x="427038" y="1806575"/>
            <a:ext cx="804703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81" name="Text Box 9"/>
          <p:cNvSpPr txBox="1">
            <a:spLocks noChangeArrowheads="1"/>
          </p:cNvSpPr>
          <p:nvPr/>
        </p:nvSpPr>
        <p:spPr bwMode="auto">
          <a:xfrm>
            <a:off x="687388" y="1350963"/>
            <a:ext cx="167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Comic Sans MS" pitchFamily="66" charset="0"/>
              </a:rPr>
              <a:t>Example 1:</a:t>
            </a:r>
          </a:p>
        </p:txBody>
      </p:sp>
    </p:spTree>
    <p:extLst>
      <p:ext uri="{BB962C8B-B14F-4D97-AF65-F5344CB8AC3E}">
        <p14:creationId xmlns:p14="http://schemas.microsoft.com/office/powerpoint/2010/main" val="825162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Hash Tables</a:t>
            </a:r>
          </a:p>
        </p:txBody>
      </p:sp>
      <p:sp>
        <p:nvSpPr>
          <p:cNvPr id="6148" name="Rectangle 3"/>
          <p:cNvSpPr>
            <a:spLocks noGrp="1" noChangeArrowheads="1"/>
          </p:cNvSpPr>
          <p:nvPr>
            <p:ph type="body" idx="1"/>
          </p:nvPr>
        </p:nvSpPr>
        <p:spPr>
          <a:xfrm>
            <a:off x="152400" y="990600"/>
            <a:ext cx="8839200" cy="5410200"/>
          </a:xfrm>
        </p:spPr>
        <p:txBody>
          <a:bodyPr/>
          <a:lstStyle/>
          <a:p>
            <a:r>
              <a:rPr lang="en-US" sz="2800" b="1" dirty="0" smtClean="0">
                <a:solidFill>
                  <a:srgbClr val="CC3300"/>
                </a:solidFill>
              </a:rPr>
              <a:t>Notation:</a:t>
            </a:r>
          </a:p>
          <a:p>
            <a:pPr lvl="1"/>
            <a:r>
              <a:rPr lang="en-US" sz="2400" i="1" dirty="0" smtClean="0">
                <a:solidFill>
                  <a:schemeClr val="hlink"/>
                </a:solidFill>
              </a:rPr>
              <a:t>U</a:t>
            </a:r>
            <a:r>
              <a:rPr lang="en-US" sz="2400" dirty="0" smtClean="0"/>
              <a:t> – Universe of all possible keys.</a:t>
            </a:r>
          </a:p>
          <a:p>
            <a:pPr lvl="1"/>
            <a:r>
              <a:rPr lang="en-US" sz="2400" i="1" dirty="0" smtClean="0">
                <a:solidFill>
                  <a:schemeClr val="hlink"/>
                </a:solidFill>
              </a:rPr>
              <a:t>K</a:t>
            </a:r>
            <a:r>
              <a:rPr lang="en-US" sz="2400" dirty="0" smtClean="0"/>
              <a:t> – Set of keys actually stored in the dictionary.</a:t>
            </a:r>
          </a:p>
          <a:p>
            <a:pPr lvl="1"/>
            <a:r>
              <a:rPr lang="en-US" sz="2400" dirty="0" smtClean="0"/>
              <a:t> </a:t>
            </a:r>
            <a:r>
              <a:rPr lang="en-US" sz="2400" dirty="0" smtClean="0">
                <a:solidFill>
                  <a:schemeClr val="hlink"/>
                </a:solidFill>
              </a:rPr>
              <a:t>|</a:t>
            </a:r>
            <a:r>
              <a:rPr lang="en-US" sz="2400" i="1" dirty="0" smtClean="0">
                <a:solidFill>
                  <a:schemeClr val="hlink"/>
                </a:solidFill>
              </a:rPr>
              <a:t>K</a:t>
            </a:r>
            <a:r>
              <a:rPr lang="en-US" sz="2400" dirty="0" smtClean="0">
                <a:solidFill>
                  <a:schemeClr val="hlink"/>
                </a:solidFill>
              </a:rPr>
              <a:t>| = </a:t>
            </a:r>
            <a:r>
              <a:rPr lang="en-US" sz="2400" i="1" dirty="0" smtClean="0">
                <a:solidFill>
                  <a:schemeClr val="hlink"/>
                </a:solidFill>
              </a:rPr>
              <a:t>n</a:t>
            </a:r>
            <a:r>
              <a:rPr lang="en-US" sz="2400" dirty="0" smtClean="0"/>
              <a:t>.</a:t>
            </a:r>
          </a:p>
          <a:p>
            <a:r>
              <a:rPr lang="en-US" sz="2800" dirty="0" smtClean="0">
                <a:solidFill>
                  <a:srgbClr val="CC3300"/>
                </a:solidFill>
              </a:rPr>
              <a:t>When U is very large</a:t>
            </a:r>
            <a:r>
              <a:rPr lang="en-US" sz="2800" dirty="0" smtClean="0"/>
              <a:t>,</a:t>
            </a:r>
          </a:p>
          <a:p>
            <a:pPr lvl="1"/>
            <a:r>
              <a:rPr lang="en-US" sz="2400" dirty="0" smtClean="0"/>
              <a:t>Arrays are not practical.</a:t>
            </a:r>
          </a:p>
          <a:p>
            <a:pPr lvl="1"/>
            <a:r>
              <a:rPr lang="en-US" sz="2400" dirty="0" smtClean="0"/>
              <a:t>|</a:t>
            </a:r>
            <a:r>
              <a:rPr lang="en-US" sz="2400" i="1" dirty="0" smtClean="0"/>
              <a:t>K</a:t>
            </a:r>
            <a:r>
              <a:rPr lang="en-US" sz="2400" dirty="0" smtClean="0"/>
              <a:t>| &lt;&lt; |</a:t>
            </a:r>
            <a:r>
              <a:rPr lang="en-US" sz="2400" i="1" dirty="0" smtClean="0"/>
              <a:t>U</a:t>
            </a:r>
            <a:r>
              <a:rPr lang="en-US" sz="2400" dirty="0" smtClean="0"/>
              <a:t>|.</a:t>
            </a:r>
          </a:p>
          <a:p>
            <a:r>
              <a:rPr lang="en-US" sz="2800" dirty="0" smtClean="0"/>
              <a:t>Use a table of size proportional to |</a:t>
            </a:r>
            <a:r>
              <a:rPr lang="en-US" sz="2800" i="1" dirty="0" smtClean="0"/>
              <a:t>K</a:t>
            </a:r>
            <a:r>
              <a:rPr lang="en-US" sz="2800" dirty="0" smtClean="0"/>
              <a:t>| – </a:t>
            </a:r>
            <a:r>
              <a:rPr lang="en-US" sz="2800" dirty="0" smtClean="0">
                <a:solidFill>
                  <a:srgbClr val="CC3300"/>
                </a:solidFill>
              </a:rPr>
              <a:t>The hash tables</a:t>
            </a:r>
            <a:r>
              <a:rPr lang="en-US" sz="2800" dirty="0" smtClean="0"/>
              <a:t>.</a:t>
            </a:r>
          </a:p>
          <a:p>
            <a:pPr lvl="1"/>
            <a:r>
              <a:rPr lang="en-US" sz="2400" dirty="0" smtClean="0"/>
              <a:t>However, we lose the direct-addressing ability.</a:t>
            </a:r>
          </a:p>
          <a:p>
            <a:pPr lvl="1"/>
            <a:r>
              <a:rPr lang="en-US" sz="2400" dirty="0" smtClean="0"/>
              <a:t>Define functions that map keys to slots of the hash table.</a:t>
            </a:r>
          </a:p>
          <a:p>
            <a:pPr lvl="1"/>
            <a:endParaRPr lang="en-US" sz="2400" dirty="0" smtClean="0"/>
          </a:p>
          <a:p>
            <a:pPr lvl="1"/>
            <a:endParaRPr lang="en-US" sz="2400" dirty="0" smtClean="0"/>
          </a:p>
        </p:txBody>
      </p:sp>
    </p:spTree>
    <p:extLst>
      <p:ext uri="{BB962C8B-B14F-4D97-AF65-F5344CB8AC3E}">
        <p14:creationId xmlns:p14="http://schemas.microsoft.com/office/powerpoint/2010/main" val="2557058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AC096A-ACC2-4221-B442-6DB83CEA211D}" type="slidenum">
              <a:rPr lang="en-US"/>
              <a:pPr/>
              <a:t>23</a:t>
            </a:fld>
            <a:endParaRPr lang="en-US"/>
          </a:p>
        </p:txBody>
      </p:sp>
      <p:sp>
        <p:nvSpPr>
          <p:cNvPr id="562178" name="Rectangle 2"/>
          <p:cNvSpPr>
            <a:spLocks noGrp="1" noChangeArrowheads="1"/>
          </p:cNvSpPr>
          <p:nvPr>
            <p:ph type="title"/>
          </p:nvPr>
        </p:nvSpPr>
        <p:spPr/>
        <p:txBody>
          <a:bodyPr/>
          <a:lstStyle/>
          <a:p>
            <a:r>
              <a:rPr lang="en-US" dirty="0"/>
              <a:t>Hash </a:t>
            </a:r>
            <a:r>
              <a:rPr lang="en-US" dirty="0" smtClean="0"/>
              <a:t>Tables (cont’d)</a:t>
            </a:r>
            <a:endParaRPr lang="en-US" dirty="0"/>
          </a:p>
        </p:txBody>
      </p:sp>
      <p:sp>
        <p:nvSpPr>
          <p:cNvPr id="562179" name="Rectangle 3"/>
          <p:cNvSpPr>
            <a:spLocks noGrp="1" noChangeArrowheads="1"/>
          </p:cNvSpPr>
          <p:nvPr>
            <p:ph type="body" idx="1"/>
          </p:nvPr>
        </p:nvSpPr>
        <p:spPr/>
        <p:txBody>
          <a:bodyPr/>
          <a:lstStyle/>
          <a:p>
            <a:pPr>
              <a:lnSpc>
                <a:spcPct val="110000"/>
              </a:lnSpc>
            </a:pPr>
            <a:r>
              <a:rPr lang="en-US"/>
              <a:t>When </a:t>
            </a:r>
            <a:r>
              <a:rPr lang="en-US">
                <a:latin typeface="Comic Sans MS" pitchFamily="66" charset="0"/>
              </a:rPr>
              <a:t>K</a:t>
            </a:r>
            <a:r>
              <a:rPr lang="en-US"/>
              <a:t> is much smaller than </a:t>
            </a:r>
            <a:r>
              <a:rPr lang="en-US">
                <a:latin typeface="Comic Sans MS" pitchFamily="66" charset="0"/>
              </a:rPr>
              <a:t>U</a:t>
            </a:r>
            <a:r>
              <a:rPr lang="en-US"/>
              <a:t>, a </a:t>
            </a:r>
            <a:r>
              <a:rPr lang="en-US" b="1"/>
              <a:t>hash table</a:t>
            </a:r>
            <a:r>
              <a:rPr lang="en-US"/>
              <a:t> requires much less space than a </a:t>
            </a:r>
            <a:r>
              <a:rPr lang="en-US" b="1"/>
              <a:t>direct-address table</a:t>
            </a:r>
          </a:p>
          <a:p>
            <a:pPr lvl="1">
              <a:lnSpc>
                <a:spcPct val="110000"/>
              </a:lnSpc>
            </a:pPr>
            <a:r>
              <a:rPr lang="en-US"/>
              <a:t>Can reduce storage requirements to </a:t>
            </a:r>
            <a:r>
              <a:rPr lang="en-US">
                <a:latin typeface="Comic Sans MS" pitchFamily="66" charset="0"/>
              </a:rPr>
              <a:t>|K|</a:t>
            </a:r>
            <a:endParaRPr lang="en-US"/>
          </a:p>
          <a:p>
            <a:pPr lvl="1">
              <a:lnSpc>
                <a:spcPct val="110000"/>
              </a:lnSpc>
            </a:pPr>
            <a:r>
              <a:rPr lang="en-US"/>
              <a:t>Can still get </a:t>
            </a:r>
            <a:r>
              <a:rPr lang="en-US">
                <a:latin typeface="Comic Sans MS" pitchFamily="66" charset="0"/>
              </a:rPr>
              <a:t>O(1)</a:t>
            </a:r>
            <a:r>
              <a:rPr lang="en-US"/>
              <a:t> search time, but on the </a:t>
            </a:r>
            <a:r>
              <a:rPr lang="en-US" u="sng"/>
              <a:t>average</a:t>
            </a:r>
            <a:r>
              <a:rPr lang="en-US"/>
              <a:t> case, not the worst case</a:t>
            </a:r>
          </a:p>
        </p:txBody>
      </p:sp>
    </p:spTree>
    <p:extLst>
      <p:ext uri="{BB962C8B-B14F-4D97-AF65-F5344CB8AC3E}">
        <p14:creationId xmlns:p14="http://schemas.microsoft.com/office/powerpoint/2010/main" val="3724624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Hashing – An Intro</a:t>
            </a:r>
            <a:endParaRPr lang="en-US" dirty="0"/>
          </a:p>
        </p:txBody>
      </p:sp>
      <p:sp>
        <p:nvSpPr>
          <p:cNvPr id="39939" name="Rectangle 3"/>
          <p:cNvSpPr>
            <a:spLocks noGrp="1" noChangeArrowheads="1"/>
          </p:cNvSpPr>
          <p:nvPr>
            <p:ph type="body" idx="1"/>
          </p:nvPr>
        </p:nvSpPr>
        <p:spPr>
          <a:xfrm>
            <a:off x="152400" y="990599"/>
            <a:ext cx="8839200" cy="5743575"/>
          </a:xfrm>
        </p:spPr>
        <p:txBody>
          <a:bodyPr/>
          <a:lstStyle/>
          <a:p>
            <a:r>
              <a:rPr lang="en-US" dirty="0">
                <a:solidFill>
                  <a:srgbClr val="CC3300"/>
                </a:solidFill>
              </a:rPr>
              <a:t>Hash function </a:t>
            </a:r>
            <a:r>
              <a:rPr lang="en-US" i="1" dirty="0">
                <a:solidFill>
                  <a:srgbClr val="CC3300"/>
                </a:solidFill>
              </a:rPr>
              <a:t>h</a:t>
            </a:r>
            <a:r>
              <a:rPr lang="en-US" dirty="0">
                <a:solidFill>
                  <a:srgbClr val="CC3300"/>
                </a:solidFill>
              </a:rPr>
              <a:t>:</a:t>
            </a:r>
            <a:r>
              <a:rPr lang="en-US" dirty="0"/>
              <a:t> Mapping from </a:t>
            </a:r>
            <a:r>
              <a:rPr lang="en-US" i="1" dirty="0"/>
              <a:t>U</a:t>
            </a:r>
            <a:r>
              <a:rPr lang="en-US" dirty="0"/>
              <a:t> to the slots of a hash table </a:t>
            </a:r>
            <a:r>
              <a:rPr lang="en-US" i="1" dirty="0"/>
              <a:t>T</a:t>
            </a:r>
            <a:r>
              <a:rPr lang="en-US" dirty="0"/>
              <a:t>[0</a:t>
            </a:r>
            <a:r>
              <a:rPr lang="en-US" i="1" dirty="0"/>
              <a:t>..m</a:t>
            </a:r>
            <a:r>
              <a:rPr lang="en-US" dirty="0"/>
              <a:t>–1]</a:t>
            </a:r>
            <a:r>
              <a:rPr lang="en-US" i="1" dirty="0"/>
              <a:t>.</a:t>
            </a:r>
          </a:p>
          <a:p>
            <a:pPr lvl="1">
              <a:buFontTx/>
              <a:buNone/>
            </a:pPr>
            <a:r>
              <a:rPr lang="en-US" i="1" dirty="0"/>
              <a:t>            </a:t>
            </a:r>
            <a:r>
              <a:rPr lang="en-US" i="1" dirty="0">
                <a:solidFill>
                  <a:schemeClr val="hlink"/>
                </a:solidFill>
              </a:rPr>
              <a:t>h</a:t>
            </a:r>
            <a:r>
              <a:rPr lang="en-US" dirty="0">
                <a:solidFill>
                  <a:schemeClr val="hlink"/>
                </a:solidFill>
              </a:rPr>
              <a:t> : </a:t>
            </a:r>
            <a:r>
              <a:rPr lang="en-US" i="1" dirty="0">
                <a:solidFill>
                  <a:schemeClr val="hlink"/>
                </a:solidFill>
              </a:rPr>
              <a:t>U</a:t>
            </a:r>
            <a:r>
              <a:rPr lang="en-US" dirty="0">
                <a:solidFill>
                  <a:schemeClr val="hlink"/>
                </a:solidFill>
              </a:rPr>
              <a:t> </a:t>
            </a:r>
            <a:r>
              <a:rPr lang="en-US" dirty="0">
                <a:solidFill>
                  <a:schemeClr val="hlink"/>
                </a:solidFill>
                <a:sym typeface="Symbol" pitchFamily="18" charset="2"/>
              </a:rPr>
              <a:t></a:t>
            </a:r>
            <a:r>
              <a:rPr lang="en-US" dirty="0">
                <a:solidFill>
                  <a:schemeClr val="hlink"/>
                </a:solidFill>
              </a:rPr>
              <a:t> {0</a:t>
            </a:r>
            <a:r>
              <a:rPr lang="en-US" i="1" dirty="0">
                <a:solidFill>
                  <a:schemeClr val="hlink"/>
                </a:solidFill>
              </a:rPr>
              <a:t>,</a:t>
            </a:r>
            <a:r>
              <a:rPr lang="en-US" dirty="0">
                <a:solidFill>
                  <a:schemeClr val="hlink"/>
                </a:solidFill>
              </a:rPr>
              <a:t>1</a:t>
            </a:r>
            <a:r>
              <a:rPr lang="en-US" i="1" dirty="0">
                <a:solidFill>
                  <a:schemeClr val="hlink"/>
                </a:solidFill>
              </a:rPr>
              <a:t>,…, m</a:t>
            </a:r>
            <a:r>
              <a:rPr lang="en-US" dirty="0">
                <a:solidFill>
                  <a:schemeClr val="hlink"/>
                </a:solidFill>
              </a:rPr>
              <a:t>–1}</a:t>
            </a:r>
          </a:p>
          <a:p>
            <a:r>
              <a:rPr lang="en-US" dirty="0"/>
              <a:t>With arrays, key </a:t>
            </a:r>
            <a:r>
              <a:rPr lang="en-US" i="1" dirty="0"/>
              <a:t>k</a:t>
            </a:r>
            <a:r>
              <a:rPr lang="en-US" dirty="0"/>
              <a:t> maps to slot </a:t>
            </a:r>
            <a:r>
              <a:rPr lang="en-US" i="1" dirty="0"/>
              <a:t>A</a:t>
            </a:r>
            <a:r>
              <a:rPr lang="en-US" dirty="0"/>
              <a:t>[</a:t>
            </a:r>
            <a:r>
              <a:rPr lang="en-US" i="1" dirty="0"/>
              <a:t>k</a:t>
            </a:r>
            <a:r>
              <a:rPr lang="en-US" dirty="0"/>
              <a:t>].</a:t>
            </a:r>
          </a:p>
          <a:p>
            <a:r>
              <a:rPr lang="en-US" dirty="0"/>
              <a:t>With hash tables, key </a:t>
            </a:r>
            <a:r>
              <a:rPr lang="en-US" i="1" dirty="0"/>
              <a:t>k</a:t>
            </a:r>
            <a:r>
              <a:rPr lang="en-US" dirty="0"/>
              <a:t> maps or </a:t>
            </a:r>
            <a:r>
              <a:rPr lang="en-US" dirty="0">
                <a:solidFill>
                  <a:srgbClr val="CC3300"/>
                </a:solidFill>
              </a:rPr>
              <a:t>“hashes”</a:t>
            </a:r>
            <a:r>
              <a:rPr lang="en-US" dirty="0"/>
              <a:t> to slot </a:t>
            </a:r>
            <a:r>
              <a:rPr lang="en-US" i="1" dirty="0"/>
              <a:t>T</a:t>
            </a:r>
            <a:r>
              <a:rPr lang="en-US" dirty="0"/>
              <a:t>[</a:t>
            </a:r>
            <a:r>
              <a:rPr lang="en-US" i="1" dirty="0"/>
              <a:t>h</a:t>
            </a:r>
            <a:r>
              <a:rPr lang="en-US" dirty="0"/>
              <a:t>[</a:t>
            </a:r>
            <a:r>
              <a:rPr lang="en-US" i="1" dirty="0"/>
              <a:t>k</a:t>
            </a:r>
            <a:r>
              <a:rPr lang="en-US" dirty="0"/>
              <a:t>]].</a:t>
            </a:r>
          </a:p>
          <a:p>
            <a:r>
              <a:rPr lang="en-US" i="1" dirty="0"/>
              <a:t>h</a:t>
            </a:r>
            <a:r>
              <a:rPr lang="en-US" dirty="0"/>
              <a:t>[</a:t>
            </a:r>
            <a:r>
              <a:rPr lang="en-US" i="1" dirty="0"/>
              <a:t>k</a:t>
            </a:r>
            <a:r>
              <a:rPr lang="en-US" dirty="0"/>
              <a:t>] is the </a:t>
            </a:r>
            <a:r>
              <a:rPr lang="en-US" i="1" dirty="0">
                <a:solidFill>
                  <a:srgbClr val="CC3300"/>
                </a:solidFill>
              </a:rPr>
              <a:t>hash </a:t>
            </a:r>
            <a:r>
              <a:rPr lang="en-US" i="1" dirty="0" smtClean="0">
                <a:solidFill>
                  <a:srgbClr val="CC3300"/>
                </a:solidFill>
              </a:rPr>
              <a:t>value(hash function)</a:t>
            </a:r>
            <a:r>
              <a:rPr lang="en-US" dirty="0" smtClean="0"/>
              <a:t> </a:t>
            </a:r>
            <a:r>
              <a:rPr lang="en-US" dirty="0"/>
              <a:t>of key </a:t>
            </a:r>
            <a:r>
              <a:rPr lang="en-US" i="1" dirty="0" smtClean="0"/>
              <a:t>k.</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564" y="4953000"/>
            <a:ext cx="42767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59921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0596"/>
          </a:xfrm>
        </p:spPr>
        <p:txBody>
          <a:bodyPr>
            <a:normAutofit fontScale="90000"/>
          </a:bodyPr>
          <a:lstStyle/>
          <a:p>
            <a:r>
              <a:rPr lang="en-US" dirty="0" smtClean="0"/>
              <a:t>Hash Table – An E.g. </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85233"/>
            <a:ext cx="7620000" cy="581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92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Hashing – An Illustration</a:t>
            </a:r>
            <a:endParaRPr lang="en-US" dirty="0"/>
          </a:p>
        </p:txBody>
      </p:sp>
      <p:sp>
        <p:nvSpPr>
          <p:cNvPr id="41988" name="Rectangle 4"/>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Line 5"/>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Text Box 14"/>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1999" name="Text Box 15"/>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2000" name="Text Box 16"/>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endParaRPr lang="en-US" sz="2000" i="1" u="none"/>
          </a:p>
        </p:txBody>
      </p:sp>
      <p:sp>
        <p:nvSpPr>
          <p:cNvPr id="42001" name="Text Box 17"/>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4</a:t>
            </a:r>
            <a:r>
              <a:rPr lang="en-US" sz="2000" u="none"/>
              <a:t>)</a:t>
            </a:r>
            <a:endParaRPr lang="en-US" sz="2000" i="1" u="none"/>
          </a:p>
        </p:txBody>
      </p:sp>
      <p:sp>
        <p:nvSpPr>
          <p:cNvPr id="42002" name="Text Box 18"/>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p>
        </p:txBody>
      </p:sp>
      <p:sp>
        <p:nvSpPr>
          <p:cNvPr id="42003" name="Text Box 19"/>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endParaRPr lang="en-US" sz="2000" i="1" u="none"/>
          </a:p>
        </p:txBody>
      </p:sp>
      <p:sp>
        <p:nvSpPr>
          <p:cNvPr id="42004" name="Rectangle 20"/>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Rectangle 21"/>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2009" name="Oval 25"/>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2011" name="Text Box 27"/>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2013" name="Text Box 29"/>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2017" name="Oval 33"/>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Oval 34"/>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Oval 35"/>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Oval 36"/>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Text Box 38"/>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2024" name="Text Box 40"/>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2025" name="Text Box 41"/>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2026" name="Text Box 42"/>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2027" name="Text Box 43"/>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2028" name="Line 44"/>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Line 50"/>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5" name="Line 51"/>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6" name="Line 52"/>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053745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1DF4DF8-66C8-4644-BE8C-52B50977D95F}" type="slidenum">
              <a:rPr lang="en-US"/>
              <a:pPr/>
              <a:t>27</a:t>
            </a:fld>
            <a:endParaRPr lang="en-US"/>
          </a:p>
        </p:txBody>
      </p:sp>
      <p:sp>
        <p:nvSpPr>
          <p:cNvPr id="671746" name="Rectangle 2"/>
          <p:cNvSpPr>
            <a:spLocks noGrp="1" noChangeArrowheads="1"/>
          </p:cNvSpPr>
          <p:nvPr>
            <p:ph type="title"/>
          </p:nvPr>
        </p:nvSpPr>
        <p:spPr/>
        <p:txBody>
          <a:bodyPr/>
          <a:lstStyle/>
          <a:p>
            <a:r>
              <a:rPr lang="en-US"/>
              <a:t>Revisit Example 2</a:t>
            </a:r>
          </a:p>
        </p:txBody>
      </p:sp>
      <p:pic>
        <p:nvPicPr>
          <p:cNvPr id="67174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4758" t="-1360" b="62669"/>
          <a:stretch>
            <a:fillRect/>
          </a:stretch>
        </p:blipFill>
        <p:spPr>
          <a:xfrm>
            <a:off x="852488" y="1555750"/>
            <a:ext cx="7532687" cy="496888"/>
          </a:xfrm>
          <a:noFill/>
          <a:ln/>
        </p:spPr>
      </p:pic>
      <p:pic>
        <p:nvPicPr>
          <p:cNvPr id="67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2716213"/>
            <a:ext cx="2693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1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450" y="3662363"/>
            <a:ext cx="5662613"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1" name="Line 7"/>
          <p:cNvSpPr>
            <a:spLocks noChangeShapeType="1"/>
          </p:cNvSpPr>
          <p:nvPr/>
        </p:nvSpPr>
        <p:spPr bwMode="auto">
          <a:xfrm>
            <a:off x="3232150" y="3067050"/>
            <a:ext cx="27527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39094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dirty="0" smtClean="0"/>
              <a:t>Do you see any problems </a:t>
            </a:r>
            <a:br>
              <a:rPr lang="en-US" dirty="0" smtClean="0"/>
            </a:br>
            <a:r>
              <a:rPr lang="en-US" dirty="0" smtClean="0"/>
              <a:t>with this approach?</a:t>
            </a:r>
            <a:endParaRPr lang="en-US" dirty="0"/>
          </a:p>
        </p:txBody>
      </p:sp>
      <p:sp>
        <p:nvSpPr>
          <p:cNvPr id="41988" name="Rectangle 4"/>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Line 5"/>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Text Box 14"/>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1999" name="Text Box 15"/>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2000" name="Text Box 16"/>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endParaRPr lang="en-US" sz="2000" i="1" u="none"/>
          </a:p>
        </p:txBody>
      </p:sp>
      <p:sp>
        <p:nvSpPr>
          <p:cNvPr id="42001" name="Text Box 17"/>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4</a:t>
            </a:r>
            <a:r>
              <a:rPr lang="en-US" sz="2000" u="none"/>
              <a:t>)</a:t>
            </a:r>
            <a:endParaRPr lang="en-US" sz="2000" i="1" u="none"/>
          </a:p>
        </p:txBody>
      </p:sp>
      <p:sp>
        <p:nvSpPr>
          <p:cNvPr id="42002" name="Text Box 18"/>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p>
        </p:txBody>
      </p:sp>
      <p:sp>
        <p:nvSpPr>
          <p:cNvPr id="42003" name="Text Box 19"/>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endParaRPr lang="en-US" sz="2000" i="1" u="none"/>
          </a:p>
        </p:txBody>
      </p:sp>
      <p:sp>
        <p:nvSpPr>
          <p:cNvPr id="42004" name="Rectangle 20"/>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Rectangle 21"/>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2009" name="Oval 25"/>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2011" name="Text Box 27"/>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2013" name="Text Box 29"/>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2017" name="Oval 33"/>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Oval 34"/>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Oval 35"/>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Oval 36"/>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Text Box 38"/>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2024" name="Text Box 40"/>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2025" name="Text Box 41"/>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2026" name="Text Box 42"/>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2027" name="Text Box 43"/>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2028" name="Line 44"/>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Line 50"/>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5" name="Line 51"/>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6" name="Line 52"/>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7" name="Text Box 53"/>
          <p:cNvSpPr txBox="1">
            <a:spLocks noChangeArrowheads="1"/>
          </p:cNvSpPr>
          <p:nvPr/>
        </p:nvSpPr>
        <p:spPr bwMode="auto">
          <a:xfrm>
            <a:off x="7728744" y="3856037"/>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none" dirty="0">
                <a:solidFill>
                  <a:srgbClr val="CC3300"/>
                </a:solidFill>
              </a:rPr>
              <a:t>collision</a:t>
            </a:r>
          </a:p>
        </p:txBody>
      </p:sp>
    </p:spTree>
    <p:extLst>
      <p:ext uri="{BB962C8B-B14F-4D97-AF65-F5344CB8AC3E}">
        <p14:creationId xmlns:p14="http://schemas.microsoft.com/office/powerpoint/2010/main" val="31320534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Inserting a New Record</a:t>
            </a:r>
          </a:p>
        </p:txBody>
      </p:sp>
      <p:sp>
        <p:nvSpPr>
          <p:cNvPr id="7171"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In order to insert a new record, the </a:t>
            </a:r>
            <a:r>
              <a:rPr lang="en-GB" b="1" u="sng" smtClean="0">
                <a:solidFill>
                  <a:srgbClr val="FF8000"/>
                </a:solidFill>
                <a:effectLst/>
              </a:rPr>
              <a:t>key</a:t>
            </a:r>
            <a:r>
              <a:rPr lang="en-GB" smtClean="0">
                <a:effectLst/>
              </a:rPr>
              <a:t> must somehow be </a:t>
            </a:r>
            <a:r>
              <a:rPr lang="en-GB" b="1" u="sng" smtClean="0">
                <a:solidFill>
                  <a:srgbClr val="FF8000"/>
                </a:solidFill>
                <a:effectLst/>
              </a:rPr>
              <a:t>converted to</a:t>
            </a:r>
            <a:r>
              <a:rPr lang="en-GB" b="1" smtClean="0">
                <a:solidFill>
                  <a:srgbClr val="FF8000"/>
                </a:solidFill>
                <a:effectLst/>
              </a:rPr>
              <a:t> </a:t>
            </a:r>
            <a:r>
              <a:rPr lang="en-GB" smtClean="0">
                <a:effectLst/>
              </a:rPr>
              <a:t>an array </a:t>
            </a:r>
            <a:r>
              <a:rPr lang="en-GB" b="1" u="sng" smtClean="0">
                <a:solidFill>
                  <a:srgbClr val="FF8000"/>
                </a:solidFill>
                <a:effectLst/>
              </a:rPr>
              <a:t>index</a:t>
            </a:r>
            <a:r>
              <a:rPr lang="en-GB" smtClean="0">
                <a:effectLst/>
              </a:rPr>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index is called the </a:t>
            </a:r>
            <a:r>
              <a:rPr lang="en-GB" b="1" u="sng" smtClean="0">
                <a:solidFill>
                  <a:srgbClr val="FF8000"/>
                </a:solidFill>
                <a:effectLst/>
              </a:rPr>
              <a:t>hash value</a:t>
            </a:r>
            <a:r>
              <a:rPr lang="en-GB" b="1" smtClean="0">
                <a:solidFill>
                  <a:srgbClr val="FF8000"/>
                </a:solidFill>
                <a:effectLst/>
              </a:rPr>
              <a:t> </a:t>
            </a:r>
            <a:r>
              <a:rPr lang="en-GB" smtClean="0">
                <a:effectLst/>
              </a:rPr>
              <a:t>of the key.</a:t>
            </a:r>
          </a:p>
        </p:txBody>
      </p:sp>
      <p:sp>
        <p:nvSpPr>
          <p:cNvPr id="7172"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7173"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7180"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7181"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7182"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7183"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7184"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7185"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7186"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7187" name="Group 18"/>
          <p:cNvGrpSpPr>
            <a:grpSpLocks/>
          </p:cNvGrpSpPr>
          <p:nvPr/>
        </p:nvGrpSpPr>
        <p:grpSpPr bwMode="auto">
          <a:xfrm>
            <a:off x="4598988" y="5475288"/>
            <a:ext cx="674687" cy="517525"/>
            <a:chOff x="2897" y="3449"/>
            <a:chExt cx="425" cy="326"/>
          </a:xfrm>
        </p:grpSpPr>
        <p:sp>
          <p:nvSpPr>
            <p:cNvPr id="7204"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720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8" name="Group 21"/>
          <p:cNvGrpSpPr>
            <a:grpSpLocks/>
          </p:cNvGrpSpPr>
          <p:nvPr/>
        </p:nvGrpSpPr>
        <p:grpSpPr bwMode="auto">
          <a:xfrm>
            <a:off x="2822575" y="5449888"/>
            <a:ext cx="674688" cy="568325"/>
            <a:chOff x="1778" y="3433"/>
            <a:chExt cx="425" cy="358"/>
          </a:xfrm>
        </p:grpSpPr>
        <p:sp>
          <p:nvSpPr>
            <p:cNvPr id="7202"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7203"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89" name="Group 24"/>
          <p:cNvGrpSpPr>
            <a:grpSpLocks/>
          </p:cNvGrpSpPr>
          <p:nvPr/>
        </p:nvGrpSpPr>
        <p:grpSpPr bwMode="auto">
          <a:xfrm>
            <a:off x="1906588" y="5445125"/>
            <a:ext cx="620712" cy="576263"/>
            <a:chOff x="1201" y="3430"/>
            <a:chExt cx="391" cy="363"/>
          </a:xfrm>
        </p:grpSpPr>
        <p:sp>
          <p:nvSpPr>
            <p:cNvPr id="7200"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7201"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0" name="Group 27"/>
          <p:cNvGrpSpPr>
            <a:grpSpLocks/>
          </p:cNvGrpSpPr>
          <p:nvPr/>
        </p:nvGrpSpPr>
        <p:grpSpPr bwMode="auto">
          <a:xfrm>
            <a:off x="7764463" y="5480050"/>
            <a:ext cx="725487" cy="506413"/>
            <a:chOff x="4891" y="3452"/>
            <a:chExt cx="457" cy="319"/>
          </a:xfrm>
        </p:grpSpPr>
        <p:sp>
          <p:nvSpPr>
            <p:cNvPr id="7198"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7199"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91" name="Group 30"/>
          <p:cNvGrpSpPr>
            <a:grpSpLocks/>
          </p:cNvGrpSpPr>
          <p:nvPr/>
        </p:nvGrpSpPr>
        <p:grpSpPr bwMode="auto">
          <a:xfrm>
            <a:off x="6596063" y="4014788"/>
            <a:ext cx="1309687" cy="2830512"/>
            <a:chOff x="4155" y="2529"/>
            <a:chExt cx="825" cy="1783"/>
          </a:xfrm>
        </p:grpSpPr>
        <p:sp>
          <p:nvSpPr>
            <p:cNvPr id="7196"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7192" name="AutoShape 33"/>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7193"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7195"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Tree>
    <p:extLst>
      <p:ext uri="{BB962C8B-B14F-4D97-AF65-F5344CB8AC3E}">
        <p14:creationId xmlns:p14="http://schemas.microsoft.com/office/powerpoint/2010/main" val="2675299697"/>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Inventor of Hashing – </a:t>
            </a:r>
            <a:r>
              <a:rPr lang="en-US" dirty="0" smtClean="0">
                <a:solidFill>
                  <a:srgbClr val="00B050"/>
                </a:solidFill>
              </a:rPr>
              <a:t>Hans Peter </a:t>
            </a:r>
            <a:r>
              <a:rPr lang="en-US" dirty="0" err="1" smtClean="0">
                <a:solidFill>
                  <a:srgbClr val="00B050"/>
                </a:solidFill>
              </a:rPr>
              <a:t>Luhn</a:t>
            </a:r>
            <a:endParaRPr lang="en-US" dirty="0">
              <a:solidFill>
                <a:srgbClr val="00B050"/>
              </a:solidFill>
            </a:endParaRPr>
          </a:p>
        </p:txBody>
      </p:sp>
      <p:sp>
        <p:nvSpPr>
          <p:cNvPr id="3" name="Content Placeholder 2"/>
          <p:cNvSpPr>
            <a:spLocks noGrp="1"/>
          </p:cNvSpPr>
          <p:nvPr>
            <p:ph idx="1"/>
          </p:nvPr>
        </p:nvSpPr>
        <p:spPr>
          <a:xfrm>
            <a:off x="457200" y="1600200"/>
            <a:ext cx="8229600" cy="5105400"/>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hlinkClick r:id="rId2"/>
            </a:endParaRPr>
          </a:p>
          <a:p>
            <a:pPr marL="0" indent="0">
              <a:buNone/>
            </a:pPr>
            <a:endParaRPr lang="en-US" dirty="0">
              <a:hlinkClick r:id="rId2"/>
            </a:endParaRPr>
          </a:p>
          <a:p>
            <a:pPr marL="0" indent="0">
              <a:buNone/>
            </a:pPr>
            <a:endParaRPr lang="en-US" dirty="0" smtClean="0">
              <a:hlinkClick r:id="rId2"/>
            </a:endParaRPr>
          </a:p>
          <a:p>
            <a:pPr marL="0" indent="0">
              <a:buNone/>
            </a:pPr>
            <a:r>
              <a:rPr lang="en-US" dirty="0" smtClean="0">
                <a:hlinkClick r:id="rId2"/>
              </a:rPr>
              <a:t>https</a:t>
            </a:r>
            <a:r>
              <a:rPr lang="en-US" dirty="0">
                <a:hlinkClick r:id="rId2"/>
              </a:rPr>
              <a:t>://medium.com/@</a:t>
            </a:r>
            <a:r>
              <a:rPr lang="en-US" dirty="0" smtClean="0">
                <a:hlinkClick r:id="rId2"/>
              </a:rPr>
              <a:t>dieswaytoofast/the-invention-of-the-hashing-algorithm-600933d7f845</a:t>
            </a:r>
            <a:endParaRPr lang="en-US" dirty="0" smtClean="0"/>
          </a:p>
          <a:p>
            <a:pPr marL="0" indent="0">
              <a:buNone/>
            </a:pPr>
            <a:endParaRPr lang="en-US" dirty="0"/>
          </a:p>
        </p:txBody>
      </p:sp>
      <p:pic>
        <p:nvPicPr>
          <p:cNvPr id="15362" name="Picture 2" descr="C:\Users\PAT\Desktop\rough\1_5NEpm5qM6Qv1INSYDkv1f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47800"/>
            <a:ext cx="3505200" cy="371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21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8195"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effectLst/>
              </a:rPr>
              <a:t>Typical way to create a hash value:</a:t>
            </a:r>
          </a:p>
        </p:txBody>
      </p:sp>
      <p:sp>
        <p:nvSpPr>
          <p:cNvPr id="8196"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8197"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8204"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8205"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8206"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8207"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8208"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8209"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8210"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8211" name="Group 18"/>
          <p:cNvGrpSpPr>
            <a:grpSpLocks/>
          </p:cNvGrpSpPr>
          <p:nvPr/>
        </p:nvGrpSpPr>
        <p:grpSpPr bwMode="auto">
          <a:xfrm>
            <a:off x="4598988" y="5475288"/>
            <a:ext cx="674687" cy="517525"/>
            <a:chOff x="2897" y="3449"/>
            <a:chExt cx="425" cy="326"/>
          </a:xfrm>
        </p:grpSpPr>
        <p:sp>
          <p:nvSpPr>
            <p:cNvPr id="8230"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823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2" name="Group 21"/>
          <p:cNvGrpSpPr>
            <a:grpSpLocks/>
          </p:cNvGrpSpPr>
          <p:nvPr/>
        </p:nvGrpSpPr>
        <p:grpSpPr bwMode="auto">
          <a:xfrm>
            <a:off x="2822575" y="5449888"/>
            <a:ext cx="674688" cy="568325"/>
            <a:chOff x="1778" y="3433"/>
            <a:chExt cx="425" cy="358"/>
          </a:xfrm>
        </p:grpSpPr>
        <p:sp>
          <p:nvSpPr>
            <p:cNvPr id="8228"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822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3" name="Group 24"/>
          <p:cNvGrpSpPr>
            <a:grpSpLocks/>
          </p:cNvGrpSpPr>
          <p:nvPr/>
        </p:nvGrpSpPr>
        <p:grpSpPr bwMode="auto">
          <a:xfrm>
            <a:off x="1906588" y="5445125"/>
            <a:ext cx="620712" cy="576263"/>
            <a:chOff x="1201" y="3430"/>
            <a:chExt cx="391" cy="363"/>
          </a:xfrm>
        </p:grpSpPr>
        <p:sp>
          <p:nvSpPr>
            <p:cNvPr id="8226"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82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4" name="Group 27"/>
          <p:cNvGrpSpPr>
            <a:grpSpLocks/>
          </p:cNvGrpSpPr>
          <p:nvPr/>
        </p:nvGrpSpPr>
        <p:grpSpPr bwMode="auto">
          <a:xfrm>
            <a:off x="7764463" y="5480050"/>
            <a:ext cx="725487" cy="506413"/>
            <a:chOff x="4891" y="3452"/>
            <a:chExt cx="457" cy="319"/>
          </a:xfrm>
        </p:grpSpPr>
        <p:sp>
          <p:nvSpPr>
            <p:cNvPr id="8224"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8225"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5" name="Group 30"/>
          <p:cNvGrpSpPr>
            <a:grpSpLocks/>
          </p:cNvGrpSpPr>
          <p:nvPr/>
        </p:nvGrpSpPr>
        <p:grpSpPr bwMode="auto">
          <a:xfrm>
            <a:off x="6596063" y="4014788"/>
            <a:ext cx="1309687" cy="2830512"/>
            <a:chOff x="4155" y="2529"/>
            <a:chExt cx="825" cy="1783"/>
          </a:xfrm>
        </p:grpSpPr>
        <p:sp>
          <p:nvSpPr>
            <p:cNvPr id="8222"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8216" name="AutoShape 33"/>
          <p:cNvSpPr>
            <a:spLocks noChangeArrowheads="1"/>
          </p:cNvSpPr>
          <p:nvPr/>
        </p:nvSpPr>
        <p:spPr bwMode="auto">
          <a:xfrm>
            <a:off x="6077239" y="1314811"/>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8217"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8219"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8220" name="AutoShape 37"/>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(Number mod 701) </a:t>
            </a:r>
          </a:p>
        </p:txBody>
      </p:sp>
      <p:sp>
        <p:nvSpPr>
          <p:cNvPr id="8221" name="Text Box 38"/>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9pPr>
          </a:lstStyle>
          <a:p>
            <a:pPr>
              <a:lnSpc>
                <a:spcPct val="99000"/>
              </a:lnSpc>
              <a:buClr>
                <a:srgbClr val="00FF00"/>
              </a:buClr>
              <a:buSzPct val="100000"/>
              <a:buFont typeface="Monotype Corsiva" pitchFamily="64" charset="0"/>
              <a:buNone/>
            </a:pPr>
            <a:r>
              <a:rPr lang="en-GB" sz="2800">
                <a:solidFill>
                  <a:srgbClr val="00FF00"/>
                </a:solidFill>
                <a:latin typeface="Monotype Corsiva" pitchFamily="64" charset="0"/>
              </a:rPr>
              <a:t>What is (580625685 mod 701)  ?</a:t>
            </a:r>
          </a:p>
        </p:txBody>
      </p:sp>
    </p:spTree>
    <p:extLst>
      <p:ext uri="{BB962C8B-B14F-4D97-AF65-F5344CB8AC3E}">
        <p14:creationId xmlns:p14="http://schemas.microsoft.com/office/powerpoint/2010/main" val="649592889"/>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9219" name="Rectangle 2"/>
          <p:cNvSpPr>
            <a:spLocks noGrp="1" noChangeArrowheads="1"/>
          </p:cNvSpPr>
          <p:nvPr>
            <p:ph type="body" idx="1"/>
          </p:nvPr>
        </p:nvSpPr>
        <p:spPr>
          <a:xfrm>
            <a:off x="685800" y="1981200"/>
            <a:ext cx="47577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Typical way to create a hash value:</a:t>
            </a:r>
          </a:p>
        </p:txBody>
      </p:sp>
      <p:sp>
        <p:nvSpPr>
          <p:cNvPr id="9220"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9221"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9228"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9229"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9230"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9231"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9232"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9233"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9234"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9235" name="Group 18"/>
          <p:cNvGrpSpPr>
            <a:grpSpLocks/>
          </p:cNvGrpSpPr>
          <p:nvPr/>
        </p:nvGrpSpPr>
        <p:grpSpPr bwMode="auto">
          <a:xfrm>
            <a:off x="4598988" y="5475288"/>
            <a:ext cx="674687" cy="517525"/>
            <a:chOff x="2897" y="3449"/>
            <a:chExt cx="425" cy="326"/>
          </a:xfrm>
        </p:grpSpPr>
        <p:sp>
          <p:nvSpPr>
            <p:cNvPr id="9256"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9257"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6" name="Group 21"/>
          <p:cNvGrpSpPr>
            <a:grpSpLocks/>
          </p:cNvGrpSpPr>
          <p:nvPr/>
        </p:nvGrpSpPr>
        <p:grpSpPr bwMode="auto">
          <a:xfrm>
            <a:off x="2822575" y="5449888"/>
            <a:ext cx="674688" cy="568325"/>
            <a:chOff x="1778" y="3433"/>
            <a:chExt cx="425" cy="358"/>
          </a:xfrm>
        </p:grpSpPr>
        <p:sp>
          <p:nvSpPr>
            <p:cNvPr id="9254"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925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7" name="Group 24"/>
          <p:cNvGrpSpPr>
            <a:grpSpLocks/>
          </p:cNvGrpSpPr>
          <p:nvPr/>
        </p:nvGrpSpPr>
        <p:grpSpPr bwMode="auto">
          <a:xfrm>
            <a:off x="1906588" y="5445125"/>
            <a:ext cx="620712" cy="576263"/>
            <a:chOff x="1201" y="3430"/>
            <a:chExt cx="391" cy="363"/>
          </a:xfrm>
        </p:grpSpPr>
        <p:sp>
          <p:nvSpPr>
            <p:cNvPr id="9252"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9253"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8" name="Group 27"/>
          <p:cNvGrpSpPr>
            <a:grpSpLocks/>
          </p:cNvGrpSpPr>
          <p:nvPr/>
        </p:nvGrpSpPr>
        <p:grpSpPr bwMode="auto">
          <a:xfrm>
            <a:off x="7764463" y="5480050"/>
            <a:ext cx="725487" cy="506413"/>
            <a:chOff x="4891" y="3452"/>
            <a:chExt cx="457" cy="319"/>
          </a:xfrm>
        </p:grpSpPr>
        <p:sp>
          <p:nvSpPr>
            <p:cNvPr id="9250"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9251"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9" name="Group 30"/>
          <p:cNvGrpSpPr>
            <a:grpSpLocks/>
          </p:cNvGrpSpPr>
          <p:nvPr/>
        </p:nvGrpSpPr>
        <p:grpSpPr bwMode="auto">
          <a:xfrm>
            <a:off x="6596063" y="4014788"/>
            <a:ext cx="1309687" cy="2830512"/>
            <a:chOff x="4155" y="2529"/>
            <a:chExt cx="825" cy="1783"/>
          </a:xfrm>
        </p:grpSpPr>
        <p:sp>
          <p:nvSpPr>
            <p:cNvPr id="9248" name="Freeform 31"/>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AutoShape 32"/>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9240" name="AutoShape 33"/>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9241"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35"/>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9243" name="AutoShape 36"/>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9244" name="AutoShape 37"/>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t>(Number mod 701) </a:t>
            </a:r>
          </a:p>
        </p:txBody>
      </p:sp>
      <p:sp>
        <p:nvSpPr>
          <p:cNvPr id="9245" name="Text Box 38"/>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8" charset="0"/>
                <a:cs typeface="Arial Unicode MS" charset="0"/>
              </a:defRPr>
            </a:lvl9pPr>
          </a:lstStyle>
          <a:p>
            <a:pPr>
              <a:lnSpc>
                <a:spcPct val="99000"/>
              </a:lnSpc>
              <a:buClr>
                <a:srgbClr val="00FF00"/>
              </a:buClr>
              <a:buSzPct val="100000"/>
              <a:buFont typeface="Monotype Corsiva" pitchFamily="64" charset="0"/>
              <a:buNone/>
            </a:pPr>
            <a:r>
              <a:rPr lang="en-GB" sz="2800">
                <a:solidFill>
                  <a:srgbClr val="00FF00"/>
                </a:solidFill>
                <a:latin typeface="Monotype Corsiva" pitchFamily="64" charset="0"/>
              </a:rPr>
              <a:t>What is (580625685 mod 701) ?</a:t>
            </a:r>
          </a:p>
        </p:txBody>
      </p:sp>
      <p:sp>
        <p:nvSpPr>
          <p:cNvPr id="9246" name="Freeform 39"/>
          <p:cNvSpPr>
            <a:spLocks noChangeArrowheads="1"/>
          </p:cNvSpPr>
          <p:nvPr/>
        </p:nvSpPr>
        <p:spPr bwMode="auto">
          <a:xfrm>
            <a:off x="7662863" y="3089275"/>
            <a:ext cx="1257300" cy="1004888"/>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9247" name="AutoShape 40"/>
          <p:cNvSpPr>
            <a:spLocks noChangeArrowheads="1"/>
          </p:cNvSpPr>
          <p:nvPr/>
        </p:nvSpPr>
        <p:spPr bwMode="auto">
          <a:xfrm>
            <a:off x="8162925" y="3416300"/>
            <a:ext cx="409575" cy="579438"/>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chemeClr val="tx1"/>
                </a:solidFill>
              </a:rPr>
              <a:t>3</a:t>
            </a:r>
          </a:p>
        </p:txBody>
      </p:sp>
    </p:spTree>
    <p:extLst>
      <p:ext uri="{BB962C8B-B14F-4D97-AF65-F5344CB8AC3E}">
        <p14:creationId xmlns:p14="http://schemas.microsoft.com/office/powerpoint/2010/main" val="1883520671"/>
      </p:ext>
    </p:extLst>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10243"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hash value is used for the location of the new record.</a:t>
            </a:r>
          </a:p>
        </p:txBody>
      </p:sp>
      <p:sp>
        <p:nvSpPr>
          <p:cNvPr id="10244"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AutoShape 4"/>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024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Oval 6"/>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0248" name="AutoShape 7"/>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580625685</a:t>
            </a:r>
          </a:p>
        </p:txBody>
      </p:sp>
      <p:sp>
        <p:nvSpPr>
          <p:cNvPr id="10249" name="AutoShape 8"/>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0250" name="Line 9"/>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4"/>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AutoShape 15"/>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0257" name="AutoShape 16"/>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0258" name="AutoShape 17"/>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0259" name="AutoShape 18"/>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0260" name="AutoShape 19"/>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0261" name="AutoShape 20"/>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0262" name="AutoShape 21"/>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0263" name="AutoShape 22"/>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0264" name="Group 23"/>
          <p:cNvGrpSpPr>
            <a:grpSpLocks/>
          </p:cNvGrpSpPr>
          <p:nvPr/>
        </p:nvGrpSpPr>
        <p:grpSpPr bwMode="auto">
          <a:xfrm>
            <a:off x="4598988" y="5475288"/>
            <a:ext cx="674687" cy="517525"/>
            <a:chOff x="2897" y="3449"/>
            <a:chExt cx="425" cy="326"/>
          </a:xfrm>
        </p:grpSpPr>
        <p:sp>
          <p:nvSpPr>
            <p:cNvPr id="10282" name="AutoShape 24"/>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028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5" name="Group 26"/>
          <p:cNvGrpSpPr>
            <a:grpSpLocks/>
          </p:cNvGrpSpPr>
          <p:nvPr/>
        </p:nvGrpSpPr>
        <p:grpSpPr bwMode="auto">
          <a:xfrm>
            <a:off x="2822575" y="5449888"/>
            <a:ext cx="674688" cy="568325"/>
            <a:chOff x="1778" y="3433"/>
            <a:chExt cx="425" cy="358"/>
          </a:xfrm>
        </p:grpSpPr>
        <p:sp>
          <p:nvSpPr>
            <p:cNvPr id="10280" name="AutoShape 27"/>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0281"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6" name="Group 29"/>
          <p:cNvGrpSpPr>
            <a:grpSpLocks/>
          </p:cNvGrpSpPr>
          <p:nvPr/>
        </p:nvGrpSpPr>
        <p:grpSpPr bwMode="auto">
          <a:xfrm>
            <a:off x="1906588" y="5445125"/>
            <a:ext cx="620712" cy="576263"/>
            <a:chOff x="1201" y="3430"/>
            <a:chExt cx="391" cy="363"/>
          </a:xfrm>
        </p:grpSpPr>
        <p:sp>
          <p:nvSpPr>
            <p:cNvPr id="10278" name="AutoShape 30"/>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0279"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7" name="Group 32"/>
          <p:cNvGrpSpPr>
            <a:grpSpLocks/>
          </p:cNvGrpSpPr>
          <p:nvPr/>
        </p:nvGrpSpPr>
        <p:grpSpPr bwMode="auto">
          <a:xfrm>
            <a:off x="7764463" y="5480050"/>
            <a:ext cx="725487" cy="506413"/>
            <a:chOff x="4891" y="3452"/>
            <a:chExt cx="457" cy="319"/>
          </a:xfrm>
        </p:grpSpPr>
        <p:sp>
          <p:nvSpPr>
            <p:cNvPr id="10276" name="AutoShape 33"/>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0277" name="Picture 34"/>
            <p:cNvPicPr>
              <a:picLocks noChangeAspect="1" noChangeArrowheads="1"/>
            </p:cNvPicPr>
            <p:nvPr/>
          </p:nvPicPr>
          <p:blipFill>
            <a:blip r:embed="rId7"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8" name="Freeform 35"/>
          <p:cNvSpPr>
            <a:spLocks noChangeArrowheads="1"/>
          </p:cNvSpPr>
          <p:nvPr/>
        </p:nvSpPr>
        <p:spPr bwMode="auto">
          <a:xfrm>
            <a:off x="3586163" y="914400"/>
            <a:ext cx="2433637" cy="5227638"/>
          </a:xfrm>
          <a:custGeom>
            <a:avLst/>
            <a:gdLst>
              <a:gd name="T0" fmla="*/ 0 w 6761"/>
              <a:gd name="T1" fmla="*/ 12291 h 14523"/>
              <a:gd name="T2" fmla="*/ 6760 w 6761"/>
              <a:gd name="T3" fmla="*/ 0 h 14523"/>
              <a:gd name="T4" fmla="*/ 6760 w 6761"/>
              <a:gd name="T5" fmla="*/ 6985 h 14523"/>
              <a:gd name="T6" fmla="*/ 0 w 6761"/>
              <a:gd name="T7" fmla="*/ 14522 h 14523"/>
              <a:gd name="T8" fmla="*/ 0 w 6761"/>
              <a:gd name="T9" fmla="*/ 12291 h 14523"/>
              <a:gd name="T10" fmla="*/ 0 60000 65536"/>
              <a:gd name="T11" fmla="*/ 0 60000 65536"/>
              <a:gd name="T12" fmla="*/ 0 60000 65536"/>
              <a:gd name="T13" fmla="*/ 0 60000 65536"/>
              <a:gd name="T14" fmla="*/ 0 60000 65536"/>
              <a:gd name="T15" fmla="*/ 0 w 6761"/>
              <a:gd name="T16" fmla="*/ 0 h 14523"/>
              <a:gd name="T17" fmla="*/ 6761 w 6761"/>
              <a:gd name="T18" fmla="*/ 14523 h 14523"/>
            </a:gdLst>
            <a:ahLst/>
            <a:cxnLst>
              <a:cxn ang="T10">
                <a:pos x="T0" y="T1"/>
              </a:cxn>
              <a:cxn ang="T11">
                <a:pos x="T2" y="T3"/>
              </a:cxn>
              <a:cxn ang="T12">
                <a:pos x="T4" y="T5"/>
              </a:cxn>
              <a:cxn ang="T13">
                <a:pos x="T6" y="T7"/>
              </a:cxn>
              <a:cxn ang="T14">
                <a:pos x="T8" y="T9"/>
              </a:cxn>
            </a:cxnLst>
            <a:rect l="T15" t="T16" r="T17" b="T18"/>
            <a:pathLst>
              <a:path w="6761" h="14523">
                <a:moveTo>
                  <a:pt x="0" y="12291"/>
                </a:moveTo>
                <a:lnTo>
                  <a:pt x="6760" y="0"/>
                </a:lnTo>
                <a:lnTo>
                  <a:pt x="6760" y="6985"/>
                </a:lnTo>
                <a:lnTo>
                  <a:pt x="0" y="14522"/>
                </a:lnTo>
                <a:lnTo>
                  <a:pt x="0" y="12291"/>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grpSp>
        <p:nvGrpSpPr>
          <p:cNvPr id="10269" name="Group 36"/>
          <p:cNvGrpSpPr>
            <a:grpSpLocks/>
          </p:cNvGrpSpPr>
          <p:nvPr/>
        </p:nvGrpSpPr>
        <p:grpSpPr bwMode="auto">
          <a:xfrm>
            <a:off x="6596063" y="4014788"/>
            <a:ext cx="1309687" cy="2830512"/>
            <a:chOff x="4155" y="2529"/>
            <a:chExt cx="825" cy="1783"/>
          </a:xfrm>
        </p:grpSpPr>
        <p:sp>
          <p:nvSpPr>
            <p:cNvPr id="10274"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5" name="AutoShape 38"/>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sp>
        <p:nvSpPr>
          <p:cNvPr id="10270" name="Freeform 39"/>
          <p:cNvSpPr>
            <a:spLocks noChangeArrowheads="1"/>
          </p:cNvSpPr>
          <p:nvPr/>
        </p:nvSpPr>
        <p:spPr bwMode="auto">
          <a:xfrm>
            <a:off x="3576638" y="3386138"/>
            <a:ext cx="5057775" cy="2744787"/>
          </a:xfrm>
          <a:custGeom>
            <a:avLst/>
            <a:gdLst>
              <a:gd name="T0" fmla="*/ 0 w 14051"/>
              <a:gd name="T1" fmla="*/ 7625 h 7626"/>
              <a:gd name="T2" fmla="*/ 6818 w 14051"/>
              <a:gd name="T3" fmla="*/ 0 h 7626"/>
              <a:gd name="T4" fmla="*/ 14050 w 14051"/>
              <a:gd name="T5" fmla="*/ 0 h 7626"/>
              <a:gd name="T6" fmla="*/ 2540 w 14051"/>
              <a:gd name="T7" fmla="*/ 7625 h 7626"/>
              <a:gd name="T8" fmla="*/ 0 w 14051"/>
              <a:gd name="T9" fmla="*/ 7625 h 7626"/>
              <a:gd name="T10" fmla="*/ 0 60000 65536"/>
              <a:gd name="T11" fmla="*/ 0 60000 65536"/>
              <a:gd name="T12" fmla="*/ 0 60000 65536"/>
              <a:gd name="T13" fmla="*/ 0 60000 65536"/>
              <a:gd name="T14" fmla="*/ 0 60000 65536"/>
              <a:gd name="T15" fmla="*/ 0 w 14051"/>
              <a:gd name="T16" fmla="*/ 0 h 7626"/>
              <a:gd name="T17" fmla="*/ 14051 w 14051"/>
              <a:gd name="T18" fmla="*/ 7626 h 7626"/>
            </a:gdLst>
            <a:ahLst/>
            <a:cxnLst>
              <a:cxn ang="T10">
                <a:pos x="T0" y="T1"/>
              </a:cxn>
              <a:cxn ang="T11">
                <a:pos x="T2" y="T3"/>
              </a:cxn>
              <a:cxn ang="T12">
                <a:pos x="T4" y="T5"/>
              </a:cxn>
              <a:cxn ang="T13">
                <a:pos x="T6" y="T7"/>
              </a:cxn>
              <a:cxn ang="T14">
                <a:pos x="T8" y="T9"/>
              </a:cxn>
            </a:cxnLst>
            <a:rect l="T15" t="T16" r="T17" b="T18"/>
            <a:pathLst>
              <a:path w="14051" h="7626">
                <a:moveTo>
                  <a:pt x="0" y="7625"/>
                </a:moveTo>
                <a:lnTo>
                  <a:pt x="6818" y="0"/>
                </a:lnTo>
                <a:lnTo>
                  <a:pt x="14050" y="0"/>
                </a:lnTo>
                <a:lnTo>
                  <a:pt x="2540" y="7625"/>
                </a:lnTo>
                <a:lnTo>
                  <a:pt x="0" y="7625"/>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grpSp>
        <p:nvGrpSpPr>
          <p:cNvPr id="10271" name="Group 40"/>
          <p:cNvGrpSpPr>
            <a:grpSpLocks/>
          </p:cNvGrpSpPr>
          <p:nvPr/>
        </p:nvGrpSpPr>
        <p:grpSpPr bwMode="auto">
          <a:xfrm>
            <a:off x="7662863" y="3089275"/>
            <a:ext cx="1255712" cy="1003300"/>
            <a:chOff x="4827" y="1946"/>
            <a:chExt cx="791" cy="632"/>
          </a:xfrm>
        </p:grpSpPr>
        <p:sp>
          <p:nvSpPr>
            <p:cNvPr id="10272" name="Freeform 41"/>
            <p:cNvSpPr>
              <a:spLocks noChangeArrowheads="1"/>
            </p:cNvSpPr>
            <p:nvPr/>
          </p:nvSpPr>
          <p:spPr bwMode="auto">
            <a:xfrm>
              <a:off x="4827" y="1946"/>
              <a:ext cx="792" cy="633"/>
            </a:xfrm>
            <a:custGeom>
              <a:avLst/>
              <a:gdLst>
                <a:gd name="T0" fmla="*/ 0 w 3493"/>
                <a:gd name="T1" fmla="*/ 2453 h 2793"/>
                <a:gd name="T2" fmla="*/ 488 w 3493"/>
                <a:gd name="T3" fmla="*/ 2792 h 2793"/>
                <a:gd name="T4" fmla="*/ 3004 w 3493"/>
                <a:gd name="T5" fmla="*/ 2792 h 2793"/>
                <a:gd name="T6" fmla="*/ 3492 w 3493"/>
                <a:gd name="T7" fmla="*/ 2453 h 2793"/>
                <a:gd name="T8" fmla="*/ 3492 w 3493"/>
                <a:gd name="T9" fmla="*/ 704 h 2793"/>
                <a:gd name="T10" fmla="*/ 3004 w 3493"/>
                <a:gd name="T11" fmla="*/ 364 h 2793"/>
                <a:gd name="T12" fmla="*/ 1396 w 3493"/>
                <a:gd name="T13" fmla="*/ 364 h 2793"/>
                <a:gd name="T14" fmla="*/ 239 w 3493"/>
                <a:gd name="T15" fmla="*/ 0 h 2793"/>
                <a:gd name="T16" fmla="*/ 552 w 3493"/>
                <a:gd name="T17" fmla="*/ 364 h 2793"/>
                <a:gd name="T18" fmla="*/ 488 w 3493"/>
                <a:gd name="T19" fmla="*/ 364 h 2793"/>
                <a:gd name="T20" fmla="*/ 0 w 3493"/>
                <a:gd name="T21" fmla="*/ 704 h 2793"/>
                <a:gd name="T22" fmla="*/ 0 w 3493"/>
                <a:gd name="T23" fmla="*/ 2453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0273" name="AutoShape 42"/>
            <p:cNvSpPr>
              <a:spLocks noChangeArrowheads="1"/>
            </p:cNvSpPr>
            <p:nvPr/>
          </p:nvSpPr>
          <p:spPr bwMode="auto">
            <a:xfrm>
              <a:off x="5021" y="2152"/>
              <a:ext cx="429" cy="36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chemeClr val="tx1"/>
                  </a:solidFill>
                </a:rPr>
                <a:t>[3]</a:t>
              </a:r>
            </a:p>
          </p:txBody>
        </p:sp>
      </p:grpSp>
    </p:spTree>
    <p:extLst>
      <p:ext uri="{BB962C8B-B14F-4D97-AF65-F5344CB8AC3E}">
        <p14:creationId xmlns:p14="http://schemas.microsoft.com/office/powerpoint/2010/main" val="3124546841"/>
      </p:ext>
    </p:extLst>
  </p:cSld>
  <p:clrMapOvr>
    <a:masterClrMapping/>
  </p:clrMapOvr>
  <p:transition spd="slow">
    <p:strips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Inserting a New Record </a:t>
            </a:r>
            <a:r>
              <a:rPr lang="en-US" dirty="0" smtClean="0"/>
              <a:t>(cont’d)</a:t>
            </a:r>
            <a:endParaRPr lang="en-GB" dirty="0" smtClean="0"/>
          </a:p>
        </p:txBody>
      </p:sp>
      <p:sp>
        <p:nvSpPr>
          <p:cNvPr id="11267"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The hash value is used for the location of the new record.</a:t>
            </a:r>
          </a:p>
        </p:txBody>
      </p:sp>
      <p:sp>
        <p:nvSpPr>
          <p:cNvPr id="11268"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1270"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1277"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1278"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1279"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1280"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1281"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1282"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1283"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1284" name="Group 19"/>
          <p:cNvGrpSpPr>
            <a:grpSpLocks/>
          </p:cNvGrpSpPr>
          <p:nvPr/>
        </p:nvGrpSpPr>
        <p:grpSpPr bwMode="auto">
          <a:xfrm>
            <a:off x="4598988" y="5475288"/>
            <a:ext cx="674687" cy="517525"/>
            <a:chOff x="2897" y="3449"/>
            <a:chExt cx="425" cy="326"/>
          </a:xfrm>
        </p:grpSpPr>
        <p:sp>
          <p:nvSpPr>
            <p:cNvPr id="11300"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130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22"/>
          <p:cNvGrpSpPr>
            <a:grpSpLocks/>
          </p:cNvGrpSpPr>
          <p:nvPr/>
        </p:nvGrpSpPr>
        <p:grpSpPr bwMode="auto">
          <a:xfrm>
            <a:off x="2822575" y="5449888"/>
            <a:ext cx="674688" cy="568325"/>
            <a:chOff x="1778" y="3433"/>
            <a:chExt cx="425" cy="358"/>
          </a:xfrm>
        </p:grpSpPr>
        <p:sp>
          <p:nvSpPr>
            <p:cNvPr id="11298"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1299"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6" name="Group 25"/>
          <p:cNvGrpSpPr>
            <a:grpSpLocks/>
          </p:cNvGrpSpPr>
          <p:nvPr/>
        </p:nvGrpSpPr>
        <p:grpSpPr bwMode="auto">
          <a:xfrm>
            <a:off x="1906588" y="5445125"/>
            <a:ext cx="620712" cy="576263"/>
            <a:chOff x="1201" y="3430"/>
            <a:chExt cx="391" cy="363"/>
          </a:xfrm>
        </p:grpSpPr>
        <p:sp>
          <p:nvSpPr>
            <p:cNvPr id="11296"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1297"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7" name="Group 28"/>
          <p:cNvGrpSpPr>
            <a:grpSpLocks/>
          </p:cNvGrpSpPr>
          <p:nvPr/>
        </p:nvGrpSpPr>
        <p:grpSpPr bwMode="auto">
          <a:xfrm>
            <a:off x="7764463" y="5480050"/>
            <a:ext cx="725487" cy="506413"/>
            <a:chOff x="4891" y="3452"/>
            <a:chExt cx="457" cy="319"/>
          </a:xfrm>
        </p:grpSpPr>
        <p:sp>
          <p:nvSpPr>
            <p:cNvPr id="11294"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1295"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8" name="Group 31"/>
          <p:cNvGrpSpPr>
            <a:grpSpLocks/>
          </p:cNvGrpSpPr>
          <p:nvPr/>
        </p:nvGrpSpPr>
        <p:grpSpPr bwMode="auto">
          <a:xfrm>
            <a:off x="6596063" y="4014788"/>
            <a:ext cx="1309687" cy="2830512"/>
            <a:chOff x="4155" y="2529"/>
            <a:chExt cx="825" cy="1783"/>
          </a:xfrm>
        </p:grpSpPr>
        <p:sp>
          <p:nvSpPr>
            <p:cNvPr id="11292"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1289" name="Group 34"/>
          <p:cNvGrpSpPr>
            <a:grpSpLocks/>
          </p:cNvGrpSpPr>
          <p:nvPr/>
        </p:nvGrpSpPr>
        <p:grpSpPr bwMode="auto">
          <a:xfrm>
            <a:off x="3713163" y="5465763"/>
            <a:ext cx="620712" cy="557212"/>
            <a:chOff x="2339" y="3443"/>
            <a:chExt cx="391" cy="351"/>
          </a:xfrm>
        </p:grpSpPr>
        <p:pic>
          <p:nvPicPr>
            <p:cNvPr id="11290"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Tree>
    <p:extLst>
      <p:ext uri="{BB962C8B-B14F-4D97-AF65-F5344CB8AC3E}">
        <p14:creationId xmlns:p14="http://schemas.microsoft.com/office/powerpoint/2010/main" val="1856309894"/>
      </p:ext>
    </p:extLst>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Collisions</a:t>
            </a:r>
          </a:p>
        </p:txBody>
      </p:sp>
      <p:sp>
        <p:nvSpPr>
          <p:cNvPr id="12291"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Here is another new record to insert, with a hash value of 2.</a:t>
            </a:r>
          </a:p>
        </p:txBody>
      </p:sp>
      <p:sp>
        <p:nvSpPr>
          <p:cNvPr id="12292"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3"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2294"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2301"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2302"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2303"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2304"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2305"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2306"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2307"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2308" name="Group 19"/>
          <p:cNvGrpSpPr>
            <a:grpSpLocks/>
          </p:cNvGrpSpPr>
          <p:nvPr/>
        </p:nvGrpSpPr>
        <p:grpSpPr bwMode="auto">
          <a:xfrm>
            <a:off x="4598988" y="5475288"/>
            <a:ext cx="674687" cy="517525"/>
            <a:chOff x="2897" y="3449"/>
            <a:chExt cx="425" cy="326"/>
          </a:xfrm>
        </p:grpSpPr>
        <p:sp>
          <p:nvSpPr>
            <p:cNvPr id="12332"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233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22"/>
          <p:cNvGrpSpPr>
            <a:grpSpLocks/>
          </p:cNvGrpSpPr>
          <p:nvPr/>
        </p:nvGrpSpPr>
        <p:grpSpPr bwMode="auto">
          <a:xfrm>
            <a:off x="2822575" y="5449888"/>
            <a:ext cx="674688" cy="568325"/>
            <a:chOff x="1778" y="3433"/>
            <a:chExt cx="425" cy="358"/>
          </a:xfrm>
        </p:grpSpPr>
        <p:sp>
          <p:nvSpPr>
            <p:cNvPr id="12330"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2331"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0" name="Group 25"/>
          <p:cNvGrpSpPr>
            <a:grpSpLocks/>
          </p:cNvGrpSpPr>
          <p:nvPr/>
        </p:nvGrpSpPr>
        <p:grpSpPr bwMode="auto">
          <a:xfrm>
            <a:off x="1906588" y="5445125"/>
            <a:ext cx="620712" cy="576263"/>
            <a:chOff x="1201" y="3430"/>
            <a:chExt cx="391" cy="363"/>
          </a:xfrm>
        </p:grpSpPr>
        <p:sp>
          <p:nvSpPr>
            <p:cNvPr id="12328"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2329"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1" name="Group 28"/>
          <p:cNvGrpSpPr>
            <a:grpSpLocks/>
          </p:cNvGrpSpPr>
          <p:nvPr/>
        </p:nvGrpSpPr>
        <p:grpSpPr bwMode="auto">
          <a:xfrm>
            <a:off x="7764463" y="5480050"/>
            <a:ext cx="725487" cy="506413"/>
            <a:chOff x="4891" y="3452"/>
            <a:chExt cx="457" cy="319"/>
          </a:xfrm>
        </p:grpSpPr>
        <p:sp>
          <p:nvSpPr>
            <p:cNvPr id="12326"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2327"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2" name="Group 31"/>
          <p:cNvGrpSpPr>
            <a:grpSpLocks/>
          </p:cNvGrpSpPr>
          <p:nvPr/>
        </p:nvGrpSpPr>
        <p:grpSpPr bwMode="auto">
          <a:xfrm>
            <a:off x="6596063" y="4014788"/>
            <a:ext cx="1309687" cy="2830512"/>
            <a:chOff x="4155" y="2529"/>
            <a:chExt cx="825" cy="1783"/>
          </a:xfrm>
        </p:grpSpPr>
        <p:sp>
          <p:nvSpPr>
            <p:cNvPr id="12324"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2313" name="Group 34"/>
          <p:cNvGrpSpPr>
            <a:grpSpLocks/>
          </p:cNvGrpSpPr>
          <p:nvPr/>
        </p:nvGrpSpPr>
        <p:grpSpPr bwMode="auto">
          <a:xfrm>
            <a:off x="3713163" y="5465763"/>
            <a:ext cx="620712" cy="557212"/>
            <a:chOff x="2339" y="3443"/>
            <a:chExt cx="391" cy="351"/>
          </a:xfrm>
        </p:grpSpPr>
        <p:pic>
          <p:nvPicPr>
            <p:cNvPr id="12322"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3"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2314"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2315"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2317" name="AutoShape 40"/>
          <p:cNvSpPr>
            <a:spLocks noChangeArrowheads="1"/>
          </p:cNvSpPr>
          <p:nvPr/>
        </p:nvSpPr>
        <p:spPr bwMode="auto">
          <a:xfrm>
            <a:off x="6156325" y="1103313"/>
            <a:ext cx="2271713"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a:t>
            </a:r>
            <a:r>
              <a:rPr lang="en-GB" sz="1600" b="1">
                <a:solidFill>
                  <a:schemeClr val="tx1"/>
                </a:solidFill>
              </a:rPr>
              <a:t>701466868</a:t>
            </a:r>
          </a:p>
        </p:txBody>
      </p:sp>
      <p:sp>
        <p:nvSpPr>
          <p:cNvPr id="12318" name="Line 41"/>
          <p:cNvSpPr>
            <a:spLocks noChangeShapeType="1"/>
          </p:cNvSpPr>
          <p:nvPr/>
        </p:nvSpPr>
        <p:spPr bwMode="auto">
          <a:xfrm flipH="1">
            <a:off x="3300413" y="2376488"/>
            <a:ext cx="2724150" cy="2432050"/>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19" name="Group 42"/>
          <p:cNvGrpSpPr>
            <a:grpSpLocks/>
          </p:cNvGrpSpPr>
          <p:nvPr/>
        </p:nvGrpSpPr>
        <p:grpSpPr bwMode="auto">
          <a:xfrm>
            <a:off x="7323138" y="3090863"/>
            <a:ext cx="1800225" cy="1290637"/>
            <a:chOff x="4613" y="1947"/>
            <a:chExt cx="1134" cy="813"/>
          </a:xfrm>
        </p:grpSpPr>
        <p:sp>
          <p:nvSpPr>
            <p:cNvPr id="12320" name="Freeform 43"/>
            <p:cNvSpPr>
              <a:spLocks noChangeArrowheads="1"/>
            </p:cNvSpPr>
            <p:nvPr/>
          </p:nvSpPr>
          <p:spPr bwMode="auto">
            <a:xfrm>
              <a:off x="4613" y="1947"/>
              <a:ext cx="1134" cy="814"/>
            </a:xfrm>
            <a:custGeom>
              <a:avLst/>
              <a:gdLst>
                <a:gd name="T0" fmla="*/ 0 w 5002"/>
                <a:gd name="T1" fmla="*/ 3153 h 3590"/>
                <a:gd name="T2" fmla="*/ 699 w 5002"/>
                <a:gd name="T3" fmla="*/ 3589 h 3590"/>
                <a:gd name="T4" fmla="*/ 4302 w 5002"/>
                <a:gd name="T5" fmla="*/ 3589 h 3590"/>
                <a:gd name="T6" fmla="*/ 5001 w 5002"/>
                <a:gd name="T7" fmla="*/ 3153 h 3590"/>
                <a:gd name="T8" fmla="*/ 5001 w 5002"/>
                <a:gd name="T9" fmla="*/ 904 h 3590"/>
                <a:gd name="T10" fmla="*/ 4302 w 5002"/>
                <a:gd name="T11" fmla="*/ 468 h 3590"/>
                <a:gd name="T12" fmla="*/ 1999 w 5002"/>
                <a:gd name="T13" fmla="*/ 468 h 3590"/>
                <a:gd name="T14" fmla="*/ 342 w 5002"/>
                <a:gd name="T15" fmla="*/ 0 h 3590"/>
                <a:gd name="T16" fmla="*/ 791 w 5002"/>
                <a:gd name="T17" fmla="*/ 468 h 3590"/>
                <a:gd name="T18" fmla="*/ 699 w 5002"/>
                <a:gd name="T19" fmla="*/ 468 h 3590"/>
                <a:gd name="T20" fmla="*/ 0 w 5002"/>
                <a:gd name="T21" fmla="*/ 904 h 3590"/>
                <a:gd name="T22" fmla="*/ 0 w 5002"/>
                <a:gd name="T23" fmla="*/ 3153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12321" name="AutoShape 44"/>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My hash</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value is [2].</a:t>
              </a:r>
            </a:p>
          </p:txBody>
        </p:sp>
      </p:grpSp>
    </p:spTree>
    <p:extLst>
      <p:ext uri="{BB962C8B-B14F-4D97-AF65-F5344CB8AC3E}">
        <p14:creationId xmlns:p14="http://schemas.microsoft.com/office/powerpoint/2010/main" val="1225640549"/>
      </p:ext>
    </p:extLst>
  </p:cSld>
  <p:clrMapOvr>
    <a:masterClrMapping/>
  </p:clrMapOvr>
  <p:transition>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3315"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3316"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3318"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3325"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3326"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3327"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3328"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3329"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3330"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3331"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3332" name="Group 19"/>
          <p:cNvGrpSpPr>
            <a:grpSpLocks/>
          </p:cNvGrpSpPr>
          <p:nvPr/>
        </p:nvGrpSpPr>
        <p:grpSpPr bwMode="auto">
          <a:xfrm>
            <a:off x="4598988" y="5475288"/>
            <a:ext cx="674687" cy="517525"/>
            <a:chOff x="2897" y="3449"/>
            <a:chExt cx="425" cy="326"/>
          </a:xfrm>
        </p:grpSpPr>
        <p:sp>
          <p:nvSpPr>
            <p:cNvPr id="13357"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335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3" name="Group 22"/>
          <p:cNvGrpSpPr>
            <a:grpSpLocks/>
          </p:cNvGrpSpPr>
          <p:nvPr/>
        </p:nvGrpSpPr>
        <p:grpSpPr bwMode="auto">
          <a:xfrm>
            <a:off x="2822575" y="5449888"/>
            <a:ext cx="674688" cy="568325"/>
            <a:chOff x="1778" y="3433"/>
            <a:chExt cx="425" cy="358"/>
          </a:xfrm>
        </p:grpSpPr>
        <p:sp>
          <p:nvSpPr>
            <p:cNvPr id="13355"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3356"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4" name="Group 25"/>
          <p:cNvGrpSpPr>
            <a:grpSpLocks/>
          </p:cNvGrpSpPr>
          <p:nvPr/>
        </p:nvGrpSpPr>
        <p:grpSpPr bwMode="auto">
          <a:xfrm>
            <a:off x="1906588" y="5445125"/>
            <a:ext cx="620712" cy="576263"/>
            <a:chOff x="1201" y="3430"/>
            <a:chExt cx="391" cy="363"/>
          </a:xfrm>
        </p:grpSpPr>
        <p:sp>
          <p:nvSpPr>
            <p:cNvPr id="13353"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3354"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5" name="Group 28"/>
          <p:cNvGrpSpPr>
            <a:grpSpLocks/>
          </p:cNvGrpSpPr>
          <p:nvPr/>
        </p:nvGrpSpPr>
        <p:grpSpPr bwMode="auto">
          <a:xfrm>
            <a:off x="7764463" y="5480050"/>
            <a:ext cx="725487" cy="506413"/>
            <a:chOff x="4891" y="3452"/>
            <a:chExt cx="457" cy="319"/>
          </a:xfrm>
        </p:grpSpPr>
        <p:sp>
          <p:nvSpPr>
            <p:cNvPr id="13351"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3352"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6" name="Group 31"/>
          <p:cNvGrpSpPr>
            <a:grpSpLocks/>
          </p:cNvGrpSpPr>
          <p:nvPr/>
        </p:nvGrpSpPr>
        <p:grpSpPr bwMode="auto">
          <a:xfrm>
            <a:off x="6596063" y="4014788"/>
            <a:ext cx="1309687" cy="2830512"/>
            <a:chOff x="4155" y="2529"/>
            <a:chExt cx="825" cy="1783"/>
          </a:xfrm>
        </p:grpSpPr>
        <p:sp>
          <p:nvSpPr>
            <p:cNvPr id="13349"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3337" name="Group 34"/>
          <p:cNvGrpSpPr>
            <a:grpSpLocks/>
          </p:cNvGrpSpPr>
          <p:nvPr/>
        </p:nvGrpSpPr>
        <p:grpSpPr bwMode="auto">
          <a:xfrm>
            <a:off x="3713163" y="5465763"/>
            <a:ext cx="620712" cy="557212"/>
            <a:chOff x="2339" y="3443"/>
            <a:chExt cx="391" cy="351"/>
          </a:xfrm>
        </p:grpSpPr>
        <p:pic>
          <p:nvPicPr>
            <p:cNvPr id="13347"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8"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3338"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3339"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0"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3341"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pic>
        <p:nvPicPr>
          <p:cNvPr id="13342" name="Picture 41"/>
          <p:cNvPicPr>
            <a:picLocks noChangeAspect="1" noChangeArrowheads="1"/>
          </p:cNvPicPr>
          <p:nvPr/>
        </p:nvPicPr>
        <p:blipFill>
          <a:blip r:embed="rId9" cstate="print">
            <a:extLst>
              <a:ext uri="{28A0092B-C50C-407E-A947-70E740481C1C}">
                <a14:useLocalDpi xmlns:a14="http://schemas.microsoft.com/office/drawing/2010/main" val="0"/>
              </a:ext>
            </a:extLst>
          </a:blip>
          <a:srcRect t="67757" r="46098"/>
          <a:stretch>
            <a:fillRect/>
          </a:stretch>
        </p:blipFill>
        <p:spPr bwMode="auto">
          <a:xfrm>
            <a:off x="3343275"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43" name="Group 42"/>
          <p:cNvGrpSpPr>
            <a:grpSpLocks/>
          </p:cNvGrpSpPr>
          <p:nvPr/>
        </p:nvGrpSpPr>
        <p:grpSpPr bwMode="auto">
          <a:xfrm>
            <a:off x="169863" y="3181350"/>
            <a:ext cx="3976687" cy="1709738"/>
            <a:chOff x="107" y="2004"/>
            <a:chExt cx="2505" cy="1077"/>
          </a:xfrm>
        </p:grpSpPr>
        <p:sp>
          <p:nvSpPr>
            <p:cNvPr id="14379"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3346"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3344" name="Line 45"/>
          <p:cNvSpPr>
            <a:spLocks noChangeShapeType="1"/>
          </p:cNvSpPr>
          <p:nvPr/>
        </p:nvSpPr>
        <p:spPr bwMode="auto">
          <a:xfrm flipH="1">
            <a:off x="4189413" y="2376488"/>
            <a:ext cx="1835150"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67086999"/>
      </p:ext>
    </p:extLst>
  </p:cSld>
  <p:clrMapOvr>
    <a:masterClrMapping/>
  </p:clrMapOvr>
  <p:transition>
    <p:strips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4339"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4340"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1"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4342"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4349"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4350"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4351"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4352"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4353"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4354"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4355"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4356" name="Group 19"/>
          <p:cNvGrpSpPr>
            <a:grpSpLocks/>
          </p:cNvGrpSpPr>
          <p:nvPr/>
        </p:nvGrpSpPr>
        <p:grpSpPr bwMode="auto">
          <a:xfrm>
            <a:off x="4598988" y="5475288"/>
            <a:ext cx="674687" cy="517525"/>
            <a:chOff x="2897" y="3449"/>
            <a:chExt cx="425" cy="326"/>
          </a:xfrm>
        </p:grpSpPr>
        <p:sp>
          <p:nvSpPr>
            <p:cNvPr id="14381"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438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7" name="Group 22"/>
          <p:cNvGrpSpPr>
            <a:grpSpLocks/>
          </p:cNvGrpSpPr>
          <p:nvPr/>
        </p:nvGrpSpPr>
        <p:grpSpPr bwMode="auto">
          <a:xfrm>
            <a:off x="2822575" y="5449888"/>
            <a:ext cx="674688" cy="568325"/>
            <a:chOff x="1778" y="3433"/>
            <a:chExt cx="425" cy="358"/>
          </a:xfrm>
        </p:grpSpPr>
        <p:sp>
          <p:nvSpPr>
            <p:cNvPr id="14379"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4380"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8" name="Group 25"/>
          <p:cNvGrpSpPr>
            <a:grpSpLocks/>
          </p:cNvGrpSpPr>
          <p:nvPr/>
        </p:nvGrpSpPr>
        <p:grpSpPr bwMode="auto">
          <a:xfrm>
            <a:off x="1906588" y="5445125"/>
            <a:ext cx="620712" cy="576263"/>
            <a:chOff x="1201" y="3430"/>
            <a:chExt cx="391" cy="363"/>
          </a:xfrm>
        </p:grpSpPr>
        <p:sp>
          <p:nvSpPr>
            <p:cNvPr id="14377"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4378"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9" name="Group 28"/>
          <p:cNvGrpSpPr>
            <a:grpSpLocks/>
          </p:cNvGrpSpPr>
          <p:nvPr/>
        </p:nvGrpSpPr>
        <p:grpSpPr bwMode="auto">
          <a:xfrm>
            <a:off x="7764463" y="5480050"/>
            <a:ext cx="725487" cy="506413"/>
            <a:chOff x="4891" y="3452"/>
            <a:chExt cx="457" cy="319"/>
          </a:xfrm>
        </p:grpSpPr>
        <p:sp>
          <p:nvSpPr>
            <p:cNvPr id="14375"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4376"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60" name="Group 31"/>
          <p:cNvGrpSpPr>
            <a:grpSpLocks/>
          </p:cNvGrpSpPr>
          <p:nvPr/>
        </p:nvGrpSpPr>
        <p:grpSpPr bwMode="auto">
          <a:xfrm>
            <a:off x="6596063" y="4014788"/>
            <a:ext cx="1309687" cy="2830512"/>
            <a:chOff x="4155" y="2529"/>
            <a:chExt cx="825" cy="1783"/>
          </a:xfrm>
        </p:grpSpPr>
        <p:sp>
          <p:nvSpPr>
            <p:cNvPr id="14373"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4361" name="Group 34"/>
          <p:cNvGrpSpPr>
            <a:grpSpLocks/>
          </p:cNvGrpSpPr>
          <p:nvPr/>
        </p:nvGrpSpPr>
        <p:grpSpPr bwMode="auto">
          <a:xfrm>
            <a:off x="3713163" y="5465763"/>
            <a:ext cx="620712" cy="557212"/>
            <a:chOff x="2339" y="3443"/>
            <a:chExt cx="391" cy="351"/>
          </a:xfrm>
        </p:grpSpPr>
        <p:pic>
          <p:nvPicPr>
            <p:cNvPr id="14371"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2"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4362"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4363"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4"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4365"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pic>
        <p:nvPicPr>
          <p:cNvPr id="14366" name="Picture 41"/>
          <p:cNvPicPr>
            <a:picLocks noChangeAspect="1" noChangeArrowheads="1"/>
          </p:cNvPicPr>
          <p:nvPr/>
        </p:nvPicPr>
        <p:blipFill>
          <a:blip r:embed="rId9" cstate="print">
            <a:extLst>
              <a:ext uri="{28A0092B-C50C-407E-A947-70E740481C1C}">
                <a14:useLocalDpi xmlns:a14="http://schemas.microsoft.com/office/drawing/2010/main" val="0"/>
              </a:ext>
            </a:extLst>
          </a:blip>
          <a:srcRect t="67757" r="46098"/>
          <a:stretch>
            <a:fillRect/>
          </a:stretch>
        </p:blipFill>
        <p:spPr bwMode="auto">
          <a:xfrm>
            <a:off x="4249738"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7" name="Group 42"/>
          <p:cNvGrpSpPr>
            <a:grpSpLocks/>
          </p:cNvGrpSpPr>
          <p:nvPr/>
        </p:nvGrpSpPr>
        <p:grpSpPr bwMode="auto">
          <a:xfrm>
            <a:off x="169863" y="3181350"/>
            <a:ext cx="3976687" cy="1709738"/>
            <a:chOff x="107" y="2004"/>
            <a:chExt cx="2505" cy="1077"/>
          </a:xfrm>
        </p:grpSpPr>
        <p:sp>
          <p:nvSpPr>
            <p:cNvPr id="15403" name="AutoShape 43"/>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4370" name="AutoShape 44"/>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4368" name="Line 45"/>
          <p:cNvSpPr>
            <a:spLocks noChangeShapeType="1"/>
          </p:cNvSpPr>
          <p:nvPr/>
        </p:nvSpPr>
        <p:spPr bwMode="auto">
          <a:xfrm flipH="1">
            <a:off x="4878388" y="2376488"/>
            <a:ext cx="1146175" cy="2522537"/>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24167469"/>
      </p:ext>
    </p:extLst>
  </p:cSld>
  <p:clrMapOvr>
    <a:masterClrMapping/>
  </p:clrMapOvr>
  <p:transition>
    <p:strips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5363"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5364"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5"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5366"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5373"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5374"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5375"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5376"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5377"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5378"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5379"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5380" name="Group 19"/>
          <p:cNvGrpSpPr>
            <a:grpSpLocks/>
          </p:cNvGrpSpPr>
          <p:nvPr/>
        </p:nvGrpSpPr>
        <p:grpSpPr bwMode="auto">
          <a:xfrm>
            <a:off x="4598988" y="5475288"/>
            <a:ext cx="674687" cy="517525"/>
            <a:chOff x="2897" y="3449"/>
            <a:chExt cx="425" cy="326"/>
          </a:xfrm>
        </p:grpSpPr>
        <p:sp>
          <p:nvSpPr>
            <p:cNvPr id="15404"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540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1" name="Group 22"/>
          <p:cNvGrpSpPr>
            <a:grpSpLocks/>
          </p:cNvGrpSpPr>
          <p:nvPr/>
        </p:nvGrpSpPr>
        <p:grpSpPr bwMode="auto">
          <a:xfrm>
            <a:off x="2822575" y="5449888"/>
            <a:ext cx="674688" cy="568325"/>
            <a:chOff x="1778" y="3433"/>
            <a:chExt cx="425" cy="358"/>
          </a:xfrm>
        </p:grpSpPr>
        <p:sp>
          <p:nvSpPr>
            <p:cNvPr id="15402"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540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2" name="Group 25"/>
          <p:cNvGrpSpPr>
            <a:grpSpLocks/>
          </p:cNvGrpSpPr>
          <p:nvPr/>
        </p:nvGrpSpPr>
        <p:grpSpPr bwMode="auto">
          <a:xfrm>
            <a:off x="1906588" y="5445125"/>
            <a:ext cx="620712" cy="576263"/>
            <a:chOff x="1201" y="3430"/>
            <a:chExt cx="391" cy="363"/>
          </a:xfrm>
        </p:grpSpPr>
        <p:sp>
          <p:nvSpPr>
            <p:cNvPr id="15400"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5401"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3" name="Group 28"/>
          <p:cNvGrpSpPr>
            <a:grpSpLocks/>
          </p:cNvGrpSpPr>
          <p:nvPr/>
        </p:nvGrpSpPr>
        <p:grpSpPr bwMode="auto">
          <a:xfrm>
            <a:off x="7764463" y="5480050"/>
            <a:ext cx="725487" cy="506413"/>
            <a:chOff x="4891" y="3452"/>
            <a:chExt cx="457" cy="319"/>
          </a:xfrm>
        </p:grpSpPr>
        <p:sp>
          <p:nvSpPr>
            <p:cNvPr id="15398"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5399"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84" name="Group 31"/>
          <p:cNvGrpSpPr>
            <a:grpSpLocks/>
          </p:cNvGrpSpPr>
          <p:nvPr/>
        </p:nvGrpSpPr>
        <p:grpSpPr bwMode="auto">
          <a:xfrm>
            <a:off x="6596063" y="4014788"/>
            <a:ext cx="1309687" cy="2830512"/>
            <a:chOff x="4155" y="2529"/>
            <a:chExt cx="825" cy="1783"/>
          </a:xfrm>
        </p:grpSpPr>
        <p:sp>
          <p:nvSpPr>
            <p:cNvPr id="15396"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5385" name="Group 34"/>
          <p:cNvGrpSpPr>
            <a:grpSpLocks/>
          </p:cNvGrpSpPr>
          <p:nvPr/>
        </p:nvGrpSpPr>
        <p:grpSpPr bwMode="auto">
          <a:xfrm>
            <a:off x="3713163" y="5465763"/>
            <a:ext cx="620712" cy="557212"/>
            <a:chOff x="2339" y="3443"/>
            <a:chExt cx="391" cy="351"/>
          </a:xfrm>
        </p:grpSpPr>
        <p:pic>
          <p:nvPicPr>
            <p:cNvPr id="15394"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5"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sp>
        <p:nvSpPr>
          <p:cNvPr id="15386" name="AutoShape 37"/>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p>
            <a:endParaRPr lang="en-US"/>
          </a:p>
        </p:txBody>
      </p:sp>
      <p:pic>
        <p:nvPicPr>
          <p:cNvPr id="15387"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8" name="Oval 39"/>
          <p:cNvSpPr>
            <a:spLocks noChangeArrowheads="1"/>
          </p:cNvSpPr>
          <p:nvPr/>
        </p:nvSpPr>
        <p:spPr bwMode="auto">
          <a:xfrm>
            <a:off x="6864350" y="895350"/>
            <a:ext cx="1874838" cy="858838"/>
          </a:xfrm>
          <a:prstGeom prst="ellipse">
            <a:avLst/>
          </a:prstGeom>
          <a:solidFill>
            <a:srgbClr val="0000FF"/>
          </a:solidFill>
          <a:ln w="12600">
            <a:solidFill>
              <a:srgbClr val="E0E0E0"/>
            </a:solidFill>
            <a:round/>
            <a:headEnd/>
            <a:tailEnd/>
          </a:ln>
        </p:spPr>
        <p:txBody>
          <a:bodyPr wrap="none" anchor="ctr"/>
          <a:lstStyle/>
          <a:p>
            <a:endParaRPr lang="en-US"/>
          </a:p>
        </p:txBody>
      </p:sp>
      <p:sp>
        <p:nvSpPr>
          <p:cNvPr id="15389" name="AutoShape 40"/>
          <p:cNvSpPr>
            <a:spLocks noChangeArrowheads="1"/>
          </p:cNvSpPr>
          <p:nvPr/>
        </p:nvSpPr>
        <p:spPr bwMode="auto">
          <a:xfrm>
            <a:off x="6156325" y="1103313"/>
            <a:ext cx="2255838" cy="3667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Number 701466868</a:t>
            </a:r>
          </a:p>
        </p:txBody>
      </p:sp>
      <p:grpSp>
        <p:nvGrpSpPr>
          <p:cNvPr id="15390" name="Group 41"/>
          <p:cNvGrpSpPr>
            <a:grpSpLocks/>
          </p:cNvGrpSpPr>
          <p:nvPr/>
        </p:nvGrpSpPr>
        <p:grpSpPr bwMode="auto">
          <a:xfrm>
            <a:off x="169863" y="3181350"/>
            <a:ext cx="3976687" cy="1709738"/>
            <a:chOff x="107" y="2004"/>
            <a:chExt cx="2505" cy="1077"/>
          </a:xfrm>
        </p:grpSpPr>
        <p:sp>
          <p:nvSpPr>
            <p:cNvPr id="16426" name="AutoShape 42"/>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5393" name="AutoShape 43"/>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When a collision occurs,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move forward until you</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find an empty spot.</a:t>
              </a:r>
            </a:p>
          </p:txBody>
        </p:sp>
      </p:grpSp>
      <p:sp>
        <p:nvSpPr>
          <p:cNvPr id="15391" name="Line 44"/>
          <p:cNvSpPr>
            <a:spLocks noChangeShapeType="1"/>
          </p:cNvSpPr>
          <p:nvPr/>
        </p:nvSpPr>
        <p:spPr bwMode="auto">
          <a:xfrm flipH="1">
            <a:off x="5749925" y="2376488"/>
            <a:ext cx="274638"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28566550"/>
      </p:ext>
    </p:extLst>
  </p:cSld>
  <p:clrMapOvr>
    <a:masterClrMapping/>
  </p:clrMapOvr>
  <p:transition>
    <p:strips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Collisions </a:t>
            </a:r>
            <a:r>
              <a:rPr lang="en-US" dirty="0" smtClean="0"/>
              <a:t>(cont’d)</a:t>
            </a:r>
            <a:endParaRPr lang="en-GB" dirty="0" smtClean="0"/>
          </a:p>
        </p:txBody>
      </p:sp>
      <p:sp>
        <p:nvSpPr>
          <p:cNvPr id="16387" name="Rectangle 2"/>
          <p:cNvSpPr>
            <a:spLocks noGrp="1" noChangeArrowheads="1"/>
          </p:cNvSpPr>
          <p:nvPr>
            <p:ph type="body" idx="1"/>
          </p:nvPr>
        </p:nvSpPr>
        <p:spPr>
          <a:xfrm>
            <a:off x="685800" y="1774825"/>
            <a:ext cx="4525963"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ffectLst/>
              </a:rPr>
              <a:t>This is called a </a:t>
            </a:r>
            <a:r>
              <a:rPr lang="en-GB" b="1" u="sng" smtClean="0">
                <a:solidFill>
                  <a:srgbClr val="FF8000"/>
                </a:solidFill>
                <a:effectLst/>
              </a:rPr>
              <a:t>collision</a:t>
            </a:r>
            <a:r>
              <a:rPr lang="en-GB" smtClean="0">
                <a:effectLst/>
              </a:rPr>
              <a:t>, because there is already another valid record at [2].</a:t>
            </a:r>
          </a:p>
        </p:txBody>
      </p:sp>
      <p:sp>
        <p:nvSpPr>
          <p:cNvPr id="16388" name="Freeform 3"/>
          <p:cNvSpPr>
            <a:spLocks noChangeArrowheads="1"/>
          </p:cNvSpPr>
          <p:nvPr/>
        </p:nvSpPr>
        <p:spPr bwMode="auto">
          <a:xfrm>
            <a:off x="6818313" y="3355975"/>
            <a:ext cx="1309687" cy="2830513"/>
          </a:xfrm>
          <a:custGeom>
            <a:avLst/>
            <a:gdLst>
              <a:gd name="T0" fmla="*/ 1473 w 3639"/>
              <a:gd name="T1" fmla="*/ 0 h 7864"/>
              <a:gd name="T2" fmla="*/ 0 w 3639"/>
              <a:gd name="T3" fmla="*/ 4211 h 7864"/>
              <a:gd name="T4" fmla="*/ 445 w 3639"/>
              <a:gd name="T5" fmla="*/ 4917 h 7864"/>
              <a:gd name="T6" fmla="*/ 189 w 3639"/>
              <a:gd name="T7" fmla="*/ 5411 h 7864"/>
              <a:gd name="T8" fmla="*/ 1067 w 3639"/>
              <a:gd name="T9" fmla="*/ 7863 h 7864"/>
              <a:gd name="T10" fmla="*/ 3638 w 3639"/>
              <a:gd name="T11" fmla="*/ 5146 h 7864"/>
              <a:gd name="T12" fmla="*/ 1473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9" name="AutoShape 4"/>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6390" name="Line 5"/>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6"/>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7"/>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8"/>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AutoShape 11"/>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6397" name="AutoShape 12"/>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6398" name="AutoShape 13"/>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6399" name="AutoShape 14"/>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6400" name="AutoShape 15"/>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6401" name="AutoShape 16"/>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6402" name="AutoShape 17"/>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6403" name="AutoShape 18"/>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6404" name="Group 19"/>
          <p:cNvGrpSpPr>
            <a:grpSpLocks/>
          </p:cNvGrpSpPr>
          <p:nvPr/>
        </p:nvGrpSpPr>
        <p:grpSpPr bwMode="auto">
          <a:xfrm>
            <a:off x="4598988" y="5475288"/>
            <a:ext cx="674687" cy="517525"/>
            <a:chOff x="2897" y="3449"/>
            <a:chExt cx="425" cy="326"/>
          </a:xfrm>
        </p:grpSpPr>
        <p:sp>
          <p:nvSpPr>
            <p:cNvPr id="16426" name="AutoShape 20"/>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642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5" name="Group 22"/>
          <p:cNvGrpSpPr>
            <a:grpSpLocks/>
          </p:cNvGrpSpPr>
          <p:nvPr/>
        </p:nvGrpSpPr>
        <p:grpSpPr bwMode="auto">
          <a:xfrm>
            <a:off x="2822575" y="5449888"/>
            <a:ext cx="674688" cy="568325"/>
            <a:chOff x="1778" y="3433"/>
            <a:chExt cx="425" cy="358"/>
          </a:xfrm>
        </p:grpSpPr>
        <p:sp>
          <p:nvSpPr>
            <p:cNvPr id="16424" name="AutoShape 23"/>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64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6" name="Group 25"/>
          <p:cNvGrpSpPr>
            <a:grpSpLocks/>
          </p:cNvGrpSpPr>
          <p:nvPr/>
        </p:nvGrpSpPr>
        <p:grpSpPr bwMode="auto">
          <a:xfrm>
            <a:off x="1906588" y="5445125"/>
            <a:ext cx="620712" cy="576263"/>
            <a:chOff x="1201" y="3430"/>
            <a:chExt cx="391" cy="363"/>
          </a:xfrm>
        </p:grpSpPr>
        <p:sp>
          <p:nvSpPr>
            <p:cNvPr id="16422" name="AutoShape 26"/>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642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7" name="Group 28"/>
          <p:cNvGrpSpPr>
            <a:grpSpLocks/>
          </p:cNvGrpSpPr>
          <p:nvPr/>
        </p:nvGrpSpPr>
        <p:grpSpPr bwMode="auto">
          <a:xfrm>
            <a:off x="7764463" y="5480050"/>
            <a:ext cx="725487" cy="506413"/>
            <a:chOff x="4891" y="3452"/>
            <a:chExt cx="457" cy="319"/>
          </a:xfrm>
        </p:grpSpPr>
        <p:sp>
          <p:nvSpPr>
            <p:cNvPr id="16420" name="AutoShape 29"/>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642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8" name="Group 31"/>
          <p:cNvGrpSpPr>
            <a:grpSpLocks/>
          </p:cNvGrpSpPr>
          <p:nvPr/>
        </p:nvGrpSpPr>
        <p:grpSpPr bwMode="auto">
          <a:xfrm>
            <a:off x="6596063" y="4014788"/>
            <a:ext cx="1309687" cy="2830512"/>
            <a:chOff x="4155" y="2529"/>
            <a:chExt cx="825" cy="1783"/>
          </a:xfrm>
        </p:grpSpPr>
        <p:sp>
          <p:nvSpPr>
            <p:cNvPr id="16418" name="Freeform 32"/>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AutoShape 33"/>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grpSp>
        <p:nvGrpSpPr>
          <p:cNvPr id="16409" name="Group 34"/>
          <p:cNvGrpSpPr>
            <a:grpSpLocks/>
          </p:cNvGrpSpPr>
          <p:nvPr/>
        </p:nvGrpSpPr>
        <p:grpSpPr bwMode="auto">
          <a:xfrm>
            <a:off x="3713163" y="5465763"/>
            <a:ext cx="620712" cy="557212"/>
            <a:chOff x="2339" y="3443"/>
            <a:chExt cx="391" cy="351"/>
          </a:xfrm>
        </p:grpSpPr>
        <p:pic>
          <p:nvPicPr>
            <p:cNvPr id="16416"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7" name="AutoShape 36"/>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grpSp>
        <p:nvGrpSpPr>
          <p:cNvPr id="16410" name="Group 37"/>
          <p:cNvGrpSpPr>
            <a:grpSpLocks/>
          </p:cNvGrpSpPr>
          <p:nvPr/>
        </p:nvGrpSpPr>
        <p:grpSpPr bwMode="auto">
          <a:xfrm>
            <a:off x="5548313" y="5454650"/>
            <a:ext cx="620712" cy="549275"/>
            <a:chOff x="3495" y="3436"/>
            <a:chExt cx="391" cy="346"/>
          </a:xfrm>
        </p:grpSpPr>
        <p:pic>
          <p:nvPicPr>
            <p:cNvPr id="16414" name="Picture 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5" name="AutoShape 39"/>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701466868</a:t>
              </a:r>
            </a:p>
          </p:txBody>
        </p:sp>
      </p:grpSp>
      <p:grpSp>
        <p:nvGrpSpPr>
          <p:cNvPr id="16411" name="Group 40"/>
          <p:cNvGrpSpPr>
            <a:grpSpLocks/>
          </p:cNvGrpSpPr>
          <p:nvPr/>
        </p:nvGrpSpPr>
        <p:grpSpPr bwMode="auto">
          <a:xfrm>
            <a:off x="169863" y="3181350"/>
            <a:ext cx="3976687" cy="1709738"/>
            <a:chOff x="107" y="2004"/>
            <a:chExt cx="2505" cy="1077"/>
          </a:xfrm>
        </p:grpSpPr>
        <p:sp>
          <p:nvSpPr>
            <p:cNvPr id="17449" name="AutoShape 41"/>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cs typeface="+mn-cs"/>
              </a:endParaRPr>
            </a:p>
          </p:txBody>
        </p:sp>
        <p:sp>
          <p:nvSpPr>
            <p:cNvPr id="16413" name="AutoShape 42"/>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The new record goes</a:t>
              </a:r>
            </a:p>
            <a:p>
              <a:pPr algn="ct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a:solidFill>
                    <a:schemeClr val="tx1"/>
                  </a:solidFill>
                </a:rPr>
                <a:t>in the empty spot.</a:t>
              </a:r>
            </a:p>
          </p:txBody>
        </p:sp>
      </p:grpSp>
    </p:spTree>
    <p:extLst>
      <p:ext uri="{BB962C8B-B14F-4D97-AF65-F5344CB8AC3E}">
        <p14:creationId xmlns:p14="http://schemas.microsoft.com/office/powerpoint/2010/main" val="288842658"/>
      </p:ext>
    </p:extLst>
  </p:cSld>
  <p:clrMapOvr>
    <a:masterClrMapping/>
  </p:clrMapOvr>
  <p:transition>
    <p:strips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 Quiz</a:t>
            </a:r>
          </a:p>
        </p:txBody>
      </p:sp>
      <p:sp>
        <p:nvSpPr>
          <p:cNvPr id="17411" name="Rectangle 2"/>
          <p:cNvSpPr>
            <a:spLocks noGrp="1" noChangeArrowheads="1"/>
          </p:cNvSpPr>
          <p:nvPr>
            <p:ph type="body" idx="1"/>
          </p:nvPr>
        </p:nvSpPr>
        <p:spPr>
          <a:xfrm>
            <a:off x="762000" y="2057400"/>
            <a:ext cx="3810000" cy="4114800"/>
          </a:xfrm>
        </p:spPr>
        <p:txBody>
          <a:bodyPr/>
          <a:lstStyle/>
          <a:p>
            <a:pPr marL="0" indent="0">
              <a:lnSpc>
                <a:spcPct val="99000"/>
              </a:lnSpc>
              <a:spcBef>
                <a:spcPts val="700"/>
              </a:spcBef>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dirty="0" smtClean="0">
                <a:solidFill>
                  <a:srgbClr val="002060"/>
                </a:solidFill>
                <a:effectLst/>
                <a:latin typeface="Monotype Corsiva" pitchFamily="64" charset="0"/>
              </a:rPr>
              <a:t>Where would you be placed in this table, if there is no collision?  Use </a:t>
            </a:r>
            <a:r>
              <a:rPr lang="en-GB" dirty="0" err="1" smtClean="0">
                <a:solidFill>
                  <a:srgbClr val="002060"/>
                </a:solidFill>
                <a:effectLst/>
                <a:latin typeface="Monotype Corsiva" pitchFamily="64" charset="0"/>
              </a:rPr>
              <a:t>Aadhaar</a:t>
            </a:r>
            <a:r>
              <a:rPr lang="en-GB" dirty="0" smtClean="0">
                <a:solidFill>
                  <a:srgbClr val="002060"/>
                </a:solidFill>
                <a:effectLst/>
                <a:latin typeface="Monotype Corsiva" pitchFamily="64" charset="0"/>
              </a:rPr>
              <a:t> number or some other </a:t>
            </a:r>
            <a:r>
              <a:rPr lang="en-GB" dirty="0" err="1" smtClean="0">
                <a:solidFill>
                  <a:srgbClr val="002060"/>
                </a:solidFill>
                <a:effectLst/>
                <a:latin typeface="Monotype Corsiva" pitchFamily="64" charset="0"/>
              </a:rPr>
              <a:t>favorite</a:t>
            </a:r>
            <a:r>
              <a:rPr lang="en-GB" dirty="0" smtClean="0">
                <a:solidFill>
                  <a:srgbClr val="002060"/>
                </a:solidFill>
                <a:effectLst/>
                <a:latin typeface="Monotype Corsiva" pitchFamily="64" charset="0"/>
              </a:rPr>
              <a:t> number.</a:t>
            </a:r>
          </a:p>
        </p:txBody>
      </p:sp>
      <p:sp>
        <p:nvSpPr>
          <p:cNvPr id="17412" name="AutoShape 3"/>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7413" name="Line 4"/>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5"/>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6"/>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9"/>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AutoShape 10"/>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[ 0 ]</a:t>
            </a:r>
          </a:p>
        </p:txBody>
      </p:sp>
      <p:sp>
        <p:nvSpPr>
          <p:cNvPr id="17420" name="AutoShape 11"/>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[ 1 ]</a:t>
            </a:r>
          </a:p>
        </p:txBody>
      </p:sp>
      <p:sp>
        <p:nvSpPr>
          <p:cNvPr id="17421" name="AutoShape 12"/>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[ 2 ]</a:t>
            </a:r>
          </a:p>
        </p:txBody>
      </p:sp>
      <p:sp>
        <p:nvSpPr>
          <p:cNvPr id="17422" name="AutoShape 13"/>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[ 3 ]</a:t>
            </a:r>
          </a:p>
        </p:txBody>
      </p:sp>
      <p:sp>
        <p:nvSpPr>
          <p:cNvPr id="17423" name="AutoShape 14"/>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[ 4 ]</a:t>
            </a:r>
          </a:p>
        </p:txBody>
      </p:sp>
      <p:sp>
        <p:nvSpPr>
          <p:cNvPr id="17424" name="AutoShape 15"/>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[ 5 ]</a:t>
            </a:r>
          </a:p>
        </p:txBody>
      </p:sp>
      <p:sp>
        <p:nvSpPr>
          <p:cNvPr id="17425" name="AutoShape 16"/>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17426" name="AutoShape 17"/>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[ 700]</a:t>
            </a:r>
          </a:p>
        </p:txBody>
      </p:sp>
      <p:grpSp>
        <p:nvGrpSpPr>
          <p:cNvPr id="17427" name="Group 18"/>
          <p:cNvGrpSpPr>
            <a:grpSpLocks/>
          </p:cNvGrpSpPr>
          <p:nvPr/>
        </p:nvGrpSpPr>
        <p:grpSpPr bwMode="auto">
          <a:xfrm>
            <a:off x="4598988" y="5475288"/>
            <a:ext cx="674687" cy="517525"/>
            <a:chOff x="2897" y="3449"/>
            <a:chExt cx="425" cy="326"/>
          </a:xfrm>
        </p:grpSpPr>
        <p:sp>
          <p:nvSpPr>
            <p:cNvPr id="17447" name="AutoShape 19"/>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506643548</a:t>
              </a:r>
            </a:p>
          </p:txBody>
        </p:sp>
        <p:pic>
          <p:nvPicPr>
            <p:cNvPr id="1744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8" name="Group 21"/>
          <p:cNvGrpSpPr>
            <a:grpSpLocks/>
          </p:cNvGrpSpPr>
          <p:nvPr/>
        </p:nvGrpSpPr>
        <p:grpSpPr bwMode="auto">
          <a:xfrm>
            <a:off x="2822575" y="5449888"/>
            <a:ext cx="674688" cy="568325"/>
            <a:chOff x="1778" y="3433"/>
            <a:chExt cx="425" cy="358"/>
          </a:xfrm>
        </p:grpSpPr>
        <p:sp>
          <p:nvSpPr>
            <p:cNvPr id="17445" name="AutoShape 22"/>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233667136</a:t>
              </a:r>
            </a:p>
          </p:txBody>
        </p:sp>
        <p:pic>
          <p:nvPicPr>
            <p:cNvPr id="174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9" name="Group 24"/>
          <p:cNvGrpSpPr>
            <a:grpSpLocks/>
          </p:cNvGrpSpPr>
          <p:nvPr/>
        </p:nvGrpSpPr>
        <p:grpSpPr bwMode="auto">
          <a:xfrm>
            <a:off x="1906588" y="5445125"/>
            <a:ext cx="620712" cy="576263"/>
            <a:chOff x="1201" y="3430"/>
            <a:chExt cx="391" cy="363"/>
          </a:xfrm>
        </p:grpSpPr>
        <p:sp>
          <p:nvSpPr>
            <p:cNvPr id="17443" name="AutoShape 25"/>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281942902</a:t>
              </a:r>
            </a:p>
          </p:txBody>
        </p:sp>
        <p:pic>
          <p:nvPicPr>
            <p:cNvPr id="1744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0" name="Group 27"/>
          <p:cNvGrpSpPr>
            <a:grpSpLocks/>
          </p:cNvGrpSpPr>
          <p:nvPr/>
        </p:nvGrpSpPr>
        <p:grpSpPr bwMode="auto">
          <a:xfrm>
            <a:off x="7764463" y="5480050"/>
            <a:ext cx="725487" cy="506413"/>
            <a:chOff x="4891" y="3452"/>
            <a:chExt cx="457" cy="319"/>
          </a:xfrm>
        </p:grpSpPr>
        <p:sp>
          <p:nvSpPr>
            <p:cNvPr id="17441" name="AutoShape 28"/>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155778322</a:t>
              </a:r>
            </a:p>
          </p:txBody>
        </p:sp>
        <p:pic>
          <p:nvPicPr>
            <p:cNvPr id="17442"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31" name="Group 30"/>
          <p:cNvGrpSpPr>
            <a:grpSpLocks/>
          </p:cNvGrpSpPr>
          <p:nvPr/>
        </p:nvGrpSpPr>
        <p:grpSpPr bwMode="auto">
          <a:xfrm>
            <a:off x="3713163" y="5465763"/>
            <a:ext cx="620712" cy="557212"/>
            <a:chOff x="2339" y="3443"/>
            <a:chExt cx="391" cy="351"/>
          </a:xfrm>
        </p:grpSpPr>
        <p:pic>
          <p:nvPicPr>
            <p:cNvPr id="17439" name="Picture 31"/>
            <p:cNvPicPr>
              <a:picLocks noChangeAspect="1" noChangeArrowheads="1"/>
            </p:cNvPicPr>
            <p:nvPr/>
          </p:nvPicPr>
          <p:blipFill>
            <a:blip r:embed="rId7" cstate="print">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0" name="AutoShape 32"/>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580625685</a:t>
              </a:r>
            </a:p>
          </p:txBody>
        </p:sp>
      </p:grpSp>
      <p:grpSp>
        <p:nvGrpSpPr>
          <p:cNvPr id="17432" name="Group 33"/>
          <p:cNvGrpSpPr>
            <a:grpSpLocks/>
          </p:cNvGrpSpPr>
          <p:nvPr/>
        </p:nvGrpSpPr>
        <p:grpSpPr bwMode="auto">
          <a:xfrm>
            <a:off x="5548313" y="5454650"/>
            <a:ext cx="620712" cy="549275"/>
            <a:chOff x="3495" y="3436"/>
            <a:chExt cx="391" cy="346"/>
          </a:xfrm>
        </p:grpSpPr>
        <p:pic>
          <p:nvPicPr>
            <p:cNvPr id="17437" name="Picture 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AutoShape 35"/>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 b="1">
                  <a:solidFill>
                    <a:schemeClr val="tx1"/>
                  </a:solidFill>
                </a:rPr>
                <a:t>Number 701466868</a:t>
              </a:r>
            </a:p>
          </p:txBody>
        </p:sp>
      </p:grpSp>
      <p:grpSp>
        <p:nvGrpSpPr>
          <p:cNvPr id="17433" name="Group 36"/>
          <p:cNvGrpSpPr>
            <a:grpSpLocks/>
          </p:cNvGrpSpPr>
          <p:nvPr/>
        </p:nvGrpSpPr>
        <p:grpSpPr bwMode="auto">
          <a:xfrm>
            <a:off x="6596063" y="4014788"/>
            <a:ext cx="1309687" cy="2830512"/>
            <a:chOff x="4155" y="2529"/>
            <a:chExt cx="825" cy="1783"/>
          </a:xfrm>
        </p:grpSpPr>
        <p:sp>
          <p:nvSpPr>
            <p:cNvPr id="17435" name="Freeform 37"/>
            <p:cNvSpPr>
              <a:spLocks noChangeArrowheads="1"/>
            </p:cNvSpPr>
            <p:nvPr/>
          </p:nvSpPr>
          <p:spPr bwMode="auto">
            <a:xfrm>
              <a:off x="4155" y="2529"/>
              <a:ext cx="826" cy="1784"/>
            </a:xfrm>
            <a:custGeom>
              <a:avLst/>
              <a:gdLst>
                <a:gd name="T0" fmla="*/ 1475 w 3644"/>
                <a:gd name="T1" fmla="*/ 0 h 7868"/>
                <a:gd name="T2" fmla="*/ 0 w 3644"/>
                <a:gd name="T3" fmla="*/ 4213 h 7868"/>
                <a:gd name="T4" fmla="*/ 445 w 3644"/>
                <a:gd name="T5" fmla="*/ 4920 h 7868"/>
                <a:gd name="T6" fmla="*/ 189 w 3644"/>
                <a:gd name="T7" fmla="*/ 5414 h 7868"/>
                <a:gd name="T8" fmla="*/ 1068 w 3644"/>
                <a:gd name="T9" fmla="*/ 7867 h 7868"/>
                <a:gd name="T10" fmla="*/ 3643 w 3644"/>
                <a:gd name="T11" fmla="*/ 5149 h 7868"/>
                <a:gd name="T12" fmla="*/ 1475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AutoShape 38"/>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 . .</a:t>
              </a:r>
            </a:p>
          </p:txBody>
        </p:sp>
      </p:grpSp>
      <p:pic>
        <p:nvPicPr>
          <p:cNvPr id="17434"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251108"/>
      </p:ext>
    </p:extLst>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a:t>Introduction</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a:t>Any large information source (data base) can be thought of as a table (with </a:t>
            </a:r>
            <a:r>
              <a:rPr lang="en-US" dirty="0" smtClean="0"/>
              <a:t>multiple fields</a:t>
            </a:r>
            <a:r>
              <a:rPr lang="en-US" dirty="0"/>
              <a:t>), containing </a:t>
            </a:r>
            <a:r>
              <a:rPr lang="en-US" dirty="0" smtClean="0"/>
              <a:t>information.</a:t>
            </a:r>
          </a:p>
          <a:p>
            <a:pPr marL="0" indent="0">
              <a:buNone/>
            </a:pPr>
            <a:r>
              <a:rPr lang="en-US" i="1" dirty="0">
                <a:solidFill>
                  <a:srgbClr val="7030A0"/>
                </a:solidFill>
              </a:rPr>
              <a:t>For example</a:t>
            </a:r>
            <a:r>
              <a:rPr lang="en-US" i="1" dirty="0" smtClean="0">
                <a:solidFill>
                  <a:srgbClr val="7030A0"/>
                </a:solidFill>
              </a:rPr>
              <a:t>:</a:t>
            </a:r>
          </a:p>
          <a:p>
            <a:r>
              <a:rPr lang="en-US" dirty="0"/>
              <a:t>A telephone book has fields </a:t>
            </a:r>
            <a:r>
              <a:rPr lang="en-US" i="1" dirty="0"/>
              <a:t>name, address </a:t>
            </a:r>
            <a:r>
              <a:rPr lang="en-US" dirty="0"/>
              <a:t>and </a:t>
            </a:r>
            <a:r>
              <a:rPr lang="en-US" i="1" dirty="0"/>
              <a:t>phone number</a:t>
            </a:r>
            <a:r>
              <a:rPr lang="en-US" dirty="0"/>
              <a:t>. When you want to </a:t>
            </a:r>
            <a:r>
              <a:rPr lang="en-US" dirty="0" smtClean="0"/>
              <a:t>find somebody’s </a:t>
            </a:r>
            <a:r>
              <a:rPr lang="en-US" dirty="0"/>
              <a:t>phone number, you search the book based on the </a:t>
            </a:r>
            <a:r>
              <a:rPr lang="en-US" i="1" dirty="0"/>
              <a:t>name </a:t>
            </a:r>
            <a:r>
              <a:rPr lang="en-US" dirty="0"/>
              <a:t>field</a:t>
            </a:r>
            <a:r>
              <a:rPr lang="en-US" dirty="0" smtClean="0"/>
              <a:t>.</a:t>
            </a:r>
          </a:p>
          <a:p>
            <a:r>
              <a:rPr lang="en-US" dirty="0"/>
              <a:t>A user account on AA-Design, has the fields </a:t>
            </a:r>
            <a:r>
              <a:rPr lang="en-US" i="1" dirty="0" err="1" smtClean="0"/>
              <a:t>user_id</a:t>
            </a:r>
            <a:r>
              <a:rPr lang="en-US" dirty="0"/>
              <a:t>, </a:t>
            </a:r>
            <a:r>
              <a:rPr lang="en-US" i="1" dirty="0"/>
              <a:t>password </a:t>
            </a:r>
            <a:r>
              <a:rPr lang="en-US" dirty="0"/>
              <a:t>and </a:t>
            </a:r>
            <a:r>
              <a:rPr lang="en-US" i="1" dirty="0"/>
              <a:t>home folder</a:t>
            </a:r>
            <a:r>
              <a:rPr lang="en-US" dirty="0"/>
              <a:t>. You </a:t>
            </a:r>
            <a:r>
              <a:rPr lang="en-US" dirty="0" smtClean="0"/>
              <a:t>log on </a:t>
            </a:r>
            <a:r>
              <a:rPr lang="en-US" dirty="0"/>
              <a:t>using your </a:t>
            </a:r>
            <a:r>
              <a:rPr lang="en-US" i="1" dirty="0" err="1"/>
              <a:t>user_id</a:t>
            </a:r>
            <a:r>
              <a:rPr lang="en-US" i="1" dirty="0"/>
              <a:t> </a:t>
            </a:r>
            <a:r>
              <a:rPr lang="en-US" dirty="0"/>
              <a:t>and </a:t>
            </a:r>
            <a:r>
              <a:rPr lang="en-US" i="1" dirty="0"/>
              <a:t>password </a:t>
            </a:r>
            <a:r>
              <a:rPr lang="en-US" dirty="0"/>
              <a:t>and it takes you to your </a:t>
            </a:r>
            <a:r>
              <a:rPr lang="en-US" i="1" dirty="0"/>
              <a:t>home folder</a:t>
            </a:r>
            <a:r>
              <a:rPr lang="en-US" dirty="0"/>
              <a:t>.</a:t>
            </a:r>
          </a:p>
        </p:txBody>
      </p:sp>
    </p:spTree>
    <p:extLst>
      <p:ext uri="{BB962C8B-B14F-4D97-AF65-F5344CB8AC3E}">
        <p14:creationId xmlns:p14="http://schemas.microsoft.com/office/powerpoint/2010/main" val="295014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36002AE-C880-4020-9BC5-7851E6FFC886}" type="slidenum">
              <a:rPr lang="en-US"/>
              <a:pPr/>
              <a:t>40</a:t>
            </a:fld>
            <a:endParaRPr lang="en-US"/>
          </a:p>
        </p:txBody>
      </p:sp>
      <p:sp>
        <p:nvSpPr>
          <p:cNvPr id="141314" name="Rectangle 2"/>
          <p:cNvSpPr>
            <a:spLocks noGrp="1" noChangeArrowheads="1"/>
          </p:cNvSpPr>
          <p:nvPr>
            <p:ph type="title"/>
          </p:nvPr>
        </p:nvSpPr>
        <p:spPr>
          <a:xfrm>
            <a:off x="685800" y="152400"/>
            <a:ext cx="7772400" cy="1143000"/>
          </a:xfrm>
        </p:spPr>
        <p:txBody>
          <a:bodyPr/>
          <a:lstStyle/>
          <a:p>
            <a:r>
              <a:rPr lang="en-US"/>
              <a:t>How Can You Hash…</a:t>
            </a:r>
          </a:p>
        </p:txBody>
      </p:sp>
      <p:sp>
        <p:nvSpPr>
          <p:cNvPr id="141315" name="Rectangle 3"/>
          <p:cNvSpPr>
            <a:spLocks noGrp="1" noChangeArrowheads="1"/>
          </p:cNvSpPr>
          <p:nvPr>
            <p:ph type="body" idx="1"/>
          </p:nvPr>
        </p:nvSpPr>
        <p:spPr>
          <a:xfrm>
            <a:off x="609600" y="1676400"/>
            <a:ext cx="7772400" cy="5181600"/>
          </a:xfrm>
        </p:spPr>
        <p:txBody>
          <a:bodyPr/>
          <a:lstStyle/>
          <a:p>
            <a:r>
              <a:rPr lang="en-US"/>
              <a:t>A set of values – (name, birthdate) ?</a:t>
            </a:r>
          </a:p>
          <a:p>
            <a:endParaRPr lang="en-US"/>
          </a:p>
          <a:p>
            <a:r>
              <a:rPr lang="en-US"/>
              <a:t>An arbitrary pointer in C?</a:t>
            </a:r>
          </a:p>
          <a:p>
            <a:endParaRPr lang="en-US"/>
          </a:p>
          <a:p>
            <a:r>
              <a:rPr lang="en-US"/>
              <a:t>An arbitrary reference to an object in Java?</a:t>
            </a:r>
          </a:p>
          <a:p>
            <a:endParaRPr lang="en-US"/>
          </a:p>
        </p:txBody>
      </p:sp>
    </p:spTree>
    <p:extLst>
      <p:ext uri="{BB962C8B-B14F-4D97-AF65-F5344CB8AC3E}">
        <p14:creationId xmlns:p14="http://schemas.microsoft.com/office/powerpoint/2010/main" val="12164446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DD53C6-6CF4-4B36-A8E1-93DB114D34D6}" type="slidenum">
              <a:rPr lang="en-US"/>
              <a:pPr/>
              <a:t>41</a:t>
            </a:fld>
            <a:endParaRPr lang="en-US"/>
          </a:p>
        </p:txBody>
      </p:sp>
      <p:sp>
        <p:nvSpPr>
          <p:cNvPr id="211970" name="Rectangle 2"/>
          <p:cNvSpPr>
            <a:spLocks noGrp="1" noChangeArrowheads="1"/>
          </p:cNvSpPr>
          <p:nvPr>
            <p:ph type="title"/>
          </p:nvPr>
        </p:nvSpPr>
        <p:spPr>
          <a:xfrm>
            <a:off x="685800" y="152400"/>
            <a:ext cx="7772400" cy="1143000"/>
          </a:xfrm>
        </p:spPr>
        <p:txBody>
          <a:bodyPr/>
          <a:lstStyle/>
          <a:p>
            <a:r>
              <a:rPr lang="en-US" dirty="0"/>
              <a:t>How Can You </a:t>
            </a:r>
            <a:r>
              <a:rPr lang="en-US" dirty="0" smtClean="0"/>
              <a:t>Hash (cont’d)</a:t>
            </a:r>
            <a:endParaRPr lang="en-US" dirty="0"/>
          </a:p>
        </p:txBody>
      </p:sp>
      <p:sp>
        <p:nvSpPr>
          <p:cNvPr id="211971" name="Rectangle 3"/>
          <p:cNvSpPr>
            <a:spLocks noGrp="1" noChangeArrowheads="1"/>
          </p:cNvSpPr>
          <p:nvPr>
            <p:ph type="body" idx="1"/>
          </p:nvPr>
        </p:nvSpPr>
        <p:spPr>
          <a:xfrm>
            <a:off x="609600" y="1676400"/>
            <a:ext cx="8229600" cy="5181600"/>
          </a:xfrm>
        </p:spPr>
        <p:txBody>
          <a:bodyPr/>
          <a:lstStyle/>
          <a:p>
            <a:r>
              <a:rPr lang="en-US"/>
              <a:t>A set of values – (name, birthdate) ?</a:t>
            </a:r>
          </a:p>
          <a:p>
            <a:pPr>
              <a:buFontTx/>
              <a:buNone/>
            </a:pPr>
            <a:r>
              <a:rPr lang="en-US"/>
              <a:t> 		</a:t>
            </a:r>
            <a:r>
              <a:rPr lang="en-US">
                <a:solidFill>
                  <a:schemeClr val="accent2"/>
                </a:solidFill>
              </a:rPr>
              <a:t>(Hash(name) ^ Hash(birthdate))% tablesize</a:t>
            </a:r>
          </a:p>
          <a:p>
            <a:endParaRPr lang="en-US"/>
          </a:p>
          <a:p>
            <a:r>
              <a:rPr lang="en-US"/>
              <a:t>An arbitrary pointer in C?</a:t>
            </a:r>
          </a:p>
          <a:p>
            <a:pPr>
              <a:buFontTx/>
              <a:buNone/>
            </a:pPr>
            <a:r>
              <a:rPr lang="en-US"/>
              <a:t> 		</a:t>
            </a:r>
            <a:r>
              <a:rPr lang="en-US">
                <a:solidFill>
                  <a:schemeClr val="accent2"/>
                </a:solidFill>
              </a:rPr>
              <a:t>((int)p) % tablesize</a:t>
            </a:r>
          </a:p>
          <a:p>
            <a:r>
              <a:rPr lang="en-US"/>
              <a:t>An arbitrary reference to an object in Java?</a:t>
            </a:r>
          </a:p>
          <a:p>
            <a:pPr>
              <a:buFontTx/>
              <a:buNone/>
            </a:pPr>
            <a:r>
              <a:rPr lang="en-US"/>
              <a:t> 		</a:t>
            </a:r>
            <a:r>
              <a:rPr lang="en-US">
                <a:solidFill>
                  <a:schemeClr val="accent2"/>
                </a:solidFill>
              </a:rPr>
              <a:t>Hash(obj.toString())</a:t>
            </a:r>
          </a:p>
          <a:p>
            <a:pPr>
              <a:buFontTx/>
              <a:buNone/>
            </a:pPr>
            <a:r>
              <a:rPr lang="en-US">
                <a:solidFill>
                  <a:schemeClr val="accent2"/>
                </a:solidFill>
              </a:rPr>
              <a:t> 		or just obj.hashCode() % tablesize</a:t>
            </a:r>
          </a:p>
        </p:txBody>
      </p:sp>
      <p:sp>
        <p:nvSpPr>
          <p:cNvPr id="211972" name="AutoShape 4"/>
          <p:cNvSpPr>
            <a:spLocks noChangeArrowheads="1"/>
          </p:cNvSpPr>
          <p:nvPr/>
        </p:nvSpPr>
        <p:spPr bwMode="auto">
          <a:xfrm>
            <a:off x="5715000" y="3200400"/>
            <a:ext cx="1143000" cy="762000"/>
          </a:xfrm>
          <a:prstGeom prst="wedgeRoundRectCallout">
            <a:avLst>
              <a:gd name="adj1" fmla="val -208611"/>
              <a:gd name="adj2" fmla="val -113125"/>
              <a:gd name="adj3" fmla="val 16667"/>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FF0000"/>
                </a:solidFill>
              </a:rPr>
              <a:t>What’s this?</a:t>
            </a:r>
          </a:p>
        </p:txBody>
      </p:sp>
    </p:spTree>
    <p:extLst>
      <p:ext uri="{BB962C8B-B14F-4D97-AF65-F5344CB8AC3E}">
        <p14:creationId xmlns:p14="http://schemas.microsoft.com/office/powerpoint/2010/main" val="797651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E1F1F89-1E5C-4C35-9483-7FFF095BFC16}" type="slidenum">
              <a:rPr lang="en-US"/>
              <a:pPr/>
              <a:t>42</a:t>
            </a:fld>
            <a:endParaRPr lang="en-US"/>
          </a:p>
        </p:txBody>
      </p:sp>
      <p:sp>
        <p:nvSpPr>
          <p:cNvPr id="576514" name="Rectangle 2"/>
          <p:cNvSpPr>
            <a:spLocks noGrp="1" noChangeArrowheads="1"/>
          </p:cNvSpPr>
          <p:nvPr>
            <p:ph type="title"/>
          </p:nvPr>
        </p:nvSpPr>
        <p:spPr/>
        <p:txBody>
          <a:bodyPr/>
          <a:lstStyle/>
          <a:p>
            <a:r>
              <a:rPr lang="en-US"/>
              <a:t>Hash Functions</a:t>
            </a:r>
          </a:p>
        </p:txBody>
      </p:sp>
      <p:sp>
        <p:nvSpPr>
          <p:cNvPr id="576515" name="Rectangle 3"/>
          <p:cNvSpPr>
            <a:spLocks noGrp="1" noChangeArrowheads="1"/>
          </p:cNvSpPr>
          <p:nvPr>
            <p:ph type="body" idx="1"/>
          </p:nvPr>
        </p:nvSpPr>
        <p:spPr/>
        <p:txBody>
          <a:bodyPr>
            <a:normAutofit fontScale="77500" lnSpcReduction="20000"/>
          </a:bodyPr>
          <a:lstStyle/>
          <a:p>
            <a:r>
              <a:rPr lang="en-US" dirty="0"/>
              <a:t>A hash function transforms a key into a table address</a:t>
            </a:r>
          </a:p>
          <a:p>
            <a:r>
              <a:rPr lang="en-US" b="1" dirty="0"/>
              <a:t>What makes a good hash function?</a:t>
            </a:r>
          </a:p>
          <a:p>
            <a:pPr lvl="1">
              <a:buFontTx/>
              <a:buNone/>
            </a:pPr>
            <a:r>
              <a:rPr lang="en-US" dirty="0"/>
              <a:t>(1) Easy to compute</a:t>
            </a:r>
          </a:p>
          <a:p>
            <a:pPr lvl="1">
              <a:buFontTx/>
              <a:buNone/>
            </a:pPr>
            <a:r>
              <a:rPr lang="en-US" dirty="0"/>
              <a:t>(2) Approximates a random function: for every input, every output is equally likely </a:t>
            </a:r>
            <a:r>
              <a:rPr lang="en-US" dirty="0">
                <a:solidFill>
                  <a:srgbClr val="DD0111"/>
                </a:solidFill>
              </a:rPr>
              <a:t>(</a:t>
            </a:r>
            <a:r>
              <a:rPr lang="en-US" dirty="0">
                <a:solidFill>
                  <a:srgbClr val="CC0000"/>
                </a:solidFill>
              </a:rPr>
              <a:t>simple uniform hashing)</a:t>
            </a:r>
          </a:p>
          <a:p>
            <a:r>
              <a:rPr lang="en-US" dirty="0"/>
              <a:t>In practice, it is very hard to satisfy the simple uniform hashing property</a:t>
            </a:r>
          </a:p>
          <a:p>
            <a:pPr lvl="1"/>
            <a:r>
              <a:rPr lang="en-US" dirty="0"/>
              <a:t>i.e., we don’t know in advance the probability distribution that keys are drawn </a:t>
            </a:r>
            <a:r>
              <a:rPr lang="en-US" dirty="0" smtClean="0"/>
              <a:t>from</a:t>
            </a:r>
          </a:p>
          <a:p>
            <a:pPr>
              <a:lnSpc>
                <a:spcPct val="130000"/>
              </a:lnSpc>
            </a:pPr>
            <a:r>
              <a:rPr lang="en-US" dirty="0" smtClean="0"/>
              <a:t>Minimize the chance that closely related keys hash to the same slot</a:t>
            </a:r>
          </a:p>
          <a:p>
            <a:pPr lvl="1">
              <a:lnSpc>
                <a:spcPct val="130000"/>
              </a:lnSpc>
            </a:pPr>
            <a:r>
              <a:rPr lang="en-US" dirty="0"/>
              <a:t>Strings such as </a:t>
            </a:r>
            <a:r>
              <a:rPr lang="en-US" dirty="0" err="1">
                <a:solidFill>
                  <a:srgbClr val="DD0111"/>
                </a:solidFill>
                <a:latin typeface="Comic Sans MS" pitchFamily="66" charset="0"/>
              </a:rPr>
              <a:t>pt</a:t>
            </a:r>
            <a:r>
              <a:rPr lang="en-US" dirty="0"/>
              <a:t> and </a:t>
            </a:r>
            <a:r>
              <a:rPr lang="en-US" dirty="0" err="1">
                <a:solidFill>
                  <a:srgbClr val="DD0111"/>
                </a:solidFill>
                <a:latin typeface="Comic Sans MS" pitchFamily="66" charset="0"/>
              </a:rPr>
              <a:t>pts</a:t>
            </a:r>
            <a:r>
              <a:rPr lang="en-US" dirty="0"/>
              <a:t> should hash to different slots</a:t>
            </a:r>
          </a:p>
          <a:p>
            <a:pPr lvl="1"/>
            <a:endParaRPr lang="en-US" dirty="0"/>
          </a:p>
          <a:p>
            <a:pPr lvl="1">
              <a:buFontTx/>
              <a:buNone/>
            </a:pPr>
            <a:endParaRPr lang="en-US" dirty="0">
              <a:solidFill>
                <a:srgbClr val="CC0000"/>
              </a:solidFill>
            </a:endParaRPr>
          </a:p>
          <a:p>
            <a:pPr lvl="1"/>
            <a:endParaRPr lang="en-US" dirty="0"/>
          </a:p>
        </p:txBody>
      </p:sp>
    </p:spTree>
    <p:extLst>
      <p:ext uri="{BB962C8B-B14F-4D97-AF65-F5344CB8AC3E}">
        <p14:creationId xmlns:p14="http://schemas.microsoft.com/office/powerpoint/2010/main" val="1499711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1C3F10-E7F2-4A60-92D3-BACFAF79D8F6}" type="slidenum">
              <a:rPr lang="en-US"/>
              <a:pPr/>
              <a:t>43</a:t>
            </a:fld>
            <a:endParaRPr lang="en-US"/>
          </a:p>
        </p:txBody>
      </p:sp>
      <p:sp>
        <p:nvSpPr>
          <p:cNvPr id="219138" name="Rectangle 2"/>
          <p:cNvSpPr>
            <a:spLocks noGrp="1" noChangeArrowheads="1"/>
          </p:cNvSpPr>
          <p:nvPr>
            <p:ph type="title"/>
          </p:nvPr>
        </p:nvSpPr>
        <p:spPr/>
        <p:txBody>
          <a:bodyPr/>
          <a:lstStyle/>
          <a:p>
            <a:r>
              <a:rPr lang="en-US" dirty="0" smtClean="0"/>
              <a:t>Good Hash </a:t>
            </a:r>
            <a:r>
              <a:rPr lang="en-US" dirty="0"/>
              <a:t>Function</a:t>
            </a:r>
          </a:p>
        </p:txBody>
      </p:sp>
      <p:sp>
        <p:nvSpPr>
          <p:cNvPr id="219139" name="Rectangle 3"/>
          <p:cNvSpPr>
            <a:spLocks noGrp="1" noChangeArrowheads="1"/>
          </p:cNvSpPr>
          <p:nvPr>
            <p:ph type="body" idx="1"/>
          </p:nvPr>
        </p:nvSpPr>
        <p:spPr/>
        <p:txBody>
          <a:bodyPr/>
          <a:lstStyle/>
          <a:p>
            <a:pPr>
              <a:lnSpc>
                <a:spcPct val="90000"/>
              </a:lnSpc>
            </a:pPr>
            <a:r>
              <a:rPr lang="en-US"/>
              <a:t>The best hash function would distribute keys as evenly as possible in the hash table</a:t>
            </a:r>
          </a:p>
          <a:p>
            <a:pPr>
              <a:lnSpc>
                <a:spcPct val="90000"/>
              </a:lnSpc>
            </a:pPr>
            <a:r>
              <a:rPr lang="en-US">
                <a:solidFill>
                  <a:schemeClr val="accent2"/>
                </a:solidFill>
              </a:rPr>
              <a:t>“Simple uniform hashing”</a:t>
            </a:r>
          </a:p>
          <a:p>
            <a:pPr lvl="1">
              <a:lnSpc>
                <a:spcPct val="90000"/>
              </a:lnSpc>
            </a:pPr>
            <a:r>
              <a:rPr lang="en-US"/>
              <a:t>Maps each key to a (fixed) random number</a:t>
            </a:r>
          </a:p>
          <a:p>
            <a:pPr lvl="1">
              <a:lnSpc>
                <a:spcPct val="90000"/>
              </a:lnSpc>
            </a:pPr>
            <a:r>
              <a:rPr lang="en-US"/>
              <a:t>Idealized gold standard</a:t>
            </a:r>
          </a:p>
          <a:p>
            <a:pPr lvl="1">
              <a:lnSpc>
                <a:spcPct val="90000"/>
              </a:lnSpc>
            </a:pPr>
            <a:r>
              <a:rPr lang="en-US"/>
              <a:t>Simple to analyze</a:t>
            </a:r>
          </a:p>
          <a:p>
            <a:pPr lvl="1">
              <a:lnSpc>
                <a:spcPct val="90000"/>
              </a:lnSpc>
            </a:pPr>
            <a:r>
              <a:rPr lang="en-US"/>
              <a:t>Can be closely approximated by best hash functions</a:t>
            </a:r>
          </a:p>
        </p:txBody>
      </p:sp>
    </p:spTree>
    <p:extLst>
      <p:ext uri="{BB962C8B-B14F-4D97-AF65-F5344CB8AC3E}">
        <p14:creationId xmlns:p14="http://schemas.microsoft.com/office/powerpoint/2010/main" val="3478314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9762"/>
          </a:xfrm>
        </p:spPr>
        <p:txBody>
          <a:bodyPr>
            <a:normAutofit fontScale="90000"/>
          </a:bodyPr>
          <a:lstStyle/>
          <a:p>
            <a:r>
              <a:rPr lang="en-US" dirty="0"/>
              <a:t>Good Hash </a:t>
            </a:r>
            <a:r>
              <a:rPr lang="en-US" dirty="0" smtClean="0"/>
              <a:t>Functions (cont’d)</a:t>
            </a:r>
            <a:endParaRPr lang="en-US" dirty="0"/>
          </a:p>
        </p:txBody>
      </p:sp>
      <p:sp>
        <p:nvSpPr>
          <p:cNvPr id="18435" name="Rectangle 3"/>
          <p:cNvSpPr>
            <a:spLocks noGrp="1" noChangeArrowheads="1"/>
          </p:cNvSpPr>
          <p:nvPr>
            <p:ph type="body" idx="1"/>
          </p:nvPr>
        </p:nvSpPr>
        <p:spPr>
          <a:xfrm>
            <a:off x="152400" y="990600"/>
            <a:ext cx="8763000" cy="5334000"/>
          </a:xfrm>
        </p:spPr>
        <p:txBody>
          <a:bodyPr>
            <a:normAutofit lnSpcReduction="10000"/>
          </a:bodyPr>
          <a:lstStyle/>
          <a:p>
            <a:pPr>
              <a:lnSpc>
                <a:spcPct val="90000"/>
              </a:lnSpc>
            </a:pPr>
            <a:r>
              <a:rPr lang="en-US" dirty="0">
                <a:solidFill>
                  <a:srgbClr val="CC3300"/>
                </a:solidFill>
              </a:rPr>
              <a:t>Satisfy the assumption of </a:t>
            </a:r>
            <a:r>
              <a:rPr lang="en-US" i="1" dirty="0">
                <a:solidFill>
                  <a:schemeClr val="hlink"/>
                </a:solidFill>
              </a:rPr>
              <a:t>simple uniform hashing</a:t>
            </a:r>
            <a:r>
              <a:rPr lang="en-US" i="1" dirty="0"/>
              <a:t>.</a:t>
            </a:r>
          </a:p>
          <a:p>
            <a:pPr lvl="1">
              <a:lnSpc>
                <a:spcPct val="90000"/>
              </a:lnSpc>
            </a:pPr>
            <a:r>
              <a:rPr lang="en-US" dirty="0"/>
              <a:t>Not possible to satisfy the assumption in practice.</a:t>
            </a:r>
          </a:p>
          <a:p>
            <a:pPr>
              <a:lnSpc>
                <a:spcPct val="90000"/>
              </a:lnSpc>
            </a:pPr>
            <a:r>
              <a:rPr lang="en-US" dirty="0"/>
              <a:t>Often </a:t>
            </a:r>
            <a:r>
              <a:rPr lang="en-US" dirty="0">
                <a:solidFill>
                  <a:srgbClr val="CC3300"/>
                </a:solidFill>
              </a:rPr>
              <a:t>use heuristics</a:t>
            </a:r>
            <a:r>
              <a:rPr lang="en-US" dirty="0"/>
              <a:t>, based on the domain of the keys, to create a hash function that performs well.</a:t>
            </a:r>
          </a:p>
          <a:p>
            <a:pPr>
              <a:lnSpc>
                <a:spcPct val="90000"/>
              </a:lnSpc>
            </a:pPr>
            <a:r>
              <a:rPr lang="en-US" dirty="0"/>
              <a:t>Regularity in key distribution should not affect uniformity. </a:t>
            </a:r>
            <a:r>
              <a:rPr lang="en-US" dirty="0">
                <a:solidFill>
                  <a:srgbClr val="CC3300"/>
                </a:solidFill>
              </a:rPr>
              <a:t>Hash value should be independent of any patterns that might exist in the data</a:t>
            </a:r>
            <a:r>
              <a:rPr lang="en-US" dirty="0"/>
              <a:t>.</a:t>
            </a:r>
          </a:p>
          <a:p>
            <a:pPr lvl="1">
              <a:lnSpc>
                <a:spcPct val="90000"/>
              </a:lnSpc>
            </a:pPr>
            <a:r>
              <a:rPr lang="en-US" dirty="0"/>
              <a:t>E.g. Each key is drawn independently from </a:t>
            </a:r>
            <a:r>
              <a:rPr lang="en-US" i="1" dirty="0"/>
              <a:t>U</a:t>
            </a:r>
            <a:r>
              <a:rPr lang="en-US" dirty="0"/>
              <a:t> according to a probability distribution </a:t>
            </a:r>
            <a:r>
              <a:rPr lang="en-US" i="1" dirty="0"/>
              <a:t>P</a:t>
            </a:r>
            <a:r>
              <a:rPr lang="en-US" dirty="0"/>
              <a:t>:</a:t>
            </a:r>
          </a:p>
          <a:p>
            <a:pPr algn="ctr">
              <a:lnSpc>
                <a:spcPct val="90000"/>
              </a:lnSpc>
              <a:spcBef>
                <a:spcPct val="0"/>
              </a:spcBef>
              <a:spcAft>
                <a:spcPct val="20000"/>
              </a:spcAft>
              <a:buFont typeface="Wingdings" pitchFamily="2" charset="2"/>
              <a:buNone/>
            </a:pPr>
            <a:r>
              <a:rPr lang="en-US" dirty="0">
                <a:solidFill>
                  <a:schemeClr val="tx1"/>
                </a:solidFill>
                <a:sym typeface="Symbol" pitchFamily="18" charset="2"/>
              </a:rPr>
              <a:t></a:t>
            </a:r>
            <a:r>
              <a:rPr lang="en-US" i="1" baseline="-25000" dirty="0" err="1">
                <a:solidFill>
                  <a:schemeClr val="tx1"/>
                </a:solidFill>
                <a:sym typeface="Symbol" pitchFamily="18" charset="2"/>
              </a:rPr>
              <a:t>k</a:t>
            </a:r>
            <a:r>
              <a:rPr lang="en-US" baseline="-25000" dirty="0" err="1">
                <a:solidFill>
                  <a:schemeClr val="tx1"/>
                </a:solidFill>
                <a:sym typeface="Symbol" pitchFamily="18" charset="2"/>
              </a:rPr>
              <a:t>:</a:t>
            </a:r>
            <a:r>
              <a:rPr lang="en-US" i="1" baseline="-25000" dirty="0" err="1">
                <a:solidFill>
                  <a:schemeClr val="tx1"/>
                </a:solidFill>
                <a:sym typeface="Symbol" pitchFamily="18" charset="2"/>
              </a:rPr>
              <a:t>h</a:t>
            </a:r>
            <a:r>
              <a:rPr lang="en-US" baseline="-25000" dirty="0">
                <a:solidFill>
                  <a:schemeClr val="tx1"/>
                </a:solidFill>
                <a:sym typeface="Symbol" pitchFamily="18" charset="2"/>
              </a:rPr>
              <a:t>(</a:t>
            </a:r>
            <a:r>
              <a:rPr lang="en-US" i="1" baseline="-25000" dirty="0">
                <a:solidFill>
                  <a:schemeClr val="tx1"/>
                </a:solidFill>
                <a:sym typeface="Symbol" pitchFamily="18" charset="2"/>
              </a:rPr>
              <a:t>k</a:t>
            </a:r>
            <a:r>
              <a:rPr lang="en-US" baseline="-25000" dirty="0">
                <a:solidFill>
                  <a:schemeClr val="tx1"/>
                </a:solidFill>
                <a:sym typeface="Symbol" pitchFamily="18" charset="2"/>
              </a:rPr>
              <a:t>)</a:t>
            </a:r>
            <a:r>
              <a:rPr lang="en-US" i="1" baseline="-25000" dirty="0">
                <a:solidFill>
                  <a:schemeClr val="tx1"/>
                </a:solidFill>
                <a:sym typeface="Symbol" pitchFamily="18" charset="2"/>
              </a:rPr>
              <a:t> = j</a:t>
            </a:r>
            <a:r>
              <a:rPr lang="en-US" i="1" dirty="0">
                <a:solidFill>
                  <a:schemeClr val="tx1"/>
                </a:solidFill>
                <a:sym typeface="Symbol" pitchFamily="18" charset="2"/>
              </a:rPr>
              <a:t> P</a:t>
            </a:r>
            <a:r>
              <a:rPr lang="en-US" dirty="0">
                <a:solidFill>
                  <a:schemeClr val="tx1"/>
                </a:solidFill>
                <a:sym typeface="Symbol" pitchFamily="18" charset="2"/>
              </a:rPr>
              <a:t>(</a:t>
            </a:r>
            <a:r>
              <a:rPr lang="en-US" i="1" dirty="0">
                <a:solidFill>
                  <a:schemeClr val="tx1"/>
                </a:solidFill>
                <a:sym typeface="Symbol" pitchFamily="18" charset="2"/>
              </a:rPr>
              <a:t>k</a:t>
            </a:r>
            <a:r>
              <a:rPr lang="en-US" dirty="0">
                <a:solidFill>
                  <a:schemeClr val="tx1"/>
                </a:solidFill>
                <a:sym typeface="Symbol" pitchFamily="18" charset="2"/>
              </a:rPr>
              <a:t>)</a:t>
            </a:r>
            <a:r>
              <a:rPr lang="en-US" i="1" dirty="0">
                <a:solidFill>
                  <a:schemeClr val="tx1"/>
                </a:solidFill>
                <a:sym typeface="Symbol" pitchFamily="18" charset="2"/>
              </a:rPr>
              <a:t> = 1/m    </a:t>
            </a:r>
            <a:r>
              <a:rPr lang="en-US" dirty="0">
                <a:solidFill>
                  <a:schemeClr val="tx1"/>
                </a:solidFill>
                <a:sym typeface="Symbol" pitchFamily="18" charset="2"/>
              </a:rPr>
              <a:t>for</a:t>
            </a:r>
            <a:r>
              <a:rPr lang="en-US" i="1" dirty="0">
                <a:solidFill>
                  <a:schemeClr val="tx1"/>
                </a:solidFill>
                <a:sym typeface="Symbol" pitchFamily="18" charset="2"/>
              </a:rPr>
              <a:t> j = </a:t>
            </a:r>
            <a:r>
              <a:rPr lang="en-US" dirty="0">
                <a:solidFill>
                  <a:schemeClr val="tx1"/>
                </a:solidFill>
                <a:sym typeface="Symbol" pitchFamily="18" charset="2"/>
              </a:rPr>
              <a:t>0</a:t>
            </a:r>
            <a:r>
              <a:rPr lang="en-US" i="1" dirty="0">
                <a:solidFill>
                  <a:schemeClr val="tx1"/>
                </a:solidFill>
                <a:sym typeface="Symbol" pitchFamily="18" charset="2"/>
              </a:rPr>
              <a:t>, </a:t>
            </a:r>
            <a:r>
              <a:rPr lang="en-US" dirty="0">
                <a:solidFill>
                  <a:schemeClr val="tx1"/>
                </a:solidFill>
                <a:sym typeface="Symbol" pitchFamily="18" charset="2"/>
              </a:rPr>
              <a:t>1</a:t>
            </a:r>
            <a:r>
              <a:rPr lang="en-US" i="1" dirty="0">
                <a:solidFill>
                  <a:schemeClr val="tx1"/>
                </a:solidFill>
                <a:sym typeface="Symbol" pitchFamily="18" charset="2"/>
              </a:rPr>
              <a:t>, … , m–</a:t>
            </a:r>
            <a:r>
              <a:rPr lang="en-US" dirty="0">
                <a:solidFill>
                  <a:schemeClr val="tx1"/>
                </a:solidFill>
                <a:sym typeface="Symbol" pitchFamily="18" charset="2"/>
              </a:rPr>
              <a:t>1.</a:t>
            </a:r>
            <a:endParaRPr lang="en-US" dirty="0">
              <a:solidFill>
                <a:schemeClr val="tx1"/>
              </a:solidFill>
            </a:endParaRPr>
          </a:p>
          <a:p>
            <a:pPr lvl="1">
              <a:lnSpc>
                <a:spcPct val="90000"/>
              </a:lnSpc>
              <a:spcBef>
                <a:spcPct val="0"/>
              </a:spcBef>
              <a:spcAft>
                <a:spcPct val="20000"/>
              </a:spcAft>
            </a:pPr>
            <a:r>
              <a:rPr lang="en-US" dirty="0"/>
              <a:t>An example is the division method.</a:t>
            </a:r>
          </a:p>
        </p:txBody>
      </p:sp>
    </p:spTree>
    <p:extLst>
      <p:ext uri="{BB962C8B-B14F-4D97-AF65-F5344CB8AC3E}">
        <p14:creationId xmlns:p14="http://schemas.microsoft.com/office/powerpoint/2010/main" val="6624275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Division Method</a:t>
            </a:r>
          </a:p>
        </p:txBody>
      </p:sp>
      <p:sp>
        <p:nvSpPr>
          <p:cNvPr id="19459" name="Rectangle 3"/>
          <p:cNvSpPr>
            <a:spLocks noGrp="1" noChangeArrowheads="1"/>
          </p:cNvSpPr>
          <p:nvPr>
            <p:ph type="body" idx="1"/>
          </p:nvPr>
        </p:nvSpPr>
        <p:spPr>
          <a:xfrm>
            <a:off x="381000" y="1066800"/>
            <a:ext cx="8458200" cy="5029200"/>
          </a:xfrm>
        </p:spPr>
        <p:txBody>
          <a:bodyPr/>
          <a:lstStyle/>
          <a:p>
            <a:pPr>
              <a:lnSpc>
                <a:spcPct val="90000"/>
              </a:lnSpc>
            </a:pPr>
            <a:r>
              <a:rPr lang="en-US" sz="2800"/>
              <a:t>Map a key </a:t>
            </a:r>
            <a:r>
              <a:rPr lang="en-US" sz="2800" i="1"/>
              <a:t>k</a:t>
            </a:r>
            <a:r>
              <a:rPr lang="en-US" sz="2800"/>
              <a:t> into one of the </a:t>
            </a:r>
            <a:r>
              <a:rPr lang="en-US" sz="2800" i="1"/>
              <a:t>m</a:t>
            </a:r>
            <a:r>
              <a:rPr lang="en-US" sz="2800"/>
              <a:t> slots by taking the remainder of </a:t>
            </a:r>
            <a:r>
              <a:rPr lang="en-US" sz="2800" i="1"/>
              <a:t>k</a:t>
            </a:r>
            <a:r>
              <a:rPr lang="en-US" sz="2800"/>
              <a:t> divided by </a:t>
            </a:r>
            <a:r>
              <a:rPr lang="en-US" sz="2800" i="1"/>
              <a:t>m</a:t>
            </a:r>
            <a:r>
              <a:rPr lang="en-US" sz="2800"/>
              <a:t>.  That is,</a:t>
            </a:r>
          </a:p>
          <a:p>
            <a:pPr algn="ctr">
              <a:lnSpc>
                <a:spcPct val="90000"/>
              </a:lnSpc>
              <a:buFont typeface="Wingdings" pitchFamily="2" charset="2"/>
              <a:buNone/>
            </a:pPr>
            <a:r>
              <a:rPr lang="en-US" sz="2800"/>
              <a:t> </a:t>
            </a:r>
            <a:r>
              <a:rPr lang="en-US" sz="2800" b="1" i="1">
                <a:solidFill>
                  <a:srgbClr val="CC3300"/>
                </a:solidFill>
              </a:rPr>
              <a:t>h</a:t>
            </a:r>
            <a:r>
              <a:rPr lang="en-US" sz="2800" b="1">
                <a:solidFill>
                  <a:srgbClr val="CC3300"/>
                </a:solidFill>
              </a:rPr>
              <a:t>(</a:t>
            </a:r>
            <a:r>
              <a:rPr lang="en-US" sz="2800" b="1" i="1">
                <a:solidFill>
                  <a:srgbClr val="CC3300"/>
                </a:solidFill>
              </a:rPr>
              <a:t>k</a:t>
            </a:r>
            <a:r>
              <a:rPr lang="en-US" sz="2800" b="1">
                <a:solidFill>
                  <a:srgbClr val="CC3300"/>
                </a:solidFill>
              </a:rPr>
              <a:t>)</a:t>
            </a:r>
            <a:r>
              <a:rPr lang="en-US" sz="2800" b="1" i="1">
                <a:solidFill>
                  <a:srgbClr val="CC3300"/>
                </a:solidFill>
              </a:rPr>
              <a:t> = k </a:t>
            </a:r>
            <a:r>
              <a:rPr lang="en-US" sz="2800" b="1">
                <a:solidFill>
                  <a:srgbClr val="CC3300"/>
                </a:solidFill>
              </a:rPr>
              <a:t>mod</a:t>
            </a:r>
            <a:r>
              <a:rPr lang="en-US" sz="2800" b="1" i="1">
                <a:solidFill>
                  <a:srgbClr val="CC3300"/>
                </a:solidFill>
              </a:rPr>
              <a:t> m</a:t>
            </a:r>
          </a:p>
          <a:p>
            <a:pPr>
              <a:lnSpc>
                <a:spcPct val="90000"/>
              </a:lnSpc>
            </a:pPr>
            <a:r>
              <a:rPr lang="en-US" sz="2800" u="sng">
                <a:solidFill>
                  <a:schemeClr val="hlink"/>
                </a:solidFill>
              </a:rPr>
              <a:t>Example:</a:t>
            </a:r>
            <a:r>
              <a:rPr lang="en-US" sz="2800"/>
              <a:t> </a:t>
            </a:r>
            <a:r>
              <a:rPr lang="en-US" sz="2800" i="1"/>
              <a:t>m</a:t>
            </a:r>
            <a:r>
              <a:rPr lang="en-US" sz="2800"/>
              <a:t> = 31 and </a:t>
            </a:r>
            <a:r>
              <a:rPr lang="en-US" sz="2800" i="1"/>
              <a:t>k</a:t>
            </a:r>
            <a:r>
              <a:rPr lang="en-US" sz="2800"/>
              <a:t> = 78 </a:t>
            </a:r>
            <a:r>
              <a:rPr lang="en-US" sz="2800">
                <a:sym typeface="Symbol" pitchFamily="18" charset="2"/>
              </a:rPr>
              <a:t> </a:t>
            </a:r>
            <a:r>
              <a:rPr lang="en-US" sz="2800" i="1">
                <a:sym typeface="Symbol" pitchFamily="18" charset="2"/>
              </a:rPr>
              <a:t>h</a:t>
            </a:r>
            <a:r>
              <a:rPr lang="en-US" sz="2800">
                <a:sym typeface="Symbol" pitchFamily="18" charset="2"/>
              </a:rPr>
              <a:t>(</a:t>
            </a:r>
            <a:r>
              <a:rPr lang="en-US" sz="2800" i="1">
                <a:sym typeface="Symbol" pitchFamily="18" charset="2"/>
              </a:rPr>
              <a:t>k</a:t>
            </a:r>
            <a:r>
              <a:rPr lang="en-US" sz="2800">
                <a:sym typeface="Symbol" pitchFamily="18" charset="2"/>
              </a:rPr>
              <a:t>) = 16.</a:t>
            </a:r>
            <a:endParaRPr lang="en-US" sz="2800"/>
          </a:p>
          <a:p>
            <a:pPr>
              <a:lnSpc>
                <a:spcPct val="90000"/>
              </a:lnSpc>
            </a:pPr>
            <a:r>
              <a:rPr lang="en-US" sz="2800" b="1">
                <a:solidFill>
                  <a:srgbClr val="CC3300"/>
                </a:solidFill>
              </a:rPr>
              <a:t>Advantage:</a:t>
            </a:r>
            <a:r>
              <a:rPr lang="en-US" sz="2800"/>
              <a:t> Fast, since requires just one division operation.</a:t>
            </a:r>
          </a:p>
          <a:p>
            <a:pPr>
              <a:lnSpc>
                <a:spcPct val="90000"/>
              </a:lnSpc>
            </a:pPr>
            <a:r>
              <a:rPr lang="en-US" sz="2800" b="1">
                <a:solidFill>
                  <a:srgbClr val="CC3300"/>
                </a:solidFill>
              </a:rPr>
              <a:t>Disadvantage:</a:t>
            </a:r>
            <a:r>
              <a:rPr lang="en-US" sz="2800"/>
              <a:t> Have to avoid certain values of </a:t>
            </a:r>
            <a:r>
              <a:rPr lang="en-US" sz="2800" i="1"/>
              <a:t>m</a:t>
            </a:r>
            <a:r>
              <a:rPr lang="en-US" sz="2800"/>
              <a:t>.</a:t>
            </a:r>
            <a:endParaRPr lang="en-US" sz="2000"/>
          </a:p>
          <a:p>
            <a:pPr lvl="1">
              <a:lnSpc>
                <a:spcPct val="90000"/>
              </a:lnSpc>
            </a:pPr>
            <a:r>
              <a:rPr lang="en-US" sz="2400"/>
              <a:t>Don’t pick certain values, such as </a:t>
            </a:r>
            <a:r>
              <a:rPr lang="en-US" sz="2400" i="1"/>
              <a:t>m=2</a:t>
            </a:r>
            <a:r>
              <a:rPr lang="en-US" sz="2400" i="1" baseline="50000"/>
              <a:t>p</a:t>
            </a:r>
          </a:p>
          <a:p>
            <a:pPr lvl="1">
              <a:lnSpc>
                <a:spcPct val="90000"/>
              </a:lnSpc>
            </a:pPr>
            <a:r>
              <a:rPr lang="en-US" sz="2400"/>
              <a:t>Or hash won’t depend on all bits of </a:t>
            </a:r>
            <a:r>
              <a:rPr lang="en-US" sz="2400" i="1"/>
              <a:t>k</a:t>
            </a:r>
            <a:r>
              <a:rPr lang="en-US" sz="2400"/>
              <a:t>.</a:t>
            </a:r>
            <a:endParaRPr lang="en-US" sz="1800"/>
          </a:p>
          <a:p>
            <a:pPr>
              <a:lnSpc>
                <a:spcPct val="90000"/>
              </a:lnSpc>
            </a:pPr>
            <a:r>
              <a:rPr lang="en-US" sz="2800" b="1">
                <a:solidFill>
                  <a:srgbClr val="CC3300"/>
                </a:solidFill>
              </a:rPr>
              <a:t>Good choice for </a:t>
            </a:r>
            <a:r>
              <a:rPr lang="en-US" sz="2800" b="1" i="1">
                <a:solidFill>
                  <a:srgbClr val="CC3300"/>
                </a:solidFill>
              </a:rPr>
              <a:t>m</a:t>
            </a:r>
            <a:r>
              <a:rPr lang="en-US" sz="2800" b="1">
                <a:solidFill>
                  <a:srgbClr val="CC3300"/>
                </a:solidFill>
              </a:rPr>
              <a:t>:</a:t>
            </a:r>
          </a:p>
          <a:p>
            <a:pPr lvl="1">
              <a:lnSpc>
                <a:spcPct val="90000"/>
              </a:lnSpc>
            </a:pPr>
            <a:r>
              <a:rPr lang="en-US" sz="2400"/>
              <a:t>Primes, not too close to power of 2 (or 10) are good.</a:t>
            </a:r>
          </a:p>
        </p:txBody>
      </p:sp>
    </p:spTree>
    <p:extLst>
      <p:ext uri="{BB962C8B-B14F-4D97-AF65-F5344CB8AC3E}">
        <p14:creationId xmlns:p14="http://schemas.microsoft.com/office/powerpoint/2010/main" val="3875579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of Strings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5717"/>
            <a:ext cx="7315200" cy="413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227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of Strings : An Example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324600" cy="501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9839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Hashing of Strings : An Example (cont’d)</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26" y="1828800"/>
            <a:ext cx="7494977" cy="43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01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Issues with Hashing</a:t>
            </a:r>
          </a:p>
        </p:txBody>
      </p:sp>
      <p:sp>
        <p:nvSpPr>
          <p:cNvPr id="40963" name="Rectangle 3"/>
          <p:cNvSpPr>
            <a:spLocks noGrp="1" noChangeArrowheads="1"/>
          </p:cNvSpPr>
          <p:nvPr>
            <p:ph type="body" idx="1"/>
          </p:nvPr>
        </p:nvSpPr>
        <p:spPr>
          <a:xfrm>
            <a:off x="152400" y="990600"/>
            <a:ext cx="8839200" cy="5410200"/>
          </a:xfrm>
        </p:spPr>
        <p:txBody>
          <a:bodyPr/>
          <a:lstStyle/>
          <a:p>
            <a:r>
              <a:rPr lang="en-US" dirty="0"/>
              <a:t>Multiple keys can hash to the same slot – </a:t>
            </a:r>
            <a:r>
              <a:rPr lang="en-US" dirty="0">
                <a:solidFill>
                  <a:srgbClr val="CC3300"/>
                </a:solidFill>
              </a:rPr>
              <a:t>collisions are possible</a:t>
            </a:r>
            <a:r>
              <a:rPr lang="en-US" dirty="0"/>
              <a:t>.</a:t>
            </a:r>
          </a:p>
          <a:p>
            <a:pPr lvl="1"/>
            <a:r>
              <a:rPr lang="en-US" dirty="0"/>
              <a:t>Design hash functions such that collisions are minimized.</a:t>
            </a:r>
          </a:p>
          <a:p>
            <a:pPr lvl="1"/>
            <a:r>
              <a:rPr lang="en-US" dirty="0"/>
              <a:t>But </a:t>
            </a:r>
            <a:r>
              <a:rPr lang="en-US" dirty="0" smtClean="0"/>
              <a:t>completely avoiding </a:t>
            </a:r>
            <a:r>
              <a:rPr lang="en-US" dirty="0"/>
              <a:t>collisions </a:t>
            </a:r>
            <a:r>
              <a:rPr lang="en-US" dirty="0" smtClean="0"/>
              <a:t>is </a:t>
            </a:r>
            <a:r>
              <a:rPr lang="en-US" dirty="0"/>
              <a:t>impossible.</a:t>
            </a:r>
          </a:p>
          <a:p>
            <a:pPr lvl="2"/>
            <a:r>
              <a:rPr lang="en-US" dirty="0"/>
              <a:t>Design collision-resolution techniques.</a:t>
            </a:r>
          </a:p>
          <a:p>
            <a:r>
              <a:rPr lang="en-US" dirty="0">
                <a:solidFill>
                  <a:srgbClr val="CC3300"/>
                </a:solidFill>
              </a:rPr>
              <a:t>Search will cost </a:t>
            </a:r>
            <a:r>
              <a:rPr lang="ru-RU" dirty="0">
                <a:solidFill>
                  <a:srgbClr val="CC3300"/>
                </a:solidFill>
                <a:cs typeface="Times New Roman" pitchFamily="18" charset="0"/>
              </a:rPr>
              <a:t>Ө</a:t>
            </a:r>
            <a:r>
              <a:rPr lang="en-US" dirty="0">
                <a:solidFill>
                  <a:srgbClr val="CC3300"/>
                </a:solidFill>
                <a:cs typeface="Times New Roman" pitchFamily="18" charset="0"/>
              </a:rPr>
              <a:t>(</a:t>
            </a:r>
            <a:r>
              <a:rPr lang="en-US" i="1" dirty="0">
                <a:solidFill>
                  <a:srgbClr val="CC3300"/>
                </a:solidFill>
                <a:cs typeface="Times New Roman" pitchFamily="18" charset="0"/>
              </a:rPr>
              <a:t>n</a:t>
            </a:r>
            <a:r>
              <a:rPr lang="en-US" dirty="0">
                <a:solidFill>
                  <a:srgbClr val="CC3300"/>
                </a:solidFill>
                <a:cs typeface="Times New Roman" pitchFamily="18" charset="0"/>
              </a:rPr>
              <a:t>) time in the worst case</a:t>
            </a:r>
            <a:r>
              <a:rPr lang="en-US" dirty="0">
                <a:cs typeface="Times New Roman" pitchFamily="18" charset="0"/>
              </a:rPr>
              <a:t>.</a:t>
            </a:r>
          </a:p>
          <a:p>
            <a:pPr lvl="1"/>
            <a:r>
              <a:rPr lang="en-US" dirty="0">
                <a:cs typeface="Times New Roman" pitchFamily="18" charset="0"/>
              </a:rPr>
              <a:t>However, all operations can be made to have an expected complexity of </a:t>
            </a:r>
            <a:r>
              <a:rPr lang="ru-RU" dirty="0">
                <a:cs typeface="Times New Roman" pitchFamily="18" charset="0"/>
              </a:rPr>
              <a:t>Ө</a:t>
            </a:r>
            <a:r>
              <a:rPr lang="en-US" dirty="0">
                <a:cs typeface="Times New Roman" pitchFamily="18" charset="0"/>
              </a:rPr>
              <a:t>(1).</a:t>
            </a:r>
            <a:endParaRPr lang="ru-RU" dirty="0">
              <a:cs typeface="Times New Roman" pitchFamily="18" charset="0"/>
            </a:endParaRPr>
          </a:p>
        </p:txBody>
      </p:sp>
    </p:spTree>
    <p:extLst>
      <p:ext uri="{BB962C8B-B14F-4D97-AF65-F5344CB8AC3E}">
        <p14:creationId xmlns:p14="http://schemas.microsoft.com/office/powerpoint/2010/main" val="400692001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03131BB-95B4-4419-B6B3-DB7D70E0AF64}" type="slidenum">
              <a:rPr lang="en-US"/>
              <a:pPr/>
              <a:t>5</a:t>
            </a:fld>
            <a:endParaRPr lang="en-US"/>
          </a:p>
        </p:txBody>
      </p:sp>
      <p:sp>
        <p:nvSpPr>
          <p:cNvPr id="660482" name="Rectangle 2"/>
          <p:cNvSpPr>
            <a:spLocks noGrp="1" noChangeArrowheads="1"/>
          </p:cNvSpPr>
          <p:nvPr>
            <p:ph type="title"/>
          </p:nvPr>
        </p:nvSpPr>
        <p:spPr/>
        <p:txBody>
          <a:bodyPr/>
          <a:lstStyle/>
          <a:p>
            <a:r>
              <a:rPr lang="en-US"/>
              <a:t>The Search Problem</a:t>
            </a:r>
          </a:p>
        </p:txBody>
      </p:sp>
      <p:sp>
        <p:nvSpPr>
          <p:cNvPr id="660483" name="Rectangle 3"/>
          <p:cNvSpPr>
            <a:spLocks noGrp="1" noChangeArrowheads="1"/>
          </p:cNvSpPr>
          <p:nvPr>
            <p:ph type="body" idx="1"/>
          </p:nvPr>
        </p:nvSpPr>
        <p:spPr>
          <a:xfrm>
            <a:off x="350838" y="1214438"/>
            <a:ext cx="8474075" cy="5413375"/>
          </a:xfrm>
        </p:spPr>
        <p:txBody>
          <a:bodyPr/>
          <a:lstStyle/>
          <a:p>
            <a:r>
              <a:rPr lang="en-US" dirty="0"/>
              <a:t>Find items with </a:t>
            </a:r>
            <a:r>
              <a:rPr lang="en-US" dirty="0">
                <a:solidFill>
                  <a:srgbClr val="CC0000"/>
                </a:solidFill>
                <a:latin typeface="Comic Sans MS" pitchFamily="66" charset="0"/>
              </a:rPr>
              <a:t>keys</a:t>
            </a:r>
            <a:r>
              <a:rPr lang="en-US" dirty="0"/>
              <a:t> matching a given </a:t>
            </a:r>
            <a:r>
              <a:rPr lang="en-US" dirty="0">
                <a:solidFill>
                  <a:srgbClr val="CC0000"/>
                </a:solidFill>
                <a:latin typeface="Comic Sans MS" pitchFamily="66" charset="0"/>
              </a:rPr>
              <a:t>search key</a:t>
            </a:r>
          </a:p>
          <a:p>
            <a:pPr lvl="1"/>
            <a:r>
              <a:rPr lang="en-US" dirty="0">
                <a:latin typeface="Comic Sans MS" pitchFamily="66" charset="0"/>
              </a:rPr>
              <a:t>Given an array A, containing n keys, and a search key x, find the index i such as x=A[i]</a:t>
            </a:r>
          </a:p>
          <a:p>
            <a:pPr lvl="1"/>
            <a:r>
              <a:rPr lang="en-US" dirty="0">
                <a:latin typeface="Comic Sans MS" pitchFamily="66" charset="0"/>
              </a:rPr>
              <a:t>As in the case of sorting, a key could be part of a large record.</a:t>
            </a:r>
          </a:p>
        </p:txBody>
      </p:sp>
      <p:pic>
        <p:nvPicPr>
          <p:cNvPr id="660485" name="Picture 5"/>
          <p:cNvPicPr>
            <a:picLocks noChangeAspect="1" noChangeArrowheads="1"/>
          </p:cNvPicPr>
          <p:nvPr/>
        </p:nvPicPr>
        <p:blipFill>
          <a:blip r:embed="rId3">
            <a:extLst>
              <a:ext uri="{28A0092B-C50C-407E-A947-70E740481C1C}">
                <a14:useLocalDpi xmlns:a14="http://schemas.microsoft.com/office/drawing/2010/main" val="0"/>
              </a:ext>
            </a:extLst>
          </a:blip>
          <a:srcRect l="21936" t="55894" r="30228"/>
          <a:stretch>
            <a:fillRect/>
          </a:stretch>
        </p:blipFill>
        <p:spPr bwMode="auto">
          <a:xfrm>
            <a:off x="2391093" y="4555331"/>
            <a:ext cx="498475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980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2AA99CA-D2A4-4A00-9C64-A8A3CA22DD48}" type="slidenum">
              <a:rPr lang="en-US"/>
              <a:pPr/>
              <a:t>50</a:t>
            </a:fld>
            <a:endParaRPr lang="en-US"/>
          </a:p>
        </p:txBody>
      </p:sp>
      <p:sp>
        <p:nvSpPr>
          <p:cNvPr id="565250" name="Rectangle 2"/>
          <p:cNvSpPr>
            <a:spLocks noGrp="1" noChangeArrowheads="1"/>
          </p:cNvSpPr>
          <p:nvPr>
            <p:ph type="title"/>
          </p:nvPr>
        </p:nvSpPr>
        <p:spPr/>
        <p:txBody>
          <a:bodyPr/>
          <a:lstStyle/>
          <a:p>
            <a:r>
              <a:rPr lang="en-US"/>
              <a:t>Collisions</a:t>
            </a:r>
          </a:p>
        </p:txBody>
      </p:sp>
      <p:sp>
        <p:nvSpPr>
          <p:cNvPr id="565251" name="Rectangle 3"/>
          <p:cNvSpPr>
            <a:spLocks noGrp="1" noChangeArrowheads="1"/>
          </p:cNvSpPr>
          <p:nvPr>
            <p:ph type="body" idx="1"/>
          </p:nvPr>
        </p:nvSpPr>
        <p:spPr/>
        <p:txBody>
          <a:bodyPr>
            <a:normAutofit fontScale="92500" lnSpcReduction="20000"/>
          </a:bodyPr>
          <a:lstStyle/>
          <a:p>
            <a:pPr>
              <a:lnSpc>
                <a:spcPct val="120000"/>
              </a:lnSpc>
            </a:pPr>
            <a:r>
              <a:rPr lang="en-US"/>
              <a:t>Two or more keys hash to the same slot!!</a:t>
            </a:r>
          </a:p>
          <a:p>
            <a:pPr>
              <a:lnSpc>
                <a:spcPct val="120000"/>
              </a:lnSpc>
            </a:pPr>
            <a:r>
              <a:rPr lang="en-US"/>
              <a:t>For a given set </a:t>
            </a:r>
            <a:r>
              <a:rPr lang="en-US">
                <a:latin typeface="Comic Sans MS" pitchFamily="66" charset="0"/>
              </a:rPr>
              <a:t>K</a:t>
            </a:r>
            <a:r>
              <a:rPr lang="en-US"/>
              <a:t> of keys </a:t>
            </a:r>
          </a:p>
          <a:p>
            <a:pPr lvl="1">
              <a:lnSpc>
                <a:spcPct val="120000"/>
              </a:lnSpc>
            </a:pPr>
            <a:r>
              <a:rPr lang="en-US"/>
              <a:t>If </a:t>
            </a:r>
            <a:r>
              <a:rPr lang="en-US">
                <a:latin typeface="Comic Sans MS" pitchFamily="66" charset="0"/>
              </a:rPr>
              <a:t>|K| ≤ m</a:t>
            </a:r>
            <a:r>
              <a:rPr lang="en-US"/>
              <a:t>, collisions may or may not happen, depending on the hash function </a:t>
            </a:r>
          </a:p>
          <a:p>
            <a:pPr lvl="1">
              <a:lnSpc>
                <a:spcPct val="120000"/>
              </a:lnSpc>
            </a:pPr>
            <a:r>
              <a:rPr lang="en-US"/>
              <a:t>If </a:t>
            </a:r>
            <a:r>
              <a:rPr lang="en-US">
                <a:latin typeface="Comic Sans MS" pitchFamily="66" charset="0"/>
              </a:rPr>
              <a:t>|K| &gt; m</a:t>
            </a:r>
            <a:r>
              <a:rPr lang="en-US"/>
              <a:t>, collisions will definitely happen (i.e., there must be at least two keys that have the same hash value)</a:t>
            </a:r>
          </a:p>
          <a:p>
            <a:pPr>
              <a:lnSpc>
                <a:spcPct val="120000"/>
              </a:lnSpc>
            </a:pPr>
            <a:r>
              <a:rPr lang="en-US"/>
              <a:t>Avoiding collisions completely is hard, even with a good hash function</a:t>
            </a:r>
          </a:p>
        </p:txBody>
      </p:sp>
      <p:sp>
        <p:nvSpPr>
          <p:cNvPr id="565252" name="AutoShape 4"/>
          <p:cNvSpPr>
            <a:spLocks noChangeArrowheads="1"/>
          </p:cNvSpPr>
          <p:nvPr/>
        </p:nvSpPr>
        <p:spPr bwMode="auto">
          <a:xfrm>
            <a:off x="157163" y="2743200"/>
            <a:ext cx="457200" cy="2298700"/>
          </a:xfrm>
          <a:prstGeom prst="curvedRightArrow">
            <a:avLst>
              <a:gd name="adj1" fmla="val 100556"/>
              <a:gd name="adj2" fmla="val 20111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65156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47A880-FD22-45A7-9C74-90A804195337}" type="slidenum">
              <a:rPr lang="en-US"/>
              <a:pPr/>
              <a:t>51</a:t>
            </a:fld>
            <a:endParaRPr lang="en-US"/>
          </a:p>
        </p:txBody>
      </p:sp>
      <p:sp>
        <p:nvSpPr>
          <p:cNvPr id="747522" name="Rectangle 2"/>
          <p:cNvSpPr>
            <a:spLocks noGrp="1" noChangeArrowheads="1"/>
          </p:cNvSpPr>
          <p:nvPr>
            <p:ph type="title"/>
          </p:nvPr>
        </p:nvSpPr>
        <p:spPr>
          <a:xfrm>
            <a:off x="457200" y="274638"/>
            <a:ext cx="8229600" cy="639762"/>
          </a:xfrm>
        </p:spPr>
        <p:txBody>
          <a:bodyPr>
            <a:normAutofit fontScale="90000"/>
          </a:bodyPr>
          <a:lstStyle/>
          <a:p>
            <a:r>
              <a:rPr lang="en-US" dirty="0"/>
              <a:t>Handling Collisions</a:t>
            </a:r>
          </a:p>
        </p:txBody>
      </p:sp>
      <p:sp>
        <p:nvSpPr>
          <p:cNvPr id="747523" name="Rectangle 3"/>
          <p:cNvSpPr>
            <a:spLocks noGrp="1" noChangeArrowheads="1"/>
          </p:cNvSpPr>
          <p:nvPr>
            <p:ph type="body" idx="1"/>
          </p:nvPr>
        </p:nvSpPr>
        <p:spPr>
          <a:xfrm>
            <a:off x="457200" y="1600200"/>
            <a:ext cx="8458200" cy="5029200"/>
          </a:xfrm>
        </p:spPr>
        <p:txBody>
          <a:bodyPr>
            <a:normAutofit lnSpcReduction="10000"/>
          </a:bodyPr>
          <a:lstStyle/>
          <a:p>
            <a:pPr>
              <a:lnSpc>
                <a:spcPct val="120000"/>
              </a:lnSpc>
            </a:pPr>
            <a:endParaRPr lang="en-US" sz="3200" dirty="0" smtClean="0"/>
          </a:p>
          <a:p>
            <a:pPr>
              <a:lnSpc>
                <a:spcPct val="120000"/>
              </a:lnSpc>
            </a:pPr>
            <a:endParaRPr lang="en-US" dirty="0"/>
          </a:p>
          <a:p>
            <a:pPr>
              <a:lnSpc>
                <a:spcPct val="120000"/>
              </a:lnSpc>
            </a:pPr>
            <a:endParaRPr lang="en-US" sz="3200" dirty="0" smtClean="0"/>
          </a:p>
          <a:p>
            <a:pPr>
              <a:lnSpc>
                <a:spcPct val="120000"/>
              </a:lnSpc>
            </a:pPr>
            <a:endParaRPr lang="en-US" dirty="0"/>
          </a:p>
          <a:p>
            <a:pPr>
              <a:lnSpc>
                <a:spcPct val="120000"/>
              </a:lnSpc>
            </a:pPr>
            <a:endParaRPr lang="en-US" sz="3200" dirty="0" smtClean="0"/>
          </a:p>
          <a:p>
            <a:pPr>
              <a:lnSpc>
                <a:spcPct val="120000"/>
              </a:lnSpc>
            </a:pPr>
            <a:endParaRPr lang="en-US" sz="3200" dirty="0" smtClean="0"/>
          </a:p>
          <a:p>
            <a:pPr>
              <a:lnSpc>
                <a:spcPct val="120000"/>
              </a:lnSpc>
            </a:pPr>
            <a:r>
              <a:rPr lang="en-US" sz="3200" dirty="0" smtClean="0"/>
              <a:t>We </a:t>
            </a:r>
            <a:r>
              <a:rPr lang="en-US" sz="3200" dirty="0"/>
              <a:t>will discuss </a:t>
            </a:r>
            <a:r>
              <a:rPr lang="en-US" sz="3200" dirty="0">
                <a:solidFill>
                  <a:srgbClr val="DD0111"/>
                </a:solidFill>
              </a:rPr>
              <a:t>chaining</a:t>
            </a:r>
            <a:r>
              <a:rPr lang="en-US" sz="3200" dirty="0"/>
              <a:t> first, and ways to build “good” functions.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0"/>
            <a:ext cx="6519863"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9657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Methods of </a:t>
            </a:r>
            <a:r>
              <a:rPr lang="en-US" dirty="0" smtClean="0"/>
              <a:t>Collision Resolution</a:t>
            </a:r>
            <a:endParaRPr lang="en-US" dirty="0"/>
          </a:p>
        </p:txBody>
      </p:sp>
      <p:sp>
        <p:nvSpPr>
          <p:cNvPr id="9219" name="Rectangle 3"/>
          <p:cNvSpPr>
            <a:spLocks noGrp="1" noChangeArrowheads="1"/>
          </p:cNvSpPr>
          <p:nvPr>
            <p:ph type="body" idx="1"/>
          </p:nvPr>
        </p:nvSpPr>
        <p:spPr>
          <a:xfrm>
            <a:off x="152400" y="990600"/>
            <a:ext cx="6629400" cy="5410200"/>
          </a:xfrm>
        </p:spPr>
        <p:txBody>
          <a:bodyPr/>
          <a:lstStyle/>
          <a:p>
            <a:r>
              <a:rPr lang="en-US">
                <a:solidFill>
                  <a:srgbClr val="CC3300"/>
                </a:solidFill>
              </a:rPr>
              <a:t>Chaining:</a:t>
            </a:r>
            <a:r>
              <a:rPr lang="en-US"/>
              <a:t>  </a:t>
            </a:r>
          </a:p>
          <a:p>
            <a:pPr lvl="1"/>
            <a:r>
              <a:rPr lang="en-US"/>
              <a:t>Store all elements that hash to the same slot in a linked list.</a:t>
            </a:r>
          </a:p>
          <a:p>
            <a:pPr lvl="1"/>
            <a:r>
              <a:rPr lang="en-US"/>
              <a:t>Store a pointer to the head of the linked list in the hash table slot.</a:t>
            </a:r>
          </a:p>
          <a:p>
            <a:r>
              <a:rPr lang="en-US">
                <a:solidFill>
                  <a:srgbClr val="CC3300"/>
                </a:solidFill>
              </a:rPr>
              <a:t>Open Addressing:</a:t>
            </a:r>
          </a:p>
          <a:p>
            <a:pPr lvl="1"/>
            <a:r>
              <a:rPr lang="en-US"/>
              <a:t>All elements stored in hash table itself.</a:t>
            </a:r>
          </a:p>
          <a:p>
            <a:pPr lvl="1"/>
            <a:r>
              <a:rPr lang="en-US"/>
              <a:t>When collisions occur, use a systematic (consistent) procedure to store elements in free slots of the table.</a:t>
            </a:r>
          </a:p>
        </p:txBody>
      </p:sp>
      <p:sp>
        <p:nvSpPr>
          <p:cNvPr id="9220" name="Rectangle 4"/>
          <p:cNvSpPr>
            <a:spLocks noChangeArrowheads="1"/>
          </p:cNvSpPr>
          <p:nvPr/>
        </p:nvSpPr>
        <p:spPr bwMode="auto">
          <a:xfrm>
            <a:off x="77962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2</a:t>
            </a:r>
          </a:p>
        </p:txBody>
      </p:sp>
      <p:sp>
        <p:nvSpPr>
          <p:cNvPr id="9221" name="Rectangle 5"/>
          <p:cNvSpPr>
            <a:spLocks noChangeArrowheads="1"/>
          </p:cNvSpPr>
          <p:nvPr/>
        </p:nvSpPr>
        <p:spPr bwMode="auto">
          <a:xfrm>
            <a:off x="6934200" y="14478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6934200" y="1630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6934200" y="1812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Line 8"/>
          <p:cNvSpPr>
            <a:spLocks noChangeShapeType="1"/>
          </p:cNvSpPr>
          <p:nvPr/>
        </p:nvSpPr>
        <p:spPr bwMode="auto">
          <a:xfrm>
            <a:off x="6934200" y="1997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Line 9"/>
          <p:cNvSpPr>
            <a:spLocks noChangeShapeType="1"/>
          </p:cNvSpPr>
          <p:nvPr/>
        </p:nvSpPr>
        <p:spPr bwMode="auto">
          <a:xfrm>
            <a:off x="6934200" y="2179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0"/>
          <p:cNvSpPr>
            <a:spLocks noChangeShapeType="1"/>
          </p:cNvSpPr>
          <p:nvPr/>
        </p:nvSpPr>
        <p:spPr bwMode="auto">
          <a:xfrm>
            <a:off x="6934200" y="23622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1"/>
          <p:cNvSpPr>
            <a:spLocks noChangeShapeType="1"/>
          </p:cNvSpPr>
          <p:nvPr/>
        </p:nvSpPr>
        <p:spPr bwMode="auto">
          <a:xfrm>
            <a:off x="6934200" y="25447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2"/>
          <p:cNvSpPr>
            <a:spLocks noChangeShapeType="1"/>
          </p:cNvSpPr>
          <p:nvPr/>
        </p:nvSpPr>
        <p:spPr bwMode="auto">
          <a:xfrm>
            <a:off x="6934200" y="27273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a:off x="6934200" y="29114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Line 14"/>
          <p:cNvSpPr>
            <a:spLocks noChangeShapeType="1"/>
          </p:cNvSpPr>
          <p:nvPr/>
        </p:nvSpPr>
        <p:spPr bwMode="auto">
          <a:xfrm>
            <a:off x="6934200" y="30940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7264400" y="16002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none"/>
              <a:t>0</a:t>
            </a:r>
          </a:p>
        </p:txBody>
      </p:sp>
      <p:sp>
        <p:nvSpPr>
          <p:cNvPr id="9232" name="Text Box 16"/>
          <p:cNvSpPr txBox="1">
            <a:spLocks noChangeArrowheads="1"/>
          </p:cNvSpPr>
          <p:nvPr/>
        </p:nvSpPr>
        <p:spPr bwMode="auto">
          <a:xfrm>
            <a:off x="7272338" y="3216275"/>
            <a:ext cx="403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i="1" u="none"/>
              <a:t>m</a:t>
            </a:r>
            <a:r>
              <a:rPr lang="en-US" sz="1000" u="none"/>
              <a:t>–1</a:t>
            </a:r>
            <a:endParaRPr lang="en-US" sz="1000" i="1" u="none"/>
          </a:p>
        </p:txBody>
      </p:sp>
      <p:sp>
        <p:nvSpPr>
          <p:cNvPr id="9233" name="Rectangle 17"/>
          <p:cNvSpPr>
            <a:spLocks noChangeArrowheads="1"/>
          </p:cNvSpPr>
          <p:nvPr/>
        </p:nvSpPr>
        <p:spPr bwMode="auto">
          <a:xfrm>
            <a:off x="6934200" y="1812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auto">
          <a:xfrm>
            <a:off x="6934200" y="23622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auto">
          <a:xfrm>
            <a:off x="6934200" y="27273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auto">
          <a:xfrm>
            <a:off x="6934200" y="29114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auto">
          <a:xfrm>
            <a:off x="73644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1</a:t>
            </a:r>
            <a:endParaRPr lang="en-US" sz="1000" i="1" u="none"/>
          </a:p>
        </p:txBody>
      </p:sp>
      <p:sp>
        <p:nvSpPr>
          <p:cNvPr id="9238" name="Line 22"/>
          <p:cNvSpPr>
            <a:spLocks noChangeShapeType="1"/>
          </p:cNvSpPr>
          <p:nvPr/>
        </p:nvSpPr>
        <p:spPr bwMode="auto">
          <a:xfrm>
            <a:off x="75184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Rectangle 23"/>
          <p:cNvSpPr>
            <a:spLocks noChangeArrowheads="1"/>
          </p:cNvSpPr>
          <p:nvPr/>
        </p:nvSpPr>
        <p:spPr bwMode="auto">
          <a:xfrm>
            <a:off x="77962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4</a:t>
            </a:r>
          </a:p>
        </p:txBody>
      </p:sp>
      <p:sp>
        <p:nvSpPr>
          <p:cNvPr id="9240" name="Line 24"/>
          <p:cNvSpPr>
            <a:spLocks noChangeShapeType="1"/>
          </p:cNvSpPr>
          <p:nvPr/>
        </p:nvSpPr>
        <p:spPr bwMode="auto">
          <a:xfrm>
            <a:off x="79502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auto">
          <a:xfrm>
            <a:off x="73644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5</a:t>
            </a:r>
          </a:p>
        </p:txBody>
      </p:sp>
      <p:sp>
        <p:nvSpPr>
          <p:cNvPr id="9242" name="Line 26"/>
          <p:cNvSpPr>
            <a:spLocks noChangeShapeType="1"/>
          </p:cNvSpPr>
          <p:nvPr/>
        </p:nvSpPr>
        <p:spPr bwMode="auto">
          <a:xfrm>
            <a:off x="75184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Line 27"/>
          <p:cNvSpPr>
            <a:spLocks noChangeShapeType="1"/>
          </p:cNvSpPr>
          <p:nvPr/>
        </p:nvSpPr>
        <p:spPr bwMode="auto">
          <a:xfrm>
            <a:off x="79502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Line 29"/>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Line 31"/>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8" name="Rectangle 32"/>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33"/>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auto">
          <a:xfrm>
            <a:off x="7364413" y="2941638"/>
            <a:ext cx="307975" cy="1524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Line 35"/>
          <p:cNvSpPr>
            <a:spLocks noChangeShapeType="1"/>
          </p:cNvSpPr>
          <p:nvPr/>
        </p:nvSpPr>
        <p:spPr bwMode="auto">
          <a:xfrm>
            <a:off x="7518400" y="2941638"/>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Line 36"/>
          <p:cNvSpPr>
            <a:spLocks noChangeShapeType="1"/>
          </p:cNvSpPr>
          <p:nvPr/>
        </p:nvSpPr>
        <p:spPr bwMode="auto">
          <a:xfrm>
            <a:off x="7180263" y="1905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Line 37"/>
          <p:cNvSpPr>
            <a:spLocks noChangeShapeType="1"/>
          </p:cNvSpPr>
          <p:nvPr/>
        </p:nvSpPr>
        <p:spPr bwMode="auto">
          <a:xfrm>
            <a:off x="7610475" y="1905000"/>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Line 38"/>
          <p:cNvSpPr>
            <a:spLocks noChangeShapeType="1"/>
          </p:cNvSpPr>
          <p:nvPr/>
        </p:nvSpPr>
        <p:spPr bwMode="auto">
          <a:xfrm>
            <a:off x="7180263"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9"/>
          <p:cNvSpPr>
            <a:spLocks noChangeShapeType="1"/>
          </p:cNvSpPr>
          <p:nvPr/>
        </p:nvSpPr>
        <p:spPr bwMode="auto">
          <a:xfrm>
            <a:off x="7610475" y="2454275"/>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Line 40"/>
          <p:cNvSpPr>
            <a:spLocks noChangeShapeType="1"/>
          </p:cNvSpPr>
          <p:nvPr/>
        </p:nvSpPr>
        <p:spPr bwMode="auto">
          <a:xfrm>
            <a:off x="8042275"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Line 41"/>
          <p:cNvSpPr>
            <a:spLocks noChangeShapeType="1"/>
          </p:cNvSpPr>
          <p:nvPr/>
        </p:nvSpPr>
        <p:spPr bwMode="auto">
          <a:xfrm>
            <a:off x="7180263"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Line 42"/>
          <p:cNvSpPr>
            <a:spLocks noChangeShapeType="1"/>
          </p:cNvSpPr>
          <p:nvPr/>
        </p:nvSpPr>
        <p:spPr bwMode="auto">
          <a:xfrm>
            <a:off x="7642225" y="2819400"/>
            <a:ext cx="1539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Line 43"/>
          <p:cNvSpPr>
            <a:spLocks noChangeShapeType="1"/>
          </p:cNvSpPr>
          <p:nvPr/>
        </p:nvSpPr>
        <p:spPr bwMode="auto">
          <a:xfrm>
            <a:off x="7180263" y="30019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6</a:t>
            </a:r>
          </a:p>
        </p:txBody>
      </p:sp>
      <p:sp>
        <p:nvSpPr>
          <p:cNvPr id="9261" name="Line 45"/>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7</a:t>
            </a:r>
          </a:p>
        </p:txBody>
      </p:sp>
      <p:sp>
        <p:nvSpPr>
          <p:cNvPr id="9263" name="Line 47"/>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3</a:t>
            </a:r>
          </a:p>
        </p:txBody>
      </p:sp>
      <p:sp>
        <p:nvSpPr>
          <p:cNvPr id="9265" name="Line 49"/>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Rectangle 50"/>
          <p:cNvSpPr>
            <a:spLocks noChangeArrowheads="1"/>
          </p:cNvSpPr>
          <p:nvPr/>
        </p:nvSpPr>
        <p:spPr bwMode="auto">
          <a:xfrm>
            <a:off x="7364413" y="2941638"/>
            <a:ext cx="307975" cy="18256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8</a:t>
            </a:r>
          </a:p>
        </p:txBody>
      </p:sp>
      <p:sp>
        <p:nvSpPr>
          <p:cNvPr id="9267" name="Line 51"/>
          <p:cNvSpPr>
            <a:spLocks noChangeShapeType="1"/>
          </p:cNvSpPr>
          <p:nvPr/>
        </p:nvSpPr>
        <p:spPr bwMode="auto">
          <a:xfrm>
            <a:off x="7518400" y="2941638"/>
            <a:ext cx="0" cy="1825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Line 52"/>
          <p:cNvSpPr>
            <a:spLocks noChangeShapeType="1"/>
          </p:cNvSpPr>
          <p:nvPr/>
        </p:nvSpPr>
        <p:spPr bwMode="auto">
          <a:xfrm flipH="1">
            <a:off x="7026275" y="14779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Line 53"/>
          <p:cNvSpPr>
            <a:spLocks noChangeShapeType="1"/>
          </p:cNvSpPr>
          <p:nvPr/>
        </p:nvSpPr>
        <p:spPr bwMode="auto">
          <a:xfrm flipH="1">
            <a:off x="7026275" y="1660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Line 54"/>
          <p:cNvSpPr>
            <a:spLocks noChangeShapeType="1"/>
          </p:cNvSpPr>
          <p:nvPr/>
        </p:nvSpPr>
        <p:spPr bwMode="auto">
          <a:xfrm flipH="1">
            <a:off x="7026275" y="20272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Line 55"/>
          <p:cNvSpPr>
            <a:spLocks noChangeShapeType="1"/>
          </p:cNvSpPr>
          <p:nvPr/>
        </p:nvSpPr>
        <p:spPr bwMode="auto">
          <a:xfrm flipH="1">
            <a:off x="7026275" y="2209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Line 56"/>
          <p:cNvSpPr>
            <a:spLocks noChangeShapeType="1"/>
          </p:cNvSpPr>
          <p:nvPr/>
        </p:nvSpPr>
        <p:spPr bwMode="auto">
          <a:xfrm flipH="1">
            <a:off x="7026275" y="25749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Line 57"/>
          <p:cNvSpPr>
            <a:spLocks noChangeShapeType="1"/>
          </p:cNvSpPr>
          <p:nvPr/>
        </p:nvSpPr>
        <p:spPr bwMode="auto">
          <a:xfrm flipH="1">
            <a:off x="7026275" y="31242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Line 58"/>
          <p:cNvSpPr>
            <a:spLocks noChangeShapeType="1"/>
          </p:cNvSpPr>
          <p:nvPr/>
        </p:nvSpPr>
        <p:spPr bwMode="auto">
          <a:xfrm flipH="1">
            <a:off x="7980363" y="18446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5" name="Line 59"/>
          <p:cNvSpPr>
            <a:spLocks noChangeShapeType="1"/>
          </p:cNvSpPr>
          <p:nvPr/>
        </p:nvSpPr>
        <p:spPr bwMode="auto">
          <a:xfrm flipH="1">
            <a:off x="8410575" y="2392363"/>
            <a:ext cx="93663"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6" name="Line 60"/>
          <p:cNvSpPr>
            <a:spLocks noChangeShapeType="1"/>
          </p:cNvSpPr>
          <p:nvPr/>
        </p:nvSpPr>
        <p:spPr bwMode="auto">
          <a:xfrm flipH="1">
            <a:off x="7980363" y="27590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Line 61"/>
          <p:cNvSpPr>
            <a:spLocks noChangeShapeType="1"/>
          </p:cNvSpPr>
          <p:nvPr/>
        </p:nvSpPr>
        <p:spPr bwMode="auto">
          <a:xfrm flipH="1">
            <a:off x="7550150" y="2971800"/>
            <a:ext cx="92075"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auto">
          <a:xfrm>
            <a:off x="7315200" y="39624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Line 64"/>
          <p:cNvSpPr>
            <a:spLocks noChangeShapeType="1"/>
          </p:cNvSpPr>
          <p:nvPr/>
        </p:nvSpPr>
        <p:spPr bwMode="auto">
          <a:xfrm>
            <a:off x="7315200" y="41449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Line 65"/>
          <p:cNvSpPr>
            <a:spLocks noChangeShapeType="1"/>
          </p:cNvSpPr>
          <p:nvPr/>
        </p:nvSpPr>
        <p:spPr bwMode="auto">
          <a:xfrm>
            <a:off x="7315200" y="43275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Line 66"/>
          <p:cNvSpPr>
            <a:spLocks noChangeShapeType="1"/>
          </p:cNvSpPr>
          <p:nvPr/>
        </p:nvSpPr>
        <p:spPr bwMode="auto">
          <a:xfrm>
            <a:off x="7315200" y="45116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Line 67"/>
          <p:cNvSpPr>
            <a:spLocks noChangeShapeType="1"/>
          </p:cNvSpPr>
          <p:nvPr/>
        </p:nvSpPr>
        <p:spPr bwMode="auto">
          <a:xfrm>
            <a:off x="7315200" y="46942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4" name="Line 68"/>
          <p:cNvSpPr>
            <a:spLocks noChangeShapeType="1"/>
          </p:cNvSpPr>
          <p:nvPr/>
        </p:nvSpPr>
        <p:spPr bwMode="auto">
          <a:xfrm>
            <a:off x="7315200" y="48768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5" name="Line 69"/>
          <p:cNvSpPr>
            <a:spLocks noChangeShapeType="1"/>
          </p:cNvSpPr>
          <p:nvPr/>
        </p:nvSpPr>
        <p:spPr bwMode="auto">
          <a:xfrm>
            <a:off x="7315200" y="5059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6" name="Line 70"/>
          <p:cNvSpPr>
            <a:spLocks noChangeShapeType="1"/>
          </p:cNvSpPr>
          <p:nvPr/>
        </p:nvSpPr>
        <p:spPr bwMode="auto">
          <a:xfrm>
            <a:off x="7315200" y="5241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Line 71"/>
          <p:cNvSpPr>
            <a:spLocks noChangeShapeType="1"/>
          </p:cNvSpPr>
          <p:nvPr/>
        </p:nvSpPr>
        <p:spPr bwMode="auto">
          <a:xfrm>
            <a:off x="7315200" y="5426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Line 72"/>
          <p:cNvSpPr>
            <a:spLocks noChangeShapeType="1"/>
          </p:cNvSpPr>
          <p:nvPr/>
        </p:nvSpPr>
        <p:spPr bwMode="auto">
          <a:xfrm>
            <a:off x="7315200" y="5608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auto">
          <a:xfrm>
            <a:off x="7315200" y="43275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auto">
          <a:xfrm>
            <a:off x="7315200" y="48768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auto">
          <a:xfrm>
            <a:off x="7315200" y="5241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auto">
          <a:xfrm>
            <a:off x="7315200" y="54260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Line 82"/>
          <p:cNvSpPr>
            <a:spLocks noChangeShapeType="1"/>
          </p:cNvSpPr>
          <p:nvPr/>
        </p:nvSpPr>
        <p:spPr bwMode="auto">
          <a:xfrm>
            <a:off x="6858000" y="29718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Line 83"/>
          <p:cNvSpPr>
            <a:spLocks noChangeShapeType="1"/>
          </p:cNvSpPr>
          <p:nvPr/>
        </p:nvSpPr>
        <p:spPr bwMode="auto">
          <a:xfrm>
            <a:off x="7561263" y="4968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Line 84"/>
          <p:cNvSpPr>
            <a:spLocks noChangeShapeType="1"/>
          </p:cNvSpPr>
          <p:nvPr/>
        </p:nvSpPr>
        <p:spPr bwMode="auto">
          <a:xfrm>
            <a:off x="7561263" y="5334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4" name="Line 88"/>
          <p:cNvSpPr>
            <a:spLocks noChangeShapeType="1"/>
          </p:cNvSpPr>
          <p:nvPr/>
        </p:nvSpPr>
        <p:spPr bwMode="auto">
          <a:xfrm flipH="1">
            <a:off x="7407275" y="39925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Line 89"/>
          <p:cNvSpPr>
            <a:spLocks noChangeShapeType="1"/>
          </p:cNvSpPr>
          <p:nvPr/>
        </p:nvSpPr>
        <p:spPr bwMode="auto">
          <a:xfrm flipH="1">
            <a:off x="7407275" y="41751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Line 90"/>
          <p:cNvSpPr>
            <a:spLocks noChangeShapeType="1"/>
          </p:cNvSpPr>
          <p:nvPr/>
        </p:nvSpPr>
        <p:spPr bwMode="auto">
          <a:xfrm flipH="1">
            <a:off x="7407275" y="45418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Line 91"/>
          <p:cNvSpPr>
            <a:spLocks noChangeShapeType="1"/>
          </p:cNvSpPr>
          <p:nvPr/>
        </p:nvSpPr>
        <p:spPr bwMode="auto">
          <a:xfrm flipH="1">
            <a:off x="7407275" y="47244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Line 92"/>
          <p:cNvSpPr>
            <a:spLocks noChangeShapeType="1"/>
          </p:cNvSpPr>
          <p:nvPr/>
        </p:nvSpPr>
        <p:spPr bwMode="auto">
          <a:xfrm flipH="1">
            <a:off x="7407275" y="5089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Line 93"/>
          <p:cNvSpPr>
            <a:spLocks noChangeShapeType="1"/>
          </p:cNvSpPr>
          <p:nvPr/>
        </p:nvSpPr>
        <p:spPr bwMode="auto">
          <a:xfrm flipH="1">
            <a:off x="7407275" y="5638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Line 95"/>
          <p:cNvSpPr>
            <a:spLocks noChangeShapeType="1"/>
          </p:cNvSpPr>
          <p:nvPr/>
        </p:nvSpPr>
        <p:spPr bwMode="auto">
          <a:xfrm>
            <a:off x="6858000"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2" name="Line 96"/>
          <p:cNvSpPr>
            <a:spLocks noChangeShapeType="1"/>
          </p:cNvSpPr>
          <p:nvPr/>
        </p:nvSpPr>
        <p:spPr bwMode="auto">
          <a:xfrm>
            <a:off x="6853238" y="276701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3" name="Line 97"/>
          <p:cNvSpPr>
            <a:spLocks noChangeShapeType="1"/>
          </p:cNvSpPr>
          <p:nvPr/>
        </p:nvSpPr>
        <p:spPr bwMode="auto">
          <a:xfrm>
            <a:off x="6853238" y="25193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Line 98"/>
          <p:cNvSpPr>
            <a:spLocks noChangeShapeType="1"/>
          </p:cNvSpPr>
          <p:nvPr/>
        </p:nvSpPr>
        <p:spPr bwMode="auto">
          <a:xfrm>
            <a:off x="6848475" y="24669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Line 100"/>
          <p:cNvSpPr>
            <a:spLocks noChangeShapeType="1"/>
          </p:cNvSpPr>
          <p:nvPr/>
        </p:nvSpPr>
        <p:spPr bwMode="auto">
          <a:xfrm>
            <a:off x="6853238" y="24050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Line 101"/>
          <p:cNvSpPr>
            <a:spLocks noChangeShapeType="1"/>
          </p:cNvSpPr>
          <p:nvPr/>
        </p:nvSpPr>
        <p:spPr bwMode="auto">
          <a:xfrm>
            <a:off x="6853238" y="1924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Line 102"/>
          <p:cNvSpPr>
            <a:spLocks noChangeShapeType="1"/>
          </p:cNvSpPr>
          <p:nvPr/>
        </p:nvSpPr>
        <p:spPr bwMode="auto">
          <a:xfrm>
            <a:off x="6848475" y="18716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 name="Line 105"/>
          <p:cNvSpPr>
            <a:spLocks noChangeShapeType="1"/>
          </p:cNvSpPr>
          <p:nvPr/>
        </p:nvSpPr>
        <p:spPr bwMode="auto">
          <a:xfrm>
            <a:off x="7234238" y="5476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 name="Line 106"/>
          <p:cNvSpPr>
            <a:spLocks noChangeShapeType="1"/>
          </p:cNvSpPr>
          <p:nvPr/>
        </p:nvSpPr>
        <p:spPr bwMode="auto">
          <a:xfrm>
            <a:off x="7234238" y="53244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Line 107"/>
          <p:cNvSpPr>
            <a:spLocks noChangeShapeType="1"/>
          </p:cNvSpPr>
          <p:nvPr/>
        </p:nvSpPr>
        <p:spPr bwMode="auto">
          <a:xfrm>
            <a:off x="7229475" y="527208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Line 108"/>
          <p:cNvSpPr>
            <a:spLocks noChangeShapeType="1"/>
          </p:cNvSpPr>
          <p:nvPr/>
        </p:nvSpPr>
        <p:spPr bwMode="auto">
          <a:xfrm>
            <a:off x="7229475" y="50244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Line 109"/>
          <p:cNvSpPr>
            <a:spLocks noChangeShapeType="1"/>
          </p:cNvSpPr>
          <p:nvPr/>
        </p:nvSpPr>
        <p:spPr bwMode="auto">
          <a:xfrm>
            <a:off x="7224713" y="4972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Line 110"/>
          <p:cNvSpPr>
            <a:spLocks noChangeShapeType="1"/>
          </p:cNvSpPr>
          <p:nvPr/>
        </p:nvSpPr>
        <p:spPr bwMode="auto">
          <a:xfrm>
            <a:off x="7229475" y="49101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Line 111"/>
          <p:cNvSpPr>
            <a:spLocks noChangeShapeType="1"/>
          </p:cNvSpPr>
          <p:nvPr/>
        </p:nvSpPr>
        <p:spPr bwMode="auto">
          <a:xfrm>
            <a:off x="7229475" y="442912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Line 112"/>
          <p:cNvSpPr>
            <a:spLocks noChangeShapeType="1"/>
          </p:cNvSpPr>
          <p:nvPr/>
        </p:nvSpPr>
        <p:spPr bwMode="auto">
          <a:xfrm>
            <a:off x="7224713" y="43767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0" name="Rectangle 114"/>
          <p:cNvSpPr>
            <a:spLocks noChangeArrowheads="1"/>
          </p:cNvSpPr>
          <p:nvPr/>
        </p:nvSpPr>
        <p:spPr bwMode="auto">
          <a:xfrm>
            <a:off x="7391400" y="4495800"/>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1" name="Rectangle 115"/>
          <p:cNvSpPr>
            <a:spLocks noChangeArrowheads="1"/>
          </p:cNvSpPr>
          <p:nvPr/>
        </p:nvSpPr>
        <p:spPr bwMode="auto">
          <a:xfrm>
            <a:off x="7386638" y="5048250"/>
            <a:ext cx="338137"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Freeform 118"/>
          <p:cNvSpPr>
            <a:spLocks/>
          </p:cNvSpPr>
          <p:nvPr/>
        </p:nvSpPr>
        <p:spPr bwMode="auto">
          <a:xfrm>
            <a:off x="7639050" y="4391025"/>
            <a:ext cx="161925" cy="150813"/>
          </a:xfrm>
          <a:custGeom>
            <a:avLst/>
            <a:gdLst>
              <a:gd name="T0" fmla="*/ 0 w 102"/>
              <a:gd name="T1" fmla="*/ 3 h 95"/>
              <a:gd name="T2" fmla="*/ 57 w 102"/>
              <a:gd name="T3" fmla="*/ 6 h 95"/>
              <a:gd name="T4" fmla="*/ 93 w 102"/>
              <a:gd name="T5" fmla="*/ 24 h 95"/>
              <a:gd name="T6" fmla="*/ 99 w 102"/>
              <a:gd name="T7" fmla="*/ 42 h 95"/>
              <a:gd name="T8" fmla="*/ 102 w 102"/>
              <a:gd name="T9" fmla="*/ 51 h 95"/>
              <a:gd name="T10" fmla="*/ 81 w 102"/>
              <a:gd name="T11" fmla="*/ 84 h 95"/>
              <a:gd name="T12" fmla="*/ 63 w 102"/>
              <a:gd name="T13" fmla="*/ 90 h 95"/>
            </a:gdLst>
            <a:ahLst/>
            <a:cxnLst>
              <a:cxn ang="0">
                <a:pos x="T0" y="T1"/>
              </a:cxn>
              <a:cxn ang="0">
                <a:pos x="T2" y="T3"/>
              </a:cxn>
              <a:cxn ang="0">
                <a:pos x="T4" y="T5"/>
              </a:cxn>
              <a:cxn ang="0">
                <a:pos x="T6" y="T7"/>
              </a:cxn>
              <a:cxn ang="0">
                <a:pos x="T8" y="T9"/>
              </a:cxn>
              <a:cxn ang="0">
                <a:pos x="T10" y="T11"/>
              </a:cxn>
              <a:cxn ang="0">
                <a:pos x="T12" y="T13"/>
              </a:cxn>
            </a:cxnLst>
            <a:rect l="0" t="0" r="r" b="b"/>
            <a:pathLst>
              <a:path w="102" h="95">
                <a:moveTo>
                  <a:pt x="0" y="3"/>
                </a:moveTo>
                <a:cubicBezTo>
                  <a:pt x="24" y="1"/>
                  <a:pt x="35" y="0"/>
                  <a:pt x="57" y="6"/>
                </a:cubicBezTo>
                <a:cubicBezTo>
                  <a:pt x="70" y="10"/>
                  <a:pt x="93" y="24"/>
                  <a:pt x="93" y="24"/>
                </a:cubicBezTo>
                <a:cubicBezTo>
                  <a:pt x="95" y="30"/>
                  <a:pt x="97" y="36"/>
                  <a:pt x="99" y="42"/>
                </a:cubicBezTo>
                <a:cubicBezTo>
                  <a:pt x="100" y="45"/>
                  <a:pt x="102" y="51"/>
                  <a:pt x="102" y="51"/>
                </a:cubicBezTo>
                <a:cubicBezTo>
                  <a:pt x="94" y="63"/>
                  <a:pt x="95" y="77"/>
                  <a:pt x="81" y="84"/>
                </a:cubicBezTo>
                <a:cubicBezTo>
                  <a:pt x="77" y="86"/>
                  <a:pt x="63" y="95"/>
                  <a:pt x="63" y="9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Freeform 119"/>
          <p:cNvSpPr>
            <a:spLocks/>
          </p:cNvSpPr>
          <p:nvPr/>
        </p:nvSpPr>
        <p:spPr bwMode="auto">
          <a:xfrm>
            <a:off x="7653338" y="5006975"/>
            <a:ext cx="139700" cy="98425"/>
          </a:xfrm>
          <a:custGeom>
            <a:avLst/>
            <a:gdLst>
              <a:gd name="T0" fmla="*/ 0 w 88"/>
              <a:gd name="T1" fmla="*/ 5 h 62"/>
              <a:gd name="T2" fmla="*/ 39 w 88"/>
              <a:gd name="T3" fmla="*/ 5 h 62"/>
              <a:gd name="T4" fmla="*/ 57 w 88"/>
              <a:gd name="T5" fmla="*/ 11 h 62"/>
              <a:gd name="T6" fmla="*/ 45 w 88"/>
              <a:gd name="T7" fmla="*/ 62 h 62"/>
            </a:gdLst>
            <a:ahLst/>
            <a:cxnLst>
              <a:cxn ang="0">
                <a:pos x="T0" y="T1"/>
              </a:cxn>
              <a:cxn ang="0">
                <a:pos x="T2" y="T3"/>
              </a:cxn>
              <a:cxn ang="0">
                <a:pos x="T4" y="T5"/>
              </a:cxn>
              <a:cxn ang="0">
                <a:pos x="T6" y="T7"/>
              </a:cxn>
            </a:cxnLst>
            <a:rect l="0" t="0" r="r" b="b"/>
            <a:pathLst>
              <a:path w="88" h="62">
                <a:moveTo>
                  <a:pt x="0" y="5"/>
                </a:moveTo>
                <a:cubicBezTo>
                  <a:pt x="19" y="1"/>
                  <a:pt x="16" y="0"/>
                  <a:pt x="39" y="5"/>
                </a:cubicBezTo>
                <a:cubicBezTo>
                  <a:pt x="45" y="6"/>
                  <a:pt x="57" y="11"/>
                  <a:pt x="57" y="11"/>
                </a:cubicBezTo>
                <a:cubicBezTo>
                  <a:pt x="88" y="42"/>
                  <a:pt x="65" y="42"/>
                  <a:pt x="45" y="62"/>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39" name="Group 123"/>
          <p:cNvGrpSpPr>
            <a:grpSpLocks/>
          </p:cNvGrpSpPr>
          <p:nvPr/>
        </p:nvGrpSpPr>
        <p:grpSpPr bwMode="auto">
          <a:xfrm>
            <a:off x="7386638" y="4924425"/>
            <a:ext cx="442912" cy="858838"/>
            <a:chOff x="4653" y="3102"/>
            <a:chExt cx="279" cy="541"/>
          </a:xfrm>
        </p:grpSpPr>
        <p:sp>
          <p:nvSpPr>
            <p:cNvPr id="9332" name="Rectangle 116"/>
            <p:cNvSpPr>
              <a:spLocks noChangeArrowheads="1"/>
            </p:cNvSpPr>
            <p:nvPr/>
          </p:nvSpPr>
          <p:spPr bwMode="auto">
            <a:xfrm>
              <a:off x="4653" y="3528"/>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Freeform 120"/>
            <p:cNvSpPr>
              <a:spLocks/>
            </p:cNvSpPr>
            <p:nvPr/>
          </p:nvSpPr>
          <p:spPr bwMode="auto">
            <a:xfrm>
              <a:off x="4824" y="3102"/>
              <a:ext cx="108" cy="486"/>
            </a:xfrm>
            <a:custGeom>
              <a:avLst/>
              <a:gdLst>
                <a:gd name="T0" fmla="*/ 0 w 108"/>
                <a:gd name="T1" fmla="*/ 6 h 486"/>
                <a:gd name="T2" fmla="*/ 78 w 108"/>
                <a:gd name="T3" fmla="*/ 30 h 486"/>
                <a:gd name="T4" fmla="*/ 87 w 108"/>
                <a:gd name="T5" fmla="*/ 66 h 486"/>
                <a:gd name="T6" fmla="*/ 96 w 108"/>
                <a:gd name="T7" fmla="*/ 93 h 486"/>
                <a:gd name="T8" fmla="*/ 99 w 108"/>
                <a:gd name="T9" fmla="*/ 123 h 486"/>
                <a:gd name="T10" fmla="*/ 78 w 108"/>
                <a:gd name="T11" fmla="*/ 219 h 486"/>
                <a:gd name="T12" fmla="*/ 51 w 108"/>
                <a:gd name="T13" fmla="*/ 240 h 486"/>
                <a:gd name="T14" fmla="*/ 81 w 108"/>
                <a:gd name="T15" fmla="*/ 303 h 486"/>
                <a:gd name="T16" fmla="*/ 75 w 108"/>
                <a:gd name="T17" fmla="*/ 342 h 486"/>
                <a:gd name="T18" fmla="*/ 48 w 108"/>
                <a:gd name="T19" fmla="*/ 363 h 486"/>
                <a:gd name="T20" fmla="*/ 75 w 108"/>
                <a:gd name="T21" fmla="*/ 378 h 486"/>
                <a:gd name="T22" fmla="*/ 81 w 108"/>
                <a:gd name="T23" fmla="*/ 396 h 486"/>
                <a:gd name="T24" fmla="*/ 69 w 108"/>
                <a:gd name="T25" fmla="*/ 471 h 486"/>
                <a:gd name="T26" fmla="*/ 48 w 108"/>
                <a:gd name="T27"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6">
                  <a:moveTo>
                    <a:pt x="0" y="6"/>
                  </a:moveTo>
                  <a:cubicBezTo>
                    <a:pt x="29" y="0"/>
                    <a:pt x="57" y="9"/>
                    <a:pt x="78" y="30"/>
                  </a:cubicBezTo>
                  <a:cubicBezTo>
                    <a:pt x="94" y="79"/>
                    <a:pt x="75" y="18"/>
                    <a:pt x="87" y="66"/>
                  </a:cubicBezTo>
                  <a:cubicBezTo>
                    <a:pt x="89" y="75"/>
                    <a:pt x="96" y="93"/>
                    <a:pt x="96" y="93"/>
                  </a:cubicBezTo>
                  <a:cubicBezTo>
                    <a:pt x="88" y="116"/>
                    <a:pt x="86" y="106"/>
                    <a:pt x="99" y="123"/>
                  </a:cubicBezTo>
                  <a:cubicBezTo>
                    <a:pt x="108" y="150"/>
                    <a:pt x="94" y="195"/>
                    <a:pt x="78" y="219"/>
                  </a:cubicBezTo>
                  <a:cubicBezTo>
                    <a:pt x="72" y="228"/>
                    <a:pt x="51" y="240"/>
                    <a:pt x="51" y="240"/>
                  </a:cubicBezTo>
                  <a:cubicBezTo>
                    <a:pt x="71" y="247"/>
                    <a:pt x="77" y="283"/>
                    <a:pt x="81" y="303"/>
                  </a:cubicBezTo>
                  <a:cubicBezTo>
                    <a:pt x="80" y="316"/>
                    <a:pt x="82" y="331"/>
                    <a:pt x="75" y="342"/>
                  </a:cubicBezTo>
                  <a:cubicBezTo>
                    <a:pt x="69" y="351"/>
                    <a:pt x="48" y="363"/>
                    <a:pt x="48" y="363"/>
                  </a:cubicBezTo>
                  <a:cubicBezTo>
                    <a:pt x="60" y="366"/>
                    <a:pt x="70" y="366"/>
                    <a:pt x="75" y="378"/>
                  </a:cubicBezTo>
                  <a:cubicBezTo>
                    <a:pt x="78" y="384"/>
                    <a:pt x="81" y="396"/>
                    <a:pt x="81" y="396"/>
                  </a:cubicBezTo>
                  <a:cubicBezTo>
                    <a:pt x="81" y="401"/>
                    <a:pt x="81" y="459"/>
                    <a:pt x="69" y="471"/>
                  </a:cubicBezTo>
                  <a:cubicBezTo>
                    <a:pt x="62" y="478"/>
                    <a:pt x="55" y="479"/>
                    <a:pt x="48" y="486"/>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8" name="Group 122"/>
          <p:cNvGrpSpPr>
            <a:grpSpLocks/>
          </p:cNvGrpSpPr>
          <p:nvPr/>
        </p:nvGrpSpPr>
        <p:grpSpPr bwMode="auto">
          <a:xfrm>
            <a:off x="7386638" y="3929063"/>
            <a:ext cx="655637" cy="1695450"/>
            <a:chOff x="4653" y="2475"/>
            <a:chExt cx="413" cy="1068"/>
          </a:xfrm>
        </p:grpSpPr>
        <p:sp>
          <p:nvSpPr>
            <p:cNvPr id="9333" name="Rectangle 117"/>
            <p:cNvSpPr>
              <a:spLocks noChangeArrowheads="1"/>
            </p:cNvSpPr>
            <p:nvPr/>
          </p:nvSpPr>
          <p:spPr bwMode="auto">
            <a:xfrm>
              <a:off x="4653" y="2475"/>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Freeform 121"/>
            <p:cNvSpPr>
              <a:spLocks/>
            </p:cNvSpPr>
            <p:nvPr/>
          </p:nvSpPr>
          <p:spPr bwMode="auto">
            <a:xfrm>
              <a:off x="4827" y="2592"/>
              <a:ext cx="239" cy="951"/>
            </a:xfrm>
            <a:custGeom>
              <a:avLst/>
              <a:gdLst>
                <a:gd name="T0" fmla="*/ 0 w 239"/>
                <a:gd name="T1" fmla="*/ 804 h 951"/>
                <a:gd name="T2" fmla="*/ 36 w 239"/>
                <a:gd name="T3" fmla="*/ 834 h 951"/>
                <a:gd name="T4" fmla="*/ 9 w 239"/>
                <a:gd name="T5" fmla="*/ 879 h 951"/>
                <a:gd name="T6" fmla="*/ 36 w 239"/>
                <a:gd name="T7" fmla="*/ 897 h 951"/>
                <a:gd name="T8" fmla="*/ 48 w 239"/>
                <a:gd name="T9" fmla="*/ 915 h 951"/>
                <a:gd name="T10" fmla="*/ 54 w 239"/>
                <a:gd name="T11" fmla="*/ 924 h 951"/>
                <a:gd name="T12" fmla="*/ 57 w 239"/>
                <a:gd name="T13" fmla="*/ 951 h 951"/>
                <a:gd name="T14" fmla="*/ 207 w 239"/>
                <a:gd name="T15" fmla="*/ 777 h 951"/>
                <a:gd name="T16" fmla="*/ 225 w 239"/>
                <a:gd name="T17" fmla="*/ 711 h 951"/>
                <a:gd name="T18" fmla="*/ 237 w 239"/>
                <a:gd name="T19" fmla="*/ 636 h 951"/>
                <a:gd name="T20" fmla="*/ 225 w 239"/>
                <a:gd name="T21" fmla="*/ 348 h 951"/>
                <a:gd name="T22" fmla="*/ 198 w 239"/>
                <a:gd name="T23" fmla="*/ 198 h 951"/>
                <a:gd name="T24" fmla="*/ 78 w 239"/>
                <a:gd name="T25" fmla="*/ 24 h 951"/>
                <a:gd name="T26" fmla="*/ 60 w 239"/>
                <a:gd name="T2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951">
                  <a:moveTo>
                    <a:pt x="0" y="804"/>
                  </a:moveTo>
                  <a:cubicBezTo>
                    <a:pt x="19" y="811"/>
                    <a:pt x="29" y="814"/>
                    <a:pt x="36" y="834"/>
                  </a:cubicBezTo>
                  <a:cubicBezTo>
                    <a:pt x="30" y="852"/>
                    <a:pt x="23" y="865"/>
                    <a:pt x="9" y="879"/>
                  </a:cubicBezTo>
                  <a:cubicBezTo>
                    <a:pt x="20" y="883"/>
                    <a:pt x="29" y="888"/>
                    <a:pt x="36" y="897"/>
                  </a:cubicBezTo>
                  <a:cubicBezTo>
                    <a:pt x="40" y="903"/>
                    <a:pt x="44" y="909"/>
                    <a:pt x="48" y="915"/>
                  </a:cubicBezTo>
                  <a:cubicBezTo>
                    <a:pt x="50" y="918"/>
                    <a:pt x="54" y="924"/>
                    <a:pt x="54" y="924"/>
                  </a:cubicBezTo>
                  <a:cubicBezTo>
                    <a:pt x="47" y="946"/>
                    <a:pt x="44" y="938"/>
                    <a:pt x="57" y="951"/>
                  </a:cubicBezTo>
                  <a:cubicBezTo>
                    <a:pt x="152" y="927"/>
                    <a:pt x="176" y="860"/>
                    <a:pt x="207" y="777"/>
                  </a:cubicBezTo>
                  <a:cubicBezTo>
                    <a:pt x="215" y="755"/>
                    <a:pt x="215" y="732"/>
                    <a:pt x="225" y="711"/>
                  </a:cubicBezTo>
                  <a:cubicBezTo>
                    <a:pt x="230" y="686"/>
                    <a:pt x="232" y="661"/>
                    <a:pt x="237" y="636"/>
                  </a:cubicBezTo>
                  <a:cubicBezTo>
                    <a:pt x="235" y="573"/>
                    <a:pt x="239" y="431"/>
                    <a:pt x="225" y="348"/>
                  </a:cubicBezTo>
                  <a:cubicBezTo>
                    <a:pt x="221" y="299"/>
                    <a:pt x="217" y="244"/>
                    <a:pt x="198" y="198"/>
                  </a:cubicBezTo>
                  <a:cubicBezTo>
                    <a:pt x="185" y="121"/>
                    <a:pt x="130" y="76"/>
                    <a:pt x="78" y="24"/>
                  </a:cubicBezTo>
                  <a:cubicBezTo>
                    <a:pt x="71" y="17"/>
                    <a:pt x="67" y="7"/>
                    <a:pt x="60" y="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639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Collision Resolution by Chaining</a:t>
            </a:r>
          </a:p>
        </p:txBody>
      </p:sp>
      <p:sp>
        <p:nvSpPr>
          <p:cNvPr id="43011"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3022"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3023" name="Text Box 15"/>
          <p:cNvSpPr txBox="1">
            <a:spLocks noChangeArrowheads="1"/>
          </p:cNvSpPr>
          <p:nvPr/>
        </p:nvSpPr>
        <p:spPr bwMode="auto">
          <a:xfrm>
            <a:off x="5867400" y="2362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r>
              <a:rPr lang="en-US" sz="2000" i="1" u="none"/>
              <a:t>h</a:t>
            </a:r>
            <a:r>
              <a:rPr lang="en-US" sz="2000" u="none"/>
              <a:t>(</a:t>
            </a:r>
            <a:r>
              <a:rPr lang="en-US" sz="2000" i="1" u="none"/>
              <a:t>k</a:t>
            </a:r>
            <a:r>
              <a:rPr lang="en-US" sz="2000" u="none" baseline="-25000"/>
              <a:t>4</a:t>
            </a:r>
            <a:r>
              <a:rPr lang="en-US" sz="2000" u="none"/>
              <a:t>)</a:t>
            </a:r>
          </a:p>
        </p:txBody>
      </p:sp>
      <p:sp>
        <p:nvSpPr>
          <p:cNvPr id="43025" name="Text Box 17"/>
          <p:cNvSpPr txBox="1">
            <a:spLocks noChangeArrowheads="1"/>
          </p:cNvSpPr>
          <p:nvPr/>
        </p:nvSpPr>
        <p:spPr bwMode="auto">
          <a:xfrm>
            <a:off x="5867400" y="3733800"/>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r>
              <a:rPr lang="en-US" sz="2000" i="1" u="none"/>
              <a:t>h</a:t>
            </a:r>
            <a:r>
              <a:rPr lang="en-US" sz="2000" u="none"/>
              <a:t>(</a:t>
            </a:r>
            <a:r>
              <a:rPr lang="en-US" sz="2000" i="1" u="none"/>
              <a:t>k</a:t>
            </a:r>
            <a:r>
              <a:rPr lang="en-US" sz="2000" u="none" baseline="-25000"/>
              <a:t>6</a:t>
            </a:r>
            <a:r>
              <a:rPr lang="en-US" sz="2000" u="none"/>
              <a:t>)</a:t>
            </a:r>
          </a:p>
        </p:txBody>
      </p:sp>
      <p:sp>
        <p:nvSpPr>
          <p:cNvPr id="43026" name="Text Box 18"/>
          <p:cNvSpPr txBox="1">
            <a:spLocks noChangeArrowheads="1"/>
          </p:cNvSpPr>
          <p:nvPr/>
        </p:nvSpPr>
        <p:spPr bwMode="auto">
          <a:xfrm>
            <a:off x="5867400" y="4648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r>
              <a:rPr lang="en-US" sz="2000" i="1" u="none"/>
              <a:t>h</a:t>
            </a:r>
            <a:r>
              <a:rPr lang="en-US" sz="2000" u="none"/>
              <a:t>(</a:t>
            </a:r>
            <a:r>
              <a:rPr lang="en-US" sz="2000" i="1" u="none"/>
              <a:t>k</a:t>
            </a:r>
            <a:r>
              <a:rPr lang="en-US" sz="2000" u="none" baseline="-25000"/>
              <a:t>7</a:t>
            </a:r>
            <a:r>
              <a:rPr lang="en-US" sz="2000" u="none"/>
              <a:t>)</a:t>
            </a:r>
          </a:p>
        </p:txBody>
      </p:sp>
      <p:sp>
        <p:nvSpPr>
          <p:cNvPr id="43027" name="Rectangle 19"/>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21"/>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Rectangle 22"/>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Oval 23"/>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3032" name="Oval 24"/>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3033" name="Text Box 25"/>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3034" name="Text Box 26"/>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3035" name="Oval 27"/>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Oval 28"/>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Oval 29"/>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Oval 30"/>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9" name="Oval 31"/>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0" name="Text Box 32"/>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3041" name="Text Box 33"/>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3042" name="Text Box 34"/>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3043" name="Text Box 35"/>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3044" name="Text Box 36"/>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3053" name="Oval 4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Oval 4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5" name="Oval 4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6" name="Text Box 4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3057" name="Text Box 4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3058" name="Text Box 5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3059" name="Line 5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0" name="Line 5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1" name="Line 5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2" name="Line 5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4" name="Line 56"/>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5" name="Rectangle 57"/>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Line 58"/>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Line 59"/>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8" name="Line 60"/>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9" name="Text Box 61"/>
          <p:cNvSpPr txBox="1">
            <a:spLocks noChangeArrowheads="1"/>
          </p:cNvSpPr>
          <p:nvPr/>
        </p:nvSpPr>
        <p:spPr bwMode="auto">
          <a:xfrm>
            <a:off x="5867400" y="5105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8</a:t>
            </a:r>
            <a:r>
              <a:rPr lang="en-US" sz="2000" u="none"/>
              <a:t>)</a:t>
            </a:r>
          </a:p>
        </p:txBody>
      </p:sp>
      <p:sp>
        <p:nvSpPr>
          <p:cNvPr id="43070" name="Text Box 62"/>
          <p:cNvSpPr txBox="1">
            <a:spLocks noChangeArrowheads="1"/>
          </p:cNvSpPr>
          <p:nvPr/>
        </p:nvSpPr>
        <p:spPr bwMode="auto">
          <a:xfrm>
            <a:off x="4343400" y="2514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1" name="Text Box 63"/>
          <p:cNvSpPr txBox="1">
            <a:spLocks noChangeArrowheads="1"/>
          </p:cNvSpPr>
          <p:nvPr/>
        </p:nvSpPr>
        <p:spPr bwMode="auto">
          <a:xfrm>
            <a:off x="4343400" y="3657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2" name="Text Box 64"/>
          <p:cNvSpPr txBox="1">
            <a:spLocks noChangeArrowheads="1"/>
          </p:cNvSpPr>
          <p:nvPr/>
        </p:nvSpPr>
        <p:spPr bwMode="auto">
          <a:xfrm>
            <a:off x="4267200" y="4495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Tree>
    <p:extLst>
      <p:ext uri="{BB962C8B-B14F-4D97-AF65-F5344CB8AC3E}">
        <p14:creationId xmlns:p14="http://schemas.microsoft.com/office/powerpoint/2010/main" val="2601458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2" name="Rectangle 82"/>
          <p:cNvSpPr>
            <a:spLocks noChangeArrowheads="1"/>
          </p:cNvSpPr>
          <p:nvPr/>
        </p:nvSpPr>
        <p:spPr bwMode="auto">
          <a:xfrm>
            <a:off x="71628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2</a:t>
            </a:r>
          </a:p>
        </p:txBody>
      </p:sp>
      <p:sp>
        <p:nvSpPr>
          <p:cNvPr id="46082" name="Rectangle 2"/>
          <p:cNvSpPr>
            <a:spLocks noGrp="1" noChangeArrowheads="1"/>
          </p:cNvSpPr>
          <p:nvPr>
            <p:ph type="title"/>
          </p:nvPr>
        </p:nvSpPr>
        <p:spPr/>
        <p:txBody>
          <a:bodyPr>
            <a:normAutofit fontScale="90000"/>
          </a:bodyPr>
          <a:lstStyle/>
          <a:p>
            <a:r>
              <a:rPr lang="en-US" dirty="0"/>
              <a:t>Collision Resolution by </a:t>
            </a:r>
            <a:r>
              <a:rPr lang="en-US" dirty="0" smtClean="0"/>
              <a:t>Chaining (cont’d)</a:t>
            </a:r>
            <a:endParaRPr lang="en-US" dirty="0"/>
          </a:p>
        </p:txBody>
      </p:sp>
      <p:sp>
        <p:nvSpPr>
          <p:cNvPr id="46083"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6094"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6098" name="Rectangle 18"/>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Rectangle 19"/>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Rectangle 20"/>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6102" name="Oval 22"/>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6103" name="Text Box 23"/>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6104" name="Text Box 24"/>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6105" name="Oval 25"/>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Text Box 30"/>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6111" name="Text Box 31"/>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6112" name="Text Box 32"/>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6113" name="Text Box 33"/>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6114" name="Text Box 34"/>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6115" name="Oval 3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Text Box 3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6119" name="Text Box 3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6120" name="Text Box 4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6121" name="Line 4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Rectangle 46"/>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49"/>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4" name="Rectangle 54"/>
          <p:cNvSpPr>
            <a:spLocks noChangeArrowheads="1"/>
          </p:cNvSpPr>
          <p:nvPr/>
        </p:nvSpPr>
        <p:spPr bwMode="auto">
          <a:xfrm>
            <a:off x="60960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1</a:t>
            </a:r>
            <a:endParaRPr lang="en-US" sz="2000" i="1" u="none"/>
          </a:p>
        </p:txBody>
      </p:sp>
      <p:sp>
        <p:nvSpPr>
          <p:cNvPr id="46136" name="Line 56"/>
          <p:cNvSpPr>
            <a:spLocks noChangeShapeType="1"/>
          </p:cNvSpPr>
          <p:nvPr/>
        </p:nvSpPr>
        <p:spPr bwMode="auto">
          <a:xfrm>
            <a:off x="64770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7" name="Rectangle 57"/>
          <p:cNvSpPr>
            <a:spLocks noChangeArrowheads="1"/>
          </p:cNvSpPr>
          <p:nvPr/>
        </p:nvSpPr>
        <p:spPr bwMode="auto">
          <a:xfrm>
            <a:off x="71628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4</a:t>
            </a:r>
          </a:p>
        </p:txBody>
      </p:sp>
      <p:sp>
        <p:nvSpPr>
          <p:cNvPr id="46138" name="Line 58"/>
          <p:cNvSpPr>
            <a:spLocks noChangeShapeType="1"/>
          </p:cNvSpPr>
          <p:nvPr/>
        </p:nvSpPr>
        <p:spPr bwMode="auto">
          <a:xfrm>
            <a:off x="75438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9" name="Rectangle 59"/>
          <p:cNvSpPr>
            <a:spLocks noChangeArrowheads="1"/>
          </p:cNvSpPr>
          <p:nvPr/>
        </p:nvSpPr>
        <p:spPr bwMode="auto">
          <a:xfrm>
            <a:off x="60960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5</a:t>
            </a:r>
          </a:p>
        </p:txBody>
      </p:sp>
      <p:sp>
        <p:nvSpPr>
          <p:cNvPr id="46140" name="Line 60"/>
          <p:cNvSpPr>
            <a:spLocks noChangeShapeType="1"/>
          </p:cNvSpPr>
          <p:nvPr/>
        </p:nvSpPr>
        <p:spPr bwMode="auto">
          <a:xfrm>
            <a:off x="64770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62"/>
          <p:cNvSpPr>
            <a:spLocks noChangeShapeType="1"/>
          </p:cNvSpPr>
          <p:nvPr/>
        </p:nvSpPr>
        <p:spPr bwMode="auto">
          <a:xfrm>
            <a:off x="75438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3" name="Rectangle 63"/>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Line 64"/>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5" name="Rectangle 65"/>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Line 66"/>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7" name="Rectangle 67"/>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8" name="Line 68"/>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9" name="Rectangle 69"/>
          <p:cNvSpPr>
            <a:spLocks noChangeArrowheads="1"/>
          </p:cNvSpPr>
          <p:nvPr/>
        </p:nvSpPr>
        <p:spPr bwMode="auto">
          <a:xfrm>
            <a:off x="6096000" y="5181600"/>
            <a:ext cx="762000" cy="3810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0" name="Line 70"/>
          <p:cNvSpPr>
            <a:spLocks noChangeShapeType="1"/>
          </p:cNvSpPr>
          <p:nvPr/>
        </p:nvSpPr>
        <p:spPr bwMode="auto">
          <a:xfrm>
            <a:off x="6477000" y="5181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1" name="Line 71"/>
          <p:cNvSpPr>
            <a:spLocks noChangeShapeType="1"/>
          </p:cNvSpPr>
          <p:nvPr/>
        </p:nvSpPr>
        <p:spPr bwMode="auto">
          <a:xfrm>
            <a:off x="56388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2" name="Line 72"/>
          <p:cNvSpPr>
            <a:spLocks noChangeShapeType="1"/>
          </p:cNvSpPr>
          <p:nvPr/>
        </p:nvSpPr>
        <p:spPr bwMode="auto">
          <a:xfrm>
            <a:off x="67056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3" name="Line 73"/>
          <p:cNvSpPr>
            <a:spLocks noChangeShapeType="1"/>
          </p:cNvSpPr>
          <p:nvPr/>
        </p:nvSpPr>
        <p:spPr bwMode="auto">
          <a:xfrm>
            <a:off x="56388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4" name="Line 74"/>
          <p:cNvSpPr>
            <a:spLocks noChangeShapeType="1"/>
          </p:cNvSpPr>
          <p:nvPr/>
        </p:nvSpPr>
        <p:spPr bwMode="auto">
          <a:xfrm>
            <a:off x="67056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5" name="Line 75"/>
          <p:cNvSpPr>
            <a:spLocks noChangeShapeType="1"/>
          </p:cNvSpPr>
          <p:nvPr/>
        </p:nvSpPr>
        <p:spPr bwMode="auto">
          <a:xfrm>
            <a:off x="77724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6" name="Line 76"/>
          <p:cNvSpPr>
            <a:spLocks noChangeShapeType="1"/>
          </p:cNvSpPr>
          <p:nvPr/>
        </p:nvSpPr>
        <p:spPr bwMode="auto">
          <a:xfrm>
            <a:off x="5638800" y="4876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7" name="Line 77"/>
          <p:cNvSpPr>
            <a:spLocks noChangeShapeType="1"/>
          </p:cNvSpPr>
          <p:nvPr/>
        </p:nvSpPr>
        <p:spPr bwMode="auto">
          <a:xfrm>
            <a:off x="6781800" y="4876800"/>
            <a:ext cx="381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8" name="Line 78"/>
          <p:cNvSpPr>
            <a:spLocks noChangeShapeType="1"/>
          </p:cNvSpPr>
          <p:nvPr/>
        </p:nvSpPr>
        <p:spPr bwMode="auto">
          <a:xfrm>
            <a:off x="5638800" y="53340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6" name="Rectangle 86"/>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6</a:t>
            </a:r>
          </a:p>
        </p:txBody>
      </p:sp>
      <p:sp>
        <p:nvSpPr>
          <p:cNvPr id="46167" name="Line 87"/>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8" name="Rectangle 88"/>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7</a:t>
            </a:r>
          </a:p>
        </p:txBody>
      </p:sp>
      <p:sp>
        <p:nvSpPr>
          <p:cNvPr id="46169" name="Line 89"/>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0" name="Rectangle 90"/>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3</a:t>
            </a:r>
          </a:p>
        </p:txBody>
      </p:sp>
      <p:sp>
        <p:nvSpPr>
          <p:cNvPr id="46171" name="Line 91"/>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2" name="Rectangle 92"/>
          <p:cNvSpPr>
            <a:spLocks noChangeArrowheads="1"/>
          </p:cNvSpPr>
          <p:nvPr/>
        </p:nvSpPr>
        <p:spPr bwMode="auto">
          <a:xfrm>
            <a:off x="6096000" y="51816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8</a:t>
            </a:r>
          </a:p>
        </p:txBody>
      </p:sp>
      <p:sp>
        <p:nvSpPr>
          <p:cNvPr id="46173" name="Line 93"/>
          <p:cNvSpPr>
            <a:spLocks noChangeShapeType="1"/>
          </p:cNvSpPr>
          <p:nvPr/>
        </p:nvSpPr>
        <p:spPr bwMode="auto">
          <a:xfrm>
            <a:off x="6477000" y="5181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6" name="Line 96"/>
          <p:cNvSpPr>
            <a:spLocks noChangeShapeType="1"/>
          </p:cNvSpPr>
          <p:nvPr/>
        </p:nvSpPr>
        <p:spPr bwMode="auto">
          <a:xfrm flipH="1">
            <a:off x="5257800" y="15240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7" name="Line 97"/>
          <p:cNvSpPr>
            <a:spLocks noChangeShapeType="1"/>
          </p:cNvSpPr>
          <p:nvPr/>
        </p:nvSpPr>
        <p:spPr bwMode="auto">
          <a:xfrm flipH="1">
            <a:off x="5257800" y="198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8" name="Line 98"/>
          <p:cNvSpPr>
            <a:spLocks noChangeShapeType="1"/>
          </p:cNvSpPr>
          <p:nvPr/>
        </p:nvSpPr>
        <p:spPr bwMode="auto">
          <a:xfrm flipH="1">
            <a:off x="5257800" y="28956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9" name="Line 99"/>
          <p:cNvSpPr>
            <a:spLocks noChangeShapeType="1"/>
          </p:cNvSpPr>
          <p:nvPr/>
        </p:nvSpPr>
        <p:spPr bwMode="auto">
          <a:xfrm flipH="1">
            <a:off x="5257800" y="3352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0" name="Line 100"/>
          <p:cNvSpPr>
            <a:spLocks noChangeShapeType="1"/>
          </p:cNvSpPr>
          <p:nvPr/>
        </p:nvSpPr>
        <p:spPr bwMode="auto">
          <a:xfrm flipH="1">
            <a:off x="5257800" y="4267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1" name="Line 101"/>
          <p:cNvSpPr>
            <a:spLocks noChangeShapeType="1"/>
          </p:cNvSpPr>
          <p:nvPr/>
        </p:nvSpPr>
        <p:spPr bwMode="auto">
          <a:xfrm flipH="1">
            <a:off x="5257800" y="5638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 name="Line 102"/>
          <p:cNvSpPr>
            <a:spLocks noChangeShapeType="1"/>
          </p:cNvSpPr>
          <p:nvPr/>
        </p:nvSpPr>
        <p:spPr bwMode="auto">
          <a:xfrm flipH="1">
            <a:off x="7620000" y="2438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 name="Line 103"/>
          <p:cNvSpPr>
            <a:spLocks noChangeShapeType="1"/>
          </p:cNvSpPr>
          <p:nvPr/>
        </p:nvSpPr>
        <p:spPr bwMode="auto">
          <a:xfrm flipH="1">
            <a:off x="8686800" y="38100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4" name="Line 104"/>
          <p:cNvSpPr>
            <a:spLocks noChangeShapeType="1"/>
          </p:cNvSpPr>
          <p:nvPr/>
        </p:nvSpPr>
        <p:spPr bwMode="auto">
          <a:xfrm flipH="1">
            <a:off x="7620000" y="4724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5" name="Line 105"/>
          <p:cNvSpPr>
            <a:spLocks noChangeShapeType="1"/>
          </p:cNvSpPr>
          <p:nvPr/>
        </p:nvSpPr>
        <p:spPr bwMode="auto">
          <a:xfrm flipH="1">
            <a:off x="6553200" y="52578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5039269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using Linked Lists / Trees</a:t>
            </a:r>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841" y="1600200"/>
            <a:ext cx="7148159" cy="471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1"/>
          </p:nvPr>
        </p:nvSpPr>
        <p:spPr>
          <a:xfrm>
            <a:off x="3124200" y="6356350"/>
            <a:ext cx="2895600" cy="365125"/>
          </a:xfrm>
        </p:spPr>
        <p:txBody>
          <a:bodyPr/>
          <a:lstStyle/>
          <a:p>
            <a:fld id="{18611CD1-40C5-4A70-83D7-3588192F35B3}" type="slidenum">
              <a:rPr lang="en-US"/>
              <a:pPr/>
              <a:t>55</a:t>
            </a:fld>
            <a:endParaRPr lang="en-US" dirty="0"/>
          </a:p>
        </p:txBody>
      </p:sp>
    </p:spTree>
    <p:extLst>
      <p:ext uri="{BB962C8B-B14F-4D97-AF65-F5344CB8AC3E}">
        <p14:creationId xmlns:p14="http://schemas.microsoft.com/office/powerpoint/2010/main" val="8695342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B65A03-0245-4BF5-BF4A-AD562976A0D7}" type="slidenum">
              <a:rPr lang="en-US"/>
              <a:pPr/>
              <a:t>56</a:t>
            </a:fld>
            <a:endParaRPr lang="en-US"/>
          </a:p>
        </p:txBody>
      </p:sp>
      <p:sp>
        <p:nvSpPr>
          <p:cNvPr id="568322" name="Rectangle 2"/>
          <p:cNvSpPr>
            <a:spLocks noGrp="1" noChangeArrowheads="1"/>
          </p:cNvSpPr>
          <p:nvPr>
            <p:ph type="title"/>
          </p:nvPr>
        </p:nvSpPr>
        <p:spPr/>
        <p:txBody>
          <a:bodyPr/>
          <a:lstStyle/>
          <a:p>
            <a:r>
              <a:rPr lang="en-US"/>
              <a:t>Insertion in Hash Tables</a:t>
            </a:r>
          </a:p>
        </p:txBody>
      </p:sp>
      <p:sp>
        <p:nvSpPr>
          <p:cNvPr id="568323" name="Rectangle 3"/>
          <p:cNvSpPr>
            <a:spLocks noGrp="1" noChangeArrowheads="1"/>
          </p:cNvSpPr>
          <p:nvPr>
            <p:ph type="body" idx="1"/>
          </p:nvPr>
        </p:nvSpPr>
        <p:spPr/>
        <p:txBody>
          <a:bodyPr>
            <a:normAutofit fontScale="85000" lnSpcReduction="10000"/>
          </a:bodyPr>
          <a:lstStyle/>
          <a:p>
            <a:pPr>
              <a:lnSpc>
                <a:spcPct val="130000"/>
              </a:lnSpc>
              <a:buFontTx/>
              <a:buNone/>
            </a:pPr>
            <a:r>
              <a:rPr lang="en-US">
                <a:solidFill>
                  <a:srgbClr val="DD0111"/>
                </a:solidFill>
                <a:latin typeface="Monotype Corsiva" pitchFamily="64" charset="0"/>
              </a:rPr>
              <a:t>Alg.:</a:t>
            </a:r>
            <a:r>
              <a:rPr lang="en-US"/>
              <a:t> CHAINED-HASH-INSERT(</a:t>
            </a:r>
            <a:r>
              <a:rPr lang="en-US">
                <a:latin typeface="Comic Sans MS" pitchFamily="66" charset="0"/>
              </a:rPr>
              <a:t>T, x</a:t>
            </a:r>
            <a:r>
              <a:rPr lang="en-US"/>
              <a:t>)</a:t>
            </a:r>
          </a:p>
          <a:p>
            <a:pPr>
              <a:lnSpc>
                <a:spcPct val="130000"/>
              </a:lnSpc>
              <a:buFontTx/>
              <a:buNone/>
            </a:pPr>
            <a:r>
              <a:rPr lang="en-US"/>
              <a:t>		insert </a:t>
            </a:r>
            <a:r>
              <a:rPr lang="en-US">
                <a:latin typeface="Comic Sans MS" pitchFamily="66" charset="0"/>
              </a:rPr>
              <a:t>x</a:t>
            </a:r>
            <a:r>
              <a:rPr lang="en-US"/>
              <a:t> at the head of list </a:t>
            </a:r>
            <a:r>
              <a:rPr lang="en-US">
                <a:latin typeface="Comic Sans MS" pitchFamily="66" charset="0"/>
              </a:rPr>
              <a:t>T[h(key[x])]</a:t>
            </a:r>
          </a:p>
          <a:p>
            <a:pPr>
              <a:lnSpc>
                <a:spcPct val="130000"/>
              </a:lnSpc>
              <a:buFontTx/>
              <a:buNone/>
            </a:pPr>
            <a:endParaRPr lang="en-US"/>
          </a:p>
          <a:p>
            <a:pPr>
              <a:lnSpc>
                <a:spcPct val="130000"/>
              </a:lnSpc>
            </a:pPr>
            <a:r>
              <a:rPr lang="en-US">
                <a:solidFill>
                  <a:schemeClr val="tx1"/>
                </a:solidFill>
              </a:rPr>
              <a:t>Worst-case running time is </a:t>
            </a:r>
            <a:r>
              <a:rPr lang="en-US">
                <a:solidFill>
                  <a:schemeClr val="tx1"/>
                </a:solidFill>
                <a:latin typeface="Comic Sans MS" pitchFamily="66" charset="0"/>
              </a:rPr>
              <a:t>O(1)</a:t>
            </a:r>
          </a:p>
          <a:p>
            <a:pPr>
              <a:lnSpc>
                <a:spcPct val="130000"/>
              </a:lnSpc>
            </a:pPr>
            <a:r>
              <a:rPr lang="en-US">
                <a:solidFill>
                  <a:schemeClr val="tx1"/>
                </a:solidFill>
              </a:rPr>
              <a:t>Assumes that the element being inserted isn’t already in the list</a:t>
            </a:r>
          </a:p>
          <a:p>
            <a:pPr>
              <a:lnSpc>
                <a:spcPct val="130000"/>
              </a:lnSpc>
            </a:pPr>
            <a:r>
              <a:rPr lang="en-US">
                <a:solidFill>
                  <a:schemeClr val="tx1"/>
                </a:solidFill>
              </a:rPr>
              <a:t>It would take an additional search to check if it was already inserted</a:t>
            </a:r>
          </a:p>
        </p:txBody>
      </p:sp>
    </p:spTree>
    <p:extLst>
      <p:ext uri="{BB962C8B-B14F-4D97-AF65-F5344CB8AC3E}">
        <p14:creationId xmlns:p14="http://schemas.microsoft.com/office/powerpoint/2010/main" val="3916474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36D8569-3104-4612-ACBA-4C14AA49C419}" type="slidenum">
              <a:rPr lang="en-US"/>
              <a:pPr/>
              <a:t>57</a:t>
            </a:fld>
            <a:endParaRPr lang="en-US"/>
          </a:p>
        </p:txBody>
      </p:sp>
      <p:sp>
        <p:nvSpPr>
          <p:cNvPr id="570370" name="Rectangle 2"/>
          <p:cNvSpPr>
            <a:spLocks noGrp="1" noChangeArrowheads="1"/>
          </p:cNvSpPr>
          <p:nvPr>
            <p:ph type="title"/>
          </p:nvPr>
        </p:nvSpPr>
        <p:spPr/>
        <p:txBody>
          <a:bodyPr/>
          <a:lstStyle/>
          <a:p>
            <a:r>
              <a:rPr lang="en-US"/>
              <a:t>Deletion in Hash Tables</a:t>
            </a:r>
          </a:p>
        </p:txBody>
      </p:sp>
      <p:sp>
        <p:nvSpPr>
          <p:cNvPr id="570371" name="Rectangle 3"/>
          <p:cNvSpPr>
            <a:spLocks noGrp="1" noChangeArrowheads="1"/>
          </p:cNvSpPr>
          <p:nvPr>
            <p:ph type="body" idx="1"/>
          </p:nvPr>
        </p:nvSpPr>
        <p:spPr>
          <a:xfrm>
            <a:off x="350838" y="1214438"/>
            <a:ext cx="8229600" cy="5462587"/>
          </a:xfrm>
        </p:spPr>
        <p:txBody>
          <a:bodyPr/>
          <a:lstStyle/>
          <a:p>
            <a:pPr>
              <a:lnSpc>
                <a:spcPct val="120000"/>
              </a:lnSpc>
              <a:buFontTx/>
              <a:buNone/>
            </a:pPr>
            <a:r>
              <a:rPr lang="en-US">
                <a:solidFill>
                  <a:srgbClr val="DD0111"/>
                </a:solidFill>
                <a:latin typeface="Monotype Corsiva" pitchFamily="64" charset="0"/>
              </a:rPr>
              <a:t>Alg.:</a:t>
            </a:r>
            <a:r>
              <a:rPr lang="en-US"/>
              <a:t> CHAINED-HASH-DELETE(T, x)</a:t>
            </a:r>
          </a:p>
          <a:p>
            <a:pPr>
              <a:lnSpc>
                <a:spcPct val="120000"/>
              </a:lnSpc>
              <a:buFontTx/>
              <a:buNone/>
            </a:pPr>
            <a:r>
              <a:rPr lang="en-US"/>
              <a:t>		delete </a:t>
            </a:r>
            <a:r>
              <a:rPr lang="en-US">
                <a:latin typeface="Comic Sans MS" pitchFamily="66" charset="0"/>
              </a:rPr>
              <a:t>x</a:t>
            </a:r>
            <a:r>
              <a:rPr lang="en-US"/>
              <a:t> from the list </a:t>
            </a:r>
            <a:r>
              <a:rPr lang="en-US">
                <a:latin typeface="Comic Sans MS" pitchFamily="66" charset="0"/>
              </a:rPr>
              <a:t>T[h(key[x])]</a:t>
            </a:r>
          </a:p>
          <a:p>
            <a:pPr>
              <a:lnSpc>
                <a:spcPct val="120000"/>
              </a:lnSpc>
              <a:buFontTx/>
              <a:buNone/>
            </a:pPr>
            <a:endParaRPr lang="en-US">
              <a:latin typeface="Comic Sans MS" pitchFamily="66" charset="0"/>
            </a:endParaRPr>
          </a:p>
          <a:p>
            <a:pPr>
              <a:lnSpc>
                <a:spcPct val="120000"/>
              </a:lnSpc>
            </a:pPr>
            <a:r>
              <a:rPr lang="en-US">
                <a:solidFill>
                  <a:schemeClr val="tx1"/>
                </a:solidFill>
              </a:rPr>
              <a:t>Need to find the element to be deleted.</a:t>
            </a:r>
          </a:p>
          <a:p>
            <a:pPr>
              <a:lnSpc>
                <a:spcPct val="120000"/>
              </a:lnSpc>
            </a:pPr>
            <a:r>
              <a:rPr lang="en-US">
                <a:solidFill>
                  <a:schemeClr val="tx1"/>
                </a:solidFill>
              </a:rPr>
              <a:t>Worst-case running time</a:t>
            </a:r>
            <a:r>
              <a:rPr lang="en-US"/>
              <a:t>:</a:t>
            </a:r>
          </a:p>
          <a:p>
            <a:pPr lvl="1">
              <a:lnSpc>
                <a:spcPct val="120000"/>
              </a:lnSpc>
            </a:pPr>
            <a:r>
              <a:rPr lang="en-US"/>
              <a:t>Deletion depends on searching the corresponding list</a:t>
            </a:r>
          </a:p>
        </p:txBody>
      </p:sp>
    </p:spTree>
    <p:extLst>
      <p:ext uri="{BB962C8B-B14F-4D97-AF65-F5344CB8AC3E}">
        <p14:creationId xmlns:p14="http://schemas.microsoft.com/office/powerpoint/2010/main" val="684954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AE5EE93-645F-478D-9253-57CEA0D727E3}" type="slidenum">
              <a:rPr lang="en-US"/>
              <a:pPr/>
              <a:t>58</a:t>
            </a:fld>
            <a:endParaRPr lang="en-US"/>
          </a:p>
        </p:txBody>
      </p:sp>
      <p:sp>
        <p:nvSpPr>
          <p:cNvPr id="673794" name="Rectangle 2"/>
          <p:cNvSpPr>
            <a:spLocks noGrp="1" noChangeArrowheads="1"/>
          </p:cNvSpPr>
          <p:nvPr>
            <p:ph type="title"/>
          </p:nvPr>
        </p:nvSpPr>
        <p:spPr/>
        <p:txBody>
          <a:bodyPr/>
          <a:lstStyle/>
          <a:p>
            <a:r>
              <a:rPr lang="en-US"/>
              <a:t>Searching in Hash Tables</a:t>
            </a:r>
          </a:p>
        </p:txBody>
      </p:sp>
      <p:sp>
        <p:nvSpPr>
          <p:cNvPr id="673795" name="Rectangle 3"/>
          <p:cNvSpPr>
            <a:spLocks noGrp="1" noChangeArrowheads="1"/>
          </p:cNvSpPr>
          <p:nvPr>
            <p:ph type="body" idx="1"/>
          </p:nvPr>
        </p:nvSpPr>
        <p:spPr/>
        <p:txBody>
          <a:bodyPr/>
          <a:lstStyle/>
          <a:p>
            <a:pPr>
              <a:lnSpc>
                <a:spcPct val="150000"/>
              </a:lnSpc>
              <a:buFontTx/>
              <a:buNone/>
            </a:pPr>
            <a:r>
              <a:rPr lang="en-US">
                <a:solidFill>
                  <a:srgbClr val="DD0111"/>
                </a:solidFill>
                <a:latin typeface="Monotype Corsiva" pitchFamily="64" charset="0"/>
              </a:rPr>
              <a:t>Alg.:</a:t>
            </a:r>
            <a:r>
              <a:rPr lang="en-US"/>
              <a:t> CHAINED-HASH-SEARCH(T, k)</a:t>
            </a:r>
          </a:p>
          <a:p>
            <a:pPr>
              <a:lnSpc>
                <a:spcPct val="150000"/>
              </a:lnSpc>
              <a:buFontTx/>
              <a:buNone/>
            </a:pPr>
            <a:r>
              <a:rPr lang="en-US"/>
              <a:t>	search for an element with key </a:t>
            </a:r>
            <a:r>
              <a:rPr lang="en-US">
                <a:latin typeface="Comic Sans MS" pitchFamily="66" charset="0"/>
              </a:rPr>
              <a:t>k</a:t>
            </a:r>
            <a:r>
              <a:rPr lang="en-US"/>
              <a:t> in list </a:t>
            </a:r>
            <a:r>
              <a:rPr lang="en-US">
                <a:latin typeface="Comic Sans MS" pitchFamily="66" charset="0"/>
              </a:rPr>
              <a:t>T[h(k)]</a:t>
            </a:r>
            <a:endParaRPr lang="en-US"/>
          </a:p>
          <a:p>
            <a:pPr>
              <a:lnSpc>
                <a:spcPct val="200000"/>
              </a:lnSpc>
            </a:pPr>
            <a:r>
              <a:rPr lang="en-US">
                <a:solidFill>
                  <a:schemeClr val="tx1"/>
                </a:solidFill>
              </a:rPr>
              <a:t>Running time is proportional to the length of the list of elements in slot </a:t>
            </a:r>
            <a:r>
              <a:rPr lang="en-US">
                <a:solidFill>
                  <a:schemeClr val="tx1"/>
                </a:solidFill>
                <a:latin typeface="Comic Sans MS" pitchFamily="66" charset="0"/>
              </a:rPr>
              <a:t>h(k)</a:t>
            </a:r>
          </a:p>
        </p:txBody>
      </p:sp>
    </p:spTree>
    <p:extLst>
      <p:ext uri="{BB962C8B-B14F-4D97-AF65-F5344CB8AC3E}">
        <p14:creationId xmlns:p14="http://schemas.microsoft.com/office/powerpoint/2010/main" val="37166995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1"/>
          </p:nvPr>
        </p:nvSpPr>
        <p:spPr/>
        <p:txBody>
          <a:bodyPr/>
          <a:lstStyle/>
          <a:p>
            <a:fld id="{67D56EDD-369E-4CAF-BB61-CC46DFE5DC8D}" type="slidenum">
              <a:rPr lang="en-US"/>
              <a:pPr/>
              <a:t>59</a:t>
            </a:fld>
            <a:endParaRPr lang="en-US"/>
          </a:p>
        </p:txBody>
      </p:sp>
      <p:sp>
        <p:nvSpPr>
          <p:cNvPr id="573442" name="Rectangle 2"/>
          <p:cNvSpPr>
            <a:spLocks noGrp="1" noChangeArrowheads="1"/>
          </p:cNvSpPr>
          <p:nvPr>
            <p:ph type="title"/>
          </p:nvPr>
        </p:nvSpPr>
        <p:spPr/>
        <p:txBody>
          <a:bodyPr/>
          <a:lstStyle/>
          <a:p>
            <a:r>
              <a:rPr lang="en-US"/>
              <a:t>Load Factor of a Hash Table</a:t>
            </a:r>
          </a:p>
        </p:txBody>
      </p:sp>
      <p:sp>
        <p:nvSpPr>
          <p:cNvPr id="573443" name="Rectangle 3"/>
          <p:cNvSpPr>
            <a:spLocks noGrp="1" noChangeArrowheads="1"/>
          </p:cNvSpPr>
          <p:nvPr>
            <p:ph type="body" sz="half" idx="1"/>
          </p:nvPr>
        </p:nvSpPr>
        <p:spPr>
          <a:xfrm>
            <a:off x="350838" y="1214438"/>
            <a:ext cx="5835650" cy="5399087"/>
          </a:xfrm>
        </p:spPr>
        <p:txBody>
          <a:bodyPr/>
          <a:lstStyle/>
          <a:p>
            <a:pPr>
              <a:lnSpc>
                <a:spcPct val="140000"/>
              </a:lnSpc>
            </a:pPr>
            <a:r>
              <a:rPr lang="en-US" sz="2400" dirty="0"/>
              <a:t>Load factor of a hash table T:</a:t>
            </a:r>
          </a:p>
          <a:p>
            <a:pPr>
              <a:lnSpc>
                <a:spcPct val="140000"/>
              </a:lnSpc>
              <a:buFontTx/>
              <a:buNone/>
            </a:pPr>
            <a:r>
              <a:rPr lang="en-US" sz="2400" dirty="0">
                <a:cs typeface="Arial" charset="0"/>
                <a:sym typeface="Symbol" pitchFamily="18" charset="2"/>
              </a:rPr>
              <a:t>			</a:t>
            </a:r>
            <a:r>
              <a:rPr lang="el-GR" sz="2400" dirty="0">
                <a:cs typeface="Arial" charset="0"/>
                <a:sym typeface="Symbol" pitchFamily="18" charset="2"/>
              </a:rPr>
              <a:t></a:t>
            </a:r>
            <a:r>
              <a:rPr lang="en-US" sz="2400" dirty="0">
                <a:cs typeface="Arial" charset="0"/>
                <a:sym typeface="Symbol" pitchFamily="18" charset="2"/>
              </a:rPr>
              <a:t> </a:t>
            </a:r>
            <a:r>
              <a:rPr lang="en-US" sz="2400" dirty="0">
                <a:latin typeface="Comic Sans MS" pitchFamily="66" charset="0"/>
                <a:cs typeface="Arial" charset="0"/>
                <a:sym typeface="Symbol" pitchFamily="18" charset="2"/>
              </a:rPr>
              <a:t>= n/m</a:t>
            </a:r>
            <a:endParaRPr lang="en-US" sz="2400" dirty="0">
              <a:cs typeface="Arial" charset="0"/>
              <a:sym typeface="Symbol" pitchFamily="18" charset="2"/>
            </a:endParaRPr>
          </a:p>
          <a:p>
            <a:pPr lvl="1">
              <a:lnSpc>
                <a:spcPct val="140000"/>
              </a:lnSpc>
            </a:pPr>
            <a:r>
              <a:rPr lang="en-US" sz="2000" dirty="0">
                <a:latin typeface="Comic Sans MS" pitchFamily="66" charset="0"/>
                <a:cs typeface="Arial" charset="0"/>
                <a:sym typeface="Symbol" pitchFamily="18" charset="2"/>
              </a:rPr>
              <a:t>n</a:t>
            </a:r>
            <a:r>
              <a:rPr lang="en-US" sz="2000" dirty="0">
                <a:cs typeface="Arial" charset="0"/>
                <a:sym typeface="Symbol" pitchFamily="18" charset="2"/>
              </a:rPr>
              <a:t> = # of </a:t>
            </a:r>
            <a:r>
              <a:rPr lang="en-US" sz="2000" dirty="0" smtClean="0">
                <a:cs typeface="Arial" charset="0"/>
                <a:sym typeface="Symbol" pitchFamily="18" charset="2"/>
              </a:rPr>
              <a:t>elements(keys) </a:t>
            </a:r>
            <a:r>
              <a:rPr lang="en-US" sz="2000" dirty="0">
                <a:cs typeface="Arial" charset="0"/>
                <a:sym typeface="Symbol" pitchFamily="18" charset="2"/>
              </a:rPr>
              <a:t>stored in the table</a:t>
            </a:r>
          </a:p>
          <a:p>
            <a:pPr lvl="1">
              <a:lnSpc>
                <a:spcPct val="140000"/>
              </a:lnSpc>
            </a:pPr>
            <a:r>
              <a:rPr lang="en-US" sz="2000" dirty="0">
                <a:latin typeface="Comic Sans MS" pitchFamily="66" charset="0"/>
                <a:cs typeface="Arial" charset="0"/>
                <a:sym typeface="Symbol" pitchFamily="18" charset="2"/>
              </a:rPr>
              <a:t>m</a:t>
            </a:r>
            <a:r>
              <a:rPr lang="en-US" sz="2000" dirty="0">
                <a:cs typeface="Arial" charset="0"/>
                <a:sym typeface="Symbol" pitchFamily="18" charset="2"/>
              </a:rPr>
              <a:t> = # of slots in the table = # of linked lists</a:t>
            </a:r>
            <a:endParaRPr lang="el-GR" sz="2000" dirty="0">
              <a:cs typeface="Arial" charset="0"/>
              <a:sym typeface="Symbol" pitchFamily="18" charset="2"/>
            </a:endParaRPr>
          </a:p>
          <a:p>
            <a:pPr>
              <a:lnSpc>
                <a:spcPct val="140000"/>
              </a:lnSpc>
            </a:pPr>
            <a:r>
              <a:rPr lang="el-GR" sz="2400" dirty="0">
                <a:cs typeface="Arial" charset="0"/>
                <a:sym typeface="Symbol" pitchFamily="18" charset="2"/>
              </a:rPr>
              <a:t></a:t>
            </a:r>
            <a:r>
              <a:rPr lang="en-US" sz="2400" dirty="0">
                <a:cs typeface="Arial" charset="0"/>
                <a:sym typeface="Symbol" pitchFamily="18" charset="2"/>
              </a:rPr>
              <a:t> </a:t>
            </a:r>
            <a:r>
              <a:rPr lang="en-US" sz="2400" dirty="0">
                <a:solidFill>
                  <a:srgbClr val="0070C0"/>
                </a:solidFill>
                <a:cs typeface="Arial" charset="0"/>
                <a:sym typeface="Symbol" pitchFamily="18" charset="2"/>
              </a:rPr>
              <a:t>encodes the average number of elements stored in a chain</a:t>
            </a:r>
          </a:p>
          <a:p>
            <a:pPr>
              <a:lnSpc>
                <a:spcPct val="140000"/>
              </a:lnSpc>
            </a:pPr>
            <a:r>
              <a:rPr lang="el-GR" sz="2400" dirty="0">
                <a:cs typeface="Arial" charset="0"/>
                <a:sym typeface="Symbol" pitchFamily="18" charset="2"/>
              </a:rPr>
              <a:t></a:t>
            </a:r>
            <a:r>
              <a:rPr lang="en-US" sz="2400" dirty="0">
                <a:cs typeface="Arial" charset="0"/>
                <a:sym typeface="Symbol" pitchFamily="18" charset="2"/>
              </a:rPr>
              <a:t> can be &lt;, =, &gt; 1</a:t>
            </a:r>
          </a:p>
        </p:txBody>
      </p:sp>
      <p:grpSp>
        <p:nvGrpSpPr>
          <p:cNvPr id="573444" name="Group 4"/>
          <p:cNvGrpSpPr>
            <a:grpSpLocks/>
          </p:cNvGrpSpPr>
          <p:nvPr/>
        </p:nvGrpSpPr>
        <p:grpSpPr bwMode="auto">
          <a:xfrm>
            <a:off x="6796088" y="1552575"/>
            <a:ext cx="1812925" cy="3781425"/>
            <a:chOff x="4256" y="1366"/>
            <a:chExt cx="1142" cy="2382"/>
          </a:xfrm>
        </p:grpSpPr>
        <p:sp>
          <p:nvSpPr>
            <p:cNvPr id="573445" name="Rectangle 5"/>
            <p:cNvSpPr>
              <a:spLocks noChangeArrowheads="1"/>
            </p:cNvSpPr>
            <p:nvPr/>
          </p:nvSpPr>
          <p:spPr bwMode="auto">
            <a:xfrm>
              <a:off x="4256" y="353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6" name="Rectangle 6"/>
            <p:cNvSpPr>
              <a:spLocks noChangeArrowheads="1"/>
            </p:cNvSpPr>
            <p:nvPr/>
          </p:nvSpPr>
          <p:spPr bwMode="auto">
            <a:xfrm>
              <a:off x="4256" y="332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7" name="Rectangle 7"/>
            <p:cNvSpPr>
              <a:spLocks noChangeArrowheads="1"/>
            </p:cNvSpPr>
            <p:nvPr/>
          </p:nvSpPr>
          <p:spPr bwMode="auto">
            <a:xfrm>
              <a:off x="4256" y="310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8" name="Rectangle 8"/>
            <p:cNvSpPr>
              <a:spLocks noChangeArrowheads="1"/>
            </p:cNvSpPr>
            <p:nvPr/>
          </p:nvSpPr>
          <p:spPr bwMode="auto">
            <a:xfrm>
              <a:off x="4256" y="289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49" name="Rectangle 9"/>
            <p:cNvSpPr>
              <a:spLocks noChangeArrowheads="1"/>
            </p:cNvSpPr>
            <p:nvPr/>
          </p:nvSpPr>
          <p:spPr bwMode="auto">
            <a:xfrm>
              <a:off x="4256" y="2682"/>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0" name="Rectangle 10"/>
            <p:cNvSpPr>
              <a:spLocks noChangeArrowheads="1"/>
            </p:cNvSpPr>
            <p:nvPr/>
          </p:nvSpPr>
          <p:spPr bwMode="auto">
            <a:xfrm>
              <a:off x="4256" y="246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1" name="Rectangle 11"/>
            <p:cNvSpPr>
              <a:spLocks noChangeArrowheads="1"/>
            </p:cNvSpPr>
            <p:nvPr/>
          </p:nvSpPr>
          <p:spPr bwMode="auto">
            <a:xfrm>
              <a:off x="4256" y="2256"/>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2" name="Rectangle 12"/>
            <p:cNvSpPr>
              <a:spLocks noChangeArrowheads="1"/>
            </p:cNvSpPr>
            <p:nvPr/>
          </p:nvSpPr>
          <p:spPr bwMode="auto">
            <a:xfrm>
              <a:off x="4256" y="2043"/>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3" name="Rectangle 13"/>
            <p:cNvSpPr>
              <a:spLocks noChangeArrowheads="1"/>
            </p:cNvSpPr>
            <p:nvPr/>
          </p:nvSpPr>
          <p:spPr bwMode="auto">
            <a:xfrm>
              <a:off x="4256" y="182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4" name="Rectangle 14"/>
            <p:cNvSpPr>
              <a:spLocks noChangeArrowheads="1"/>
            </p:cNvSpPr>
            <p:nvPr/>
          </p:nvSpPr>
          <p:spPr bwMode="auto">
            <a:xfrm>
              <a:off x="4256" y="161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3455" name="Line 15"/>
            <p:cNvSpPr>
              <a:spLocks noChangeShapeType="1"/>
            </p:cNvSpPr>
            <p:nvPr/>
          </p:nvSpPr>
          <p:spPr bwMode="auto">
            <a:xfrm>
              <a:off x="4256" y="161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6" name="Line 16"/>
            <p:cNvSpPr>
              <a:spLocks noChangeShapeType="1"/>
            </p:cNvSpPr>
            <p:nvPr/>
          </p:nvSpPr>
          <p:spPr bwMode="auto">
            <a:xfrm>
              <a:off x="4256" y="182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7" name="Line 17"/>
            <p:cNvSpPr>
              <a:spLocks noChangeShapeType="1"/>
            </p:cNvSpPr>
            <p:nvPr/>
          </p:nvSpPr>
          <p:spPr bwMode="auto">
            <a:xfrm>
              <a:off x="4256" y="204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8" name="Line 18"/>
            <p:cNvSpPr>
              <a:spLocks noChangeShapeType="1"/>
            </p:cNvSpPr>
            <p:nvPr/>
          </p:nvSpPr>
          <p:spPr bwMode="auto">
            <a:xfrm>
              <a:off x="4256" y="225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59" name="Line 19"/>
            <p:cNvSpPr>
              <a:spLocks noChangeShapeType="1"/>
            </p:cNvSpPr>
            <p:nvPr/>
          </p:nvSpPr>
          <p:spPr bwMode="auto">
            <a:xfrm>
              <a:off x="4256" y="246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0" name="Line 20"/>
            <p:cNvSpPr>
              <a:spLocks noChangeShapeType="1"/>
            </p:cNvSpPr>
            <p:nvPr/>
          </p:nvSpPr>
          <p:spPr bwMode="auto">
            <a:xfrm>
              <a:off x="4256" y="268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1" name="Line 21"/>
            <p:cNvSpPr>
              <a:spLocks noChangeShapeType="1"/>
            </p:cNvSpPr>
            <p:nvPr/>
          </p:nvSpPr>
          <p:spPr bwMode="auto">
            <a:xfrm>
              <a:off x="4256" y="289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2" name="Line 22"/>
            <p:cNvSpPr>
              <a:spLocks noChangeShapeType="1"/>
            </p:cNvSpPr>
            <p:nvPr/>
          </p:nvSpPr>
          <p:spPr bwMode="auto">
            <a:xfrm>
              <a:off x="4256" y="310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3" name="Line 23"/>
            <p:cNvSpPr>
              <a:spLocks noChangeShapeType="1"/>
            </p:cNvSpPr>
            <p:nvPr/>
          </p:nvSpPr>
          <p:spPr bwMode="auto">
            <a:xfrm>
              <a:off x="4256" y="332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4" name="Line 24"/>
            <p:cNvSpPr>
              <a:spLocks noChangeShapeType="1"/>
            </p:cNvSpPr>
            <p:nvPr/>
          </p:nvSpPr>
          <p:spPr bwMode="auto">
            <a:xfrm>
              <a:off x="4256" y="353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5" name="Line 25"/>
            <p:cNvSpPr>
              <a:spLocks noChangeShapeType="1"/>
            </p:cNvSpPr>
            <p:nvPr/>
          </p:nvSpPr>
          <p:spPr bwMode="auto">
            <a:xfrm>
              <a:off x="4256" y="374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6" name="Line 26"/>
            <p:cNvSpPr>
              <a:spLocks noChangeShapeType="1"/>
            </p:cNvSpPr>
            <p:nvPr/>
          </p:nvSpPr>
          <p:spPr bwMode="auto">
            <a:xfrm>
              <a:off x="4256"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7" name="Line 27"/>
            <p:cNvSpPr>
              <a:spLocks noChangeShapeType="1"/>
            </p:cNvSpPr>
            <p:nvPr/>
          </p:nvSpPr>
          <p:spPr bwMode="auto">
            <a:xfrm>
              <a:off x="4729"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68" name="Text Box 28"/>
            <p:cNvSpPr txBox="1">
              <a:spLocks noChangeArrowheads="1"/>
            </p:cNvSpPr>
            <p:nvPr/>
          </p:nvSpPr>
          <p:spPr bwMode="auto">
            <a:xfrm>
              <a:off x="4793" y="16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73469" name="Text Box 29"/>
            <p:cNvSpPr txBox="1">
              <a:spLocks noChangeArrowheads="1"/>
            </p:cNvSpPr>
            <p:nvPr/>
          </p:nvSpPr>
          <p:spPr bwMode="auto">
            <a:xfrm>
              <a:off x="4788" y="351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573470" name="Text Box 30"/>
            <p:cNvSpPr txBox="1">
              <a:spLocks noChangeArrowheads="1"/>
            </p:cNvSpPr>
            <p:nvPr/>
          </p:nvSpPr>
          <p:spPr bwMode="auto">
            <a:xfrm>
              <a:off x="4376" y="136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p>
          </p:txBody>
        </p:sp>
        <p:sp>
          <p:nvSpPr>
            <p:cNvPr id="573471" name="Line 31"/>
            <p:cNvSpPr>
              <a:spLocks noChangeShapeType="1"/>
            </p:cNvSpPr>
            <p:nvPr/>
          </p:nvSpPr>
          <p:spPr bwMode="auto">
            <a:xfrm>
              <a:off x="4501" y="2160"/>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2" name="Line 32"/>
            <p:cNvSpPr>
              <a:spLocks noChangeShapeType="1"/>
            </p:cNvSpPr>
            <p:nvPr/>
          </p:nvSpPr>
          <p:spPr bwMode="auto">
            <a:xfrm>
              <a:off x="4501" y="2364"/>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3" name="Line 33"/>
            <p:cNvSpPr>
              <a:spLocks noChangeShapeType="1"/>
            </p:cNvSpPr>
            <p:nvPr/>
          </p:nvSpPr>
          <p:spPr bwMode="auto">
            <a:xfrm>
              <a:off x="4501" y="2783"/>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4" name="Line 34"/>
            <p:cNvSpPr>
              <a:spLocks noChangeShapeType="1"/>
            </p:cNvSpPr>
            <p:nvPr/>
          </p:nvSpPr>
          <p:spPr bwMode="auto">
            <a:xfrm>
              <a:off x="4501" y="320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5" name="Text Box 35"/>
            <p:cNvSpPr txBox="1">
              <a:spLocks noChangeArrowheads="1"/>
            </p:cNvSpPr>
            <p:nvPr/>
          </p:nvSpPr>
          <p:spPr bwMode="auto">
            <a:xfrm>
              <a:off x="4938" y="2040"/>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6" name="Text Box 36"/>
            <p:cNvSpPr txBox="1">
              <a:spLocks noChangeArrowheads="1"/>
            </p:cNvSpPr>
            <p:nvPr/>
          </p:nvSpPr>
          <p:spPr bwMode="auto">
            <a:xfrm>
              <a:off x="4938" y="2267"/>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7" name="Text Box 37"/>
            <p:cNvSpPr txBox="1">
              <a:spLocks noChangeArrowheads="1"/>
            </p:cNvSpPr>
            <p:nvPr/>
          </p:nvSpPr>
          <p:spPr bwMode="auto">
            <a:xfrm>
              <a:off x="4938" y="2654"/>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sp>
          <p:nvSpPr>
            <p:cNvPr id="573478" name="Text Box 38"/>
            <p:cNvSpPr txBox="1">
              <a:spLocks noChangeArrowheads="1"/>
            </p:cNvSpPr>
            <p:nvPr/>
          </p:nvSpPr>
          <p:spPr bwMode="auto">
            <a:xfrm>
              <a:off x="4938" y="3081"/>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chain</a:t>
              </a:r>
            </a:p>
          </p:txBody>
        </p:sp>
      </p:grpSp>
    </p:spTree>
    <p:extLst>
      <p:ext uri="{BB962C8B-B14F-4D97-AF65-F5344CB8AC3E}">
        <p14:creationId xmlns:p14="http://schemas.microsoft.com/office/powerpoint/2010/main" val="2816048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D0271C-D2A0-46CE-B75E-97E46C51F11E}" type="slidenum">
              <a:rPr lang="en-US"/>
              <a:pPr/>
              <a:t>6</a:t>
            </a:fld>
            <a:endParaRPr lang="en-US"/>
          </a:p>
        </p:txBody>
      </p:sp>
      <p:sp>
        <p:nvSpPr>
          <p:cNvPr id="664578" name="Rectangle 2"/>
          <p:cNvSpPr>
            <a:spLocks noGrp="1" noChangeArrowheads="1"/>
          </p:cNvSpPr>
          <p:nvPr>
            <p:ph type="title"/>
          </p:nvPr>
        </p:nvSpPr>
        <p:spPr/>
        <p:txBody>
          <a:bodyPr/>
          <a:lstStyle/>
          <a:p>
            <a:r>
              <a:rPr lang="en-US" dirty="0" smtClean="0"/>
              <a:t>Consider some Applications…</a:t>
            </a:r>
            <a:endParaRPr lang="en-US" dirty="0"/>
          </a:p>
        </p:txBody>
      </p:sp>
      <p:sp>
        <p:nvSpPr>
          <p:cNvPr id="664579" name="Rectangle 3"/>
          <p:cNvSpPr>
            <a:spLocks noGrp="1" noChangeArrowheads="1"/>
          </p:cNvSpPr>
          <p:nvPr>
            <p:ph type="body" idx="1"/>
          </p:nvPr>
        </p:nvSpPr>
        <p:spPr>
          <a:xfrm>
            <a:off x="350838" y="1214438"/>
            <a:ext cx="8474075" cy="5413375"/>
          </a:xfrm>
        </p:spPr>
        <p:txBody>
          <a:bodyPr/>
          <a:lstStyle/>
          <a:p>
            <a:r>
              <a:rPr lang="en-US" dirty="0"/>
              <a:t>Keeping track of customer account information at a bank</a:t>
            </a:r>
          </a:p>
          <a:p>
            <a:pPr lvl="1"/>
            <a:r>
              <a:rPr lang="en-US" dirty="0"/>
              <a:t>Search through records to check balances and perform transactions</a:t>
            </a:r>
          </a:p>
          <a:p>
            <a:r>
              <a:rPr lang="en-US" dirty="0"/>
              <a:t>Keep track of reservations on flights</a:t>
            </a:r>
          </a:p>
          <a:p>
            <a:pPr lvl="1"/>
            <a:r>
              <a:rPr lang="en-US" dirty="0"/>
              <a:t>Search to find empty seats, cancel/modify reservations</a:t>
            </a:r>
          </a:p>
          <a:p>
            <a:r>
              <a:rPr lang="en-US" dirty="0"/>
              <a:t>Search engine </a:t>
            </a:r>
          </a:p>
          <a:p>
            <a:pPr lvl="1"/>
            <a:r>
              <a:rPr lang="en-US" dirty="0"/>
              <a:t>Looks for all documents containing a given word</a:t>
            </a:r>
          </a:p>
        </p:txBody>
      </p:sp>
    </p:spTree>
    <p:extLst>
      <p:ext uri="{BB962C8B-B14F-4D97-AF65-F5344CB8AC3E}">
        <p14:creationId xmlns:p14="http://schemas.microsoft.com/office/powerpoint/2010/main" val="3107428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14400"/>
          </a:xfrm>
        </p:spPr>
        <p:txBody>
          <a:bodyPr/>
          <a:lstStyle/>
          <a:p>
            <a:r>
              <a:rPr lang="en-US"/>
              <a:t>Analysis on Chained-Hash-Search</a:t>
            </a:r>
          </a:p>
        </p:txBody>
      </p:sp>
      <p:sp>
        <p:nvSpPr>
          <p:cNvPr id="12291" name="Rectangle 3"/>
          <p:cNvSpPr>
            <a:spLocks noGrp="1" noChangeArrowheads="1"/>
          </p:cNvSpPr>
          <p:nvPr>
            <p:ph type="body" idx="1"/>
          </p:nvPr>
        </p:nvSpPr>
        <p:spPr>
          <a:xfrm>
            <a:off x="180975" y="990600"/>
            <a:ext cx="8810625" cy="5410200"/>
          </a:xfrm>
        </p:spPr>
        <p:txBody>
          <a:bodyPr/>
          <a:lstStyle/>
          <a:p>
            <a:pPr>
              <a:lnSpc>
                <a:spcPct val="80000"/>
              </a:lnSpc>
            </a:pPr>
            <a:r>
              <a:rPr lang="en-US" sz="2800">
                <a:solidFill>
                  <a:srgbClr val="CC3300"/>
                </a:solidFill>
              </a:rPr>
              <a:t>Load factor</a:t>
            </a:r>
            <a:r>
              <a:rPr lang="en-US" sz="2800"/>
              <a:t> </a:t>
            </a:r>
            <a:r>
              <a:rPr lang="en-US" sz="2800">
                <a:solidFill>
                  <a:schemeClr val="hlink"/>
                </a:solidFill>
                <a:sym typeface="Symbol" pitchFamily="18" charset="2"/>
              </a:rPr>
              <a:t></a:t>
            </a:r>
            <a:r>
              <a:rPr lang="en-US" sz="2800">
                <a:solidFill>
                  <a:schemeClr val="hlink"/>
                </a:solidFill>
              </a:rPr>
              <a:t>=</a:t>
            </a:r>
            <a:r>
              <a:rPr lang="en-US" sz="2800" i="1">
                <a:solidFill>
                  <a:schemeClr val="hlink"/>
                </a:solidFill>
              </a:rPr>
              <a:t>n</a:t>
            </a:r>
            <a:r>
              <a:rPr lang="en-US" sz="2800">
                <a:solidFill>
                  <a:schemeClr val="hlink"/>
                </a:solidFill>
              </a:rPr>
              <a:t>/</a:t>
            </a:r>
            <a:r>
              <a:rPr lang="en-US" sz="2800" i="1">
                <a:solidFill>
                  <a:schemeClr val="hlink"/>
                </a:solidFill>
              </a:rPr>
              <a:t>m</a:t>
            </a:r>
            <a:r>
              <a:rPr lang="en-US" sz="2800"/>
              <a:t> = average keys per slot.</a:t>
            </a:r>
          </a:p>
          <a:p>
            <a:pPr lvl="1">
              <a:lnSpc>
                <a:spcPct val="80000"/>
              </a:lnSpc>
            </a:pPr>
            <a:r>
              <a:rPr lang="en-US" sz="2400" i="1"/>
              <a:t>m</a:t>
            </a:r>
            <a:r>
              <a:rPr lang="en-US" sz="2400"/>
              <a:t> – number of slots.</a:t>
            </a:r>
          </a:p>
          <a:p>
            <a:pPr lvl="1">
              <a:lnSpc>
                <a:spcPct val="80000"/>
              </a:lnSpc>
            </a:pPr>
            <a:r>
              <a:rPr lang="en-US" sz="2400" i="1"/>
              <a:t> n</a:t>
            </a:r>
            <a:r>
              <a:rPr lang="en-US" sz="2400"/>
              <a:t> – number of elements stored in the hash table.</a:t>
            </a:r>
            <a:endParaRPr lang="en-US" sz="2400" i="1"/>
          </a:p>
          <a:p>
            <a:pPr>
              <a:lnSpc>
                <a:spcPct val="80000"/>
              </a:lnSpc>
            </a:pPr>
            <a:r>
              <a:rPr lang="en-US" sz="2800">
                <a:solidFill>
                  <a:srgbClr val="CC3300"/>
                </a:solidFill>
              </a:rPr>
              <a:t>Worst-case complexity:</a:t>
            </a:r>
            <a:r>
              <a:rPr lang="en-US" sz="2800"/>
              <a:t> </a:t>
            </a:r>
            <a:r>
              <a:rPr lang="en-US" sz="2800">
                <a:sym typeface="Symbol" pitchFamily="18" charset="2"/>
              </a:rPr>
              <a:t></a:t>
            </a:r>
            <a:r>
              <a:rPr lang="en-US" sz="2800"/>
              <a:t>(</a:t>
            </a:r>
            <a:r>
              <a:rPr lang="en-US" sz="2800" i="1"/>
              <a:t>n</a:t>
            </a:r>
            <a:r>
              <a:rPr lang="en-US" sz="2800"/>
              <a:t>) + time to compute </a:t>
            </a:r>
            <a:r>
              <a:rPr lang="en-US" sz="2800" i="1"/>
              <a:t>h</a:t>
            </a:r>
            <a:r>
              <a:rPr lang="en-US" sz="2800"/>
              <a:t>(</a:t>
            </a:r>
            <a:r>
              <a:rPr lang="en-US" sz="2800" i="1"/>
              <a:t>k</a:t>
            </a:r>
            <a:r>
              <a:rPr lang="en-US" sz="2800"/>
              <a:t>).</a:t>
            </a:r>
          </a:p>
          <a:p>
            <a:pPr>
              <a:lnSpc>
                <a:spcPct val="80000"/>
              </a:lnSpc>
            </a:pPr>
            <a:endParaRPr lang="en-US" sz="2800"/>
          </a:p>
          <a:p>
            <a:pPr>
              <a:lnSpc>
                <a:spcPct val="80000"/>
              </a:lnSpc>
            </a:pPr>
            <a:r>
              <a:rPr lang="en-US" sz="2400"/>
              <a:t>Average depends on how </a:t>
            </a:r>
            <a:r>
              <a:rPr lang="en-US" sz="2400" i="1"/>
              <a:t>h</a:t>
            </a:r>
            <a:r>
              <a:rPr lang="en-US" sz="2400"/>
              <a:t> distributes keys among </a:t>
            </a:r>
            <a:r>
              <a:rPr lang="en-US" sz="2400" i="1"/>
              <a:t>m</a:t>
            </a:r>
            <a:r>
              <a:rPr lang="en-US" sz="2400"/>
              <a:t> slots.</a:t>
            </a:r>
          </a:p>
          <a:p>
            <a:pPr>
              <a:lnSpc>
                <a:spcPct val="80000"/>
              </a:lnSpc>
            </a:pPr>
            <a:r>
              <a:rPr lang="en-US" sz="2800" b="1">
                <a:solidFill>
                  <a:srgbClr val="CC3300"/>
                </a:solidFill>
              </a:rPr>
              <a:t>Assume</a:t>
            </a:r>
            <a:r>
              <a:rPr lang="en-US" sz="2800"/>
              <a:t> </a:t>
            </a:r>
          </a:p>
          <a:p>
            <a:pPr lvl="1">
              <a:lnSpc>
                <a:spcPct val="80000"/>
              </a:lnSpc>
            </a:pPr>
            <a:r>
              <a:rPr lang="en-US" sz="2400" i="1">
                <a:solidFill>
                  <a:schemeClr val="hlink"/>
                </a:solidFill>
              </a:rPr>
              <a:t>Simple uniform hashing</a:t>
            </a:r>
            <a:r>
              <a:rPr lang="en-US" sz="2400"/>
              <a:t>.</a:t>
            </a:r>
          </a:p>
          <a:p>
            <a:pPr lvl="2">
              <a:lnSpc>
                <a:spcPct val="80000"/>
              </a:lnSpc>
            </a:pPr>
            <a:r>
              <a:rPr lang="en-US"/>
              <a:t>Any key is equally likely to hash into any of the </a:t>
            </a:r>
            <a:r>
              <a:rPr lang="en-US" i="1"/>
              <a:t>m</a:t>
            </a:r>
            <a:r>
              <a:rPr lang="en-US"/>
              <a:t> slots, independent of where any other key hashes to.</a:t>
            </a:r>
          </a:p>
          <a:p>
            <a:pPr lvl="1">
              <a:lnSpc>
                <a:spcPct val="80000"/>
              </a:lnSpc>
            </a:pPr>
            <a:r>
              <a:rPr lang="en-US" sz="2400" i="1">
                <a:solidFill>
                  <a:schemeClr val="hlink"/>
                </a:solidFill>
              </a:rPr>
              <a:t>O</a:t>
            </a:r>
            <a:r>
              <a:rPr lang="en-US" sz="2400">
                <a:solidFill>
                  <a:schemeClr val="hlink"/>
                </a:solidFill>
              </a:rPr>
              <a:t>(1) time to compute </a:t>
            </a:r>
            <a:r>
              <a:rPr lang="en-US" sz="2400" i="1">
                <a:solidFill>
                  <a:schemeClr val="hlink"/>
                </a:solidFill>
              </a:rPr>
              <a:t>h</a:t>
            </a:r>
            <a:r>
              <a:rPr lang="en-US" sz="2400">
                <a:solidFill>
                  <a:schemeClr val="hlink"/>
                </a:solidFill>
              </a:rPr>
              <a:t>(</a:t>
            </a:r>
            <a:r>
              <a:rPr lang="en-US" sz="2400" i="1">
                <a:solidFill>
                  <a:schemeClr val="hlink"/>
                </a:solidFill>
              </a:rPr>
              <a:t>k</a:t>
            </a:r>
            <a:r>
              <a:rPr lang="en-US" sz="2400">
                <a:solidFill>
                  <a:schemeClr val="hlink"/>
                </a:solidFill>
              </a:rPr>
              <a:t>)</a:t>
            </a:r>
            <a:r>
              <a:rPr lang="en-US" sz="2400"/>
              <a:t>.</a:t>
            </a:r>
          </a:p>
          <a:p>
            <a:pPr>
              <a:lnSpc>
                <a:spcPct val="80000"/>
              </a:lnSpc>
            </a:pPr>
            <a:r>
              <a:rPr lang="en-US" sz="2800"/>
              <a:t>Time to search for an element with key </a:t>
            </a:r>
            <a:r>
              <a:rPr lang="en-US" sz="2800" i="1"/>
              <a:t>k</a:t>
            </a:r>
            <a:r>
              <a:rPr lang="en-US" sz="2800"/>
              <a:t> is </a:t>
            </a:r>
            <a:r>
              <a:rPr lang="en-US" sz="2800" i="1">
                <a:latin typeface="Symbol" pitchFamily="18" charset="2"/>
              </a:rPr>
              <a:t>Q</a:t>
            </a:r>
            <a:r>
              <a:rPr lang="en-US" sz="2800"/>
              <a:t>(|</a:t>
            </a:r>
            <a:r>
              <a:rPr lang="en-US" sz="2800" i="1"/>
              <a:t>T</a:t>
            </a:r>
            <a:r>
              <a:rPr lang="en-US" sz="2800"/>
              <a:t>[</a:t>
            </a:r>
            <a:r>
              <a:rPr lang="en-US" sz="2800" i="1"/>
              <a:t>h</a:t>
            </a:r>
            <a:r>
              <a:rPr lang="en-US" sz="2800"/>
              <a:t>(</a:t>
            </a:r>
            <a:r>
              <a:rPr lang="en-US" sz="2800" i="1"/>
              <a:t>k</a:t>
            </a:r>
            <a:r>
              <a:rPr lang="en-US" sz="2800"/>
              <a:t>)]|).</a:t>
            </a:r>
          </a:p>
          <a:p>
            <a:pPr>
              <a:lnSpc>
                <a:spcPct val="80000"/>
              </a:lnSpc>
            </a:pPr>
            <a:r>
              <a:rPr lang="en-US" sz="2800"/>
              <a:t>Expected length of a linked list = load factor = </a:t>
            </a:r>
            <a:r>
              <a:rPr lang="en-US" sz="2800">
                <a:solidFill>
                  <a:schemeClr val="tx1"/>
                </a:solidFill>
                <a:sym typeface="Symbol" pitchFamily="18" charset="2"/>
              </a:rPr>
              <a:t> </a:t>
            </a:r>
            <a:r>
              <a:rPr lang="en-US" sz="2800">
                <a:solidFill>
                  <a:schemeClr val="tx1"/>
                </a:solidFill>
              </a:rPr>
              <a:t>= </a:t>
            </a:r>
            <a:r>
              <a:rPr lang="en-US" sz="2800" i="1">
                <a:solidFill>
                  <a:schemeClr val="tx1"/>
                </a:solidFill>
              </a:rPr>
              <a:t>n</a:t>
            </a:r>
            <a:r>
              <a:rPr lang="en-US" sz="2800">
                <a:solidFill>
                  <a:schemeClr val="tx1"/>
                </a:solidFill>
              </a:rPr>
              <a:t>/</a:t>
            </a:r>
            <a:r>
              <a:rPr lang="en-US" sz="2800" i="1">
                <a:solidFill>
                  <a:schemeClr val="tx1"/>
                </a:solidFill>
              </a:rPr>
              <a:t>m</a:t>
            </a:r>
            <a:r>
              <a:rPr lang="en-US" sz="2800"/>
              <a:t>.</a:t>
            </a:r>
          </a:p>
        </p:txBody>
      </p:sp>
    </p:spTree>
    <p:extLst>
      <p:ext uri="{BB962C8B-B14F-4D97-AF65-F5344CB8AC3E}">
        <p14:creationId xmlns:p14="http://schemas.microsoft.com/office/powerpoint/2010/main" val="27981845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914400"/>
          </a:xfrm>
        </p:spPr>
        <p:txBody>
          <a:bodyPr/>
          <a:lstStyle/>
          <a:p>
            <a:r>
              <a:rPr lang="en-US"/>
              <a:t>Expected Cost of a Successful Search</a:t>
            </a:r>
          </a:p>
        </p:txBody>
      </p:sp>
      <p:sp>
        <p:nvSpPr>
          <p:cNvPr id="49155" name="Rectangle 3"/>
          <p:cNvSpPr>
            <a:spLocks noGrp="1" noChangeArrowheads="1"/>
          </p:cNvSpPr>
          <p:nvPr>
            <p:ph type="body" idx="1"/>
          </p:nvPr>
        </p:nvSpPr>
        <p:spPr>
          <a:xfrm>
            <a:off x="152400" y="1981200"/>
            <a:ext cx="8810625" cy="4343400"/>
          </a:xfrm>
        </p:spPr>
        <p:txBody>
          <a:bodyPr>
            <a:normAutofit fontScale="92500" lnSpcReduction="20000"/>
          </a:bodyPr>
          <a:lstStyle/>
          <a:p>
            <a:pPr>
              <a:lnSpc>
                <a:spcPct val="90000"/>
              </a:lnSpc>
              <a:buFont typeface="Wingdings" pitchFamily="2" charset="2"/>
              <a:buNone/>
            </a:pPr>
            <a:r>
              <a:rPr lang="en-US" sz="2800" b="1" dirty="0">
                <a:solidFill>
                  <a:schemeClr val="hlink"/>
                </a:solidFill>
              </a:rPr>
              <a:t>Proof:</a:t>
            </a:r>
          </a:p>
          <a:p>
            <a:pPr>
              <a:lnSpc>
                <a:spcPct val="90000"/>
              </a:lnSpc>
            </a:pPr>
            <a:r>
              <a:rPr lang="en-US" sz="2600" dirty="0"/>
              <a:t>The probability that a list is searched is proportional to the number of elements it contains.</a:t>
            </a:r>
          </a:p>
          <a:p>
            <a:pPr>
              <a:lnSpc>
                <a:spcPct val="90000"/>
              </a:lnSpc>
            </a:pPr>
            <a:r>
              <a:rPr lang="en-US" sz="2600" dirty="0"/>
              <a:t>Assume that the element being searched for is equally likely to be any of the </a:t>
            </a:r>
            <a:r>
              <a:rPr lang="en-US" sz="2600" i="1" dirty="0"/>
              <a:t>n</a:t>
            </a:r>
            <a:r>
              <a:rPr lang="en-US" sz="2600" dirty="0"/>
              <a:t> elements in the table.</a:t>
            </a:r>
          </a:p>
          <a:p>
            <a:pPr>
              <a:lnSpc>
                <a:spcPct val="90000"/>
              </a:lnSpc>
            </a:pPr>
            <a:r>
              <a:rPr lang="en-US" sz="2600" dirty="0">
                <a:solidFill>
                  <a:schemeClr val="hlink"/>
                </a:solidFill>
              </a:rPr>
              <a:t>The number of elements examined during a successful search for an element </a:t>
            </a:r>
            <a:r>
              <a:rPr lang="en-US" sz="2600" i="1" dirty="0">
                <a:solidFill>
                  <a:schemeClr val="hlink"/>
                </a:solidFill>
              </a:rPr>
              <a:t>x</a:t>
            </a:r>
            <a:r>
              <a:rPr lang="en-US" sz="2600" dirty="0">
                <a:solidFill>
                  <a:schemeClr val="hlink"/>
                </a:solidFill>
              </a:rPr>
              <a:t> is</a:t>
            </a:r>
            <a:r>
              <a:rPr lang="en-US" sz="2600" dirty="0">
                <a:solidFill>
                  <a:srgbClr val="CC3300"/>
                </a:solidFill>
              </a:rPr>
              <a:t> 1 more than the number of elements that appear before </a:t>
            </a:r>
            <a:r>
              <a:rPr lang="en-US" sz="2600" i="1" dirty="0">
                <a:solidFill>
                  <a:srgbClr val="CC3300"/>
                </a:solidFill>
              </a:rPr>
              <a:t>x </a:t>
            </a:r>
            <a:r>
              <a:rPr lang="en-US" sz="2600" dirty="0">
                <a:solidFill>
                  <a:srgbClr val="CC3300"/>
                </a:solidFill>
              </a:rPr>
              <a:t>in </a:t>
            </a:r>
            <a:r>
              <a:rPr lang="en-US" sz="2600" i="1" dirty="0">
                <a:solidFill>
                  <a:srgbClr val="CC3300"/>
                </a:solidFill>
              </a:rPr>
              <a:t>x</a:t>
            </a:r>
            <a:r>
              <a:rPr lang="en-US" sz="2600" dirty="0">
                <a:solidFill>
                  <a:srgbClr val="CC3300"/>
                </a:solidFill>
              </a:rPr>
              <a:t>’s list.</a:t>
            </a:r>
          </a:p>
          <a:p>
            <a:pPr lvl="1">
              <a:lnSpc>
                <a:spcPct val="90000"/>
              </a:lnSpc>
            </a:pPr>
            <a:r>
              <a:rPr lang="en-US" sz="2600" dirty="0"/>
              <a:t>These are the </a:t>
            </a:r>
            <a:r>
              <a:rPr lang="en-US" sz="2600" dirty="0">
                <a:solidFill>
                  <a:schemeClr val="hlink"/>
                </a:solidFill>
              </a:rPr>
              <a:t>elements inserted </a:t>
            </a:r>
            <a:r>
              <a:rPr lang="en-US" sz="2600" b="1" i="1" dirty="0">
                <a:solidFill>
                  <a:srgbClr val="CC3300"/>
                </a:solidFill>
              </a:rPr>
              <a:t>after</a:t>
            </a:r>
            <a:r>
              <a:rPr lang="en-US" sz="2600" b="1" dirty="0">
                <a:solidFill>
                  <a:schemeClr val="hlink"/>
                </a:solidFill>
              </a:rPr>
              <a:t> </a:t>
            </a:r>
            <a:r>
              <a:rPr lang="en-US" sz="2600" b="1" i="1" dirty="0">
                <a:solidFill>
                  <a:schemeClr val="hlink"/>
                </a:solidFill>
              </a:rPr>
              <a:t>x</a:t>
            </a:r>
            <a:r>
              <a:rPr lang="en-US" sz="2600" i="1" dirty="0"/>
              <a:t> </a:t>
            </a:r>
            <a:r>
              <a:rPr lang="en-US" sz="2600" dirty="0"/>
              <a:t>was inserted.</a:t>
            </a:r>
          </a:p>
          <a:p>
            <a:pPr>
              <a:lnSpc>
                <a:spcPct val="90000"/>
              </a:lnSpc>
            </a:pPr>
            <a:r>
              <a:rPr lang="en-US" sz="2600" dirty="0">
                <a:solidFill>
                  <a:srgbClr val="CC3300"/>
                </a:solidFill>
              </a:rPr>
              <a:t>Goal:</a:t>
            </a:r>
          </a:p>
          <a:p>
            <a:pPr lvl="1">
              <a:lnSpc>
                <a:spcPct val="90000"/>
              </a:lnSpc>
            </a:pPr>
            <a:r>
              <a:rPr lang="en-US" sz="2600" dirty="0">
                <a:solidFill>
                  <a:schemeClr val="hlink"/>
                </a:solidFill>
              </a:rPr>
              <a:t>Find</a:t>
            </a:r>
            <a:r>
              <a:rPr lang="en-US" sz="2600" dirty="0"/>
              <a:t> the average, over the </a:t>
            </a:r>
            <a:r>
              <a:rPr lang="en-US" sz="2600" i="1" dirty="0"/>
              <a:t>n</a:t>
            </a:r>
            <a:r>
              <a:rPr lang="en-US" sz="2600" dirty="0"/>
              <a:t> elements </a:t>
            </a:r>
            <a:r>
              <a:rPr lang="en-US" sz="2600" i="1" dirty="0"/>
              <a:t>x</a:t>
            </a:r>
            <a:r>
              <a:rPr lang="en-US" sz="2600" dirty="0"/>
              <a:t> in the table, of </a:t>
            </a:r>
            <a:r>
              <a:rPr lang="en-US" sz="2600" dirty="0">
                <a:solidFill>
                  <a:schemeClr val="hlink"/>
                </a:solidFill>
              </a:rPr>
              <a:t>how many elements were inserted into </a:t>
            </a:r>
            <a:r>
              <a:rPr lang="en-US" sz="2600" i="1" dirty="0">
                <a:solidFill>
                  <a:schemeClr val="hlink"/>
                </a:solidFill>
              </a:rPr>
              <a:t>x</a:t>
            </a:r>
            <a:r>
              <a:rPr lang="en-US" sz="2600" dirty="0">
                <a:solidFill>
                  <a:schemeClr val="hlink"/>
                </a:solidFill>
              </a:rPr>
              <a:t>’s list after </a:t>
            </a:r>
            <a:r>
              <a:rPr lang="en-US" sz="2600" i="1" dirty="0">
                <a:solidFill>
                  <a:schemeClr val="hlink"/>
                </a:solidFill>
              </a:rPr>
              <a:t>x</a:t>
            </a:r>
            <a:r>
              <a:rPr lang="en-US" sz="2600" dirty="0">
                <a:solidFill>
                  <a:schemeClr val="hlink"/>
                </a:solidFill>
              </a:rPr>
              <a:t> was inserted</a:t>
            </a:r>
            <a:r>
              <a:rPr lang="en-US" sz="2600" dirty="0"/>
              <a:t>.</a:t>
            </a:r>
          </a:p>
          <a:p>
            <a:pPr>
              <a:lnSpc>
                <a:spcPct val="90000"/>
              </a:lnSpc>
            </a:pPr>
            <a:endParaRPr lang="en-US" sz="2200" dirty="0"/>
          </a:p>
          <a:p>
            <a:pPr>
              <a:lnSpc>
                <a:spcPct val="90000"/>
              </a:lnSpc>
              <a:buFont typeface="Wingdings" pitchFamily="2" charset="2"/>
              <a:buNone/>
            </a:pPr>
            <a:r>
              <a:rPr lang="en-US" sz="2200" dirty="0"/>
              <a:t> </a:t>
            </a:r>
          </a:p>
        </p:txBody>
      </p:sp>
      <p:sp>
        <p:nvSpPr>
          <p:cNvPr id="49156" name="Text Box 4"/>
          <p:cNvSpPr txBox="1">
            <a:spLocks noChangeArrowheads="1"/>
          </p:cNvSpPr>
          <p:nvPr/>
        </p:nvSpPr>
        <p:spPr bwMode="auto">
          <a:xfrm>
            <a:off x="762000" y="1371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u="none"/>
          </a:p>
        </p:txBody>
      </p:sp>
      <p:sp>
        <p:nvSpPr>
          <p:cNvPr id="49157" name="Text Box 5"/>
          <p:cNvSpPr txBox="1">
            <a:spLocks noChangeArrowheads="1"/>
          </p:cNvSpPr>
          <p:nvPr/>
        </p:nvSpPr>
        <p:spPr bwMode="auto">
          <a:xfrm>
            <a:off x="228600" y="838200"/>
            <a:ext cx="6934200" cy="70788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u="none" dirty="0">
                <a:solidFill>
                  <a:srgbClr val="CC3300"/>
                </a:solidFill>
              </a:rPr>
              <a:t>Theorem:</a:t>
            </a:r>
            <a:endParaRPr lang="en-US" sz="2000" u="none" dirty="0"/>
          </a:p>
          <a:p>
            <a:r>
              <a:rPr lang="en-US" sz="2000" u="none" dirty="0"/>
              <a:t>A successful search takes expected time </a:t>
            </a:r>
            <a:r>
              <a:rPr lang="el-GR" sz="2000" u="none" dirty="0">
                <a:cs typeface="Times New Roman" pitchFamily="18" charset="0"/>
              </a:rPr>
              <a:t>Θ</a:t>
            </a:r>
            <a:r>
              <a:rPr lang="en-US" sz="2000" u="none" dirty="0">
                <a:cs typeface="Times New Roman" pitchFamily="18" charset="0"/>
              </a:rPr>
              <a:t>(1+</a:t>
            </a:r>
            <a:r>
              <a:rPr lang="el-GR" sz="2000" u="none" dirty="0">
                <a:cs typeface="Times New Roman" pitchFamily="18" charset="0"/>
              </a:rPr>
              <a:t>α</a:t>
            </a:r>
            <a:r>
              <a:rPr lang="en-US" sz="2000" u="none" dirty="0">
                <a:cs typeface="Times New Roman" pitchFamily="18" charset="0"/>
              </a:rPr>
              <a:t>).</a:t>
            </a:r>
            <a:endParaRPr lang="el-GR" sz="2000" u="none" dirty="0">
              <a:cs typeface="Times New Roman" pitchFamily="18" charset="0"/>
            </a:endParaRPr>
          </a:p>
        </p:txBody>
      </p:sp>
    </p:spTree>
    <p:extLst>
      <p:ext uri="{BB962C8B-B14F-4D97-AF65-F5344CB8AC3E}">
        <p14:creationId xmlns:p14="http://schemas.microsoft.com/office/powerpoint/2010/main" val="25821847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914400"/>
          </a:xfrm>
        </p:spPr>
        <p:txBody>
          <a:bodyPr/>
          <a:lstStyle/>
          <a:p>
            <a:r>
              <a:rPr lang="en-US" sz="4000"/>
              <a:t>Expected Cost of an Unsuccessful Search</a:t>
            </a:r>
          </a:p>
        </p:txBody>
      </p:sp>
      <p:sp>
        <p:nvSpPr>
          <p:cNvPr id="48131" name="Rectangle 3"/>
          <p:cNvSpPr>
            <a:spLocks noGrp="1" noChangeArrowheads="1"/>
          </p:cNvSpPr>
          <p:nvPr>
            <p:ph type="body" idx="1"/>
          </p:nvPr>
        </p:nvSpPr>
        <p:spPr>
          <a:xfrm>
            <a:off x="152400" y="2362200"/>
            <a:ext cx="8810625" cy="4038600"/>
          </a:xfrm>
        </p:spPr>
        <p:txBody>
          <a:bodyPr/>
          <a:lstStyle/>
          <a:p>
            <a:pPr>
              <a:buFont typeface="Wingdings" pitchFamily="2" charset="2"/>
              <a:buNone/>
            </a:pPr>
            <a:r>
              <a:rPr lang="en-US" sz="2800" b="1">
                <a:solidFill>
                  <a:schemeClr val="hlink"/>
                </a:solidFill>
              </a:rPr>
              <a:t>Proof:</a:t>
            </a:r>
          </a:p>
          <a:p>
            <a:r>
              <a:rPr lang="en-US" sz="2800"/>
              <a:t>Any key not already in the table is equally likely to hash to any of the </a:t>
            </a:r>
            <a:r>
              <a:rPr lang="en-US" sz="2800" i="1"/>
              <a:t>m</a:t>
            </a:r>
            <a:r>
              <a:rPr lang="en-US" sz="2800"/>
              <a:t> slots.</a:t>
            </a:r>
          </a:p>
          <a:p>
            <a:r>
              <a:rPr lang="en-US" sz="2800"/>
              <a:t>To search unsuccessfully for any key </a:t>
            </a:r>
            <a:r>
              <a:rPr lang="en-US" sz="2800" i="1"/>
              <a:t>k</a:t>
            </a:r>
            <a:r>
              <a:rPr lang="en-US" sz="2800"/>
              <a:t>, need to search to the end of the list </a:t>
            </a:r>
            <a:r>
              <a:rPr lang="en-US" sz="2800" i="1"/>
              <a:t>T</a:t>
            </a:r>
            <a:r>
              <a:rPr lang="en-US" sz="2800"/>
              <a:t>[</a:t>
            </a:r>
            <a:r>
              <a:rPr lang="en-US" sz="2800" i="1"/>
              <a:t>h</a:t>
            </a:r>
            <a:r>
              <a:rPr lang="en-US" sz="2800"/>
              <a:t>(</a:t>
            </a:r>
            <a:r>
              <a:rPr lang="en-US" sz="2800" i="1"/>
              <a:t>k</a:t>
            </a:r>
            <a:r>
              <a:rPr lang="en-US" sz="2800"/>
              <a:t>)], whose expected length is </a:t>
            </a:r>
            <a:r>
              <a:rPr lang="el-GR" sz="2800">
                <a:solidFill>
                  <a:schemeClr val="tx1"/>
                </a:solidFill>
              </a:rPr>
              <a:t>α</a:t>
            </a:r>
            <a:r>
              <a:rPr lang="en-US" sz="2800">
                <a:solidFill>
                  <a:schemeClr val="tx1"/>
                </a:solidFill>
              </a:rPr>
              <a:t>.</a:t>
            </a:r>
          </a:p>
          <a:p>
            <a:r>
              <a:rPr lang="en-US" sz="2800"/>
              <a:t>Adding the time to compute the hash function, the total time required is </a:t>
            </a:r>
            <a:r>
              <a:rPr lang="el-GR" sz="2800">
                <a:solidFill>
                  <a:schemeClr val="tx1"/>
                </a:solidFill>
              </a:rPr>
              <a:t>Θ</a:t>
            </a:r>
            <a:r>
              <a:rPr lang="en-US" sz="2800">
                <a:solidFill>
                  <a:schemeClr val="tx1"/>
                </a:solidFill>
              </a:rPr>
              <a:t>(1+</a:t>
            </a:r>
            <a:r>
              <a:rPr lang="el-GR" sz="2800">
                <a:solidFill>
                  <a:schemeClr val="tx1"/>
                </a:solidFill>
              </a:rPr>
              <a:t>α</a:t>
            </a:r>
            <a:r>
              <a:rPr lang="en-US" sz="2800">
                <a:solidFill>
                  <a:schemeClr val="tx1"/>
                </a:solidFill>
              </a:rPr>
              <a:t>).</a:t>
            </a:r>
            <a:endParaRPr lang="en-US" sz="2400"/>
          </a:p>
          <a:p>
            <a:pPr>
              <a:buFont typeface="Wingdings" pitchFamily="2" charset="2"/>
              <a:buNone/>
            </a:pPr>
            <a:r>
              <a:rPr lang="en-US" sz="2800"/>
              <a:t> </a:t>
            </a:r>
          </a:p>
        </p:txBody>
      </p:sp>
      <p:sp>
        <p:nvSpPr>
          <p:cNvPr id="48132" name="Text Box 4"/>
          <p:cNvSpPr txBox="1">
            <a:spLocks noChangeArrowheads="1"/>
          </p:cNvSpPr>
          <p:nvPr/>
        </p:nvSpPr>
        <p:spPr bwMode="auto">
          <a:xfrm>
            <a:off x="762000" y="1371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u="none"/>
          </a:p>
        </p:txBody>
      </p:sp>
      <p:sp>
        <p:nvSpPr>
          <p:cNvPr id="48133" name="Text Box 5"/>
          <p:cNvSpPr txBox="1">
            <a:spLocks noChangeArrowheads="1"/>
          </p:cNvSpPr>
          <p:nvPr/>
        </p:nvSpPr>
        <p:spPr bwMode="auto">
          <a:xfrm>
            <a:off x="228600" y="914400"/>
            <a:ext cx="7772400" cy="9588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u="none" dirty="0">
                <a:solidFill>
                  <a:srgbClr val="CC3300"/>
                </a:solidFill>
              </a:rPr>
              <a:t>Theorem:</a:t>
            </a:r>
            <a:endParaRPr lang="en-US" sz="2800" u="none" dirty="0"/>
          </a:p>
          <a:p>
            <a:r>
              <a:rPr lang="en-US" sz="2800" u="none" dirty="0"/>
              <a:t>An unsuccessful search takes expected time </a:t>
            </a:r>
            <a:r>
              <a:rPr lang="el-GR" sz="2800" u="none" dirty="0">
                <a:cs typeface="Times New Roman" pitchFamily="18" charset="0"/>
              </a:rPr>
              <a:t>Θ</a:t>
            </a:r>
            <a:r>
              <a:rPr lang="en-US" sz="2800" u="none" dirty="0">
                <a:cs typeface="Times New Roman" pitchFamily="18" charset="0"/>
              </a:rPr>
              <a:t>(1+</a:t>
            </a:r>
            <a:r>
              <a:rPr lang="el-GR" sz="2800" u="none" dirty="0">
                <a:cs typeface="Times New Roman" pitchFamily="18" charset="0"/>
              </a:rPr>
              <a:t>α</a:t>
            </a:r>
            <a:r>
              <a:rPr lang="en-US" sz="2800" u="none" dirty="0">
                <a:cs typeface="Times New Roman" pitchFamily="18" charset="0"/>
              </a:rPr>
              <a:t>).</a:t>
            </a:r>
            <a:endParaRPr lang="el-GR" sz="2800" u="none" dirty="0">
              <a:cs typeface="Times New Roman" pitchFamily="18" charset="0"/>
            </a:endParaRPr>
          </a:p>
        </p:txBody>
      </p:sp>
    </p:spTree>
    <p:extLst>
      <p:ext uri="{BB962C8B-B14F-4D97-AF65-F5344CB8AC3E}">
        <p14:creationId xmlns:p14="http://schemas.microsoft.com/office/powerpoint/2010/main" val="504027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7C9FFDE-F597-4CBC-B0D9-8E94372102C5}" type="slidenum">
              <a:rPr lang="en-US"/>
              <a:pPr/>
              <a:t>63</a:t>
            </a:fld>
            <a:endParaRPr lang="en-US"/>
          </a:p>
        </p:txBody>
      </p:sp>
      <p:sp>
        <p:nvSpPr>
          <p:cNvPr id="575490" name="Rectangle 2"/>
          <p:cNvSpPr>
            <a:spLocks noGrp="1" noChangeArrowheads="1"/>
          </p:cNvSpPr>
          <p:nvPr>
            <p:ph type="title"/>
          </p:nvPr>
        </p:nvSpPr>
        <p:spPr/>
        <p:txBody>
          <a:bodyPr/>
          <a:lstStyle/>
          <a:p>
            <a:r>
              <a:rPr lang="en-US"/>
              <a:t>Analysis of Search in Hash Tables</a:t>
            </a:r>
          </a:p>
        </p:txBody>
      </p:sp>
      <p:sp>
        <p:nvSpPr>
          <p:cNvPr id="575491" name="Rectangle 3"/>
          <p:cNvSpPr>
            <a:spLocks noGrp="1" noChangeArrowheads="1"/>
          </p:cNvSpPr>
          <p:nvPr>
            <p:ph type="body" idx="1"/>
          </p:nvPr>
        </p:nvSpPr>
        <p:spPr>
          <a:xfrm>
            <a:off x="350838" y="1214438"/>
            <a:ext cx="7702550" cy="5076825"/>
          </a:xfrm>
        </p:spPr>
        <p:txBody>
          <a:bodyPr/>
          <a:lstStyle/>
          <a:p>
            <a:pPr>
              <a:lnSpc>
                <a:spcPct val="150000"/>
              </a:lnSpc>
            </a:pPr>
            <a:r>
              <a:rPr lang="en-US"/>
              <a:t>If </a:t>
            </a:r>
            <a:r>
              <a:rPr lang="en-US">
                <a:solidFill>
                  <a:srgbClr val="CC0000"/>
                </a:solidFill>
              </a:rPr>
              <a:t>m</a:t>
            </a:r>
            <a:r>
              <a:rPr lang="en-US"/>
              <a:t> (# of slots) is proportional to </a:t>
            </a:r>
            <a:r>
              <a:rPr lang="en-US">
                <a:solidFill>
                  <a:srgbClr val="CC0000"/>
                </a:solidFill>
              </a:rPr>
              <a:t>n</a:t>
            </a:r>
            <a:r>
              <a:rPr lang="en-US"/>
              <a:t> (# of elements in the table):</a:t>
            </a:r>
          </a:p>
          <a:p>
            <a:pPr>
              <a:lnSpc>
                <a:spcPct val="150000"/>
              </a:lnSpc>
            </a:pPr>
            <a:r>
              <a:rPr lang="en-US"/>
              <a:t>		n = O(m)</a:t>
            </a:r>
          </a:p>
          <a:p>
            <a:pPr>
              <a:lnSpc>
                <a:spcPct val="150000"/>
              </a:lnSpc>
            </a:pPr>
            <a:r>
              <a:rPr lang="en-US"/>
              <a:t>		α = n/m = O(m)/m = </a:t>
            </a:r>
            <a:r>
              <a:rPr lang="en-US">
                <a:solidFill>
                  <a:srgbClr val="DD0111"/>
                </a:solidFill>
              </a:rPr>
              <a:t>O(1)</a:t>
            </a:r>
          </a:p>
          <a:p>
            <a:pPr>
              <a:lnSpc>
                <a:spcPct val="150000"/>
              </a:lnSpc>
              <a:buFontTx/>
              <a:buNone/>
            </a:pPr>
            <a:r>
              <a:rPr lang="en-US">
                <a:sym typeface="Symbol" pitchFamily="18" charset="2"/>
              </a:rPr>
              <a:t> </a:t>
            </a:r>
            <a:r>
              <a:rPr lang="en-US"/>
              <a:t>Searching takes constant time on average</a:t>
            </a:r>
          </a:p>
        </p:txBody>
      </p:sp>
    </p:spTree>
    <p:extLst>
      <p:ext uri="{BB962C8B-B14F-4D97-AF65-F5344CB8AC3E}">
        <p14:creationId xmlns:p14="http://schemas.microsoft.com/office/powerpoint/2010/main" val="13236050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B836577-AB69-4982-803A-45A61C638A20}" type="slidenum">
              <a:rPr lang="en-US"/>
              <a:pPr/>
              <a:t>64</a:t>
            </a:fld>
            <a:endParaRPr lang="en-US"/>
          </a:p>
        </p:txBody>
      </p:sp>
      <p:sp>
        <p:nvSpPr>
          <p:cNvPr id="567298" name="Rectangle 2"/>
          <p:cNvSpPr>
            <a:spLocks noGrp="1" noChangeArrowheads="1"/>
          </p:cNvSpPr>
          <p:nvPr>
            <p:ph type="title"/>
          </p:nvPr>
        </p:nvSpPr>
        <p:spPr/>
        <p:txBody>
          <a:bodyPr/>
          <a:lstStyle/>
          <a:p>
            <a:r>
              <a:rPr lang="en-US" dirty="0"/>
              <a:t>Collision with Chaining - Discussion</a:t>
            </a:r>
          </a:p>
        </p:txBody>
      </p:sp>
      <p:sp>
        <p:nvSpPr>
          <p:cNvPr id="567299" name="Rectangle 3"/>
          <p:cNvSpPr>
            <a:spLocks noGrp="1" noChangeArrowheads="1"/>
          </p:cNvSpPr>
          <p:nvPr>
            <p:ph type="body" idx="1"/>
          </p:nvPr>
        </p:nvSpPr>
        <p:spPr/>
        <p:txBody>
          <a:bodyPr>
            <a:normAutofit fontScale="92500" lnSpcReduction="10000"/>
          </a:bodyPr>
          <a:lstStyle/>
          <a:p>
            <a:pPr>
              <a:lnSpc>
                <a:spcPct val="130000"/>
              </a:lnSpc>
            </a:pPr>
            <a:r>
              <a:rPr lang="en-US"/>
              <a:t>Choosing the size of the table</a:t>
            </a:r>
          </a:p>
          <a:p>
            <a:pPr lvl="1">
              <a:lnSpc>
                <a:spcPct val="130000"/>
              </a:lnSpc>
            </a:pPr>
            <a:r>
              <a:rPr lang="en-US"/>
              <a:t>Small enough not to waste space</a:t>
            </a:r>
          </a:p>
          <a:p>
            <a:pPr lvl="1">
              <a:lnSpc>
                <a:spcPct val="130000"/>
              </a:lnSpc>
            </a:pPr>
            <a:r>
              <a:rPr lang="en-US"/>
              <a:t>Large enough such that lists remain short</a:t>
            </a:r>
          </a:p>
          <a:p>
            <a:pPr lvl="1">
              <a:lnSpc>
                <a:spcPct val="130000"/>
              </a:lnSpc>
            </a:pPr>
            <a:r>
              <a:rPr lang="en-US"/>
              <a:t>Typically 1/5 or 1/10 of the total number of elements</a:t>
            </a:r>
          </a:p>
          <a:p>
            <a:pPr>
              <a:lnSpc>
                <a:spcPct val="130000"/>
              </a:lnSpc>
            </a:pPr>
            <a:r>
              <a:rPr lang="en-US"/>
              <a:t>How should we keep the lists: ordered or not?</a:t>
            </a:r>
          </a:p>
          <a:p>
            <a:pPr lvl="1">
              <a:lnSpc>
                <a:spcPct val="130000"/>
              </a:lnSpc>
            </a:pPr>
            <a:r>
              <a:rPr lang="en-US"/>
              <a:t>Not ordered!</a:t>
            </a:r>
          </a:p>
          <a:p>
            <a:pPr lvl="2">
              <a:lnSpc>
                <a:spcPct val="130000"/>
              </a:lnSpc>
            </a:pPr>
            <a:r>
              <a:rPr lang="en-US"/>
              <a:t>Insert is fast</a:t>
            </a:r>
          </a:p>
          <a:p>
            <a:pPr lvl="2">
              <a:lnSpc>
                <a:spcPct val="130000"/>
              </a:lnSpc>
            </a:pPr>
            <a:r>
              <a:rPr lang="en-US"/>
              <a:t>Can easily remove the most recently inserted elements </a:t>
            </a:r>
          </a:p>
        </p:txBody>
      </p:sp>
    </p:spTree>
    <p:extLst>
      <p:ext uri="{BB962C8B-B14F-4D97-AF65-F5344CB8AC3E}">
        <p14:creationId xmlns:p14="http://schemas.microsoft.com/office/powerpoint/2010/main" val="653411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with Chaining - Discussion (cont’d)</a:t>
            </a:r>
            <a:endParaRPr lang="en-US" dirty="0"/>
          </a:p>
        </p:txBody>
      </p:sp>
      <p:sp>
        <p:nvSpPr>
          <p:cNvPr id="3" name="Content Placeholder 2"/>
          <p:cNvSpPr>
            <a:spLocks noGrp="1"/>
          </p:cNvSpPr>
          <p:nvPr>
            <p:ph idx="1"/>
          </p:nvPr>
        </p:nvSpPr>
        <p:spPr/>
        <p:txBody>
          <a:bodyPr>
            <a:normAutofit lnSpcReduction="10000"/>
          </a:bodyPr>
          <a:lstStyle/>
          <a:p>
            <a:r>
              <a:rPr lang="en-US" dirty="0" smtClean="0"/>
              <a:t>Advantages</a:t>
            </a:r>
          </a:p>
          <a:p>
            <a:pPr marL="0" indent="0">
              <a:buNone/>
            </a:pPr>
            <a:r>
              <a:rPr lang="en-US" dirty="0"/>
              <a:t> </a:t>
            </a:r>
            <a:r>
              <a:rPr lang="en-US" dirty="0" smtClean="0"/>
              <a:t>   - </a:t>
            </a:r>
            <a:r>
              <a:rPr lang="en-US" dirty="0"/>
              <a:t>Insertion can be carried out at the head of </a:t>
            </a:r>
            <a:endParaRPr lang="en-US" dirty="0" smtClean="0"/>
          </a:p>
          <a:p>
            <a:pPr marL="0" indent="0">
              <a:buNone/>
            </a:pPr>
            <a:r>
              <a:rPr lang="en-US" dirty="0"/>
              <a:t> </a:t>
            </a:r>
            <a:r>
              <a:rPr lang="en-US" dirty="0" smtClean="0"/>
              <a:t>      the list at the index</a:t>
            </a:r>
          </a:p>
          <a:p>
            <a:pPr marL="0" indent="0">
              <a:buNone/>
            </a:pPr>
            <a:r>
              <a:rPr lang="en-US" dirty="0" smtClean="0"/>
              <a:t>    - The </a:t>
            </a:r>
            <a:r>
              <a:rPr lang="en-US" dirty="0"/>
              <a:t>array size is not a limiting factor on </a:t>
            </a:r>
            <a:r>
              <a:rPr lang="en-US" dirty="0" smtClean="0"/>
              <a:t>the</a:t>
            </a:r>
          </a:p>
          <a:p>
            <a:pPr marL="0" indent="0">
              <a:buNone/>
            </a:pPr>
            <a:r>
              <a:rPr lang="en-US" dirty="0"/>
              <a:t> </a:t>
            </a:r>
            <a:r>
              <a:rPr lang="en-US" dirty="0" smtClean="0"/>
              <a:t>      size of the table</a:t>
            </a:r>
          </a:p>
          <a:p>
            <a:r>
              <a:rPr lang="en-US" dirty="0"/>
              <a:t>Disadvantages</a:t>
            </a:r>
          </a:p>
          <a:p>
            <a:pPr marL="0" indent="0">
              <a:buNone/>
            </a:pPr>
            <a:r>
              <a:rPr lang="en-US" dirty="0" smtClean="0"/>
              <a:t>    -  Memory </a:t>
            </a:r>
            <a:r>
              <a:rPr lang="en-US" dirty="0"/>
              <a:t>overhead incurred if the table </a:t>
            </a:r>
            <a:r>
              <a:rPr lang="en-US" dirty="0" smtClean="0"/>
              <a:t>size</a:t>
            </a:r>
          </a:p>
          <a:p>
            <a:pPr marL="0" indent="0">
              <a:buNone/>
            </a:pPr>
            <a:r>
              <a:rPr lang="en-US" dirty="0"/>
              <a:t> </a:t>
            </a:r>
            <a:r>
              <a:rPr lang="en-US" dirty="0" smtClean="0"/>
              <a:t>      is small.</a:t>
            </a:r>
          </a:p>
          <a:p>
            <a:pPr marL="0" indent="0">
              <a:buNone/>
            </a:pPr>
            <a:endParaRPr lang="en-US" dirty="0"/>
          </a:p>
        </p:txBody>
      </p:sp>
      <p:sp>
        <p:nvSpPr>
          <p:cNvPr id="4" name="Slide Number Placeholder 4"/>
          <p:cNvSpPr>
            <a:spLocks noGrp="1"/>
          </p:cNvSpPr>
          <p:nvPr>
            <p:ph type="sldNum" sz="quarter" idx="11"/>
          </p:nvPr>
        </p:nvSpPr>
        <p:spPr>
          <a:xfrm>
            <a:off x="3124200" y="6356350"/>
            <a:ext cx="2895600" cy="365125"/>
          </a:xfrm>
        </p:spPr>
        <p:txBody>
          <a:bodyPr/>
          <a:lstStyle/>
          <a:p>
            <a:fld id="{18611CD1-40C5-4A70-83D7-3588192F35B3}" type="slidenum">
              <a:rPr lang="en-US"/>
              <a:pPr/>
              <a:t>65</a:t>
            </a:fld>
            <a:endParaRPr lang="en-US" dirty="0"/>
          </a:p>
        </p:txBody>
      </p:sp>
    </p:spTree>
    <p:extLst>
      <p:ext uri="{BB962C8B-B14F-4D97-AF65-F5344CB8AC3E}">
        <p14:creationId xmlns:p14="http://schemas.microsoft.com/office/powerpoint/2010/main" val="21954500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1"/>
          </p:nvPr>
        </p:nvSpPr>
        <p:spPr/>
        <p:txBody>
          <a:bodyPr/>
          <a:lstStyle/>
          <a:p>
            <a:fld id="{47C41116-B21C-4724-8766-A493858DEDCF}" type="slidenum">
              <a:rPr lang="en-US"/>
              <a:pPr/>
              <a:t>66</a:t>
            </a:fld>
            <a:endParaRPr lang="en-US"/>
          </a:p>
        </p:txBody>
      </p:sp>
      <p:sp>
        <p:nvSpPr>
          <p:cNvPr id="571394" name="Rectangle 2"/>
          <p:cNvSpPr>
            <a:spLocks noGrp="1" noChangeArrowheads="1"/>
          </p:cNvSpPr>
          <p:nvPr>
            <p:ph type="title"/>
          </p:nvPr>
        </p:nvSpPr>
        <p:spPr/>
        <p:txBody>
          <a:bodyPr>
            <a:normAutofit fontScale="90000"/>
          </a:bodyPr>
          <a:lstStyle/>
          <a:p>
            <a:r>
              <a:rPr lang="en-US" sz="3600"/>
              <a:t>Analysis of Hashing with Chaining:</a:t>
            </a:r>
            <a:br>
              <a:rPr lang="en-US" sz="3600"/>
            </a:br>
            <a:r>
              <a:rPr lang="en-US" sz="3600"/>
              <a:t>Worst Case</a:t>
            </a:r>
          </a:p>
        </p:txBody>
      </p:sp>
      <p:sp>
        <p:nvSpPr>
          <p:cNvPr id="571395" name="Rectangle 3"/>
          <p:cNvSpPr>
            <a:spLocks noGrp="1" noChangeArrowheads="1"/>
          </p:cNvSpPr>
          <p:nvPr>
            <p:ph type="body" sz="half" idx="1"/>
          </p:nvPr>
        </p:nvSpPr>
        <p:spPr>
          <a:xfrm>
            <a:off x="350838" y="1214438"/>
            <a:ext cx="4694237" cy="5399087"/>
          </a:xfrm>
        </p:spPr>
        <p:txBody>
          <a:bodyPr/>
          <a:lstStyle/>
          <a:p>
            <a:pPr>
              <a:lnSpc>
                <a:spcPct val="140000"/>
              </a:lnSpc>
            </a:pPr>
            <a:r>
              <a:rPr lang="en-US" sz="2400"/>
              <a:t>How long does it take to search for an element with a given key?</a:t>
            </a:r>
          </a:p>
          <a:p>
            <a:pPr>
              <a:lnSpc>
                <a:spcPct val="140000"/>
              </a:lnSpc>
            </a:pPr>
            <a:r>
              <a:rPr lang="en-US" sz="2400">
                <a:cs typeface="Arial" charset="0"/>
                <a:sym typeface="Symbol" pitchFamily="18" charset="2"/>
              </a:rPr>
              <a:t>Worst case:</a:t>
            </a:r>
          </a:p>
          <a:p>
            <a:pPr lvl="1">
              <a:lnSpc>
                <a:spcPct val="140000"/>
              </a:lnSpc>
            </a:pPr>
            <a:r>
              <a:rPr lang="en-US" sz="2000">
                <a:sym typeface="Symbol" pitchFamily="18" charset="2"/>
              </a:rPr>
              <a:t>All </a:t>
            </a:r>
            <a:r>
              <a:rPr lang="en-US" sz="2000">
                <a:latin typeface="Comic Sans MS" pitchFamily="66" charset="0"/>
                <a:sym typeface="Symbol" pitchFamily="18" charset="2"/>
              </a:rPr>
              <a:t>n</a:t>
            </a:r>
            <a:r>
              <a:rPr lang="en-US" sz="2000">
                <a:sym typeface="Symbol" pitchFamily="18" charset="2"/>
              </a:rPr>
              <a:t> keys hash to the same slot</a:t>
            </a:r>
          </a:p>
          <a:p>
            <a:pPr lvl="1">
              <a:lnSpc>
                <a:spcPct val="140000"/>
              </a:lnSpc>
            </a:pPr>
            <a:r>
              <a:rPr lang="en-US" sz="2000">
                <a:sym typeface="Symbol" pitchFamily="18" charset="2"/>
              </a:rPr>
              <a:t>Worst-case time to search is </a:t>
            </a:r>
            <a:r>
              <a:rPr lang="en-US" sz="2000">
                <a:latin typeface="Comic Sans MS" pitchFamily="66" charset="0"/>
                <a:sym typeface="Symbol" pitchFamily="18" charset="2"/>
              </a:rPr>
              <a:t>(n)</a:t>
            </a:r>
            <a:r>
              <a:rPr lang="en-US" sz="2000">
                <a:sym typeface="Symbol" pitchFamily="18" charset="2"/>
              </a:rPr>
              <a:t>, plus time to compute the hash function</a:t>
            </a:r>
          </a:p>
        </p:txBody>
      </p:sp>
      <p:grpSp>
        <p:nvGrpSpPr>
          <p:cNvPr id="571396" name="Group 4"/>
          <p:cNvGrpSpPr>
            <a:grpSpLocks/>
          </p:cNvGrpSpPr>
          <p:nvPr/>
        </p:nvGrpSpPr>
        <p:grpSpPr bwMode="auto">
          <a:xfrm>
            <a:off x="5186363" y="1454150"/>
            <a:ext cx="3711575" cy="3781425"/>
            <a:chOff x="3267" y="916"/>
            <a:chExt cx="2338" cy="2382"/>
          </a:xfrm>
        </p:grpSpPr>
        <p:sp>
          <p:nvSpPr>
            <p:cNvPr id="571397" name="Rectangle 5"/>
            <p:cNvSpPr>
              <a:spLocks noChangeArrowheads="1"/>
            </p:cNvSpPr>
            <p:nvPr/>
          </p:nvSpPr>
          <p:spPr bwMode="auto">
            <a:xfrm>
              <a:off x="3267" y="308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398" name="Rectangle 6"/>
            <p:cNvSpPr>
              <a:spLocks noChangeArrowheads="1"/>
            </p:cNvSpPr>
            <p:nvPr/>
          </p:nvSpPr>
          <p:spPr bwMode="auto">
            <a:xfrm>
              <a:off x="3267" y="287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399" name="Rectangle 7"/>
            <p:cNvSpPr>
              <a:spLocks noChangeArrowheads="1"/>
            </p:cNvSpPr>
            <p:nvPr/>
          </p:nvSpPr>
          <p:spPr bwMode="auto">
            <a:xfrm>
              <a:off x="3267" y="265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0" name="Rectangle 8"/>
            <p:cNvSpPr>
              <a:spLocks noChangeArrowheads="1"/>
            </p:cNvSpPr>
            <p:nvPr/>
          </p:nvSpPr>
          <p:spPr bwMode="auto">
            <a:xfrm>
              <a:off x="3267" y="244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1" name="Rectangle 9"/>
            <p:cNvSpPr>
              <a:spLocks noChangeArrowheads="1"/>
            </p:cNvSpPr>
            <p:nvPr/>
          </p:nvSpPr>
          <p:spPr bwMode="auto">
            <a:xfrm>
              <a:off x="3267" y="2232"/>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2" name="Rectangle 10"/>
            <p:cNvSpPr>
              <a:spLocks noChangeArrowheads="1"/>
            </p:cNvSpPr>
            <p:nvPr/>
          </p:nvSpPr>
          <p:spPr bwMode="auto">
            <a:xfrm>
              <a:off x="3267" y="201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3" name="Rectangle 11"/>
            <p:cNvSpPr>
              <a:spLocks noChangeArrowheads="1"/>
            </p:cNvSpPr>
            <p:nvPr/>
          </p:nvSpPr>
          <p:spPr bwMode="auto">
            <a:xfrm>
              <a:off x="3267" y="1806"/>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4" name="Rectangle 12"/>
            <p:cNvSpPr>
              <a:spLocks noChangeArrowheads="1"/>
            </p:cNvSpPr>
            <p:nvPr/>
          </p:nvSpPr>
          <p:spPr bwMode="auto">
            <a:xfrm>
              <a:off x="3267" y="1593"/>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5" name="Rectangle 13"/>
            <p:cNvSpPr>
              <a:spLocks noChangeArrowheads="1"/>
            </p:cNvSpPr>
            <p:nvPr/>
          </p:nvSpPr>
          <p:spPr bwMode="auto">
            <a:xfrm>
              <a:off x="3267" y="137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6" name="Rectangle 14"/>
            <p:cNvSpPr>
              <a:spLocks noChangeArrowheads="1"/>
            </p:cNvSpPr>
            <p:nvPr/>
          </p:nvSpPr>
          <p:spPr bwMode="auto">
            <a:xfrm>
              <a:off x="3267" y="116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solidFill>
                  <a:schemeClr val="accent2"/>
                </a:solidFill>
              </a:endParaRPr>
            </a:p>
          </p:txBody>
        </p:sp>
        <p:sp>
          <p:nvSpPr>
            <p:cNvPr id="571407" name="Line 15"/>
            <p:cNvSpPr>
              <a:spLocks noChangeShapeType="1"/>
            </p:cNvSpPr>
            <p:nvPr/>
          </p:nvSpPr>
          <p:spPr bwMode="auto">
            <a:xfrm>
              <a:off x="3267" y="116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08" name="Line 16"/>
            <p:cNvSpPr>
              <a:spLocks noChangeShapeType="1"/>
            </p:cNvSpPr>
            <p:nvPr/>
          </p:nvSpPr>
          <p:spPr bwMode="auto">
            <a:xfrm>
              <a:off x="3267" y="137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09" name="Line 17"/>
            <p:cNvSpPr>
              <a:spLocks noChangeShapeType="1"/>
            </p:cNvSpPr>
            <p:nvPr/>
          </p:nvSpPr>
          <p:spPr bwMode="auto">
            <a:xfrm>
              <a:off x="3267" y="159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0" name="Line 18"/>
            <p:cNvSpPr>
              <a:spLocks noChangeShapeType="1"/>
            </p:cNvSpPr>
            <p:nvPr/>
          </p:nvSpPr>
          <p:spPr bwMode="auto">
            <a:xfrm>
              <a:off x="3267" y="180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1" name="Line 19"/>
            <p:cNvSpPr>
              <a:spLocks noChangeShapeType="1"/>
            </p:cNvSpPr>
            <p:nvPr/>
          </p:nvSpPr>
          <p:spPr bwMode="auto">
            <a:xfrm>
              <a:off x="3267" y="201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2" name="Line 20"/>
            <p:cNvSpPr>
              <a:spLocks noChangeShapeType="1"/>
            </p:cNvSpPr>
            <p:nvPr/>
          </p:nvSpPr>
          <p:spPr bwMode="auto">
            <a:xfrm>
              <a:off x="3267" y="223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3" name="Line 21"/>
            <p:cNvSpPr>
              <a:spLocks noChangeShapeType="1"/>
            </p:cNvSpPr>
            <p:nvPr/>
          </p:nvSpPr>
          <p:spPr bwMode="auto">
            <a:xfrm>
              <a:off x="3267" y="244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4" name="Line 22"/>
            <p:cNvSpPr>
              <a:spLocks noChangeShapeType="1"/>
            </p:cNvSpPr>
            <p:nvPr/>
          </p:nvSpPr>
          <p:spPr bwMode="auto">
            <a:xfrm>
              <a:off x="3267" y="265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5" name="Line 23"/>
            <p:cNvSpPr>
              <a:spLocks noChangeShapeType="1"/>
            </p:cNvSpPr>
            <p:nvPr/>
          </p:nvSpPr>
          <p:spPr bwMode="auto">
            <a:xfrm>
              <a:off x="3267" y="287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6" name="Line 24"/>
            <p:cNvSpPr>
              <a:spLocks noChangeShapeType="1"/>
            </p:cNvSpPr>
            <p:nvPr/>
          </p:nvSpPr>
          <p:spPr bwMode="auto">
            <a:xfrm>
              <a:off x="3267" y="308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7" name="Line 25"/>
            <p:cNvSpPr>
              <a:spLocks noChangeShapeType="1"/>
            </p:cNvSpPr>
            <p:nvPr/>
          </p:nvSpPr>
          <p:spPr bwMode="auto">
            <a:xfrm>
              <a:off x="3267" y="329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8" name="Line 26"/>
            <p:cNvSpPr>
              <a:spLocks noChangeShapeType="1"/>
            </p:cNvSpPr>
            <p:nvPr/>
          </p:nvSpPr>
          <p:spPr bwMode="auto">
            <a:xfrm>
              <a:off x="3267"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19" name="Line 27"/>
            <p:cNvSpPr>
              <a:spLocks noChangeShapeType="1"/>
            </p:cNvSpPr>
            <p:nvPr/>
          </p:nvSpPr>
          <p:spPr bwMode="auto">
            <a:xfrm>
              <a:off x="3740"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20" name="Text Box 28"/>
            <p:cNvSpPr txBox="1">
              <a:spLocks noChangeArrowheads="1"/>
            </p:cNvSpPr>
            <p:nvPr/>
          </p:nvSpPr>
          <p:spPr bwMode="auto">
            <a:xfrm>
              <a:off x="3804" y="11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571421" name="Text Box 29"/>
            <p:cNvSpPr txBox="1">
              <a:spLocks noChangeArrowheads="1"/>
            </p:cNvSpPr>
            <p:nvPr/>
          </p:nvSpPr>
          <p:spPr bwMode="auto">
            <a:xfrm>
              <a:off x="3799" y="306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571422" name="Text Box 30"/>
            <p:cNvSpPr txBox="1">
              <a:spLocks noChangeArrowheads="1"/>
            </p:cNvSpPr>
            <p:nvPr/>
          </p:nvSpPr>
          <p:spPr bwMode="auto">
            <a:xfrm>
              <a:off x="3387" y="91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a:t>
              </a:r>
            </a:p>
          </p:txBody>
        </p:sp>
        <p:sp>
          <p:nvSpPr>
            <p:cNvPr id="571423" name="Line 31"/>
            <p:cNvSpPr>
              <a:spLocks noChangeShapeType="1"/>
            </p:cNvSpPr>
            <p:nvPr/>
          </p:nvSpPr>
          <p:spPr bwMode="auto">
            <a:xfrm>
              <a:off x="3512" y="275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1424" name="Text Box 32"/>
            <p:cNvSpPr txBox="1">
              <a:spLocks noChangeArrowheads="1"/>
            </p:cNvSpPr>
            <p:nvPr/>
          </p:nvSpPr>
          <p:spPr bwMode="auto">
            <a:xfrm>
              <a:off x="3949" y="2631"/>
              <a:ext cx="165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chain</a:t>
              </a:r>
            </a:p>
          </p:txBody>
        </p:sp>
      </p:grpSp>
    </p:spTree>
    <p:extLst>
      <p:ext uri="{BB962C8B-B14F-4D97-AF65-F5344CB8AC3E}">
        <p14:creationId xmlns:p14="http://schemas.microsoft.com/office/powerpoint/2010/main" val="13732752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18611CD1-40C5-4A70-83D7-3588192F35B3}" type="slidenum">
              <a:rPr lang="en-US"/>
              <a:pPr/>
              <a:t>67</a:t>
            </a:fld>
            <a:endParaRPr lang="en-US" dirty="0"/>
          </a:p>
        </p:txBody>
      </p:sp>
      <p:sp>
        <p:nvSpPr>
          <p:cNvPr id="628738" name="Rectangle 2"/>
          <p:cNvSpPr>
            <a:spLocks noGrp="1" noChangeArrowheads="1"/>
          </p:cNvSpPr>
          <p:nvPr>
            <p:ph type="title"/>
          </p:nvPr>
        </p:nvSpPr>
        <p:spPr/>
        <p:txBody>
          <a:bodyPr>
            <a:noAutofit/>
          </a:bodyPr>
          <a:lstStyle/>
          <a:p>
            <a:r>
              <a:rPr lang="en-US" sz="3600" dirty="0" smtClean="0"/>
              <a:t>Open Addressing I: Linear </a:t>
            </a:r>
            <a:r>
              <a:rPr lang="en-US" sz="3600" dirty="0"/>
              <a:t>probing: Inserting a key</a:t>
            </a:r>
          </a:p>
        </p:txBody>
      </p:sp>
      <p:sp>
        <p:nvSpPr>
          <p:cNvPr id="628739" name="Rectangle 3"/>
          <p:cNvSpPr>
            <a:spLocks noGrp="1" noChangeArrowheads="1"/>
          </p:cNvSpPr>
          <p:nvPr>
            <p:ph type="body" idx="1"/>
          </p:nvPr>
        </p:nvSpPr>
        <p:spPr>
          <a:xfrm>
            <a:off x="350838" y="1214438"/>
            <a:ext cx="8224837" cy="5076825"/>
          </a:xfrm>
        </p:spPr>
        <p:txBody>
          <a:bodyPr/>
          <a:lstStyle/>
          <a:p>
            <a:r>
              <a:rPr lang="en-US" sz="2400"/>
              <a:t>Idea: when there is a collision, check the next available position in the table (i.e., probing)</a:t>
            </a:r>
          </a:p>
          <a:p>
            <a:endParaRPr lang="en-US" sz="2400"/>
          </a:p>
          <a:p>
            <a:pPr algn="ctr">
              <a:buFontTx/>
              <a:buNone/>
            </a:pPr>
            <a:r>
              <a:rPr lang="en-US">
                <a:solidFill>
                  <a:srgbClr val="CC0000"/>
                </a:solidFill>
              </a:rPr>
              <a:t>h(k,i) = (h</a:t>
            </a:r>
            <a:r>
              <a:rPr lang="en-US" baseline="-25000">
                <a:solidFill>
                  <a:srgbClr val="CC0000"/>
                </a:solidFill>
              </a:rPr>
              <a:t>1</a:t>
            </a:r>
            <a:r>
              <a:rPr lang="en-US">
                <a:solidFill>
                  <a:srgbClr val="CC0000"/>
                </a:solidFill>
              </a:rPr>
              <a:t>(k) + i) </a:t>
            </a:r>
            <a:r>
              <a:rPr lang="en-US">
                <a:solidFill>
                  <a:srgbClr val="CC0000"/>
                </a:solidFill>
                <a:latin typeface="Comic Sans MS" pitchFamily="66" charset="0"/>
              </a:rPr>
              <a:t>mod</a:t>
            </a:r>
            <a:r>
              <a:rPr lang="en-US">
                <a:solidFill>
                  <a:srgbClr val="CC0000"/>
                </a:solidFill>
              </a:rPr>
              <a:t> m</a:t>
            </a:r>
          </a:p>
          <a:p>
            <a:pPr algn="ctr">
              <a:buFontTx/>
              <a:buNone/>
            </a:pPr>
            <a:r>
              <a:rPr lang="en-US">
                <a:solidFill>
                  <a:srgbClr val="CC0000"/>
                </a:solidFill>
              </a:rPr>
              <a:t>i=0,1,2,...</a:t>
            </a:r>
            <a:endParaRPr lang="en-US"/>
          </a:p>
          <a:p>
            <a:r>
              <a:rPr lang="en-US" sz="2400"/>
              <a:t>First slot probed: h</a:t>
            </a:r>
            <a:r>
              <a:rPr lang="en-US" sz="2400" baseline="-25000"/>
              <a:t>1</a:t>
            </a:r>
            <a:r>
              <a:rPr lang="en-US" sz="2400"/>
              <a:t>(k)</a:t>
            </a:r>
          </a:p>
          <a:p>
            <a:r>
              <a:rPr lang="en-US" sz="2400"/>
              <a:t>Second slot probed: h</a:t>
            </a:r>
            <a:r>
              <a:rPr lang="en-US" sz="2400" baseline="-25000"/>
              <a:t>1</a:t>
            </a:r>
            <a:r>
              <a:rPr lang="en-US" sz="2400"/>
              <a:t>(k) + 1 </a:t>
            </a:r>
          </a:p>
          <a:p>
            <a:r>
              <a:rPr lang="en-US" sz="2400"/>
              <a:t>Third slot probed: h</a:t>
            </a:r>
            <a:r>
              <a:rPr lang="en-US" sz="2400" baseline="-25000"/>
              <a:t>1</a:t>
            </a:r>
            <a:r>
              <a:rPr lang="en-US" sz="2400"/>
              <a:t>(k)+2, and so on</a:t>
            </a:r>
          </a:p>
          <a:p>
            <a:endParaRPr lang="en-US" sz="2400"/>
          </a:p>
          <a:p>
            <a:endParaRPr lang="en-US" sz="2400"/>
          </a:p>
          <a:p>
            <a:r>
              <a:rPr lang="en-US" sz="2400"/>
              <a:t>Can generate </a:t>
            </a:r>
            <a:r>
              <a:rPr lang="en-US" sz="2400">
                <a:solidFill>
                  <a:srgbClr val="DD0111"/>
                </a:solidFill>
                <a:latin typeface="Comic Sans MS" pitchFamily="66" charset="0"/>
              </a:rPr>
              <a:t>m</a:t>
            </a:r>
            <a:r>
              <a:rPr lang="en-US" sz="2400"/>
              <a:t> probe sequences maximum, why?</a:t>
            </a:r>
          </a:p>
        </p:txBody>
      </p:sp>
      <p:graphicFrame>
        <p:nvGraphicFramePr>
          <p:cNvPr id="628743" name="Group 7"/>
          <p:cNvGraphicFramePr>
            <a:graphicFrameLocks noGrp="1"/>
          </p:cNvGraphicFramePr>
          <p:nvPr/>
        </p:nvGraphicFramePr>
        <p:xfrm>
          <a:off x="7654925" y="2174875"/>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767" name="AutoShape 31"/>
          <p:cNvSpPr>
            <a:spLocks noChangeArrowheads="1"/>
          </p:cNvSpPr>
          <p:nvPr/>
        </p:nvSpPr>
        <p:spPr bwMode="auto">
          <a:xfrm>
            <a:off x="8348663" y="28908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68" name="AutoShape 32"/>
          <p:cNvSpPr>
            <a:spLocks noChangeArrowheads="1"/>
          </p:cNvSpPr>
          <p:nvPr/>
        </p:nvSpPr>
        <p:spPr bwMode="auto">
          <a:xfrm>
            <a:off x="8362950" y="33353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72" name="Text Box 36"/>
          <p:cNvSpPr txBox="1">
            <a:spLocks noChangeArrowheads="1"/>
          </p:cNvSpPr>
          <p:nvPr/>
        </p:nvSpPr>
        <p:spPr bwMode="auto">
          <a:xfrm>
            <a:off x="233363" y="4999038"/>
            <a:ext cx="677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probe sequence: &lt; </a:t>
            </a:r>
            <a:r>
              <a:rPr lang="en-US" sz="2400">
                <a:solidFill>
                  <a:schemeClr val="accent2"/>
                </a:solidFill>
              </a:rPr>
              <a:t>h1(k)</a:t>
            </a:r>
            <a:r>
              <a:rPr lang="en-US" sz="2400"/>
              <a:t>, </a:t>
            </a:r>
            <a:r>
              <a:rPr lang="en-US" sz="2400">
                <a:solidFill>
                  <a:schemeClr val="accent2"/>
                </a:solidFill>
              </a:rPr>
              <a:t>h1(k)+1</a:t>
            </a:r>
            <a:r>
              <a:rPr lang="en-US" sz="2400"/>
              <a:t> , </a:t>
            </a:r>
            <a:r>
              <a:rPr lang="en-US" sz="2400">
                <a:solidFill>
                  <a:schemeClr val="accent2"/>
                </a:solidFill>
              </a:rPr>
              <a:t>h1(k)+2</a:t>
            </a:r>
            <a:r>
              <a:rPr lang="en-US" sz="2400"/>
              <a:t> , ....&gt;</a:t>
            </a:r>
          </a:p>
        </p:txBody>
      </p:sp>
      <p:sp>
        <p:nvSpPr>
          <p:cNvPr id="628773" name="Line 37"/>
          <p:cNvSpPr>
            <a:spLocks noChangeShapeType="1"/>
          </p:cNvSpPr>
          <p:nvPr/>
        </p:nvSpPr>
        <p:spPr bwMode="auto">
          <a:xfrm flipV="1">
            <a:off x="3824288" y="3028950"/>
            <a:ext cx="3648075"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74" name="Line 38"/>
          <p:cNvSpPr>
            <a:spLocks noChangeShapeType="1"/>
          </p:cNvSpPr>
          <p:nvPr/>
        </p:nvSpPr>
        <p:spPr bwMode="auto">
          <a:xfrm flipV="1">
            <a:off x="4857750" y="3333750"/>
            <a:ext cx="2706688" cy="858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75" name="Line 39"/>
          <p:cNvSpPr>
            <a:spLocks noChangeShapeType="1"/>
          </p:cNvSpPr>
          <p:nvPr/>
        </p:nvSpPr>
        <p:spPr bwMode="auto">
          <a:xfrm flipV="1">
            <a:off x="5948363" y="3713163"/>
            <a:ext cx="1652587" cy="960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81" name="AutoShape 45"/>
          <p:cNvSpPr>
            <a:spLocks noChangeArrowheads="1"/>
          </p:cNvSpPr>
          <p:nvPr/>
        </p:nvSpPr>
        <p:spPr bwMode="auto">
          <a:xfrm>
            <a:off x="8072438" y="5421313"/>
            <a:ext cx="904875" cy="350837"/>
          </a:xfrm>
          <a:prstGeom prst="curvedUpArrow">
            <a:avLst>
              <a:gd name="adj1" fmla="val 51584"/>
              <a:gd name="adj2" fmla="val 10316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82" name="Text Box 46"/>
          <p:cNvSpPr txBox="1">
            <a:spLocks noChangeArrowheads="1"/>
          </p:cNvSpPr>
          <p:nvPr/>
        </p:nvSpPr>
        <p:spPr bwMode="auto">
          <a:xfrm>
            <a:off x="7689850" y="6061075"/>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wrap around</a:t>
            </a:r>
          </a:p>
        </p:txBody>
      </p:sp>
    </p:spTree>
    <p:extLst>
      <p:ext uri="{BB962C8B-B14F-4D97-AF65-F5344CB8AC3E}">
        <p14:creationId xmlns:p14="http://schemas.microsoft.com/office/powerpoint/2010/main" val="34692239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fld id="{F6EDB567-9021-4110-8160-1F2C3718A5F2}" type="slidenum">
              <a:rPr lang="en-US"/>
              <a:pPr/>
              <a:t>68</a:t>
            </a:fld>
            <a:endParaRPr lang="en-US"/>
          </a:p>
        </p:txBody>
      </p:sp>
      <p:sp>
        <p:nvSpPr>
          <p:cNvPr id="629762" name="Rectangle 2"/>
          <p:cNvSpPr>
            <a:spLocks noGrp="1" noChangeArrowheads="1"/>
          </p:cNvSpPr>
          <p:nvPr>
            <p:ph type="title"/>
          </p:nvPr>
        </p:nvSpPr>
        <p:spPr/>
        <p:txBody>
          <a:bodyPr/>
          <a:lstStyle/>
          <a:p>
            <a:r>
              <a:rPr lang="en-US"/>
              <a:t>Linear probing: </a:t>
            </a:r>
            <a:r>
              <a:rPr lang="en-US">
                <a:solidFill>
                  <a:srgbClr val="DD0111"/>
                </a:solidFill>
              </a:rPr>
              <a:t>Searching</a:t>
            </a:r>
            <a:r>
              <a:rPr lang="en-US"/>
              <a:t> for a key</a:t>
            </a:r>
          </a:p>
        </p:txBody>
      </p:sp>
      <p:sp>
        <p:nvSpPr>
          <p:cNvPr id="629763" name="Rectangle 3"/>
          <p:cNvSpPr>
            <a:spLocks noGrp="1" noChangeArrowheads="1"/>
          </p:cNvSpPr>
          <p:nvPr>
            <p:ph type="body" idx="1"/>
          </p:nvPr>
        </p:nvSpPr>
        <p:spPr>
          <a:xfrm>
            <a:off x="350838" y="1214438"/>
            <a:ext cx="6330950" cy="5076825"/>
          </a:xfrm>
        </p:spPr>
        <p:txBody>
          <a:bodyPr>
            <a:normAutofit fontScale="92500" lnSpcReduction="10000"/>
          </a:bodyPr>
          <a:lstStyle/>
          <a:p>
            <a:r>
              <a:rPr lang="en-US"/>
              <a:t>Three cases:</a:t>
            </a:r>
          </a:p>
          <a:p>
            <a:pPr lvl="1">
              <a:buFontTx/>
              <a:buNone/>
            </a:pPr>
            <a:r>
              <a:rPr lang="en-US"/>
              <a:t>(1) Position in table is occupied with an element of equal key</a:t>
            </a:r>
          </a:p>
          <a:p>
            <a:pPr lvl="1">
              <a:buFontTx/>
              <a:buNone/>
            </a:pPr>
            <a:r>
              <a:rPr lang="en-US"/>
              <a:t>(2) Position in table is empty</a:t>
            </a:r>
          </a:p>
          <a:p>
            <a:pPr lvl="1">
              <a:buFontTx/>
              <a:buNone/>
            </a:pPr>
            <a:r>
              <a:rPr lang="en-US"/>
              <a:t>(3) Position in table occupied with a different element</a:t>
            </a:r>
          </a:p>
          <a:p>
            <a:r>
              <a:rPr lang="en-US"/>
              <a:t>Case 2: probe the next higher index until the element is found or an empty position is found</a:t>
            </a:r>
          </a:p>
          <a:p>
            <a:r>
              <a:rPr lang="en-US"/>
              <a:t>The process wraps around to the beginning of the table</a:t>
            </a:r>
          </a:p>
        </p:txBody>
      </p:sp>
      <p:graphicFrame>
        <p:nvGraphicFramePr>
          <p:cNvPr id="629764" name="Group 4"/>
          <p:cNvGraphicFramePr>
            <a:graphicFrameLocks noGrp="1"/>
          </p:cNvGraphicFramePr>
          <p:nvPr/>
        </p:nvGraphicFramePr>
        <p:xfrm>
          <a:off x="6969125" y="208280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9788" name="Text Box 28"/>
          <p:cNvSpPr txBox="1">
            <a:spLocks noChangeArrowheads="1"/>
          </p:cNvSpPr>
          <p:nvPr/>
        </p:nvSpPr>
        <p:spPr bwMode="auto">
          <a:xfrm>
            <a:off x="7680325" y="2038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29789" name="Text Box 29"/>
          <p:cNvSpPr txBox="1">
            <a:spLocks noChangeArrowheads="1"/>
          </p:cNvSpPr>
          <p:nvPr/>
        </p:nvSpPr>
        <p:spPr bwMode="auto">
          <a:xfrm>
            <a:off x="7680325" y="516255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629790" name="Text Box 30"/>
          <p:cNvSpPr txBox="1">
            <a:spLocks noChangeArrowheads="1"/>
          </p:cNvSpPr>
          <p:nvPr/>
        </p:nvSpPr>
        <p:spPr bwMode="auto">
          <a:xfrm>
            <a:off x="7680325" y="44719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3</a:t>
            </a:r>
            <a:r>
              <a:rPr lang="en-US"/>
              <a:t>)</a:t>
            </a:r>
          </a:p>
        </p:txBody>
      </p:sp>
      <p:sp>
        <p:nvSpPr>
          <p:cNvPr id="629791" name="Text Box 31"/>
          <p:cNvSpPr txBox="1">
            <a:spLocks noChangeArrowheads="1"/>
          </p:cNvSpPr>
          <p:nvPr/>
        </p:nvSpPr>
        <p:spPr bwMode="auto">
          <a:xfrm>
            <a:off x="7680325" y="3810000"/>
            <a:ext cx="1463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2</a:t>
            </a:r>
            <a:r>
              <a:rPr lang="en-US"/>
              <a:t>) = h(k</a:t>
            </a:r>
            <a:r>
              <a:rPr lang="en-US" baseline="-25000"/>
              <a:t>5</a:t>
            </a:r>
            <a:r>
              <a:rPr lang="en-US"/>
              <a:t>) </a:t>
            </a:r>
          </a:p>
        </p:txBody>
      </p:sp>
      <p:sp>
        <p:nvSpPr>
          <p:cNvPr id="629792" name="Rectangle 32"/>
          <p:cNvSpPr>
            <a:spLocks noChangeArrowheads="1"/>
          </p:cNvSpPr>
          <p:nvPr/>
        </p:nvSpPr>
        <p:spPr bwMode="auto">
          <a:xfrm>
            <a:off x="7680325" y="27606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1</a:t>
            </a:r>
            <a:r>
              <a:rPr lang="en-US"/>
              <a:t>)</a:t>
            </a:r>
          </a:p>
        </p:txBody>
      </p:sp>
      <p:sp>
        <p:nvSpPr>
          <p:cNvPr id="629793" name="Rectangle 33"/>
          <p:cNvSpPr>
            <a:spLocks noChangeArrowheads="1"/>
          </p:cNvSpPr>
          <p:nvPr/>
        </p:nvSpPr>
        <p:spPr bwMode="auto">
          <a:xfrm>
            <a:off x="7680325" y="31035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h(k</a:t>
            </a:r>
            <a:r>
              <a:rPr lang="en-US" baseline="-25000"/>
              <a:t>4</a:t>
            </a:r>
            <a:r>
              <a:rPr lang="en-US"/>
              <a:t>)</a:t>
            </a:r>
          </a:p>
        </p:txBody>
      </p:sp>
    </p:spTree>
    <p:extLst>
      <p:ext uri="{BB962C8B-B14F-4D97-AF65-F5344CB8AC3E}">
        <p14:creationId xmlns:p14="http://schemas.microsoft.com/office/powerpoint/2010/main" val="3887642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59E25BFD-34C1-4319-8CC8-360C361D8B34}" type="slidenum">
              <a:rPr lang="en-US"/>
              <a:pPr/>
              <a:t>69</a:t>
            </a:fld>
            <a:endParaRPr lang="en-US"/>
          </a:p>
        </p:txBody>
      </p:sp>
      <p:sp>
        <p:nvSpPr>
          <p:cNvPr id="630786" name="Rectangle 2"/>
          <p:cNvSpPr>
            <a:spLocks noGrp="1" noChangeArrowheads="1"/>
          </p:cNvSpPr>
          <p:nvPr>
            <p:ph type="title"/>
          </p:nvPr>
        </p:nvSpPr>
        <p:spPr/>
        <p:txBody>
          <a:bodyPr/>
          <a:lstStyle/>
          <a:p>
            <a:r>
              <a:rPr lang="en-US" dirty="0"/>
              <a:t>Linear probing: </a:t>
            </a:r>
            <a:r>
              <a:rPr lang="en-US" dirty="0">
                <a:solidFill>
                  <a:srgbClr val="DD0111"/>
                </a:solidFill>
              </a:rPr>
              <a:t>Deleting</a:t>
            </a:r>
            <a:r>
              <a:rPr lang="en-US" dirty="0"/>
              <a:t> a key</a:t>
            </a:r>
          </a:p>
        </p:txBody>
      </p:sp>
      <p:sp>
        <p:nvSpPr>
          <p:cNvPr id="630787" name="Rectangle 3"/>
          <p:cNvSpPr>
            <a:spLocks noGrp="1" noChangeArrowheads="1"/>
          </p:cNvSpPr>
          <p:nvPr>
            <p:ph type="body" idx="1"/>
          </p:nvPr>
        </p:nvSpPr>
        <p:spPr>
          <a:xfrm>
            <a:off x="350838" y="1214438"/>
            <a:ext cx="6307137" cy="5076825"/>
          </a:xfrm>
        </p:spPr>
        <p:txBody>
          <a:bodyPr>
            <a:normAutofit fontScale="85000" lnSpcReduction="20000"/>
          </a:bodyPr>
          <a:lstStyle/>
          <a:p>
            <a:r>
              <a:rPr lang="en-US" dirty="0">
                <a:solidFill>
                  <a:srgbClr val="CC0000"/>
                </a:solidFill>
              </a:rPr>
              <a:t>Problems</a:t>
            </a:r>
          </a:p>
          <a:p>
            <a:pPr lvl="1"/>
            <a:r>
              <a:rPr lang="en-US" dirty="0"/>
              <a:t>Cannot mark the slot as empty</a:t>
            </a:r>
          </a:p>
          <a:p>
            <a:pPr lvl="1"/>
            <a:r>
              <a:rPr lang="en-US" dirty="0"/>
              <a:t>Impossible to retrieve keys inserted after that slot was occupied</a:t>
            </a:r>
          </a:p>
          <a:p>
            <a:r>
              <a:rPr lang="en-US" dirty="0"/>
              <a:t>Solution</a:t>
            </a:r>
          </a:p>
          <a:p>
            <a:pPr lvl="1"/>
            <a:r>
              <a:rPr lang="en-US" dirty="0"/>
              <a:t>Mark the slot with a sentinel value </a:t>
            </a:r>
            <a:r>
              <a:rPr lang="en-US" dirty="0" smtClean="0"/>
              <a:t>DELETED (called tombstone)</a:t>
            </a:r>
            <a:endParaRPr lang="en-US" dirty="0"/>
          </a:p>
          <a:p>
            <a:r>
              <a:rPr lang="en-US" dirty="0"/>
              <a:t>The deleted slot can later be used for insertion</a:t>
            </a:r>
          </a:p>
          <a:p>
            <a:r>
              <a:rPr lang="en-US" dirty="0"/>
              <a:t>Searching will be able to find all the </a:t>
            </a:r>
            <a:r>
              <a:rPr lang="en-US" dirty="0" smtClean="0"/>
              <a:t>keys</a:t>
            </a:r>
          </a:p>
          <a:p>
            <a:r>
              <a:rPr lang="en-US" dirty="0" smtClean="0">
                <a:hlinkClick r:id="rId3" action="ppaction://hlinkpres?slideindex=1&amp;slidetitle="/>
              </a:rPr>
              <a:t>https://opendsa-server.cs.vt.edu/ODSA/Books/CS3/html/HashDel.html</a:t>
            </a:r>
            <a:endParaRPr lang="en-US" dirty="0"/>
          </a:p>
        </p:txBody>
      </p:sp>
      <p:graphicFrame>
        <p:nvGraphicFramePr>
          <p:cNvPr id="630788" name="Group 4"/>
          <p:cNvGraphicFramePr>
            <a:graphicFrameLocks noGrp="1"/>
          </p:cNvGraphicFramePr>
          <p:nvPr/>
        </p:nvGraphicFramePr>
        <p:xfrm>
          <a:off x="6302375" y="18859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0812" name="Text Box 28"/>
          <p:cNvSpPr txBox="1">
            <a:spLocks noChangeArrowheads="1"/>
          </p:cNvSpPr>
          <p:nvPr/>
        </p:nvSpPr>
        <p:spPr bwMode="auto">
          <a:xfrm>
            <a:off x="7040563" y="18780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30813" name="Text Box 29"/>
          <p:cNvSpPr txBox="1">
            <a:spLocks noChangeArrowheads="1"/>
          </p:cNvSpPr>
          <p:nvPr/>
        </p:nvSpPr>
        <p:spPr bwMode="auto">
          <a:xfrm>
            <a:off x="7013575" y="491966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 - 1</a:t>
            </a:r>
          </a:p>
        </p:txBody>
      </p:sp>
      <p:sp>
        <p:nvSpPr>
          <p:cNvPr id="630814" name="Rectangle 30"/>
          <p:cNvSpPr>
            <a:spLocks noChangeArrowheads="1"/>
          </p:cNvSpPr>
          <p:nvPr/>
        </p:nvSpPr>
        <p:spPr bwMode="auto">
          <a:xfrm>
            <a:off x="6353175" y="2916238"/>
            <a:ext cx="696913" cy="344487"/>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3081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675" y="1509713"/>
            <a:ext cx="128428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0816" name="Rectangle 32"/>
          <p:cNvSpPr>
            <a:spLocks noChangeArrowheads="1"/>
          </p:cNvSpPr>
          <p:nvPr/>
        </p:nvSpPr>
        <p:spPr bwMode="auto">
          <a:xfrm>
            <a:off x="7724775" y="3022600"/>
            <a:ext cx="696913" cy="344488"/>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29039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p>
        </p:txBody>
      </p:sp>
      <p:sp>
        <p:nvSpPr>
          <p:cNvPr id="3" name="Content Placeholder 2"/>
          <p:cNvSpPr>
            <a:spLocks noGrp="1"/>
          </p:cNvSpPr>
          <p:nvPr>
            <p:ph idx="1"/>
          </p:nvPr>
        </p:nvSpPr>
        <p:spPr/>
        <p:txBody>
          <a:bodyPr>
            <a:normAutofit fontScale="92500" lnSpcReduction="20000"/>
          </a:bodyPr>
          <a:lstStyle/>
          <a:p>
            <a:r>
              <a:rPr lang="en-US" dirty="0"/>
              <a:t>Many applications deal with lots of data</a:t>
            </a:r>
          </a:p>
          <a:p>
            <a:pPr marL="0" indent="0">
              <a:buNone/>
            </a:pPr>
            <a:r>
              <a:rPr lang="en-US" dirty="0" smtClean="0"/>
              <a:t>    - Search </a:t>
            </a:r>
            <a:r>
              <a:rPr lang="en-US" dirty="0"/>
              <a:t>engines and web pages</a:t>
            </a:r>
          </a:p>
          <a:p>
            <a:r>
              <a:rPr lang="en-US" dirty="0"/>
              <a:t> There are myriad look ups.</a:t>
            </a:r>
          </a:p>
          <a:p>
            <a:r>
              <a:rPr lang="en-US" dirty="0"/>
              <a:t> The look ups are time critical.</a:t>
            </a:r>
          </a:p>
          <a:p>
            <a:r>
              <a:rPr lang="en-US" dirty="0"/>
              <a:t> Typical data structures like arrays and</a:t>
            </a:r>
          </a:p>
          <a:p>
            <a:pPr marL="0" indent="0">
              <a:buNone/>
            </a:pPr>
            <a:r>
              <a:rPr lang="en-US" dirty="0" smtClean="0"/>
              <a:t>     lists</a:t>
            </a:r>
            <a:r>
              <a:rPr lang="en-US" dirty="0"/>
              <a:t>, may not be sufficient to handle</a:t>
            </a:r>
          </a:p>
          <a:p>
            <a:pPr marL="0" indent="0">
              <a:buNone/>
            </a:pPr>
            <a:r>
              <a:rPr lang="en-US" dirty="0" smtClean="0"/>
              <a:t>     efficient </a:t>
            </a:r>
            <a:r>
              <a:rPr lang="en-US" dirty="0"/>
              <a:t>lookups</a:t>
            </a:r>
          </a:p>
          <a:p>
            <a:r>
              <a:rPr lang="en-US" dirty="0"/>
              <a:t> </a:t>
            </a:r>
            <a:r>
              <a:rPr lang="en-US" dirty="0">
                <a:solidFill>
                  <a:srgbClr val="7030A0"/>
                </a:solidFill>
              </a:rPr>
              <a:t>In general</a:t>
            </a:r>
            <a:r>
              <a:rPr lang="en-US" dirty="0"/>
              <a:t>: When look-ups need to</a:t>
            </a:r>
          </a:p>
          <a:p>
            <a:pPr marL="0" indent="0">
              <a:buNone/>
            </a:pPr>
            <a:r>
              <a:rPr lang="en-US" dirty="0" smtClean="0"/>
              <a:t>     occur </a:t>
            </a:r>
            <a:r>
              <a:rPr lang="en-US" dirty="0"/>
              <a:t>in near </a:t>
            </a:r>
            <a:r>
              <a:rPr lang="en-US" dirty="0">
                <a:solidFill>
                  <a:srgbClr val="7030A0"/>
                </a:solidFill>
              </a:rPr>
              <a:t>constant time. O(1)</a:t>
            </a:r>
          </a:p>
        </p:txBody>
      </p:sp>
    </p:spTree>
    <p:extLst>
      <p:ext uri="{BB962C8B-B14F-4D97-AF65-F5344CB8AC3E}">
        <p14:creationId xmlns:p14="http://schemas.microsoft.com/office/powerpoint/2010/main" val="1680643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a:t>
            </a:r>
            <a:r>
              <a:rPr lang="en-US" dirty="0" smtClean="0">
                <a:solidFill>
                  <a:srgbClr val="DD0111"/>
                </a:solidFill>
              </a:rPr>
              <a:t>Deleting</a:t>
            </a:r>
            <a:r>
              <a:rPr lang="en-US" dirty="0" smtClean="0"/>
              <a:t> a key</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934200" cy="496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658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probing: </a:t>
            </a:r>
            <a:r>
              <a:rPr lang="en-US" dirty="0" smtClean="0">
                <a:solidFill>
                  <a:srgbClr val="DD0111"/>
                </a:solidFill>
              </a:rPr>
              <a:t>Deleting</a:t>
            </a:r>
            <a:r>
              <a:rPr lang="en-US" dirty="0" smtClean="0"/>
              <a:t> a key (cont’d)</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781800" cy="524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5407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7772400" cy="1143000"/>
          </a:xfrm>
        </p:spPr>
        <p:txBody>
          <a:bodyPr/>
          <a:lstStyle/>
          <a:p>
            <a:r>
              <a:rPr lang="en-US" altLang="en-US" dirty="0"/>
              <a:t>Linear </a:t>
            </a:r>
            <a:r>
              <a:rPr lang="en-US" altLang="en-US" dirty="0" smtClean="0"/>
              <a:t>Probing </a:t>
            </a:r>
            <a:r>
              <a:rPr lang="en-US" altLang="en-US" dirty="0" err="1" smtClean="0"/>
              <a:t>Pseudocode</a:t>
            </a:r>
            <a:endParaRPr lang="en-US" altLang="en-US" dirty="0"/>
          </a:p>
        </p:txBody>
      </p:sp>
      <p:sp>
        <p:nvSpPr>
          <p:cNvPr id="10243" name="Rectangle 3"/>
          <p:cNvSpPr>
            <a:spLocks noGrp="1" noChangeArrowheads="1"/>
          </p:cNvSpPr>
          <p:nvPr>
            <p:ph type="body" sz="half" idx="1"/>
          </p:nvPr>
        </p:nvSpPr>
        <p:spPr>
          <a:xfrm>
            <a:off x="0" y="1219200"/>
            <a:ext cx="9144000" cy="6248400"/>
          </a:xfrm>
        </p:spPr>
        <p:txBody>
          <a:bodyPr/>
          <a:lstStyle/>
          <a:p>
            <a:r>
              <a:rPr lang="en-US" altLang="en-US" sz="2200" dirty="0"/>
              <a:t>If the current location is used, try the next table </a:t>
            </a:r>
            <a:r>
              <a:rPr lang="en-US" altLang="en-US" sz="2200" dirty="0" smtClean="0"/>
              <a:t>location</a:t>
            </a:r>
          </a:p>
          <a:p>
            <a:endParaRPr lang="en-US" altLang="en-US" sz="2200" dirty="0"/>
          </a:p>
          <a:p>
            <a:endParaRPr lang="en-US" altLang="en-US" sz="2200" dirty="0" smtClean="0"/>
          </a:p>
          <a:p>
            <a:endParaRPr lang="en-US" altLang="en-US" sz="2200" dirty="0"/>
          </a:p>
          <a:p>
            <a:endParaRPr lang="en-US" altLang="en-US" sz="2200" dirty="0"/>
          </a:p>
          <a:p>
            <a:endParaRPr lang="en-US" altLang="en-US" sz="2200" dirty="0" smtClean="0"/>
          </a:p>
          <a:p>
            <a:endParaRPr lang="en-US" altLang="en-US" sz="2200" dirty="0" smtClean="0"/>
          </a:p>
          <a:p>
            <a:endParaRPr lang="en-US" altLang="en-US" sz="2200" dirty="0" smtClean="0"/>
          </a:p>
          <a:p>
            <a:endParaRPr lang="en-US" altLang="en-US" sz="2200" dirty="0"/>
          </a:p>
          <a:p>
            <a:r>
              <a:rPr lang="en-US" altLang="en-US" sz="2200" dirty="0" smtClean="0"/>
              <a:t>Lookups </a:t>
            </a:r>
            <a:r>
              <a:rPr lang="en-US" altLang="en-US" sz="2200" dirty="0"/>
              <a:t>walk along table until the key or an empty slot is found</a:t>
            </a:r>
          </a:p>
          <a:p>
            <a:r>
              <a:rPr lang="en-US" altLang="en-US" sz="2200" dirty="0"/>
              <a:t>Uses less memory than chaining. (</a:t>
            </a:r>
            <a:r>
              <a:rPr lang="en-US" altLang="en-US" sz="2200" dirty="0">
                <a:solidFill>
                  <a:schemeClr val="accent2"/>
                </a:solidFill>
              </a:rPr>
              <a:t>Don’t have to store all those links</a:t>
            </a:r>
            <a:r>
              <a:rPr lang="en-US" altLang="en-US" sz="2200" dirty="0"/>
              <a:t>)</a:t>
            </a:r>
          </a:p>
          <a:p>
            <a:r>
              <a:rPr lang="en-US" altLang="en-US" sz="2200" dirty="0"/>
              <a:t>Slower than chaining. (</a:t>
            </a:r>
            <a:r>
              <a:rPr lang="en-US" altLang="en-US" sz="2200" dirty="0">
                <a:solidFill>
                  <a:schemeClr val="accent2"/>
                </a:solidFill>
              </a:rPr>
              <a:t>May have to walk along table for a long way</a:t>
            </a:r>
            <a:r>
              <a:rPr lang="en-US" altLang="en-US" sz="2200" dirty="0"/>
              <a:t>.)</a:t>
            </a:r>
          </a:p>
          <a:p>
            <a:r>
              <a:rPr lang="en-US" altLang="en-US" sz="2200" dirty="0"/>
              <a:t>Deletion is more complex. (</a:t>
            </a:r>
            <a:r>
              <a:rPr lang="en-US" altLang="en-US" sz="2200" dirty="0">
                <a:solidFill>
                  <a:schemeClr val="accent2"/>
                </a:solidFill>
              </a:rPr>
              <a:t>Either mark the deleted slot or fill in the slot by shifting some elements down.)</a:t>
            </a:r>
            <a:endParaRPr lang="en-US" alt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5648325" cy="31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28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9" end="9"/>
                                            </p:txEl>
                                          </p:spTgt>
                                        </p:tgtEl>
                                        <p:attrNameLst>
                                          <p:attrName>style.visibility</p:attrName>
                                        </p:attrNameLst>
                                      </p:cBhvr>
                                      <p:to>
                                        <p:strVal val="visible"/>
                                      </p:to>
                                    </p:set>
                                    <p:animEffect transition="in" filter="dissolve">
                                      <p:cBhvr>
                                        <p:cTn id="12" dur="500"/>
                                        <p:tgtEl>
                                          <p:spTgt spid="10243">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animEffect transition="in" filter="dissolve">
                                      <p:cBhvr>
                                        <p:cTn id="17" dur="500"/>
                                        <p:tgtEl>
                                          <p:spTgt spid="10243">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11" end="11"/>
                                            </p:txEl>
                                          </p:spTgt>
                                        </p:tgtEl>
                                        <p:attrNameLst>
                                          <p:attrName>style.visibility</p:attrName>
                                        </p:attrNameLst>
                                      </p:cBhvr>
                                      <p:to>
                                        <p:strVal val="visible"/>
                                      </p:to>
                                    </p:set>
                                    <p:animEffect transition="in" filter="dissolve">
                                      <p:cBhvr>
                                        <p:cTn id="22" dur="500"/>
                                        <p:tgtEl>
                                          <p:spTgt spid="10243">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12" end="12"/>
                                            </p:txEl>
                                          </p:spTgt>
                                        </p:tgtEl>
                                        <p:attrNameLst>
                                          <p:attrName>style.visibility</p:attrName>
                                        </p:attrNameLst>
                                      </p:cBhvr>
                                      <p:to>
                                        <p:strVal val="visible"/>
                                      </p:to>
                                    </p:set>
                                    <p:animEffect transition="in" filter="dissolve">
                                      <p:cBhvr>
                                        <p:cTn id="27"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 - Disadvantages</a:t>
            </a:r>
            <a:endParaRPr lang="en-US" dirty="0"/>
          </a:p>
        </p:txBody>
      </p:sp>
      <p:sp>
        <p:nvSpPr>
          <p:cNvPr id="3" name="Text Placeholder 2"/>
          <p:cNvSpPr>
            <a:spLocks noGrp="1"/>
          </p:cNvSpPr>
          <p:nvPr>
            <p:ph type="body" sz="half" idx="1"/>
          </p:nvPr>
        </p:nvSpPr>
        <p:spPr>
          <a:xfrm>
            <a:off x="350838" y="1214438"/>
            <a:ext cx="8412162" cy="5076825"/>
          </a:xfrm>
        </p:spPr>
        <p:txBody>
          <a:bodyPr/>
          <a:lstStyle/>
          <a:p>
            <a:r>
              <a:rPr lang="en-US" dirty="0"/>
              <a:t>The main problem with linear probing is </a:t>
            </a:r>
            <a:r>
              <a:rPr lang="en-US" dirty="0">
                <a:solidFill>
                  <a:srgbClr val="0070C0"/>
                </a:solidFill>
              </a:rPr>
              <a:t>clustering</a:t>
            </a:r>
            <a:r>
              <a:rPr lang="en-US" dirty="0"/>
              <a:t>, many consecutive elements form groups and it starts taking time to find a free slot or to search an element.</a:t>
            </a:r>
          </a:p>
        </p:txBody>
      </p:sp>
    </p:spTree>
    <p:extLst>
      <p:ext uri="{BB962C8B-B14F-4D97-AF65-F5344CB8AC3E}">
        <p14:creationId xmlns:p14="http://schemas.microsoft.com/office/powerpoint/2010/main" val="23495395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Primary Clustering Problem</a:t>
            </a:r>
            <a:endParaRPr lang="en-US" dirty="0"/>
          </a:p>
        </p:txBody>
      </p:sp>
      <p:sp>
        <p:nvSpPr>
          <p:cNvPr id="3" name="Content Placeholder 2"/>
          <p:cNvSpPr>
            <a:spLocks noGrp="1"/>
          </p:cNvSpPr>
          <p:nvPr>
            <p:ph idx="1"/>
          </p:nvPr>
        </p:nvSpPr>
        <p:spPr>
          <a:xfrm>
            <a:off x="152400" y="1219200"/>
            <a:ext cx="5410200" cy="5334000"/>
          </a:xfrm>
        </p:spPr>
        <p:txBody>
          <a:bodyPr>
            <a:normAutofit fontScale="85000" lnSpcReduction="10000"/>
          </a:bodyPr>
          <a:lstStyle/>
          <a:p>
            <a:pPr fontAlgn="base"/>
            <a:r>
              <a:rPr lang="en-US" b="1" dirty="0"/>
              <a:t>Primary Clustering</a:t>
            </a:r>
            <a:r>
              <a:rPr lang="en-US" dirty="0"/>
              <a:t> is the tendency for a collision resolution scheme such as linear probing to create long runs of filled slots </a:t>
            </a:r>
            <a:r>
              <a:rPr lang="en-US" i="1" dirty="0"/>
              <a:t>near</a:t>
            </a:r>
            <a:r>
              <a:rPr lang="en-US" dirty="0"/>
              <a:t> the hash position of keys.</a:t>
            </a:r>
          </a:p>
          <a:p>
            <a:pPr fontAlgn="base"/>
            <a:r>
              <a:rPr lang="en-US" dirty="0"/>
              <a:t>If the primary hash index is x, subsequent probes go to x+1, x+2, x+3 and so on, this results in Primary Clustering.</a:t>
            </a:r>
          </a:p>
          <a:p>
            <a:pPr fontAlgn="base"/>
            <a:r>
              <a:rPr lang="en-US" dirty="0"/>
              <a:t>Once the primary cluster forms, the bigger the cluster gets, the faster it grows. And it reduces the performance.</a:t>
            </a:r>
          </a:p>
          <a:p>
            <a:endParaRPr lang="en-US" dirty="0"/>
          </a:p>
        </p:txBody>
      </p:sp>
      <p:sp>
        <p:nvSpPr>
          <p:cNvPr id="4" name="Content Placeholder 2"/>
          <p:cNvSpPr txBox="1">
            <a:spLocks/>
          </p:cNvSpPr>
          <p:nvPr/>
        </p:nvSpPr>
        <p:spPr>
          <a:xfrm>
            <a:off x="4800600" y="1371600"/>
            <a:ext cx="41910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0" y="744538"/>
            <a:ext cx="352425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2906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6F3970A7-70E0-4603-B59D-B4DEF68D9235}" type="slidenum">
              <a:rPr lang="en-US"/>
              <a:pPr/>
              <a:t>75</a:t>
            </a:fld>
            <a:endParaRPr lang="en-US"/>
          </a:p>
        </p:txBody>
      </p:sp>
      <p:sp>
        <p:nvSpPr>
          <p:cNvPr id="631811" name="Rectangle 3"/>
          <p:cNvSpPr>
            <a:spLocks noGrp="1" noChangeArrowheads="1"/>
          </p:cNvSpPr>
          <p:nvPr>
            <p:ph type="title"/>
          </p:nvPr>
        </p:nvSpPr>
        <p:spPr/>
        <p:txBody>
          <a:bodyPr>
            <a:normAutofit fontScale="90000"/>
          </a:bodyPr>
          <a:lstStyle/>
          <a:p>
            <a:r>
              <a:rPr lang="en-US" dirty="0"/>
              <a:t>Primary Clustering </a:t>
            </a:r>
            <a:r>
              <a:rPr lang="en-US" dirty="0" smtClean="0"/>
              <a:t>Problem (cont’d)</a:t>
            </a:r>
            <a:endParaRPr lang="en-US" dirty="0"/>
          </a:p>
        </p:txBody>
      </p:sp>
      <p:sp>
        <p:nvSpPr>
          <p:cNvPr id="631812" name="Rectangle 4"/>
          <p:cNvSpPr>
            <a:spLocks noGrp="1" noChangeArrowheads="1"/>
          </p:cNvSpPr>
          <p:nvPr>
            <p:ph type="body" sz="half" idx="1"/>
          </p:nvPr>
        </p:nvSpPr>
        <p:spPr>
          <a:xfrm>
            <a:off x="350838" y="1214438"/>
            <a:ext cx="8375650" cy="5076825"/>
          </a:xfrm>
        </p:spPr>
        <p:txBody>
          <a:bodyPr/>
          <a:lstStyle/>
          <a:p>
            <a:pPr>
              <a:lnSpc>
                <a:spcPct val="130000"/>
              </a:lnSpc>
            </a:pPr>
            <a:r>
              <a:rPr lang="en-US" sz="2400">
                <a:solidFill>
                  <a:schemeClr val="tx1"/>
                </a:solidFill>
                <a:sym typeface="Symbol" pitchFamily="18" charset="2"/>
              </a:rPr>
              <a:t>Some slots become more likely than others</a:t>
            </a:r>
          </a:p>
          <a:p>
            <a:pPr>
              <a:lnSpc>
                <a:spcPct val="130000"/>
              </a:lnSpc>
            </a:pPr>
            <a:r>
              <a:rPr lang="en-US" sz="2400">
                <a:solidFill>
                  <a:schemeClr val="tx1"/>
                </a:solidFill>
                <a:sym typeface="Symbol" pitchFamily="18" charset="2"/>
              </a:rPr>
              <a:t>Long chunks of  occupied slots are created</a:t>
            </a:r>
            <a:r>
              <a:rPr lang="en-US" sz="2400">
                <a:sym typeface="Symbol" pitchFamily="18" charset="2"/>
              </a:rPr>
              <a:t>   </a:t>
            </a:r>
          </a:p>
          <a:p>
            <a:pPr>
              <a:lnSpc>
                <a:spcPct val="130000"/>
              </a:lnSpc>
              <a:buFontTx/>
              <a:buNone/>
            </a:pPr>
            <a:r>
              <a:rPr lang="en-US" sz="2400">
                <a:sym typeface="Symbol" pitchFamily="18" charset="2"/>
              </a:rPr>
              <a:t>                    search time increases!!</a:t>
            </a:r>
          </a:p>
          <a:p>
            <a:pPr>
              <a:lnSpc>
                <a:spcPct val="130000"/>
              </a:lnSpc>
              <a:buFontTx/>
              <a:buNone/>
            </a:pPr>
            <a:endParaRPr lang="en-US" sz="2400">
              <a:sym typeface="Symbol" pitchFamily="18" charset="2"/>
            </a:endParaRPr>
          </a:p>
        </p:txBody>
      </p:sp>
      <p:pic>
        <p:nvPicPr>
          <p:cNvPr id="6318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3892550"/>
            <a:ext cx="7273925" cy="23336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1816" name="Line 8"/>
          <p:cNvSpPr>
            <a:spLocks noChangeShapeType="1"/>
          </p:cNvSpPr>
          <p:nvPr/>
        </p:nvSpPr>
        <p:spPr bwMode="auto">
          <a:xfrm flipV="1">
            <a:off x="2852738" y="4652963"/>
            <a:ext cx="182562" cy="793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7" name="Line 9"/>
          <p:cNvSpPr>
            <a:spLocks noChangeShapeType="1"/>
          </p:cNvSpPr>
          <p:nvPr/>
        </p:nvSpPr>
        <p:spPr bwMode="auto">
          <a:xfrm flipV="1">
            <a:off x="3371850" y="54356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8" name="Line 10"/>
          <p:cNvSpPr>
            <a:spLocks noChangeShapeType="1"/>
          </p:cNvSpPr>
          <p:nvPr/>
        </p:nvSpPr>
        <p:spPr bwMode="auto">
          <a:xfrm flipV="1">
            <a:off x="3625850" y="62230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9" name="Text Box 11"/>
          <p:cNvSpPr txBox="1">
            <a:spLocks noChangeArrowheads="1"/>
          </p:cNvSpPr>
          <p:nvPr/>
        </p:nvSpPr>
        <p:spPr bwMode="auto">
          <a:xfrm>
            <a:off x="8008938" y="38830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b:</a:t>
            </a:r>
          </a:p>
          <a:p>
            <a:r>
              <a:rPr lang="en-US"/>
              <a:t>2/m</a:t>
            </a:r>
          </a:p>
        </p:txBody>
      </p:sp>
      <p:sp>
        <p:nvSpPr>
          <p:cNvPr id="631820" name="Text Box 12"/>
          <p:cNvSpPr txBox="1">
            <a:spLocks noChangeArrowheads="1"/>
          </p:cNvSpPr>
          <p:nvPr/>
        </p:nvSpPr>
        <p:spPr bwMode="auto">
          <a:xfrm>
            <a:off x="8042275" y="47212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d:</a:t>
            </a:r>
          </a:p>
          <a:p>
            <a:r>
              <a:rPr lang="en-US"/>
              <a:t>4/m</a:t>
            </a:r>
          </a:p>
        </p:txBody>
      </p:sp>
      <p:sp>
        <p:nvSpPr>
          <p:cNvPr id="631821" name="Text Box 13"/>
          <p:cNvSpPr txBox="1">
            <a:spLocks noChangeArrowheads="1"/>
          </p:cNvSpPr>
          <p:nvPr/>
        </p:nvSpPr>
        <p:spPr bwMode="auto">
          <a:xfrm>
            <a:off x="8061325" y="552767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Slot e:</a:t>
            </a:r>
          </a:p>
          <a:p>
            <a:r>
              <a:rPr lang="en-US"/>
              <a:t>5/m</a:t>
            </a:r>
          </a:p>
        </p:txBody>
      </p:sp>
      <p:sp>
        <p:nvSpPr>
          <p:cNvPr id="631822" name="Text Box 14"/>
          <p:cNvSpPr txBox="1">
            <a:spLocks noChangeArrowheads="1"/>
          </p:cNvSpPr>
          <p:nvPr/>
        </p:nvSpPr>
        <p:spPr bwMode="auto">
          <a:xfrm>
            <a:off x="1790700" y="3289300"/>
            <a:ext cx="386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initially, all slots have probability 1/m</a:t>
            </a:r>
          </a:p>
        </p:txBody>
      </p:sp>
    </p:spTree>
    <p:extLst>
      <p:ext uri="{BB962C8B-B14F-4D97-AF65-F5344CB8AC3E}">
        <p14:creationId xmlns:p14="http://schemas.microsoft.com/office/powerpoint/2010/main" val="9163380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Secondary Clustering in Hashing</a:t>
            </a:r>
            <a:endParaRPr lang="en-US" dirty="0"/>
          </a:p>
        </p:txBody>
      </p:sp>
      <p:sp>
        <p:nvSpPr>
          <p:cNvPr id="3" name="Content Placeholder 2"/>
          <p:cNvSpPr>
            <a:spLocks noGrp="1"/>
          </p:cNvSpPr>
          <p:nvPr>
            <p:ph idx="1"/>
          </p:nvPr>
        </p:nvSpPr>
        <p:spPr>
          <a:xfrm>
            <a:off x="152400" y="1219200"/>
            <a:ext cx="5410200" cy="5334000"/>
          </a:xfrm>
        </p:spPr>
        <p:txBody>
          <a:bodyPr>
            <a:normAutofit fontScale="70000" lnSpcReduction="20000"/>
          </a:bodyPr>
          <a:lstStyle/>
          <a:p>
            <a:pPr fontAlgn="base"/>
            <a:r>
              <a:rPr lang="en-US" sz="3400" b="1" dirty="0"/>
              <a:t>Secondary Clustering</a:t>
            </a:r>
            <a:r>
              <a:rPr lang="en-US" sz="3400" dirty="0"/>
              <a:t> is the tendency for a collision resolution scheme such as quadratic probing to create long runs of filled slots </a:t>
            </a:r>
            <a:r>
              <a:rPr lang="en-US" sz="3400" i="1" dirty="0"/>
              <a:t>away</a:t>
            </a:r>
            <a:r>
              <a:rPr lang="en-US" sz="3400" dirty="0"/>
              <a:t> from the hash position of keys.</a:t>
            </a:r>
          </a:p>
          <a:p>
            <a:pPr fontAlgn="base"/>
            <a:r>
              <a:rPr lang="en-US" sz="3400" dirty="0"/>
              <a:t>If the primary hash index is x, probes go to x+1, x+4, x+9, x+16, x+25 and so on, this results in Secondary Clustering.</a:t>
            </a:r>
          </a:p>
          <a:p>
            <a:pPr fontAlgn="base"/>
            <a:r>
              <a:rPr lang="en-US" sz="3400" dirty="0"/>
              <a:t>Secondary clustering is less severe in terms of performance hit than primary clustering, and is an attempt to keep clusters from forming by using Quadratic Probing. The idea is to probe more widely separated cells, instead of those adjacent to the primary hash site.</a:t>
            </a:r>
          </a:p>
          <a:p>
            <a:endParaRPr lang="en-US" dirty="0"/>
          </a:p>
        </p:txBody>
      </p:sp>
      <p:sp>
        <p:nvSpPr>
          <p:cNvPr id="4" name="Content Placeholder 2"/>
          <p:cNvSpPr txBox="1">
            <a:spLocks/>
          </p:cNvSpPr>
          <p:nvPr/>
        </p:nvSpPr>
        <p:spPr>
          <a:xfrm>
            <a:off x="4800600" y="1371600"/>
            <a:ext cx="41910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75" y="914400"/>
            <a:ext cx="343852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95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ECA0D1-EFE2-4B77-8284-33A38FA70D88}" type="slidenum">
              <a:rPr lang="en-US" sz="1400" smtClean="0"/>
              <a:pPr eaLnBrk="1" hangingPunct="1"/>
              <a:t>77</a:t>
            </a:fld>
            <a:endParaRPr lang="en-US" sz="1400" smtClean="0"/>
          </a:p>
        </p:txBody>
      </p:sp>
      <p:sp>
        <p:nvSpPr>
          <p:cNvPr id="16387" name="Rectangle 2"/>
          <p:cNvSpPr>
            <a:spLocks noGrp="1" noChangeArrowheads="1"/>
          </p:cNvSpPr>
          <p:nvPr>
            <p:ph type="title"/>
            <p:custDataLst>
              <p:tags r:id="rId2"/>
            </p:custDataLst>
          </p:nvPr>
        </p:nvSpPr>
        <p:spPr/>
        <p:txBody>
          <a:bodyPr/>
          <a:lstStyle/>
          <a:p>
            <a:pPr eaLnBrk="1" hangingPunct="1"/>
            <a:r>
              <a:rPr lang="en-US" smtClean="0"/>
              <a:t>Terminology Alert!</a:t>
            </a:r>
          </a:p>
        </p:txBody>
      </p:sp>
      <p:sp>
        <p:nvSpPr>
          <p:cNvPr id="16388" name="Rectangle 3"/>
          <p:cNvSpPr>
            <a:spLocks noGrp="1" noChangeArrowheads="1"/>
          </p:cNvSpPr>
          <p:nvPr>
            <p:ph type="body" sz="half" idx="1"/>
            <p:custDataLst>
              <p:tags r:id="rId3"/>
            </p:custDataLst>
          </p:nvPr>
        </p:nvSpPr>
        <p:spPr>
          <a:xfrm>
            <a:off x="1143000" y="2586038"/>
            <a:ext cx="3810000" cy="3509962"/>
          </a:xfrm>
        </p:spPr>
        <p:txBody>
          <a:bodyPr/>
          <a:lstStyle/>
          <a:p>
            <a:pPr eaLnBrk="1" hangingPunct="1">
              <a:buFontTx/>
              <a:buNone/>
            </a:pPr>
            <a:r>
              <a:rPr lang="en-US" sz="3200" smtClean="0"/>
              <a:t>“</a:t>
            </a:r>
            <a:r>
              <a:rPr lang="en-US" sz="3200" b="1" smtClean="0"/>
              <a:t>Open</a:t>
            </a:r>
            <a:r>
              <a:rPr lang="en-US" sz="3200" smtClean="0"/>
              <a:t> Hashing”</a:t>
            </a:r>
          </a:p>
          <a:p>
            <a:pPr eaLnBrk="1" hangingPunct="1">
              <a:buFontTx/>
              <a:buNone/>
            </a:pPr>
            <a:r>
              <a:rPr lang="en-US" sz="3200" smtClean="0"/>
              <a:t>          equals</a:t>
            </a:r>
          </a:p>
          <a:p>
            <a:pPr eaLnBrk="1" hangingPunct="1">
              <a:buFontTx/>
              <a:buNone/>
            </a:pPr>
            <a:r>
              <a:rPr lang="en-US" sz="3200" smtClean="0"/>
              <a:t>“Separate Chaining”</a:t>
            </a:r>
          </a:p>
          <a:p>
            <a:pPr lvl="1" eaLnBrk="1" hangingPunct="1">
              <a:buFontTx/>
              <a:buNone/>
            </a:pPr>
            <a:r>
              <a:rPr lang="en-US" sz="2800" smtClean="0"/>
              <a:t>     </a:t>
            </a:r>
          </a:p>
        </p:txBody>
      </p:sp>
      <p:sp>
        <p:nvSpPr>
          <p:cNvPr id="16389" name="Rectangle 4"/>
          <p:cNvSpPr>
            <a:spLocks noGrp="1" noChangeArrowheads="1"/>
          </p:cNvSpPr>
          <p:nvPr>
            <p:ph type="body" sz="half" idx="2"/>
            <p:custDataLst>
              <p:tags r:id="rId4"/>
            </p:custDataLst>
          </p:nvPr>
        </p:nvSpPr>
        <p:spPr>
          <a:xfrm>
            <a:off x="4746625" y="2586038"/>
            <a:ext cx="3502025" cy="3268662"/>
          </a:xfrm>
        </p:spPr>
        <p:txBody>
          <a:bodyPr/>
          <a:lstStyle/>
          <a:p>
            <a:pPr eaLnBrk="1" hangingPunct="1">
              <a:buFontTx/>
              <a:buNone/>
            </a:pPr>
            <a:r>
              <a:rPr lang="en-US" sz="3200" smtClean="0"/>
              <a:t>“Closed Hashing”</a:t>
            </a:r>
          </a:p>
          <a:p>
            <a:pPr eaLnBrk="1" hangingPunct="1">
              <a:buFontTx/>
              <a:buNone/>
            </a:pPr>
            <a:r>
              <a:rPr lang="en-US" sz="3200" smtClean="0"/>
              <a:t>	      equals</a:t>
            </a:r>
          </a:p>
          <a:p>
            <a:pPr eaLnBrk="1" hangingPunct="1">
              <a:buFontTx/>
              <a:buNone/>
            </a:pPr>
            <a:r>
              <a:rPr lang="en-US" sz="3200" smtClean="0"/>
              <a:t>“</a:t>
            </a:r>
            <a:r>
              <a:rPr lang="en-US" sz="3200" b="1" smtClean="0"/>
              <a:t>Open</a:t>
            </a:r>
            <a:r>
              <a:rPr lang="en-US" sz="3200" smtClean="0"/>
              <a:t> Addressing”</a:t>
            </a:r>
          </a:p>
        </p:txBody>
      </p:sp>
      <p:sp>
        <p:nvSpPr>
          <p:cNvPr id="16390" name="AutoShape 6"/>
          <p:cNvSpPr>
            <a:spLocks noChangeArrowheads="1"/>
          </p:cNvSpPr>
          <p:nvPr>
            <p:custDataLst>
              <p:tags r:id="rId5"/>
            </p:custDataLst>
          </p:nvPr>
        </p:nvSpPr>
        <p:spPr bwMode="auto">
          <a:xfrm>
            <a:off x="228600" y="3886200"/>
            <a:ext cx="8382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Weiss</a:t>
            </a:r>
          </a:p>
        </p:txBody>
      </p:sp>
    </p:spTree>
    <p:extLst>
      <p:ext uri="{BB962C8B-B14F-4D97-AF65-F5344CB8AC3E}">
        <p14:creationId xmlns:p14="http://schemas.microsoft.com/office/powerpoint/2010/main" val="34542310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BC23AE4-27CC-4E45-BD1B-068162F50318}" type="slidenum">
              <a:rPr lang="en-US" sz="1400" smtClean="0"/>
              <a:pPr eaLnBrk="1" hangingPunct="1"/>
              <a:t>78</a:t>
            </a:fld>
            <a:endParaRPr lang="en-US" sz="1400" smtClean="0"/>
          </a:p>
        </p:txBody>
      </p:sp>
      <p:sp>
        <p:nvSpPr>
          <p:cNvPr id="19459" name="Rectangle 2"/>
          <p:cNvSpPr>
            <a:spLocks noGrp="1" noChangeArrowheads="1"/>
          </p:cNvSpPr>
          <p:nvPr>
            <p:ph type="title"/>
            <p:custDataLst>
              <p:tags r:id="rId2"/>
            </p:custDataLst>
          </p:nvPr>
        </p:nvSpPr>
        <p:spPr>
          <a:xfrm>
            <a:off x="228600" y="-19050"/>
            <a:ext cx="8553450" cy="1143000"/>
          </a:xfrm>
        </p:spPr>
        <p:txBody>
          <a:bodyPr>
            <a:normAutofit fontScale="90000"/>
          </a:bodyPr>
          <a:lstStyle/>
          <a:p>
            <a:r>
              <a:rPr lang="en-US" dirty="0" smtClean="0"/>
              <a:t>Open Addressing II: Quadratic Probing</a:t>
            </a:r>
          </a:p>
        </p:txBody>
      </p:sp>
      <p:sp>
        <p:nvSpPr>
          <p:cNvPr id="19460" name="Rectangle 3"/>
          <p:cNvSpPr>
            <a:spLocks noGrp="1" noChangeArrowheads="1"/>
          </p:cNvSpPr>
          <p:nvPr>
            <p:ph type="body" idx="1"/>
            <p:custDataLst>
              <p:tags r:id="rId3"/>
            </p:custDataLst>
          </p:nvPr>
        </p:nvSpPr>
        <p:spPr>
          <a:xfrm>
            <a:off x="685800" y="1295400"/>
            <a:ext cx="8096250" cy="5257800"/>
          </a:xfrm>
        </p:spPr>
        <p:txBody>
          <a:bodyPr>
            <a:normAutofit fontScale="92500" lnSpcReduction="10000"/>
          </a:bodyPr>
          <a:lstStyle/>
          <a:p>
            <a:pPr algn="ctr" eaLnBrk="1" hangingPunct="1">
              <a:lnSpc>
                <a:spcPct val="90000"/>
              </a:lnSpc>
              <a:buFontTx/>
              <a:buNone/>
            </a:pPr>
            <a:r>
              <a:rPr lang="en-US" dirty="0" smtClean="0">
                <a:solidFill>
                  <a:schemeClr val="accent2"/>
                </a:solidFill>
              </a:rPr>
              <a:t>f(i) = i</a:t>
            </a:r>
            <a:r>
              <a:rPr lang="en-US" baseline="30000" dirty="0" smtClean="0">
                <a:solidFill>
                  <a:schemeClr val="accent2"/>
                </a:solidFill>
              </a:rPr>
              <a:t>2</a:t>
            </a:r>
          </a:p>
          <a:p>
            <a:pPr algn="ctr" eaLnBrk="1" hangingPunct="1">
              <a:lnSpc>
                <a:spcPct val="90000"/>
              </a:lnSpc>
              <a:buFontTx/>
              <a:buNone/>
            </a:pPr>
            <a:endParaRPr lang="en-US" baseline="30000" dirty="0" smtClean="0">
              <a:solidFill>
                <a:schemeClr val="accent2"/>
              </a:solidFill>
            </a:endParaRPr>
          </a:p>
          <a:p>
            <a:pPr>
              <a:lnSpc>
                <a:spcPct val="90000"/>
              </a:lnSpc>
            </a:pPr>
            <a:r>
              <a:rPr lang="en-US" dirty="0" smtClean="0"/>
              <a:t>Main Idea: Spread out the search for an empty slot – </a:t>
            </a:r>
            <a:br>
              <a:rPr lang="en-US" dirty="0" smtClean="0"/>
            </a:br>
            <a:r>
              <a:rPr lang="en-US" dirty="0" smtClean="0">
                <a:solidFill>
                  <a:srgbClr val="0000FF"/>
                </a:solidFill>
              </a:rPr>
              <a:t>Increment by i</a:t>
            </a:r>
            <a:r>
              <a:rPr lang="en-US" baseline="30000" dirty="0" smtClean="0">
                <a:solidFill>
                  <a:srgbClr val="0000FF"/>
                </a:solidFill>
              </a:rPr>
              <a:t>2</a:t>
            </a:r>
            <a:r>
              <a:rPr lang="en-US" dirty="0" smtClean="0">
                <a:solidFill>
                  <a:srgbClr val="0000FF"/>
                </a:solidFill>
              </a:rPr>
              <a:t> instead of i </a:t>
            </a:r>
          </a:p>
          <a:p>
            <a:pPr eaLnBrk="1" hangingPunct="1">
              <a:lnSpc>
                <a:spcPct val="90000"/>
              </a:lnSpc>
            </a:pPr>
            <a:endParaRPr lang="en-US" dirty="0" smtClean="0"/>
          </a:p>
          <a:p>
            <a:pPr eaLnBrk="1" hangingPunct="1">
              <a:lnSpc>
                <a:spcPct val="90000"/>
              </a:lnSpc>
            </a:pPr>
            <a:r>
              <a:rPr lang="en-US" dirty="0" smtClean="0"/>
              <a:t>Probe sequence:</a:t>
            </a:r>
          </a:p>
          <a:p>
            <a:pPr lvl="1" eaLnBrk="1" hangingPunct="1">
              <a:lnSpc>
                <a:spcPct val="90000"/>
              </a:lnSpc>
              <a:buFontTx/>
              <a:buNone/>
            </a:pPr>
            <a:r>
              <a:rPr lang="en-US" dirty="0" smtClean="0"/>
              <a:t>   0</a:t>
            </a:r>
            <a:r>
              <a:rPr lang="en-US" baseline="30000" dirty="0" smtClean="0"/>
              <a:t>th</a:t>
            </a:r>
            <a:r>
              <a:rPr lang="en-US" dirty="0" smtClean="0"/>
              <a:t> probe =  h(k) mod </a:t>
            </a:r>
            <a:r>
              <a:rPr lang="en-US" dirty="0" err="1" smtClean="0"/>
              <a:t>TableSize</a:t>
            </a:r>
            <a:endParaRPr lang="en-US" dirty="0" smtClean="0"/>
          </a:p>
          <a:p>
            <a:pPr lvl="1" eaLnBrk="1" hangingPunct="1">
              <a:lnSpc>
                <a:spcPct val="90000"/>
              </a:lnSpc>
              <a:buFontTx/>
              <a:buNone/>
            </a:pPr>
            <a:r>
              <a:rPr lang="en-US" dirty="0" smtClean="0"/>
              <a:t>	1</a:t>
            </a:r>
            <a:r>
              <a:rPr lang="en-US" baseline="30000" dirty="0" smtClean="0"/>
              <a:t>th</a:t>
            </a:r>
            <a:r>
              <a:rPr lang="en-US" dirty="0" smtClean="0"/>
              <a:t> probe = (h(k) + 1) mod </a:t>
            </a:r>
            <a:r>
              <a:rPr lang="en-US" dirty="0" err="1" smtClean="0"/>
              <a:t>TableSize</a:t>
            </a:r>
            <a:endParaRPr lang="en-US" dirty="0" smtClean="0"/>
          </a:p>
          <a:p>
            <a:pPr lvl="1" eaLnBrk="1" hangingPunct="1">
              <a:lnSpc>
                <a:spcPct val="90000"/>
              </a:lnSpc>
              <a:buFontTx/>
              <a:buNone/>
            </a:pPr>
            <a:r>
              <a:rPr lang="en-US" dirty="0" smtClean="0"/>
              <a:t>	2</a:t>
            </a:r>
            <a:r>
              <a:rPr lang="en-US" baseline="30000" dirty="0" smtClean="0"/>
              <a:t>th</a:t>
            </a:r>
            <a:r>
              <a:rPr lang="en-US" dirty="0" smtClean="0"/>
              <a:t> probe = (h(k) + 4) mod </a:t>
            </a:r>
            <a:r>
              <a:rPr lang="en-US" dirty="0" err="1" smtClean="0"/>
              <a:t>TableSize</a:t>
            </a:r>
            <a:r>
              <a:rPr lang="en-US" dirty="0" smtClean="0"/>
              <a:t> </a:t>
            </a:r>
          </a:p>
          <a:p>
            <a:pPr lvl="1" eaLnBrk="1" hangingPunct="1">
              <a:lnSpc>
                <a:spcPct val="90000"/>
              </a:lnSpc>
              <a:buFontTx/>
              <a:buNone/>
            </a:pPr>
            <a:r>
              <a:rPr lang="en-US" dirty="0" smtClean="0"/>
              <a:t>	3</a:t>
            </a:r>
            <a:r>
              <a:rPr lang="en-US" baseline="30000" dirty="0" smtClean="0"/>
              <a:t>th</a:t>
            </a:r>
            <a:r>
              <a:rPr lang="en-US" dirty="0" smtClean="0"/>
              <a:t> probe = (h(k) + 9) mod </a:t>
            </a:r>
            <a:r>
              <a:rPr lang="en-US" dirty="0" err="1" smtClean="0"/>
              <a:t>TableSize</a:t>
            </a:r>
            <a:endParaRPr lang="en-US" dirty="0" smtClean="0"/>
          </a:p>
          <a:p>
            <a:pPr lvl="1" eaLnBrk="1" hangingPunct="1">
              <a:lnSpc>
                <a:spcPct val="90000"/>
              </a:lnSpc>
              <a:buFontTx/>
              <a:buNone/>
            </a:pPr>
            <a:r>
              <a:rPr lang="en-US" dirty="0" smtClean="0"/>
              <a:t>	. . .</a:t>
            </a:r>
          </a:p>
          <a:p>
            <a:pPr lvl="1" eaLnBrk="1" hangingPunct="1">
              <a:lnSpc>
                <a:spcPct val="90000"/>
              </a:lnSpc>
              <a:buFontTx/>
              <a:buNone/>
            </a:pPr>
            <a:r>
              <a:rPr lang="en-US" dirty="0" smtClean="0">
                <a:solidFill>
                  <a:schemeClr val="accent2"/>
                </a:solidFill>
              </a:rPr>
              <a:t>	</a:t>
            </a:r>
            <a:r>
              <a:rPr lang="en-US" dirty="0" err="1" smtClean="0">
                <a:solidFill>
                  <a:schemeClr val="accent2"/>
                </a:solidFill>
              </a:rPr>
              <a:t>i</a:t>
            </a:r>
            <a:r>
              <a:rPr lang="en-US" baseline="30000" dirty="0" err="1" smtClean="0">
                <a:solidFill>
                  <a:schemeClr val="accent2"/>
                </a:solidFill>
              </a:rPr>
              <a:t>th</a:t>
            </a:r>
            <a:r>
              <a:rPr lang="en-US" dirty="0" smtClean="0">
                <a:solidFill>
                  <a:schemeClr val="accent2"/>
                </a:solidFill>
              </a:rPr>
              <a:t> probe = (h(k) + i</a:t>
            </a:r>
            <a:r>
              <a:rPr lang="en-US" baseline="30000" dirty="0" smtClean="0">
                <a:solidFill>
                  <a:schemeClr val="accent2"/>
                </a:solidFill>
              </a:rPr>
              <a:t>2</a:t>
            </a:r>
            <a:r>
              <a:rPr lang="en-US" dirty="0" smtClean="0">
                <a:solidFill>
                  <a:schemeClr val="accent2"/>
                </a:solidFill>
              </a:rPr>
              <a:t>) mod </a:t>
            </a:r>
            <a:r>
              <a:rPr lang="en-US" dirty="0" err="1" smtClean="0">
                <a:solidFill>
                  <a:schemeClr val="accent2"/>
                </a:solidFill>
              </a:rPr>
              <a:t>TableSize</a:t>
            </a:r>
            <a:r>
              <a:rPr lang="en-US" dirty="0" smtClean="0">
                <a:solidFill>
                  <a:schemeClr val="accent2"/>
                </a:solidFill>
              </a:rPr>
              <a:t> </a:t>
            </a:r>
          </a:p>
        </p:txBody>
      </p:sp>
      <p:sp>
        <p:nvSpPr>
          <p:cNvPr id="19461" name="AutoShape 5" hidden="1"/>
          <p:cNvSpPr>
            <a:spLocks noChangeArrowheads="1"/>
          </p:cNvSpPr>
          <p:nvPr>
            <p:custDataLst>
              <p:tags r:id="rId4"/>
            </p:custDataLst>
          </p:nvPr>
        </p:nvSpPr>
        <p:spPr bwMode="auto">
          <a:xfrm>
            <a:off x="5638800" y="5943600"/>
            <a:ext cx="35052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i="1"/>
              <a:t>f</a:t>
            </a:r>
            <a:r>
              <a:rPr lang="en-US" sz="2000"/>
              <a:t>(</a:t>
            </a:r>
            <a:r>
              <a:rPr lang="en-US" sz="2000" i="1"/>
              <a:t>i</a:t>
            </a:r>
            <a:r>
              <a:rPr lang="en-US" sz="2000"/>
              <a:t>+1) = </a:t>
            </a:r>
            <a:r>
              <a:rPr lang="en-US" sz="2000" i="1"/>
              <a:t>f</a:t>
            </a:r>
            <a:r>
              <a:rPr lang="en-US" sz="2000"/>
              <a:t>(</a:t>
            </a:r>
            <a:r>
              <a:rPr lang="en-US" sz="2000" i="1"/>
              <a:t>i</a:t>
            </a:r>
            <a:r>
              <a:rPr lang="en-US" sz="2000"/>
              <a:t>) + 2</a:t>
            </a:r>
            <a:r>
              <a:rPr lang="en-US" sz="2000" i="1"/>
              <a:t>i</a:t>
            </a:r>
            <a:r>
              <a:rPr lang="en-US" sz="2000"/>
              <a:t> + 1</a:t>
            </a:r>
          </a:p>
        </p:txBody>
      </p:sp>
      <p:sp>
        <p:nvSpPr>
          <p:cNvPr id="19462" name="Text Box 6"/>
          <p:cNvSpPr txBox="1">
            <a:spLocks noChangeArrowheads="1"/>
          </p:cNvSpPr>
          <p:nvPr>
            <p:custDataLst>
              <p:tags r:id="rId5"/>
            </p:custDataLst>
          </p:nvPr>
        </p:nvSpPr>
        <p:spPr bwMode="auto">
          <a:xfrm>
            <a:off x="6705600" y="2733675"/>
            <a:ext cx="182880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Less likely to encounter Primary Clustering</a:t>
            </a:r>
          </a:p>
        </p:txBody>
      </p:sp>
    </p:spTree>
    <p:extLst>
      <p:ext uri="{BB962C8B-B14F-4D97-AF65-F5344CB8AC3E}">
        <p14:creationId xmlns:p14="http://schemas.microsoft.com/office/powerpoint/2010/main" val="22917550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0F5ED95-0C2F-4C9D-BE1C-0A90942B7F68}" type="slidenum">
              <a:rPr lang="en-US" sz="1400" smtClean="0"/>
              <a:pPr eaLnBrk="1" hangingPunct="1"/>
              <a:t>79</a:t>
            </a:fld>
            <a:endParaRPr lang="en-US" sz="1400" smtClean="0"/>
          </a:p>
        </p:txBody>
      </p:sp>
      <p:sp>
        <p:nvSpPr>
          <p:cNvPr id="20483"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eaLnBrk="1" hangingPunct="1"/>
            <a:r>
              <a:rPr lang="en-US" dirty="0" smtClean="0"/>
              <a:t>Quadratic Probing – e.g. 1 try!</a:t>
            </a:r>
          </a:p>
        </p:txBody>
      </p:sp>
      <p:graphicFrame>
        <p:nvGraphicFramePr>
          <p:cNvPr id="55299" name="Group 3"/>
          <p:cNvGraphicFramePr>
            <a:graphicFrameLocks noGrp="1"/>
          </p:cNvGraphicFramePr>
          <p:nvPr>
            <p:custDataLst>
              <p:tags r:id="rId3"/>
            </p:custDataLst>
          </p:nvPr>
        </p:nvGraphicFramePr>
        <p:xfrm>
          <a:off x="1320800" y="1371600"/>
          <a:ext cx="2133600" cy="5181600"/>
        </p:xfrm>
        <a:graphic>
          <a:graphicData uri="http://schemas.openxmlformats.org/drawingml/2006/table">
            <a:tbl>
              <a:tblPr/>
              <a:tblGrid>
                <a:gridCol w="673100"/>
                <a:gridCol w="14605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18" name="Text Box 49"/>
          <p:cNvSpPr txBox="1">
            <a:spLocks noChangeArrowheads="1"/>
          </p:cNvSpPr>
          <p:nvPr>
            <p:custDataLst>
              <p:tags r:id="rId4"/>
            </p:custDataLst>
          </p:nvPr>
        </p:nvSpPr>
        <p:spPr bwMode="auto">
          <a:xfrm>
            <a:off x="6400800" y="1447800"/>
            <a:ext cx="139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Insert: </a:t>
            </a:r>
          </a:p>
          <a:p>
            <a:pPr eaLnBrk="1" hangingPunct="1"/>
            <a:r>
              <a:rPr lang="en-US"/>
              <a:t>89</a:t>
            </a:r>
          </a:p>
          <a:p>
            <a:pPr eaLnBrk="1" hangingPunct="1"/>
            <a:r>
              <a:rPr lang="en-US"/>
              <a:t>18</a:t>
            </a:r>
          </a:p>
          <a:p>
            <a:pPr eaLnBrk="1" hangingPunct="1"/>
            <a:r>
              <a:rPr lang="en-US"/>
              <a:t>49</a:t>
            </a:r>
          </a:p>
          <a:p>
            <a:pPr eaLnBrk="1" hangingPunct="1"/>
            <a:r>
              <a:rPr lang="en-US"/>
              <a:t>58</a:t>
            </a:r>
          </a:p>
          <a:p>
            <a:pPr eaLnBrk="1" hangingPunct="1"/>
            <a:r>
              <a:rPr lang="en-US"/>
              <a:t>79</a:t>
            </a:r>
          </a:p>
        </p:txBody>
      </p:sp>
    </p:spTree>
    <p:extLst>
      <p:ext uri="{BB962C8B-B14F-4D97-AF65-F5344CB8AC3E}">
        <p14:creationId xmlns:p14="http://schemas.microsoft.com/office/powerpoint/2010/main" val="407686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r>
              <a:rPr lang="en-US" dirty="0" smtClean="0"/>
              <a:t>? (cont’d)</a:t>
            </a:r>
            <a:endParaRPr lang="en-US" dirty="0"/>
          </a:p>
        </p:txBody>
      </p:sp>
      <p:sp>
        <p:nvSpPr>
          <p:cNvPr id="3" name="Content Placeholder 2"/>
          <p:cNvSpPr>
            <a:spLocks noGrp="1"/>
          </p:cNvSpPr>
          <p:nvPr>
            <p:ph idx="1"/>
          </p:nvPr>
        </p:nvSpPr>
        <p:spPr/>
        <p:txBody>
          <a:bodyPr>
            <a:normAutofit lnSpcReduction="10000"/>
          </a:bodyPr>
          <a:lstStyle/>
          <a:p>
            <a:r>
              <a:rPr lang="en-US" dirty="0"/>
              <a:t>Consider the internet(2002 data</a:t>
            </a:r>
            <a:r>
              <a:rPr lang="en-US" dirty="0" smtClean="0"/>
              <a:t>):</a:t>
            </a:r>
          </a:p>
          <a:p>
            <a:pPr marL="0" indent="0">
              <a:buNone/>
            </a:pPr>
            <a:r>
              <a:rPr lang="en-US" dirty="0"/>
              <a:t> </a:t>
            </a:r>
            <a:r>
              <a:rPr lang="en-US" dirty="0" smtClean="0"/>
              <a:t>- </a:t>
            </a:r>
            <a:r>
              <a:rPr lang="en-US" dirty="0"/>
              <a:t>By the Internet Software </a:t>
            </a:r>
            <a:r>
              <a:rPr lang="en-US" dirty="0" smtClean="0"/>
              <a:t>Consortium survey </a:t>
            </a:r>
            <a:r>
              <a:rPr lang="en-US" dirty="0"/>
              <a:t>at </a:t>
            </a:r>
            <a:r>
              <a:rPr lang="en-US" dirty="0">
                <a:solidFill>
                  <a:srgbClr val="0070C0"/>
                </a:solidFill>
                <a:hlinkClick r:id="rId2" action="ppaction://hlinkpres?slideindex=1&amp;slidetitle="/>
              </a:rPr>
              <a:t>http://www.isc.org/ </a:t>
            </a:r>
            <a:r>
              <a:rPr lang="en-US" dirty="0" smtClean="0">
                <a:solidFill>
                  <a:srgbClr val="0070C0"/>
                </a:solidFill>
              </a:rPr>
              <a:t> </a:t>
            </a:r>
            <a:r>
              <a:rPr lang="en-US" dirty="0" smtClean="0"/>
              <a:t>in 2001, there </a:t>
            </a:r>
            <a:r>
              <a:rPr lang="en-US" dirty="0"/>
              <a:t>are 125,888,197 internet </a:t>
            </a:r>
            <a:r>
              <a:rPr lang="en-US" dirty="0" smtClean="0"/>
              <a:t>hosts, and </a:t>
            </a:r>
            <a:r>
              <a:rPr lang="en-US" dirty="0"/>
              <a:t>the number is growing by </a:t>
            </a:r>
            <a:r>
              <a:rPr lang="en-US" dirty="0" smtClean="0"/>
              <a:t>20% every </a:t>
            </a:r>
            <a:r>
              <a:rPr lang="en-US" dirty="0"/>
              <a:t>six month</a:t>
            </a:r>
            <a:r>
              <a:rPr lang="en-US" dirty="0" smtClean="0"/>
              <a:t>!</a:t>
            </a:r>
          </a:p>
          <a:p>
            <a:pPr marL="0" indent="0">
              <a:buNone/>
            </a:pPr>
            <a:r>
              <a:rPr lang="en-US" dirty="0" smtClean="0"/>
              <a:t> - </a:t>
            </a:r>
            <a:r>
              <a:rPr lang="en-US" dirty="0"/>
              <a:t>Using the best possible binary </a:t>
            </a:r>
            <a:r>
              <a:rPr lang="en-US" dirty="0" smtClean="0"/>
              <a:t>search it </a:t>
            </a:r>
            <a:r>
              <a:rPr lang="en-US" dirty="0"/>
              <a:t>takes on average 27 iterations </a:t>
            </a:r>
            <a:r>
              <a:rPr lang="en-US" dirty="0" smtClean="0"/>
              <a:t>to find </a:t>
            </a:r>
            <a:r>
              <a:rPr lang="en-US" dirty="0"/>
              <a:t>an entry</a:t>
            </a:r>
            <a:r>
              <a:rPr lang="en-US" dirty="0" smtClean="0"/>
              <a:t>.</a:t>
            </a:r>
          </a:p>
          <a:p>
            <a:pPr marL="0" indent="0">
              <a:buNone/>
            </a:pPr>
            <a:r>
              <a:rPr lang="en-US" dirty="0" smtClean="0"/>
              <a:t> - </a:t>
            </a:r>
            <a:r>
              <a:rPr lang="en-US" dirty="0"/>
              <a:t>By an survey by NUA </a:t>
            </a:r>
            <a:r>
              <a:rPr lang="en-US" dirty="0" smtClean="0"/>
              <a:t>at </a:t>
            </a:r>
            <a:r>
              <a:rPr lang="en-US" dirty="0" smtClean="0">
                <a:solidFill>
                  <a:srgbClr val="0070C0"/>
                </a:solidFill>
                <a:hlinkClick r:id="rId3"/>
              </a:rPr>
              <a:t>http://www.nua.ie/</a:t>
            </a:r>
            <a:r>
              <a:rPr lang="en-US" dirty="0" smtClean="0">
                <a:solidFill>
                  <a:srgbClr val="0070C0"/>
                </a:solidFill>
              </a:rPr>
              <a:t> </a:t>
            </a:r>
            <a:r>
              <a:rPr lang="en-US" dirty="0" smtClean="0"/>
              <a:t>there </a:t>
            </a:r>
            <a:r>
              <a:rPr lang="en-US" dirty="0"/>
              <a:t>are </a:t>
            </a:r>
            <a:r>
              <a:rPr lang="en-US" dirty="0" smtClean="0"/>
              <a:t>513.41 million </a:t>
            </a:r>
            <a:r>
              <a:rPr lang="en-US" dirty="0"/>
              <a:t>users world wide.</a:t>
            </a:r>
          </a:p>
        </p:txBody>
      </p:sp>
    </p:spTree>
    <p:extLst>
      <p:ext uri="{BB962C8B-B14F-4D97-AF65-F5344CB8AC3E}">
        <p14:creationId xmlns:p14="http://schemas.microsoft.com/office/powerpoint/2010/main" val="35375733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4FDDBB2-6EF5-4A6E-AB0F-FA8D59F12D75}" type="slidenum">
              <a:rPr lang="en-US" sz="1400" smtClean="0"/>
              <a:pPr eaLnBrk="1" hangingPunct="1"/>
              <a:t>80</a:t>
            </a:fld>
            <a:endParaRPr lang="en-US" sz="1400" smtClean="0"/>
          </a:p>
        </p:txBody>
      </p:sp>
      <p:sp>
        <p:nvSpPr>
          <p:cNvPr id="21507" name="Rectangle 2"/>
          <p:cNvSpPr>
            <a:spLocks noGrp="1" noChangeArrowheads="1"/>
          </p:cNvSpPr>
          <p:nvPr>
            <p:ph type="title"/>
            <p:custDataLst>
              <p:tags r:id="rId2"/>
            </p:custDataLst>
          </p:nvPr>
        </p:nvSpPr>
        <p:spPr/>
        <p:txBody>
          <a:bodyPr/>
          <a:lstStyle/>
          <a:p>
            <a:pPr eaLnBrk="1" hangingPunct="1"/>
            <a:r>
              <a:rPr lang="en-US" dirty="0" smtClean="0"/>
              <a:t>Quadratic Probing – e.g. 2 try!</a:t>
            </a:r>
          </a:p>
        </p:txBody>
      </p:sp>
      <p:grpSp>
        <p:nvGrpSpPr>
          <p:cNvPr id="21508" name="Group 3"/>
          <p:cNvGrpSpPr>
            <a:grpSpLocks/>
          </p:cNvGrpSpPr>
          <p:nvPr>
            <p:custDataLst>
              <p:tags r:id="rId3"/>
            </p:custDataLst>
          </p:nvPr>
        </p:nvGrpSpPr>
        <p:grpSpPr bwMode="auto">
          <a:xfrm>
            <a:off x="381000" y="1371600"/>
            <a:ext cx="1368425" cy="5029200"/>
            <a:chOff x="385" y="1008"/>
            <a:chExt cx="862" cy="3168"/>
          </a:xfrm>
        </p:grpSpPr>
        <p:sp>
          <p:nvSpPr>
            <p:cNvPr id="21520" name="Rectangle 4"/>
            <p:cNvSpPr>
              <a:spLocks noChangeArrowheads="1"/>
            </p:cNvSpPr>
            <p:nvPr>
              <p:custDataLst>
                <p:tags r:id="rId15"/>
              </p:custDataLst>
            </p:nvPr>
          </p:nvSpPr>
          <p:spPr bwMode="auto">
            <a:xfrm>
              <a:off x="663" y="1518"/>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1" name="Rectangle 5"/>
            <p:cNvSpPr>
              <a:spLocks noChangeArrowheads="1"/>
            </p:cNvSpPr>
            <p:nvPr>
              <p:custDataLst>
                <p:tags r:id="rId16"/>
              </p:custDataLst>
            </p:nvPr>
          </p:nvSpPr>
          <p:spPr bwMode="auto">
            <a:xfrm>
              <a:off x="663" y="1846"/>
              <a:ext cx="328" cy="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2" name="Rectangle 6"/>
            <p:cNvSpPr>
              <a:spLocks noChangeArrowheads="1"/>
            </p:cNvSpPr>
            <p:nvPr>
              <p:custDataLst>
                <p:tags r:id="rId17"/>
              </p:custDataLst>
            </p:nvPr>
          </p:nvSpPr>
          <p:spPr bwMode="auto">
            <a:xfrm>
              <a:off x="663" y="2172"/>
              <a:ext cx="328" cy="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3" name="Rectangle 7"/>
            <p:cNvSpPr>
              <a:spLocks noChangeArrowheads="1"/>
            </p:cNvSpPr>
            <p:nvPr>
              <p:custDataLst>
                <p:tags r:id="rId18"/>
              </p:custDataLst>
            </p:nvPr>
          </p:nvSpPr>
          <p:spPr bwMode="auto">
            <a:xfrm>
              <a:off x="663" y="2832"/>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4" name="Rectangle 8"/>
            <p:cNvSpPr>
              <a:spLocks noChangeArrowheads="1"/>
            </p:cNvSpPr>
            <p:nvPr>
              <p:custDataLst>
                <p:tags r:id="rId19"/>
              </p:custDataLst>
            </p:nvPr>
          </p:nvSpPr>
          <p:spPr bwMode="auto">
            <a:xfrm>
              <a:off x="663" y="3160"/>
              <a:ext cx="328" cy="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5" name="Rectangle 9"/>
            <p:cNvSpPr>
              <a:spLocks noChangeArrowheads="1"/>
            </p:cNvSpPr>
            <p:nvPr>
              <p:custDataLst>
                <p:tags r:id="rId20"/>
              </p:custDataLst>
            </p:nvPr>
          </p:nvSpPr>
          <p:spPr bwMode="auto">
            <a:xfrm>
              <a:off x="663" y="3487"/>
              <a:ext cx="328" cy="3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solidFill>
                    <a:srgbClr val="FF0000"/>
                  </a:solidFill>
                </a:rPr>
                <a:t>76</a:t>
              </a:r>
            </a:p>
          </p:txBody>
        </p:sp>
        <p:sp>
          <p:nvSpPr>
            <p:cNvPr id="21526" name="Rectangle 10"/>
            <p:cNvSpPr>
              <a:spLocks noChangeArrowheads="1"/>
            </p:cNvSpPr>
            <p:nvPr>
              <p:custDataLst>
                <p:tags r:id="rId21"/>
              </p:custDataLst>
            </p:nvPr>
          </p:nvSpPr>
          <p:spPr bwMode="auto">
            <a:xfrm>
              <a:off x="663" y="2504"/>
              <a:ext cx="328" cy="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21527" name="Text Box 11"/>
            <p:cNvSpPr txBox="1">
              <a:spLocks noChangeArrowheads="1"/>
            </p:cNvSpPr>
            <p:nvPr>
              <p:custDataLst>
                <p:tags r:id="rId22"/>
              </p:custDataLst>
            </p:nvPr>
          </p:nvSpPr>
          <p:spPr bwMode="auto">
            <a:xfrm>
              <a:off x="514" y="24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3</a:t>
              </a:r>
            </a:p>
          </p:txBody>
        </p:sp>
        <p:sp>
          <p:nvSpPr>
            <p:cNvPr id="21528" name="Text Box 12"/>
            <p:cNvSpPr txBox="1">
              <a:spLocks noChangeArrowheads="1"/>
            </p:cNvSpPr>
            <p:nvPr>
              <p:custDataLst>
                <p:tags r:id="rId23"/>
              </p:custDataLst>
            </p:nvPr>
          </p:nvSpPr>
          <p:spPr bwMode="auto">
            <a:xfrm>
              <a:off x="514" y="214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2</a:t>
              </a:r>
            </a:p>
          </p:txBody>
        </p:sp>
        <p:sp>
          <p:nvSpPr>
            <p:cNvPr id="21529" name="Text Box 13"/>
            <p:cNvSpPr txBox="1">
              <a:spLocks noChangeArrowheads="1"/>
            </p:cNvSpPr>
            <p:nvPr>
              <p:custDataLst>
                <p:tags r:id="rId24"/>
              </p:custDataLst>
            </p:nvPr>
          </p:nvSpPr>
          <p:spPr bwMode="auto">
            <a:xfrm>
              <a:off x="514" y="181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1</a:t>
              </a:r>
            </a:p>
          </p:txBody>
        </p:sp>
        <p:sp>
          <p:nvSpPr>
            <p:cNvPr id="21530" name="Text Box 14"/>
            <p:cNvSpPr txBox="1">
              <a:spLocks noChangeArrowheads="1"/>
            </p:cNvSpPr>
            <p:nvPr>
              <p:custDataLst>
                <p:tags r:id="rId25"/>
              </p:custDataLst>
            </p:nvPr>
          </p:nvSpPr>
          <p:spPr bwMode="auto">
            <a:xfrm>
              <a:off x="514" y="149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0</a:t>
              </a:r>
            </a:p>
          </p:txBody>
        </p:sp>
        <p:sp>
          <p:nvSpPr>
            <p:cNvPr id="21531" name="Text Box 15"/>
            <p:cNvSpPr txBox="1">
              <a:spLocks noChangeArrowheads="1"/>
            </p:cNvSpPr>
            <p:nvPr>
              <p:custDataLst>
                <p:tags r:id="rId26"/>
              </p:custDataLst>
            </p:nvPr>
          </p:nvSpPr>
          <p:spPr bwMode="auto">
            <a:xfrm>
              <a:off x="510" y="344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6</a:t>
              </a:r>
            </a:p>
          </p:txBody>
        </p:sp>
        <p:sp>
          <p:nvSpPr>
            <p:cNvPr id="21532" name="Text Box 16"/>
            <p:cNvSpPr txBox="1">
              <a:spLocks noChangeArrowheads="1"/>
            </p:cNvSpPr>
            <p:nvPr>
              <p:custDataLst>
                <p:tags r:id="rId27"/>
              </p:custDataLst>
            </p:nvPr>
          </p:nvSpPr>
          <p:spPr bwMode="auto">
            <a:xfrm>
              <a:off x="510" y="312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5</a:t>
              </a:r>
            </a:p>
          </p:txBody>
        </p:sp>
        <p:sp>
          <p:nvSpPr>
            <p:cNvPr id="21533" name="Text Box 17"/>
            <p:cNvSpPr txBox="1">
              <a:spLocks noChangeArrowheads="1"/>
            </p:cNvSpPr>
            <p:nvPr>
              <p:custDataLst>
                <p:tags r:id="rId28"/>
              </p:custDataLst>
            </p:nvPr>
          </p:nvSpPr>
          <p:spPr bwMode="auto">
            <a:xfrm>
              <a:off x="510" y="279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4</a:t>
              </a:r>
            </a:p>
          </p:txBody>
        </p:sp>
        <p:sp>
          <p:nvSpPr>
            <p:cNvPr id="21534" name="Text Box 18"/>
            <p:cNvSpPr txBox="1">
              <a:spLocks noChangeArrowheads="1"/>
            </p:cNvSpPr>
            <p:nvPr>
              <p:custDataLst>
                <p:tags r:id="rId29"/>
              </p:custDataLst>
            </p:nvPr>
          </p:nvSpPr>
          <p:spPr bwMode="auto">
            <a:xfrm>
              <a:off x="385" y="1008"/>
              <a:ext cx="86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76</a:t>
              </a:r>
              <a:r>
                <a:rPr lang="en-US"/>
                <a:t>)</a:t>
              </a:r>
            </a:p>
            <a:p>
              <a:pPr algn="ctr"/>
              <a:r>
                <a:rPr lang="en-US" sz="2000"/>
                <a:t>76%7 = 6</a:t>
              </a:r>
            </a:p>
          </p:txBody>
        </p:sp>
        <p:sp>
          <p:nvSpPr>
            <p:cNvPr id="21535" name="Text Box 19"/>
            <p:cNvSpPr txBox="1">
              <a:spLocks noChangeArrowheads="1"/>
            </p:cNvSpPr>
            <p:nvPr>
              <p:custDataLst>
                <p:tags r:id="rId30"/>
              </p:custDataLst>
            </p:nvPr>
          </p:nvSpPr>
          <p:spPr bwMode="auto">
            <a:xfrm>
              <a:off x="729" y="388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p>
          </p:txBody>
        </p:sp>
      </p:grpSp>
      <p:sp>
        <p:nvSpPr>
          <p:cNvPr id="21509" name="Text Box 20"/>
          <p:cNvSpPr txBox="1">
            <a:spLocks noChangeArrowheads="1"/>
          </p:cNvSpPr>
          <p:nvPr>
            <p:custDataLst>
              <p:tags r:id="rId4"/>
            </p:custDataLst>
          </p:nvPr>
        </p:nvSpPr>
        <p:spPr bwMode="auto">
          <a:xfrm>
            <a:off x="211455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40</a:t>
            </a:r>
            <a:r>
              <a:rPr lang="en-US"/>
              <a:t>)</a:t>
            </a:r>
          </a:p>
          <a:p>
            <a:pPr algn="ctr"/>
            <a:r>
              <a:rPr lang="en-US" sz="2000"/>
              <a:t>40%7 = 5</a:t>
            </a:r>
          </a:p>
        </p:txBody>
      </p:sp>
      <p:sp>
        <p:nvSpPr>
          <p:cNvPr id="21510" name="Text Box 21"/>
          <p:cNvSpPr txBox="1">
            <a:spLocks noChangeArrowheads="1"/>
          </p:cNvSpPr>
          <p:nvPr>
            <p:custDataLst>
              <p:tags r:id="rId5"/>
            </p:custDataLst>
          </p:nvPr>
        </p:nvSpPr>
        <p:spPr bwMode="auto">
          <a:xfrm>
            <a:off x="384810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48</a:t>
            </a:r>
            <a:r>
              <a:rPr lang="en-US"/>
              <a:t>)</a:t>
            </a:r>
          </a:p>
          <a:p>
            <a:pPr algn="ctr"/>
            <a:r>
              <a:rPr lang="en-US" sz="2000"/>
              <a:t>48%7 = 6</a:t>
            </a:r>
          </a:p>
        </p:txBody>
      </p:sp>
      <p:sp>
        <p:nvSpPr>
          <p:cNvPr id="21511" name="Text Box 22"/>
          <p:cNvSpPr txBox="1">
            <a:spLocks noChangeArrowheads="1"/>
          </p:cNvSpPr>
          <p:nvPr>
            <p:custDataLst>
              <p:tags r:id="rId6"/>
            </p:custDataLst>
          </p:nvPr>
        </p:nvSpPr>
        <p:spPr bwMode="auto">
          <a:xfrm>
            <a:off x="5581650" y="1371600"/>
            <a:ext cx="1216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5</a:t>
            </a:r>
            <a:r>
              <a:rPr lang="en-US"/>
              <a:t>)</a:t>
            </a:r>
          </a:p>
          <a:p>
            <a:pPr algn="ctr"/>
            <a:r>
              <a:rPr lang="en-US" sz="2000"/>
              <a:t>5%7 = 5</a:t>
            </a:r>
          </a:p>
        </p:txBody>
      </p:sp>
      <p:sp>
        <p:nvSpPr>
          <p:cNvPr id="21512" name="Text Box 23"/>
          <p:cNvSpPr txBox="1">
            <a:spLocks noChangeArrowheads="1"/>
          </p:cNvSpPr>
          <p:nvPr>
            <p:custDataLst>
              <p:tags r:id="rId7"/>
            </p:custDataLst>
          </p:nvPr>
        </p:nvSpPr>
        <p:spPr bwMode="auto">
          <a:xfrm>
            <a:off x="7162800" y="13716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55</a:t>
            </a:r>
            <a:r>
              <a:rPr lang="en-US"/>
              <a:t>)</a:t>
            </a:r>
          </a:p>
          <a:p>
            <a:pPr algn="ctr"/>
            <a:r>
              <a:rPr lang="en-US" sz="2000"/>
              <a:t>55%7 = 6</a:t>
            </a:r>
          </a:p>
        </p:txBody>
      </p:sp>
      <p:sp>
        <p:nvSpPr>
          <p:cNvPr id="21513" name="AutoShape 24" hidden="1"/>
          <p:cNvSpPr>
            <a:spLocks noChangeArrowheads="1"/>
          </p:cNvSpPr>
          <p:nvPr>
            <p:custDataLst>
              <p:tags r:id="rId8"/>
            </p:custDataLst>
          </p:nvPr>
        </p:nvSpPr>
        <p:spPr bwMode="auto">
          <a:xfrm>
            <a:off x="1524000" y="48768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40</a:t>
            </a:r>
          </a:p>
        </p:txBody>
      </p:sp>
      <p:sp>
        <p:nvSpPr>
          <p:cNvPr id="21514" name="AutoShape 25" hidden="1"/>
          <p:cNvSpPr>
            <a:spLocks noChangeArrowheads="1"/>
          </p:cNvSpPr>
          <p:nvPr>
            <p:custDataLst>
              <p:tags r:id="rId9"/>
            </p:custDataLst>
          </p:nvPr>
        </p:nvSpPr>
        <p:spPr bwMode="auto">
          <a:xfrm>
            <a:off x="1524000" y="22098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48</a:t>
            </a:r>
          </a:p>
        </p:txBody>
      </p:sp>
      <p:sp>
        <p:nvSpPr>
          <p:cNvPr id="21515" name="AutoShape 26" hidden="1"/>
          <p:cNvSpPr>
            <a:spLocks noChangeArrowheads="1"/>
          </p:cNvSpPr>
          <p:nvPr>
            <p:custDataLst>
              <p:tags r:id="rId10"/>
            </p:custDataLst>
          </p:nvPr>
        </p:nvSpPr>
        <p:spPr bwMode="auto">
          <a:xfrm>
            <a:off x="1524000" y="32766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5</a:t>
            </a:r>
          </a:p>
        </p:txBody>
      </p:sp>
      <p:sp>
        <p:nvSpPr>
          <p:cNvPr id="21516" name="AutoShape 27" hidden="1"/>
          <p:cNvSpPr>
            <a:spLocks noChangeArrowheads="1"/>
          </p:cNvSpPr>
          <p:nvPr>
            <p:custDataLst>
              <p:tags r:id="rId11"/>
            </p:custDataLst>
          </p:nvPr>
        </p:nvSpPr>
        <p:spPr bwMode="auto">
          <a:xfrm>
            <a:off x="1524000" y="3810000"/>
            <a:ext cx="609600" cy="381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55</a:t>
            </a:r>
          </a:p>
        </p:txBody>
      </p:sp>
      <p:sp>
        <p:nvSpPr>
          <p:cNvPr id="21517" name="Text Box 28"/>
          <p:cNvSpPr txBox="1">
            <a:spLocks noChangeArrowheads="1"/>
          </p:cNvSpPr>
          <p:nvPr>
            <p:custDataLst>
              <p:tags r:id="rId12"/>
            </p:custDataLst>
          </p:nvPr>
        </p:nvSpPr>
        <p:spPr bwMode="auto">
          <a:xfrm>
            <a:off x="7165975" y="259080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insert(</a:t>
            </a:r>
            <a:r>
              <a:rPr lang="en-US">
                <a:solidFill>
                  <a:srgbClr val="FF0000"/>
                </a:solidFill>
              </a:rPr>
              <a:t>47</a:t>
            </a:r>
            <a:r>
              <a:rPr lang="en-US"/>
              <a:t>)</a:t>
            </a:r>
          </a:p>
          <a:p>
            <a:pPr algn="ctr"/>
            <a:r>
              <a:rPr lang="en-US" sz="2000"/>
              <a:t>47%7 = 5</a:t>
            </a:r>
          </a:p>
        </p:txBody>
      </p:sp>
      <p:sp>
        <p:nvSpPr>
          <p:cNvPr id="21518" name="Text Box 29"/>
          <p:cNvSpPr txBox="1">
            <a:spLocks noChangeArrowheads="1"/>
          </p:cNvSpPr>
          <p:nvPr>
            <p:custDataLst>
              <p:tags r:id="rId13"/>
            </p:custDataLst>
          </p:nvPr>
        </p:nvSpPr>
        <p:spPr bwMode="auto">
          <a:xfrm>
            <a:off x="6324600" y="27432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But…</a:t>
            </a:r>
          </a:p>
        </p:txBody>
      </p:sp>
      <p:sp>
        <p:nvSpPr>
          <p:cNvPr id="21519" name="AutoShape 30" hidden="1"/>
          <p:cNvSpPr>
            <a:spLocks noChangeArrowheads="1"/>
          </p:cNvSpPr>
          <p:nvPr>
            <p:custDataLst>
              <p:tags r:id="rId14"/>
            </p:custDataLst>
          </p:nvPr>
        </p:nvSpPr>
        <p:spPr bwMode="auto">
          <a:xfrm>
            <a:off x="6400800" y="3505200"/>
            <a:ext cx="2133600" cy="2286000"/>
          </a:xfrm>
          <a:prstGeom prst="roundRect">
            <a:avLst>
              <a:gd name="adj" fmla="val 166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000"/>
              <a:t>0: 5</a:t>
            </a:r>
          </a:p>
          <a:p>
            <a:pPr algn="ctr"/>
            <a:r>
              <a:rPr lang="en-US" sz="2000"/>
              <a:t>1: 6</a:t>
            </a:r>
          </a:p>
          <a:p>
            <a:pPr algn="ctr"/>
            <a:r>
              <a:rPr lang="en-US" sz="2000"/>
              <a:t>4: 2</a:t>
            </a:r>
          </a:p>
          <a:p>
            <a:pPr algn="ctr"/>
            <a:r>
              <a:rPr lang="en-US" sz="2000"/>
              <a:t>9: 0</a:t>
            </a:r>
          </a:p>
          <a:p>
            <a:pPr algn="ctr"/>
            <a:r>
              <a:rPr lang="en-US" sz="2000"/>
              <a:t>16: 0</a:t>
            </a:r>
          </a:p>
          <a:p>
            <a:pPr algn="ctr"/>
            <a:r>
              <a:rPr lang="en-US" sz="2000"/>
              <a:t>25: 2</a:t>
            </a:r>
          </a:p>
          <a:p>
            <a:pPr algn="ctr"/>
            <a:r>
              <a:rPr lang="en-US" sz="2000"/>
              <a:t>Never finds spot! </a:t>
            </a:r>
          </a:p>
        </p:txBody>
      </p:sp>
    </p:spTree>
    <p:extLst>
      <p:ext uri="{BB962C8B-B14F-4D97-AF65-F5344CB8AC3E}">
        <p14:creationId xmlns:p14="http://schemas.microsoft.com/office/powerpoint/2010/main" val="5447840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F7691799-498B-4415-AF87-896DC65C6004}" type="slidenum">
              <a:rPr lang="en-US"/>
              <a:pPr/>
              <a:t>81</a:t>
            </a:fld>
            <a:endParaRPr lang="en-US"/>
          </a:p>
        </p:txBody>
      </p:sp>
      <p:sp>
        <p:nvSpPr>
          <p:cNvPr id="176130" name="Rectangle 2"/>
          <p:cNvSpPr>
            <a:spLocks noGrp="1" noChangeArrowheads="1"/>
          </p:cNvSpPr>
          <p:nvPr>
            <p:ph type="title"/>
          </p:nvPr>
        </p:nvSpPr>
        <p:spPr>
          <a:xfrm>
            <a:off x="685800" y="304800"/>
            <a:ext cx="7772400" cy="1143000"/>
          </a:xfrm>
        </p:spPr>
        <p:txBody>
          <a:bodyPr/>
          <a:lstStyle/>
          <a:p>
            <a:r>
              <a:rPr lang="en-US" dirty="0"/>
              <a:t>Quadratic Probing </a:t>
            </a:r>
            <a:r>
              <a:rPr lang="en-US" dirty="0" smtClean="0"/>
              <a:t>e.g. 3</a:t>
            </a:r>
            <a:endParaRPr lang="en-US" dirty="0"/>
          </a:p>
        </p:txBody>
      </p:sp>
      <p:sp>
        <p:nvSpPr>
          <p:cNvPr id="176131"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76132" name="Rectangle 4"/>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33" name="Rectangle 5"/>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4" name="Rectangle 6"/>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5" name="Rectangle 7"/>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6" name="Rectangle 8"/>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7" name="Rectangle 9"/>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38" name="Rectangle 10"/>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39" name="Text Box 11"/>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40" name="Text Box 12"/>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41" name="Text Box 13"/>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42" name="Text Box 14"/>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43" name="Text Box 15"/>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44" name="Text Box 16"/>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45" name="Text Box 17"/>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46" name="Text Box 18"/>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76147" name="Text Box 19"/>
          <p:cNvSpPr txBox="1">
            <a:spLocks noChangeArrowheads="1"/>
          </p:cNvSpPr>
          <p:nvPr/>
        </p:nvSpPr>
        <p:spPr bwMode="auto">
          <a:xfrm>
            <a:off x="2257425"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48" name="Rectangle 20"/>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49" name="Rectangle 21"/>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50" name="Rectangle 22"/>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1" name="Rectangle 23"/>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52" name="Rectangle 24"/>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3" name="Rectangle 25"/>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54" name="Text Box 26"/>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55" name="Text Box 27"/>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56" name="Text Box 28"/>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57" name="Text Box 29"/>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58" name="Text Box 30"/>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59" name="Text Box 31"/>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60" name="Text Box 32"/>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61" name="Text Box 33"/>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76162" name="Text Box 34"/>
          <p:cNvSpPr txBox="1">
            <a:spLocks noChangeArrowheads="1"/>
          </p:cNvSpPr>
          <p:nvPr/>
        </p:nvSpPr>
        <p:spPr bwMode="auto">
          <a:xfrm>
            <a:off x="3668713"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63" name="Rectangle 35"/>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6164" name="Rectangle 36"/>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65" name="Rectangle 37"/>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6" name="Rectangle 38"/>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6167" name="Rectangle 39"/>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8" name="Rectangle 40"/>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69" name="Text Box 41"/>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70" name="Text Box 42"/>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71" name="Text Box 43"/>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72" name="Text Box 44"/>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73" name="Text Box 45"/>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74" name="Text Box 46"/>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75" name="Text Box 47"/>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76" name="Text Box 48"/>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p:txBody>
      </p:sp>
      <p:sp>
        <p:nvSpPr>
          <p:cNvPr id="176177" name="Text Box 49"/>
          <p:cNvSpPr txBox="1">
            <a:spLocks noChangeArrowheads="1"/>
          </p:cNvSpPr>
          <p:nvPr/>
        </p:nvSpPr>
        <p:spPr bwMode="auto">
          <a:xfrm>
            <a:off x="5087938"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3</a:t>
            </a:r>
          </a:p>
        </p:txBody>
      </p:sp>
      <p:sp>
        <p:nvSpPr>
          <p:cNvPr id="176178" name="Rectangle 50"/>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6179" name="Rectangle 51"/>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6180" name="Rectangle 52"/>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6181" name="Rectangle 53"/>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2" name="Rectangle 54"/>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3" name="Rectangle 55"/>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84" name="Text Box 56"/>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6185" name="Text Box 57"/>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6186" name="Text Box 58"/>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6187" name="Text Box 59"/>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6188" name="Text Box 60"/>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6189" name="Text Box 61"/>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6190" name="Text Box 62"/>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6191" name="Text Box 63"/>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76192" name="Text Box 64"/>
          <p:cNvSpPr txBox="1">
            <a:spLocks noChangeArrowheads="1"/>
          </p:cNvSpPr>
          <p:nvPr/>
        </p:nvSpPr>
        <p:spPr bwMode="auto">
          <a:xfrm>
            <a:off x="6505575" y="5930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6193" name="Rectangle 65"/>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6194" name="Rectangle 66"/>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6195" name="Rectangle 67"/>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Tree>
    <p:extLst>
      <p:ext uri="{BB962C8B-B14F-4D97-AF65-F5344CB8AC3E}">
        <p14:creationId xmlns:p14="http://schemas.microsoft.com/office/powerpoint/2010/main" val="26559269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2975A529-40E0-4B0B-9767-C3C910F8054B}" type="slidenum">
              <a:rPr lang="en-US"/>
              <a:pPr/>
              <a:t>82</a:t>
            </a:fld>
            <a:endParaRPr lang="en-US"/>
          </a:p>
        </p:txBody>
      </p:sp>
      <p:sp>
        <p:nvSpPr>
          <p:cNvPr id="178178" name="Rectangle 2"/>
          <p:cNvSpPr>
            <a:spLocks noGrp="1" noChangeArrowheads="1"/>
          </p:cNvSpPr>
          <p:nvPr>
            <p:ph type="title"/>
          </p:nvPr>
        </p:nvSpPr>
        <p:spPr>
          <a:xfrm>
            <a:off x="685800" y="304800"/>
            <a:ext cx="7772400" cy="1143000"/>
          </a:xfrm>
        </p:spPr>
        <p:txBody>
          <a:bodyPr/>
          <a:lstStyle/>
          <a:p>
            <a:r>
              <a:rPr lang="en-US"/>
              <a:t>Problem With Quadratic Probing</a:t>
            </a:r>
          </a:p>
        </p:txBody>
      </p:sp>
      <p:sp>
        <p:nvSpPr>
          <p:cNvPr id="178179"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78180"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181"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2"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3"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4"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5"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186"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87"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188"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189"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190"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191"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192"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193"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194" name="Text Box 18"/>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78195"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196"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197"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198"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199"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200"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01"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02"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03"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04"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05"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06"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07"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08"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09" name="Text Box 33"/>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78210"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211"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12"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13"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4"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15"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6"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17"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18"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19"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20"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21"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22"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23"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24" name="Text Box 48"/>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p:txBody>
      </p:sp>
      <p:sp>
        <p:nvSpPr>
          <p:cNvPr id="178225"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3</a:t>
            </a:r>
          </a:p>
        </p:txBody>
      </p:sp>
      <p:sp>
        <p:nvSpPr>
          <p:cNvPr id="178226"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27"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8228"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29"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0"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1"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32"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33"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34"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35"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36"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37"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38"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39" name="Text Box 63"/>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78240"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78241"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78242"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3"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44"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78245"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78246"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78247"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8"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49"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78250"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78251"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78252"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78253"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78254"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78255"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78256"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78257" name="Text Box 81"/>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p:txBody>
      </p:sp>
      <p:sp>
        <p:nvSpPr>
          <p:cNvPr id="178258"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78259"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a:t>
            </a:r>
          </a:p>
        </p:txBody>
      </p:sp>
    </p:spTree>
    <p:extLst>
      <p:ext uri="{BB962C8B-B14F-4D97-AF65-F5344CB8AC3E}">
        <p14:creationId xmlns:p14="http://schemas.microsoft.com/office/powerpoint/2010/main" val="17080207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8CB715-5CDA-4D7F-B199-A229A4DDA540}" type="slidenum">
              <a:rPr lang="en-US"/>
              <a:pPr/>
              <a:t>83</a:t>
            </a:fld>
            <a:endParaRPr lang="en-US"/>
          </a:p>
        </p:txBody>
      </p:sp>
      <p:sp>
        <p:nvSpPr>
          <p:cNvPr id="180226" name="Rectangle 2"/>
          <p:cNvSpPr>
            <a:spLocks noGrp="1" noChangeArrowheads="1"/>
          </p:cNvSpPr>
          <p:nvPr>
            <p:ph type="title"/>
          </p:nvPr>
        </p:nvSpPr>
        <p:spPr/>
        <p:txBody>
          <a:bodyPr/>
          <a:lstStyle/>
          <a:p>
            <a:r>
              <a:rPr lang="en-US"/>
              <a:t>Load Factor in Quadratic Probing</a:t>
            </a:r>
          </a:p>
        </p:txBody>
      </p:sp>
      <p:sp>
        <p:nvSpPr>
          <p:cNvPr id="180227" name="Rectangle 3"/>
          <p:cNvSpPr>
            <a:spLocks noGrp="1" noChangeArrowheads="1"/>
          </p:cNvSpPr>
          <p:nvPr>
            <p:ph type="body" idx="1"/>
          </p:nvPr>
        </p:nvSpPr>
        <p:spPr>
          <a:xfrm>
            <a:off x="533400" y="1828800"/>
            <a:ext cx="8077200" cy="4876800"/>
          </a:xfrm>
        </p:spPr>
        <p:txBody>
          <a:bodyPr/>
          <a:lstStyle/>
          <a:p>
            <a:r>
              <a:rPr lang="en-US" b="1" dirty="0"/>
              <a:t>Theorem</a:t>
            </a:r>
            <a:r>
              <a:rPr lang="en-US" dirty="0"/>
              <a:t>: </a:t>
            </a:r>
            <a:r>
              <a:rPr lang="en-US" dirty="0">
                <a:solidFill>
                  <a:srgbClr val="006600"/>
                </a:solidFill>
              </a:rPr>
              <a:t>If </a:t>
            </a:r>
            <a:r>
              <a:rPr lang="en-US" dirty="0" err="1">
                <a:solidFill>
                  <a:srgbClr val="006600"/>
                </a:solidFill>
              </a:rPr>
              <a:t>TableSize</a:t>
            </a:r>
            <a:r>
              <a:rPr lang="en-US" dirty="0">
                <a:solidFill>
                  <a:srgbClr val="006600"/>
                </a:solidFill>
              </a:rPr>
              <a:t> is prime and</a:t>
            </a:r>
            <a:r>
              <a:rPr lang="en-US" dirty="0"/>
              <a:t> </a:t>
            </a:r>
            <a:r>
              <a:rPr lang="el-GR" u="none" dirty="0" smtClean="0">
                <a:cs typeface="Times New Roman" pitchFamily="18" charset="0"/>
              </a:rPr>
              <a:t>α</a:t>
            </a:r>
            <a:r>
              <a:rPr lang="en-US" dirty="0" smtClean="0">
                <a:solidFill>
                  <a:srgbClr val="008000"/>
                </a:solidFill>
                <a:sym typeface="Symbol" pitchFamily="18" charset="2"/>
              </a:rPr>
              <a:t> </a:t>
            </a:r>
            <a:r>
              <a:rPr lang="en-US" dirty="0">
                <a:solidFill>
                  <a:srgbClr val="008000"/>
                </a:solidFill>
                <a:sym typeface="Symbol" pitchFamily="18" charset="2"/>
              </a:rPr>
              <a:t> ½, quadratic probing </a:t>
            </a:r>
            <a:r>
              <a:rPr lang="en-US" i="1" dirty="0">
                <a:solidFill>
                  <a:srgbClr val="008000"/>
                </a:solidFill>
                <a:sym typeface="Symbol" pitchFamily="18" charset="2"/>
              </a:rPr>
              <a:t>will</a:t>
            </a:r>
            <a:r>
              <a:rPr lang="en-US" dirty="0">
                <a:solidFill>
                  <a:srgbClr val="008000"/>
                </a:solidFill>
                <a:sym typeface="Symbol" pitchFamily="18" charset="2"/>
              </a:rPr>
              <a:t> find an empty slot</a:t>
            </a:r>
            <a:r>
              <a:rPr lang="en-US" dirty="0">
                <a:sym typeface="Symbol" pitchFamily="18" charset="2"/>
              </a:rPr>
              <a:t>; </a:t>
            </a:r>
            <a:r>
              <a:rPr lang="en-US" dirty="0">
                <a:solidFill>
                  <a:srgbClr val="FF0000"/>
                </a:solidFill>
                <a:sym typeface="Symbol" pitchFamily="18" charset="2"/>
              </a:rPr>
              <a:t>for greater </a:t>
            </a:r>
            <a:r>
              <a:rPr lang="el-GR" u="none" dirty="0" smtClean="0">
                <a:cs typeface="Times New Roman" pitchFamily="18" charset="0"/>
              </a:rPr>
              <a:t>α</a:t>
            </a:r>
            <a:r>
              <a:rPr lang="en-US" dirty="0" smtClean="0">
                <a:solidFill>
                  <a:srgbClr val="FF0000"/>
                </a:solidFill>
                <a:sym typeface="Symbol" pitchFamily="18" charset="2"/>
              </a:rPr>
              <a:t>, </a:t>
            </a:r>
            <a:r>
              <a:rPr lang="en-US" i="1" dirty="0">
                <a:solidFill>
                  <a:srgbClr val="FF0000"/>
                </a:solidFill>
                <a:sym typeface="Symbol" pitchFamily="18" charset="2"/>
              </a:rPr>
              <a:t>might not</a:t>
            </a:r>
          </a:p>
          <a:p>
            <a:r>
              <a:rPr lang="en-US" dirty="0">
                <a:sym typeface="Symbol" pitchFamily="18" charset="2"/>
              </a:rPr>
              <a:t>With load factors near ½ the expected number of probes is empirically near </a:t>
            </a:r>
            <a:r>
              <a:rPr lang="en-US" i="1" dirty="0">
                <a:sym typeface="Symbol" pitchFamily="18" charset="2"/>
              </a:rPr>
              <a:t>optimal</a:t>
            </a:r>
            <a:r>
              <a:rPr lang="en-US" dirty="0">
                <a:sym typeface="Symbol" pitchFamily="18" charset="2"/>
              </a:rPr>
              <a:t> – no exact analysis known</a:t>
            </a:r>
          </a:p>
          <a:p>
            <a:r>
              <a:rPr lang="en-US" dirty="0"/>
              <a:t>Don’t get clustering from </a:t>
            </a:r>
            <a:r>
              <a:rPr lang="en-US" i="1" dirty="0"/>
              <a:t>similar</a:t>
            </a:r>
            <a:r>
              <a:rPr lang="en-US" dirty="0"/>
              <a:t> keys (</a:t>
            </a:r>
            <a:r>
              <a:rPr lang="en-US" b="1" dirty="0"/>
              <a:t>primary</a:t>
            </a:r>
            <a:r>
              <a:rPr lang="en-US" dirty="0"/>
              <a:t> clustering), still get clustering from </a:t>
            </a:r>
            <a:r>
              <a:rPr lang="en-US" i="1" dirty="0">
                <a:solidFill>
                  <a:srgbClr val="FF0000"/>
                </a:solidFill>
              </a:rPr>
              <a:t>identical</a:t>
            </a:r>
            <a:r>
              <a:rPr lang="en-US" dirty="0">
                <a:solidFill>
                  <a:srgbClr val="FF0000"/>
                </a:solidFill>
              </a:rPr>
              <a:t> keys </a:t>
            </a:r>
            <a:r>
              <a:rPr lang="en-US" dirty="0"/>
              <a:t>(</a:t>
            </a:r>
            <a:r>
              <a:rPr lang="en-US" b="1" dirty="0"/>
              <a:t>secondary</a:t>
            </a:r>
            <a:r>
              <a:rPr lang="en-US" dirty="0"/>
              <a:t> clustering)</a:t>
            </a:r>
          </a:p>
          <a:p>
            <a:pPr>
              <a:buFontTx/>
              <a:buNone/>
            </a:pPr>
            <a:endParaRPr lang="en-US" dirty="0"/>
          </a:p>
          <a:p>
            <a:pPr lvl="1"/>
            <a:endParaRPr lang="en-US" dirty="0"/>
          </a:p>
        </p:txBody>
      </p:sp>
    </p:spTree>
    <p:extLst>
      <p:ext uri="{BB962C8B-B14F-4D97-AF65-F5344CB8AC3E}">
        <p14:creationId xmlns:p14="http://schemas.microsoft.com/office/powerpoint/2010/main" val="31095454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DB0176D-1DD8-4AC6-9745-3E02F856A286}" type="slidenum">
              <a:rPr lang="en-US" sz="1400" smtClean="0"/>
              <a:pPr eaLnBrk="1" hangingPunct="1"/>
              <a:t>84</a:t>
            </a:fld>
            <a:endParaRPr lang="en-US" sz="1400" smtClean="0"/>
          </a:p>
        </p:txBody>
      </p:sp>
      <p:sp>
        <p:nvSpPr>
          <p:cNvPr id="24579" name="Rectangle 2"/>
          <p:cNvSpPr>
            <a:spLocks noGrp="1" noChangeArrowheads="1"/>
          </p:cNvSpPr>
          <p:nvPr>
            <p:ph type="title"/>
            <p:custDataLst>
              <p:tags r:id="rId2"/>
            </p:custDataLst>
          </p:nvPr>
        </p:nvSpPr>
        <p:spPr>
          <a:xfrm>
            <a:off x="685800" y="0"/>
            <a:ext cx="7772400" cy="1143000"/>
          </a:xfrm>
        </p:spPr>
        <p:txBody>
          <a:bodyPr>
            <a:normAutofit fontScale="90000"/>
          </a:bodyPr>
          <a:lstStyle/>
          <a:p>
            <a:r>
              <a:rPr lang="en-US" dirty="0" smtClean="0"/>
              <a:t>Open Addressing III: </a:t>
            </a:r>
            <a:r>
              <a:rPr lang="en-US" dirty="0" smtClean="0">
                <a:solidFill>
                  <a:srgbClr val="0000FF"/>
                </a:solidFill>
              </a:rPr>
              <a:t>Double Hashing</a:t>
            </a:r>
            <a:endParaRPr lang="en-US" dirty="0" smtClean="0"/>
          </a:p>
        </p:txBody>
      </p:sp>
      <p:sp>
        <p:nvSpPr>
          <p:cNvPr id="24580" name="Rectangle 3"/>
          <p:cNvSpPr>
            <a:spLocks noGrp="1" noChangeArrowheads="1"/>
          </p:cNvSpPr>
          <p:nvPr>
            <p:ph type="body" idx="1"/>
            <p:custDataLst>
              <p:tags r:id="rId3"/>
            </p:custDataLst>
          </p:nvPr>
        </p:nvSpPr>
        <p:spPr>
          <a:xfrm>
            <a:off x="457200" y="1219200"/>
            <a:ext cx="8305800" cy="5181600"/>
          </a:xfrm>
        </p:spPr>
        <p:txBody>
          <a:bodyPr/>
          <a:lstStyle/>
          <a:p>
            <a:pPr algn="ctr" eaLnBrk="1" hangingPunct="1">
              <a:spcBef>
                <a:spcPct val="0"/>
              </a:spcBef>
              <a:buFontTx/>
              <a:buNone/>
            </a:pPr>
            <a:r>
              <a:rPr lang="en-US" dirty="0" smtClean="0">
                <a:solidFill>
                  <a:schemeClr val="accent2"/>
                </a:solidFill>
              </a:rPr>
              <a:t>f(i) = i * g(k)</a:t>
            </a:r>
            <a:r>
              <a:rPr lang="en-US" dirty="0" smtClean="0"/>
              <a:t> </a:t>
            </a:r>
            <a:br>
              <a:rPr lang="en-US" dirty="0" smtClean="0"/>
            </a:br>
            <a:r>
              <a:rPr lang="en-US" dirty="0" smtClean="0"/>
              <a:t>where </a:t>
            </a:r>
            <a:r>
              <a:rPr lang="en-US" i="1" dirty="0" smtClean="0"/>
              <a:t>g</a:t>
            </a:r>
            <a:r>
              <a:rPr lang="en-US" dirty="0" smtClean="0"/>
              <a:t> is a second hash function </a:t>
            </a:r>
          </a:p>
          <a:p>
            <a:pPr eaLnBrk="1" hangingPunct="1">
              <a:spcBef>
                <a:spcPct val="0"/>
              </a:spcBef>
            </a:pPr>
            <a:endParaRPr lang="en-US" dirty="0" smtClean="0"/>
          </a:p>
          <a:p>
            <a:pPr eaLnBrk="1" hangingPunct="1">
              <a:spcBef>
                <a:spcPct val="0"/>
              </a:spcBef>
            </a:pPr>
            <a:r>
              <a:rPr lang="en-US" dirty="0" smtClean="0"/>
              <a:t>Probe sequence:</a:t>
            </a:r>
          </a:p>
          <a:p>
            <a:pPr lvl="1" eaLnBrk="1" hangingPunct="1">
              <a:buFontTx/>
              <a:buNone/>
            </a:pPr>
            <a:r>
              <a:rPr lang="en-US" dirty="0" smtClean="0"/>
              <a:t>   0</a:t>
            </a:r>
            <a:r>
              <a:rPr lang="en-US" baseline="30000" dirty="0" smtClean="0"/>
              <a:t>th</a:t>
            </a:r>
            <a:r>
              <a:rPr lang="en-US" dirty="0" smtClean="0"/>
              <a:t> probe =  h(k) mod </a:t>
            </a:r>
            <a:r>
              <a:rPr lang="en-US" dirty="0" err="1" smtClean="0"/>
              <a:t>TableSize</a:t>
            </a:r>
            <a:endParaRPr lang="en-US" dirty="0" smtClean="0"/>
          </a:p>
          <a:p>
            <a:pPr lvl="1" eaLnBrk="1" hangingPunct="1">
              <a:buFontTx/>
              <a:buNone/>
            </a:pPr>
            <a:r>
              <a:rPr lang="en-US" dirty="0" smtClean="0"/>
              <a:t>	1</a:t>
            </a:r>
            <a:r>
              <a:rPr lang="en-US" baseline="30000" dirty="0" smtClean="0"/>
              <a:t>th</a:t>
            </a:r>
            <a:r>
              <a:rPr lang="en-US" dirty="0" smtClean="0"/>
              <a:t> probe = (h(k) + 1 g(k)) mod </a:t>
            </a:r>
            <a:r>
              <a:rPr lang="en-US" dirty="0" err="1" smtClean="0"/>
              <a:t>TableSize</a:t>
            </a:r>
            <a:endParaRPr lang="en-US" dirty="0" smtClean="0"/>
          </a:p>
          <a:p>
            <a:pPr lvl="1" eaLnBrk="1" hangingPunct="1">
              <a:buFontTx/>
              <a:buNone/>
            </a:pPr>
            <a:r>
              <a:rPr lang="en-US" dirty="0" smtClean="0"/>
              <a:t>	2</a:t>
            </a:r>
            <a:r>
              <a:rPr lang="en-US" baseline="30000" dirty="0" smtClean="0"/>
              <a:t>th</a:t>
            </a:r>
            <a:r>
              <a:rPr lang="en-US" dirty="0" smtClean="0"/>
              <a:t> probe = (h(k) + 2*g(k)) mod </a:t>
            </a:r>
            <a:r>
              <a:rPr lang="en-US" dirty="0" err="1" smtClean="0"/>
              <a:t>TableSize</a:t>
            </a:r>
            <a:r>
              <a:rPr lang="en-US" dirty="0" smtClean="0"/>
              <a:t> </a:t>
            </a:r>
          </a:p>
          <a:p>
            <a:pPr lvl="1" eaLnBrk="1" hangingPunct="1">
              <a:buFontTx/>
              <a:buNone/>
            </a:pPr>
            <a:r>
              <a:rPr lang="en-US" dirty="0" smtClean="0"/>
              <a:t>	3</a:t>
            </a:r>
            <a:r>
              <a:rPr lang="en-US" baseline="30000" dirty="0" smtClean="0"/>
              <a:t>th</a:t>
            </a:r>
            <a:r>
              <a:rPr lang="en-US" dirty="0" smtClean="0"/>
              <a:t> probe = (h(k) + 3*g(k)) mod </a:t>
            </a:r>
            <a:r>
              <a:rPr lang="en-US" dirty="0" err="1" smtClean="0"/>
              <a:t>TableSize</a:t>
            </a:r>
            <a:endParaRPr lang="en-US" dirty="0" smtClean="0"/>
          </a:p>
          <a:p>
            <a:pPr lvl="1" eaLnBrk="1" hangingPunct="1">
              <a:buFontTx/>
              <a:buNone/>
            </a:pPr>
            <a:r>
              <a:rPr lang="en-US" dirty="0" smtClean="0"/>
              <a:t>	. . .</a:t>
            </a:r>
          </a:p>
          <a:p>
            <a:pPr lvl="1" eaLnBrk="1" hangingPunct="1">
              <a:buFontTx/>
              <a:buNone/>
            </a:pPr>
            <a:r>
              <a:rPr lang="en-US" dirty="0" smtClean="0">
                <a:solidFill>
                  <a:schemeClr val="accent2"/>
                </a:solidFill>
              </a:rPr>
              <a:t>	</a:t>
            </a:r>
            <a:r>
              <a:rPr lang="en-US" dirty="0" err="1" smtClean="0">
                <a:solidFill>
                  <a:schemeClr val="accent2"/>
                </a:solidFill>
              </a:rPr>
              <a:t>i</a:t>
            </a:r>
            <a:r>
              <a:rPr lang="en-US" baseline="30000" dirty="0" err="1" smtClean="0">
                <a:solidFill>
                  <a:schemeClr val="accent2"/>
                </a:solidFill>
              </a:rPr>
              <a:t>th</a:t>
            </a:r>
            <a:r>
              <a:rPr lang="en-US" dirty="0" smtClean="0">
                <a:solidFill>
                  <a:schemeClr val="accent2"/>
                </a:solidFill>
              </a:rPr>
              <a:t> probe = (h(</a:t>
            </a:r>
            <a:r>
              <a:rPr lang="en-US" u="sng" dirty="0" smtClean="0">
                <a:solidFill>
                  <a:schemeClr val="accent1"/>
                </a:solidFill>
              </a:rPr>
              <a:t>k</a:t>
            </a:r>
            <a:r>
              <a:rPr lang="en-US" dirty="0" smtClean="0">
                <a:solidFill>
                  <a:schemeClr val="accent2"/>
                </a:solidFill>
              </a:rPr>
              <a:t>) + i*g(</a:t>
            </a:r>
            <a:r>
              <a:rPr lang="en-US" u="sng" dirty="0" smtClean="0">
                <a:solidFill>
                  <a:schemeClr val="accent1"/>
                </a:solidFill>
              </a:rPr>
              <a:t>k</a:t>
            </a:r>
            <a:r>
              <a:rPr lang="en-US" dirty="0" smtClean="0">
                <a:solidFill>
                  <a:schemeClr val="accent2"/>
                </a:solidFill>
              </a:rPr>
              <a:t>)) mod </a:t>
            </a:r>
            <a:r>
              <a:rPr lang="en-US" dirty="0" err="1" smtClean="0">
                <a:solidFill>
                  <a:schemeClr val="accent2"/>
                </a:solidFill>
              </a:rPr>
              <a:t>TableSize</a:t>
            </a:r>
            <a:r>
              <a:rPr lang="en-US" dirty="0" smtClean="0">
                <a:solidFill>
                  <a:schemeClr val="accent2"/>
                </a:solidFill>
              </a:rPr>
              <a:t> </a:t>
            </a:r>
          </a:p>
        </p:txBody>
      </p:sp>
    </p:spTree>
    <p:extLst>
      <p:ext uri="{BB962C8B-B14F-4D97-AF65-F5344CB8AC3E}">
        <p14:creationId xmlns:p14="http://schemas.microsoft.com/office/powerpoint/2010/main" val="36155987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5ED0E94-9C9F-4D64-8F58-C60B3DDC54E1}" type="slidenum">
              <a:rPr lang="en-US"/>
              <a:pPr/>
              <a:t>85</a:t>
            </a:fld>
            <a:endParaRPr lang="en-US"/>
          </a:p>
        </p:txBody>
      </p:sp>
      <p:sp>
        <p:nvSpPr>
          <p:cNvPr id="182274" name="Rectangle 2"/>
          <p:cNvSpPr>
            <a:spLocks noGrp="1" noChangeArrowheads="1"/>
          </p:cNvSpPr>
          <p:nvPr>
            <p:ph type="title"/>
          </p:nvPr>
        </p:nvSpPr>
        <p:spPr>
          <a:xfrm>
            <a:off x="381000" y="0"/>
            <a:ext cx="8458200" cy="1143000"/>
          </a:xfrm>
        </p:spPr>
        <p:txBody>
          <a:bodyPr>
            <a:normAutofit fontScale="90000"/>
          </a:bodyPr>
          <a:lstStyle/>
          <a:p>
            <a:r>
              <a:rPr lang="en-US" sz="3600" dirty="0" smtClean="0"/>
              <a:t>Open Addressing III</a:t>
            </a:r>
            <a:r>
              <a:rPr lang="en-US" sz="3600" dirty="0"/>
              <a:t>: </a:t>
            </a:r>
            <a:r>
              <a:rPr lang="en-US" sz="3600" dirty="0">
                <a:solidFill>
                  <a:srgbClr val="0000FF"/>
                </a:solidFill>
              </a:rPr>
              <a:t>Double </a:t>
            </a:r>
            <a:r>
              <a:rPr lang="en-US" sz="3600" dirty="0" smtClean="0">
                <a:solidFill>
                  <a:srgbClr val="0000FF"/>
                </a:solidFill>
              </a:rPr>
              <a:t>Hashing </a:t>
            </a:r>
            <a:r>
              <a:rPr lang="en-US" sz="3600" dirty="0" smtClean="0"/>
              <a:t>(cont’d)</a:t>
            </a:r>
            <a:endParaRPr lang="en-US" sz="3600" dirty="0">
              <a:solidFill>
                <a:srgbClr val="0000FF"/>
              </a:solidFill>
            </a:endParaRPr>
          </a:p>
        </p:txBody>
      </p:sp>
      <p:sp>
        <p:nvSpPr>
          <p:cNvPr id="182275" name="Rectangle 3"/>
          <p:cNvSpPr>
            <a:spLocks noGrp="1" noChangeArrowheads="1"/>
          </p:cNvSpPr>
          <p:nvPr>
            <p:ph type="body" idx="1"/>
          </p:nvPr>
        </p:nvSpPr>
        <p:spPr>
          <a:xfrm>
            <a:off x="685800" y="990600"/>
            <a:ext cx="8077200" cy="4800600"/>
          </a:xfrm>
        </p:spPr>
        <p:txBody>
          <a:bodyPr/>
          <a:lstStyle/>
          <a:p>
            <a:r>
              <a:rPr lang="en-US" sz="2800" b="1" dirty="0"/>
              <a:t>Idea</a:t>
            </a:r>
            <a:r>
              <a:rPr lang="en-US" sz="2800" dirty="0"/>
              <a:t>: Spread out the search for an empty slot by using a second hash function</a:t>
            </a:r>
          </a:p>
          <a:p>
            <a:pPr lvl="1"/>
            <a:r>
              <a:rPr lang="en-US" sz="2400" i="1" dirty="0"/>
              <a:t>No primary or secondary clustering</a:t>
            </a:r>
            <a:endParaRPr lang="en-US" sz="2400" i="1" dirty="0">
              <a:solidFill>
                <a:srgbClr val="0000FF"/>
              </a:solidFill>
            </a:endParaRPr>
          </a:p>
          <a:p>
            <a:r>
              <a:rPr lang="en-US" sz="3000" dirty="0">
                <a:solidFill>
                  <a:srgbClr val="0000FF"/>
                </a:solidFill>
              </a:rPr>
              <a:t>h</a:t>
            </a:r>
            <a:r>
              <a:rPr lang="en-US" sz="3000" baseline="-25000" dirty="0">
                <a:solidFill>
                  <a:srgbClr val="0000FF"/>
                </a:solidFill>
              </a:rPr>
              <a:t>i</a:t>
            </a:r>
            <a:r>
              <a:rPr lang="en-US" sz="3000" dirty="0">
                <a:solidFill>
                  <a:srgbClr val="0000FF"/>
                </a:solidFill>
              </a:rPr>
              <a:t>(X) = (Hash</a:t>
            </a:r>
            <a:r>
              <a:rPr lang="en-US" sz="2600" baseline="-25000" dirty="0">
                <a:solidFill>
                  <a:srgbClr val="0000FF"/>
                </a:solidFill>
              </a:rPr>
              <a:t>1</a:t>
            </a:r>
            <a:r>
              <a:rPr lang="en-US" sz="3000" dirty="0">
                <a:solidFill>
                  <a:srgbClr val="0000FF"/>
                </a:solidFill>
              </a:rPr>
              <a:t>(X) + </a:t>
            </a:r>
            <a:r>
              <a:rPr lang="en-US" sz="3000" dirty="0" smtClean="0">
                <a:solidFill>
                  <a:srgbClr val="0000FF"/>
                </a:solidFill>
              </a:rPr>
              <a:t>i</a:t>
            </a:r>
            <a:r>
              <a:rPr lang="en-US" sz="3000" dirty="0" smtClean="0">
                <a:solidFill>
                  <a:srgbClr val="0000FF"/>
                </a:solidFill>
                <a:sym typeface="r_symbol" pitchFamily="49" charset="2"/>
              </a:rPr>
              <a:t>*</a:t>
            </a:r>
            <a:r>
              <a:rPr lang="en-US" sz="3000" dirty="0" smtClean="0">
                <a:solidFill>
                  <a:srgbClr val="0000FF"/>
                </a:solidFill>
              </a:rPr>
              <a:t>Hash</a:t>
            </a:r>
            <a:r>
              <a:rPr lang="en-US" sz="3000" baseline="-25000" dirty="0" smtClean="0">
                <a:solidFill>
                  <a:srgbClr val="0000FF"/>
                </a:solidFill>
              </a:rPr>
              <a:t>2</a:t>
            </a:r>
            <a:r>
              <a:rPr lang="en-US" sz="3000" dirty="0" smtClean="0">
                <a:solidFill>
                  <a:srgbClr val="0000FF"/>
                </a:solidFill>
              </a:rPr>
              <a:t>(X</a:t>
            </a:r>
            <a:r>
              <a:rPr lang="en-US" sz="3000" dirty="0">
                <a:solidFill>
                  <a:srgbClr val="0000FF"/>
                </a:solidFill>
              </a:rPr>
              <a:t>)) mod </a:t>
            </a:r>
            <a:r>
              <a:rPr lang="en-US" sz="3000" i="1" dirty="0" err="1">
                <a:solidFill>
                  <a:srgbClr val="0000FF"/>
                </a:solidFill>
              </a:rPr>
              <a:t>TableSize</a:t>
            </a:r>
            <a:r>
              <a:rPr lang="en-US" sz="3000" i="1" dirty="0">
                <a:solidFill>
                  <a:srgbClr val="0000FF"/>
                </a:solidFill>
              </a:rPr>
              <a:t>   </a:t>
            </a:r>
          </a:p>
          <a:p>
            <a:pPr lvl="1">
              <a:buFontTx/>
              <a:buNone/>
            </a:pPr>
            <a:r>
              <a:rPr lang="en-US" sz="2600" dirty="0">
                <a:solidFill>
                  <a:srgbClr val="0000FF"/>
                </a:solidFill>
              </a:rPr>
              <a:t>for</a:t>
            </a:r>
            <a:r>
              <a:rPr lang="en-US" sz="2600" i="1" dirty="0">
                <a:solidFill>
                  <a:srgbClr val="0000FF"/>
                </a:solidFill>
              </a:rPr>
              <a:t> </a:t>
            </a:r>
            <a:r>
              <a:rPr lang="en-US" sz="2600" dirty="0">
                <a:solidFill>
                  <a:srgbClr val="0000FF"/>
                </a:solidFill>
              </a:rPr>
              <a:t>i = 0, 1, 2, … </a:t>
            </a:r>
          </a:p>
          <a:p>
            <a:r>
              <a:rPr lang="en-US" sz="3000" dirty="0"/>
              <a:t>Good choice of Hash</a:t>
            </a:r>
            <a:r>
              <a:rPr lang="en-US" sz="3000" baseline="-25000" dirty="0"/>
              <a:t>2</a:t>
            </a:r>
            <a:r>
              <a:rPr lang="en-US" sz="3000" dirty="0"/>
              <a:t>(X) can guarantee does not get “stuck” as long </a:t>
            </a:r>
            <a:r>
              <a:rPr lang="en-US" sz="3000" dirty="0" smtClean="0"/>
              <a:t>as </a:t>
            </a:r>
            <a:r>
              <a:rPr lang="el-GR" sz="2800" u="none" dirty="0" smtClean="0">
                <a:cs typeface="Times New Roman" pitchFamily="18" charset="0"/>
              </a:rPr>
              <a:t>α</a:t>
            </a:r>
            <a:r>
              <a:rPr lang="en-US" sz="3000" dirty="0" smtClean="0"/>
              <a:t> </a:t>
            </a:r>
            <a:r>
              <a:rPr lang="en-US" sz="2800" dirty="0" smtClean="0">
                <a:sym typeface="Symbol" pitchFamily="18" charset="2"/>
              </a:rPr>
              <a:t> </a:t>
            </a:r>
            <a:r>
              <a:rPr lang="en-US" sz="2800" dirty="0">
                <a:sym typeface="Symbol" pitchFamily="18" charset="2"/>
              </a:rPr>
              <a:t>&lt; 1</a:t>
            </a:r>
            <a:endParaRPr lang="en-US" sz="3000" dirty="0"/>
          </a:p>
          <a:p>
            <a:pPr lvl="1"/>
            <a:r>
              <a:rPr lang="en-US" sz="2600" dirty="0"/>
              <a:t>Integer keys:</a:t>
            </a:r>
            <a:br>
              <a:rPr lang="en-US" sz="2600" dirty="0"/>
            </a:br>
            <a:r>
              <a:rPr lang="en-US" sz="2600" dirty="0">
                <a:solidFill>
                  <a:srgbClr val="0000FF"/>
                </a:solidFill>
              </a:rPr>
              <a:t>Hash</a:t>
            </a:r>
            <a:r>
              <a:rPr lang="en-US" sz="2600" baseline="-25000" dirty="0">
                <a:solidFill>
                  <a:srgbClr val="0000FF"/>
                </a:solidFill>
              </a:rPr>
              <a:t>2</a:t>
            </a:r>
            <a:r>
              <a:rPr lang="en-US" sz="2600" dirty="0">
                <a:solidFill>
                  <a:srgbClr val="0000FF"/>
                </a:solidFill>
              </a:rPr>
              <a:t>(X) = R – (X mod R)</a:t>
            </a:r>
            <a:br>
              <a:rPr lang="en-US" sz="2600" dirty="0">
                <a:solidFill>
                  <a:srgbClr val="0000FF"/>
                </a:solidFill>
              </a:rPr>
            </a:br>
            <a:r>
              <a:rPr lang="en-US" dirty="0">
                <a:solidFill>
                  <a:srgbClr val="0000FF"/>
                </a:solidFill>
              </a:rPr>
              <a:t>where R is a prime smaller than </a:t>
            </a:r>
            <a:r>
              <a:rPr lang="en-US" i="1" dirty="0" err="1">
                <a:solidFill>
                  <a:srgbClr val="0000FF"/>
                </a:solidFill>
              </a:rPr>
              <a:t>TableSize</a:t>
            </a:r>
            <a:r>
              <a:rPr lang="en-US" i="1" dirty="0">
                <a:solidFill>
                  <a:srgbClr val="0000FF"/>
                </a:solidFill>
              </a:rPr>
              <a:t>   </a:t>
            </a:r>
            <a:endParaRPr lang="en-US" dirty="0">
              <a:solidFill>
                <a:srgbClr val="0000FF"/>
              </a:solidFill>
            </a:endParaRPr>
          </a:p>
          <a:p>
            <a:endParaRPr lang="en-US" sz="2800" dirty="0"/>
          </a:p>
        </p:txBody>
      </p:sp>
    </p:spTree>
    <p:extLst>
      <p:ext uri="{BB962C8B-B14F-4D97-AF65-F5344CB8AC3E}">
        <p14:creationId xmlns:p14="http://schemas.microsoft.com/office/powerpoint/2010/main" val="280963554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1"/>
          </p:nvPr>
        </p:nvSpPr>
        <p:spPr/>
        <p:txBody>
          <a:bodyPr/>
          <a:lstStyle/>
          <a:p>
            <a:fld id="{C44D2BE3-987E-47EB-A128-4E2BDB1A03A1}" type="slidenum">
              <a:rPr lang="en-US"/>
              <a:pPr/>
              <a:t>86</a:t>
            </a:fld>
            <a:endParaRPr lang="en-US"/>
          </a:p>
        </p:txBody>
      </p:sp>
      <p:sp>
        <p:nvSpPr>
          <p:cNvPr id="633858" name="Rectangle 2"/>
          <p:cNvSpPr>
            <a:spLocks noGrp="1" noChangeArrowheads="1"/>
          </p:cNvSpPr>
          <p:nvPr>
            <p:ph type="title"/>
          </p:nvPr>
        </p:nvSpPr>
        <p:spPr/>
        <p:txBody>
          <a:bodyPr/>
          <a:lstStyle/>
          <a:p>
            <a:r>
              <a:rPr lang="en-US" dirty="0"/>
              <a:t>Double Hashing: </a:t>
            </a:r>
            <a:r>
              <a:rPr lang="en-US" dirty="0" smtClean="0"/>
              <a:t>Example 1</a:t>
            </a:r>
            <a:endParaRPr lang="en-US" dirty="0"/>
          </a:p>
        </p:txBody>
      </p:sp>
      <p:sp>
        <p:nvSpPr>
          <p:cNvPr id="633859" name="Rectangle 3"/>
          <p:cNvSpPr>
            <a:spLocks noGrp="1" noChangeArrowheads="1"/>
          </p:cNvSpPr>
          <p:nvPr>
            <p:ph type="body" idx="1"/>
          </p:nvPr>
        </p:nvSpPr>
        <p:spPr>
          <a:xfrm>
            <a:off x="350838" y="1214438"/>
            <a:ext cx="7116762" cy="5076825"/>
          </a:xfrm>
        </p:spPr>
        <p:txBody>
          <a:bodyPr>
            <a:normAutofit lnSpcReduction="10000"/>
          </a:bodyPr>
          <a:lstStyle/>
          <a:p>
            <a:pPr>
              <a:buFontTx/>
              <a:buNone/>
            </a:pPr>
            <a:r>
              <a:rPr lang="en-US"/>
              <a:t>	h</a:t>
            </a:r>
            <a:r>
              <a:rPr lang="en-US" baseline="-25000"/>
              <a:t>1</a:t>
            </a:r>
            <a:r>
              <a:rPr lang="en-US"/>
              <a:t>(k) = k mod 13</a:t>
            </a:r>
          </a:p>
          <a:p>
            <a:pPr>
              <a:buFontTx/>
              <a:buNone/>
            </a:pPr>
            <a:r>
              <a:rPr lang="en-US"/>
              <a:t>	h</a:t>
            </a:r>
            <a:r>
              <a:rPr lang="en-US" baseline="-25000"/>
              <a:t>2</a:t>
            </a:r>
            <a:r>
              <a:rPr lang="en-US"/>
              <a:t>(k) = 1+ (k mod 11)</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13</a:t>
            </a:r>
          </a:p>
          <a:p>
            <a:r>
              <a:rPr lang="en-US">
                <a:solidFill>
                  <a:schemeClr val="tx1"/>
                </a:solidFill>
              </a:rPr>
              <a:t>Insert key 14:</a:t>
            </a:r>
          </a:p>
          <a:p>
            <a:pPr>
              <a:buFontTx/>
              <a:buNone/>
            </a:pPr>
            <a:r>
              <a:rPr lang="en-US"/>
              <a:t>	h</a:t>
            </a:r>
            <a:r>
              <a:rPr lang="en-US" baseline="-25000"/>
              <a:t>1</a:t>
            </a:r>
            <a:r>
              <a:rPr lang="en-US"/>
              <a:t>(14,0) = 14 mod 13 = 1</a:t>
            </a:r>
          </a:p>
          <a:p>
            <a:pPr>
              <a:buFontTx/>
              <a:buNone/>
            </a:pPr>
            <a:r>
              <a:rPr lang="en-US"/>
              <a:t>	h(14,1) = (h</a:t>
            </a:r>
            <a:r>
              <a:rPr lang="en-US" baseline="-25000"/>
              <a:t>1</a:t>
            </a:r>
            <a:r>
              <a:rPr lang="en-US"/>
              <a:t>(14) + h</a:t>
            </a:r>
            <a:r>
              <a:rPr lang="en-US" baseline="-25000"/>
              <a:t>2</a:t>
            </a:r>
            <a:r>
              <a:rPr lang="en-US"/>
              <a:t>(14)) mod 13</a:t>
            </a:r>
          </a:p>
          <a:p>
            <a:pPr>
              <a:buFontTx/>
              <a:buNone/>
            </a:pPr>
            <a:r>
              <a:rPr lang="en-US"/>
              <a:t>		        = (1 + 4) mod 13 = 5</a:t>
            </a:r>
          </a:p>
          <a:p>
            <a:pPr>
              <a:buFontTx/>
              <a:buNone/>
            </a:pPr>
            <a:r>
              <a:rPr lang="en-US"/>
              <a:t>	h(14,2) = (h</a:t>
            </a:r>
            <a:r>
              <a:rPr lang="en-US" baseline="-25000"/>
              <a:t>1</a:t>
            </a:r>
            <a:r>
              <a:rPr lang="en-US"/>
              <a:t>(14) + 2 h</a:t>
            </a:r>
            <a:r>
              <a:rPr lang="en-US" baseline="-25000"/>
              <a:t>2</a:t>
            </a:r>
            <a:r>
              <a:rPr lang="en-US"/>
              <a:t>(14)) mod 13</a:t>
            </a:r>
          </a:p>
          <a:p>
            <a:pPr>
              <a:buFontTx/>
              <a:buNone/>
            </a:pPr>
            <a:r>
              <a:rPr lang="en-US"/>
              <a:t>		        = (1 + 8) mod 13 = 9</a:t>
            </a:r>
          </a:p>
        </p:txBody>
      </p:sp>
      <p:graphicFrame>
        <p:nvGraphicFramePr>
          <p:cNvPr id="633860" name="Group 4"/>
          <p:cNvGraphicFramePr>
            <a:graphicFrameLocks noGrp="1"/>
          </p:cNvGraphicFramePr>
          <p:nvPr/>
        </p:nvGraphicFramePr>
        <p:xfrm>
          <a:off x="7648575" y="1327150"/>
          <a:ext cx="701675" cy="4456113"/>
        </p:xfrm>
        <a:graphic>
          <a:graphicData uri="http://schemas.openxmlformats.org/drawingml/2006/table">
            <a:tbl>
              <a:tblPr/>
              <a:tblGrid>
                <a:gridCol w="701675"/>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3890" name="Text Box 34"/>
          <p:cNvSpPr txBox="1">
            <a:spLocks noChangeArrowheads="1"/>
          </p:cNvSpPr>
          <p:nvPr/>
        </p:nvSpPr>
        <p:spPr bwMode="auto">
          <a:xfrm>
            <a:off x="7362825" y="133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a:t>
            </a:r>
          </a:p>
        </p:txBody>
      </p:sp>
      <p:sp>
        <p:nvSpPr>
          <p:cNvPr id="633891" name="Text Box 35"/>
          <p:cNvSpPr txBox="1">
            <a:spLocks noChangeArrowheads="1"/>
          </p:cNvSpPr>
          <p:nvPr/>
        </p:nvSpPr>
        <p:spPr bwMode="auto">
          <a:xfrm>
            <a:off x="7362825" y="439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a:t>
            </a:r>
          </a:p>
        </p:txBody>
      </p:sp>
      <p:sp>
        <p:nvSpPr>
          <p:cNvPr id="633892" name="Text Box 36"/>
          <p:cNvSpPr txBox="1">
            <a:spLocks noChangeArrowheads="1"/>
          </p:cNvSpPr>
          <p:nvPr/>
        </p:nvSpPr>
        <p:spPr bwMode="auto">
          <a:xfrm>
            <a:off x="7321550" y="2692400"/>
            <a:ext cx="35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4</a:t>
            </a:r>
          </a:p>
        </p:txBody>
      </p:sp>
      <p:sp>
        <p:nvSpPr>
          <p:cNvPr id="633893" name="Rectangle 37"/>
          <p:cNvSpPr>
            <a:spLocks noChangeArrowheads="1"/>
          </p:cNvSpPr>
          <p:nvPr/>
        </p:nvSpPr>
        <p:spPr bwMode="auto">
          <a:xfrm>
            <a:off x="7362825" y="20129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633894" name="Rectangle 38"/>
          <p:cNvSpPr>
            <a:spLocks noChangeArrowheads="1"/>
          </p:cNvSpPr>
          <p:nvPr/>
        </p:nvSpPr>
        <p:spPr bwMode="auto">
          <a:xfrm>
            <a:off x="7362825" y="2352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633895" name="Text Box 39"/>
          <p:cNvSpPr txBox="1">
            <a:spLocks noChangeArrowheads="1"/>
          </p:cNvSpPr>
          <p:nvPr/>
        </p:nvSpPr>
        <p:spPr bwMode="auto">
          <a:xfrm>
            <a:off x="7362825" y="1673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633896" name="Text Box 40"/>
          <p:cNvSpPr txBox="1">
            <a:spLocks noChangeArrowheads="1"/>
          </p:cNvSpPr>
          <p:nvPr/>
        </p:nvSpPr>
        <p:spPr bwMode="auto">
          <a:xfrm>
            <a:off x="7321550" y="303371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5</a:t>
            </a:r>
          </a:p>
        </p:txBody>
      </p:sp>
      <p:sp>
        <p:nvSpPr>
          <p:cNvPr id="633897" name="Text Box 41"/>
          <p:cNvSpPr txBox="1">
            <a:spLocks noChangeArrowheads="1"/>
          </p:cNvSpPr>
          <p:nvPr/>
        </p:nvSpPr>
        <p:spPr bwMode="auto">
          <a:xfrm>
            <a:off x="7321550" y="337343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6</a:t>
            </a:r>
          </a:p>
        </p:txBody>
      </p:sp>
      <p:sp>
        <p:nvSpPr>
          <p:cNvPr id="633898" name="Text Box 42"/>
          <p:cNvSpPr txBox="1">
            <a:spLocks noChangeArrowheads="1"/>
          </p:cNvSpPr>
          <p:nvPr/>
        </p:nvSpPr>
        <p:spPr bwMode="auto">
          <a:xfrm>
            <a:off x="7321550" y="371316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7</a:t>
            </a:r>
          </a:p>
        </p:txBody>
      </p:sp>
      <p:sp>
        <p:nvSpPr>
          <p:cNvPr id="633899" name="Text Box 43"/>
          <p:cNvSpPr txBox="1">
            <a:spLocks noChangeArrowheads="1"/>
          </p:cNvSpPr>
          <p:nvPr/>
        </p:nvSpPr>
        <p:spPr bwMode="auto">
          <a:xfrm>
            <a:off x="7321550" y="405288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8</a:t>
            </a:r>
          </a:p>
        </p:txBody>
      </p:sp>
      <p:sp>
        <p:nvSpPr>
          <p:cNvPr id="633900" name="Text Box 44"/>
          <p:cNvSpPr txBox="1">
            <a:spLocks noChangeArrowheads="1"/>
          </p:cNvSpPr>
          <p:nvPr/>
        </p:nvSpPr>
        <p:spPr bwMode="auto">
          <a:xfrm>
            <a:off x="7181850" y="473392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10</a:t>
            </a:r>
          </a:p>
        </p:txBody>
      </p:sp>
      <p:sp>
        <p:nvSpPr>
          <p:cNvPr id="633901" name="Text Box 45"/>
          <p:cNvSpPr txBox="1">
            <a:spLocks noChangeArrowheads="1"/>
          </p:cNvSpPr>
          <p:nvPr/>
        </p:nvSpPr>
        <p:spPr bwMode="auto">
          <a:xfrm>
            <a:off x="7181850" y="5073650"/>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11</a:t>
            </a:r>
          </a:p>
        </p:txBody>
      </p:sp>
      <p:sp>
        <p:nvSpPr>
          <p:cNvPr id="633902" name="Text Box 46"/>
          <p:cNvSpPr txBox="1">
            <a:spLocks noChangeArrowheads="1"/>
          </p:cNvSpPr>
          <p:nvPr/>
        </p:nvSpPr>
        <p:spPr bwMode="auto">
          <a:xfrm>
            <a:off x="7181850" y="541337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12</a:t>
            </a:r>
          </a:p>
        </p:txBody>
      </p:sp>
      <p:sp>
        <p:nvSpPr>
          <p:cNvPr id="633903" name="Freeform 47"/>
          <p:cNvSpPr>
            <a:spLocks/>
          </p:cNvSpPr>
          <p:nvPr/>
        </p:nvSpPr>
        <p:spPr bwMode="auto">
          <a:xfrm>
            <a:off x="8388350" y="1441450"/>
            <a:ext cx="338138" cy="427038"/>
          </a:xfrm>
          <a:custGeom>
            <a:avLst/>
            <a:gdLst>
              <a:gd name="T0" fmla="*/ 213 w 213"/>
              <a:gd name="T1" fmla="*/ 0 h 269"/>
              <a:gd name="T2" fmla="*/ 163 w 213"/>
              <a:gd name="T3" fmla="*/ 219 h 269"/>
              <a:gd name="T4" fmla="*/ 0 w 213"/>
              <a:gd name="T5" fmla="*/ 269 h 269"/>
            </a:gdLst>
            <a:ahLst/>
            <a:cxnLst>
              <a:cxn ang="0">
                <a:pos x="T0" y="T1"/>
              </a:cxn>
              <a:cxn ang="0">
                <a:pos x="T2" y="T3"/>
              </a:cxn>
              <a:cxn ang="0">
                <a:pos x="T4" y="T5"/>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4" name="Freeform 48"/>
          <p:cNvSpPr>
            <a:spLocks/>
          </p:cNvSpPr>
          <p:nvPr/>
        </p:nvSpPr>
        <p:spPr bwMode="auto">
          <a:xfrm>
            <a:off x="8388350" y="1878013"/>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5" name="Freeform 49"/>
          <p:cNvSpPr>
            <a:spLocks/>
          </p:cNvSpPr>
          <p:nvPr/>
        </p:nvSpPr>
        <p:spPr bwMode="auto">
          <a:xfrm>
            <a:off x="8431213" y="3252788"/>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06" name="Rectangle 50"/>
          <p:cNvSpPr>
            <a:spLocks noChangeArrowheads="1"/>
          </p:cNvSpPr>
          <p:nvPr/>
        </p:nvSpPr>
        <p:spPr bwMode="auto">
          <a:xfrm>
            <a:off x="7796213" y="44227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accent2"/>
                </a:solidFill>
              </a:rPr>
              <a:t>14</a:t>
            </a:r>
          </a:p>
        </p:txBody>
      </p:sp>
    </p:spTree>
    <p:extLst>
      <p:ext uri="{BB962C8B-B14F-4D97-AF65-F5344CB8AC3E}">
        <p14:creationId xmlns:p14="http://schemas.microsoft.com/office/powerpoint/2010/main" val="3761555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39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3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385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39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338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38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390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3" grpId="0" animBg="1"/>
      <p:bldP spid="633904" grpId="0" animBg="1"/>
      <p:bldP spid="633905" grpId="0" animBg="1"/>
      <p:bldP spid="63390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F78AC0-B9C5-4EFB-9737-B7DFE937D2C6}" type="slidenum">
              <a:rPr lang="en-US" sz="1400" smtClean="0"/>
              <a:pPr eaLnBrk="1" hangingPunct="1"/>
              <a:t>87</a:t>
            </a:fld>
            <a:endParaRPr lang="en-US" sz="1400" smtClean="0"/>
          </a:p>
        </p:txBody>
      </p:sp>
      <p:sp>
        <p:nvSpPr>
          <p:cNvPr id="25603" name="Rectangle 2"/>
          <p:cNvSpPr>
            <a:spLocks noGrp="1" noChangeArrowheads="1"/>
          </p:cNvSpPr>
          <p:nvPr>
            <p:ph type="title"/>
            <p:custDataLst>
              <p:tags r:id="rId2"/>
            </p:custDataLst>
          </p:nvPr>
        </p:nvSpPr>
        <p:spPr/>
        <p:txBody>
          <a:bodyPr/>
          <a:lstStyle/>
          <a:p>
            <a:pPr eaLnBrk="1" hangingPunct="1"/>
            <a:r>
              <a:rPr lang="en-US" dirty="0" smtClean="0"/>
              <a:t>Double Hashing Example 2</a:t>
            </a:r>
          </a:p>
        </p:txBody>
      </p:sp>
      <p:sp>
        <p:nvSpPr>
          <p:cNvPr id="25604" name="Rectangle 3"/>
          <p:cNvSpPr>
            <a:spLocks noChangeArrowheads="1"/>
          </p:cNvSpPr>
          <p:nvPr>
            <p:custDataLst>
              <p:tags r:id="rId3"/>
            </p:custDataLst>
          </p:nvPr>
        </p:nvSpPr>
        <p:spPr bwMode="auto">
          <a:xfrm>
            <a:off x="685800" y="3124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05" name="Rectangle 4"/>
          <p:cNvSpPr>
            <a:spLocks noChangeArrowheads="1"/>
          </p:cNvSpPr>
          <p:nvPr>
            <p:custDataLst>
              <p:tags r:id="rId4"/>
            </p:custDataLst>
          </p:nvPr>
        </p:nvSpPr>
        <p:spPr bwMode="auto">
          <a:xfrm>
            <a:off x="685800" y="3505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06" name="Rectangle 5"/>
          <p:cNvSpPr>
            <a:spLocks noChangeArrowheads="1"/>
          </p:cNvSpPr>
          <p:nvPr>
            <p:custDataLst>
              <p:tags r:id="rId5"/>
            </p:custDataLst>
          </p:nvPr>
        </p:nvSpPr>
        <p:spPr bwMode="auto">
          <a:xfrm>
            <a:off x="6858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07" name="Rectangle 6"/>
          <p:cNvSpPr>
            <a:spLocks noChangeArrowheads="1"/>
          </p:cNvSpPr>
          <p:nvPr>
            <p:custDataLst>
              <p:tags r:id="rId6"/>
            </p:custDataLst>
          </p:nvPr>
        </p:nvSpPr>
        <p:spPr bwMode="auto">
          <a:xfrm>
            <a:off x="685800" y="4267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08" name="Rectangle 7"/>
          <p:cNvSpPr>
            <a:spLocks noChangeArrowheads="1"/>
          </p:cNvSpPr>
          <p:nvPr>
            <p:custDataLst>
              <p:tags r:id="rId7"/>
            </p:custDataLst>
          </p:nvPr>
        </p:nvSpPr>
        <p:spPr bwMode="auto">
          <a:xfrm>
            <a:off x="6858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09" name="Rectangle 8"/>
          <p:cNvSpPr>
            <a:spLocks noChangeArrowheads="1"/>
          </p:cNvSpPr>
          <p:nvPr>
            <p:custDataLst>
              <p:tags r:id="rId8"/>
            </p:custDataLst>
          </p:nvPr>
        </p:nvSpPr>
        <p:spPr bwMode="auto">
          <a:xfrm>
            <a:off x="685800" y="5029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10" name="Rectangle 9"/>
          <p:cNvSpPr>
            <a:spLocks noChangeArrowheads="1"/>
          </p:cNvSpPr>
          <p:nvPr>
            <p:custDataLst>
              <p:tags r:id="rId9"/>
            </p:custDataLst>
          </p:nvPr>
        </p:nvSpPr>
        <p:spPr bwMode="auto">
          <a:xfrm>
            <a:off x="685800" y="5410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11" name="Rectangle 10"/>
          <p:cNvSpPr>
            <a:spLocks noChangeArrowheads="1"/>
          </p:cNvSpPr>
          <p:nvPr>
            <p:custDataLst>
              <p:tags r:id="rId10"/>
            </p:custDataLst>
          </p:nvPr>
        </p:nvSpPr>
        <p:spPr bwMode="auto">
          <a:xfrm>
            <a:off x="1143000" y="3124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2" name="Rectangle 11"/>
          <p:cNvSpPr>
            <a:spLocks noChangeArrowheads="1"/>
          </p:cNvSpPr>
          <p:nvPr>
            <p:custDataLst>
              <p:tags r:id="rId11"/>
            </p:custDataLst>
          </p:nvPr>
        </p:nvSpPr>
        <p:spPr bwMode="auto">
          <a:xfrm>
            <a:off x="1143000" y="3505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3" name="Rectangle 12"/>
          <p:cNvSpPr>
            <a:spLocks noChangeArrowheads="1"/>
          </p:cNvSpPr>
          <p:nvPr>
            <p:custDataLst>
              <p:tags r:id="rId12"/>
            </p:custDataLst>
          </p:nvPr>
        </p:nvSpPr>
        <p:spPr bwMode="auto">
          <a:xfrm>
            <a:off x="1143000" y="3886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4" name="Rectangle 13"/>
          <p:cNvSpPr>
            <a:spLocks noChangeArrowheads="1"/>
          </p:cNvSpPr>
          <p:nvPr>
            <p:custDataLst>
              <p:tags r:id="rId13"/>
            </p:custDataLst>
          </p:nvPr>
        </p:nvSpPr>
        <p:spPr bwMode="auto">
          <a:xfrm>
            <a:off x="1143000" y="4267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5" name="Rectangle 14"/>
          <p:cNvSpPr>
            <a:spLocks noChangeArrowheads="1"/>
          </p:cNvSpPr>
          <p:nvPr>
            <p:custDataLst>
              <p:tags r:id="rId14"/>
            </p:custDataLst>
          </p:nvPr>
        </p:nvSpPr>
        <p:spPr bwMode="auto">
          <a:xfrm>
            <a:off x="1143000" y="4648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6" name="Rectangle 15"/>
          <p:cNvSpPr>
            <a:spLocks noChangeArrowheads="1"/>
          </p:cNvSpPr>
          <p:nvPr>
            <p:custDataLst>
              <p:tags r:id="rId15"/>
            </p:custDataLst>
          </p:nvPr>
        </p:nvSpPr>
        <p:spPr bwMode="auto">
          <a:xfrm>
            <a:off x="1143000" y="5029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17" name="Rectangle 16"/>
          <p:cNvSpPr>
            <a:spLocks noChangeArrowheads="1"/>
          </p:cNvSpPr>
          <p:nvPr>
            <p:custDataLst>
              <p:tags r:id="rId16"/>
            </p:custDataLst>
          </p:nvPr>
        </p:nvSpPr>
        <p:spPr bwMode="auto">
          <a:xfrm>
            <a:off x="1143000" y="541020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18" name="Text Box 17"/>
          <p:cNvSpPr txBox="1">
            <a:spLocks noChangeArrowheads="1"/>
          </p:cNvSpPr>
          <p:nvPr>
            <p:custDataLst>
              <p:tags r:id="rId17"/>
            </p:custDataLst>
          </p:nvPr>
        </p:nvSpPr>
        <p:spPr bwMode="auto">
          <a:xfrm>
            <a:off x="1133475" y="23733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76</a:t>
            </a:r>
          </a:p>
        </p:txBody>
      </p:sp>
      <p:sp>
        <p:nvSpPr>
          <p:cNvPr id="25619" name="Rectangle 18"/>
          <p:cNvSpPr>
            <a:spLocks noChangeArrowheads="1"/>
          </p:cNvSpPr>
          <p:nvPr>
            <p:custDataLst>
              <p:tags r:id="rId18"/>
            </p:custDataLst>
          </p:nvPr>
        </p:nvSpPr>
        <p:spPr bwMode="auto">
          <a:xfrm>
            <a:off x="20574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20" name="Rectangle 19"/>
          <p:cNvSpPr>
            <a:spLocks noChangeArrowheads="1"/>
          </p:cNvSpPr>
          <p:nvPr>
            <p:custDataLst>
              <p:tags r:id="rId19"/>
            </p:custDataLst>
          </p:nvPr>
        </p:nvSpPr>
        <p:spPr bwMode="auto">
          <a:xfrm>
            <a:off x="20574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21" name="Rectangle 20"/>
          <p:cNvSpPr>
            <a:spLocks noChangeArrowheads="1"/>
          </p:cNvSpPr>
          <p:nvPr>
            <p:custDataLst>
              <p:tags r:id="rId20"/>
            </p:custDataLst>
          </p:nvPr>
        </p:nvSpPr>
        <p:spPr bwMode="auto">
          <a:xfrm>
            <a:off x="20574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22" name="Rectangle 21"/>
          <p:cNvSpPr>
            <a:spLocks noChangeArrowheads="1"/>
          </p:cNvSpPr>
          <p:nvPr>
            <p:custDataLst>
              <p:tags r:id="rId21"/>
            </p:custDataLst>
          </p:nvPr>
        </p:nvSpPr>
        <p:spPr bwMode="auto">
          <a:xfrm>
            <a:off x="20574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23" name="Rectangle 22"/>
          <p:cNvSpPr>
            <a:spLocks noChangeArrowheads="1"/>
          </p:cNvSpPr>
          <p:nvPr>
            <p:custDataLst>
              <p:tags r:id="rId22"/>
            </p:custDataLst>
          </p:nvPr>
        </p:nvSpPr>
        <p:spPr bwMode="auto">
          <a:xfrm>
            <a:off x="20574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24" name="Rectangle 23"/>
          <p:cNvSpPr>
            <a:spLocks noChangeArrowheads="1"/>
          </p:cNvSpPr>
          <p:nvPr>
            <p:custDataLst>
              <p:tags r:id="rId23"/>
            </p:custDataLst>
          </p:nvPr>
        </p:nvSpPr>
        <p:spPr bwMode="auto">
          <a:xfrm>
            <a:off x="20574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25" name="Rectangle 24"/>
          <p:cNvSpPr>
            <a:spLocks noChangeArrowheads="1"/>
          </p:cNvSpPr>
          <p:nvPr>
            <p:custDataLst>
              <p:tags r:id="rId24"/>
            </p:custDataLst>
          </p:nvPr>
        </p:nvSpPr>
        <p:spPr bwMode="auto">
          <a:xfrm>
            <a:off x="20574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26" name="Rectangle 25"/>
          <p:cNvSpPr>
            <a:spLocks noChangeArrowheads="1"/>
          </p:cNvSpPr>
          <p:nvPr>
            <p:custDataLst>
              <p:tags r:id="rId25"/>
            </p:custDataLst>
          </p:nvPr>
        </p:nvSpPr>
        <p:spPr bwMode="auto">
          <a:xfrm>
            <a:off x="25146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27" name="Rectangle 26"/>
          <p:cNvSpPr>
            <a:spLocks noChangeArrowheads="1"/>
          </p:cNvSpPr>
          <p:nvPr>
            <p:custDataLst>
              <p:tags r:id="rId26"/>
            </p:custDataLst>
          </p:nvPr>
        </p:nvSpPr>
        <p:spPr bwMode="auto">
          <a:xfrm>
            <a:off x="25146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28" name="Rectangle 27"/>
          <p:cNvSpPr>
            <a:spLocks noChangeArrowheads="1"/>
          </p:cNvSpPr>
          <p:nvPr>
            <p:custDataLst>
              <p:tags r:id="rId27"/>
            </p:custDataLst>
          </p:nvPr>
        </p:nvSpPr>
        <p:spPr bwMode="auto">
          <a:xfrm>
            <a:off x="25146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29" name="Rectangle 28"/>
          <p:cNvSpPr>
            <a:spLocks noChangeArrowheads="1"/>
          </p:cNvSpPr>
          <p:nvPr>
            <p:custDataLst>
              <p:tags r:id="rId28"/>
            </p:custDataLst>
          </p:nvPr>
        </p:nvSpPr>
        <p:spPr bwMode="auto">
          <a:xfrm>
            <a:off x="25146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0" name="Rectangle 29"/>
          <p:cNvSpPr>
            <a:spLocks noChangeArrowheads="1"/>
          </p:cNvSpPr>
          <p:nvPr>
            <p:custDataLst>
              <p:tags r:id="rId29"/>
            </p:custDataLst>
          </p:nvPr>
        </p:nvSpPr>
        <p:spPr bwMode="auto">
          <a:xfrm>
            <a:off x="25146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1" name="Rectangle 30"/>
          <p:cNvSpPr>
            <a:spLocks noChangeArrowheads="1"/>
          </p:cNvSpPr>
          <p:nvPr>
            <p:custDataLst>
              <p:tags r:id="rId30"/>
            </p:custDataLst>
          </p:nvPr>
        </p:nvSpPr>
        <p:spPr bwMode="auto">
          <a:xfrm>
            <a:off x="25146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32" name="Rectangle 31"/>
          <p:cNvSpPr>
            <a:spLocks noChangeArrowheads="1"/>
          </p:cNvSpPr>
          <p:nvPr>
            <p:custDataLst>
              <p:tags r:id="rId31"/>
            </p:custDataLst>
          </p:nvPr>
        </p:nvSpPr>
        <p:spPr bwMode="auto">
          <a:xfrm>
            <a:off x="25146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33" name="Text Box 32"/>
          <p:cNvSpPr txBox="1">
            <a:spLocks noChangeArrowheads="1"/>
          </p:cNvSpPr>
          <p:nvPr>
            <p:custDataLst>
              <p:tags r:id="rId32"/>
            </p:custDataLst>
          </p:nvPr>
        </p:nvSpPr>
        <p:spPr bwMode="auto">
          <a:xfrm>
            <a:off x="25050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93</a:t>
            </a:r>
          </a:p>
        </p:txBody>
      </p:sp>
      <p:sp>
        <p:nvSpPr>
          <p:cNvPr id="25634" name="Rectangle 33"/>
          <p:cNvSpPr>
            <a:spLocks noChangeArrowheads="1"/>
          </p:cNvSpPr>
          <p:nvPr>
            <p:custDataLst>
              <p:tags r:id="rId33"/>
            </p:custDataLst>
          </p:nvPr>
        </p:nvSpPr>
        <p:spPr bwMode="auto">
          <a:xfrm>
            <a:off x="34290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35" name="Rectangle 34"/>
          <p:cNvSpPr>
            <a:spLocks noChangeArrowheads="1"/>
          </p:cNvSpPr>
          <p:nvPr>
            <p:custDataLst>
              <p:tags r:id="rId34"/>
            </p:custDataLst>
          </p:nvPr>
        </p:nvSpPr>
        <p:spPr bwMode="auto">
          <a:xfrm>
            <a:off x="34290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36" name="Rectangle 35"/>
          <p:cNvSpPr>
            <a:spLocks noChangeArrowheads="1"/>
          </p:cNvSpPr>
          <p:nvPr>
            <p:custDataLst>
              <p:tags r:id="rId35"/>
            </p:custDataLst>
          </p:nvPr>
        </p:nvSpPr>
        <p:spPr bwMode="auto">
          <a:xfrm>
            <a:off x="34290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37" name="Rectangle 36"/>
          <p:cNvSpPr>
            <a:spLocks noChangeArrowheads="1"/>
          </p:cNvSpPr>
          <p:nvPr>
            <p:custDataLst>
              <p:tags r:id="rId36"/>
            </p:custDataLst>
          </p:nvPr>
        </p:nvSpPr>
        <p:spPr bwMode="auto">
          <a:xfrm>
            <a:off x="34290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38" name="Rectangle 37"/>
          <p:cNvSpPr>
            <a:spLocks noChangeArrowheads="1"/>
          </p:cNvSpPr>
          <p:nvPr>
            <p:custDataLst>
              <p:tags r:id="rId37"/>
            </p:custDataLst>
          </p:nvPr>
        </p:nvSpPr>
        <p:spPr bwMode="auto">
          <a:xfrm>
            <a:off x="34290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39" name="Rectangle 38"/>
          <p:cNvSpPr>
            <a:spLocks noChangeArrowheads="1"/>
          </p:cNvSpPr>
          <p:nvPr>
            <p:custDataLst>
              <p:tags r:id="rId38"/>
            </p:custDataLst>
          </p:nvPr>
        </p:nvSpPr>
        <p:spPr bwMode="auto">
          <a:xfrm>
            <a:off x="34290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40" name="Rectangle 39"/>
          <p:cNvSpPr>
            <a:spLocks noChangeArrowheads="1"/>
          </p:cNvSpPr>
          <p:nvPr>
            <p:custDataLst>
              <p:tags r:id="rId39"/>
            </p:custDataLst>
          </p:nvPr>
        </p:nvSpPr>
        <p:spPr bwMode="auto">
          <a:xfrm>
            <a:off x="34290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41" name="Rectangle 40"/>
          <p:cNvSpPr>
            <a:spLocks noChangeArrowheads="1"/>
          </p:cNvSpPr>
          <p:nvPr>
            <p:custDataLst>
              <p:tags r:id="rId40"/>
            </p:custDataLst>
          </p:nvPr>
        </p:nvSpPr>
        <p:spPr bwMode="auto">
          <a:xfrm>
            <a:off x="38862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2" name="Rectangle 41"/>
          <p:cNvSpPr>
            <a:spLocks noChangeArrowheads="1"/>
          </p:cNvSpPr>
          <p:nvPr>
            <p:custDataLst>
              <p:tags r:id="rId41"/>
            </p:custDataLst>
          </p:nvPr>
        </p:nvSpPr>
        <p:spPr bwMode="auto">
          <a:xfrm>
            <a:off x="38862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3" name="Rectangle 42"/>
          <p:cNvSpPr>
            <a:spLocks noChangeArrowheads="1"/>
          </p:cNvSpPr>
          <p:nvPr>
            <p:custDataLst>
              <p:tags r:id="rId42"/>
            </p:custDataLst>
          </p:nvPr>
        </p:nvSpPr>
        <p:spPr bwMode="auto">
          <a:xfrm>
            <a:off x="38862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44" name="Rectangle 43"/>
          <p:cNvSpPr>
            <a:spLocks noChangeArrowheads="1"/>
          </p:cNvSpPr>
          <p:nvPr>
            <p:custDataLst>
              <p:tags r:id="rId43"/>
            </p:custDataLst>
          </p:nvPr>
        </p:nvSpPr>
        <p:spPr bwMode="auto">
          <a:xfrm>
            <a:off x="38862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5" name="Rectangle 44"/>
          <p:cNvSpPr>
            <a:spLocks noChangeArrowheads="1"/>
          </p:cNvSpPr>
          <p:nvPr>
            <p:custDataLst>
              <p:tags r:id="rId44"/>
            </p:custDataLst>
          </p:nvPr>
        </p:nvSpPr>
        <p:spPr bwMode="auto">
          <a:xfrm>
            <a:off x="38862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46" name="Rectangle 45"/>
          <p:cNvSpPr>
            <a:spLocks noChangeArrowheads="1"/>
          </p:cNvSpPr>
          <p:nvPr>
            <p:custDataLst>
              <p:tags r:id="rId45"/>
            </p:custDataLst>
          </p:nvPr>
        </p:nvSpPr>
        <p:spPr bwMode="auto">
          <a:xfrm>
            <a:off x="38862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47" name="Rectangle 46"/>
          <p:cNvSpPr>
            <a:spLocks noChangeArrowheads="1"/>
          </p:cNvSpPr>
          <p:nvPr>
            <p:custDataLst>
              <p:tags r:id="rId46"/>
            </p:custDataLst>
          </p:nvPr>
        </p:nvSpPr>
        <p:spPr bwMode="auto">
          <a:xfrm>
            <a:off x="38862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48" name="Text Box 47"/>
          <p:cNvSpPr txBox="1">
            <a:spLocks noChangeArrowheads="1"/>
          </p:cNvSpPr>
          <p:nvPr>
            <p:custDataLst>
              <p:tags r:id="rId47"/>
            </p:custDataLst>
          </p:nvPr>
        </p:nvSpPr>
        <p:spPr bwMode="auto">
          <a:xfrm>
            <a:off x="38766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40</a:t>
            </a:r>
          </a:p>
        </p:txBody>
      </p:sp>
      <p:sp>
        <p:nvSpPr>
          <p:cNvPr id="25649" name="Rectangle 48"/>
          <p:cNvSpPr>
            <a:spLocks noChangeArrowheads="1"/>
          </p:cNvSpPr>
          <p:nvPr>
            <p:custDataLst>
              <p:tags r:id="rId48"/>
            </p:custDataLst>
          </p:nvPr>
        </p:nvSpPr>
        <p:spPr bwMode="auto">
          <a:xfrm>
            <a:off x="48006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50" name="Rectangle 49"/>
          <p:cNvSpPr>
            <a:spLocks noChangeArrowheads="1"/>
          </p:cNvSpPr>
          <p:nvPr>
            <p:custDataLst>
              <p:tags r:id="rId49"/>
            </p:custDataLst>
          </p:nvPr>
        </p:nvSpPr>
        <p:spPr bwMode="auto">
          <a:xfrm>
            <a:off x="48006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51" name="Rectangle 50"/>
          <p:cNvSpPr>
            <a:spLocks noChangeArrowheads="1"/>
          </p:cNvSpPr>
          <p:nvPr>
            <p:custDataLst>
              <p:tags r:id="rId50"/>
            </p:custDataLst>
          </p:nvPr>
        </p:nvSpPr>
        <p:spPr bwMode="auto">
          <a:xfrm>
            <a:off x="48006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52" name="Rectangle 51"/>
          <p:cNvSpPr>
            <a:spLocks noChangeArrowheads="1"/>
          </p:cNvSpPr>
          <p:nvPr>
            <p:custDataLst>
              <p:tags r:id="rId51"/>
            </p:custDataLst>
          </p:nvPr>
        </p:nvSpPr>
        <p:spPr bwMode="auto">
          <a:xfrm>
            <a:off x="48006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53" name="Rectangle 52"/>
          <p:cNvSpPr>
            <a:spLocks noChangeArrowheads="1"/>
          </p:cNvSpPr>
          <p:nvPr>
            <p:custDataLst>
              <p:tags r:id="rId52"/>
            </p:custDataLst>
          </p:nvPr>
        </p:nvSpPr>
        <p:spPr bwMode="auto">
          <a:xfrm>
            <a:off x="48006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54" name="Rectangle 53"/>
          <p:cNvSpPr>
            <a:spLocks noChangeArrowheads="1"/>
          </p:cNvSpPr>
          <p:nvPr>
            <p:custDataLst>
              <p:tags r:id="rId53"/>
            </p:custDataLst>
          </p:nvPr>
        </p:nvSpPr>
        <p:spPr bwMode="auto">
          <a:xfrm>
            <a:off x="48006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55" name="Rectangle 54"/>
          <p:cNvSpPr>
            <a:spLocks noChangeArrowheads="1"/>
          </p:cNvSpPr>
          <p:nvPr>
            <p:custDataLst>
              <p:tags r:id="rId54"/>
            </p:custDataLst>
          </p:nvPr>
        </p:nvSpPr>
        <p:spPr bwMode="auto">
          <a:xfrm>
            <a:off x="48006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56" name="Rectangle 55"/>
          <p:cNvSpPr>
            <a:spLocks noChangeArrowheads="1"/>
          </p:cNvSpPr>
          <p:nvPr>
            <p:custDataLst>
              <p:tags r:id="rId55"/>
            </p:custDataLst>
          </p:nvPr>
        </p:nvSpPr>
        <p:spPr bwMode="auto">
          <a:xfrm>
            <a:off x="52578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57" name="Rectangle 56"/>
          <p:cNvSpPr>
            <a:spLocks noChangeArrowheads="1"/>
          </p:cNvSpPr>
          <p:nvPr>
            <p:custDataLst>
              <p:tags r:id="rId56"/>
            </p:custDataLst>
          </p:nvPr>
        </p:nvSpPr>
        <p:spPr bwMode="auto">
          <a:xfrm>
            <a:off x="52578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58" name="Rectangle 57"/>
          <p:cNvSpPr>
            <a:spLocks noChangeArrowheads="1"/>
          </p:cNvSpPr>
          <p:nvPr>
            <p:custDataLst>
              <p:tags r:id="rId57"/>
            </p:custDataLst>
          </p:nvPr>
        </p:nvSpPr>
        <p:spPr bwMode="auto">
          <a:xfrm>
            <a:off x="52578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59" name="Rectangle 58"/>
          <p:cNvSpPr>
            <a:spLocks noChangeArrowheads="1"/>
          </p:cNvSpPr>
          <p:nvPr>
            <p:custDataLst>
              <p:tags r:id="rId58"/>
            </p:custDataLst>
          </p:nvPr>
        </p:nvSpPr>
        <p:spPr bwMode="auto">
          <a:xfrm>
            <a:off x="52578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60" name="Rectangle 59"/>
          <p:cNvSpPr>
            <a:spLocks noChangeArrowheads="1"/>
          </p:cNvSpPr>
          <p:nvPr>
            <p:custDataLst>
              <p:tags r:id="rId59"/>
            </p:custDataLst>
          </p:nvPr>
        </p:nvSpPr>
        <p:spPr bwMode="auto">
          <a:xfrm>
            <a:off x="52578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61" name="Rectangle 60"/>
          <p:cNvSpPr>
            <a:spLocks noChangeArrowheads="1"/>
          </p:cNvSpPr>
          <p:nvPr>
            <p:custDataLst>
              <p:tags r:id="rId60"/>
            </p:custDataLst>
          </p:nvPr>
        </p:nvSpPr>
        <p:spPr bwMode="auto">
          <a:xfrm>
            <a:off x="52578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62" name="Rectangle 61"/>
          <p:cNvSpPr>
            <a:spLocks noChangeArrowheads="1"/>
          </p:cNvSpPr>
          <p:nvPr>
            <p:custDataLst>
              <p:tags r:id="rId61"/>
            </p:custDataLst>
          </p:nvPr>
        </p:nvSpPr>
        <p:spPr bwMode="auto">
          <a:xfrm>
            <a:off x="52578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63" name="Text Box 62"/>
          <p:cNvSpPr txBox="1">
            <a:spLocks noChangeArrowheads="1"/>
          </p:cNvSpPr>
          <p:nvPr>
            <p:custDataLst>
              <p:tags r:id="rId62"/>
            </p:custDataLst>
          </p:nvPr>
        </p:nvSpPr>
        <p:spPr bwMode="auto">
          <a:xfrm>
            <a:off x="52482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47</a:t>
            </a:r>
          </a:p>
        </p:txBody>
      </p:sp>
      <p:sp>
        <p:nvSpPr>
          <p:cNvPr id="25664" name="Rectangle 63"/>
          <p:cNvSpPr>
            <a:spLocks noChangeArrowheads="1"/>
          </p:cNvSpPr>
          <p:nvPr>
            <p:custDataLst>
              <p:tags r:id="rId63"/>
            </p:custDataLst>
          </p:nvPr>
        </p:nvSpPr>
        <p:spPr bwMode="auto">
          <a:xfrm>
            <a:off x="60960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65" name="Rectangle 64"/>
          <p:cNvSpPr>
            <a:spLocks noChangeArrowheads="1"/>
          </p:cNvSpPr>
          <p:nvPr>
            <p:custDataLst>
              <p:tags r:id="rId64"/>
            </p:custDataLst>
          </p:nvPr>
        </p:nvSpPr>
        <p:spPr bwMode="auto">
          <a:xfrm>
            <a:off x="60960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66" name="Rectangle 65"/>
          <p:cNvSpPr>
            <a:spLocks noChangeArrowheads="1"/>
          </p:cNvSpPr>
          <p:nvPr>
            <p:custDataLst>
              <p:tags r:id="rId65"/>
            </p:custDataLst>
          </p:nvPr>
        </p:nvSpPr>
        <p:spPr bwMode="auto">
          <a:xfrm>
            <a:off x="60960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67" name="Rectangle 66"/>
          <p:cNvSpPr>
            <a:spLocks noChangeArrowheads="1"/>
          </p:cNvSpPr>
          <p:nvPr>
            <p:custDataLst>
              <p:tags r:id="rId66"/>
            </p:custDataLst>
          </p:nvPr>
        </p:nvSpPr>
        <p:spPr bwMode="auto">
          <a:xfrm>
            <a:off x="60960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68" name="Rectangle 67"/>
          <p:cNvSpPr>
            <a:spLocks noChangeArrowheads="1"/>
          </p:cNvSpPr>
          <p:nvPr>
            <p:custDataLst>
              <p:tags r:id="rId67"/>
            </p:custDataLst>
          </p:nvPr>
        </p:nvSpPr>
        <p:spPr bwMode="auto">
          <a:xfrm>
            <a:off x="60960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69" name="Rectangle 68"/>
          <p:cNvSpPr>
            <a:spLocks noChangeArrowheads="1"/>
          </p:cNvSpPr>
          <p:nvPr>
            <p:custDataLst>
              <p:tags r:id="rId68"/>
            </p:custDataLst>
          </p:nvPr>
        </p:nvSpPr>
        <p:spPr bwMode="auto">
          <a:xfrm>
            <a:off x="60960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70" name="Rectangle 69"/>
          <p:cNvSpPr>
            <a:spLocks noChangeArrowheads="1"/>
          </p:cNvSpPr>
          <p:nvPr>
            <p:custDataLst>
              <p:tags r:id="rId69"/>
            </p:custDataLst>
          </p:nvPr>
        </p:nvSpPr>
        <p:spPr bwMode="auto">
          <a:xfrm>
            <a:off x="60960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71" name="Rectangle 70"/>
          <p:cNvSpPr>
            <a:spLocks noChangeArrowheads="1"/>
          </p:cNvSpPr>
          <p:nvPr>
            <p:custDataLst>
              <p:tags r:id="rId70"/>
            </p:custDataLst>
          </p:nvPr>
        </p:nvSpPr>
        <p:spPr bwMode="auto">
          <a:xfrm>
            <a:off x="65532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72" name="Rectangle 71"/>
          <p:cNvSpPr>
            <a:spLocks noChangeArrowheads="1"/>
          </p:cNvSpPr>
          <p:nvPr>
            <p:custDataLst>
              <p:tags r:id="rId71"/>
            </p:custDataLst>
          </p:nvPr>
        </p:nvSpPr>
        <p:spPr bwMode="auto">
          <a:xfrm>
            <a:off x="65532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73" name="Rectangle 72"/>
          <p:cNvSpPr>
            <a:spLocks noChangeArrowheads="1"/>
          </p:cNvSpPr>
          <p:nvPr>
            <p:custDataLst>
              <p:tags r:id="rId72"/>
            </p:custDataLst>
          </p:nvPr>
        </p:nvSpPr>
        <p:spPr bwMode="auto">
          <a:xfrm>
            <a:off x="65532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74" name="Rectangle 73"/>
          <p:cNvSpPr>
            <a:spLocks noChangeArrowheads="1"/>
          </p:cNvSpPr>
          <p:nvPr>
            <p:custDataLst>
              <p:tags r:id="rId73"/>
            </p:custDataLst>
          </p:nvPr>
        </p:nvSpPr>
        <p:spPr bwMode="auto">
          <a:xfrm>
            <a:off x="65532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10</a:t>
            </a:r>
          </a:p>
        </p:txBody>
      </p:sp>
      <p:sp>
        <p:nvSpPr>
          <p:cNvPr id="25675" name="Rectangle 74"/>
          <p:cNvSpPr>
            <a:spLocks noChangeArrowheads="1"/>
          </p:cNvSpPr>
          <p:nvPr>
            <p:custDataLst>
              <p:tags r:id="rId74"/>
            </p:custDataLst>
          </p:nvPr>
        </p:nvSpPr>
        <p:spPr bwMode="auto">
          <a:xfrm>
            <a:off x="65532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76" name="Rectangle 75"/>
          <p:cNvSpPr>
            <a:spLocks noChangeArrowheads="1"/>
          </p:cNvSpPr>
          <p:nvPr>
            <p:custDataLst>
              <p:tags r:id="rId75"/>
            </p:custDataLst>
          </p:nvPr>
        </p:nvSpPr>
        <p:spPr bwMode="auto">
          <a:xfrm>
            <a:off x="65532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77" name="Rectangle 76"/>
          <p:cNvSpPr>
            <a:spLocks noChangeArrowheads="1"/>
          </p:cNvSpPr>
          <p:nvPr>
            <p:custDataLst>
              <p:tags r:id="rId76"/>
            </p:custDataLst>
          </p:nvPr>
        </p:nvSpPr>
        <p:spPr bwMode="auto">
          <a:xfrm>
            <a:off x="65532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78" name="Text Box 77"/>
          <p:cNvSpPr txBox="1">
            <a:spLocks noChangeArrowheads="1"/>
          </p:cNvSpPr>
          <p:nvPr>
            <p:custDataLst>
              <p:tags r:id="rId77"/>
            </p:custDataLst>
          </p:nvPr>
        </p:nvSpPr>
        <p:spPr bwMode="auto">
          <a:xfrm>
            <a:off x="65436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10</a:t>
            </a:r>
          </a:p>
        </p:txBody>
      </p:sp>
      <p:sp>
        <p:nvSpPr>
          <p:cNvPr id="25679" name="Rectangle 78"/>
          <p:cNvSpPr>
            <a:spLocks noChangeArrowheads="1"/>
          </p:cNvSpPr>
          <p:nvPr>
            <p:custDataLst>
              <p:tags r:id="rId78"/>
            </p:custDataLst>
          </p:nvPr>
        </p:nvSpPr>
        <p:spPr bwMode="auto">
          <a:xfrm>
            <a:off x="7467600" y="3113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0</a:t>
            </a:r>
          </a:p>
        </p:txBody>
      </p:sp>
      <p:sp>
        <p:nvSpPr>
          <p:cNvPr id="25680" name="Rectangle 79"/>
          <p:cNvSpPr>
            <a:spLocks noChangeArrowheads="1"/>
          </p:cNvSpPr>
          <p:nvPr>
            <p:custDataLst>
              <p:tags r:id="rId79"/>
            </p:custDataLst>
          </p:nvPr>
        </p:nvSpPr>
        <p:spPr bwMode="auto">
          <a:xfrm>
            <a:off x="7467600" y="3494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1</a:t>
            </a:r>
          </a:p>
        </p:txBody>
      </p:sp>
      <p:sp>
        <p:nvSpPr>
          <p:cNvPr id="25681" name="Rectangle 80"/>
          <p:cNvSpPr>
            <a:spLocks noChangeArrowheads="1"/>
          </p:cNvSpPr>
          <p:nvPr>
            <p:custDataLst>
              <p:tags r:id="rId80"/>
            </p:custDataLst>
          </p:nvPr>
        </p:nvSpPr>
        <p:spPr bwMode="auto">
          <a:xfrm>
            <a:off x="7467600"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2</a:t>
            </a:r>
          </a:p>
        </p:txBody>
      </p:sp>
      <p:sp>
        <p:nvSpPr>
          <p:cNvPr id="25682" name="Rectangle 81"/>
          <p:cNvSpPr>
            <a:spLocks noChangeArrowheads="1"/>
          </p:cNvSpPr>
          <p:nvPr>
            <p:custDataLst>
              <p:tags r:id="rId81"/>
            </p:custDataLst>
          </p:nvPr>
        </p:nvSpPr>
        <p:spPr bwMode="auto">
          <a:xfrm>
            <a:off x="7467600" y="4256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3</a:t>
            </a:r>
          </a:p>
        </p:txBody>
      </p:sp>
      <p:sp>
        <p:nvSpPr>
          <p:cNvPr id="25683" name="Rectangle 82"/>
          <p:cNvSpPr>
            <a:spLocks noChangeArrowheads="1"/>
          </p:cNvSpPr>
          <p:nvPr>
            <p:custDataLst>
              <p:tags r:id="rId82"/>
            </p:custDataLst>
          </p:nvPr>
        </p:nvSpPr>
        <p:spPr bwMode="auto">
          <a:xfrm>
            <a:off x="7467600" y="4637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4</a:t>
            </a:r>
          </a:p>
        </p:txBody>
      </p:sp>
      <p:sp>
        <p:nvSpPr>
          <p:cNvPr id="25684" name="Rectangle 83"/>
          <p:cNvSpPr>
            <a:spLocks noChangeArrowheads="1"/>
          </p:cNvSpPr>
          <p:nvPr>
            <p:custDataLst>
              <p:tags r:id="rId83"/>
            </p:custDataLst>
          </p:nvPr>
        </p:nvSpPr>
        <p:spPr bwMode="auto">
          <a:xfrm>
            <a:off x="7467600" y="5018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5</a:t>
            </a:r>
          </a:p>
        </p:txBody>
      </p:sp>
      <p:sp>
        <p:nvSpPr>
          <p:cNvPr id="25685" name="Rectangle 84"/>
          <p:cNvSpPr>
            <a:spLocks noChangeArrowheads="1"/>
          </p:cNvSpPr>
          <p:nvPr>
            <p:custDataLst>
              <p:tags r:id="rId84"/>
            </p:custDataLst>
          </p:nvPr>
        </p:nvSpPr>
        <p:spPr bwMode="auto">
          <a:xfrm>
            <a:off x="7467600" y="5399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000">
                <a:latin typeface="Arial" charset="0"/>
              </a:rPr>
              <a:t>6</a:t>
            </a:r>
          </a:p>
        </p:txBody>
      </p:sp>
      <p:sp>
        <p:nvSpPr>
          <p:cNvPr id="25686" name="Rectangle 85"/>
          <p:cNvSpPr>
            <a:spLocks noChangeArrowheads="1"/>
          </p:cNvSpPr>
          <p:nvPr>
            <p:custDataLst>
              <p:tags r:id="rId85"/>
            </p:custDataLst>
          </p:nvPr>
        </p:nvSpPr>
        <p:spPr bwMode="auto">
          <a:xfrm>
            <a:off x="7924800" y="3113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latin typeface="Arial" charset="0"/>
            </a:endParaRPr>
          </a:p>
        </p:txBody>
      </p:sp>
      <p:sp>
        <p:nvSpPr>
          <p:cNvPr id="25687" name="Rectangle 86"/>
          <p:cNvSpPr>
            <a:spLocks noChangeArrowheads="1"/>
          </p:cNvSpPr>
          <p:nvPr>
            <p:custDataLst>
              <p:tags r:id="rId86"/>
            </p:custDataLst>
          </p:nvPr>
        </p:nvSpPr>
        <p:spPr bwMode="auto">
          <a:xfrm>
            <a:off x="7924800" y="3494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47</a:t>
            </a:r>
          </a:p>
        </p:txBody>
      </p:sp>
      <p:sp>
        <p:nvSpPr>
          <p:cNvPr id="25688" name="Rectangle 87"/>
          <p:cNvSpPr>
            <a:spLocks noChangeArrowheads="1"/>
          </p:cNvSpPr>
          <p:nvPr>
            <p:custDataLst>
              <p:tags r:id="rId87"/>
            </p:custDataLst>
          </p:nvPr>
        </p:nvSpPr>
        <p:spPr bwMode="auto">
          <a:xfrm>
            <a:off x="7924800" y="3875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93</a:t>
            </a:r>
          </a:p>
        </p:txBody>
      </p:sp>
      <p:sp>
        <p:nvSpPr>
          <p:cNvPr id="25689" name="Rectangle 88"/>
          <p:cNvSpPr>
            <a:spLocks noChangeArrowheads="1"/>
          </p:cNvSpPr>
          <p:nvPr>
            <p:custDataLst>
              <p:tags r:id="rId88"/>
            </p:custDataLst>
          </p:nvPr>
        </p:nvSpPr>
        <p:spPr bwMode="auto">
          <a:xfrm>
            <a:off x="7924800" y="4256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10</a:t>
            </a:r>
          </a:p>
        </p:txBody>
      </p:sp>
      <p:sp>
        <p:nvSpPr>
          <p:cNvPr id="25690" name="Rectangle 89"/>
          <p:cNvSpPr>
            <a:spLocks noChangeArrowheads="1"/>
          </p:cNvSpPr>
          <p:nvPr>
            <p:custDataLst>
              <p:tags r:id="rId89"/>
            </p:custDataLst>
          </p:nvPr>
        </p:nvSpPr>
        <p:spPr bwMode="auto">
          <a:xfrm>
            <a:off x="7924800" y="4637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55</a:t>
            </a:r>
          </a:p>
        </p:txBody>
      </p:sp>
      <p:sp>
        <p:nvSpPr>
          <p:cNvPr id="25691" name="Rectangle 90"/>
          <p:cNvSpPr>
            <a:spLocks noChangeArrowheads="1"/>
          </p:cNvSpPr>
          <p:nvPr>
            <p:custDataLst>
              <p:tags r:id="rId90"/>
            </p:custDataLst>
          </p:nvPr>
        </p:nvSpPr>
        <p:spPr bwMode="auto">
          <a:xfrm>
            <a:off x="7924800" y="5018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40</a:t>
            </a:r>
          </a:p>
        </p:txBody>
      </p:sp>
      <p:sp>
        <p:nvSpPr>
          <p:cNvPr id="25692" name="Rectangle 91"/>
          <p:cNvSpPr>
            <a:spLocks noChangeArrowheads="1"/>
          </p:cNvSpPr>
          <p:nvPr>
            <p:custDataLst>
              <p:tags r:id="rId91"/>
            </p:custDataLst>
          </p:nvPr>
        </p:nvSpPr>
        <p:spPr bwMode="auto">
          <a:xfrm>
            <a:off x="7924800" y="5399088"/>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latin typeface="Arial" charset="0"/>
              </a:rPr>
              <a:t>76</a:t>
            </a:r>
          </a:p>
        </p:txBody>
      </p:sp>
      <p:sp>
        <p:nvSpPr>
          <p:cNvPr id="25693" name="Text Box 92"/>
          <p:cNvSpPr txBox="1">
            <a:spLocks noChangeArrowheads="1"/>
          </p:cNvSpPr>
          <p:nvPr>
            <p:custDataLst>
              <p:tags r:id="rId92"/>
            </p:custDataLst>
          </p:nvPr>
        </p:nvSpPr>
        <p:spPr bwMode="auto">
          <a:xfrm>
            <a:off x="7915275" y="2362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55</a:t>
            </a:r>
          </a:p>
        </p:txBody>
      </p:sp>
      <p:sp>
        <p:nvSpPr>
          <p:cNvPr id="25694" name="Text Box 93"/>
          <p:cNvSpPr txBox="1">
            <a:spLocks noChangeArrowheads="1"/>
          </p:cNvSpPr>
          <p:nvPr>
            <p:custDataLst>
              <p:tags r:id="rId93"/>
            </p:custDataLst>
          </p:nvPr>
        </p:nvSpPr>
        <p:spPr bwMode="auto">
          <a:xfrm>
            <a:off x="1050925" y="1611313"/>
            <a:ext cx="4589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h(k) = k mod 7 and g(k) = 5 – (k mod 5)</a:t>
            </a:r>
          </a:p>
        </p:txBody>
      </p:sp>
      <p:sp>
        <p:nvSpPr>
          <p:cNvPr id="25695" name="Text Box 94"/>
          <p:cNvSpPr txBox="1">
            <a:spLocks noChangeArrowheads="1"/>
          </p:cNvSpPr>
          <p:nvPr>
            <p:custDataLst>
              <p:tags r:id="rId94"/>
            </p:custDataLst>
          </p:nvPr>
        </p:nvSpPr>
        <p:spPr bwMode="auto">
          <a:xfrm>
            <a:off x="212725" y="5791200"/>
            <a:ext cx="812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latin typeface="Arial" charset="0"/>
              </a:rPr>
              <a:t>Probes  1                   1                 1                  2                 1                 2</a:t>
            </a:r>
          </a:p>
        </p:txBody>
      </p:sp>
    </p:spTree>
    <p:extLst>
      <p:ext uri="{BB962C8B-B14F-4D97-AF65-F5344CB8AC3E}">
        <p14:creationId xmlns:p14="http://schemas.microsoft.com/office/powerpoint/2010/main" val="18703722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0182ACDB-274C-49AE-BA20-0A12A8B14686}" type="slidenum">
              <a:rPr lang="en-US"/>
              <a:pPr/>
              <a:t>88</a:t>
            </a:fld>
            <a:endParaRPr lang="en-US"/>
          </a:p>
        </p:txBody>
      </p:sp>
      <p:sp>
        <p:nvSpPr>
          <p:cNvPr id="183298" name="Rectangle 2"/>
          <p:cNvSpPr>
            <a:spLocks noGrp="1" noChangeArrowheads="1"/>
          </p:cNvSpPr>
          <p:nvPr>
            <p:ph type="title"/>
          </p:nvPr>
        </p:nvSpPr>
        <p:spPr>
          <a:xfrm>
            <a:off x="762000" y="0"/>
            <a:ext cx="7772400" cy="1143000"/>
          </a:xfrm>
        </p:spPr>
        <p:txBody>
          <a:bodyPr/>
          <a:lstStyle/>
          <a:p>
            <a:r>
              <a:rPr lang="en-US" dirty="0"/>
              <a:t>Double Hashing </a:t>
            </a:r>
            <a:r>
              <a:rPr lang="en-US" dirty="0" smtClean="0"/>
              <a:t>Example 3</a:t>
            </a:r>
            <a:endParaRPr lang="en-US" dirty="0"/>
          </a:p>
        </p:txBody>
      </p:sp>
      <p:sp>
        <p:nvSpPr>
          <p:cNvPr id="183299"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83300"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01"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2"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3"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4"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5"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06"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07"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08"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09"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10"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11"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12"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13"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14" name="Text Box 18"/>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83315"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16"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17"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18"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19"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20"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21"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22"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23"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24"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25"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26"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27"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28"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29" name="Text Box 33"/>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83330"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31"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32"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33"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4"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35"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6"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37"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38"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39"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40"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41"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42"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43"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44" name="Text Box 48"/>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a:p>
            <a:pPr eaLnBrk="0" hangingPunct="0"/>
            <a:r>
              <a:rPr lang="en-US" sz="2000"/>
              <a:t>5-(21%5)=4</a:t>
            </a:r>
          </a:p>
        </p:txBody>
      </p:sp>
      <p:sp>
        <p:nvSpPr>
          <p:cNvPr id="183345"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2</a:t>
            </a:r>
          </a:p>
        </p:txBody>
      </p:sp>
      <p:sp>
        <p:nvSpPr>
          <p:cNvPr id="183346"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47"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3348"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49"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0"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1"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52"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53"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54"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55"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56"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57"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58"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59" name="Text Box 63"/>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83360"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3361"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3362"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3"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64"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3365"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3366"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3367"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8"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69"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3370"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3371"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3372"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3373"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3374"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3375"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3376"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3377" name="Text Box 81"/>
          <p:cNvSpPr txBox="1">
            <a:spLocks noChangeArrowheads="1"/>
          </p:cNvSpPr>
          <p:nvPr/>
        </p:nvSpPr>
        <p:spPr bwMode="auto">
          <a:xfrm>
            <a:off x="6856413" y="100965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a:p>
            <a:pPr eaLnBrk="0" hangingPunct="0"/>
            <a:r>
              <a:rPr lang="en-US" sz="2000"/>
              <a:t>5-(21%5)=4</a:t>
            </a:r>
          </a:p>
        </p:txBody>
      </p:sp>
      <p:sp>
        <p:nvSpPr>
          <p:cNvPr id="183378"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3379"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a:t>
            </a:r>
          </a:p>
        </p:txBody>
      </p:sp>
    </p:spTree>
    <p:extLst>
      <p:ext uri="{BB962C8B-B14F-4D97-AF65-F5344CB8AC3E}">
        <p14:creationId xmlns:p14="http://schemas.microsoft.com/office/powerpoint/2010/main" val="1384916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5"/>
          <p:cNvSpPr>
            <a:spLocks noGrp="1"/>
          </p:cNvSpPr>
          <p:nvPr>
            <p:ph type="sldNum" sz="quarter" idx="12"/>
          </p:nvPr>
        </p:nvSpPr>
        <p:spPr/>
        <p:txBody>
          <a:bodyPr/>
          <a:lstStyle/>
          <a:p>
            <a:fld id="{AB924DCC-FE9F-424C-9699-BF4212491280}" type="slidenum">
              <a:rPr lang="en-US"/>
              <a:pPr/>
              <a:t>89</a:t>
            </a:fld>
            <a:endParaRPr lang="en-US"/>
          </a:p>
        </p:txBody>
      </p:sp>
      <p:sp>
        <p:nvSpPr>
          <p:cNvPr id="185346" name="Rectangle 2"/>
          <p:cNvSpPr>
            <a:spLocks noGrp="1" noChangeArrowheads="1"/>
          </p:cNvSpPr>
          <p:nvPr>
            <p:ph type="title"/>
          </p:nvPr>
        </p:nvSpPr>
        <p:spPr>
          <a:xfrm>
            <a:off x="762000" y="0"/>
            <a:ext cx="7772400" cy="1143000"/>
          </a:xfrm>
        </p:spPr>
        <p:txBody>
          <a:bodyPr>
            <a:normAutofit fontScale="90000"/>
          </a:bodyPr>
          <a:lstStyle/>
          <a:p>
            <a:r>
              <a:rPr lang="en-US" dirty="0"/>
              <a:t>Double Hashing </a:t>
            </a:r>
            <a:r>
              <a:rPr lang="en-US" dirty="0" smtClean="0"/>
              <a:t>Example 3 (cont’d)</a:t>
            </a:r>
            <a:endParaRPr lang="en-US" dirty="0"/>
          </a:p>
        </p:txBody>
      </p:sp>
      <p:sp>
        <p:nvSpPr>
          <p:cNvPr id="185347" name="Text Box 3"/>
          <p:cNvSpPr txBox="1">
            <a:spLocks noChangeArrowheads="1"/>
          </p:cNvSpPr>
          <p:nvPr/>
        </p:nvSpPr>
        <p:spPr bwMode="auto">
          <a:xfrm>
            <a:off x="60325" y="61372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probes:</a:t>
            </a:r>
          </a:p>
        </p:txBody>
      </p:sp>
      <p:sp>
        <p:nvSpPr>
          <p:cNvPr id="185348" name="Rectangle 4"/>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49" name="Rectangle 5"/>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0" name="Rectangle 6"/>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1" name="Rectangle 7"/>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2" name="Rectangle 8"/>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3" name="Rectangle 9"/>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354" name="Rectangle 10"/>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55" name="Text Box 11"/>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56" name="Text Box 12"/>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57" name="Text Box 13"/>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58" name="Text Box 14"/>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59" name="Text Box 15"/>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60" name="Text Box 16"/>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61" name="Text Box 17"/>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62" name="Text Box 18"/>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14</a:t>
            </a:r>
            <a:r>
              <a:rPr lang="en-US"/>
              <a:t>)</a:t>
            </a:r>
          </a:p>
          <a:p>
            <a:pPr eaLnBrk="0" hangingPunct="0"/>
            <a:r>
              <a:rPr lang="en-US" sz="2000"/>
              <a:t>14%7 = 0</a:t>
            </a:r>
          </a:p>
        </p:txBody>
      </p:sp>
      <p:sp>
        <p:nvSpPr>
          <p:cNvPr id="185363" name="Text Box 19"/>
          <p:cNvSpPr txBox="1">
            <a:spLocks noChangeArrowheads="1"/>
          </p:cNvSpPr>
          <p:nvPr/>
        </p:nvSpPr>
        <p:spPr bwMode="auto">
          <a:xfrm>
            <a:off x="172402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364" name="Rectangle 20"/>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65" name="Rectangle 21"/>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66" name="Rectangle 22"/>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67" name="Rectangle 23"/>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368" name="Rectangle 24"/>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69" name="Rectangle 25"/>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70" name="Text Box 26"/>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71" name="Text Box 27"/>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72" name="Text Box 28"/>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73" name="Text Box 29"/>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74" name="Text Box 30"/>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75" name="Text Box 31"/>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76" name="Text Box 32"/>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77" name="Text Box 33"/>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8</a:t>
            </a:r>
            <a:r>
              <a:rPr lang="en-US"/>
              <a:t>)</a:t>
            </a:r>
          </a:p>
          <a:p>
            <a:pPr eaLnBrk="0" hangingPunct="0"/>
            <a:r>
              <a:rPr lang="en-US" sz="2000"/>
              <a:t>8%7 = 1</a:t>
            </a:r>
          </a:p>
        </p:txBody>
      </p:sp>
      <p:sp>
        <p:nvSpPr>
          <p:cNvPr id="185378" name="Text Box 34"/>
          <p:cNvSpPr txBox="1">
            <a:spLocks noChangeArrowheads="1"/>
          </p:cNvSpPr>
          <p:nvPr/>
        </p:nvSpPr>
        <p:spPr bwMode="auto">
          <a:xfrm>
            <a:off x="3135313"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379" name="Rectangle 35"/>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380" name="Rectangle 36"/>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81" name="Rectangle 37"/>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2" name="Rectangle 38"/>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383" name="Rectangle 39"/>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4" name="Rectangle 40"/>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85" name="Text Box 41"/>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386" name="Text Box 42"/>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387" name="Text Box 43"/>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388" name="Text Box 44"/>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389" name="Text Box 45"/>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390" name="Text Box 46"/>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391" name="Text Box 47"/>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392" name="Text Box 48"/>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21</a:t>
            </a:r>
            <a:r>
              <a:rPr lang="en-US"/>
              <a:t>)</a:t>
            </a:r>
          </a:p>
          <a:p>
            <a:pPr eaLnBrk="0" hangingPunct="0"/>
            <a:r>
              <a:rPr lang="en-US" sz="2000"/>
              <a:t>21%7 =0</a:t>
            </a:r>
          </a:p>
          <a:p>
            <a:pPr eaLnBrk="0" hangingPunct="0"/>
            <a:r>
              <a:rPr lang="en-US" sz="2000"/>
              <a:t>5-(21%5)=4</a:t>
            </a:r>
          </a:p>
        </p:txBody>
      </p:sp>
      <p:sp>
        <p:nvSpPr>
          <p:cNvPr id="185393" name="Text Box 49"/>
          <p:cNvSpPr txBox="1">
            <a:spLocks noChangeArrowheads="1"/>
          </p:cNvSpPr>
          <p:nvPr/>
        </p:nvSpPr>
        <p:spPr bwMode="auto">
          <a:xfrm>
            <a:off x="4554538"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2</a:t>
            </a:r>
          </a:p>
        </p:txBody>
      </p:sp>
      <p:sp>
        <p:nvSpPr>
          <p:cNvPr id="185394" name="Rectangle 50"/>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395" name="Rectangle 51"/>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5396" name="Rectangle 52"/>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397" name="Rectangle 53"/>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98" name="Rectangle 54"/>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399" name="Rectangle 55"/>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00" name="Text Box 56"/>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401" name="Text Box 57"/>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402" name="Text Box 58"/>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403" name="Text Box 59"/>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404" name="Text Box 60"/>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405" name="Text Box 61"/>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406" name="Text Box 62"/>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407" name="Text Box 63"/>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2</a:t>
            </a:r>
            <a:r>
              <a:rPr lang="en-US"/>
              <a:t>)</a:t>
            </a:r>
          </a:p>
          <a:p>
            <a:pPr eaLnBrk="0" hangingPunct="0"/>
            <a:r>
              <a:rPr lang="en-US" sz="2000"/>
              <a:t>2%7 = 2</a:t>
            </a:r>
          </a:p>
        </p:txBody>
      </p:sp>
      <p:sp>
        <p:nvSpPr>
          <p:cNvPr id="185408" name="Text Box 64"/>
          <p:cNvSpPr txBox="1">
            <a:spLocks noChangeArrowheads="1"/>
          </p:cNvSpPr>
          <p:nvPr/>
        </p:nvSpPr>
        <p:spPr bwMode="auto">
          <a:xfrm>
            <a:off x="5972175" y="6000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t>1</a:t>
            </a:r>
          </a:p>
        </p:txBody>
      </p:sp>
      <p:sp>
        <p:nvSpPr>
          <p:cNvPr id="185409" name="Rectangle 65"/>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solidFill>
                <a:srgbClr val="FF0000"/>
              </a:solidFill>
            </a:endParaRPr>
          </a:p>
        </p:txBody>
      </p:sp>
      <p:sp>
        <p:nvSpPr>
          <p:cNvPr id="185410" name="Rectangle 66"/>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1" name="Rectangle 67"/>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412" name="Rectangle 68"/>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8</a:t>
            </a:r>
          </a:p>
        </p:txBody>
      </p:sp>
      <p:sp>
        <p:nvSpPr>
          <p:cNvPr id="185413" name="Rectangle 69"/>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a:t>
            </a:r>
          </a:p>
        </p:txBody>
      </p:sp>
      <p:sp>
        <p:nvSpPr>
          <p:cNvPr id="185414" name="Rectangle 70"/>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21</a:t>
            </a:r>
          </a:p>
        </p:txBody>
      </p:sp>
      <p:sp>
        <p:nvSpPr>
          <p:cNvPr id="185415" name="Rectangle 71"/>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7</a:t>
            </a:r>
          </a:p>
        </p:txBody>
      </p:sp>
      <p:sp>
        <p:nvSpPr>
          <p:cNvPr id="185416" name="Rectangle 72"/>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7" name="Rectangle 73"/>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p>
        </p:txBody>
      </p:sp>
      <p:sp>
        <p:nvSpPr>
          <p:cNvPr id="185418" name="Text Box 74"/>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3</a:t>
            </a:r>
          </a:p>
        </p:txBody>
      </p:sp>
      <p:sp>
        <p:nvSpPr>
          <p:cNvPr id="185419" name="Text Box 75"/>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2</a:t>
            </a:r>
          </a:p>
        </p:txBody>
      </p:sp>
      <p:sp>
        <p:nvSpPr>
          <p:cNvPr id="185420" name="Text Box 76"/>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1</a:t>
            </a:r>
          </a:p>
        </p:txBody>
      </p:sp>
      <p:sp>
        <p:nvSpPr>
          <p:cNvPr id="185421" name="Text Box 77"/>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0</a:t>
            </a:r>
          </a:p>
        </p:txBody>
      </p:sp>
      <p:sp>
        <p:nvSpPr>
          <p:cNvPr id="185422" name="Text Box 78"/>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6</a:t>
            </a:r>
          </a:p>
        </p:txBody>
      </p:sp>
      <p:sp>
        <p:nvSpPr>
          <p:cNvPr id="185423" name="Text Box 79"/>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5</a:t>
            </a:r>
          </a:p>
        </p:txBody>
      </p:sp>
      <p:sp>
        <p:nvSpPr>
          <p:cNvPr id="185424" name="Text Box 80"/>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800"/>
              <a:t>4</a:t>
            </a:r>
          </a:p>
        </p:txBody>
      </p:sp>
      <p:sp>
        <p:nvSpPr>
          <p:cNvPr id="185425" name="Text Box 81"/>
          <p:cNvSpPr txBox="1">
            <a:spLocks noChangeArrowheads="1"/>
          </p:cNvSpPr>
          <p:nvPr/>
        </p:nvSpPr>
        <p:spPr bwMode="auto">
          <a:xfrm>
            <a:off x="6856413" y="100965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insert(</a:t>
            </a:r>
            <a:r>
              <a:rPr lang="en-US">
                <a:solidFill>
                  <a:srgbClr val="FF0000"/>
                </a:solidFill>
              </a:rPr>
              <a:t>7</a:t>
            </a:r>
            <a:r>
              <a:rPr lang="en-US"/>
              <a:t>)</a:t>
            </a:r>
          </a:p>
          <a:p>
            <a:pPr eaLnBrk="0" hangingPunct="0"/>
            <a:r>
              <a:rPr lang="en-US" sz="2000"/>
              <a:t>7%7 = 0</a:t>
            </a:r>
          </a:p>
          <a:p>
            <a:pPr eaLnBrk="0" hangingPunct="0"/>
            <a:r>
              <a:rPr lang="en-US" sz="2000"/>
              <a:t>5-(21%5)=4</a:t>
            </a:r>
          </a:p>
        </p:txBody>
      </p:sp>
      <p:sp>
        <p:nvSpPr>
          <p:cNvPr id="185426" name="Rectangle 82"/>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t>14</a:t>
            </a:r>
          </a:p>
        </p:txBody>
      </p:sp>
      <p:sp>
        <p:nvSpPr>
          <p:cNvPr id="185427" name="Text Box 83"/>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solidFill>
                  <a:srgbClr val="FF0000"/>
                </a:solidFill>
              </a:rPr>
              <a:t>4</a:t>
            </a:r>
          </a:p>
        </p:txBody>
      </p:sp>
      <p:sp>
        <p:nvSpPr>
          <p:cNvPr id="185428" name="Freeform 84"/>
          <p:cNvSpPr>
            <a:spLocks/>
          </p:cNvSpPr>
          <p:nvPr/>
        </p:nvSpPr>
        <p:spPr bwMode="auto">
          <a:xfrm>
            <a:off x="7924800" y="2514600"/>
            <a:ext cx="1066800" cy="2209800"/>
          </a:xfrm>
          <a:custGeom>
            <a:avLst/>
            <a:gdLst>
              <a:gd name="T0" fmla="*/ 48 w 248"/>
              <a:gd name="T1" fmla="*/ 0 h 1296"/>
              <a:gd name="T2" fmla="*/ 240 w 248"/>
              <a:gd name="T3" fmla="*/ 624 h 1296"/>
              <a:gd name="T4" fmla="*/ 0 w 248"/>
              <a:gd name="T5" fmla="*/ 1296 h 1296"/>
            </a:gdLst>
            <a:ahLst/>
            <a:cxnLst>
              <a:cxn ang="0">
                <a:pos x="T0" y="T1"/>
              </a:cxn>
              <a:cxn ang="0">
                <a:pos x="T2" y="T3"/>
              </a:cxn>
              <a:cxn ang="0">
                <a:pos x="T4" y="T5"/>
              </a:cxn>
            </a:cxnLst>
            <a:rect l="0" t="0" r="r" b="b"/>
            <a:pathLst>
              <a:path w="248" h="1296">
                <a:moveTo>
                  <a:pt x="48" y="0"/>
                </a:moveTo>
                <a:cubicBezTo>
                  <a:pt x="148" y="204"/>
                  <a:pt x="248" y="408"/>
                  <a:pt x="240" y="624"/>
                </a:cubicBezTo>
                <a:cubicBezTo>
                  <a:pt x="232" y="840"/>
                  <a:pt x="116" y="1068"/>
                  <a:pt x="0" y="1296"/>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29" name="Freeform 85"/>
          <p:cNvSpPr>
            <a:spLocks/>
          </p:cNvSpPr>
          <p:nvPr/>
        </p:nvSpPr>
        <p:spPr bwMode="auto">
          <a:xfrm flipH="1">
            <a:off x="7924800" y="2971800"/>
            <a:ext cx="520700" cy="1600200"/>
          </a:xfrm>
          <a:custGeom>
            <a:avLst/>
            <a:gdLst>
              <a:gd name="T0" fmla="*/ 248 w 248"/>
              <a:gd name="T1" fmla="*/ 1008 h 1008"/>
              <a:gd name="T2" fmla="*/ 8 w 248"/>
              <a:gd name="T3" fmla="*/ 480 h 1008"/>
              <a:gd name="T4" fmla="*/ 200 w 248"/>
              <a:gd name="T5" fmla="*/ 0 h 1008"/>
            </a:gdLst>
            <a:ahLst/>
            <a:cxnLst>
              <a:cxn ang="0">
                <a:pos x="T0" y="T1"/>
              </a:cxn>
              <a:cxn ang="0">
                <a:pos x="T2" y="T3"/>
              </a:cxn>
              <a:cxn ang="0">
                <a:pos x="T4" y="T5"/>
              </a:cxn>
            </a:cxnLst>
            <a:rect l="0" t="0" r="r" b="b"/>
            <a:pathLst>
              <a:path w="248" h="1008">
                <a:moveTo>
                  <a:pt x="248" y="1008"/>
                </a:moveTo>
                <a:cubicBezTo>
                  <a:pt x="132" y="828"/>
                  <a:pt x="16" y="648"/>
                  <a:pt x="8" y="480"/>
                </a:cubicBezTo>
                <a:cubicBezTo>
                  <a:pt x="0" y="312"/>
                  <a:pt x="100" y="156"/>
                  <a:pt x="200" y="0"/>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30" name="Freeform 86"/>
          <p:cNvSpPr>
            <a:spLocks/>
          </p:cNvSpPr>
          <p:nvPr/>
        </p:nvSpPr>
        <p:spPr bwMode="auto">
          <a:xfrm>
            <a:off x="6845300" y="3124200"/>
            <a:ext cx="469900" cy="1981200"/>
          </a:xfrm>
          <a:custGeom>
            <a:avLst/>
            <a:gdLst>
              <a:gd name="T0" fmla="*/ 296 w 296"/>
              <a:gd name="T1" fmla="*/ 0 h 1248"/>
              <a:gd name="T2" fmla="*/ 8 w 296"/>
              <a:gd name="T3" fmla="*/ 624 h 1248"/>
              <a:gd name="T4" fmla="*/ 248 w 296"/>
              <a:gd name="T5" fmla="*/ 1248 h 1248"/>
            </a:gdLst>
            <a:ahLst/>
            <a:cxnLst>
              <a:cxn ang="0">
                <a:pos x="T0" y="T1"/>
              </a:cxn>
              <a:cxn ang="0">
                <a:pos x="T2" y="T3"/>
              </a:cxn>
              <a:cxn ang="0">
                <a:pos x="T4" y="T5"/>
              </a:cxn>
            </a:cxnLst>
            <a:rect l="0" t="0" r="r" b="b"/>
            <a:pathLst>
              <a:path w="296" h="1248">
                <a:moveTo>
                  <a:pt x="296" y="0"/>
                </a:moveTo>
                <a:cubicBezTo>
                  <a:pt x="156" y="208"/>
                  <a:pt x="16" y="416"/>
                  <a:pt x="8" y="624"/>
                </a:cubicBezTo>
                <a:cubicBezTo>
                  <a:pt x="0" y="832"/>
                  <a:pt x="124" y="1040"/>
                  <a:pt x="248" y="1248"/>
                </a:cubicBezTo>
              </a:path>
            </a:pathLst>
          </a:custGeom>
          <a:noFill/>
          <a:ln w="19050" cap="flat" cmpd="sng">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59353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hashing?</a:t>
            </a:r>
          </a:p>
        </p:txBody>
      </p:sp>
      <p:sp>
        <p:nvSpPr>
          <p:cNvPr id="3" name="Content Placeholder 2"/>
          <p:cNvSpPr>
            <a:spLocks noGrp="1"/>
          </p:cNvSpPr>
          <p:nvPr>
            <p:ph idx="1"/>
          </p:nvPr>
        </p:nvSpPr>
        <p:spPr/>
        <p:txBody>
          <a:bodyPr>
            <a:normAutofit fontScale="92500"/>
          </a:bodyPr>
          <a:lstStyle/>
          <a:p>
            <a:r>
              <a:rPr lang="en-US" dirty="0"/>
              <a:t>We need something that can </a:t>
            </a:r>
            <a:r>
              <a:rPr lang="en-US" dirty="0" smtClean="0"/>
              <a:t>do better </a:t>
            </a:r>
            <a:r>
              <a:rPr lang="en-US" dirty="0"/>
              <a:t>than a binary </a:t>
            </a:r>
            <a:r>
              <a:rPr lang="en-US" dirty="0" smtClean="0"/>
              <a:t>search, O(log </a:t>
            </a:r>
            <a:r>
              <a:rPr lang="en-US" dirty="0"/>
              <a:t>N</a:t>
            </a:r>
            <a:r>
              <a:rPr lang="en-US" dirty="0" smtClean="0"/>
              <a:t>).</a:t>
            </a:r>
          </a:p>
          <a:p>
            <a:r>
              <a:rPr lang="en-US" dirty="0"/>
              <a:t>We want, O(1</a:t>
            </a:r>
            <a:r>
              <a:rPr lang="en-US" dirty="0" smtClean="0"/>
              <a:t>).</a:t>
            </a:r>
          </a:p>
          <a:p>
            <a:pPr marL="0" indent="0">
              <a:buNone/>
            </a:pPr>
            <a:endParaRPr lang="en-US" dirty="0"/>
          </a:p>
          <a:p>
            <a:pPr marL="0" indent="0">
              <a:buNone/>
            </a:pPr>
            <a:r>
              <a:rPr lang="en-US" dirty="0"/>
              <a:t>Solution: </a:t>
            </a:r>
            <a:r>
              <a:rPr lang="en-US" b="1" dirty="0" smtClean="0"/>
              <a:t>Hashing</a:t>
            </a:r>
          </a:p>
          <a:p>
            <a:pPr marL="0" indent="0">
              <a:buNone/>
            </a:pPr>
            <a:r>
              <a:rPr lang="en-US" i="1" dirty="0"/>
              <a:t>In fact hashing is used in</a:t>
            </a:r>
            <a:r>
              <a:rPr lang="en-US" i="1" dirty="0" smtClean="0"/>
              <a:t>:</a:t>
            </a:r>
          </a:p>
          <a:p>
            <a:pPr marL="0" indent="0">
              <a:buNone/>
            </a:pPr>
            <a:r>
              <a:rPr lang="en-US" i="1" dirty="0">
                <a:solidFill>
                  <a:srgbClr val="00B050"/>
                </a:solidFill>
              </a:rPr>
              <a:t>Web searches </a:t>
            </a:r>
            <a:r>
              <a:rPr lang="en-US" i="1" dirty="0" smtClean="0">
                <a:solidFill>
                  <a:srgbClr val="00B050"/>
                </a:solidFill>
              </a:rPr>
              <a:t>    Spell </a:t>
            </a:r>
            <a:r>
              <a:rPr lang="en-US" i="1" dirty="0">
                <a:solidFill>
                  <a:srgbClr val="00B050"/>
                </a:solidFill>
              </a:rPr>
              <a:t>checkers </a:t>
            </a:r>
            <a:r>
              <a:rPr lang="en-US" i="1" dirty="0" smtClean="0">
                <a:solidFill>
                  <a:srgbClr val="00B050"/>
                </a:solidFill>
              </a:rPr>
              <a:t>           Databases</a:t>
            </a:r>
            <a:endParaRPr lang="en-US" i="1" dirty="0">
              <a:solidFill>
                <a:srgbClr val="00B050"/>
              </a:solidFill>
            </a:endParaRPr>
          </a:p>
          <a:p>
            <a:pPr marL="0" indent="0">
              <a:buNone/>
            </a:pPr>
            <a:r>
              <a:rPr lang="en-US" i="1" dirty="0">
                <a:solidFill>
                  <a:srgbClr val="00B050"/>
                </a:solidFill>
              </a:rPr>
              <a:t>Compilers </a:t>
            </a:r>
            <a:r>
              <a:rPr lang="en-US" i="1" dirty="0" smtClean="0">
                <a:solidFill>
                  <a:srgbClr val="00B050"/>
                </a:solidFill>
              </a:rPr>
              <a:t>           passwords                 Many </a:t>
            </a:r>
            <a:r>
              <a:rPr lang="en-US" i="1" dirty="0">
                <a:solidFill>
                  <a:srgbClr val="00B050"/>
                </a:solidFill>
              </a:rPr>
              <a:t>others</a:t>
            </a:r>
            <a:endParaRPr lang="en-US" b="1" dirty="0">
              <a:solidFill>
                <a:srgbClr val="00B050"/>
              </a:solidFill>
            </a:endParaRPr>
          </a:p>
        </p:txBody>
      </p:sp>
    </p:spTree>
    <p:extLst>
      <p:ext uri="{BB962C8B-B14F-4D97-AF65-F5344CB8AC3E}">
        <p14:creationId xmlns:p14="http://schemas.microsoft.com/office/powerpoint/2010/main" val="28397404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6B45F5-34C5-4E20-970D-E7E2394748AA}" type="slidenum">
              <a:rPr lang="en-US" sz="1400" smtClean="0"/>
              <a:pPr eaLnBrk="1" hangingPunct="1"/>
              <a:t>90</a:t>
            </a:fld>
            <a:endParaRPr lang="en-US" sz="1400" smtClean="0"/>
          </a:p>
        </p:txBody>
      </p:sp>
      <p:sp>
        <p:nvSpPr>
          <p:cNvPr id="26627" name="Rectangle 2"/>
          <p:cNvSpPr>
            <a:spLocks noGrp="1" noChangeArrowheads="1"/>
          </p:cNvSpPr>
          <p:nvPr>
            <p:ph type="title"/>
            <p:custDataLst>
              <p:tags r:id="rId2"/>
            </p:custDataLst>
          </p:nvPr>
        </p:nvSpPr>
        <p:spPr>
          <a:xfrm>
            <a:off x="152400" y="171450"/>
            <a:ext cx="8839200" cy="685800"/>
          </a:xfrm>
        </p:spPr>
        <p:txBody>
          <a:bodyPr/>
          <a:lstStyle/>
          <a:p>
            <a:pPr eaLnBrk="1" hangingPunct="1"/>
            <a:r>
              <a:rPr lang="en-US" sz="3600" smtClean="0"/>
              <a:t>Resolving Collisions with Double Hashing</a:t>
            </a:r>
          </a:p>
        </p:txBody>
      </p:sp>
      <p:graphicFrame>
        <p:nvGraphicFramePr>
          <p:cNvPr id="87043" name="Group 3"/>
          <p:cNvGraphicFramePr>
            <a:graphicFrameLocks noGrp="1"/>
          </p:cNvGraphicFramePr>
          <p:nvPr>
            <p:custDataLst>
              <p:tags r:id="rId3"/>
            </p:custDataLst>
          </p:nvPr>
        </p:nvGraphicFramePr>
        <p:xfrm>
          <a:off x="1320800" y="914400"/>
          <a:ext cx="2133600" cy="5181600"/>
        </p:xfrm>
        <a:graphic>
          <a:graphicData uri="http://schemas.openxmlformats.org/drawingml/2006/table">
            <a:tbl>
              <a:tblPr/>
              <a:tblGrid>
                <a:gridCol w="673100"/>
                <a:gridCol w="14605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62" name="Text Box 49"/>
          <p:cNvSpPr txBox="1">
            <a:spLocks noChangeArrowheads="1"/>
          </p:cNvSpPr>
          <p:nvPr>
            <p:custDataLst>
              <p:tags r:id="rId4"/>
            </p:custDataLst>
          </p:nvPr>
        </p:nvSpPr>
        <p:spPr bwMode="auto">
          <a:xfrm>
            <a:off x="4343400" y="3048000"/>
            <a:ext cx="4343400" cy="3151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t>Insert these values into the hash table in this order.  Resolve any collisions with double hashing</a:t>
            </a:r>
            <a:r>
              <a:rPr lang="en-US" sz="2000"/>
              <a:t>:</a:t>
            </a:r>
          </a:p>
          <a:p>
            <a:pPr eaLnBrk="1" hangingPunct="1"/>
            <a:r>
              <a:rPr lang="en-US" sz="2800"/>
              <a:t>13</a:t>
            </a:r>
          </a:p>
          <a:p>
            <a:pPr eaLnBrk="1" hangingPunct="1"/>
            <a:r>
              <a:rPr lang="en-US" sz="2800"/>
              <a:t>28</a:t>
            </a:r>
          </a:p>
          <a:p>
            <a:pPr eaLnBrk="1" hangingPunct="1"/>
            <a:r>
              <a:rPr lang="en-US" sz="2800"/>
              <a:t>33</a:t>
            </a:r>
          </a:p>
          <a:p>
            <a:pPr eaLnBrk="1" hangingPunct="1"/>
            <a:r>
              <a:rPr lang="en-US" sz="2800"/>
              <a:t>147</a:t>
            </a:r>
          </a:p>
          <a:p>
            <a:pPr eaLnBrk="1" hangingPunct="1"/>
            <a:r>
              <a:rPr lang="en-US" sz="2800"/>
              <a:t>43</a:t>
            </a:r>
          </a:p>
        </p:txBody>
      </p:sp>
      <p:sp>
        <p:nvSpPr>
          <p:cNvPr id="26663" name="Rectangle 50"/>
          <p:cNvSpPr>
            <a:spLocks noGrp="1" noChangeArrowheads="1"/>
          </p:cNvSpPr>
          <p:nvPr>
            <p:ph type="body" idx="1"/>
            <p:custDataLst>
              <p:tags r:id="rId5"/>
            </p:custDataLst>
          </p:nvPr>
        </p:nvSpPr>
        <p:spPr>
          <a:xfrm>
            <a:off x="4419600" y="914400"/>
            <a:ext cx="4495800" cy="1981200"/>
          </a:xfrm>
          <a:noFill/>
          <a:ln>
            <a:solidFill>
              <a:schemeClr val="tx1"/>
            </a:solidFill>
            <a:miter lim="800000"/>
            <a:headEnd/>
            <a:tailEnd/>
          </a:ln>
        </p:spPr>
        <p:txBody>
          <a:bodyPr/>
          <a:lstStyle/>
          <a:p>
            <a:pPr eaLnBrk="1" hangingPunct="1">
              <a:lnSpc>
                <a:spcPct val="90000"/>
              </a:lnSpc>
              <a:buFontTx/>
              <a:buNone/>
            </a:pPr>
            <a:r>
              <a:rPr lang="en-US" sz="2400" u="sng" smtClean="0"/>
              <a:t>Hash Functions</a:t>
            </a:r>
            <a:r>
              <a:rPr lang="en-US" sz="2400" smtClean="0"/>
              <a:t>:</a:t>
            </a:r>
          </a:p>
          <a:p>
            <a:pPr eaLnBrk="1" hangingPunct="1">
              <a:lnSpc>
                <a:spcPct val="90000"/>
              </a:lnSpc>
              <a:buFontTx/>
              <a:buNone/>
            </a:pPr>
            <a:r>
              <a:rPr lang="en-US" sz="2400" smtClean="0"/>
              <a:t>   H(K) = K mod M</a:t>
            </a:r>
          </a:p>
          <a:p>
            <a:pPr eaLnBrk="1" hangingPunct="1">
              <a:lnSpc>
                <a:spcPct val="90000"/>
              </a:lnSpc>
              <a:buFontTx/>
              <a:buNone/>
            </a:pPr>
            <a:r>
              <a:rPr lang="en-US" sz="2400" smtClean="0"/>
              <a:t>   H</a:t>
            </a:r>
            <a:r>
              <a:rPr lang="en-US" sz="2400" baseline="-25000" smtClean="0"/>
              <a:t>2</a:t>
            </a:r>
            <a:r>
              <a:rPr lang="en-US" sz="2400" smtClean="0"/>
              <a:t>(K) = 1 + ((K/M) mod (M-1))</a:t>
            </a:r>
          </a:p>
          <a:p>
            <a:pPr eaLnBrk="1" hangingPunct="1">
              <a:lnSpc>
                <a:spcPct val="90000"/>
              </a:lnSpc>
              <a:buFontTx/>
              <a:buNone/>
            </a:pPr>
            <a:r>
              <a:rPr lang="en-US" sz="2400" smtClean="0"/>
              <a:t>   M =</a:t>
            </a:r>
          </a:p>
        </p:txBody>
      </p:sp>
    </p:spTree>
    <p:extLst>
      <p:ext uri="{BB962C8B-B14F-4D97-AF65-F5344CB8AC3E}">
        <p14:creationId xmlns:p14="http://schemas.microsoft.com/office/powerpoint/2010/main" val="8286437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832983D-1496-4EC4-93DC-5F7B5E4FD696}" type="slidenum">
              <a:rPr lang="en-US"/>
              <a:pPr/>
              <a:t>91</a:t>
            </a:fld>
            <a:endParaRPr lang="en-US"/>
          </a:p>
        </p:txBody>
      </p:sp>
      <p:sp>
        <p:nvSpPr>
          <p:cNvPr id="632834" name="Rectangle 2"/>
          <p:cNvSpPr>
            <a:spLocks noGrp="1" noChangeArrowheads="1"/>
          </p:cNvSpPr>
          <p:nvPr>
            <p:ph type="title"/>
          </p:nvPr>
        </p:nvSpPr>
        <p:spPr/>
        <p:txBody>
          <a:bodyPr/>
          <a:lstStyle/>
          <a:p>
            <a:r>
              <a:rPr lang="en-US" dirty="0" smtClean="0"/>
              <a:t>Performance of Double </a:t>
            </a:r>
            <a:r>
              <a:rPr lang="en-US" dirty="0"/>
              <a:t>Hashing</a:t>
            </a:r>
          </a:p>
        </p:txBody>
      </p:sp>
      <p:sp>
        <p:nvSpPr>
          <p:cNvPr id="632835" name="Rectangle 3"/>
          <p:cNvSpPr>
            <a:spLocks noGrp="1" noChangeArrowheads="1"/>
          </p:cNvSpPr>
          <p:nvPr>
            <p:ph type="body" idx="1"/>
          </p:nvPr>
        </p:nvSpPr>
        <p:spPr>
          <a:xfrm>
            <a:off x="350838" y="1214438"/>
            <a:ext cx="8372475" cy="5076825"/>
          </a:xfrm>
        </p:spPr>
        <p:txBody>
          <a:bodyPr>
            <a:normAutofit fontScale="92500"/>
          </a:bodyPr>
          <a:lstStyle/>
          <a:p>
            <a:pPr>
              <a:buFontTx/>
              <a:buNone/>
            </a:pPr>
            <a:r>
              <a:rPr lang="en-US"/>
              <a:t>(1) Use one hash function to determine the first slot</a:t>
            </a:r>
          </a:p>
          <a:p>
            <a:pPr>
              <a:buFontTx/>
              <a:buNone/>
            </a:pPr>
            <a:r>
              <a:rPr lang="en-US"/>
              <a:t>(2) Use a second hash function to determine the increment for the probe sequence</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m,   i=0,1,...</a:t>
            </a:r>
          </a:p>
          <a:p>
            <a:r>
              <a:rPr lang="en-US"/>
              <a:t>Initial probe: h</a:t>
            </a:r>
            <a:r>
              <a:rPr lang="en-US" baseline="-25000"/>
              <a:t>1</a:t>
            </a:r>
            <a:r>
              <a:rPr lang="en-US"/>
              <a:t>(k) </a:t>
            </a:r>
          </a:p>
          <a:p>
            <a:r>
              <a:rPr lang="en-US"/>
              <a:t>Second probe is offset by h</a:t>
            </a:r>
            <a:r>
              <a:rPr lang="en-US" baseline="-25000"/>
              <a:t>2</a:t>
            </a:r>
            <a:r>
              <a:rPr lang="en-US"/>
              <a:t>(k) </a:t>
            </a:r>
            <a:r>
              <a:rPr lang="en-US">
                <a:latin typeface="Comic Sans MS" pitchFamily="66" charset="0"/>
              </a:rPr>
              <a:t>mod</a:t>
            </a:r>
            <a:r>
              <a:rPr lang="en-US"/>
              <a:t> m, so on ...</a:t>
            </a:r>
          </a:p>
          <a:p>
            <a:r>
              <a:rPr lang="en-US">
                <a:solidFill>
                  <a:srgbClr val="008080"/>
                </a:solidFill>
              </a:rPr>
              <a:t>Advantage</a:t>
            </a:r>
            <a:r>
              <a:rPr lang="en-US"/>
              <a:t>: avoids clustering</a:t>
            </a:r>
          </a:p>
          <a:p>
            <a:r>
              <a:rPr lang="en-US">
                <a:solidFill>
                  <a:srgbClr val="CC0000"/>
                </a:solidFill>
              </a:rPr>
              <a:t>Disadvantage:</a:t>
            </a:r>
            <a:r>
              <a:rPr lang="en-US"/>
              <a:t> harder to delete an element</a:t>
            </a:r>
          </a:p>
          <a:p>
            <a:r>
              <a:rPr lang="en-US"/>
              <a:t>Can generate </a:t>
            </a:r>
            <a:r>
              <a:rPr lang="en-US">
                <a:latin typeface="Comic Sans MS" pitchFamily="66" charset="0"/>
              </a:rPr>
              <a:t>m</a:t>
            </a:r>
            <a:r>
              <a:rPr lang="en-US" baseline="30000">
                <a:latin typeface="Comic Sans MS" pitchFamily="66" charset="0"/>
              </a:rPr>
              <a:t>2</a:t>
            </a:r>
            <a:r>
              <a:rPr lang="en-US"/>
              <a:t> probe sequences maximum</a:t>
            </a:r>
          </a:p>
        </p:txBody>
      </p:sp>
    </p:spTree>
    <p:extLst>
      <p:ext uri="{BB962C8B-B14F-4D97-AF65-F5344CB8AC3E}">
        <p14:creationId xmlns:p14="http://schemas.microsoft.com/office/powerpoint/2010/main" val="191149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28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28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2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Analysis </a:t>
            </a:r>
            <a:r>
              <a:rPr lang="en-US" sz="4000" dirty="0"/>
              <a:t>of Open </a:t>
            </a:r>
            <a:r>
              <a:rPr lang="en-US" sz="4000" dirty="0" smtClean="0"/>
              <a:t>Addressing</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a:t>Like Chaining, the performance of hashing can be evaluated under the assumption that each key is equally likely to be hashed to any slot of the table (simple uniform hashing)</a:t>
            </a:r>
            <a:endParaRPr lang="en-US" dirty="0" smtClean="0"/>
          </a:p>
          <a:p>
            <a:r>
              <a:rPr lang="en-US" dirty="0" smtClean="0">
                <a:solidFill>
                  <a:srgbClr val="0070C0"/>
                </a:solidFill>
              </a:rPr>
              <a:t>m = Number of slots in the hash table </a:t>
            </a:r>
          </a:p>
          <a:p>
            <a:r>
              <a:rPr lang="en-US" dirty="0" smtClean="0">
                <a:solidFill>
                  <a:srgbClr val="0070C0"/>
                </a:solidFill>
              </a:rPr>
              <a:t>n = Number of keys to be inserted in the hash table</a:t>
            </a:r>
          </a:p>
          <a:p>
            <a:r>
              <a:rPr lang="en-US" dirty="0" smtClean="0"/>
              <a:t> Load factor α = n/m ( &lt; 1 )</a:t>
            </a:r>
          </a:p>
          <a:p>
            <a:r>
              <a:rPr lang="en-US" dirty="0" smtClean="0"/>
              <a:t> Expected time to search/insert/delete &lt; 1/(1 - α) (For proof, please refer CLRS) </a:t>
            </a:r>
          </a:p>
          <a:p>
            <a:r>
              <a:rPr lang="en-US" dirty="0" smtClean="0"/>
              <a:t>So Search, Insert and Delete take (1/(1 - α)) time</a:t>
            </a:r>
            <a:endParaRPr lang="en-US" dirty="0"/>
          </a:p>
        </p:txBody>
      </p:sp>
    </p:spTree>
    <p:extLst>
      <p:ext uri="{BB962C8B-B14F-4D97-AF65-F5344CB8AC3E}">
        <p14:creationId xmlns:p14="http://schemas.microsoft.com/office/powerpoint/2010/main" val="16856872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DFFA7D41-6762-4871-AEB6-3E270932B1CD}" type="slidenum">
              <a:rPr lang="en-US"/>
              <a:pPr/>
              <a:t>93</a:t>
            </a:fld>
            <a:endParaRPr lang="en-US"/>
          </a:p>
        </p:txBody>
      </p:sp>
      <p:sp>
        <p:nvSpPr>
          <p:cNvPr id="686082" name="Rectangle 2"/>
          <p:cNvSpPr>
            <a:spLocks noGrp="1" noChangeArrowheads="1"/>
          </p:cNvSpPr>
          <p:nvPr>
            <p:ph type="title"/>
          </p:nvPr>
        </p:nvSpPr>
        <p:spPr/>
        <p:txBody>
          <a:bodyPr>
            <a:normAutofit fontScale="90000"/>
          </a:bodyPr>
          <a:lstStyle/>
          <a:p>
            <a:r>
              <a:rPr lang="en-US" dirty="0"/>
              <a:t>Analysis of Open </a:t>
            </a:r>
            <a:r>
              <a:rPr lang="en-US" dirty="0" smtClean="0"/>
              <a:t>Addressing (cont’d)</a:t>
            </a:r>
            <a:endParaRPr lang="en-US" dirty="0"/>
          </a:p>
        </p:txBody>
      </p:sp>
      <p:pic>
        <p:nvPicPr>
          <p:cNvPr id="686084" name="Picture 4"/>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69888" y="1490663"/>
            <a:ext cx="8229600" cy="3987800"/>
          </a:xfrm>
          <a:noFill/>
          <a:ln/>
        </p:spPr>
      </p:pic>
      <p:sp>
        <p:nvSpPr>
          <p:cNvPr id="686085" name="Text Box 5"/>
          <p:cNvSpPr txBox="1">
            <a:spLocks noChangeArrowheads="1"/>
          </p:cNvSpPr>
          <p:nvPr/>
        </p:nvSpPr>
        <p:spPr bwMode="auto">
          <a:xfrm>
            <a:off x="4498975" y="27590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l-GR">
              <a:cs typeface="Arial" charset="0"/>
            </a:endParaRPr>
          </a:p>
        </p:txBody>
      </p:sp>
      <p:graphicFrame>
        <p:nvGraphicFramePr>
          <p:cNvPr id="686086" name="Object 6"/>
          <p:cNvGraphicFramePr>
            <a:graphicFrameLocks noChangeAspect="1"/>
          </p:cNvGraphicFramePr>
          <p:nvPr>
            <p:extLst>
              <p:ext uri="{D42A27DB-BD31-4B8C-83A1-F6EECF244321}">
                <p14:modId xmlns:p14="http://schemas.microsoft.com/office/powerpoint/2010/main" val="755696977"/>
              </p:ext>
            </p:extLst>
          </p:nvPr>
        </p:nvGraphicFramePr>
        <p:xfrm>
          <a:off x="4564063" y="2570163"/>
          <a:ext cx="355600" cy="390525"/>
        </p:xfrm>
        <a:graphic>
          <a:graphicData uri="http://schemas.openxmlformats.org/presentationml/2006/ole">
            <mc:AlternateContent xmlns:mc="http://schemas.openxmlformats.org/markup-compatibility/2006">
              <mc:Choice xmlns:v="urn:schemas-microsoft-com:vml" Requires="v">
                <p:oleObj spid="_x0000_s14408"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4063" y="2570163"/>
                        <a:ext cx="355600" cy="390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7" name="Object 7"/>
          <p:cNvGraphicFramePr>
            <a:graphicFrameLocks noChangeAspect="1"/>
          </p:cNvGraphicFramePr>
          <p:nvPr/>
        </p:nvGraphicFramePr>
        <p:xfrm>
          <a:off x="4284663" y="2917825"/>
          <a:ext cx="854075" cy="496888"/>
        </p:xfrm>
        <a:graphic>
          <a:graphicData uri="http://schemas.openxmlformats.org/presentationml/2006/ole">
            <mc:AlternateContent xmlns:mc="http://schemas.openxmlformats.org/markup-compatibility/2006">
              <mc:Choice xmlns:v="urn:schemas-microsoft-com:vml" Requires="v">
                <p:oleObj spid="_x0000_s14409" name="Equation" r:id="rId7" imgW="304560" imgH="177480" progId="Equation.DSMT4">
                  <p:embed/>
                </p:oleObj>
              </mc:Choice>
              <mc:Fallback>
                <p:oleObj name="Equation" r:id="rId7" imgW="30456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917825"/>
                        <a:ext cx="854075" cy="496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Text Box 8"/>
          <p:cNvSpPr txBox="1">
            <a:spLocks noChangeArrowheads="1"/>
          </p:cNvSpPr>
          <p:nvPr/>
        </p:nvSpPr>
        <p:spPr bwMode="auto">
          <a:xfrm>
            <a:off x="5000625" y="2555875"/>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(load factor)</a:t>
            </a:r>
          </a:p>
        </p:txBody>
      </p:sp>
      <p:sp>
        <p:nvSpPr>
          <p:cNvPr id="686089" name="Text Box 9"/>
          <p:cNvSpPr txBox="1">
            <a:spLocks noChangeArrowheads="1"/>
          </p:cNvSpPr>
          <p:nvPr/>
        </p:nvSpPr>
        <p:spPr bwMode="auto">
          <a:xfrm>
            <a:off x="4124325" y="5248275"/>
            <a:ext cx="350838" cy="214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00"/>
              <a:t>k=0</a:t>
            </a:r>
          </a:p>
        </p:txBody>
      </p:sp>
      <p:pic>
        <p:nvPicPr>
          <p:cNvPr id="686090" name="Picture 10"/>
          <p:cNvPicPr>
            <a:picLocks noChangeAspect="1" noChangeArrowheads="1"/>
          </p:cNvPicPr>
          <p:nvPr/>
        </p:nvPicPr>
        <p:blipFill>
          <a:blip r:embed="rId9">
            <a:extLst>
              <a:ext uri="{28A0092B-C50C-407E-A947-70E740481C1C}">
                <a14:useLocalDpi xmlns:a14="http://schemas.microsoft.com/office/drawing/2010/main" val="0"/>
              </a:ext>
            </a:extLst>
          </a:blip>
          <a:srcRect b="67279"/>
          <a:stretch>
            <a:fillRect/>
          </a:stretch>
        </p:blipFill>
        <p:spPr bwMode="auto">
          <a:xfrm>
            <a:off x="660400" y="5881688"/>
            <a:ext cx="7273925" cy="763587"/>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93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Re-hashing</a:t>
            </a:r>
            <a:endParaRPr lang="en-US" dirty="0"/>
          </a:p>
        </p:txBody>
      </p:sp>
      <p:sp>
        <p:nvSpPr>
          <p:cNvPr id="3" name="Content Placeholder 2"/>
          <p:cNvSpPr>
            <a:spLocks noGrp="1"/>
          </p:cNvSpPr>
          <p:nvPr>
            <p:ph idx="1"/>
          </p:nvPr>
        </p:nvSpPr>
        <p:spPr/>
        <p:txBody>
          <a:bodyPr/>
          <a:lstStyle/>
          <a:p>
            <a:r>
              <a:rPr lang="en-US" dirty="0"/>
              <a:t>If the table is full</a:t>
            </a:r>
          </a:p>
          <a:p>
            <a:r>
              <a:rPr lang="en-US" dirty="0"/>
              <a:t>Double the size and re-hash everything with a new hashing function</a:t>
            </a:r>
          </a:p>
          <a:p>
            <a:endParaRPr lang="en-US" dirty="0"/>
          </a:p>
        </p:txBody>
      </p:sp>
    </p:spTree>
    <p:extLst>
      <p:ext uri="{BB962C8B-B14F-4D97-AF65-F5344CB8AC3E}">
        <p14:creationId xmlns:p14="http://schemas.microsoft.com/office/powerpoint/2010/main" val="20955796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marL="0" indent="0">
              <a:defRPr/>
            </a:pPr>
            <a:r>
              <a:rPr lang="en-US" dirty="0"/>
              <a:t>Extendible hashing </a:t>
            </a:r>
          </a:p>
        </p:txBody>
      </p:sp>
      <p:sp>
        <p:nvSpPr>
          <p:cNvPr id="87043" name="Content Placeholder 2"/>
          <p:cNvSpPr>
            <a:spLocks noGrp="1"/>
          </p:cNvSpPr>
          <p:nvPr>
            <p:ph idx="1"/>
          </p:nvPr>
        </p:nvSpPr>
        <p:spPr>
          <a:xfrm>
            <a:off x="350838" y="1214438"/>
            <a:ext cx="8229600" cy="5500687"/>
          </a:xfrm>
        </p:spPr>
        <p:txBody>
          <a:bodyPr/>
          <a:lstStyle/>
          <a:p>
            <a:pPr>
              <a:buFontTx/>
              <a:buChar char="-"/>
              <a:defRPr/>
            </a:pPr>
            <a:r>
              <a:rPr lang="en-US" u="sng" dirty="0" smtClean="0">
                <a:hlinkClick r:id="rId2" tooltip="Ronald Fagin"/>
              </a:rPr>
              <a:t>Ronald </a:t>
            </a:r>
            <a:r>
              <a:rPr lang="en-US" u="sng" dirty="0">
                <a:hlinkClick r:id="rId2" tooltip="Ronald Fagin"/>
              </a:rPr>
              <a:t>Fagin</a:t>
            </a:r>
            <a:r>
              <a:rPr lang="en-US" dirty="0"/>
              <a:t> in </a:t>
            </a:r>
            <a:r>
              <a:rPr lang="en-US" dirty="0" smtClean="0"/>
              <a:t>1979</a:t>
            </a:r>
          </a:p>
          <a:p>
            <a:pPr>
              <a:buFontTx/>
              <a:buChar char="-"/>
              <a:defRPr/>
            </a:pPr>
            <a:r>
              <a:rPr lang="en-US" sz="2400" dirty="0">
                <a:solidFill>
                  <a:schemeClr val="tx2"/>
                </a:solidFill>
              </a:rPr>
              <a:t>A</a:t>
            </a:r>
            <a:r>
              <a:rPr lang="en-US" sz="2400" dirty="0" smtClean="0">
                <a:solidFill>
                  <a:schemeClr val="tx2"/>
                </a:solidFill>
              </a:rPr>
              <a:t> </a:t>
            </a:r>
            <a:r>
              <a:rPr lang="en-US" sz="2400" dirty="0">
                <a:solidFill>
                  <a:schemeClr val="tx2"/>
                </a:solidFill>
              </a:rPr>
              <a:t>dynamic hashing method wherein directories, and buckets are used to hash data. It is an aggressively flexible method in which the hash function also experiences dynamic </a:t>
            </a:r>
            <a:r>
              <a:rPr lang="en-US" sz="2400" dirty="0" smtClean="0">
                <a:solidFill>
                  <a:schemeClr val="tx2"/>
                </a:solidFill>
              </a:rPr>
              <a:t>changes.</a:t>
            </a:r>
          </a:p>
          <a:p>
            <a:pPr>
              <a:buFontTx/>
              <a:buChar char="-"/>
              <a:defRPr/>
            </a:pPr>
            <a:r>
              <a:rPr lang="en-US" sz="2400" dirty="0" smtClean="0">
                <a:solidFill>
                  <a:schemeClr val="tx2"/>
                </a:solidFill>
              </a:rPr>
              <a:t>An approach that tries to make hashing dynamic, i.e. to allow insertions and deletions to occur without resulting in poor performance after many of these operations. Why t</a:t>
            </a:r>
          </a:p>
          <a:p>
            <a:pPr>
              <a:buFontTx/>
              <a:buChar char="-"/>
              <a:defRPr/>
            </a:pPr>
            <a:r>
              <a:rPr lang="en-US" sz="2000" dirty="0" smtClean="0"/>
              <a:t>Practically </a:t>
            </a:r>
            <a:r>
              <a:rPr lang="en-US" sz="2000" dirty="0"/>
              <a:t>all modern </a:t>
            </a:r>
            <a:r>
              <a:rPr lang="en-US" sz="2000" dirty="0" err="1"/>
              <a:t>filesystems</a:t>
            </a:r>
            <a:r>
              <a:rPr lang="en-US" sz="2000" dirty="0"/>
              <a:t> use either extendible hashing or </a:t>
            </a:r>
            <a:r>
              <a:rPr lang="en-US" sz="2000" u="sng" dirty="0">
                <a:hlinkClick r:id="rId3" tooltip="B-trees"/>
              </a:rPr>
              <a:t>B-trees</a:t>
            </a:r>
            <a:r>
              <a:rPr lang="en-US" sz="2000" dirty="0"/>
              <a:t>. In particular, the </a:t>
            </a:r>
            <a:r>
              <a:rPr lang="en-US" sz="2000" u="sng" dirty="0">
                <a:hlinkClick r:id="rId4" tooltip="Global File System"/>
              </a:rPr>
              <a:t>Global File System</a:t>
            </a:r>
            <a:r>
              <a:rPr lang="en-US" sz="2000" dirty="0"/>
              <a:t>, </a:t>
            </a:r>
            <a:r>
              <a:rPr lang="en-US" sz="2000" u="sng" dirty="0">
                <a:hlinkClick r:id="rId5" tooltip="ZFS"/>
              </a:rPr>
              <a:t>ZFS</a:t>
            </a:r>
            <a:r>
              <a:rPr lang="en-US" sz="2000" dirty="0"/>
              <a:t>, and the </a:t>
            </a:r>
            <a:r>
              <a:rPr lang="en-US" sz="2000" dirty="0" err="1"/>
              <a:t>SpadFS</a:t>
            </a:r>
            <a:r>
              <a:rPr lang="en-US" sz="2000" dirty="0"/>
              <a:t> </a:t>
            </a:r>
            <a:r>
              <a:rPr lang="en-US" sz="2000" dirty="0" err="1"/>
              <a:t>filesystem</a:t>
            </a:r>
            <a:r>
              <a:rPr lang="en-US" sz="2000" dirty="0"/>
              <a:t> use extendible </a:t>
            </a:r>
            <a:r>
              <a:rPr lang="en-US" sz="2000" dirty="0" err="1"/>
              <a:t>hashing</a:t>
            </a:r>
            <a:r>
              <a:rPr lang="en-US" sz="2000" dirty="0" err="1" smtClean="0">
                <a:solidFill>
                  <a:schemeClr val="tx2"/>
                </a:solidFill>
              </a:rPr>
              <a:t>his</a:t>
            </a:r>
            <a:r>
              <a:rPr lang="en-US" sz="2000" dirty="0" smtClean="0">
                <a:solidFill>
                  <a:schemeClr val="tx2"/>
                </a:solidFill>
              </a:rPr>
              <a:t> is not the case for ordinary hashing?</a:t>
            </a:r>
          </a:p>
        </p:txBody>
      </p:sp>
      <p:sp>
        <p:nvSpPr>
          <p:cNvPr id="92164" name="Slide Number Placeholder 3"/>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C6111C0-E5C8-4B24-A011-5D790BF8FA90}" type="slidenum">
              <a:rPr lang="en-US" smtClean="0"/>
              <a:pPr eaLnBrk="1" hangingPunct="1"/>
              <a:t>95</a:t>
            </a:fld>
            <a:endParaRPr lang="en-US" smtClean="0"/>
          </a:p>
        </p:txBody>
      </p:sp>
    </p:spTree>
    <p:extLst>
      <p:ext uri="{BB962C8B-B14F-4D97-AF65-F5344CB8AC3E}">
        <p14:creationId xmlns:p14="http://schemas.microsoft.com/office/powerpoint/2010/main" val="8714011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z="3200" smtClean="0"/>
              <a:t>Basic Structure of Extendible Hashing </a:t>
            </a:r>
          </a:p>
        </p:txBody>
      </p:sp>
      <p:sp>
        <p:nvSpPr>
          <p:cNvPr id="88067" name="Content Placeholder 2"/>
          <p:cNvSpPr>
            <a:spLocks noGrp="1"/>
          </p:cNvSpPr>
          <p:nvPr>
            <p:ph idx="1"/>
          </p:nvPr>
        </p:nvSpPr>
        <p:spPr>
          <a:xfrm>
            <a:off x="350838" y="896938"/>
            <a:ext cx="8229600" cy="5776912"/>
          </a:xfrm>
        </p:spPr>
        <p:txBody>
          <a:bodyPr>
            <a:normAutofit fontScale="92500" lnSpcReduction="20000"/>
          </a:bodyPr>
          <a:lstStyle/>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sz="2000" b="1" dirty="0" smtClean="0"/>
          </a:p>
          <a:p>
            <a:pPr>
              <a:defRPr/>
            </a:pPr>
            <a:r>
              <a:rPr lang="en-US" sz="2000" b="1" dirty="0" smtClean="0"/>
              <a:t>Directories</a:t>
            </a:r>
            <a:r>
              <a:rPr lang="en-US" sz="2000" b="1" dirty="0"/>
              <a:t>:</a:t>
            </a:r>
            <a:r>
              <a:rPr lang="en-US" sz="2000" dirty="0"/>
              <a:t> The directories store addresses of the buckets in pointers. An id is assigned to each directory which may change each time when Directory Expansion takes place.</a:t>
            </a:r>
          </a:p>
          <a:p>
            <a:pPr>
              <a:defRPr/>
            </a:pPr>
            <a:r>
              <a:rPr lang="en-US" sz="2000" b="1" dirty="0"/>
              <a:t>Buckets:</a:t>
            </a:r>
            <a:r>
              <a:rPr lang="en-US" sz="2000" dirty="0"/>
              <a:t> The buckets are used to hash the actual data.</a:t>
            </a:r>
          </a:p>
          <a:p>
            <a:pPr>
              <a:defRPr/>
            </a:pPr>
            <a:r>
              <a:rPr lang="en-US" sz="1800" dirty="0" smtClean="0"/>
              <a:t>Ref: </a:t>
            </a:r>
            <a:r>
              <a:rPr lang="en-US" sz="1800" u="sng" dirty="0" smtClean="0">
                <a:hlinkClick r:id="rId2"/>
              </a:rPr>
              <a:t>https</a:t>
            </a:r>
            <a:r>
              <a:rPr lang="en-US" sz="1800" u="sng" dirty="0">
                <a:hlinkClick r:id="rId2"/>
              </a:rPr>
              <a:t>://www.geeksforgeeks.org/extendible-hashing-dynamic-approach-to-dbms/</a:t>
            </a:r>
            <a:endParaRPr lang="en-US" sz="1800" dirty="0"/>
          </a:p>
          <a:p>
            <a:pPr marL="0" indent="0">
              <a:buFontTx/>
              <a:buNone/>
              <a:defRPr/>
            </a:pPr>
            <a:r>
              <a:rPr lang="en-US" dirty="0" smtClean="0"/>
              <a:t/>
            </a:r>
            <a:br>
              <a:rPr lang="en-US" dirty="0" smtClean="0"/>
            </a:br>
            <a:endParaRPr lang="en-US" dirty="0" smtClean="0"/>
          </a:p>
        </p:txBody>
      </p:sp>
      <p:sp>
        <p:nvSpPr>
          <p:cNvPr id="93188" name="Slide Number Placeholder 3"/>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9D15D77-37DF-4026-A74B-37570094207C}" type="slidenum">
              <a:rPr lang="en-US" smtClean="0"/>
              <a:pPr eaLnBrk="1" hangingPunct="1"/>
              <a:t>96</a:t>
            </a:fld>
            <a:endParaRPr lang="en-US" smtClean="0"/>
          </a:p>
        </p:txBody>
      </p:sp>
      <p:pic>
        <p:nvPicPr>
          <p:cNvPr id="93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760413"/>
            <a:ext cx="573405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991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ormAutofit fontScale="90000"/>
          </a:bodyPr>
          <a:lstStyle/>
          <a:p>
            <a:r>
              <a:rPr lang="en-US" smtClean="0"/>
              <a:t>Basic Working of Extendible Hashing </a:t>
            </a:r>
          </a:p>
        </p:txBody>
      </p:sp>
      <p:sp>
        <p:nvSpPr>
          <p:cNvPr id="94211" name="Content Placeholder 2"/>
          <p:cNvSpPr>
            <a:spLocks noGrp="1"/>
          </p:cNvSpPr>
          <p:nvPr>
            <p:ph idx="1"/>
          </p:nvPr>
        </p:nvSpPr>
        <p:spPr/>
        <p:txBody>
          <a:bodyPr/>
          <a:lstStyle/>
          <a:p>
            <a:pPr marL="0" indent="0">
              <a:buFontTx/>
              <a:buNone/>
            </a:pPr>
            <a:endParaRPr lang="en-US" smtClean="0"/>
          </a:p>
        </p:txBody>
      </p:sp>
      <p:sp>
        <p:nvSpPr>
          <p:cNvPr id="94212" name="Slide Number Placeholder 3"/>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4BA2F77-E079-465A-A979-DE37C8E7B4A8}" type="slidenum">
              <a:rPr lang="en-US" smtClean="0"/>
              <a:pPr eaLnBrk="1" hangingPunct="1"/>
              <a:t>97</a:t>
            </a:fld>
            <a:endParaRPr lang="en-US" smtClean="0"/>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1312863"/>
            <a:ext cx="539115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5735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341313" y="331788"/>
            <a:ext cx="8229600" cy="636587"/>
          </a:xfrm>
        </p:spPr>
        <p:txBody>
          <a:bodyPr>
            <a:normAutofit fontScale="90000"/>
          </a:bodyPr>
          <a:lstStyle/>
          <a:p>
            <a:r>
              <a:rPr lang="en-US" b="1" smtClean="0"/>
              <a:t/>
            </a:r>
            <a:br>
              <a:rPr lang="en-US" b="1" smtClean="0"/>
            </a:br>
            <a:r>
              <a:rPr lang="en-US" b="1" smtClean="0"/>
              <a:t>Random hashing</a:t>
            </a:r>
            <a:r>
              <a:rPr lang="en-US" smtClean="0"/>
              <a:t/>
            </a:r>
            <a:br>
              <a:rPr lang="en-US" smtClean="0"/>
            </a:br>
            <a:endParaRPr lang="en-US" smtClean="0"/>
          </a:p>
        </p:txBody>
      </p:sp>
      <p:sp>
        <p:nvSpPr>
          <p:cNvPr id="95235" name="Content Placeholder 2"/>
          <p:cNvSpPr>
            <a:spLocks noGrp="1"/>
          </p:cNvSpPr>
          <p:nvPr>
            <p:ph idx="1"/>
          </p:nvPr>
        </p:nvSpPr>
        <p:spPr/>
        <p:txBody>
          <a:bodyPr>
            <a:normAutofit fontScale="92500" lnSpcReduction="20000"/>
          </a:bodyPr>
          <a:lstStyle/>
          <a:p>
            <a:r>
              <a:rPr lang="en-US" smtClean="0"/>
              <a:t>Each element </a:t>
            </a:r>
            <a:r>
              <a:rPr lang="en-US" i="1" smtClean="0"/>
              <a:t>x </a:t>
            </a:r>
            <a:r>
              <a:rPr lang="en-US" smtClean="0"/>
              <a:t>stored in the hash table comes with a random sequence </a:t>
            </a:r>
            <a:r>
              <a:rPr lang="en-US" i="1" smtClean="0"/>
              <a:t>x</a:t>
            </a:r>
            <a:r>
              <a:rPr lang="en-US" smtClean="0"/>
              <a:t>0</a:t>
            </a:r>
            <a:r>
              <a:rPr lang="en-US" i="1" smtClean="0"/>
              <a:t>, x</a:t>
            </a:r>
            <a:r>
              <a:rPr lang="en-US" smtClean="0"/>
              <a:t>1</a:t>
            </a:r>
            <a:r>
              <a:rPr lang="en-US" i="1" smtClean="0"/>
              <a:t>, x</a:t>
            </a:r>
            <a:r>
              <a:rPr lang="en-US" smtClean="0"/>
              <a:t>2</a:t>
            </a:r>
            <a:r>
              <a:rPr lang="en-US" i="1" smtClean="0"/>
              <a:t>,... </a:t>
            </a:r>
            <a:r>
              <a:rPr lang="en-US" smtClean="0"/>
              <a:t>where each of the </a:t>
            </a:r>
            <a:r>
              <a:rPr lang="en-US" i="1" smtClean="0"/>
              <a:t>xi </a:t>
            </a:r>
            <a:r>
              <a:rPr lang="en-US" smtClean="0"/>
              <a:t>is independently and uniformly distributed in </a:t>
            </a:r>
            <a:r>
              <a:rPr lang="en-US" i="1" smtClean="0"/>
              <a:t>{</a:t>
            </a:r>
            <a:r>
              <a:rPr lang="en-US" smtClean="0"/>
              <a:t>1</a:t>
            </a:r>
            <a:r>
              <a:rPr lang="en-US" i="1" smtClean="0"/>
              <a:t>,... , m}</a:t>
            </a:r>
            <a:r>
              <a:rPr lang="en-US" smtClean="0"/>
              <a:t>.</a:t>
            </a:r>
          </a:p>
          <a:p>
            <a:pPr marL="342900" lvl="1" indent="-342900">
              <a:buFontTx/>
              <a:buChar char="•"/>
            </a:pPr>
            <a:r>
              <a:rPr lang="en-US" smtClean="0"/>
              <a:t>As with double hashing, random hashing avoids clustering by making the probe sequence depend on the key.</a:t>
            </a:r>
          </a:p>
          <a:p>
            <a:pPr marL="342900" lvl="1" indent="-342900">
              <a:buFontTx/>
              <a:buChar char="•"/>
            </a:pPr>
            <a:r>
              <a:rPr lang="en-US" smtClean="0"/>
              <a:t>The probe sequence is generated by the output of a pseudorandom number generator seeded by the key (possibly together with another seed component that is the same for every key, but is different for different tables)</a:t>
            </a:r>
          </a:p>
          <a:p>
            <a:pPr marL="342900" lvl="1" indent="-342900">
              <a:buFontTx/>
              <a:buChar char="•"/>
            </a:pPr>
            <a:endParaRPr lang="en-US" sz="1400" smtClean="0"/>
          </a:p>
          <a:p>
            <a:endParaRPr lang="en-US" smtClean="0"/>
          </a:p>
        </p:txBody>
      </p:sp>
      <p:sp>
        <p:nvSpPr>
          <p:cNvPr id="95236" name="Slide Number Placeholder 3"/>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D8CAE74-2890-4C28-9D3C-4563D8FA866A}" type="slidenum">
              <a:rPr lang="en-US" smtClean="0"/>
              <a:pPr eaLnBrk="1" hangingPunct="1"/>
              <a:t>98</a:t>
            </a:fld>
            <a:endParaRPr lang="en-US" smtClean="0"/>
          </a:p>
        </p:txBody>
      </p:sp>
    </p:spTree>
    <p:extLst>
      <p:ext uri="{BB962C8B-B14F-4D97-AF65-F5344CB8AC3E}">
        <p14:creationId xmlns:p14="http://schemas.microsoft.com/office/powerpoint/2010/main" val="4235325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46063" y="127000"/>
            <a:ext cx="8229600" cy="906463"/>
          </a:xfrm>
        </p:spPr>
        <p:txBody>
          <a:bodyPr/>
          <a:lstStyle/>
          <a:p>
            <a:r>
              <a:rPr lang="en-US" b="1" smtClean="0"/>
              <a:t>Rehashing</a:t>
            </a:r>
            <a:endParaRPr lang="en-US" smtClean="0"/>
          </a:p>
        </p:txBody>
      </p:sp>
      <p:sp>
        <p:nvSpPr>
          <p:cNvPr id="91139" name="Content Placeholder 2"/>
          <p:cNvSpPr>
            <a:spLocks noGrp="1"/>
          </p:cNvSpPr>
          <p:nvPr>
            <p:ph idx="1"/>
          </p:nvPr>
        </p:nvSpPr>
        <p:spPr>
          <a:xfrm>
            <a:off x="350838" y="1214438"/>
            <a:ext cx="8229600" cy="5445125"/>
          </a:xfrm>
        </p:spPr>
        <p:txBody>
          <a:bodyPr>
            <a:normAutofit fontScale="92500" lnSpcReduction="10000"/>
          </a:bodyPr>
          <a:lstStyle/>
          <a:p>
            <a:pPr>
              <a:defRPr/>
            </a:pPr>
            <a:r>
              <a:rPr lang="en-US" dirty="0">
                <a:solidFill>
                  <a:schemeClr val="tx2"/>
                </a:solidFill>
              </a:rPr>
              <a:t>Rehashing means hashing again.</a:t>
            </a:r>
          </a:p>
          <a:p>
            <a:pPr>
              <a:defRPr/>
            </a:pPr>
            <a:r>
              <a:rPr lang="en-US" dirty="0">
                <a:solidFill>
                  <a:schemeClr val="tx2"/>
                </a:solidFill>
              </a:rPr>
              <a:t>W</a:t>
            </a:r>
            <a:r>
              <a:rPr lang="en-US" dirty="0" smtClean="0">
                <a:solidFill>
                  <a:schemeClr val="tx2"/>
                </a:solidFill>
              </a:rPr>
              <a:t>hen </a:t>
            </a:r>
            <a:r>
              <a:rPr lang="en-US" dirty="0">
                <a:solidFill>
                  <a:schemeClr val="tx2"/>
                </a:solidFill>
              </a:rPr>
              <a:t>the load factor increases to more than its pre-defined value (default value of load factor is </a:t>
            </a:r>
            <a:r>
              <a:rPr lang="en-US" dirty="0"/>
              <a:t>0.75</a:t>
            </a:r>
            <a:r>
              <a:rPr lang="en-US" dirty="0">
                <a:solidFill>
                  <a:schemeClr val="tx2"/>
                </a:solidFill>
              </a:rPr>
              <a:t>), the complexity increases. </a:t>
            </a:r>
            <a:endParaRPr lang="en-US" dirty="0" smtClean="0">
              <a:solidFill>
                <a:schemeClr val="tx2"/>
              </a:solidFill>
            </a:endParaRPr>
          </a:p>
          <a:p>
            <a:pPr>
              <a:defRPr/>
            </a:pPr>
            <a:r>
              <a:rPr lang="en-US" i="1" dirty="0">
                <a:solidFill>
                  <a:schemeClr val="tx2"/>
                </a:solidFill>
              </a:rPr>
              <a:t>T</a:t>
            </a:r>
            <a:r>
              <a:rPr lang="en-US" i="1" dirty="0" smtClean="0">
                <a:solidFill>
                  <a:schemeClr val="tx2"/>
                </a:solidFill>
              </a:rPr>
              <a:t>o </a:t>
            </a:r>
            <a:r>
              <a:rPr lang="en-US" i="1" dirty="0">
                <a:solidFill>
                  <a:schemeClr val="tx2"/>
                </a:solidFill>
              </a:rPr>
              <a:t>overcome </a:t>
            </a:r>
            <a:r>
              <a:rPr lang="en-US" i="1" dirty="0" smtClean="0">
                <a:solidFill>
                  <a:schemeClr val="tx2"/>
                </a:solidFill>
              </a:rPr>
              <a:t>this:</a:t>
            </a:r>
          </a:p>
          <a:p>
            <a:pPr marL="0" indent="0">
              <a:buFontTx/>
              <a:buNone/>
              <a:defRPr/>
            </a:pPr>
            <a:r>
              <a:rPr lang="en-US" dirty="0">
                <a:solidFill>
                  <a:schemeClr val="tx2"/>
                </a:solidFill>
              </a:rPr>
              <a:t> </a:t>
            </a:r>
            <a:r>
              <a:rPr lang="en-US" dirty="0" smtClean="0">
                <a:solidFill>
                  <a:schemeClr val="tx2"/>
                </a:solidFill>
              </a:rPr>
              <a:t>      The </a:t>
            </a:r>
            <a:r>
              <a:rPr lang="en-US" dirty="0">
                <a:solidFill>
                  <a:schemeClr val="tx2"/>
                </a:solidFill>
              </a:rPr>
              <a:t>size of the array is </a:t>
            </a:r>
            <a:r>
              <a:rPr lang="en-US" dirty="0"/>
              <a:t>increased (doubled</a:t>
            </a:r>
            <a:r>
              <a:rPr lang="en-US" dirty="0" smtClean="0"/>
              <a:t>)</a:t>
            </a:r>
          </a:p>
          <a:p>
            <a:pPr marL="0" indent="0">
              <a:buFontTx/>
              <a:buNone/>
              <a:defRPr/>
            </a:pPr>
            <a:r>
              <a:rPr lang="en-US" dirty="0">
                <a:solidFill>
                  <a:schemeClr val="tx2"/>
                </a:solidFill>
              </a:rPr>
              <a:t> </a:t>
            </a:r>
            <a:r>
              <a:rPr lang="en-US" dirty="0" smtClean="0">
                <a:solidFill>
                  <a:schemeClr val="tx2"/>
                </a:solidFill>
              </a:rPr>
              <a:t>       and all the values are hashed </a:t>
            </a:r>
            <a:r>
              <a:rPr lang="en-US" dirty="0" smtClean="0"/>
              <a:t>again</a:t>
            </a:r>
            <a:r>
              <a:rPr lang="en-US" dirty="0" smtClean="0">
                <a:solidFill>
                  <a:schemeClr val="tx2"/>
                </a:solidFill>
              </a:rPr>
              <a:t> and</a:t>
            </a:r>
          </a:p>
          <a:p>
            <a:pPr marL="0" indent="0">
              <a:buFontTx/>
              <a:buNone/>
              <a:defRPr/>
            </a:pPr>
            <a:r>
              <a:rPr lang="en-US" dirty="0">
                <a:solidFill>
                  <a:schemeClr val="tx2"/>
                </a:solidFill>
              </a:rPr>
              <a:t> </a:t>
            </a:r>
            <a:r>
              <a:rPr lang="en-US" dirty="0" smtClean="0">
                <a:solidFill>
                  <a:schemeClr val="tx2"/>
                </a:solidFill>
              </a:rPr>
              <a:t>       stored in the new double sized array to</a:t>
            </a:r>
          </a:p>
          <a:p>
            <a:pPr marL="0" indent="0">
              <a:buFontTx/>
              <a:buNone/>
              <a:defRPr/>
            </a:pPr>
            <a:r>
              <a:rPr lang="en-US" dirty="0">
                <a:solidFill>
                  <a:schemeClr val="tx2"/>
                </a:solidFill>
              </a:rPr>
              <a:t> </a:t>
            </a:r>
            <a:r>
              <a:rPr lang="en-US" dirty="0" smtClean="0">
                <a:solidFill>
                  <a:schemeClr val="tx2"/>
                </a:solidFill>
              </a:rPr>
              <a:t>       maintain a </a:t>
            </a:r>
            <a:r>
              <a:rPr lang="en-US" dirty="0" smtClean="0"/>
              <a:t>low load factor </a:t>
            </a:r>
            <a:r>
              <a:rPr lang="en-US" dirty="0" smtClean="0">
                <a:solidFill>
                  <a:schemeClr val="tx2"/>
                </a:solidFill>
              </a:rPr>
              <a:t>and </a:t>
            </a:r>
            <a:r>
              <a:rPr lang="en-US" dirty="0" smtClean="0"/>
              <a:t>low complexity</a:t>
            </a:r>
            <a:r>
              <a:rPr lang="en-US" dirty="0" smtClean="0">
                <a:solidFill>
                  <a:schemeClr val="tx2"/>
                </a:solidFill>
              </a:rPr>
              <a:t>.</a:t>
            </a:r>
          </a:p>
          <a:p>
            <a:pPr marL="0" indent="0">
              <a:buFontTx/>
              <a:buNone/>
              <a:defRPr/>
            </a:pPr>
            <a:endParaRPr lang="en-US" dirty="0" smtClean="0">
              <a:solidFill>
                <a:schemeClr val="tx2"/>
              </a:solidFill>
            </a:endParaRPr>
          </a:p>
          <a:p>
            <a:pPr marL="0" indent="0">
              <a:buFontTx/>
              <a:buNone/>
              <a:defRPr/>
            </a:pPr>
            <a:r>
              <a:rPr lang="en-US" sz="1800" dirty="0" err="1" smtClean="0">
                <a:solidFill>
                  <a:schemeClr val="tx2"/>
                </a:solidFill>
              </a:rPr>
              <a:t>Ref:h</a:t>
            </a:r>
            <a:r>
              <a:rPr lang="en-US" sz="1800" dirty="0" err="1" smtClean="0"/>
              <a:t>ttps</a:t>
            </a:r>
            <a:r>
              <a:rPr lang="en-US" sz="1800" dirty="0"/>
              <a:t>://www.cs.odu.edu/~zeil/cs361/web11/website/Lectures/rehashing/page/rehashing.html</a:t>
            </a:r>
          </a:p>
          <a:p>
            <a:pPr marL="0" indent="0">
              <a:buFontTx/>
              <a:buNone/>
              <a:defRPr/>
            </a:pPr>
            <a:endParaRPr lang="en-US" dirty="0" smtClean="0">
              <a:solidFill>
                <a:schemeClr val="tx2"/>
              </a:solidFill>
            </a:endParaRPr>
          </a:p>
          <a:p>
            <a:pPr marL="0" indent="0">
              <a:buFontTx/>
              <a:buNone/>
              <a:defRPr/>
            </a:pPr>
            <a:endParaRPr lang="en-US" dirty="0" smtClean="0"/>
          </a:p>
        </p:txBody>
      </p:sp>
      <p:sp>
        <p:nvSpPr>
          <p:cNvPr id="96260" name="Slide Number Placeholder 3"/>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16AC842-D086-4EAF-8DF5-A5F77760A54C}" type="slidenum">
              <a:rPr lang="en-US" smtClean="0"/>
              <a:pPr eaLnBrk="1" hangingPunct="1"/>
              <a:t>99</a:t>
            </a:fld>
            <a:endParaRPr lang="en-US" smtClean="0"/>
          </a:p>
        </p:txBody>
      </p:sp>
    </p:spTree>
    <p:extLst>
      <p:ext uri="{BB962C8B-B14F-4D97-AF65-F5344CB8AC3E}">
        <p14:creationId xmlns:p14="http://schemas.microsoft.com/office/powerpoint/2010/main" val="492260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6" ma:contentTypeDescription="Create a new document." ma:contentTypeScope="" ma:versionID="4b0160b5efa258f8613a6b71f82c8a16">
  <xsd:schema xmlns:xsd="http://www.w3.org/2001/XMLSchema" xmlns:xs="http://www.w3.org/2001/XMLSchema" xmlns:p="http://schemas.microsoft.com/office/2006/metadata/properties" xmlns:ns2="20e964fd-9e02-4023-9400-e190afd50962" targetNamespace="http://schemas.microsoft.com/office/2006/metadata/properties" ma:root="true" ma:fieldsID="728c41f00c9f68fead3696138961d1ed" ns2:_="">
    <xsd:import namespace="20e964fd-9e02-4023-9400-e190afd509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6D5A5A-CB50-4FC5-BFDB-2F52D6F3D11E}"/>
</file>

<file path=customXml/itemProps2.xml><?xml version="1.0" encoding="utf-8"?>
<ds:datastoreItem xmlns:ds="http://schemas.openxmlformats.org/officeDocument/2006/customXml" ds:itemID="{A448443D-FFDA-4698-9B28-B58CEC5A7707}"/>
</file>

<file path=customXml/itemProps3.xml><?xml version="1.0" encoding="utf-8"?>
<ds:datastoreItem xmlns:ds="http://schemas.openxmlformats.org/officeDocument/2006/customXml" ds:itemID="{A292F2CC-3854-41B8-8158-6BBD81183130}"/>
</file>

<file path=docProps/app.xml><?xml version="1.0" encoding="utf-8"?>
<Properties xmlns="http://schemas.openxmlformats.org/officeDocument/2006/extended-properties" xmlns:vt="http://schemas.openxmlformats.org/officeDocument/2006/docPropsVTypes">
  <TotalTime>678</TotalTime>
  <Words>6619</Words>
  <Application>Microsoft Office PowerPoint</Application>
  <PresentationFormat>On-screen Show (4:3)</PresentationFormat>
  <Paragraphs>1555</Paragraphs>
  <Slides>107</Slides>
  <Notes>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09" baseType="lpstr">
      <vt:lpstr>Office Theme</vt:lpstr>
      <vt:lpstr>Equation</vt:lpstr>
      <vt:lpstr></vt:lpstr>
      <vt:lpstr>Hashing  Oswald c</vt:lpstr>
      <vt:lpstr>Inventor of Hashing – Hans Peter Luhn</vt:lpstr>
      <vt:lpstr>Introduction</vt:lpstr>
      <vt:lpstr>The Search Problem</vt:lpstr>
      <vt:lpstr>Consider some Applications…</vt:lpstr>
      <vt:lpstr>Why do we need hashing?</vt:lpstr>
      <vt:lpstr>Why do we need hashing? (cont’d)</vt:lpstr>
      <vt:lpstr>Why do we need hashing?</vt:lpstr>
      <vt:lpstr>Dictionary </vt:lpstr>
      <vt:lpstr>Direct-address Tables </vt:lpstr>
      <vt:lpstr>Special Case: Dictionaries</vt:lpstr>
      <vt:lpstr>Dictionary &amp; Search ADTs</vt:lpstr>
      <vt:lpstr>Implementations So Far</vt:lpstr>
      <vt:lpstr>Hash Tables: Basic Idea</vt:lpstr>
      <vt:lpstr>Applications</vt:lpstr>
      <vt:lpstr>Direct Addressing</vt:lpstr>
      <vt:lpstr>Direct Addressing (cont’d)</vt:lpstr>
      <vt:lpstr>Operations</vt:lpstr>
      <vt:lpstr>Comparing Different Implementations</vt:lpstr>
      <vt:lpstr>Examples Using Direct Addressing</vt:lpstr>
      <vt:lpstr>Hash Tables</vt:lpstr>
      <vt:lpstr>Hash Tables (cont’d)</vt:lpstr>
      <vt:lpstr>Hashing – An Intro</vt:lpstr>
      <vt:lpstr>Hash Table – An E.g. </vt:lpstr>
      <vt:lpstr>Hashing – An Illustration</vt:lpstr>
      <vt:lpstr>Revisit Example 2</vt:lpstr>
      <vt:lpstr>Do you see any problems  with this approach?</vt:lpstr>
      <vt:lpstr>Inserting a New Record</vt:lpstr>
      <vt:lpstr>Inserting a New Record (cont’d)</vt:lpstr>
      <vt:lpstr>Inserting a New Record (cont’d)</vt:lpstr>
      <vt:lpstr>Inserting a New Record (cont’d)</vt:lpstr>
      <vt:lpstr>Inserting a New Record (cont’d)</vt:lpstr>
      <vt:lpstr>Collisions</vt:lpstr>
      <vt:lpstr>Collisions (cont’d)</vt:lpstr>
      <vt:lpstr>Collisions (cont’d)</vt:lpstr>
      <vt:lpstr>Collisions (cont’d)</vt:lpstr>
      <vt:lpstr>Collisions (cont’d)</vt:lpstr>
      <vt:lpstr>A Quiz</vt:lpstr>
      <vt:lpstr>How Can You Hash…</vt:lpstr>
      <vt:lpstr>How Can You Hash (cont’d)</vt:lpstr>
      <vt:lpstr>Hash Functions</vt:lpstr>
      <vt:lpstr>Good Hash Function</vt:lpstr>
      <vt:lpstr>Good Hash Functions (cont’d)</vt:lpstr>
      <vt:lpstr>Division Method</vt:lpstr>
      <vt:lpstr>Hashing of Strings </vt:lpstr>
      <vt:lpstr>Hashing of Strings : An Example</vt:lpstr>
      <vt:lpstr>Hashing of Strings : An Example (cont’d)</vt:lpstr>
      <vt:lpstr>Issues with Hashing</vt:lpstr>
      <vt:lpstr>Collisions</vt:lpstr>
      <vt:lpstr>Handling Collisions</vt:lpstr>
      <vt:lpstr>Methods of Collision Resolution</vt:lpstr>
      <vt:lpstr>Collision Resolution by Chaining</vt:lpstr>
      <vt:lpstr>Collision Resolution by Chaining (cont’d)</vt:lpstr>
      <vt:lpstr>Chaining using Linked Lists / Trees</vt:lpstr>
      <vt:lpstr>Insertion in Hash Tables</vt:lpstr>
      <vt:lpstr>Deletion in Hash Tables</vt:lpstr>
      <vt:lpstr>Searching in Hash Tables</vt:lpstr>
      <vt:lpstr>Load Factor of a Hash Table</vt:lpstr>
      <vt:lpstr>Analysis on Chained-Hash-Search</vt:lpstr>
      <vt:lpstr>Expected Cost of a Successful Search</vt:lpstr>
      <vt:lpstr>Expected Cost of an Unsuccessful Search</vt:lpstr>
      <vt:lpstr>Analysis of Search in Hash Tables</vt:lpstr>
      <vt:lpstr>Collision with Chaining - Discussion</vt:lpstr>
      <vt:lpstr>Collision with Chaining - Discussion (cont’d)</vt:lpstr>
      <vt:lpstr>Analysis of Hashing with Chaining: Worst Case</vt:lpstr>
      <vt:lpstr>Open Addressing I: Linear probing: Inserting a key</vt:lpstr>
      <vt:lpstr>Linear probing: Searching for a key</vt:lpstr>
      <vt:lpstr>Linear probing: Deleting a key</vt:lpstr>
      <vt:lpstr>Linear probing: Deleting a key</vt:lpstr>
      <vt:lpstr>Linear probing: Deleting a key (cont’d)</vt:lpstr>
      <vt:lpstr>Linear Probing Pseudocode</vt:lpstr>
      <vt:lpstr>Linear Probing - Disadvantages</vt:lpstr>
      <vt:lpstr>Primary Clustering Problem</vt:lpstr>
      <vt:lpstr>Primary Clustering Problem (cont’d)</vt:lpstr>
      <vt:lpstr>Secondary Clustering in Hashing</vt:lpstr>
      <vt:lpstr>Terminology Alert!</vt:lpstr>
      <vt:lpstr>Open Addressing II: Quadratic Probing</vt:lpstr>
      <vt:lpstr>Quadratic Probing – e.g. 1 try!</vt:lpstr>
      <vt:lpstr>Quadratic Probing – e.g. 2 try!</vt:lpstr>
      <vt:lpstr>Quadratic Probing e.g. 3</vt:lpstr>
      <vt:lpstr>Problem With Quadratic Probing</vt:lpstr>
      <vt:lpstr>Load Factor in Quadratic Probing</vt:lpstr>
      <vt:lpstr>Open Addressing III: Double Hashing</vt:lpstr>
      <vt:lpstr>Open Addressing III: Double Hashing (cont’d)</vt:lpstr>
      <vt:lpstr>Double Hashing: Example 1</vt:lpstr>
      <vt:lpstr>Double Hashing Example 2</vt:lpstr>
      <vt:lpstr>Double Hashing Example 3</vt:lpstr>
      <vt:lpstr>Double Hashing Example 3 (cont’d)</vt:lpstr>
      <vt:lpstr>Resolving Collisions with Double Hashing</vt:lpstr>
      <vt:lpstr>Performance of Double Hashing</vt:lpstr>
      <vt:lpstr>Analysis of Open Addressing</vt:lpstr>
      <vt:lpstr>Analysis of Open Addressing (cont’d)</vt:lpstr>
      <vt:lpstr>Re-hashing</vt:lpstr>
      <vt:lpstr>Extendible hashing </vt:lpstr>
      <vt:lpstr>Basic Structure of Extendible Hashing </vt:lpstr>
      <vt:lpstr>Basic Working of Extendible Hashing </vt:lpstr>
      <vt:lpstr> Random hashing </vt:lpstr>
      <vt:lpstr>Rehashing</vt:lpstr>
      <vt:lpstr>Rehashing Example</vt:lpstr>
      <vt:lpstr>Performance of Hashing</vt:lpstr>
      <vt:lpstr>Case Study</vt:lpstr>
      <vt:lpstr>Solutions</vt:lpstr>
      <vt:lpstr>Storage</vt:lpstr>
      <vt:lpstr>Puzzler</vt:lpstr>
      <vt:lpstr>Databases</vt:lpstr>
      <vt:lpstr>Few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114</cp:revision>
  <dcterms:created xsi:type="dcterms:W3CDTF">2020-10-04T15:12:16Z</dcterms:created>
  <dcterms:modified xsi:type="dcterms:W3CDTF">2020-12-19T06:39:34Z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