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pdf" ContentType="application/pd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75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5.xml" ContentType="application/vnd.openxmlformats-officedocument.presentationml.tags+xml"/>
  <Override PartName="/ppt/tags/tag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.xml" ContentType="application/vnd.openxmlformats-officedocument.presentationml.tags+xml"/>
  <Override PartName="/ppt/tags/tag6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674" r:id="rId2"/>
    <p:sldId id="687" r:id="rId3"/>
    <p:sldId id="683" r:id="rId4"/>
    <p:sldId id="678" r:id="rId5"/>
    <p:sldId id="679" r:id="rId6"/>
    <p:sldId id="682" r:id="rId7"/>
    <p:sldId id="601" r:id="rId8"/>
    <p:sldId id="694" r:id="rId9"/>
    <p:sldId id="663" r:id="rId10"/>
    <p:sldId id="664" r:id="rId11"/>
    <p:sldId id="665" r:id="rId12"/>
    <p:sldId id="666" r:id="rId13"/>
    <p:sldId id="667" r:id="rId14"/>
    <p:sldId id="600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616" r:id="rId30"/>
    <p:sldId id="617" r:id="rId31"/>
    <p:sldId id="668" r:id="rId32"/>
    <p:sldId id="675" r:id="rId33"/>
    <p:sldId id="650" r:id="rId34"/>
    <p:sldId id="659" r:id="rId35"/>
    <p:sldId id="669" r:id="rId36"/>
    <p:sldId id="695" r:id="rId37"/>
    <p:sldId id="618" r:id="rId38"/>
    <p:sldId id="619" r:id="rId39"/>
    <p:sldId id="620" r:id="rId40"/>
    <p:sldId id="621" r:id="rId41"/>
    <p:sldId id="622" r:id="rId42"/>
    <p:sldId id="623" r:id="rId43"/>
    <p:sldId id="624" r:id="rId44"/>
    <p:sldId id="625" r:id="rId45"/>
    <p:sldId id="626" r:id="rId46"/>
    <p:sldId id="627" r:id="rId47"/>
    <p:sldId id="628" r:id="rId48"/>
    <p:sldId id="629" r:id="rId49"/>
    <p:sldId id="630" r:id="rId50"/>
    <p:sldId id="631" r:id="rId51"/>
    <p:sldId id="632" r:id="rId52"/>
    <p:sldId id="633" r:id="rId53"/>
    <p:sldId id="634" r:id="rId54"/>
    <p:sldId id="635" r:id="rId55"/>
    <p:sldId id="636" r:id="rId56"/>
    <p:sldId id="637" r:id="rId57"/>
    <p:sldId id="638" r:id="rId58"/>
    <p:sldId id="639" r:id="rId59"/>
    <p:sldId id="640" r:id="rId60"/>
    <p:sldId id="641" r:id="rId61"/>
    <p:sldId id="642" r:id="rId62"/>
    <p:sldId id="643" r:id="rId63"/>
    <p:sldId id="654" r:id="rId64"/>
    <p:sldId id="684" r:id="rId65"/>
    <p:sldId id="677" r:id="rId66"/>
    <p:sldId id="693" r:id="rId67"/>
    <p:sldId id="652" r:id="rId68"/>
    <p:sldId id="653" r:id="rId69"/>
    <p:sldId id="676" r:id="rId70"/>
    <p:sldId id="671" r:id="rId71"/>
    <p:sldId id="658" r:id="rId72"/>
    <p:sldId id="680" r:id="rId73"/>
    <p:sldId id="681" r:id="rId74"/>
    <p:sldId id="673" r:id="rId75"/>
    <p:sldId id="655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75" autoAdjust="0"/>
  </p:normalViewPr>
  <p:slideViewPr>
    <p:cSldViewPr>
      <p:cViewPr varScale="1">
        <p:scale>
          <a:sx n="71" d="100"/>
          <a:sy n="71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EE446-5392-476E-A773-4D015997B8A0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3E2ED-A1CD-4C7D-AD72-DE39E514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9EA7E0-5880-4A0F-974F-4E4DD4409A30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9F865D-7DA3-4E48-9C37-E6B6C7D573A1}" type="slidenum">
              <a:rPr lang="en-US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64E0D0-5B09-4BF6-B593-E3ACE879C015}" type="slidenum">
              <a:rPr lang="ar-SA"/>
              <a:pPr/>
              <a:t>75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AC525-148D-41B8-99D0-C6FE9B4FB4E7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8D0601-1579-4DFF-B091-F71BBD6F834A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175D50-92BA-4BD7-8F88-207D44B6CAB6}" type="slidenum">
              <a:rPr lang="en-US" sz="1200" b="0" i="0"/>
              <a:pPr eaLnBrk="1" hangingPunct="1"/>
              <a:t>32</a:t>
            </a:fld>
            <a:endParaRPr lang="en-US" sz="1200" b="0" i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93D80-F5D7-4C82-9FAF-0FB16DD30F46}" type="slidenum">
              <a:rPr lang="ar-SA"/>
              <a:pPr/>
              <a:t>33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AA8B1D-0663-4700-A149-CF1E7CBEA046}" type="slidenum">
              <a:rPr lang="ar-SA"/>
              <a:pPr/>
              <a:t>63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A3C1B-6671-4CB1-83F5-3C706D3828EC}" type="slidenum">
              <a:rPr lang="ar-SA"/>
              <a:pPr/>
              <a:t>64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583537-C8B4-43EC-B837-61CADB044232}" type="slidenum">
              <a:rPr lang="ar-SA"/>
              <a:pPr/>
              <a:t>67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94C81-9085-407F-9989-D5BD8172D42C}" type="slidenum">
              <a:rPr lang="ar-SA"/>
              <a:pPr/>
              <a:t>68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3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36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05A59FE8-336F-4583-A49A-7E7B0409A4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4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0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8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8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4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4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2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mage:Animated_BFS.gi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arles_Pierre_Tr%C3%A9maux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lankalk%C3%BCl" TargetMode="External"/><Relationship Id="rId2" Type="http://schemas.openxmlformats.org/officeDocument/2006/relationships/hyperlink" Target="https://en.wikipedia.org/wiki/Konrad_Zu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dward_F._Moor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286000"/>
          </a:xfrm>
        </p:spPr>
        <p:txBody>
          <a:bodyPr/>
          <a:lstStyle/>
          <a:p>
            <a:r>
              <a:rPr lang="en-US" dirty="0">
                <a:latin typeface="Comic Sans MS" pitchFamily="66" charset="0"/>
              </a:rPr>
              <a:t>Searching in a Graph</a:t>
            </a:r>
          </a:p>
        </p:txBody>
      </p:sp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1" name="WordArt 7"/>
          <p:cNvSpPr>
            <a:spLocks noChangeArrowheads="1" noChangeShapeType="1" noTextEdit="1"/>
          </p:cNvSpPr>
          <p:nvPr/>
        </p:nvSpPr>
        <p:spPr bwMode="auto">
          <a:xfrm>
            <a:off x="457200" y="685800"/>
            <a:ext cx="83058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635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Arial"/>
                <a:cs typeface="Arial"/>
              </a:rPr>
              <a:t>Thinking about Algorithms Abstractly</a:t>
            </a:r>
          </a:p>
        </p:txBody>
      </p:sp>
      <p:sp>
        <p:nvSpPr>
          <p:cNvPr id="19047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/>
          <a:lstStyle/>
          <a:p>
            <a:r>
              <a:rPr lang="en-US" altLang="ja-JP" dirty="0" smtClean="0">
                <a:ea typeface="ＭＳ Ｐゴシック" pitchFamily="50" charset="-128"/>
              </a:rPr>
              <a:t>Oswald c</a:t>
            </a: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85801" y="4419600"/>
            <a:ext cx="73417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/>
              <a:t>The class notes are a compilation and edition from many </a:t>
            </a:r>
            <a:r>
              <a:rPr lang="en-US" sz="1600" dirty="0" smtClean="0"/>
              <a:t>sources</a:t>
            </a:r>
            <a:r>
              <a:rPr lang="en-US" sz="1600" dirty="0" smtClean="0">
                <a:solidFill>
                  <a:schemeClr val="tx2"/>
                </a:solidFill>
              </a:rPr>
              <a:t>.</a:t>
            </a:r>
            <a:r>
              <a:rPr lang="en-US" sz="1600" dirty="0" smtClean="0"/>
              <a:t> </a:t>
            </a:r>
            <a:r>
              <a:rPr lang="en-US" sz="1600" dirty="0"/>
              <a:t>The </a:t>
            </a:r>
            <a:r>
              <a:rPr lang="en-US" sz="1600" dirty="0" smtClean="0"/>
              <a:t>faculty does </a:t>
            </a:r>
            <a:r>
              <a:rPr lang="en-US" sz="1600" dirty="0"/>
              <a:t>not claim intellectual property or ownership of the lecture notes</a:t>
            </a:r>
            <a:r>
              <a:rPr lang="en-US" sz="1600" dirty="0" smtClean="0"/>
              <a:t>. </a:t>
            </a:r>
            <a:r>
              <a:rPr lang="en-US" sz="1600" dirty="0"/>
              <a:t>Thanks to them!</a:t>
            </a:r>
            <a:r>
              <a:rPr lang="en-US" sz="1600" dirty="0">
                <a:solidFill>
                  <a:srgbClr val="FF0000"/>
                </a:solidFill>
              </a:rPr>
              <a:t/>
            </a: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0929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ref. Introduction to Algorithms by Thomas </a:t>
            </a:r>
            <a:r>
              <a:rPr lang="en-US" altLang="en-US" dirty="0" err="1"/>
              <a:t>Cormen</a:t>
            </a:r>
            <a:endParaRPr lang="en-US" altLang="en-US" dirty="0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search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72000"/>
          </a:xfrm>
        </p:spPr>
        <p:txBody>
          <a:bodyPr>
            <a:normAutofit lnSpcReduction="10000"/>
          </a:bodyPr>
          <a:lstStyle/>
          <a:p>
            <a:pPr lvl="1">
              <a:buFont typeface="Wingdings" pitchFamily="2" charset="2"/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dirty="0"/>
              <a:t>It is so named because 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dirty="0"/>
              <a:t>It discovers all vertices at distance k from s before discovering vertices at distance k+1.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Animation: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hlinkClick r:id="rId2"/>
              </a:rPr>
              <a:t>http://en.wikipedia.org/wiki/Image:Animated_BFS.gif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58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ref. Introduction to Algorithms by Thomas Cormen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/>
              <a:t>Breadth first search - concepts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 keep track of progress, it colors each vertex - white, gray or black.</a:t>
            </a:r>
          </a:p>
          <a:p>
            <a:pPr>
              <a:lnSpc>
                <a:spcPct val="90000"/>
              </a:lnSpc>
            </a:pPr>
            <a:r>
              <a:rPr lang="en-US" dirty="0"/>
              <a:t>All vertices start white.</a:t>
            </a:r>
          </a:p>
          <a:p>
            <a:pPr>
              <a:lnSpc>
                <a:spcPct val="90000"/>
              </a:lnSpc>
            </a:pPr>
            <a:r>
              <a:rPr lang="en-US" dirty="0"/>
              <a:t>A vertex discovered first time during the search becomes nonwhite.</a:t>
            </a:r>
          </a:p>
          <a:p>
            <a:pPr>
              <a:lnSpc>
                <a:spcPct val="90000"/>
              </a:lnSpc>
            </a:pPr>
            <a:r>
              <a:rPr lang="en-US" dirty="0"/>
              <a:t>All vertices adjacent to black ones are discovered. Whereas, gray ones may have some white adjacent vertices.</a:t>
            </a:r>
          </a:p>
          <a:p>
            <a:pPr>
              <a:lnSpc>
                <a:spcPct val="90000"/>
              </a:lnSpc>
            </a:pPr>
            <a:r>
              <a:rPr lang="en-US" dirty="0"/>
              <a:t>Gray represent the frontier between discovered and undiscovered vertices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Can be done efficiently using a </a:t>
            </a:r>
            <a:r>
              <a:rPr lang="en-US" dirty="0" smtClean="0">
                <a:solidFill>
                  <a:srgbClr val="C00000"/>
                </a:solidFill>
              </a:rPr>
              <a:t>Queue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3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/>
              <a:t>BFS – How it produces a Breadth first tree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tree initially contains only root. – s </a:t>
            </a:r>
          </a:p>
          <a:p>
            <a:r>
              <a:rPr lang="en-US"/>
              <a:t>Whenever a vertex v is discovered in scanning adjacency list of vertex u</a:t>
            </a:r>
          </a:p>
          <a:p>
            <a:pPr lvl="1"/>
            <a:r>
              <a:rPr lang="en-US"/>
              <a:t>Vertex v and edge (u,v) are added to the tree.</a:t>
            </a:r>
          </a:p>
        </p:txBody>
      </p:sp>
    </p:spTree>
    <p:extLst>
      <p:ext uri="{BB962C8B-B14F-4D97-AF65-F5344CB8AC3E}">
        <p14:creationId xmlns:p14="http://schemas.microsoft.com/office/powerpoint/2010/main" val="23912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ref. Introduction to Algorithms by Thomas Cormen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/>
              <a:t>BFS - algorithm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BFS(G, s)			// G is the graph and s is the starting node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 1  for each vertex u ∈ V [G] - {s}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 2       do color[u] ← WHITE	// color of vertex u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 3          d[u] ← ∞		// distance from source s to vertex u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 4          π[u] ← NIL		// predecessor of u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 5  color[s] ← GRAY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 6  d[s] ← 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 7  π[s] ← NIL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 8  Q ← Ø			// Q is a FIFO - queue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 9  ENQUEUE(Q, 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10  while Q ≠ Ø		// iterates as long as there are gray vertices. Lines 10-18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11      do u ← DEQUEUE(Q)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12         for each v ∈ Adj[u]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13             do if color[v] = WHITE	// discover the undiscovered adjacent vertices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14                   then color[v] ← GRAY	// enqueued whenever painted gray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15                        d[v] ← d[u] + 1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16                        π[v] ← u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17                        ENQUEUE(Q, v)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18         color[u] ← BLACK	// painted black whenever dequeued</a:t>
            </a:r>
          </a:p>
        </p:txBody>
      </p:sp>
    </p:spTree>
    <p:extLst>
      <p:ext uri="{BB962C8B-B14F-4D97-AF65-F5344CB8AC3E}">
        <p14:creationId xmlns:p14="http://schemas.microsoft.com/office/powerpoint/2010/main" val="24040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1915885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1905001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260566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079341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3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50094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5715000" y="2550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white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715000" y="3788374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gray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715000" y="504807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black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86600" y="23622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 discovered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3447872"/>
            <a:ext cx="1828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Discovered,</a:t>
            </a:r>
          </a:p>
          <a:p>
            <a:r>
              <a:rPr lang="en-US" sz="2400" dirty="0" smtClean="0"/>
              <a:t>adjacent white nodes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4667072"/>
            <a:ext cx="1828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Discovered,</a:t>
            </a:r>
          </a:p>
          <a:p>
            <a:r>
              <a:rPr lang="en-US" sz="2400" dirty="0" smtClean="0"/>
              <a:t>no adjacent white nodes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6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1915885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1905001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260566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079341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3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50094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5334000" y="3429000"/>
            <a:ext cx="327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BFS(G, </a:t>
            </a:r>
            <a:r>
              <a:rPr lang="en-US" sz="2400" dirty="0" err="1" smtClean="0"/>
              <a:t>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1. Initialize the graph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gray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π[u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Nil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d[u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0</a:t>
            </a:r>
          </a:p>
          <a:p>
            <a:r>
              <a:rPr lang="en-US" sz="2400" dirty="0" smtClean="0"/>
              <a:t>    for each other vertex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white</a:t>
            </a:r>
          </a:p>
        </p:txBody>
      </p:sp>
    </p:spTree>
    <p:extLst>
      <p:ext uri="{BB962C8B-B14F-4D97-AF65-F5344CB8AC3E}">
        <p14:creationId xmlns:p14="http://schemas.microsoft.com/office/powerpoint/2010/main" val="2963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1915885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1905001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260566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079341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3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50094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6019800" y="2705271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u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0" y="3429000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BFS(G, </a:t>
            </a:r>
            <a:r>
              <a:rPr lang="en-US" sz="2400" dirty="0" err="1" smtClean="0"/>
              <a:t>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2. Initialize the queue</a:t>
            </a:r>
          </a:p>
          <a:p>
            <a:r>
              <a:rPr lang="en-US" sz="2400" dirty="0" smtClean="0"/>
              <a:t>    Q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Ø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Enqueue(Q</a:t>
            </a:r>
            <a:r>
              <a:rPr lang="en-US" sz="2400" dirty="0" smtClean="0"/>
              <a:t>, </a:t>
            </a:r>
            <a:r>
              <a:rPr lang="en-US" sz="2400" dirty="0" err="1" smtClean="0"/>
              <a:t>u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13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5334000" y="3429000"/>
            <a:ext cx="3276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BFS(G, </a:t>
            </a:r>
            <a:r>
              <a:rPr lang="en-US" sz="2400" dirty="0" err="1" smtClean="0"/>
              <a:t>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3. While Q ≠ Ø</a:t>
            </a:r>
          </a:p>
          <a:p>
            <a:r>
              <a:rPr lang="en-US" sz="2400" dirty="0" smtClean="0"/>
              <a:t>    1) </a:t>
            </a:r>
            <a:r>
              <a:rPr lang="en-US" sz="2400" dirty="0" err="1" smtClean="0"/>
              <a:t>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</a:t>
            </a:r>
            <a:r>
              <a:rPr lang="en-US" sz="2400" dirty="0" err="1" smtClean="0"/>
              <a:t>Dequeue(Q</a:t>
            </a:r>
            <a:r>
              <a:rPr lang="en-US" sz="2400" dirty="0" smtClean="0"/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10800000" flipV="1">
            <a:off x="1915885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1905001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3260566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1079341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33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133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150094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46" name="Oval 45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48" name="Oval 47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50" name="Oval 49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52" name="Oval 51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7543800" y="2093893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 = </a:t>
            </a:r>
            <a:r>
              <a:rPr lang="en-US" sz="2800" dirty="0" err="1" smtClean="0"/>
              <a:t>u</a:t>
            </a:r>
            <a:endParaRPr lang="en-US" sz="2800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259110" y="2543798"/>
            <a:ext cx="2150094" cy="95410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1915885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1905001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260566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079341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3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50094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6019800" y="2705271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v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0" y="3429000"/>
            <a:ext cx="327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BFS(G, </a:t>
            </a:r>
            <a:r>
              <a:rPr lang="en-US" sz="2400" dirty="0" err="1" smtClean="0"/>
              <a:t>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3. While Q ≠ Ø</a:t>
            </a:r>
          </a:p>
          <a:p>
            <a:r>
              <a:rPr lang="en-US" sz="2400" dirty="0" smtClean="0"/>
              <a:t>    2) for each </a:t>
            </a:r>
            <a:r>
              <a:rPr lang="en-US" sz="2400" dirty="0" err="1" smtClean="0"/>
              <a:t>r</a:t>
            </a:r>
            <a:r>
              <a:rPr lang="en-US" sz="2400" dirty="0" smtClean="0"/>
              <a:t> </a:t>
            </a:r>
            <a:r>
              <a:rPr lang="en-US" sz="2400" dirty="0" err="1" smtClean="0"/>
              <a:t>adj</a:t>
            </a:r>
            <a:r>
              <a:rPr lang="en-US" sz="2400" dirty="0" smtClean="0"/>
              <a:t> to </a:t>
            </a:r>
            <a:r>
              <a:rPr lang="en-US" sz="2400" dirty="0" err="1" smtClean="0"/>
              <a:t>t</a:t>
            </a:r>
            <a:endParaRPr lang="en-US" sz="2400" dirty="0" smtClean="0"/>
          </a:p>
          <a:p>
            <a:r>
              <a:rPr lang="en-US" sz="2400" dirty="0" smtClean="0"/>
              <a:t>      if </a:t>
            </a:r>
            <a:r>
              <a:rPr lang="en-US" sz="2400" dirty="0" err="1" smtClean="0"/>
              <a:t>color[r</a:t>
            </a:r>
            <a:r>
              <a:rPr lang="en-US" sz="2400" dirty="0" smtClean="0"/>
              <a:t>] = white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color[r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gray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π[r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</a:t>
            </a:r>
            <a:r>
              <a:rPr lang="en-US" sz="2400" dirty="0" err="1" smtClean="0"/>
              <a:t>t</a:t>
            </a:r>
            <a:endParaRPr lang="en-US" sz="2400" dirty="0" smtClean="0"/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d[r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</a:t>
            </a:r>
            <a:r>
              <a:rPr lang="en-US" sz="2400" dirty="0" err="1" smtClean="0"/>
              <a:t>d[t</a:t>
            </a:r>
            <a:r>
              <a:rPr lang="en-US" sz="2400" dirty="0" smtClean="0"/>
              <a:t>] + 1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Enqueue(Q</a:t>
            </a:r>
            <a:r>
              <a:rPr lang="en-US" sz="2400" dirty="0" smtClean="0"/>
              <a:t>, </a:t>
            </a:r>
            <a:r>
              <a:rPr lang="en-US" sz="2400" dirty="0" err="1" smtClean="0"/>
              <a:t>r</a:t>
            </a:r>
            <a:r>
              <a:rPr lang="en-US" sz="2400" dirty="0" smtClean="0"/>
              <a:t>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93306" y="2819400"/>
            <a:ext cx="778494" cy="15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1088406" y="3695700"/>
            <a:ext cx="533400" cy="15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43800" y="2093893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 = </a:t>
            </a:r>
            <a:r>
              <a:rPr lang="en-US" sz="2800" dirty="0" err="1" smtClean="0"/>
              <a:t>u</a:t>
            </a:r>
            <a:endParaRPr lang="en-US" sz="2800" dirty="0" smtClean="0"/>
          </a:p>
          <a:p>
            <a:r>
              <a:rPr lang="en-US" sz="2800" dirty="0" smtClean="0"/>
              <a:t>r = </a:t>
            </a:r>
            <a:r>
              <a:rPr lang="en-US" sz="2800" dirty="0" err="1" smtClean="0"/>
              <a:t>x</a:t>
            </a:r>
            <a:r>
              <a:rPr lang="en-US" sz="2800" dirty="0" smtClean="0"/>
              <a:t>, </a:t>
            </a:r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6494808" y="2712883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1915885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1905001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260566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079341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3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50094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6019800" y="2705271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v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0" y="3429000"/>
            <a:ext cx="3276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BFS(G, </a:t>
            </a:r>
            <a:r>
              <a:rPr lang="en-US" sz="2400" dirty="0" err="1" smtClean="0"/>
              <a:t>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3. While Q ≠ Ø</a:t>
            </a:r>
          </a:p>
          <a:p>
            <a:r>
              <a:rPr lang="en-US" sz="2400" dirty="0" smtClean="0"/>
              <a:t>    3) </a:t>
            </a:r>
            <a:r>
              <a:rPr lang="en-US" sz="2400" dirty="0" err="1" smtClean="0"/>
              <a:t>color[t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black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93306" y="2819400"/>
            <a:ext cx="778494" cy="15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1088406" y="3695700"/>
            <a:ext cx="533400" cy="15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43800" y="2093893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 = </a:t>
            </a:r>
            <a:r>
              <a:rPr lang="en-US" sz="2800" dirty="0" err="1" smtClean="0"/>
              <a:t>u</a:t>
            </a:r>
            <a:endParaRPr lang="en-US" sz="2800" dirty="0" smtClean="0"/>
          </a:p>
          <a:p>
            <a:r>
              <a:rPr lang="en-US" sz="2800" dirty="0" smtClean="0"/>
              <a:t>r = </a:t>
            </a:r>
            <a:r>
              <a:rPr lang="en-US" sz="2800" dirty="0" err="1" smtClean="0"/>
              <a:t>x</a:t>
            </a:r>
            <a:r>
              <a:rPr lang="en-US" sz="2800" dirty="0" smtClean="0"/>
              <a:t>, </a:t>
            </a:r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6494808" y="2712883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 descr="D:\data structures notes\FALL 20-21\Lecture Notes daywise\pics\IMG-79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30400" y="-10972800"/>
            <a:ext cx="38404800" cy="288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9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1915885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1905001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260566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079341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3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50094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6019800" y="2705271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0" y="34290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BFS(G, </a:t>
            </a:r>
            <a:r>
              <a:rPr lang="en-US" sz="2400" dirty="0" err="1" smtClean="0"/>
              <a:t>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3. While Q ≠ Ø</a:t>
            </a:r>
          </a:p>
          <a:p>
            <a:r>
              <a:rPr lang="en-US" sz="2400" dirty="0" smtClean="0"/>
              <a:t>    1) </a:t>
            </a:r>
            <a:r>
              <a:rPr lang="en-US" sz="2400" dirty="0" err="1" smtClean="0"/>
              <a:t>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</a:t>
            </a:r>
            <a:r>
              <a:rPr lang="en-US" sz="2400" dirty="0" err="1" smtClean="0"/>
              <a:t>Dequeue(Q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2) for each </a:t>
            </a:r>
            <a:r>
              <a:rPr lang="en-US" sz="2400" dirty="0" err="1" smtClean="0"/>
              <a:t>r</a:t>
            </a:r>
            <a:r>
              <a:rPr lang="en-US" sz="2400" dirty="0" smtClean="0"/>
              <a:t> </a:t>
            </a:r>
            <a:r>
              <a:rPr lang="en-US" sz="2400" dirty="0" err="1" smtClean="0"/>
              <a:t>adj</a:t>
            </a:r>
            <a:r>
              <a:rPr lang="en-US" sz="2400" dirty="0" smtClean="0"/>
              <a:t> to </a:t>
            </a:r>
            <a:r>
              <a:rPr lang="en-US" sz="2400" dirty="0" err="1" smtClean="0"/>
              <a:t>t</a:t>
            </a:r>
            <a:endParaRPr lang="en-US" sz="2400" dirty="0" smtClean="0"/>
          </a:p>
          <a:p>
            <a:r>
              <a:rPr lang="en-US" sz="2400" dirty="0" smtClean="0"/>
              <a:t>        …</a:t>
            </a:r>
          </a:p>
          <a:p>
            <a:r>
              <a:rPr lang="en-US" sz="2400" dirty="0" smtClean="0"/>
              <a:t>    3) </a:t>
            </a:r>
            <a:r>
              <a:rPr lang="en-US" sz="2400" dirty="0" err="1" smtClean="0"/>
              <a:t>color[t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black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43800" y="2093893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 = </a:t>
            </a:r>
            <a:r>
              <a:rPr lang="en-US" sz="2800" dirty="0" err="1" smtClean="0"/>
              <a:t>v</a:t>
            </a:r>
            <a:endParaRPr lang="en-US" sz="28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259110" y="3922693"/>
            <a:ext cx="2150094" cy="95410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1915885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1905001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260566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079341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3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50094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6019800" y="2705271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0" y="34290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BFS(G, </a:t>
            </a:r>
            <a:r>
              <a:rPr lang="en-US" sz="2400" dirty="0" err="1" smtClean="0"/>
              <a:t>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3. While Q ≠ Ø</a:t>
            </a:r>
          </a:p>
          <a:p>
            <a:r>
              <a:rPr lang="en-US" sz="2400" dirty="0" smtClean="0"/>
              <a:t>    1) </a:t>
            </a:r>
            <a:r>
              <a:rPr lang="en-US" sz="2400" dirty="0" err="1" smtClean="0"/>
              <a:t>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</a:t>
            </a:r>
            <a:r>
              <a:rPr lang="en-US" sz="2400" dirty="0" err="1" smtClean="0"/>
              <a:t>Dequeue(Q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2) for each </a:t>
            </a:r>
            <a:r>
              <a:rPr lang="en-US" sz="2400" dirty="0" err="1" smtClean="0"/>
              <a:t>r</a:t>
            </a:r>
            <a:r>
              <a:rPr lang="en-US" sz="2400" dirty="0" smtClean="0"/>
              <a:t> </a:t>
            </a:r>
            <a:r>
              <a:rPr lang="en-US" sz="2400" dirty="0" err="1" smtClean="0"/>
              <a:t>adj</a:t>
            </a:r>
            <a:r>
              <a:rPr lang="en-US" sz="2400" dirty="0" smtClean="0"/>
              <a:t> to </a:t>
            </a:r>
            <a:r>
              <a:rPr lang="en-US" sz="2400" dirty="0" err="1" smtClean="0"/>
              <a:t>t</a:t>
            </a:r>
            <a:endParaRPr lang="en-US" sz="2400" dirty="0" smtClean="0"/>
          </a:p>
          <a:p>
            <a:r>
              <a:rPr lang="en-US" sz="2400" dirty="0" smtClean="0"/>
              <a:t>        …</a:t>
            </a:r>
          </a:p>
          <a:p>
            <a:r>
              <a:rPr lang="en-US" sz="2400" dirty="0" smtClean="0"/>
              <a:t>    3) </a:t>
            </a:r>
            <a:r>
              <a:rPr lang="en-US" sz="2400" dirty="0" err="1" smtClean="0"/>
              <a:t>color[t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black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43800" y="2093893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 = </a:t>
            </a:r>
            <a:r>
              <a:rPr lang="en-US" sz="2800" dirty="0" err="1" smtClean="0"/>
              <a:t>v</a:t>
            </a:r>
            <a:endParaRPr lang="en-US" sz="2800" dirty="0" smtClean="0"/>
          </a:p>
          <a:p>
            <a:r>
              <a:rPr lang="en-US" sz="2800" dirty="0" smtClean="0"/>
              <a:t>r = </a:t>
            </a:r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6494808" y="2712883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y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93306" y="4189412"/>
            <a:ext cx="778494" cy="15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1915885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1905001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260566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079341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3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50094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6019800" y="2705271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0" y="34290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BFS(G, </a:t>
            </a:r>
            <a:r>
              <a:rPr lang="en-US" sz="2400" dirty="0" err="1" smtClean="0"/>
              <a:t>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3. While Q ≠ Ø</a:t>
            </a:r>
          </a:p>
          <a:p>
            <a:r>
              <a:rPr lang="en-US" sz="2400" dirty="0" smtClean="0"/>
              <a:t>    1) </a:t>
            </a:r>
            <a:r>
              <a:rPr lang="en-US" sz="2400" dirty="0" err="1" smtClean="0"/>
              <a:t>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</a:t>
            </a:r>
            <a:r>
              <a:rPr lang="en-US" sz="2400" dirty="0" err="1" smtClean="0"/>
              <a:t>Dequeue(Q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2) for each </a:t>
            </a:r>
            <a:r>
              <a:rPr lang="en-US" sz="2400" dirty="0" err="1" smtClean="0"/>
              <a:t>r</a:t>
            </a:r>
            <a:r>
              <a:rPr lang="en-US" sz="2400" dirty="0" smtClean="0"/>
              <a:t> </a:t>
            </a:r>
            <a:r>
              <a:rPr lang="en-US" sz="2400" dirty="0" err="1" smtClean="0"/>
              <a:t>adj</a:t>
            </a:r>
            <a:r>
              <a:rPr lang="en-US" sz="2400" dirty="0" smtClean="0"/>
              <a:t> to </a:t>
            </a:r>
            <a:r>
              <a:rPr lang="en-US" sz="2400" dirty="0" err="1" smtClean="0"/>
              <a:t>t</a:t>
            </a:r>
            <a:endParaRPr lang="en-US" sz="2400" dirty="0" smtClean="0"/>
          </a:p>
          <a:p>
            <a:r>
              <a:rPr lang="en-US" sz="2400" dirty="0" smtClean="0"/>
              <a:t>        …</a:t>
            </a:r>
          </a:p>
          <a:p>
            <a:r>
              <a:rPr lang="en-US" sz="2400" dirty="0" smtClean="0"/>
              <a:t>    3) </a:t>
            </a:r>
            <a:r>
              <a:rPr lang="en-US" sz="2400" dirty="0" err="1" smtClean="0"/>
              <a:t>color[t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black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43800" y="2093893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 = </a:t>
            </a:r>
            <a:r>
              <a:rPr lang="en-US" sz="2800" dirty="0" err="1" smtClean="0"/>
              <a:t>v</a:t>
            </a:r>
            <a:endParaRPr lang="en-US" sz="2800" dirty="0" smtClean="0"/>
          </a:p>
          <a:p>
            <a:r>
              <a:rPr lang="en-US" sz="2800" dirty="0" smtClean="0"/>
              <a:t>r = </a:t>
            </a:r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6494808" y="2712883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y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93306" y="4189412"/>
            <a:ext cx="778494" cy="15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1915885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1905001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260566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079341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3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50094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6019800" y="2705271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0" y="34290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BFS(G, </a:t>
            </a:r>
            <a:r>
              <a:rPr lang="en-US" sz="2400" dirty="0" err="1" smtClean="0"/>
              <a:t>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3. While Q ≠ Ø</a:t>
            </a:r>
          </a:p>
          <a:p>
            <a:r>
              <a:rPr lang="en-US" sz="2400" dirty="0" smtClean="0"/>
              <a:t>    1) </a:t>
            </a:r>
            <a:r>
              <a:rPr lang="en-US" sz="2400" dirty="0" err="1" smtClean="0"/>
              <a:t>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</a:t>
            </a:r>
            <a:r>
              <a:rPr lang="en-US" sz="2400" dirty="0" err="1" smtClean="0"/>
              <a:t>Dequeue(Q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2) for each </a:t>
            </a:r>
            <a:r>
              <a:rPr lang="en-US" sz="2400" dirty="0" err="1" smtClean="0"/>
              <a:t>r</a:t>
            </a:r>
            <a:r>
              <a:rPr lang="en-US" sz="2400" dirty="0" smtClean="0"/>
              <a:t> </a:t>
            </a:r>
            <a:r>
              <a:rPr lang="en-US" sz="2400" dirty="0" err="1" smtClean="0"/>
              <a:t>adj</a:t>
            </a:r>
            <a:r>
              <a:rPr lang="en-US" sz="2400" dirty="0" smtClean="0"/>
              <a:t> to </a:t>
            </a:r>
            <a:r>
              <a:rPr lang="en-US" sz="2400" dirty="0" err="1" smtClean="0"/>
              <a:t>t</a:t>
            </a:r>
            <a:endParaRPr lang="en-US" sz="2400" dirty="0" smtClean="0"/>
          </a:p>
          <a:p>
            <a:r>
              <a:rPr lang="en-US" sz="2400" dirty="0" smtClean="0"/>
              <a:t>        …</a:t>
            </a:r>
          </a:p>
          <a:p>
            <a:r>
              <a:rPr lang="en-US" sz="2400" dirty="0" smtClean="0"/>
              <a:t>    3) </a:t>
            </a:r>
            <a:r>
              <a:rPr lang="en-US" sz="2400" dirty="0" err="1" smtClean="0"/>
              <a:t>color[t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black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43800" y="2093893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 = </a:t>
            </a:r>
            <a:r>
              <a:rPr lang="en-US" sz="2800" dirty="0" err="1" smtClean="0"/>
              <a:t>x</a:t>
            </a:r>
            <a:endParaRPr lang="en-US" sz="2800" dirty="0" smtClean="0"/>
          </a:p>
          <a:p>
            <a:r>
              <a:rPr lang="en-US" sz="2800" dirty="0" smtClean="0"/>
              <a:t>r =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49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1915885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1905001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260566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079341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3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50094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6019800" y="2705271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w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0" y="34290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BFS(G, </a:t>
            </a:r>
            <a:r>
              <a:rPr lang="en-US" sz="2400" dirty="0" err="1" smtClean="0"/>
              <a:t>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3. While Q ≠ Ø</a:t>
            </a:r>
          </a:p>
          <a:p>
            <a:r>
              <a:rPr lang="en-US" sz="2400" dirty="0" smtClean="0"/>
              <a:t>    1) </a:t>
            </a:r>
            <a:r>
              <a:rPr lang="en-US" sz="2400" dirty="0" err="1" smtClean="0"/>
              <a:t>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</a:t>
            </a:r>
            <a:r>
              <a:rPr lang="en-US" sz="2400" dirty="0" err="1" smtClean="0"/>
              <a:t>Dequeue(Q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2) for each </a:t>
            </a:r>
            <a:r>
              <a:rPr lang="en-US" sz="2400" dirty="0" err="1" smtClean="0"/>
              <a:t>r</a:t>
            </a:r>
            <a:r>
              <a:rPr lang="en-US" sz="2400" dirty="0" smtClean="0"/>
              <a:t> </a:t>
            </a:r>
            <a:r>
              <a:rPr lang="en-US" sz="2400" dirty="0" err="1" smtClean="0"/>
              <a:t>adj</a:t>
            </a:r>
            <a:r>
              <a:rPr lang="en-US" sz="2400" dirty="0" smtClean="0"/>
              <a:t> to </a:t>
            </a:r>
            <a:r>
              <a:rPr lang="en-US" sz="2400" dirty="0" err="1" smtClean="0"/>
              <a:t>t</a:t>
            </a:r>
            <a:endParaRPr lang="en-US" sz="2400" dirty="0" smtClean="0"/>
          </a:p>
          <a:p>
            <a:r>
              <a:rPr lang="en-US" sz="2400" dirty="0" smtClean="0"/>
              <a:t>        …</a:t>
            </a:r>
          </a:p>
          <a:p>
            <a:r>
              <a:rPr lang="en-US" sz="2400" dirty="0" smtClean="0"/>
              <a:t>    3) </a:t>
            </a:r>
            <a:r>
              <a:rPr lang="en-US" sz="2400" dirty="0" err="1" smtClean="0"/>
              <a:t>color[t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black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43800" y="2093893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 = </a:t>
            </a:r>
            <a:r>
              <a:rPr lang="en-US" sz="2800" dirty="0" err="1" smtClean="0"/>
              <a:t>y</a:t>
            </a:r>
            <a:endParaRPr lang="en-US" sz="2800" dirty="0" smtClean="0"/>
          </a:p>
          <a:p>
            <a:r>
              <a:rPr lang="en-US" sz="2800" dirty="0" smtClean="0"/>
              <a:t>r = </a:t>
            </a:r>
            <a:r>
              <a:rPr lang="en-US" sz="2800" dirty="0" err="1" smtClean="0"/>
              <a:t>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68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1915885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1905001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260566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079341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3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50094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6019800" y="2705271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z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0" y="34290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BFS(G, </a:t>
            </a:r>
            <a:r>
              <a:rPr lang="en-US" sz="2400" dirty="0" err="1" smtClean="0"/>
              <a:t>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3. While Q ≠ Ø</a:t>
            </a:r>
          </a:p>
          <a:p>
            <a:r>
              <a:rPr lang="en-US" sz="2400" dirty="0" smtClean="0"/>
              <a:t>    1) </a:t>
            </a:r>
            <a:r>
              <a:rPr lang="en-US" sz="2400" dirty="0" err="1" smtClean="0"/>
              <a:t>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</a:t>
            </a:r>
            <a:r>
              <a:rPr lang="en-US" sz="2400" dirty="0" err="1" smtClean="0"/>
              <a:t>Dequeue(Q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2) for each </a:t>
            </a:r>
            <a:r>
              <a:rPr lang="en-US" sz="2400" dirty="0" err="1" smtClean="0"/>
              <a:t>r</a:t>
            </a:r>
            <a:r>
              <a:rPr lang="en-US" sz="2400" dirty="0" smtClean="0"/>
              <a:t> </a:t>
            </a:r>
            <a:r>
              <a:rPr lang="en-US" sz="2400" dirty="0" err="1" smtClean="0"/>
              <a:t>adj</a:t>
            </a:r>
            <a:r>
              <a:rPr lang="en-US" sz="2400" dirty="0" smtClean="0"/>
              <a:t> to </a:t>
            </a:r>
            <a:r>
              <a:rPr lang="en-US" sz="2400" dirty="0" err="1" smtClean="0"/>
              <a:t>t</a:t>
            </a:r>
            <a:endParaRPr lang="en-US" sz="2400" dirty="0" smtClean="0"/>
          </a:p>
          <a:p>
            <a:r>
              <a:rPr lang="en-US" sz="2400" dirty="0" smtClean="0"/>
              <a:t>        …</a:t>
            </a:r>
          </a:p>
          <a:p>
            <a:r>
              <a:rPr lang="en-US" sz="2400" dirty="0" smtClean="0"/>
              <a:t>    3) </a:t>
            </a:r>
            <a:r>
              <a:rPr lang="en-US" sz="2400" dirty="0" err="1" smtClean="0"/>
              <a:t>color[t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black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43800" y="2093893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 = </a:t>
            </a:r>
            <a:r>
              <a:rPr lang="en-US" sz="2800" dirty="0" err="1" smtClean="0"/>
              <a:t>w</a:t>
            </a:r>
            <a:endParaRPr lang="en-US" sz="2800" dirty="0" smtClean="0"/>
          </a:p>
          <a:p>
            <a:r>
              <a:rPr lang="en-US" sz="2800" dirty="0" smtClean="0"/>
              <a:t>r = </a:t>
            </a:r>
            <a:r>
              <a:rPr lang="en-US" sz="2800" dirty="0" err="1" smtClean="0"/>
              <a:t>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676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1915885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1905001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260566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079341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3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50094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5334000" y="34290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BFS(G, </a:t>
            </a:r>
            <a:r>
              <a:rPr lang="en-US" sz="2400" dirty="0" err="1" smtClean="0"/>
              <a:t>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3. While Q ≠ Ø</a:t>
            </a:r>
          </a:p>
          <a:p>
            <a:r>
              <a:rPr lang="en-US" sz="2400" dirty="0" smtClean="0"/>
              <a:t>    1) </a:t>
            </a:r>
            <a:r>
              <a:rPr lang="en-US" sz="2400" dirty="0" err="1" smtClean="0"/>
              <a:t>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</a:t>
            </a:r>
            <a:r>
              <a:rPr lang="en-US" sz="2400" dirty="0" err="1" smtClean="0"/>
              <a:t>Dequeue(Q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2) for each </a:t>
            </a:r>
            <a:r>
              <a:rPr lang="en-US" sz="2400" dirty="0" err="1" smtClean="0"/>
              <a:t>r</a:t>
            </a:r>
            <a:r>
              <a:rPr lang="en-US" sz="2400" dirty="0" smtClean="0"/>
              <a:t> </a:t>
            </a:r>
            <a:r>
              <a:rPr lang="en-US" sz="2400" dirty="0" err="1" smtClean="0"/>
              <a:t>adj</a:t>
            </a:r>
            <a:r>
              <a:rPr lang="en-US" sz="2400" dirty="0" smtClean="0"/>
              <a:t> to </a:t>
            </a:r>
            <a:r>
              <a:rPr lang="en-US" sz="2400" dirty="0" err="1" smtClean="0"/>
              <a:t>t</a:t>
            </a:r>
            <a:endParaRPr lang="en-US" sz="2400" dirty="0" smtClean="0"/>
          </a:p>
          <a:p>
            <a:r>
              <a:rPr lang="en-US" sz="2400" dirty="0" smtClean="0"/>
              <a:t>        …</a:t>
            </a:r>
          </a:p>
          <a:p>
            <a:r>
              <a:rPr lang="en-US" sz="2400" dirty="0" smtClean="0"/>
              <a:t>    3) </a:t>
            </a:r>
            <a:r>
              <a:rPr lang="en-US" sz="2400" dirty="0" err="1" smtClean="0"/>
              <a:t>color[t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black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43800" y="2093893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 = </a:t>
            </a:r>
            <a:r>
              <a:rPr lang="en-US" sz="2800" dirty="0" err="1" smtClean="0"/>
              <a:t>z</a:t>
            </a:r>
            <a:endParaRPr lang="en-US" sz="2800" dirty="0" smtClean="0"/>
          </a:p>
          <a:p>
            <a:r>
              <a:rPr lang="en-US" sz="2800" dirty="0" smtClean="0"/>
              <a:t>r =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623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1915885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1905001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260566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079341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3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50094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5029200" y="2914918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BFS(G, </a:t>
            </a:r>
            <a:r>
              <a:rPr lang="en-US" sz="2400" dirty="0" err="1" smtClean="0"/>
              <a:t>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- the shortest-path distance </a:t>
            </a:r>
          </a:p>
          <a:p>
            <a:r>
              <a:rPr lang="en-US" sz="2400" dirty="0" smtClean="0"/>
              <a:t>    from </a:t>
            </a:r>
            <a:r>
              <a:rPr lang="en-US" sz="2400" dirty="0" err="1" smtClean="0"/>
              <a:t>u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033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1915885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079341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3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50094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5029200" y="2914918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BFS(G, </a:t>
            </a:r>
            <a:r>
              <a:rPr lang="en-US" sz="2400" dirty="0" err="1" smtClean="0"/>
              <a:t>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- the shortest-path distance </a:t>
            </a:r>
          </a:p>
          <a:p>
            <a:r>
              <a:rPr lang="en-US" sz="2400" dirty="0" smtClean="0"/>
              <a:t>    from </a:t>
            </a:r>
            <a:r>
              <a:rPr lang="en-US" sz="2400" dirty="0" err="1" smtClean="0"/>
              <a:t>u</a:t>
            </a:r>
            <a:endParaRPr lang="en-US" sz="2400" dirty="0" smtClean="0"/>
          </a:p>
          <a:p>
            <a:r>
              <a:rPr lang="en-US" sz="2400" dirty="0" smtClean="0"/>
              <a:t>  - construct a tree</a:t>
            </a:r>
          </a:p>
        </p:txBody>
      </p:sp>
    </p:spTree>
    <p:extLst>
      <p:ext uri="{BB962C8B-B14F-4D97-AF65-F5344CB8AC3E}">
        <p14:creationId xmlns:p14="http://schemas.microsoft.com/office/powerpoint/2010/main" val="2904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1915885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1905001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260566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079341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3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50094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4953000" y="2914918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BFS(G, </a:t>
            </a:r>
            <a:r>
              <a:rPr lang="en-US" sz="2400" dirty="0" err="1" smtClean="0"/>
              <a:t>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- Initialization: |V|</a:t>
            </a:r>
          </a:p>
          <a:p>
            <a:r>
              <a:rPr lang="en-US" sz="2400" dirty="0" smtClean="0"/>
              <a:t>  - </a:t>
            </a:r>
            <a:r>
              <a:rPr lang="en-US" sz="2400" dirty="0" err="1" smtClean="0"/>
              <a:t>Enqueuing/dequeuing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    |V|</a:t>
            </a:r>
          </a:p>
          <a:p>
            <a:r>
              <a:rPr lang="en-US" sz="2400" dirty="0" smtClean="0"/>
              <a:t>  - Scanning </a:t>
            </a:r>
            <a:r>
              <a:rPr lang="en-US" sz="2400" dirty="0" err="1" smtClean="0"/>
              <a:t>adj</a:t>
            </a:r>
            <a:r>
              <a:rPr lang="en-US" sz="2400" dirty="0" smtClean="0"/>
              <a:t> vertices: |E|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448120" y="5366403"/>
            <a:ext cx="170528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72400" y="5064902"/>
            <a:ext cx="6858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172200" y="5064902"/>
            <a:ext cx="6858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514920" y="4953000"/>
            <a:ext cx="638480" cy="1588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71920" y="4953000"/>
            <a:ext cx="638480" cy="1588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905320" y="6280803"/>
            <a:ext cx="79088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72400" y="5979302"/>
            <a:ext cx="6858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172200" y="5979302"/>
            <a:ext cx="6858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371920" y="5867400"/>
            <a:ext cx="638480" cy="1588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56AD-16EB-4180-BF06-E9C5A94E493D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098550" y="388938"/>
            <a:ext cx="8045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4400">
                <a:solidFill>
                  <a:schemeClr val="tx2"/>
                </a:solidFill>
                <a:ea typeface="新細明體" charset="-120"/>
              </a:rPr>
              <a:t>Some Graph Operations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609600" y="1608138"/>
            <a:ext cx="8534400" cy="486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 smtClean="0">
                <a:solidFill>
                  <a:schemeClr val="tx1"/>
                </a:solidFill>
                <a:ea typeface="新細明體" charset="-120"/>
              </a:rPr>
              <a:t>Traversal (</a:t>
            </a:r>
            <a:r>
              <a:rPr lang="en-US" altLang="zh-TW" sz="3200" i="1" dirty="0" smtClean="0">
                <a:ea typeface="新細明體" charset="-120"/>
              </a:rPr>
              <a:t>this lecture</a:t>
            </a:r>
            <a:r>
              <a:rPr lang="en-US" altLang="zh-TW" sz="3200" dirty="0" smtClean="0">
                <a:solidFill>
                  <a:schemeClr val="tx1"/>
                </a:solidFill>
                <a:ea typeface="新細明體" charset="-120"/>
              </a:rPr>
              <a:t>)</a:t>
            </a: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/>
            </a:r>
            <a:br>
              <a:rPr lang="en-US" altLang="zh-TW" sz="3200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 dirty="0">
                <a:solidFill>
                  <a:schemeClr val="accent2"/>
                </a:solidFill>
                <a:ea typeface="新細明體" charset="-120"/>
              </a:rPr>
              <a:t>Given G=(V,E) and vertex v, find all </a:t>
            </a:r>
            <a:r>
              <a:rPr lang="en-US" altLang="zh-TW" sz="3200" dirty="0" err="1">
                <a:solidFill>
                  <a:schemeClr val="accent2"/>
                </a:solidFill>
                <a:ea typeface="新細明體" charset="-120"/>
              </a:rPr>
              <a:t>w</a:t>
            </a:r>
            <a:r>
              <a:rPr lang="en-US" altLang="zh-TW" sz="3200" dirty="0" err="1">
                <a:solidFill>
                  <a:schemeClr val="accent2"/>
                </a:solidFill>
                <a:ea typeface="新細明體" charset="-120"/>
                <a:sym typeface="Symbol" pitchFamily="18" charset="2"/>
              </a:rPr>
              <a:t>V</a:t>
            </a:r>
            <a:r>
              <a:rPr lang="en-US" altLang="zh-TW" sz="3200" dirty="0">
                <a:solidFill>
                  <a:schemeClr val="accent2"/>
                </a:solidFill>
                <a:ea typeface="新細明體" charset="-120"/>
                <a:sym typeface="Symbol" pitchFamily="18" charset="2"/>
              </a:rPr>
              <a:t>, </a:t>
            </a:r>
            <a:br>
              <a:rPr lang="en-US" altLang="zh-TW" sz="3200" dirty="0">
                <a:solidFill>
                  <a:schemeClr val="accent2"/>
                </a:solidFill>
                <a:ea typeface="新細明體" charset="-120"/>
                <a:sym typeface="Symbol" pitchFamily="18" charset="2"/>
              </a:rPr>
            </a:br>
            <a:r>
              <a:rPr lang="en-US" altLang="zh-TW" sz="3200" dirty="0">
                <a:solidFill>
                  <a:schemeClr val="accent2"/>
                </a:solidFill>
                <a:ea typeface="新細明體" charset="-120"/>
                <a:sym typeface="Symbol" pitchFamily="18" charset="2"/>
              </a:rPr>
              <a:t>such that w connects v.</a:t>
            </a:r>
            <a:endParaRPr lang="en-US" altLang="zh-TW" sz="3200" dirty="0">
              <a:solidFill>
                <a:schemeClr val="tx1"/>
              </a:solidFill>
              <a:ea typeface="新細明體" charset="-12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Depth First Search (DFS)</a:t>
            </a:r>
            <a:br>
              <a:rPr lang="en-US" altLang="zh-TW" sz="2800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2800" dirty="0">
                <a:solidFill>
                  <a:schemeClr val="accent2"/>
                </a:solidFill>
                <a:ea typeface="新細明體" charset="-120"/>
              </a:rPr>
              <a:t>preorder tree </a:t>
            </a:r>
            <a:r>
              <a:rPr lang="en-US" altLang="zh-TW" sz="2800" dirty="0" smtClean="0">
                <a:solidFill>
                  <a:schemeClr val="accent2"/>
                </a:solidFill>
                <a:ea typeface="新細明體" charset="-120"/>
              </a:rPr>
              <a:t>traversal/also </a:t>
            </a:r>
            <a:r>
              <a:rPr lang="en-US" altLang="zh-TW" sz="2800" dirty="0" err="1" smtClean="0">
                <a:solidFill>
                  <a:schemeClr val="accent2"/>
                </a:solidFill>
                <a:ea typeface="新細明體" charset="-120"/>
              </a:rPr>
              <a:t>postorder</a:t>
            </a:r>
            <a:r>
              <a:rPr lang="en-US" altLang="zh-TW" sz="2800" dirty="0" smtClean="0">
                <a:solidFill>
                  <a:schemeClr val="accent2"/>
                </a:solidFill>
                <a:ea typeface="新細明體" charset="-120"/>
              </a:rPr>
              <a:t> can be done</a:t>
            </a:r>
            <a:endParaRPr lang="en-US" altLang="zh-TW" sz="2800" dirty="0">
              <a:solidFill>
                <a:schemeClr val="tx1"/>
              </a:solidFill>
              <a:ea typeface="新細明體" charset="-12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Breadth First Search (BFS)</a:t>
            </a:r>
            <a:br>
              <a:rPr lang="en-US" altLang="zh-TW" sz="2800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2800" dirty="0">
                <a:solidFill>
                  <a:schemeClr val="accent2"/>
                </a:solidFill>
                <a:ea typeface="新細明體" charset="-120"/>
              </a:rPr>
              <a:t>level order tree traversal</a:t>
            </a:r>
            <a:endParaRPr lang="en-US" altLang="zh-TW" sz="2800" dirty="0">
              <a:solidFill>
                <a:schemeClr val="tx1"/>
              </a:solidFill>
              <a:ea typeface="新細明體" charset="-12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Connected </a:t>
            </a:r>
            <a:r>
              <a:rPr lang="en-US" altLang="zh-TW" sz="3200" dirty="0" smtClean="0">
                <a:solidFill>
                  <a:schemeClr val="tx1"/>
                </a:solidFill>
                <a:ea typeface="新細明體" charset="-120"/>
              </a:rPr>
              <a:t>Components (</a:t>
            </a:r>
            <a:r>
              <a:rPr lang="en-US" altLang="zh-TW" sz="3200" i="1" dirty="0" smtClean="0">
                <a:solidFill>
                  <a:schemeClr val="tx1"/>
                </a:solidFill>
                <a:ea typeface="新細明體" charset="-120"/>
              </a:rPr>
              <a:t>not in our syllabus</a:t>
            </a:r>
            <a:r>
              <a:rPr lang="en-US" altLang="zh-TW" sz="3200" dirty="0" smtClean="0">
                <a:solidFill>
                  <a:schemeClr val="tx1"/>
                </a:solidFill>
                <a:ea typeface="新細明體" charset="-120"/>
              </a:rPr>
              <a:t>)</a:t>
            </a:r>
            <a:endParaRPr lang="en-US" altLang="zh-TW" sz="3200" dirty="0">
              <a:solidFill>
                <a:schemeClr val="tx1"/>
              </a:solidFill>
              <a:ea typeface="新細明體" charset="-12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Spanning </a:t>
            </a:r>
            <a:r>
              <a:rPr lang="en-US" altLang="zh-TW" sz="3200" dirty="0" smtClean="0">
                <a:solidFill>
                  <a:schemeClr val="tx1"/>
                </a:solidFill>
                <a:ea typeface="新細明體" charset="-120"/>
              </a:rPr>
              <a:t>Trees (</a:t>
            </a:r>
            <a:r>
              <a:rPr lang="en-US" altLang="zh-TW" sz="3200" i="1" dirty="0" smtClean="0">
                <a:solidFill>
                  <a:schemeClr val="tx1"/>
                </a:solidFill>
                <a:ea typeface="新細明體" charset="-120"/>
              </a:rPr>
              <a:t>next lecture</a:t>
            </a:r>
            <a:r>
              <a:rPr lang="en-US" altLang="zh-TW" sz="3200" dirty="0" smtClean="0">
                <a:solidFill>
                  <a:schemeClr val="tx1"/>
                </a:solidFill>
                <a:ea typeface="新細明體" charset="-120"/>
              </a:rPr>
              <a:t>)</a:t>
            </a:r>
            <a:endParaRPr lang="en-US" altLang="zh-TW" sz="3200" dirty="0">
              <a:solidFill>
                <a:schemeClr val="tx1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71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1915885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1905001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260566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079341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3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50094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4953000" y="2914918"/>
            <a:ext cx="411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BFS(G, </a:t>
            </a:r>
            <a:r>
              <a:rPr lang="en-US" sz="2400" dirty="0" err="1" smtClean="0"/>
              <a:t>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- Initialization: O(|V|)</a:t>
            </a:r>
          </a:p>
          <a:p>
            <a:r>
              <a:rPr lang="en-US" sz="2400" dirty="0" smtClean="0"/>
              <a:t>  - </a:t>
            </a:r>
            <a:r>
              <a:rPr lang="en-US" sz="2400" dirty="0" err="1" smtClean="0"/>
              <a:t>Enqueuing/dequeuing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    O(|V|)</a:t>
            </a:r>
          </a:p>
          <a:p>
            <a:r>
              <a:rPr lang="en-US" sz="2400" dirty="0" smtClean="0"/>
              <a:t>  - Scanning adjacent vertices:</a:t>
            </a:r>
          </a:p>
          <a:p>
            <a:r>
              <a:rPr lang="en-US" sz="2400" dirty="0" smtClean="0"/>
              <a:t>    O(|E|)</a:t>
            </a:r>
          </a:p>
          <a:p>
            <a:r>
              <a:rPr lang="en-US" sz="2400" dirty="0" smtClean="0"/>
              <a:t>  =&gt; total running time:</a:t>
            </a:r>
          </a:p>
          <a:p>
            <a:r>
              <a:rPr lang="en-US" sz="2400" dirty="0" smtClean="0"/>
              <a:t>        O(|V| + |E|)</a:t>
            </a:r>
          </a:p>
        </p:txBody>
      </p:sp>
    </p:spTree>
    <p:extLst>
      <p:ext uri="{BB962C8B-B14F-4D97-AF65-F5344CB8AC3E}">
        <p14:creationId xmlns:p14="http://schemas.microsoft.com/office/powerpoint/2010/main" val="34303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ref. Introduction to Algorithms by Thomas Cormen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search - analysis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 and </a:t>
            </a:r>
            <a:r>
              <a:rPr lang="en-US" dirty="0" err="1"/>
              <a:t>Dequeue</a:t>
            </a:r>
            <a:r>
              <a:rPr lang="en-US" dirty="0"/>
              <a:t> happen only once for each node. </a:t>
            </a:r>
            <a:r>
              <a:rPr lang="en-US" dirty="0" smtClean="0"/>
              <a:t>- </a:t>
            </a:r>
            <a:r>
              <a:rPr lang="en-US" dirty="0"/>
              <a:t>O(V).</a:t>
            </a:r>
          </a:p>
          <a:p>
            <a:r>
              <a:rPr lang="en-US" dirty="0"/>
              <a:t>Sum of the lengths of adjacency lists – </a:t>
            </a:r>
            <a:r>
              <a:rPr lang="el-GR" dirty="0">
                <a:cs typeface="Arial" charset="0"/>
              </a:rPr>
              <a:t>θ</a:t>
            </a:r>
            <a:r>
              <a:rPr lang="en-US" dirty="0">
                <a:cs typeface="Arial" charset="0"/>
              </a:rPr>
              <a:t>(E) (for a directed graph)</a:t>
            </a:r>
          </a:p>
          <a:p>
            <a:r>
              <a:rPr lang="en-US" dirty="0">
                <a:cs typeface="Arial" charset="0"/>
              </a:rPr>
              <a:t>Initialization overhead O(V)</a:t>
            </a:r>
          </a:p>
          <a:p>
            <a:endParaRPr lang="en-US" dirty="0">
              <a:cs typeface="Arial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dirty="0">
                <a:cs typeface="Arial" charset="0"/>
              </a:rPr>
              <a:t>Total runtime O(V+E)</a:t>
            </a:r>
          </a:p>
          <a:p>
            <a:pPr>
              <a:buFont typeface="Wingdings" pitchFamily="2" charset="2"/>
              <a:buNone/>
            </a:pPr>
            <a:endParaRPr lang="el-GR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0000"/>
                </a:solidFill>
              </a:rPr>
              <a:t>Breadth-First Traversal Implementation</a:t>
            </a:r>
            <a:endParaRPr lang="en-US" sz="3100" dirty="0" smtClean="0"/>
          </a:p>
        </p:txBody>
      </p:sp>
      <p:sp>
        <p:nvSpPr>
          <p:cNvPr id="13315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3765550" y="1778000"/>
            <a:ext cx="4921250" cy="4927600"/>
          </a:xfrm>
          <a:noFill/>
        </p:spPr>
        <p:txBody>
          <a:bodyPr>
            <a:normAutofit/>
          </a:bodyPr>
          <a:lstStyle/>
          <a:p>
            <a:pPr lvl="1" eaLnBrk="1" hangingPunct="1">
              <a:buFontTx/>
              <a:buNone/>
            </a:pPr>
            <a:r>
              <a:rPr lang="en-US" sz="2000" i="1" u="sng" dirty="0" err="1" smtClean="0">
                <a:latin typeface="Times New Roman" pitchFamily="18" charset="0"/>
              </a:rPr>
              <a:t>bfs</a:t>
            </a:r>
            <a:r>
              <a:rPr lang="en-US" sz="2000" u="sng" dirty="0" smtClean="0">
                <a:latin typeface="Times New Roman" pitchFamily="18" charset="0"/>
              </a:rPr>
              <a:t>(</a:t>
            </a:r>
            <a:r>
              <a:rPr lang="en-US" sz="2000" i="1" u="sng" dirty="0" smtClean="0">
                <a:latin typeface="Times New Roman" pitchFamily="18" charset="0"/>
              </a:rPr>
              <a:t>v</a:t>
            </a:r>
            <a:r>
              <a:rPr lang="en-US" sz="2000" u="sng" dirty="0" smtClean="0">
                <a:latin typeface="Times New Roman" pitchFamily="18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2000" i="1" dirty="0" smtClean="0">
                <a:latin typeface="Times New Roman" pitchFamily="18" charset="0"/>
              </a:rPr>
              <a:t>count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sz="2000" i="1" dirty="0" smtClean="0">
                <a:latin typeface="Times New Roman" pitchFamily="18" charset="0"/>
              </a:rPr>
              <a:t>count</a:t>
            </a:r>
            <a:r>
              <a:rPr lang="en-US" sz="2000" dirty="0" smtClean="0">
                <a:latin typeface="Times New Roman" pitchFamily="18" charset="0"/>
              </a:rPr>
              <a:t> + 1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mark </a:t>
            </a:r>
            <a:r>
              <a:rPr lang="en-US" sz="2000" i="1" dirty="0" smtClean="0">
                <a:latin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</a:rPr>
              <a:t> with </a:t>
            </a:r>
            <a:r>
              <a:rPr lang="en-US" sz="2000" i="1" dirty="0" smtClean="0">
                <a:latin typeface="Times New Roman" pitchFamily="18" charset="0"/>
              </a:rPr>
              <a:t>count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initialize </a:t>
            </a:r>
            <a:r>
              <a:rPr lang="en-US" sz="2000" i="1" dirty="0" smtClean="0">
                <a:latin typeface="Times New Roman" pitchFamily="18" charset="0"/>
              </a:rPr>
              <a:t>queue</a:t>
            </a:r>
            <a:r>
              <a:rPr lang="en-US" sz="2000" dirty="0" smtClean="0">
                <a:latin typeface="Times New Roman" pitchFamily="18" charset="0"/>
              </a:rPr>
              <a:t> with </a:t>
            </a:r>
            <a:r>
              <a:rPr lang="en-US" sz="2000" i="1" dirty="0" smtClean="0">
                <a:latin typeface="Times New Roman" pitchFamily="18" charset="0"/>
              </a:rPr>
              <a:t>v</a:t>
            </a: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Times New Roman" pitchFamily="18" charset="0"/>
              </a:rPr>
              <a:t>while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</a:rPr>
              <a:t>queue</a:t>
            </a:r>
            <a:r>
              <a:rPr lang="en-US" sz="2000" dirty="0" smtClean="0">
                <a:latin typeface="Times New Roman" pitchFamily="18" charset="0"/>
              </a:rPr>
              <a:t> is not empty </a:t>
            </a:r>
            <a:r>
              <a:rPr lang="en-US" sz="2000" b="1" dirty="0" smtClean="0">
                <a:latin typeface="Times New Roman" pitchFamily="18" charset="0"/>
              </a:rPr>
              <a:t>do</a:t>
            </a:r>
          </a:p>
          <a:p>
            <a:pPr lvl="2" eaLnBrk="1" hangingPunct="1">
              <a:buFontTx/>
              <a:buNone/>
            </a:pPr>
            <a:r>
              <a:rPr lang="en-US" sz="2000" i="1" dirty="0" smtClean="0">
                <a:latin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sz="2000" dirty="0" smtClean="0">
                <a:latin typeface="Times New Roman" pitchFamily="18" charset="0"/>
              </a:rPr>
              <a:t> front of </a:t>
            </a:r>
            <a:r>
              <a:rPr lang="en-US" sz="2000" i="1" dirty="0" smtClean="0">
                <a:latin typeface="Times New Roman" pitchFamily="18" charset="0"/>
              </a:rPr>
              <a:t>queue</a:t>
            </a:r>
          </a:p>
          <a:p>
            <a:pPr lvl="2" eaLnBrk="1" hangingPunct="1">
              <a:buFontTx/>
              <a:buNone/>
            </a:pPr>
            <a:r>
              <a:rPr lang="en-US" sz="2000" b="1" dirty="0" smtClean="0">
                <a:latin typeface="Times New Roman" pitchFamily="18" charset="0"/>
              </a:rPr>
              <a:t>for</a:t>
            </a:r>
            <a:r>
              <a:rPr lang="en-US" sz="2000" dirty="0" smtClean="0">
                <a:latin typeface="Times New Roman" pitchFamily="18" charset="0"/>
              </a:rPr>
              <a:t> each vertex </a:t>
            </a:r>
            <a:r>
              <a:rPr lang="en-US" sz="2000" i="1" dirty="0" smtClean="0">
                <a:latin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</a:rPr>
              <a:t> adjacent to </a:t>
            </a:r>
            <a:r>
              <a:rPr lang="en-US" sz="2000" i="1" dirty="0" smtClean="0">
                <a:latin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</a:rPr>
              <a:t>do</a:t>
            </a:r>
          </a:p>
          <a:p>
            <a:pPr lvl="3" eaLnBrk="1" hangingPunct="1">
              <a:buFontTx/>
              <a:buNone/>
            </a:pPr>
            <a:r>
              <a:rPr lang="en-US" b="1" dirty="0" smtClean="0">
                <a:latin typeface="Times New Roman" pitchFamily="18" charset="0"/>
              </a:rPr>
              <a:t>if </a:t>
            </a:r>
            <a:r>
              <a:rPr lang="en-US" i="1" dirty="0" smtClean="0">
                <a:latin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</a:rPr>
              <a:t> is marked with 0 </a:t>
            </a:r>
          </a:p>
          <a:p>
            <a:pPr lvl="4" eaLnBrk="1" hangingPunct="1">
              <a:buFontTx/>
              <a:buNone/>
            </a:pPr>
            <a:r>
              <a:rPr lang="en-US" i="1" dirty="0" smtClean="0">
                <a:latin typeface="Times New Roman" pitchFamily="18" charset="0"/>
              </a:rPr>
              <a:t>count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i="1" dirty="0" smtClean="0">
                <a:latin typeface="Times New Roman" pitchFamily="18" charset="0"/>
              </a:rPr>
              <a:t>count</a:t>
            </a:r>
            <a:r>
              <a:rPr lang="en-US" dirty="0" smtClean="0">
                <a:latin typeface="Times New Roman" pitchFamily="18" charset="0"/>
              </a:rPr>
              <a:t> + 1</a:t>
            </a:r>
          </a:p>
          <a:p>
            <a:pPr lvl="4" eaLnBrk="1" hangingPunct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mark </a:t>
            </a:r>
            <a:r>
              <a:rPr lang="en-US" i="1" dirty="0" smtClean="0">
                <a:latin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</a:rPr>
              <a:t> with </a:t>
            </a:r>
            <a:r>
              <a:rPr lang="en-US" i="1" dirty="0" smtClean="0">
                <a:latin typeface="Times New Roman" pitchFamily="18" charset="0"/>
              </a:rPr>
              <a:t>count</a:t>
            </a:r>
          </a:p>
          <a:p>
            <a:pPr lvl="4" eaLnBrk="1" hangingPunct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add </a:t>
            </a:r>
            <a:r>
              <a:rPr lang="en-US" i="1" dirty="0" smtClean="0">
                <a:latin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</a:rPr>
              <a:t> to the end of the </a:t>
            </a:r>
            <a:r>
              <a:rPr lang="en-US" i="1" dirty="0" smtClean="0">
                <a:latin typeface="Times New Roman" pitchFamily="18" charset="0"/>
              </a:rPr>
              <a:t>queue</a:t>
            </a:r>
          </a:p>
          <a:p>
            <a:pPr lvl="2" eaLnBrk="1" hangingPunct="1"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remove </a:t>
            </a:r>
            <a:r>
              <a:rPr lang="en-US" sz="2000" i="1" dirty="0" smtClean="0">
                <a:latin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</a:rPr>
              <a:t>from the front of the </a:t>
            </a:r>
            <a:r>
              <a:rPr lang="en-US" sz="2000" i="1" dirty="0" smtClean="0">
                <a:latin typeface="Times New Roman" pitchFamily="18" charset="0"/>
              </a:rPr>
              <a:t>queue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sz="2000" b="0" dirty="0" smtClean="0">
              <a:latin typeface="Times New Roman" pitchFamily="18" charset="0"/>
            </a:endParaRP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533400" y="2430463"/>
            <a:ext cx="3357563" cy="2225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r>
              <a:rPr kumimoji="1" lang="en-US" sz="20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BFS</a:t>
            </a:r>
            <a:r>
              <a:rPr kumimoji="1" lang="en-US" sz="2000" i="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1" lang="en-US" sz="20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kumimoji="1" lang="en-US" sz="2000" i="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1"/>
            <a:r>
              <a:rPr kumimoji="1" lang="en-US" sz="20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count</a:t>
            </a:r>
            <a:r>
              <a:rPr kumimoji="1"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 </a:t>
            </a:r>
            <a:r>
              <a:rPr kumimoji="1"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  <a:p>
            <a:pPr lvl="1"/>
            <a:r>
              <a:rPr kumimoji="1"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mark each vertex with 0</a:t>
            </a:r>
          </a:p>
          <a:p>
            <a:pPr lvl="1"/>
            <a:r>
              <a:rPr kumimoji="1"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 </a:t>
            </a:r>
            <a:r>
              <a:rPr kumimoji="1"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each vertex</a:t>
            </a:r>
            <a:r>
              <a:rPr kumimoji="1"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kumimoji="1"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kumimoji="1"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kumimoji="1"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do </a:t>
            </a:r>
          </a:p>
          <a:p>
            <a:pPr lvl="1"/>
            <a:r>
              <a:rPr kumimoji="1"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if </a:t>
            </a:r>
            <a:r>
              <a:rPr kumimoji="1"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kumimoji="1"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is marked with 0</a:t>
            </a:r>
          </a:p>
          <a:p>
            <a:pPr lvl="1"/>
            <a:r>
              <a:rPr kumimoji="1"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	</a:t>
            </a:r>
            <a:r>
              <a:rPr kumimoji="1" lang="en-US" sz="2000" b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bfs</a:t>
            </a:r>
            <a:r>
              <a:rPr kumimoji="1"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1" lang="en-US" sz="20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kumimoji="1"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endParaRPr lang="en-US" sz="2000" i="0" dirty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33838" y="1739900"/>
            <a:ext cx="4729162" cy="48895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923925" y="2392363"/>
            <a:ext cx="2841625" cy="20732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8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476250"/>
          </a:xfrm>
        </p:spPr>
        <p:txBody>
          <a:bodyPr>
            <a:normAutofit fontScale="90000"/>
          </a:bodyPr>
          <a:lstStyle/>
          <a:p>
            <a:pPr rtl="0"/>
            <a:r>
              <a:rPr lang="en-US" sz="3400" dirty="0">
                <a:solidFill>
                  <a:srgbClr val="FF0000"/>
                </a:solidFill>
              </a:rPr>
              <a:t>Breadth-First Traversal </a:t>
            </a:r>
            <a:r>
              <a:rPr lang="en-US" sz="3400" dirty="0" smtClean="0">
                <a:solidFill>
                  <a:srgbClr val="FF0000"/>
                </a:solidFill>
              </a:rPr>
              <a:t>Implementation (Cont’d)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908050"/>
            <a:ext cx="8645525" cy="5784850"/>
          </a:xfrm>
          <a:solidFill>
            <a:srgbClr val="FFFF99"/>
          </a:soli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public void breadthFirstTraversal(Visitor visitor, Vertex start){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boolean enqueued[] = new boolean[numberOfVertices];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for(int i = 0; i &lt; numberOfVertices; i++) enqueued[i] = false;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Queue queue = new QueueAsLinkedList();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enqueued[getIndex(start)] = true;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queue.enqueue(start);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while(!queue.isEmpty() &amp;&amp; !visitor.isDone())  {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Vertex v = (Vertex) queue.dequeue();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visitor.visit(v);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Iterator it = v.getSuccessors();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while(it.hasNext()) {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Vertex to = (Vertex) it.next();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int index = getIndex(to);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if(!enqueued[index]) {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   enqueued[index] = true;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   queue.enqueue(to);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36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BFS observations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>
                <a:solidFill>
                  <a:srgbClr val="262626"/>
                </a:solidFill>
              </a:rPr>
              <a:t>optimality</a:t>
            </a:r>
            <a:r>
              <a:rPr lang="en-US" dirty="0" smtClean="0">
                <a:solidFill>
                  <a:srgbClr val="262626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rgbClr val="404040"/>
                </a:solidFill>
              </a:rPr>
              <a:t>always finds the shortest path (fewest edges).</a:t>
            </a:r>
          </a:p>
          <a:p>
            <a:pPr lvl="1"/>
            <a:r>
              <a:rPr lang="en-US" dirty="0" smtClean="0">
                <a:solidFill>
                  <a:srgbClr val="404040"/>
                </a:solidFill>
              </a:rPr>
              <a:t>in </a:t>
            </a:r>
            <a:r>
              <a:rPr lang="en-US" dirty="0" err="1" smtClean="0">
                <a:solidFill>
                  <a:srgbClr val="404040"/>
                </a:solidFill>
              </a:rPr>
              <a:t>unweighted</a:t>
            </a:r>
            <a:r>
              <a:rPr lang="en-US" dirty="0" smtClean="0">
                <a:solidFill>
                  <a:srgbClr val="404040"/>
                </a:solidFill>
              </a:rPr>
              <a:t> graphs, finds optimal cost path.</a:t>
            </a:r>
          </a:p>
          <a:p>
            <a:pPr lvl="1"/>
            <a:r>
              <a:rPr lang="en-US" dirty="0" smtClean="0">
                <a:solidFill>
                  <a:srgbClr val="404040"/>
                </a:solidFill>
              </a:rPr>
              <a:t>In weighted graphs, </a:t>
            </a:r>
            <a:r>
              <a:rPr lang="en-US" i="1" dirty="0" smtClean="0">
                <a:solidFill>
                  <a:srgbClr val="404040"/>
                </a:solidFill>
              </a:rPr>
              <a:t>not </a:t>
            </a:r>
            <a:r>
              <a:rPr lang="en-US" dirty="0" smtClean="0">
                <a:solidFill>
                  <a:srgbClr val="404040"/>
                </a:solidFill>
              </a:rPr>
              <a:t>always optimal cost.</a:t>
            </a:r>
          </a:p>
          <a:p>
            <a:pPr lvl="1"/>
            <a:endParaRPr lang="en-US" sz="1200" dirty="0" smtClean="0">
              <a:solidFill>
                <a:srgbClr val="404040"/>
              </a:solidFill>
            </a:endParaRPr>
          </a:p>
          <a:p>
            <a:r>
              <a:rPr lang="en-US" i="1" dirty="0" smtClean="0">
                <a:solidFill>
                  <a:srgbClr val="262626"/>
                </a:solidFill>
              </a:rPr>
              <a:t>retrieval</a:t>
            </a:r>
            <a:r>
              <a:rPr lang="en-US" dirty="0" smtClean="0">
                <a:solidFill>
                  <a:srgbClr val="262626"/>
                </a:solidFill>
              </a:rPr>
              <a:t>: harder to reconstruct the actual sequence of vertices or edges in the path once you find it</a:t>
            </a:r>
          </a:p>
          <a:p>
            <a:pPr lvl="1"/>
            <a:r>
              <a:rPr lang="en-US" dirty="0" smtClean="0">
                <a:solidFill>
                  <a:srgbClr val="404040"/>
                </a:solidFill>
              </a:rPr>
              <a:t>conceptually, BFS is exploring many possible paths in parallel, so it's not easy to store a path array/list in progress</a:t>
            </a:r>
          </a:p>
          <a:p>
            <a:pPr lvl="1"/>
            <a:r>
              <a:rPr lang="en-US" dirty="0" smtClean="0">
                <a:solidFill>
                  <a:srgbClr val="404040"/>
                </a:solidFill>
              </a:rPr>
              <a:t>solution: We can keep track of the path by storing predecessors for each vertex (each vertex can store a reference to a </a:t>
            </a:r>
            <a:r>
              <a:rPr lang="en-US" i="1" dirty="0" smtClean="0">
                <a:solidFill>
                  <a:srgbClr val="404040"/>
                </a:solidFill>
              </a:rPr>
              <a:t>previous</a:t>
            </a:r>
            <a:r>
              <a:rPr lang="en-US" dirty="0" smtClean="0">
                <a:solidFill>
                  <a:srgbClr val="404040"/>
                </a:solidFill>
              </a:rPr>
              <a:t> vertex).</a:t>
            </a:r>
          </a:p>
          <a:p>
            <a:pPr lvl="1"/>
            <a:endParaRPr lang="en-US" sz="1200" dirty="0" smtClean="0">
              <a:solidFill>
                <a:srgbClr val="404040"/>
              </a:solidFill>
            </a:endParaRPr>
          </a:p>
          <a:p>
            <a:r>
              <a:rPr lang="en-US" dirty="0" smtClean="0">
                <a:solidFill>
                  <a:srgbClr val="262626"/>
                </a:solidFill>
              </a:rPr>
              <a:t>DFS uses less memory than BFS, easier to reconstruct the path once found; but DFS does not always find shortest path.  BFS does.</a:t>
            </a:r>
          </a:p>
        </p:txBody>
      </p:sp>
      <p:grpSp>
        <p:nvGrpSpPr>
          <p:cNvPr id="745476" name="Group 4"/>
          <p:cNvGrpSpPr>
            <a:grpSpLocks/>
          </p:cNvGrpSpPr>
          <p:nvPr/>
        </p:nvGrpSpPr>
        <p:grpSpPr bwMode="auto">
          <a:xfrm>
            <a:off x="6400800" y="1295400"/>
            <a:ext cx="2133600" cy="1752600"/>
            <a:chOff x="3648" y="2640"/>
            <a:chExt cx="1344" cy="1104"/>
          </a:xfrm>
        </p:grpSpPr>
        <p:sp>
          <p:nvSpPr>
            <p:cNvPr id="745477" name="Oval 5"/>
            <p:cNvSpPr>
              <a:spLocks noChangeArrowheads="1"/>
            </p:cNvSpPr>
            <p:nvPr/>
          </p:nvSpPr>
          <p:spPr bwMode="auto">
            <a:xfrm>
              <a:off x="3648" y="2640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a</a:t>
              </a:r>
            </a:p>
          </p:txBody>
        </p:sp>
        <p:cxnSp>
          <p:nvCxnSpPr>
            <p:cNvPr id="745478" name="AutoShape 6"/>
            <p:cNvCxnSpPr>
              <a:cxnSpLocks noChangeShapeType="1"/>
              <a:stCxn id="745477" idx="4"/>
              <a:endCxn id="745484" idx="0"/>
            </p:cNvCxnSpPr>
            <p:nvPr/>
          </p:nvCxnSpPr>
          <p:spPr bwMode="auto">
            <a:xfrm>
              <a:off x="3768" y="2886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5479" name="Oval 7"/>
            <p:cNvSpPr>
              <a:spLocks noChangeArrowheads="1"/>
            </p:cNvSpPr>
            <p:nvPr/>
          </p:nvSpPr>
          <p:spPr bwMode="auto">
            <a:xfrm>
              <a:off x="4224" y="307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e</a:t>
              </a:r>
            </a:p>
          </p:txBody>
        </p:sp>
        <p:sp>
          <p:nvSpPr>
            <p:cNvPr id="745480" name="Oval 8"/>
            <p:cNvSpPr>
              <a:spLocks noChangeArrowheads="1"/>
            </p:cNvSpPr>
            <p:nvPr/>
          </p:nvSpPr>
          <p:spPr bwMode="auto">
            <a:xfrm>
              <a:off x="4224" y="2640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b</a:t>
              </a:r>
            </a:p>
          </p:txBody>
        </p:sp>
        <p:sp>
          <p:nvSpPr>
            <p:cNvPr id="745481" name="Oval 9"/>
            <p:cNvSpPr>
              <a:spLocks noChangeArrowheads="1"/>
            </p:cNvSpPr>
            <p:nvPr/>
          </p:nvSpPr>
          <p:spPr bwMode="auto">
            <a:xfrm>
              <a:off x="4752" y="2640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c</a:t>
              </a:r>
            </a:p>
          </p:txBody>
        </p:sp>
        <p:sp>
          <p:nvSpPr>
            <p:cNvPr id="745482" name="Oval 10"/>
            <p:cNvSpPr>
              <a:spLocks noChangeArrowheads="1"/>
            </p:cNvSpPr>
            <p:nvPr/>
          </p:nvSpPr>
          <p:spPr bwMode="auto">
            <a:xfrm>
              <a:off x="4224" y="350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h</a:t>
              </a:r>
            </a:p>
          </p:txBody>
        </p:sp>
        <p:sp>
          <p:nvSpPr>
            <p:cNvPr id="745483" name="Oval 11"/>
            <p:cNvSpPr>
              <a:spLocks noChangeArrowheads="1"/>
            </p:cNvSpPr>
            <p:nvPr/>
          </p:nvSpPr>
          <p:spPr bwMode="auto">
            <a:xfrm>
              <a:off x="3648" y="350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g</a:t>
              </a:r>
            </a:p>
          </p:txBody>
        </p:sp>
        <p:sp>
          <p:nvSpPr>
            <p:cNvPr id="745484" name="Oval 12"/>
            <p:cNvSpPr>
              <a:spLocks noChangeArrowheads="1"/>
            </p:cNvSpPr>
            <p:nvPr/>
          </p:nvSpPr>
          <p:spPr bwMode="auto">
            <a:xfrm>
              <a:off x="3648" y="307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745485" name="AutoShape 13"/>
            <p:cNvCxnSpPr>
              <a:cxnSpLocks noChangeShapeType="1"/>
              <a:stCxn id="745477" idx="6"/>
              <a:endCxn id="745480" idx="2"/>
            </p:cNvCxnSpPr>
            <p:nvPr/>
          </p:nvCxnSpPr>
          <p:spPr bwMode="auto">
            <a:xfrm>
              <a:off x="3894" y="2760"/>
              <a:ext cx="32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5486" name="AutoShape 14"/>
            <p:cNvCxnSpPr>
              <a:cxnSpLocks noChangeShapeType="1"/>
              <a:stCxn id="745480" idx="4"/>
              <a:endCxn id="745479" idx="0"/>
            </p:cNvCxnSpPr>
            <p:nvPr/>
          </p:nvCxnSpPr>
          <p:spPr bwMode="auto">
            <a:xfrm>
              <a:off x="4344" y="2886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5487" name="AutoShape 15"/>
            <p:cNvCxnSpPr>
              <a:cxnSpLocks noChangeShapeType="1"/>
              <a:stCxn id="745481" idx="2"/>
              <a:endCxn id="745479" idx="7"/>
            </p:cNvCxnSpPr>
            <p:nvPr/>
          </p:nvCxnSpPr>
          <p:spPr bwMode="auto">
            <a:xfrm flipH="1">
              <a:off x="4429" y="2760"/>
              <a:ext cx="317" cy="3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5488" name="AutoShape 16"/>
            <p:cNvCxnSpPr>
              <a:cxnSpLocks noChangeShapeType="1"/>
              <a:stCxn id="745484" idx="4"/>
              <a:endCxn id="745483" idx="0"/>
            </p:cNvCxnSpPr>
            <p:nvPr/>
          </p:nvCxnSpPr>
          <p:spPr bwMode="auto">
            <a:xfrm>
              <a:off x="3768" y="3318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5489" name="AutoShape 17"/>
            <p:cNvCxnSpPr>
              <a:cxnSpLocks noChangeShapeType="1"/>
              <a:stCxn id="745483" idx="6"/>
              <a:endCxn id="745482" idx="2"/>
            </p:cNvCxnSpPr>
            <p:nvPr/>
          </p:nvCxnSpPr>
          <p:spPr bwMode="auto">
            <a:xfrm>
              <a:off x="3894" y="3624"/>
              <a:ext cx="32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5490" name="AutoShape 18"/>
            <p:cNvCxnSpPr>
              <a:cxnSpLocks noChangeShapeType="1"/>
              <a:stCxn id="745492" idx="0"/>
              <a:endCxn id="745481" idx="4"/>
            </p:cNvCxnSpPr>
            <p:nvPr/>
          </p:nvCxnSpPr>
          <p:spPr bwMode="auto">
            <a:xfrm flipV="1">
              <a:off x="4872" y="2886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5491" name="AutoShape 19"/>
            <p:cNvCxnSpPr>
              <a:cxnSpLocks noChangeShapeType="1"/>
              <a:stCxn id="745482" idx="0"/>
              <a:endCxn id="745479" idx="4"/>
            </p:cNvCxnSpPr>
            <p:nvPr/>
          </p:nvCxnSpPr>
          <p:spPr bwMode="auto">
            <a:xfrm flipV="1">
              <a:off x="4344" y="3318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5492" name="Oval 20"/>
            <p:cNvSpPr>
              <a:spLocks noChangeArrowheads="1"/>
            </p:cNvSpPr>
            <p:nvPr/>
          </p:nvSpPr>
          <p:spPr bwMode="auto">
            <a:xfrm>
              <a:off x="4752" y="307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f</a:t>
              </a:r>
            </a:p>
          </p:txBody>
        </p:sp>
        <p:cxnSp>
          <p:nvCxnSpPr>
            <p:cNvPr id="745493" name="AutoShape 21"/>
            <p:cNvCxnSpPr>
              <a:cxnSpLocks noChangeShapeType="1"/>
              <a:stCxn id="745479" idx="6"/>
              <a:endCxn id="745492" idx="2"/>
            </p:cNvCxnSpPr>
            <p:nvPr/>
          </p:nvCxnSpPr>
          <p:spPr bwMode="auto">
            <a:xfrm>
              <a:off x="4470" y="3192"/>
              <a:ext cx="27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5494" name="AutoShape 22"/>
            <p:cNvCxnSpPr>
              <a:cxnSpLocks noChangeShapeType="1"/>
              <a:stCxn id="745484" idx="5"/>
              <a:endCxn id="745482" idx="1"/>
            </p:cNvCxnSpPr>
            <p:nvPr/>
          </p:nvCxnSpPr>
          <p:spPr bwMode="auto">
            <a:xfrm>
              <a:off x="3853" y="3283"/>
              <a:ext cx="40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5495" name="AutoShape 23"/>
            <p:cNvCxnSpPr>
              <a:cxnSpLocks noChangeShapeType="1"/>
              <a:stCxn id="745477" idx="5"/>
              <a:endCxn id="745479" idx="2"/>
            </p:cNvCxnSpPr>
            <p:nvPr/>
          </p:nvCxnSpPr>
          <p:spPr bwMode="auto">
            <a:xfrm>
              <a:off x="3853" y="2851"/>
              <a:ext cx="365" cy="3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5496" name="AutoShape 24"/>
            <p:cNvCxnSpPr>
              <a:cxnSpLocks noChangeShapeType="1"/>
              <a:stCxn id="745482" idx="6"/>
              <a:endCxn id="745492" idx="4"/>
            </p:cNvCxnSpPr>
            <p:nvPr/>
          </p:nvCxnSpPr>
          <p:spPr bwMode="auto">
            <a:xfrm flipV="1">
              <a:off x="4470" y="3318"/>
              <a:ext cx="402" cy="3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83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ref. Introduction to Algorithms by Thomas Cormen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2637"/>
          </a:xfrm>
        </p:spPr>
        <p:txBody>
          <a:bodyPr/>
          <a:lstStyle/>
          <a:p>
            <a:r>
              <a:rPr lang="en-US"/>
              <a:t>Depth first search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It searches ‘deeper’ the graph when possible.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Starts at the selected node and explores as far as possible along each branch before backtracking.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Vertices go through white, gray and black stages of color.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White – initially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Gray – when discovered first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Black – when finished i.e. the adjacency list of the vertex is completely examined.  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Also records timestamps for each vertex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d[v]	when the vertex is first discovered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f[v]	when the vertex is finished	</a:t>
            </a:r>
            <a:endParaRPr lang="en-US" sz="2200" dirty="0" smtClean="0"/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600" dirty="0"/>
              <a:t>Can be done efficiently using a </a:t>
            </a:r>
            <a:r>
              <a:rPr lang="en-US" sz="2600" dirty="0">
                <a:solidFill>
                  <a:srgbClr val="C0000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7026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 of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appears that a </a:t>
            </a:r>
            <a:r>
              <a:rPr lang="en-US" dirty="0"/>
              <a:t>version of depth-first search was investigated in the 19th century by </a:t>
            </a:r>
            <a:r>
              <a:rPr lang="en-US" dirty="0" smtClean="0"/>
              <a:t>French mathematician</a:t>
            </a:r>
            <a:r>
              <a:rPr lang="en-US" dirty="0"/>
              <a:t> </a:t>
            </a:r>
            <a:r>
              <a:rPr lang="en-US" dirty="0">
                <a:hlinkClick r:id="rId2" tooltip="Charles Pierre Trémaux"/>
              </a:rPr>
              <a:t>Charles Pierre </a:t>
            </a:r>
            <a:r>
              <a:rPr lang="en-US" dirty="0" err="1" smtClean="0">
                <a:hlinkClick r:id="rId2" tooltip="Charles Pierre Trémaux"/>
              </a:rPr>
              <a:t>Trémaux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dirty="0" err="1"/>
              <a:t>Trémaux</a:t>
            </a:r>
            <a:r>
              <a:rPr lang="en-US" dirty="0"/>
              <a:t> </a:t>
            </a:r>
            <a:r>
              <a:rPr lang="en-US" dirty="0" smtClean="0"/>
              <a:t>tree) as </a:t>
            </a:r>
            <a:r>
              <a:rPr lang="en-US" dirty="0"/>
              <a:t>a strategy for solving </a:t>
            </a:r>
            <a:r>
              <a:rPr lang="en-US" dirty="0" smtClean="0"/>
              <a:t>mazes.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65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7429606" y="4977862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6200000" flipH="1">
            <a:off x="5323816" y="4968591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H="1">
            <a:off x="3422683" y="4968591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1348289" y="4979898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899963" y="4985691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816296" y="5022775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907713" y="4974388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835359" y="4985693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6666208" y="3895472"/>
            <a:ext cx="1029992" cy="79184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2703808" y="3894405"/>
            <a:ext cx="1029992" cy="79291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 flipV="1">
            <a:off x="5562601" y="3931486"/>
            <a:ext cx="1062999" cy="79291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1" idx="7"/>
          </p:cNvCxnSpPr>
          <p:nvPr/>
        </p:nvCxnSpPr>
        <p:spPr>
          <a:xfrm rot="10800000" flipV="1">
            <a:off x="1793207" y="3931486"/>
            <a:ext cx="910597" cy="62420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94551" y="3276602"/>
            <a:ext cx="1931047" cy="65488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V="1">
            <a:off x="2703807" y="3276602"/>
            <a:ext cx="1990745" cy="65488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443268" y="3083703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38268" y="3733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53332" y="3733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447800" y="4500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439064" y="4500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528868" y="4495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520132" y="4495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14400" y="5643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905664" y="5643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95468" y="5638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86732" y="5638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981200" y="5643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972464" y="5643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062268" y="5638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053532" y="5638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10800000" flipV="1">
            <a:off x="2657454" y="3032322"/>
            <a:ext cx="1763132" cy="59436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1541519" y="3806698"/>
            <a:ext cx="888873" cy="59436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21474" y="4924634"/>
            <a:ext cx="967581" cy="488881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1142640" y="5142843"/>
            <a:ext cx="660374" cy="317773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1546406" y="5208062"/>
            <a:ext cx="578135" cy="27332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1710539" y="4996231"/>
            <a:ext cx="751576" cy="355316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 flipV="1">
            <a:off x="1955902" y="4209814"/>
            <a:ext cx="711098" cy="475488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2804732" y="3971672"/>
            <a:ext cx="1541064" cy="1676399"/>
            <a:chOff x="2804732" y="3971672"/>
            <a:chExt cx="1541064" cy="1676399"/>
          </a:xfrm>
        </p:grpSpPr>
        <p:cxnSp>
          <p:nvCxnSpPr>
            <p:cNvPr id="43" name="Straight Connector 42"/>
            <p:cNvCxnSpPr/>
            <p:nvPr/>
          </p:nvCxnSpPr>
          <p:spPr>
            <a:xfrm rot="5400000">
              <a:off x="2712555" y="4919840"/>
              <a:ext cx="967581" cy="48888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3224451" y="5128778"/>
              <a:ext cx="660374" cy="317773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3628217" y="5193997"/>
              <a:ext cx="578135" cy="273320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3792350" y="4982166"/>
              <a:ext cx="751576" cy="355316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804732" y="4200271"/>
              <a:ext cx="591019" cy="470948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48000" y="3971672"/>
              <a:ext cx="531917" cy="423853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 rot="10800000" flipV="1">
            <a:off x="3152011" y="3505200"/>
            <a:ext cx="1234192" cy="416052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847937" y="3065161"/>
            <a:ext cx="3496983" cy="2591006"/>
            <a:chOff x="4847937" y="3065161"/>
            <a:chExt cx="3496983" cy="2591006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4888214" y="3065161"/>
              <a:ext cx="1681764" cy="594361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 flipV="1">
              <a:off x="5540644" y="3974974"/>
              <a:ext cx="631556" cy="429386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620598" y="4927936"/>
              <a:ext cx="967581" cy="48888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5141764" y="5146145"/>
              <a:ext cx="660374" cy="317773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5545530" y="5211364"/>
              <a:ext cx="578135" cy="273320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5709663" y="4999533"/>
              <a:ext cx="751576" cy="355316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0800000" flipV="1">
              <a:off x="5955026" y="4213116"/>
              <a:ext cx="711098" cy="475488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6711679" y="4923142"/>
              <a:ext cx="967581" cy="48888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7223575" y="5132080"/>
              <a:ext cx="660374" cy="317773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7627341" y="5197299"/>
              <a:ext cx="578135" cy="273320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7791474" y="4985468"/>
              <a:ext cx="751576" cy="355316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803856" y="4203573"/>
              <a:ext cx="591019" cy="470948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951029" y="3894405"/>
              <a:ext cx="628012" cy="504422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847937" y="3459909"/>
              <a:ext cx="1261323" cy="44577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4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1935265" y="4297400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422335" y="4303195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1" idx="7"/>
          </p:cNvCxnSpPr>
          <p:nvPr/>
        </p:nvCxnSpPr>
        <p:spPr>
          <a:xfrm rot="10800000" flipV="1">
            <a:off x="2380183" y="3248988"/>
            <a:ext cx="910597" cy="62420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34776" y="3818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5013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5681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34776" y="370018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4357998" y="3124200"/>
            <a:ext cx="426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d[u</a:t>
            </a:r>
            <a:r>
              <a:rPr lang="en-US" sz="2400" dirty="0" smtClean="0"/>
              <a:t>]: when </a:t>
            </a:r>
            <a:r>
              <a:rPr lang="en-US" sz="2400" dirty="0" err="1" smtClean="0"/>
              <a:t>u</a:t>
            </a:r>
            <a:r>
              <a:rPr lang="en-US" sz="2400" dirty="0" smtClean="0"/>
              <a:t> is discovered</a:t>
            </a:r>
          </a:p>
          <a:p>
            <a:r>
              <a:rPr lang="en-US" sz="2400" dirty="0" err="1" smtClean="0"/>
              <a:t>f[u</a:t>
            </a:r>
            <a:r>
              <a:rPr lang="en-US" sz="2400" dirty="0" smtClean="0"/>
              <a:t>]: when searching </a:t>
            </a:r>
            <a:r>
              <a:rPr lang="en-US" sz="2400" dirty="0" err="1" smtClean="0"/>
              <a:t>adj</a:t>
            </a:r>
            <a:r>
              <a:rPr lang="en-US" sz="2400" dirty="0" smtClean="0"/>
              <a:t> of </a:t>
            </a:r>
            <a:r>
              <a:rPr lang="en-US" sz="2400" dirty="0" err="1" smtClean="0"/>
              <a:t>u</a:t>
            </a:r>
            <a:endParaRPr lang="en-US" sz="2400" dirty="0" smtClean="0"/>
          </a:p>
          <a:p>
            <a:r>
              <a:rPr lang="en-US" sz="2400" dirty="0" smtClean="0"/>
              <a:t>         is finished 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1524000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72" name="TextBox 71"/>
          <p:cNvSpPr txBox="1"/>
          <p:nvPr/>
        </p:nvSpPr>
        <p:spPr>
          <a:xfrm>
            <a:off x="2529198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3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1935265" y="4297400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422335" y="4303195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1" idx="7"/>
          </p:cNvCxnSpPr>
          <p:nvPr/>
        </p:nvCxnSpPr>
        <p:spPr>
          <a:xfrm rot="10800000" flipV="1">
            <a:off x="2380183" y="3248988"/>
            <a:ext cx="910597" cy="62420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34776" y="3818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5013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5681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0800000" flipV="1">
            <a:off x="2128495" y="3124200"/>
            <a:ext cx="888873" cy="59436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34776" y="370018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4357998" y="3124200"/>
            <a:ext cx="426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d[u</a:t>
            </a:r>
            <a:r>
              <a:rPr lang="en-US" sz="2400" dirty="0" smtClean="0"/>
              <a:t>]: when </a:t>
            </a:r>
            <a:r>
              <a:rPr lang="en-US" sz="2400" dirty="0" err="1" smtClean="0"/>
              <a:t>u</a:t>
            </a:r>
            <a:r>
              <a:rPr lang="en-US" sz="2400" dirty="0" smtClean="0"/>
              <a:t> is discovered</a:t>
            </a:r>
          </a:p>
          <a:p>
            <a:r>
              <a:rPr lang="en-US" sz="2400" dirty="0" err="1" smtClean="0"/>
              <a:t>f[u</a:t>
            </a:r>
            <a:r>
              <a:rPr lang="en-US" sz="2400" dirty="0" smtClean="0"/>
              <a:t>]: when searching </a:t>
            </a:r>
            <a:r>
              <a:rPr lang="en-US" sz="2400" dirty="0" err="1" smtClean="0"/>
              <a:t>adj</a:t>
            </a:r>
            <a:r>
              <a:rPr lang="en-US" sz="2400" dirty="0" smtClean="0"/>
              <a:t> of </a:t>
            </a:r>
            <a:r>
              <a:rPr lang="en-US" sz="2400" dirty="0" err="1" smtClean="0"/>
              <a:t>u</a:t>
            </a:r>
            <a:endParaRPr lang="en-US" sz="2400" dirty="0" smtClean="0"/>
          </a:p>
          <a:p>
            <a:r>
              <a:rPr lang="en-US" sz="2400" dirty="0" smtClean="0"/>
              <a:t>         is finished 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246582" y="25908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timestamp: </a:t>
            </a:r>
            <a:r>
              <a:rPr lang="en-US" sz="2400" dirty="0" err="1" smtClean="0"/>
              <a:t>t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" y="3642358"/>
            <a:ext cx="1357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d[u</a:t>
            </a:r>
            <a:r>
              <a:rPr lang="en-US" sz="2400" dirty="0" smtClean="0"/>
              <a:t>] = </a:t>
            </a:r>
            <a:r>
              <a:rPr lang="en-US" sz="2400" dirty="0" err="1" smtClean="0"/>
              <a:t>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529198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28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Graph Traversals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Basic Algorithm for Traversals: </a:t>
            </a:r>
          </a:p>
          <a:p>
            <a:r>
              <a:rPr lang="en-US" sz="2600" dirty="0" smtClean="0"/>
              <a:t>Select a starting node</a:t>
            </a:r>
          </a:p>
          <a:p>
            <a:r>
              <a:rPr lang="en-US" sz="2600" dirty="0" smtClean="0"/>
              <a:t>Make a set of nodes adjacent to current node</a:t>
            </a:r>
          </a:p>
          <a:p>
            <a:r>
              <a:rPr lang="en-US" sz="2600" dirty="0" smtClean="0"/>
              <a:t>Visit each node in the set but "mark" each nodes after visiting them so you don't revisit them (and eventually stop)</a:t>
            </a:r>
          </a:p>
          <a:p>
            <a:r>
              <a:rPr lang="en-US" sz="2600" dirty="0" smtClean="0"/>
              <a:t>Repeat above but skip "marked nodes"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8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1935265" y="4297400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422335" y="4303195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1" idx="7"/>
          </p:cNvCxnSpPr>
          <p:nvPr/>
        </p:nvCxnSpPr>
        <p:spPr>
          <a:xfrm rot="10800000" flipV="1">
            <a:off x="2380183" y="3248988"/>
            <a:ext cx="910597" cy="62420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34776" y="3818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5013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5681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0800000" flipV="1">
            <a:off x="2128495" y="3124200"/>
            <a:ext cx="888873" cy="59436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34776" y="370018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4357998" y="3124200"/>
            <a:ext cx="426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d[u</a:t>
            </a:r>
            <a:r>
              <a:rPr lang="en-US" sz="2400" dirty="0" smtClean="0"/>
              <a:t>]: when </a:t>
            </a:r>
            <a:r>
              <a:rPr lang="en-US" sz="2400" dirty="0" err="1" smtClean="0"/>
              <a:t>u</a:t>
            </a:r>
            <a:r>
              <a:rPr lang="en-US" sz="2400" dirty="0" smtClean="0"/>
              <a:t> is discovered</a:t>
            </a:r>
          </a:p>
          <a:p>
            <a:r>
              <a:rPr lang="en-US" sz="2400" dirty="0" err="1" smtClean="0"/>
              <a:t>f[u</a:t>
            </a:r>
            <a:r>
              <a:rPr lang="en-US" sz="2400" dirty="0" smtClean="0"/>
              <a:t>]: when searching </a:t>
            </a:r>
            <a:r>
              <a:rPr lang="en-US" sz="2400" dirty="0" err="1" smtClean="0"/>
              <a:t>adj</a:t>
            </a:r>
            <a:r>
              <a:rPr lang="en-US" sz="2400" dirty="0" smtClean="0"/>
              <a:t> of </a:t>
            </a:r>
            <a:r>
              <a:rPr lang="en-US" sz="2400" dirty="0" err="1" smtClean="0"/>
              <a:t>u</a:t>
            </a:r>
            <a:endParaRPr lang="en-US" sz="2400" dirty="0" smtClean="0"/>
          </a:p>
          <a:p>
            <a:r>
              <a:rPr lang="en-US" sz="2400" dirty="0" smtClean="0"/>
              <a:t>         is finished 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246582" y="2590800"/>
            <a:ext cx="228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timestamp: t+1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" y="3642358"/>
            <a:ext cx="1357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d[u</a:t>
            </a:r>
            <a:r>
              <a:rPr lang="en-US" sz="2400" dirty="0" smtClean="0"/>
              <a:t>] = </a:t>
            </a:r>
            <a:r>
              <a:rPr lang="en-US" sz="2400" dirty="0" err="1" smtClean="0"/>
              <a:t>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529198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1208450" y="4242136"/>
            <a:ext cx="967581" cy="488881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" y="5334000"/>
            <a:ext cx="152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d[v</a:t>
            </a:r>
            <a:r>
              <a:rPr lang="en-US" sz="2400" dirty="0" smtClean="0"/>
              <a:t>] = t+1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754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1935265" y="4297400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422335" y="4303195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1" idx="7"/>
          </p:cNvCxnSpPr>
          <p:nvPr/>
        </p:nvCxnSpPr>
        <p:spPr>
          <a:xfrm rot="10800000" flipV="1">
            <a:off x="2380183" y="3248988"/>
            <a:ext cx="910597" cy="62420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34776" y="3818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5013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5681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0800000" flipV="1">
            <a:off x="2128495" y="3124200"/>
            <a:ext cx="888873" cy="59436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34776" y="370018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4357998" y="3124200"/>
            <a:ext cx="426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d[u</a:t>
            </a:r>
            <a:r>
              <a:rPr lang="en-US" sz="2400" dirty="0" smtClean="0"/>
              <a:t>]: when </a:t>
            </a:r>
            <a:r>
              <a:rPr lang="en-US" sz="2400" dirty="0" err="1" smtClean="0"/>
              <a:t>u</a:t>
            </a:r>
            <a:r>
              <a:rPr lang="en-US" sz="2400" dirty="0" smtClean="0"/>
              <a:t> is discovered</a:t>
            </a:r>
          </a:p>
          <a:p>
            <a:r>
              <a:rPr lang="en-US" sz="2400" dirty="0" err="1" smtClean="0"/>
              <a:t>f[u</a:t>
            </a:r>
            <a:r>
              <a:rPr lang="en-US" sz="2400" dirty="0" smtClean="0"/>
              <a:t>]: when searching </a:t>
            </a:r>
            <a:r>
              <a:rPr lang="en-US" sz="2400" dirty="0" err="1" smtClean="0"/>
              <a:t>adj</a:t>
            </a:r>
            <a:r>
              <a:rPr lang="en-US" sz="2400" dirty="0" smtClean="0"/>
              <a:t> of </a:t>
            </a:r>
            <a:r>
              <a:rPr lang="en-US" sz="2400" dirty="0" err="1" smtClean="0"/>
              <a:t>u</a:t>
            </a:r>
            <a:endParaRPr lang="en-US" sz="2400" dirty="0" smtClean="0"/>
          </a:p>
          <a:p>
            <a:r>
              <a:rPr lang="en-US" sz="2400" dirty="0" smtClean="0"/>
              <a:t>         is finished 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246582" y="2590800"/>
            <a:ext cx="232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timestamp: t+2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" y="3642358"/>
            <a:ext cx="1357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d[u</a:t>
            </a:r>
            <a:r>
              <a:rPr lang="en-US" sz="2400" dirty="0" smtClean="0"/>
              <a:t>] = </a:t>
            </a:r>
            <a:r>
              <a:rPr lang="en-US" sz="2400" dirty="0" err="1" smtClean="0"/>
              <a:t>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529198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1208450" y="4242136"/>
            <a:ext cx="967581" cy="488881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" y="5334000"/>
            <a:ext cx="1525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d[v</a:t>
            </a:r>
            <a:r>
              <a:rPr lang="en-US" sz="2400" dirty="0" smtClean="0"/>
              <a:t>] = t+1</a:t>
            </a:r>
          </a:p>
          <a:p>
            <a:r>
              <a:rPr lang="en-US" sz="2400" dirty="0" err="1" smtClean="0"/>
              <a:t>f[v</a:t>
            </a:r>
            <a:r>
              <a:rPr lang="en-US" sz="2400" dirty="0" smtClean="0"/>
              <a:t>] = t+2</a:t>
            </a:r>
            <a:endParaRPr lang="en-US" sz="2400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1729616" y="4460345"/>
            <a:ext cx="660374" cy="317773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62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1935265" y="4297400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422335" y="4303195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1" idx="7"/>
          </p:cNvCxnSpPr>
          <p:nvPr/>
        </p:nvCxnSpPr>
        <p:spPr>
          <a:xfrm rot="10800000" flipV="1">
            <a:off x="2380183" y="3248988"/>
            <a:ext cx="910597" cy="62420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34776" y="3818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5013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5681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0800000" flipV="1">
            <a:off x="2128495" y="3124200"/>
            <a:ext cx="888873" cy="59436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34776" y="370018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4357998" y="3124200"/>
            <a:ext cx="426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d[u</a:t>
            </a:r>
            <a:r>
              <a:rPr lang="en-US" sz="2400" dirty="0" smtClean="0"/>
              <a:t>]: when </a:t>
            </a:r>
            <a:r>
              <a:rPr lang="en-US" sz="2400" dirty="0" err="1" smtClean="0"/>
              <a:t>u</a:t>
            </a:r>
            <a:r>
              <a:rPr lang="en-US" sz="2400" dirty="0" smtClean="0"/>
              <a:t> is discovered</a:t>
            </a:r>
          </a:p>
          <a:p>
            <a:r>
              <a:rPr lang="en-US" sz="2400" dirty="0" err="1" smtClean="0"/>
              <a:t>f[u</a:t>
            </a:r>
            <a:r>
              <a:rPr lang="en-US" sz="2400" dirty="0" smtClean="0"/>
              <a:t>]: when searching </a:t>
            </a:r>
            <a:r>
              <a:rPr lang="en-US" sz="2400" dirty="0" err="1" smtClean="0"/>
              <a:t>adj</a:t>
            </a:r>
            <a:r>
              <a:rPr lang="en-US" sz="2400" dirty="0" smtClean="0"/>
              <a:t> of </a:t>
            </a:r>
            <a:r>
              <a:rPr lang="en-US" sz="2400" dirty="0" err="1" smtClean="0"/>
              <a:t>u</a:t>
            </a:r>
            <a:endParaRPr lang="en-US" sz="2400" dirty="0" smtClean="0"/>
          </a:p>
          <a:p>
            <a:r>
              <a:rPr lang="en-US" sz="2400" dirty="0" smtClean="0"/>
              <a:t>         is finished 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246582" y="2590800"/>
            <a:ext cx="232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timestamp: t+3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" y="3642358"/>
            <a:ext cx="1357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d[u</a:t>
            </a:r>
            <a:r>
              <a:rPr lang="en-US" sz="2400" dirty="0" smtClean="0"/>
              <a:t>] = </a:t>
            </a:r>
            <a:r>
              <a:rPr lang="en-US" sz="2400" dirty="0" err="1" smtClean="0"/>
              <a:t>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529198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1208450" y="4242136"/>
            <a:ext cx="967581" cy="488881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" y="5334000"/>
            <a:ext cx="1525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d[v</a:t>
            </a:r>
            <a:r>
              <a:rPr lang="en-US" sz="2400" dirty="0" smtClean="0"/>
              <a:t>] = t+1</a:t>
            </a:r>
          </a:p>
          <a:p>
            <a:r>
              <a:rPr lang="en-US" sz="2400" dirty="0" err="1" smtClean="0"/>
              <a:t>f[v</a:t>
            </a:r>
            <a:r>
              <a:rPr lang="en-US" sz="2400" dirty="0" smtClean="0"/>
              <a:t>] = t+2</a:t>
            </a:r>
            <a:endParaRPr lang="en-US" sz="2400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1729616" y="4460345"/>
            <a:ext cx="660374" cy="317773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133382" y="4525564"/>
            <a:ext cx="578135" cy="27332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7356" y="5334000"/>
            <a:ext cx="175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d[w</a:t>
            </a:r>
            <a:r>
              <a:rPr lang="en-US" sz="2400" dirty="0" smtClean="0"/>
              <a:t>] = t+3</a:t>
            </a:r>
          </a:p>
        </p:txBody>
      </p:sp>
    </p:spTree>
    <p:extLst>
      <p:ext uri="{BB962C8B-B14F-4D97-AF65-F5344CB8AC3E}">
        <p14:creationId xmlns:p14="http://schemas.microsoft.com/office/powerpoint/2010/main" val="37310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1935265" y="4297400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422335" y="4303195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1" idx="7"/>
          </p:cNvCxnSpPr>
          <p:nvPr/>
        </p:nvCxnSpPr>
        <p:spPr>
          <a:xfrm rot="10800000" flipV="1">
            <a:off x="2380183" y="3248988"/>
            <a:ext cx="910597" cy="62420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34776" y="3818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5013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5681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0800000" flipV="1">
            <a:off x="2128495" y="3124200"/>
            <a:ext cx="888873" cy="59436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34776" y="370018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4357998" y="3124200"/>
            <a:ext cx="426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d[u</a:t>
            </a:r>
            <a:r>
              <a:rPr lang="en-US" sz="2400" dirty="0" smtClean="0"/>
              <a:t>]: when </a:t>
            </a:r>
            <a:r>
              <a:rPr lang="en-US" sz="2400" dirty="0" err="1" smtClean="0"/>
              <a:t>u</a:t>
            </a:r>
            <a:r>
              <a:rPr lang="en-US" sz="2400" dirty="0" smtClean="0"/>
              <a:t> is discovered</a:t>
            </a:r>
          </a:p>
          <a:p>
            <a:r>
              <a:rPr lang="en-US" sz="2400" dirty="0" err="1" smtClean="0"/>
              <a:t>f[u</a:t>
            </a:r>
            <a:r>
              <a:rPr lang="en-US" sz="2400" dirty="0" smtClean="0"/>
              <a:t>]: when searching </a:t>
            </a:r>
            <a:r>
              <a:rPr lang="en-US" sz="2400" dirty="0" err="1" smtClean="0"/>
              <a:t>adj</a:t>
            </a:r>
            <a:r>
              <a:rPr lang="en-US" sz="2400" dirty="0" smtClean="0"/>
              <a:t> of </a:t>
            </a:r>
            <a:r>
              <a:rPr lang="en-US" sz="2400" dirty="0" err="1" smtClean="0"/>
              <a:t>u</a:t>
            </a:r>
            <a:endParaRPr lang="en-US" sz="2400" dirty="0" smtClean="0"/>
          </a:p>
          <a:p>
            <a:r>
              <a:rPr lang="en-US" sz="2400" dirty="0" smtClean="0"/>
              <a:t>         is finished 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246582" y="2590800"/>
            <a:ext cx="232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timestamp: t+4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" y="3642358"/>
            <a:ext cx="1357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d[u</a:t>
            </a:r>
            <a:r>
              <a:rPr lang="en-US" sz="2400" dirty="0" smtClean="0"/>
              <a:t>] = </a:t>
            </a:r>
            <a:r>
              <a:rPr lang="en-US" sz="2400" dirty="0" err="1" smtClean="0"/>
              <a:t>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529198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1208450" y="4242136"/>
            <a:ext cx="967581" cy="488881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" y="5334000"/>
            <a:ext cx="1525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d[v</a:t>
            </a:r>
            <a:r>
              <a:rPr lang="en-US" sz="2400" dirty="0" smtClean="0"/>
              <a:t>] = t+1</a:t>
            </a:r>
          </a:p>
          <a:p>
            <a:r>
              <a:rPr lang="en-US" sz="2400" dirty="0" err="1" smtClean="0"/>
              <a:t>f[v</a:t>
            </a:r>
            <a:r>
              <a:rPr lang="en-US" sz="2400" dirty="0" smtClean="0"/>
              <a:t>] = t+2</a:t>
            </a:r>
            <a:endParaRPr lang="en-US" sz="2400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1729616" y="4460345"/>
            <a:ext cx="660374" cy="317773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133382" y="4525564"/>
            <a:ext cx="578135" cy="27332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7356" y="5334000"/>
            <a:ext cx="1753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d[w</a:t>
            </a:r>
            <a:r>
              <a:rPr lang="en-US" sz="2400" dirty="0" smtClean="0"/>
              <a:t>] = t+3</a:t>
            </a:r>
          </a:p>
          <a:p>
            <a:r>
              <a:rPr lang="en-US" sz="2400" dirty="0" err="1" smtClean="0"/>
              <a:t>f[v</a:t>
            </a:r>
            <a:r>
              <a:rPr lang="en-US" sz="2400" dirty="0" smtClean="0"/>
              <a:t>] = t+4</a:t>
            </a:r>
            <a:endParaRPr lang="en-US" sz="2400" dirty="0"/>
          </a:p>
        </p:txBody>
      </p:sp>
      <p:cxnSp>
        <p:nvCxnSpPr>
          <p:cNvPr id="26" name="Straight Connector 25"/>
          <p:cNvCxnSpPr/>
          <p:nvPr/>
        </p:nvCxnSpPr>
        <p:spPr>
          <a:xfrm rot="16200000" flipH="1">
            <a:off x="2297515" y="4313733"/>
            <a:ext cx="751576" cy="355316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1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1935265" y="4297400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422335" y="4303195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1" idx="7"/>
          </p:cNvCxnSpPr>
          <p:nvPr/>
        </p:nvCxnSpPr>
        <p:spPr>
          <a:xfrm rot="10800000" flipV="1">
            <a:off x="2380183" y="3248988"/>
            <a:ext cx="910597" cy="62420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34776" y="3818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5013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5681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0800000" flipV="1">
            <a:off x="2128495" y="3124200"/>
            <a:ext cx="888873" cy="59436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34776" y="370018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4357998" y="3124200"/>
            <a:ext cx="426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d[u</a:t>
            </a:r>
            <a:r>
              <a:rPr lang="en-US" sz="2400" dirty="0" smtClean="0"/>
              <a:t>]: when </a:t>
            </a:r>
            <a:r>
              <a:rPr lang="en-US" sz="2400" dirty="0" err="1" smtClean="0"/>
              <a:t>u</a:t>
            </a:r>
            <a:r>
              <a:rPr lang="en-US" sz="2400" dirty="0" smtClean="0"/>
              <a:t> is discovered</a:t>
            </a:r>
          </a:p>
          <a:p>
            <a:r>
              <a:rPr lang="en-US" sz="2400" dirty="0" err="1" smtClean="0"/>
              <a:t>f[u</a:t>
            </a:r>
            <a:r>
              <a:rPr lang="en-US" sz="2400" dirty="0" smtClean="0"/>
              <a:t>]: when searching </a:t>
            </a:r>
            <a:r>
              <a:rPr lang="en-US" sz="2400" dirty="0" err="1" smtClean="0"/>
              <a:t>adj</a:t>
            </a:r>
            <a:r>
              <a:rPr lang="en-US" sz="2400" dirty="0" smtClean="0"/>
              <a:t> of </a:t>
            </a:r>
            <a:r>
              <a:rPr lang="en-US" sz="2400" dirty="0" err="1" smtClean="0"/>
              <a:t>u</a:t>
            </a:r>
            <a:endParaRPr lang="en-US" sz="2400" dirty="0" smtClean="0"/>
          </a:p>
          <a:p>
            <a:r>
              <a:rPr lang="en-US" sz="2400" dirty="0" smtClean="0"/>
              <a:t>         is finished 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246582" y="2590800"/>
            <a:ext cx="232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timestamp: t+5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04799" y="3642358"/>
            <a:ext cx="1596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d[u</a:t>
            </a:r>
            <a:r>
              <a:rPr lang="en-US" sz="2400" dirty="0" smtClean="0"/>
              <a:t>] = </a:t>
            </a:r>
            <a:r>
              <a:rPr lang="en-US" sz="2400" dirty="0" err="1" smtClean="0"/>
              <a:t>t</a:t>
            </a:r>
            <a:endParaRPr lang="en-US" sz="2400" dirty="0" smtClean="0"/>
          </a:p>
          <a:p>
            <a:r>
              <a:rPr lang="en-US" sz="2400" dirty="0" err="1" smtClean="0"/>
              <a:t>f[u</a:t>
            </a:r>
            <a:r>
              <a:rPr lang="en-US" sz="2400" dirty="0" smtClean="0"/>
              <a:t>] = t+5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529198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1208450" y="4242136"/>
            <a:ext cx="967581" cy="488881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" y="5334000"/>
            <a:ext cx="1525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d[v</a:t>
            </a:r>
            <a:r>
              <a:rPr lang="en-US" sz="2400" dirty="0" smtClean="0"/>
              <a:t>] = t+1</a:t>
            </a:r>
          </a:p>
          <a:p>
            <a:r>
              <a:rPr lang="en-US" sz="2400" dirty="0" err="1" smtClean="0"/>
              <a:t>f[v</a:t>
            </a:r>
            <a:r>
              <a:rPr lang="en-US" sz="2400" dirty="0" smtClean="0"/>
              <a:t>] = t+2</a:t>
            </a:r>
            <a:endParaRPr lang="en-US" sz="2400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1729616" y="4460345"/>
            <a:ext cx="660374" cy="317773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133382" y="4525564"/>
            <a:ext cx="578135" cy="27332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7356" y="5334000"/>
            <a:ext cx="1753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d[w</a:t>
            </a:r>
            <a:r>
              <a:rPr lang="en-US" sz="2400" dirty="0" smtClean="0"/>
              <a:t>] = t+3</a:t>
            </a:r>
          </a:p>
          <a:p>
            <a:r>
              <a:rPr lang="en-US" sz="2400" dirty="0" err="1" smtClean="0"/>
              <a:t>f[w</a:t>
            </a:r>
            <a:r>
              <a:rPr lang="en-US" sz="2400" dirty="0" smtClean="0"/>
              <a:t>] = t+4</a:t>
            </a:r>
            <a:endParaRPr lang="en-US" sz="2400" dirty="0"/>
          </a:p>
        </p:txBody>
      </p:sp>
      <p:cxnSp>
        <p:nvCxnSpPr>
          <p:cNvPr id="26" name="Straight Connector 25"/>
          <p:cNvCxnSpPr/>
          <p:nvPr/>
        </p:nvCxnSpPr>
        <p:spPr>
          <a:xfrm rot="16200000" flipH="1">
            <a:off x="2297515" y="4313733"/>
            <a:ext cx="751576" cy="355316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2542878" y="3527316"/>
            <a:ext cx="711098" cy="475488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1935265" y="4297400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422335" y="4303195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1" idx="7"/>
          </p:cNvCxnSpPr>
          <p:nvPr/>
        </p:nvCxnSpPr>
        <p:spPr>
          <a:xfrm rot="10800000" flipV="1">
            <a:off x="2380183" y="3248988"/>
            <a:ext cx="910597" cy="62420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34776" y="3818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5013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5681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0800000" flipV="1">
            <a:off x="2128495" y="3124200"/>
            <a:ext cx="888873" cy="59436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34776" y="370018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4357998" y="3124200"/>
            <a:ext cx="426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d[u</a:t>
            </a:r>
            <a:r>
              <a:rPr lang="en-US" sz="2400" dirty="0" smtClean="0"/>
              <a:t>]: when </a:t>
            </a:r>
            <a:r>
              <a:rPr lang="en-US" sz="2400" dirty="0" err="1" smtClean="0"/>
              <a:t>u</a:t>
            </a:r>
            <a:r>
              <a:rPr lang="en-US" sz="2400" dirty="0" smtClean="0"/>
              <a:t> is discovered</a:t>
            </a:r>
          </a:p>
          <a:p>
            <a:r>
              <a:rPr lang="en-US" sz="2400" dirty="0" err="1" smtClean="0"/>
              <a:t>f[u</a:t>
            </a:r>
            <a:r>
              <a:rPr lang="en-US" sz="2400" dirty="0" smtClean="0"/>
              <a:t>]: when searching </a:t>
            </a:r>
            <a:r>
              <a:rPr lang="en-US" sz="2400" dirty="0" err="1" smtClean="0"/>
              <a:t>adj</a:t>
            </a:r>
            <a:r>
              <a:rPr lang="en-US" sz="2400" dirty="0" smtClean="0"/>
              <a:t> of </a:t>
            </a:r>
            <a:r>
              <a:rPr lang="en-US" sz="2400" dirty="0" err="1" smtClean="0"/>
              <a:t>u</a:t>
            </a:r>
            <a:endParaRPr lang="en-US" sz="2400" dirty="0" smtClean="0"/>
          </a:p>
          <a:p>
            <a:r>
              <a:rPr lang="en-US" sz="2400" dirty="0" smtClean="0"/>
              <a:t>         is finished 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04799" y="3642358"/>
            <a:ext cx="1596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d[u</a:t>
            </a:r>
            <a:r>
              <a:rPr lang="en-US" sz="2400" dirty="0" smtClean="0"/>
              <a:t>] = </a:t>
            </a:r>
            <a:r>
              <a:rPr lang="en-US" sz="2400" dirty="0" err="1" smtClean="0"/>
              <a:t>t</a:t>
            </a:r>
            <a:endParaRPr lang="en-US" sz="2400" dirty="0" smtClean="0"/>
          </a:p>
          <a:p>
            <a:r>
              <a:rPr lang="en-US" sz="2400" dirty="0" err="1" smtClean="0"/>
              <a:t>f[u</a:t>
            </a:r>
            <a:r>
              <a:rPr lang="en-US" sz="2400" dirty="0" smtClean="0"/>
              <a:t>] = t+5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529198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1208450" y="4242136"/>
            <a:ext cx="967581" cy="488881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" y="5334000"/>
            <a:ext cx="1525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d[v</a:t>
            </a:r>
            <a:r>
              <a:rPr lang="en-US" sz="2400" dirty="0" smtClean="0"/>
              <a:t>] = t+1</a:t>
            </a:r>
          </a:p>
          <a:p>
            <a:r>
              <a:rPr lang="en-US" sz="2400" dirty="0" err="1" smtClean="0"/>
              <a:t>f[v</a:t>
            </a:r>
            <a:r>
              <a:rPr lang="en-US" sz="2400" dirty="0" smtClean="0"/>
              <a:t>] = t+2</a:t>
            </a:r>
            <a:endParaRPr lang="en-US" sz="2400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1729616" y="4460345"/>
            <a:ext cx="660374" cy="317773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133382" y="4525564"/>
            <a:ext cx="578135" cy="27332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7356" y="5334000"/>
            <a:ext cx="1753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d[w</a:t>
            </a:r>
            <a:r>
              <a:rPr lang="en-US" sz="2400" dirty="0" smtClean="0"/>
              <a:t>] = t+3</a:t>
            </a:r>
          </a:p>
          <a:p>
            <a:r>
              <a:rPr lang="en-US" sz="2400" dirty="0" err="1" smtClean="0"/>
              <a:t>f[w</a:t>
            </a:r>
            <a:r>
              <a:rPr lang="en-US" sz="2400" dirty="0" smtClean="0"/>
              <a:t>] = t+4</a:t>
            </a:r>
            <a:endParaRPr lang="en-US" sz="2400" dirty="0"/>
          </a:p>
        </p:txBody>
      </p:sp>
      <p:cxnSp>
        <p:nvCxnSpPr>
          <p:cNvPr id="26" name="Straight Connector 25"/>
          <p:cNvCxnSpPr/>
          <p:nvPr/>
        </p:nvCxnSpPr>
        <p:spPr>
          <a:xfrm rot="16200000" flipH="1">
            <a:off x="2297515" y="4313733"/>
            <a:ext cx="751576" cy="355316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2542878" y="3527316"/>
            <a:ext cx="711098" cy="475488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57998" y="4495800"/>
            <a:ext cx="44050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err="1" smtClean="0"/>
              <a:t>d[u</a:t>
            </a:r>
            <a:r>
              <a:rPr lang="en-US" sz="2400" dirty="0" smtClean="0"/>
              <a:t>] &lt; </a:t>
            </a:r>
            <a:r>
              <a:rPr lang="en-US" sz="2400" dirty="0" err="1" smtClean="0"/>
              <a:t>f[u</a:t>
            </a:r>
            <a:r>
              <a:rPr lang="en-US" sz="2400" dirty="0" smtClean="0"/>
              <a:t>]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[ </a:t>
            </a:r>
            <a:r>
              <a:rPr lang="en-US" sz="2400" dirty="0" err="1" smtClean="0"/>
              <a:t>d[u</a:t>
            </a:r>
            <a:r>
              <a:rPr lang="en-US" sz="2400" dirty="0" smtClean="0"/>
              <a:t>], </a:t>
            </a:r>
            <a:r>
              <a:rPr lang="en-US" sz="2400" dirty="0" err="1" smtClean="0"/>
              <a:t>f[u</a:t>
            </a:r>
            <a:r>
              <a:rPr lang="en-US" sz="2400" dirty="0" smtClean="0"/>
              <a:t>] ] entirely contains [ </a:t>
            </a:r>
            <a:r>
              <a:rPr lang="en-US" sz="2400" dirty="0" err="1" smtClean="0"/>
              <a:t>d[v</a:t>
            </a:r>
            <a:r>
              <a:rPr lang="en-US" sz="2400" dirty="0" smtClean="0"/>
              <a:t>], </a:t>
            </a:r>
            <a:r>
              <a:rPr lang="en-US" sz="2400" dirty="0" err="1" smtClean="0"/>
              <a:t>f[v</a:t>
            </a:r>
            <a:r>
              <a:rPr lang="en-US" sz="2400" dirty="0" smtClean="0"/>
              <a:t>] ]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[ </a:t>
            </a:r>
            <a:r>
              <a:rPr lang="en-US" sz="2400" dirty="0" err="1" smtClean="0"/>
              <a:t>d[v</a:t>
            </a:r>
            <a:r>
              <a:rPr lang="en-US" sz="2400" dirty="0" smtClean="0"/>
              <a:t>], </a:t>
            </a:r>
            <a:r>
              <a:rPr lang="en-US" sz="2400" dirty="0" err="1" smtClean="0"/>
              <a:t>f[v</a:t>
            </a:r>
            <a:r>
              <a:rPr lang="en-US" sz="2400" dirty="0" smtClean="0"/>
              <a:t>] ] and [ </a:t>
            </a:r>
            <a:r>
              <a:rPr lang="en-US" sz="2400" dirty="0" err="1" smtClean="0"/>
              <a:t>d[w</a:t>
            </a:r>
            <a:r>
              <a:rPr lang="en-US" sz="2400" dirty="0" smtClean="0"/>
              <a:t>], </a:t>
            </a:r>
            <a:r>
              <a:rPr lang="en-US" sz="2400" dirty="0" err="1" smtClean="0"/>
              <a:t>f[w</a:t>
            </a:r>
            <a:r>
              <a:rPr lang="en-US" sz="2400" dirty="0" smtClean="0"/>
              <a:t>] ] are entirely disjoint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71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2115458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2133601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5000" y="2550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white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715000" y="3788374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gray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715000" y="504807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black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86600" y="23622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 discovered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447872"/>
            <a:ext cx="1828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Discovered,</a:t>
            </a:r>
          </a:p>
          <a:p>
            <a:r>
              <a:rPr lang="en-US" sz="2400" dirty="0" smtClean="0"/>
              <a:t>adjacent white nodes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7086600" y="4667072"/>
            <a:ext cx="1828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Discovered,</a:t>
            </a:r>
          </a:p>
          <a:p>
            <a:r>
              <a:rPr lang="en-US" sz="2400" dirty="0" smtClean="0"/>
              <a:t>no adjacent white nodes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5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2115458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2133601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5000" y="2550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715000" y="3788374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/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715000" y="504807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d</a:t>
            </a:r>
            <a:r>
              <a:rPr lang="en-US" sz="2400" dirty="0" smtClean="0">
                <a:solidFill>
                  <a:schemeClr val="bg1"/>
                </a:solidFill>
              </a:rPr>
              <a:t> / </a:t>
            </a:r>
            <a:r>
              <a:rPr lang="en-US" sz="2400" dirty="0" err="1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86600" y="23622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 discovered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3447872"/>
            <a:ext cx="1828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Discovered,</a:t>
            </a:r>
          </a:p>
          <a:p>
            <a:r>
              <a:rPr lang="en-US" sz="2400" dirty="0" smtClean="0"/>
              <a:t>adjacent white nodes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7086600" y="4667072"/>
            <a:ext cx="1828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Discovered,</a:t>
            </a:r>
          </a:p>
          <a:p>
            <a:r>
              <a:rPr lang="en-US" sz="2400" dirty="0" smtClean="0"/>
              <a:t>no adjacent white nodes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72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2115458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2133601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00004" y="2743200"/>
            <a:ext cx="3795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DFS(G):</a:t>
            </a:r>
          </a:p>
          <a:p>
            <a:r>
              <a:rPr lang="en-US" sz="2400" dirty="0" smtClean="0"/>
              <a:t>  1. Initialization</a:t>
            </a:r>
          </a:p>
          <a:p>
            <a:r>
              <a:rPr lang="en-US" sz="2400" dirty="0" smtClean="0"/>
              <a:t>    for each </a:t>
            </a:r>
            <a:r>
              <a:rPr lang="en-US" sz="2400" dirty="0" err="1" smtClean="0"/>
              <a:t>u</a:t>
            </a:r>
            <a:r>
              <a:rPr lang="en-US" sz="2400" dirty="0" smtClean="0"/>
              <a:t>    V[G],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white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π[u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Nil</a:t>
            </a:r>
          </a:p>
          <a:p>
            <a:r>
              <a:rPr lang="en-US" sz="2400" dirty="0" smtClean="0"/>
              <a:t>    time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0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705600" y="3629043"/>
            <a:ext cx="213360" cy="21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00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DFS(G):</a:t>
            </a:r>
          </a:p>
          <a:p>
            <a:r>
              <a:rPr lang="en-US" sz="2400" dirty="0" smtClean="0"/>
              <a:t>  1. Initialization</a:t>
            </a:r>
          </a:p>
          <a:p>
            <a:r>
              <a:rPr lang="en-US" sz="2400" dirty="0" smtClean="0"/>
              <a:t>  2. For each </a:t>
            </a:r>
            <a:r>
              <a:rPr lang="en-US" sz="2400" dirty="0" err="1" smtClean="0"/>
              <a:t>u</a:t>
            </a:r>
            <a:r>
              <a:rPr lang="en-US" sz="2400" dirty="0" smtClean="0"/>
              <a:t>    V[G]</a:t>
            </a:r>
          </a:p>
          <a:p>
            <a:r>
              <a:rPr lang="en-US" sz="2400" dirty="0" smtClean="0"/>
              <a:t>    if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= white</a:t>
            </a:r>
          </a:p>
          <a:p>
            <a:r>
              <a:rPr lang="en-US" sz="2400" dirty="0" smtClean="0"/>
              <a:t>      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29200" y="4731603"/>
            <a:ext cx="3795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1. Initial Setting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gray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d[u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time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time + 1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791025" y="3629043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1/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2115458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2133601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8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Rough Code Form</a:t>
            </a:r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90918" y="1752600"/>
            <a:ext cx="6553200" cy="475514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ambria Math" pitchFamily="18" charset="0"/>
              </a:rPr>
              <a:t> </a:t>
            </a:r>
            <a:r>
              <a:rPr lang="en-US" sz="2000" kern="0" dirty="0" err="1" smtClean="0">
                <a:latin typeface="Cambria Math" pitchFamily="18" charset="0"/>
              </a:rPr>
              <a:t>traverseGraph</a:t>
            </a:r>
            <a:r>
              <a:rPr lang="en-US" sz="2000" kern="0" dirty="0" smtClean="0">
                <a:latin typeface="Cambria Math" pitchFamily="18" charset="0"/>
              </a:rPr>
              <a:t>(Node </a:t>
            </a:r>
            <a:r>
              <a:rPr lang="en-US" sz="2000" kern="0" dirty="0">
                <a:latin typeface="Cambria Math" pitchFamily="18" charset="0"/>
              </a:rPr>
              <a:t>start) </a:t>
            </a:r>
            <a:r>
              <a:rPr lang="en-US" sz="2000" kern="0" dirty="0" smtClean="0">
                <a:latin typeface="Cambria Math" pitchFamily="18" charset="0"/>
              </a:rPr>
              <a:t>{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	</a:t>
            </a:r>
            <a:r>
              <a:rPr lang="en-US" sz="2000" kern="0" dirty="0" smtClean="0">
                <a:latin typeface="Cambria Math" pitchFamily="18" charset="0"/>
              </a:rPr>
              <a:t>Set </a:t>
            </a:r>
            <a:r>
              <a:rPr lang="en-US" sz="2000" kern="0" dirty="0">
                <a:latin typeface="Cambria Math" pitchFamily="18" charset="0"/>
              </a:rPr>
              <a:t>pending = </a:t>
            </a:r>
            <a:r>
              <a:rPr lang="en-US" sz="2000" kern="0" dirty="0" err="1">
                <a:latin typeface="Cambria Math" pitchFamily="18" charset="0"/>
              </a:rPr>
              <a:t>emptySet</a:t>
            </a:r>
            <a:r>
              <a:rPr lang="en-US" sz="2000" kern="0" dirty="0" smtClean="0">
                <a:latin typeface="Cambria Math" pitchFamily="18" charset="0"/>
              </a:rPr>
              <a:t>();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	</a:t>
            </a:r>
            <a:r>
              <a:rPr lang="en-US" sz="2000" kern="0" dirty="0" err="1" smtClean="0">
                <a:latin typeface="Cambria Math" pitchFamily="18" charset="0"/>
              </a:rPr>
              <a:t>pending.add</a:t>
            </a:r>
            <a:r>
              <a:rPr lang="en-US" sz="2000" kern="0" dirty="0" smtClean="0">
                <a:latin typeface="Cambria Math" pitchFamily="18" charset="0"/>
              </a:rPr>
              <a:t>(start</a:t>
            </a:r>
            <a:r>
              <a:rPr lang="en-US" sz="2000" kern="0" dirty="0">
                <a:latin typeface="Cambria Math" pitchFamily="18" charset="0"/>
              </a:rPr>
              <a:t>)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ambria Math" pitchFamily="18" charset="0"/>
              </a:rPr>
              <a:t>   	</a:t>
            </a:r>
            <a:r>
              <a:rPr lang="en-US" sz="2000" kern="0" dirty="0" smtClean="0">
                <a:solidFill>
                  <a:srgbClr val="FF0000"/>
                </a:solidFill>
                <a:latin typeface="Cambria Math" pitchFamily="18" charset="0"/>
              </a:rPr>
              <a:t>mark</a:t>
            </a:r>
            <a:r>
              <a:rPr lang="en-US" sz="2000" kern="0" dirty="0" smtClean="0">
                <a:latin typeface="Cambria Math" pitchFamily="18" charset="0"/>
              </a:rPr>
              <a:t> </a:t>
            </a:r>
            <a:r>
              <a:rPr lang="en-US" sz="2000" kern="0" dirty="0">
                <a:latin typeface="Cambria Math" pitchFamily="18" charset="0"/>
              </a:rPr>
              <a:t>start as visited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ambria Math" pitchFamily="18" charset="0"/>
              </a:rPr>
              <a:t>   	while(pending </a:t>
            </a:r>
            <a:r>
              <a:rPr lang="en-US" sz="2000" kern="0" dirty="0">
                <a:latin typeface="Cambria Math" pitchFamily="18" charset="0"/>
              </a:rPr>
              <a:t>is not empty) {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ambria Math" pitchFamily="18" charset="0"/>
              </a:rPr>
              <a:t>    		next </a:t>
            </a:r>
            <a:r>
              <a:rPr lang="en-US" sz="2000" kern="0" dirty="0">
                <a:latin typeface="Cambria Math" pitchFamily="18" charset="0"/>
              </a:rPr>
              <a:t>= </a:t>
            </a:r>
            <a:r>
              <a:rPr lang="en-US" sz="2000" kern="0" dirty="0" err="1">
                <a:latin typeface="Cambria Math" pitchFamily="18" charset="0"/>
              </a:rPr>
              <a:t>pending.remove</a:t>
            </a:r>
            <a:r>
              <a:rPr lang="en-US" sz="2000" kern="0" dirty="0">
                <a:latin typeface="Cambria Math" pitchFamily="18" charset="0"/>
              </a:rPr>
              <a:t>()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ambria Math" pitchFamily="18" charset="0"/>
              </a:rPr>
              <a:t>		for </a:t>
            </a:r>
            <a:r>
              <a:rPr lang="en-US" sz="2000" kern="0" dirty="0">
                <a:latin typeface="Cambria Math" pitchFamily="18" charset="0"/>
              </a:rPr>
              <a:t>each node u adjacent to next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ambria Math" pitchFamily="18" charset="0"/>
              </a:rPr>
              <a:t>			if(u </a:t>
            </a:r>
            <a:r>
              <a:rPr lang="en-US" sz="2000" kern="0" dirty="0">
                <a:latin typeface="Cambria Math" pitchFamily="18" charset="0"/>
              </a:rPr>
              <a:t>is not </a:t>
            </a:r>
            <a:r>
              <a:rPr lang="en-US" sz="2000" kern="0" dirty="0">
                <a:solidFill>
                  <a:srgbClr val="FF0000"/>
                </a:solidFill>
                <a:latin typeface="Cambria Math" pitchFamily="18" charset="0"/>
              </a:rPr>
              <a:t>marked</a:t>
            </a:r>
            <a:r>
              <a:rPr lang="en-US" sz="2000" kern="0" dirty="0">
                <a:latin typeface="Cambria Math" pitchFamily="18" charset="0"/>
              </a:rPr>
              <a:t>) {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ambria Math" pitchFamily="18" charset="0"/>
              </a:rPr>
              <a:t>				</a:t>
            </a:r>
            <a:r>
              <a:rPr lang="en-US" sz="2000" kern="0" dirty="0" smtClean="0">
                <a:solidFill>
                  <a:srgbClr val="FF0000"/>
                </a:solidFill>
                <a:latin typeface="Cambria Math" pitchFamily="18" charset="0"/>
              </a:rPr>
              <a:t>mark</a:t>
            </a:r>
            <a:r>
              <a:rPr lang="en-US" sz="2000" kern="0" dirty="0" smtClean="0">
                <a:latin typeface="Cambria Math" pitchFamily="18" charset="0"/>
              </a:rPr>
              <a:t> </a:t>
            </a:r>
            <a:r>
              <a:rPr lang="en-US" sz="2000" kern="0" dirty="0">
                <a:latin typeface="Cambria Math" pitchFamily="18" charset="0"/>
              </a:rPr>
              <a:t>u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ambria Math" pitchFamily="18" charset="0"/>
              </a:rPr>
              <a:t>				</a:t>
            </a:r>
            <a:r>
              <a:rPr lang="en-US" sz="2000" kern="0" dirty="0" err="1" smtClean="0">
                <a:latin typeface="Cambria Math" pitchFamily="18" charset="0"/>
              </a:rPr>
              <a:t>pending.add</a:t>
            </a:r>
            <a:r>
              <a:rPr lang="en-US" sz="2000" kern="0" dirty="0" smtClean="0">
                <a:latin typeface="Cambria Math" pitchFamily="18" charset="0"/>
              </a:rPr>
              <a:t>(u</a:t>
            </a:r>
            <a:r>
              <a:rPr lang="en-US" sz="2000" kern="0" dirty="0">
                <a:latin typeface="Cambria Math" pitchFamily="18" charset="0"/>
              </a:rPr>
              <a:t>)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ambria Math" pitchFamily="18" charset="0"/>
              </a:rPr>
              <a:t>     			}</a:t>
            </a:r>
            <a:endParaRPr lang="en-US" sz="2000" kern="0" dirty="0">
              <a:latin typeface="Cambria Math" pitchFamily="18" charset="0"/>
            </a:endParaRP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ambria Math" pitchFamily="18" charset="0"/>
              </a:rPr>
              <a:t>		}</a:t>
            </a:r>
            <a:endParaRPr lang="en-US" sz="2000" kern="0" dirty="0">
              <a:latin typeface="Cambria Math" pitchFamily="18" charset="0"/>
            </a:endParaRP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ambria Math" pitchFamily="18" charset="0"/>
              </a:rPr>
              <a:t> 	}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ambria Math" pitchFamily="18" charset="0"/>
              </a:rPr>
              <a:t>}</a:t>
            </a:r>
            <a:endParaRPr lang="en-US" sz="2000" kern="0" dirty="0">
              <a:latin typeface="Cambria Math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7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00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DFS(G):</a:t>
            </a:r>
          </a:p>
          <a:p>
            <a:r>
              <a:rPr lang="en-US" sz="2400" dirty="0" smtClean="0"/>
              <a:t>  1. Initialization</a:t>
            </a:r>
          </a:p>
          <a:p>
            <a:r>
              <a:rPr lang="en-US" sz="2400" dirty="0" smtClean="0"/>
              <a:t>  2. For each </a:t>
            </a:r>
            <a:r>
              <a:rPr lang="en-US" sz="2400" dirty="0" err="1" smtClean="0"/>
              <a:t>u</a:t>
            </a:r>
            <a:r>
              <a:rPr lang="en-US" sz="2400" dirty="0" smtClean="0"/>
              <a:t>    V[G]</a:t>
            </a:r>
          </a:p>
          <a:p>
            <a:r>
              <a:rPr lang="en-US" sz="2400" dirty="0" smtClean="0"/>
              <a:t>    if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= white</a:t>
            </a:r>
          </a:p>
          <a:p>
            <a:r>
              <a:rPr lang="en-US" sz="2400" dirty="0" smtClean="0"/>
              <a:t>      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29200" y="4731603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1. Initial Setting</a:t>
            </a:r>
          </a:p>
          <a:p>
            <a:r>
              <a:rPr lang="en-US" sz="2400" dirty="0" smtClean="0"/>
              <a:t>  2. for each </a:t>
            </a:r>
            <a:r>
              <a:rPr lang="en-US" sz="2400" dirty="0" err="1" smtClean="0"/>
              <a:t>adj</a:t>
            </a:r>
            <a:r>
              <a:rPr lang="en-US" sz="2400" dirty="0" smtClean="0"/>
              <a:t> </a:t>
            </a:r>
            <a:r>
              <a:rPr lang="en-US" sz="2400" dirty="0" err="1" smtClean="0"/>
              <a:t>v</a:t>
            </a:r>
            <a:r>
              <a:rPr lang="en-US" sz="2400" dirty="0" smtClean="0"/>
              <a:t> of white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π[v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</a:t>
            </a:r>
            <a:r>
              <a:rPr lang="en-US" sz="2400" dirty="0" err="1" smtClean="0"/>
              <a:t>u</a:t>
            </a:r>
            <a:endParaRPr lang="en-US" sz="2400" dirty="0" smtClean="0"/>
          </a:p>
          <a:p>
            <a:r>
              <a:rPr lang="en-US" sz="2400" dirty="0" smtClean="0"/>
              <a:t>       DFS-</a:t>
            </a:r>
            <a:r>
              <a:rPr lang="en-US" sz="2400" dirty="0" err="1" smtClean="0"/>
              <a:t>Visit[v</a:t>
            </a:r>
            <a:r>
              <a:rPr lang="en-US" sz="2400" dirty="0" smtClean="0"/>
              <a:t>]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779232" y="3670458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1/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2/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2115458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2133601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8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00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DFS(G):</a:t>
            </a:r>
          </a:p>
          <a:p>
            <a:r>
              <a:rPr lang="en-US" sz="2400" dirty="0" smtClean="0"/>
              <a:t>  1. Initialization</a:t>
            </a:r>
          </a:p>
          <a:p>
            <a:r>
              <a:rPr lang="en-US" sz="2400" dirty="0" smtClean="0"/>
              <a:t>  2. For each </a:t>
            </a:r>
            <a:r>
              <a:rPr lang="en-US" sz="2400" dirty="0" err="1" smtClean="0"/>
              <a:t>u</a:t>
            </a:r>
            <a:r>
              <a:rPr lang="en-US" sz="2400" dirty="0" smtClean="0"/>
              <a:t>    V[G]</a:t>
            </a:r>
          </a:p>
          <a:p>
            <a:r>
              <a:rPr lang="en-US" sz="2400" dirty="0" smtClean="0"/>
              <a:t>    if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= white</a:t>
            </a:r>
          </a:p>
          <a:p>
            <a:r>
              <a:rPr lang="en-US" sz="2400" dirty="0" smtClean="0"/>
              <a:t>      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29200" y="4731603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1. Initial Setting</a:t>
            </a:r>
          </a:p>
          <a:p>
            <a:r>
              <a:rPr lang="en-US" sz="2400" dirty="0" smtClean="0"/>
              <a:t>  2. for each </a:t>
            </a:r>
            <a:r>
              <a:rPr lang="en-US" sz="2400" dirty="0" err="1" smtClean="0"/>
              <a:t>adj</a:t>
            </a:r>
            <a:r>
              <a:rPr lang="en-US" sz="2400" dirty="0" smtClean="0"/>
              <a:t> </a:t>
            </a:r>
            <a:r>
              <a:rPr lang="en-US" sz="2400" dirty="0" err="1" smtClean="0"/>
              <a:t>v</a:t>
            </a:r>
            <a:r>
              <a:rPr lang="en-US" sz="2400" dirty="0" smtClean="0"/>
              <a:t> of white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π[v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</a:t>
            </a:r>
            <a:r>
              <a:rPr lang="en-US" sz="2400" dirty="0" err="1" smtClean="0"/>
              <a:t>u</a:t>
            </a:r>
            <a:endParaRPr lang="en-US" sz="2400" dirty="0" smtClean="0"/>
          </a:p>
          <a:p>
            <a:r>
              <a:rPr lang="en-US" sz="2400" dirty="0" smtClean="0"/>
              <a:t>       DFS-</a:t>
            </a:r>
            <a:r>
              <a:rPr lang="en-US" sz="2400" dirty="0" err="1" smtClean="0"/>
              <a:t>Visit[v</a:t>
            </a:r>
            <a:r>
              <a:rPr lang="en-US" sz="2400" dirty="0" smtClean="0"/>
              <a:t>]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820221" y="3667820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1/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2/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3/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2115458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2133601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00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DFS(G):</a:t>
            </a:r>
          </a:p>
          <a:p>
            <a:r>
              <a:rPr lang="en-US" sz="2400" dirty="0" smtClean="0"/>
              <a:t>  1. Initialization</a:t>
            </a:r>
          </a:p>
          <a:p>
            <a:r>
              <a:rPr lang="en-US" sz="2400" dirty="0" smtClean="0"/>
              <a:t>  2. For each </a:t>
            </a:r>
            <a:r>
              <a:rPr lang="en-US" sz="2400" dirty="0" err="1" smtClean="0"/>
              <a:t>u</a:t>
            </a:r>
            <a:r>
              <a:rPr lang="en-US" sz="2400" dirty="0" smtClean="0"/>
              <a:t>    V[G]</a:t>
            </a:r>
          </a:p>
          <a:p>
            <a:r>
              <a:rPr lang="en-US" sz="2400" dirty="0" smtClean="0"/>
              <a:t>    if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= white</a:t>
            </a:r>
          </a:p>
          <a:p>
            <a:r>
              <a:rPr lang="en-US" sz="2400" dirty="0" smtClean="0"/>
              <a:t>      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29200" y="4731603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1. Initial Setting</a:t>
            </a:r>
          </a:p>
          <a:p>
            <a:r>
              <a:rPr lang="en-US" sz="2400" dirty="0" smtClean="0"/>
              <a:t>  2. for each </a:t>
            </a:r>
            <a:r>
              <a:rPr lang="en-US" sz="2400" dirty="0" err="1" smtClean="0"/>
              <a:t>adj</a:t>
            </a:r>
            <a:r>
              <a:rPr lang="en-US" sz="2400" dirty="0" smtClean="0"/>
              <a:t> </a:t>
            </a:r>
            <a:r>
              <a:rPr lang="en-US" sz="2400" dirty="0" err="1" smtClean="0"/>
              <a:t>v</a:t>
            </a:r>
            <a:r>
              <a:rPr lang="en-US" sz="2400" dirty="0" smtClean="0"/>
              <a:t> of white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π[v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</a:t>
            </a:r>
            <a:r>
              <a:rPr lang="en-US" sz="2400" dirty="0" err="1" smtClean="0"/>
              <a:t>u</a:t>
            </a:r>
            <a:endParaRPr lang="en-US" sz="2400" dirty="0" smtClean="0"/>
          </a:p>
          <a:p>
            <a:r>
              <a:rPr lang="en-US" sz="2400" dirty="0" smtClean="0"/>
              <a:t>       DFS-</a:t>
            </a:r>
            <a:r>
              <a:rPr lang="en-US" sz="2400" dirty="0" err="1" smtClean="0"/>
              <a:t>Visit[v</a:t>
            </a:r>
            <a:r>
              <a:rPr lang="en-US" sz="2400" dirty="0" smtClean="0"/>
              <a:t>]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885912" y="3667820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1/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4/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2/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3/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2115458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2133601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0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00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DFS(G):</a:t>
            </a:r>
          </a:p>
          <a:p>
            <a:r>
              <a:rPr lang="en-US" sz="2400" dirty="0" smtClean="0"/>
              <a:t>  1. Initialization</a:t>
            </a:r>
          </a:p>
          <a:p>
            <a:r>
              <a:rPr lang="en-US" sz="2400" dirty="0" smtClean="0"/>
              <a:t>  2. For each </a:t>
            </a:r>
            <a:r>
              <a:rPr lang="en-US" sz="2400" dirty="0" err="1" smtClean="0"/>
              <a:t>u</a:t>
            </a:r>
            <a:r>
              <a:rPr lang="en-US" sz="2400" dirty="0" smtClean="0"/>
              <a:t>    V[G]</a:t>
            </a:r>
          </a:p>
          <a:p>
            <a:r>
              <a:rPr lang="en-US" sz="2400" dirty="0" smtClean="0"/>
              <a:t>    if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= white</a:t>
            </a:r>
          </a:p>
          <a:p>
            <a:r>
              <a:rPr lang="en-US" sz="2400" dirty="0" smtClean="0"/>
              <a:t>      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29200" y="4731603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1. Initial Setting</a:t>
            </a:r>
          </a:p>
          <a:p>
            <a:r>
              <a:rPr lang="en-US" sz="2400" dirty="0" smtClean="0"/>
              <a:t>  2. Handling </a:t>
            </a:r>
            <a:r>
              <a:rPr lang="en-US" sz="2400" dirty="0" err="1" smtClean="0"/>
              <a:t>adj</a:t>
            </a:r>
            <a:r>
              <a:rPr lang="en-US" sz="2400" dirty="0" smtClean="0"/>
              <a:t> vertices</a:t>
            </a:r>
          </a:p>
          <a:p>
            <a:r>
              <a:rPr lang="en-US" sz="2400" dirty="0" smtClean="0"/>
              <a:t>  3.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black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f[u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time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time + 1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820221" y="3660802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1/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4/5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2/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3/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2115458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2133601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5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00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DFS(G):</a:t>
            </a:r>
          </a:p>
          <a:p>
            <a:r>
              <a:rPr lang="en-US" sz="2400" dirty="0" smtClean="0"/>
              <a:t>  1. Initialization</a:t>
            </a:r>
          </a:p>
          <a:p>
            <a:r>
              <a:rPr lang="en-US" sz="2400" dirty="0" smtClean="0"/>
              <a:t>  2. For each </a:t>
            </a:r>
            <a:r>
              <a:rPr lang="en-US" sz="2400" dirty="0" err="1" smtClean="0"/>
              <a:t>u</a:t>
            </a:r>
            <a:r>
              <a:rPr lang="en-US" sz="2400" dirty="0" smtClean="0"/>
              <a:t>    V[G]</a:t>
            </a:r>
          </a:p>
          <a:p>
            <a:r>
              <a:rPr lang="en-US" sz="2400" dirty="0" smtClean="0"/>
              <a:t>    if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= white</a:t>
            </a:r>
          </a:p>
          <a:p>
            <a:r>
              <a:rPr lang="en-US" sz="2400" dirty="0" smtClean="0"/>
              <a:t>      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29200" y="4731603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1. Initial Setting</a:t>
            </a:r>
          </a:p>
          <a:p>
            <a:r>
              <a:rPr lang="en-US" sz="2400" dirty="0" smtClean="0"/>
              <a:t>  2. Handling </a:t>
            </a:r>
            <a:r>
              <a:rPr lang="en-US" sz="2400" dirty="0" err="1" smtClean="0"/>
              <a:t>adj</a:t>
            </a:r>
            <a:r>
              <a:rPr lang="en-US" sz="2400" dirty="0" smtClean="0"/>
              <a:t> vertices</a:t>
            </a:r>
          </a:p>
          <a:p>
            <a:r>
              <a:rPr lang="en-US" sz="2400" dirty="0" smtClean="0"/>
              <a:t>  3.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black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f[u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time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time + 1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804333" y="3669384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1/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4/5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2/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3/6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2115458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2133601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00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DFS(G):</a:t>
            </a:r>
          </a:p>
          <a:p>
            <a:r>
              <a:rPr lang="en-US" sz="2400" dirty="0" smtClean="0"/>
              <a:t>  1. Initialization</a:t>
            </a:r>
          </a:p>
          <a:p>
            <a:r>
              <a:rPr lang="en-US" sz="2400" dirty="0" smtClean="0"/>
              <a:t>  2. For each </a:t>
            </a:r>
            <a:r>
              <a:rPr lang="en-US" sz="2400" dirty="0" err="1" smtClean="0"/>
              <a:t>u</a:t>
            </a:r>
            <a:r>
              <a:rPr lang="en-US" sz="2400" dirty="0" smtClean="0"/>
              <a:t>    V[G]</a:t>
            </a:r>
          </a:p>
          <a:p>
            <a:r>
              <a:rPr lang="en-US" sz="2400" dirty="0" smtClean="0"/>
              <a:t>    if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= white</a:t>
            </a:r>
          </a:p>
          <a:p>
            <a:r>
              <a:rPr lang="en-US" sz="2400" dirty="0" smtClean="0"/>
              <a:t>      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29200" y="4731603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1. Initial Setting</a:t>
            </a:r>
          </a:p>
          <a:p>
            <a:r>
              <a:rPr lang="en-US" sz="2400" dirty="0" smtClean="0"/>
              <a:t>  2. Handling </a:t>
            </a:r>
            <a:r>
              <a:rPr lang="en-US" sz="2400" dirty="0" err="1" smtClean="0"/>
              <a:t>adj</a:t>
            </a:r>
            <a:r>
              <a:rPr lang="en-US" sz="2400" dirty="0" smtClean="0"/>
              <a:t> vertices</a:t>
            </a:r>
          </a:p>
          <a:p>
            <a:r>
              <a:rPr lang="en-US" sz="2400" dirty="0" smtClean="0"/>
              <a:t>  3.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black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f[u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time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time + 1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791025" y="3652710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1/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4/5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2/7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3/6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2115458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2133601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91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00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DFS(G):</a:t>
            </a:r>
          </a:p>
          <a:p>
            <a:r>
              <a:rPr lang="en-US" sz="2400" dirty="0" smtClean="0"/>
              <a:t>  1. Initialization</a:t>
            </a:r>
          </a:p>
          <a:p>
            <a:r>
              <a:rPr lang="en-US" sz="2400" dirty="0" smtClean="0"/>
              <a:t>  2. For each </a:t>
            </a:r>
            <a:r>
              <a:rPr lang="en-US" sz="2400" dirty="0" err="1" smtClean="0"/>
              <a:t>u</a:t>
            </a:r>
            <a:r>
              <a:rPr lang="en-US" sz="2400" dirty="0" smtClean="0"/>
              <a:t>    V[G]</a:t>
            </a:r>
          </a:p>
          <a:p>
            <a:r>
              <a:rPr lang="en-US" sz="2400" dirty="0" smtClean="0"/>
              <a:t>    if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= white</a:t>
            </a:r>
          </a:p>
          <a:p>
            <a:r>
              <a:rPr lang="en-US" sz="2400" dirty="0" smtClean="0"/>
              <a:t>      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29200" y="4731603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1. Initial Setting</a:t>
            </a:r>
          </a:p>
          <a:p>
            <a:r>
              <a:rPr lang="en-US" sz="2400" dirty="0" smtClean="0"/>
              <a:t>  2. Handling </a:t>
            </a:r>
            <a:r>
              <a:rPr lang="en-US" sz="2400" dirty="0" err="1" smtClean="0"/>
              <a:t>adj</a:t>
            </a:r>
            <a:r>
              <a:rPr lang="en-US" sz="2400" dirty="0" smtClean="0"/>
              <a:t> vertices</a:t>
            </a:r>
          </a:p>
          <a:p>
            <a:r>
              <a:rPr lang="en-US" sz="2400" dirty="0" smtClean="0"/>
              <a:t>  3.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black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f[u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time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time + 1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820221" y="3667820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1/8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4/5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2/7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3/6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2115458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2133601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577198" y="3944596"/>
            <a:ext cx="23622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00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DFS(G):</a:t>
            </a:r>
          </a:p>
          <a:p>
            <a:r>
              <a:rPr lang="en-US" sz="2400" dirty="0" smtClean="0"/>
              <a:t>  1. Initialization</a:t>
            </a:r>
          </a:p>
          <a:p>
            <a:r>
              <a:rPr lang="en-US" sz="2400" dirty="0" smtClean="0"/>
              <a:t>  2. For each </a:t>
            </a:r>
            <a:r>
              <a:rPr lang="en-US" sz="2400" dirty="0" err="1" smtClean="0"/>
              <a:t>u</a:t>
            </a:r>
            <a:r>
              <a:rPr lang="en-US" sz="2400" dirty="0" smtClean="0"/>
              <a:t>    V[G]</a:t>
            </a:r>
          </a:p>
          <a:p>
            <a:r>
              <a:rPr lang="en-US" sz="2400" dirty="0" smtClean="0"/>
              <a:t>    if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= white</a:t>
            </a:r>
          </a:p>
          <a:p>
            <a:r>
              <a:rPr lang="en-US" sz="2400" dirty="0" smtClean="0"/>
              <a:t>      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29200" y="4731603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1. Initial Setting</a:t>
            </a:r>
          </a:p>
          <a:p>
            <a:r>
              <a:rPr lang="en-US" sz="2400" dirty="0" smtClean="0"/>
              <a:t>  2. Handling </a:t>
            </a:r>
            <a:r>
              <a:rPr lang="en-US" sz="2400" dirty="0" err="1" smtClean="0"/>
              <a:t>adj</a:t>
            </a:r>
            <a:r>
              <a:rPr lang="en-US" sz="2400" dirty="0" smtClean="0"/>
              <a:t> vertices</a:t>
            </a:r>
          </a:p>
          <a:p>
            <a:r>
              <a:rPr lang="en-US" sz="2400" dirty="0" smtClean="0"/>
              <a:t>  3.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black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f[u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time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time + 1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992592" y="3629043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1/8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4/5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2/7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3/6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9/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2115458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2133601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3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00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DFS(G):</a:t>
            </a:r>
          </a:p>
          <a:p>
            <a:r>
              <a:rPr lang="en-US" sz="2400" dirty="0" smtClean="0"/>
              <a:t>  1. Initialization</a:t>
            </a:r>
          </a:p>
          <a:p>
            <a:r>
              <a:rPr lang="en-US" sz="2400" dirty="0" smtClean="0"/>
              <a:t>  2. For each </a:t>
            </a:r>
            <a:r>
              <a:rPr lang="en-US" sz="2400" dirty="0" err="1" smtClean="0"/>
              <a:t>u</a:t>
            </a:r>
            <a:r>
              <a:rPr lang="en-US" sz="2400" dirty="0" smtClean="0"/>
              <a:t>    V[G]</a:t>
            </a:r>
          </a:p>
          <a:p>
            <a:r>
              <a:rPr lang="en-US" sz="2400" dirty="0" smtClean="0"/>
              <a:t>    if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= white</a:t>
            </a:r>
          </a:p>
          <a:p>
            <a:r>
              <a:rPr lang="en-US" sz="2400" dirty="0" smtClean="0"/>
              <a:t>      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29200" y="4731603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1. Initial Setting</a:t>
            </a:r>
          </a:p>
          <a:p>
            <a:r>
              <a:rPr lang="en-US" sz="2400" dirty="0" smtClean="0"/>
              <a:t>  2. Handling </a:t>
            </a:r>
            <a:r>
              <a:rPr lang="en-US" sz="2400" dirty="0" err="1" smtClean="0"/>
              <a:t>adj</a:t>
            </a:r>
            <a:r>
              <a:rPr lang="en-US" sz="2400" dirty="0" smtClean="0"/>
              <a:t> vertices</a:t>
            </a:r>
          </a:p>
          <a:p>
            <a:r>
              <a:rPr lang="en-US" sz="2400" dirty="0" smtClean="0"/>
              <a:t>  3.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black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f[u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time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time + 1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992592" y="3629043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1/8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4/5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2/7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3/6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10/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9/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2115458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2133601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00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DFS(G):</a:t>
            </a:r>
          </a:p>
          <a:p>
            <a:r>
              <a:rPr lang="en-US" sz="2400" dirty="0" smtClean="0"/>
              <a:t>  1. Initialization</a:t>
            </a:r>
          </a:p>
          <a:p>
            <a:r>
              <a:rPr lang="en-US" sz="2400" dirty="0" smtClean="0"/>
              <a:t>  2. For each </a:t>
            </a:r>
            <a:r>
              <a:rPr lang="en-US" sz="2400" dirty="0" err="1" smtClean="0"/>
              <a:t>u</a:t>
            </a:r>
            <a:r>
              <a:rPr lang="en-US" sz="2400" dirty="0" smtClean="0"/>
              <a:t>    V[G]</a:t>
            </a:r>
          </a:p>
          <a:p>
            <a:r>
              <a:rPr lang="en-US" sz="2400" dirty="0" smtClean="0"/>
              <a:t>    if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= white</a:t>
            </a:r>
          </a:p>
          <a:p>
            <a:r>
              <a:rPr lang="en-US" sz="2400" dirty="0" smtClean="0"/>
              <a:t>      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29200" y="4731603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1. Initial Setting</a:t>
            </a:r>
          </a:p>
          <a:p>
            <a:r>
              <a:rPr lang="en-US" sz="2400" dirty="0" smtClean="0"/>
              <a:t>  2. Handling </a:t>
            </a:r>
            <a:r>
              <a:rPr lang="en-US" sz="2400" dirty="0" err="1" smtClean="0"/>
              <a:t>adj</a:t>
            </a:r>
            <a:r>
              <a:rPr lang="en-US" sz="2400" dirty="0" smtClean="0"/>
              <a:t> vertices</a:t>
            </a:r>
          </a:p>
          <a:p>
            <a:r>
              <a:rPr lang="en-US" sz="2400" dirty="0" smtClean="0"/>
              <a:t>  3.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black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f[u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time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time + 1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992592" y="3629043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1/8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4/5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2/7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3/6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10/11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9/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2115458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2133601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Running Time and Options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600" dirty="0" smtClean="0"/>
              <a:t>Assuming add</a:t>
            </a:r>
            <a:r>
              <a:rPr lang="en-US" sz="2600" dirty="0"/>
              <a:t> </a:t>
            </a:r>
            <a:r>
              <a:rPr lang="en-US" sz="2600" dirty="0" smtClean="0"/>
              <a:t>and remove are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O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(1)</a:t>
            </a:r>
            <a:r>
              <a:rPr lang="en-US" sz="2600" dirty="0" smtClean="0"/>
              <a:t>, entire traversal is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O(|E|) </a:t>
            </a:r>
            <a:r>
              <a:rPr lang="en-US" sz="2600" dirty="0" smtClean="0">
                <a:ea typeface="Cambria Math" pitchFamily="18" charset="0"/>
              </a:rPr>
              <a:t>if using</a:t>
            </a:r>
            <a:r>
              <a:rPr lang="en-US" sz="2600" dirty="0" smtClean="0"/>
              <a:t> an adjacency list</a:t>
            </a:r>
          </a:p>
          <a:p>
            <a:pPr marL="0" indent="0" eaLnBrk="1" hangingPunct="1">
              <a:buNone/>
            </a:pPr>
            <a:endParaRPr lang="en-US" sz="2600" dirty="0" smtClean="0"/>
          </a:p>
          <a:p>
            <a:pPr marL="0" indent="0" eaLnBrk="1" hangingPunct="1">
              <a:buNone/>
            </a:pPr>
            <a:r>
              <a:rPr lang="en-US" sz="2600" dirty="0" smtClean="0"/>
              <a:t>The order we traverse depends entirely on how add and remove work/are implemented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DFS</a:t>
            </a:r>
            <a:r>
              <a:rPr lang="en-US" sz="2400" dirty="0" smtClean="0"/>
              <a:t>: a stack "depth-first graph search"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BFS</a:t>
            </a:r>
            <a:r>
              <a:rPr lang="en-US" sz="2400" dirty="0" smtClean="0"/>
              <a:t>: a queue "breadth-first graph search"</a:t>
            </a:r>
          </a:p>
          <a:p>
            <a:pPr marL="0" indent="0" eaLnBrk="1" hangingPunct="1">
              <a:buNone/>
            </a:pPr>
            <a:r>
              <a:rPr lang="en-US" sz="2600" dirty="0" smtClean="0"/>
              <a:t>DFS and BFS are "big ideas" in computer science</a:t>
            </a:r>
          </a:p>
          <a:p>
            <a:r>
              <a:rPr lang="en-US" sz="2400" dirty="0" smtClean="0"/>
              <a:t>Depth: recursively explore one part before going back to the other parts not yet explored</a:t>
            </a:r>
          </a:p>
          <a:p>
            <a:r>
              <a:rPr lang="en-US" sz="2400" dirty="0" smtClean="0"/>
              <a:t>Breadth: Explore areas closer to start node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00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DFS(G):</a:t>
            </a:r>
          </a:p>
          <a:p>
            <a:r>
              <a:rPr lang="en-US" sz="2400" dirty="0" smtClean="0"/>
              <a:t>  1. Initialization</a:t>
            </a:r>
          </a:p>
          <a:p>
            <a:r>
              <a:rPr lang="en-US" sz="2400" dirty="0" smtClean="0"/>
              <a:t>  2. For each </a:t>
            </a:r>
            <a:r>
              <a:rPr lang="en-US" sz="2400" dirty="0" err="1" smtClean="0"/>
              <a:t>u</a:t>
            </a:r>
            <a:r>
              <a:rPr lang="en-US" sz="2400" dirty="0" smtClean="0"/>
              <a:t>    V[G]</a:t>
            </a:r>
          </a:p>
          <a:p>
            <a:r>
              <a:rPr lang="en-US" sz="2400" dirty="0" smtClean="0"/>
              <a:t>    if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= white</a:t>
            </a:r>
          </a:p>
          <a:p>
            <a:r>
              <a:rPr lang="en-US" sz="2400" dirty="0" smtClean="0"/>
              <a:t>      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29200" y="4731603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DFS-</a:t>
            </a:r>
            <a:r>
              <a:rPr lang="en-US" sz="2400" dirty="0" err="1" smtClean="0"/>
              <a:t>Visit(u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1. Initial Setting</a:t>
            </a:r>
          </a:p>
          <a:p>
            <a:r>
              <a:rPr lang="en-US" sz="2400" dirty="0" smtClean="0"/>
              <a:t>  2. Handling </a:t>
            </a:r>
            <a:r>
              <a:rPr lang="en-US" sz="2400" dirty="0" err="1" smtClean="0"/>
              <a:t>adj</a:t>
            </a:r>
            <a:r>
              <a:rPr lang="en-US" sz="2400" dirty="0" smtClean="0"/>
              <a:t> vertices</a:t>
            </a:r>
          </a:p>
          <a:p>
            <a:r>
              <a:rPr lang="en-US" sz="2400" dirty="0" smtClean="0"/>
              <a:t>  3. </a:t>
            </a:r>
            <a:r>
              <a:rPr lang="en-US" sz="2400" dirty="0" err="1" smtClean="0"/>
              <a:t>color[u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black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f[u</a:t>
            </a:r>
            <a:r>
              <a:rPr lang="en-US" sz="2400" dirty="0" smtClean="0"/>
              <a:t>]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time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 smtClean="0"/>
              <a:t> time + 1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992592" y="3629043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1/8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4/5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2/7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3/6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10/11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9/12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2115458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2133601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00004" y="2743200"/>
            <a:ext cx="3795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DFS(G): </a:t>
            </a:r>
          </a:p>
          <a:p>
            <a:r>
              <a:rPr lang="en-US" sz="2400" dirty="0" smtClean="0"/>
              <a:t>  - construct a forest</a:t>
            </a:r>
          </a:p>
        </p:txBody>
      </p:sp>
      <p:sp>
        <p:nvSpPr>
          <p:cNvPr id="29" name="Oval 28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1/8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4/5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2/7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3/6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10/11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9/12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4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1/8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4/5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2/7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3/6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10/11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9/12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2115458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2133601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3000" y="2914918"/>
            <a:ext cx="411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DFS(G):</a:t>
            </a:r>
          </a:p>
          <a:p>
            <a:r>
              <a:rPr lang="en-US" sz="2400" dirty="0" smtClean="0"/>
              <a:t>  - Initialization: O(|V|)</a:t>
            </a:r>
          </a:p>
          <a:p>
            <a:r>
              <a:rPr lang="en-US" sz="2400" dirty="0" smtClean="0"/>
              <a:t>  - Traversing vertices: O(|V|)</a:t>
            </a:r>
          </a:p>
          <a:p>
            <a:r>
              <a:rPr lang="en-US" sz="2400" dirty="0" smtClean="0"/>
              <a:t>  - Scanning adjacent vertices:</a:t>
            </a:r>
          </a:p>
          <a:p>
            <a:r>
              <a:rPr lang="en-US" sz="2400" dirty="0" smtClean="0"/>
              <a:t>    O(|E|)</a:t>
            </a:r>
          </a:p>
          <a:p>
            <a:r>
              <a:rPr lang="en-US" sz="2400" dirty="0" smtClean="0"/>
              <a:t>  =&gt; total running time:</a:t>
            </a:r>
          </a:p>
          <a:p>
            <a:r>
              <a:rPr lang="en-US" sz="2400" dirty="0" smtClean="0"/>
              <a:t>        O(|V| + |E|)</a:t>
            </a:r>
          </a:p>
        </p:txBody>
      </p:sp>
    </p:spTree>
    <p:extLst>
      <p:ext uri="{BB962C8B-B14F-4D97-AF65-F5344CB8AC3E}">
        <p14:creationId xmlns:p14="http://schemas.microsoft.com/office/powerpoint/2010/main" val="18859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229600" cy="404813"/>
          </a:xfrm>
        </p:spPr>
        <p:txBody>
          <a:bodyPr/>
          <a:lstStyle/>
          <a:p>
            <a:pPr rtl="0"/>
            <a:r>
              <a:rPr lang="en-US" sz="2000" dirty="0">
                <a:solidFill>
                  <a:srgbClr val="FF0000"/>
                </a:solidFill>
              </a:rPr>
              <a:t>Recursive preorder Depth-First Traversal </a:t>
            </a:r>
            <a:r>
              <a:rPr lang="en-US" sz="2000" dirty="0" smtClean="0">
                <a:solidFill>
                  <a:srgbClr val="FF0000"/>
                </a:solidFill>
              </a:rPr>
              <a:t>Tracing – Example 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39750" y="908050"/>
            <a:ext cx="8424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endParaRPr lang="en-US" sz="2000"/>
          </a:p>
        </p:txBody>
      </p:sp>
      <p:pic>
        <p:nvPicPr>
          <p:cNvPr id="39941" name="Picture 5" descr="df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6227763" cy="589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2" name="Picture 6" descr="the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76250"/>
            <a:ext cx="25717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924300" y="2708275"/>
            <a:ext cx="43195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400" b="1"/>
              <a:t>At each stage, a set of unvisited adjacent vertices of the current vertex is generated.</a:t>
            </a:r>
          </a:p>
        </p:txBody>
      </p:sp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724400"/>
            <a:ext cx="2016125" cy="187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5" name="Text Box 7"/>
          <p:cNvSpPr txBox="1">
            <a:spLocks noChangeArrowheads="1"/>
          </p:cNvSpPr>
          <p:nvPr/>
        </p:nvSpPr>
        <p:spPr bwMode="auto">
          <a:xfrm>
            <a:off x="5435600" y="4149725"/>
            <a:ext cx="3571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sz="1400" b="1"/>
              <a:t>The Preorder Depth First Tree:</a:t>
            </a:r>
          </a:p>
        </p:txBody>
      </p:sp>
    </p:spTree>
    <p:extLst>
      <p:ext uri="{BB962C8B-B14F-4D97-AF65-F5344CB8AC3E}">
        <p14:creationId xmlns:p14="http://schemas.microsoft.com/office/powerpoint/2010/main" val="16837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549275"/>
          </a:xfrm>
        </p:spPr>
        <p:txBody>
          <a:bodyPr/>
          <a:lstStyle/>
          <a:p>
            <a:pPr rtl="0"/>
            <a:r>
              <a:rPr lang="en-US" sz="3000" dirty="0" smtClean="0">
                <a:solidFill>
                  <a:srgbClr val="FF0000"/>
                </a:solidFill>
              </a:rPr>
              <a:t>Example - 3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692150"/>
            <a:ext cx="8218488" cy="604838"/>
          </a:xfrm>
        </p:spPr>
        <p:txBody>
          <a:bodyPr/>
          <a:lstStyle/>
          <a:p>
            <a:pPr algn="l" rtl="0"/>
            <a:r>
              <a:rPr lang="en-US" sz="2000"/>
              <a:t>Depth-first traversal using an explicit stack.</a:t>
            </a:r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0" y="1412875"/>
            <a:ext cx="6327775" cy="3730625"/>
            <a:chOff x="439" y="1528"/>
            <a:chExt cx="4244" cy="2562"/>
          </a:xfrm>
        </p:grpSpPr>
        <p:grpSp>
          <p:nvGrpSpPr>
            <p:cNvPr id="6154" name="Group 10"/>
            <p:cNvGrpSpPr>
              <a:grpSpLocks/>
            </p:cNvGrpSpPr>
            <p:nvPr/>
          </p:nvGrpSpPr>
          <p:grpSpPr bwMode="auto">
            <a:xfrm>
              <a:off x="1286" y="1528"/>
              <a:ext cx="3318" cy="2492"/>
              <a:chOff x="1286" y="1528"/>
              <a:chExt cx="3318" cy="2492"/>
            </a:xfrm>
          </p:grpSpPr>
          <p:pic>
            <p:nvPicPr>
              <p:cNvPr id="6148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6" y="1528"/>
                <a:ext cx="2450" cy="19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50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6" y="3598"/>
                <a:ext cx="2456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52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2" y="1570"/>
                <a:ext cx="442" cy="2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439" y="3608"/>
              <a:ext cx="834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Order of</a:t>
              </a:r>
            </a:p>
            <a:p>
              <a:pPr algn="ctr"/>
              <a:r>
                <a:rPr lang="en-US" sz="2000"/>
                <a:t>Traversal</a:t>
              </a: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4134" y="3770"/>
              <a:ext cx="54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Stack</a:t>
              </a:r>
            </a:p>
          </p:txBody>
        </p:sp>
      </p:grp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1447801" y="4676775"/>
            <a:ext cx="33818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/>
            <a:r>
              <a:rPr lang="en-US" sz="1600" b="1" dirty="0"/>
              <a:t>A    B    C      F    </a:t>
            </a:r>
            <a:r>
              <a:rPr lang="en-US" sz="1600" b="1" dirty="0" smtClean="0"/>
              <a:t>      </a:t>
            </a:r>
            <a:r>
              <a:rPr lang="en-US" sz="1600" b="1" dirty="0"/>
              <a:t>E    </a:t>
            </a:r>
            <a:r>
              <a:rPr lang="en-US" sz="1600" b="1" dirty="0" smtClean="0"/>
              <a:t>   G    </a:t>
            </a:r>
            <a:r>
              <a:rPr lang="en-US" sz="1600" b="1" dirty="0"/>
              <a:t>D    H   </a:t>
            </a:r>
            <a:r>
              <a:rPr lang="en-US" sz="1600" b="1" dirty="0" smtClean="0"/>
              <a:t>      </a:t>
            </a:r>
            <a:r>
              <a:rPr lang="en-US" sz="1600" b="1" dirty="0"/>
              <a:t>I</a:t>
            </a:r>
          </a:p>
        </p:txBody>
      </p:sp>
      <p:pic>
        <p:nvPicPr>
          <p:cNvPr id="6162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581525"/>
            <a:ext cx="2016125" cy="187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63" name="Text Box 7"/>
          <p:cNvSpPr txBox="1">
            <a:spLocks noChangeArrowheads="1"/>
          </p:cNvSpPr>
          <p:nvPr/>
        </p:nvSpPr>
        <p:spPr bwMode="auto">
          <a:xfrm>
            <a:off x="6443663" y="4221163"/>
            <a:ext cx="2447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sz="1200" b="1"/>
              <a:t>The Preorder Depth First Tree: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1908175" y="6308725"/>
            <a:ext cx="5022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Note: The DFS-tree for undirected graph is a free tree</a:t>
            </a:r>
          </a:p>
        </p:txBody>
      </p:sp>
    </p:spTree>
    <p:extLst>
      <p:ext uri="{BB962C8B-B14F-4D97-AF65-F5344CB8AC3E}">
        <p14:creationId xmlns:p14="http://schemas.microsoft.com/office/powerpoint/2010/main" val="41879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Find DFS:</a:t>
            </a:r>
            <a:endParaRPr lang="en-US" dirty="0"/>
          </a:p>
        </p:txBody>
      </p:sp>
      <p:pic>
        <p:nvPicPr>
          <p:cNvPr id="4" name="Content Placeholder 3" descr="C:\WINDOWS\TEMP\twu51A2.b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5230378" cy="423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13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BFS and 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09625"/>
            <a:ext cx="54102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6163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561975"/>
          </a:xfrm>
        </p:spPr>
        <p:txBody>
          <a:bodyPr/>
          <a:lstStyle/>
          <a:p>
            <a:pPr rtl="0"/>
            <a:r>
              <a:rPr lang="en-US" sz="1800" dirty="0">
                <a:solidFill>
                  <a:srgbClr val="FF0000"/>
                </a:solidFill>
              </a:rPr>
              <a:t>Recursive preorder Depth-First Traversal Implementation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151313"/>
            <a:ext cx="8229600" cy="649287"/>
          </a:xfrm>
        </p:spPr>
        <p:txBody>
          <a:bodyPr/>
          <a:lstStyle/>
          <a:p>
            <a:pPr algn="l" rtl="0"/>
            <a:r>
              <a:rPr lang="en-US" sz="1800" dirty="0"/>
              <a:t>The following is the code for the recursive </a:t>
            </a:r>
            <a:r>
              <a:rPr lang="en-US" sz="1800" dirty="0" err="1"/>
              <a:t>preorderDepthFirstTraversal</a:t>
            </a:r>
            <a:r>
              <a:rPr lang="en-US" sz="1800" dirty="0"/>
              <a:t> method of the </a:t>
            </a:r>
            <a:r>
              <a:rPr lang="en-US" sz="1800" dirty="0" err="1"/>
              <a:t>AbstractGraph</a:t>
            </a:r>
            <a:r>
              <a:rPr lang="en-US" sz="1800" dirty="0"/>
              <a:t> class: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08896" y="4800600"/>
            <a:ext cx="8863012" cy="1803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preorderDepthFirstTraversal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(Visitor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visitor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Vertex start) </a:t>
            </a:r>
          </a:p>
          <a:p>
            <a:pPr algn="l"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visited[] = new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numberOfVertices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v = 0; v 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numberOfVertices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v++)</a:t>
            </a:r>
          </a:p>
          <a:p>
            <a:pPr algn="l"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visited[v] = false;</a:t>
            </a:r>
          </a:p>
          <a:p>
            <a:pPr algn="l"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preorderDepthFirstTraversal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(visitor, start, visited);</a:t>
            </a:r>
          </a:p>
          <a:p>
            <a:pPr algn="l"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84213" y="908050"/>
            <a:ext cx="3125787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b="1" dirty="0" err="1">
                <a:solidFill>
                  <a:schemeClr val="accent2"/>
                </a:solidFill>
              </a:rPr>
              <a:t>dfsPreorder</a:t>
            </a:r>
            <a:r>
              <a:rPr lang="en-US" b="1" dirty="0">
                <a:solidFill>
                  <a:schemeClr val="accent2"/>
                </a:solidFill>
              </a:rPr>
              <a:t>(v){</a:t>
            </a:r>
          </a:p>
          <a:p>
            <a:pPr algn="l"/>
            <a:r>
              <a:rPr lang="en-US" b="1" dirty="0">
                <a:solidFill>
                  <a:schemeClr val="accent2"/>
                </a:solidFill>
              </a:rPr>
              <a:t>    visit v;</a:t>
            </a:r>
          </a:p>
          <a:p>
            <a:pPr algn="l"/>
            <a:r>
              <a:rPr lang="en-US" b="1" dirty="0">
                <a:solidFill>
                  <a:schemeClr val="accent2"/>
                </a:solidFill>
              </a:rPr>
              <a:t>    for(each </a:t>
            </a:r>
            <a:r>
              <a:rPr lang="en-US" b="1" dirty="0" err="1">
                <a:solidFill>
                  <a:schemeClr val="accent2"/>
                </a:solidFill>
              </a:rPr>
              <a:t>neighbour</a:t>
            </a:r>
            <a:r>
              <a:rPr lang="en-US" b="1" dirty="0">
                <a:solidFill>
                  <a:schemeClr val="accent2"/>
                </a:solidFill>
              </a:rPr>
              <a:t> w of v)</a:t>
            </a:r>
          </a:p>
          <a:p>
            <a:pPr algn="l"/>
            <a:r>
              <a:rPr lang="en-US" b="1" dirty="0">
                <a:solidFill>
                  <a:schemeClr val="accent2"/>
                </a:solidFill>
              </a:rPr>
              <a:t>        if(w has not been visited)</a:t>
            </a:r>
          </a:p>
          <a:p>
            <a:pPr algn="l"/>
            <a:r>
              <a:rPr lang="en-US" b="1" dirty="0">
                <a:solidFill>
                  <a:schemeClr val="accent2"/>
                </a:solidFill>
              </a:rPr>
              <a:t>            </a:t>
            </a:r>
            <a:r>
              <a:rPr lang="en-US" b="1" dirty="0" err="1">
                <a:solidFill>
                  <a:schemeClr val="accent2"/>
                </a:solidFill>
              </a:rPr>
              <a:t>dfsPreorder</a:t>
            </a:r>
            <a:r>
              <a:rPr lang="en-US" b="1" dirty="0">
                <a:solidFill>
                  <a:schemeClr val="accent2"/>
                </a:solidFill>
              </a:rPr>
              <a:t>(w);</a:t>
            </a:r>
          </a:p>
          <a:p>
            <a:pPr algn="l"/>
            <a:r>
              <a:rPr lang="en-US" b="1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76800" y="457200"/>
            <a:ext cx="4195108" cy="376256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>
            <a:spAutoFit/>
          </a:bodyPr>
          <a:lstStyle/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rgbClr val="C00000"/>
                </a:solidFill>
              </a:rPr>
              <a:t>#Using a Stack: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 smtClean="0"/>
              <a:t>DFS(Node </a:t>
            </a:r>
            <a:r>
              <a:rPr lang="en-US" sz="2000" kern="0" dirty="0"/>
              <a:t>start) {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</a:t>
            </a:r>
            <a:r>
              <a:rPr lang="en-US" sz="2000" kern="0" dirty="0" smtClean="0"/>
              <a:t>  initialize </a:t>
            </a:r>
            <a:r>
              <a:rPr lang="en-US" sz="2000" kern="0" dirty="0"/>
              <a:t>stack s to hold start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</a:t>
            </a:r>
            <a:r>
              <a:rPr lang="en-US" sz="2000" kern="0" dirty="0" smtClean="0"/>
              <a:t>  mark </a:t>
            </a:r>
            <a:r>
              <a:rPr lang="en-US" sz="2000" kern="0" dirty="0"/>
              <a:t>start as visited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 smtClean="0"/>
              <a:t>   while(s </a:t>
            </a:r>
            <a:r>
              <a:rPr lang="en-US" sz="2000" kern="0" dirty="0"/>
              <a:t>is not empty) {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 smtClean="0"/>
              <a:t>       next </a:t>
            </a:r>
            <a:r>
              <a:rPr lang="en-US" sz="2000" kern="0" dirty="0"/>
              <a:t>= s.pop() // and </a:t>
            </a:r>
            <a:r>
              <a:rPr lang="en-US" sz="2000" kern="0" dirty="0" smtClean="0"/>
              <a:t>"process"</a:t>
            </a:r>
            <a:endParaRPr lang="en-US" sz="2000" kern="0" dirty="0"/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 smtClean="0"/>
              <a:t>       for </a:t>
            </a:r>
            <a:r>
              <a:rPr lang="en-US" sz="2000" kern="0" dirty="0"/>
              <a:t>each node u adjacent to next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 smtClean="0"/>
              <a:t>           if(u </a:t>
            </a:r>
            <a:r>
              <a:rPr lang="en-US" sz="2000" kern="0" dirty="0"/>
              <a:t>is not marked)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 smtClean="0"/>
              <a:t>              mark </a:t>
            </a:r>
            <a:r>
              <a:rPr lang="en-US" sz="2000" kern="0" dirty="0"/>
              <a:t>u and push onto s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 smtClean="0"/>
              <a:t>   }</a:t>
            </a:r>
            <a:endParaRPr lang="en-US" sz="2000" kern="0" dirty="0"/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42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561975"/>
          </a:xfrm>
        </p:spPr>
        <p:txBody>
          <a:bodyPr/>
          <a:lstStyle/>
          <a:p>
            <a:pPr rtl="0"/>
            <a:r>
              <a:rPr lang="en-US" sz="2000">
                <a:solidFill>
                  <a:srgbClr val="FF0000"/>
                </a:solidFill>
              </a:rPr>
              <a:t>Recursive preorder Depth-First Traversal Implementation (cont’d)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341438"/>
            <a:ext cx="8239125" cy="4211637"/>
          </a:xfrm>
          <a:solidFill>
            <a:srgbClr val="FFFF99"/>
          </a:soli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private void preorderDepthFirstTraversal(Visitor visitor, 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                           Vertex v, boolean[] visited)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if(visitor.isDone())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   return;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visitor.visit(v);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visited[getIndex(v)] = true;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Iterator p = v.getSuccessors();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while(p.hasNext())    {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   Vertex to = (Vertex) p.next();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   if(! visited[getIndex(to)])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      preorderDepthFirstTraversal(visitor, to, visited);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 algn="l" rt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0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ref. Introduction to Algorithms by Thomas Cormen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z="3800"/>
              <a:t>Depth first search - algorithm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DFS(G)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1  for each vertex u ∈ V [G]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2       do color[u] ← WHITE		// color all vertices white, set their parents NIL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3          π[u] ← NIL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4  time ← 0			// zero out time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5  for each vertex u ∈ V [G]		// call only for unexplored vertices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6       do if color[u] = WHITE		// this may result in multiple sources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7             then DFS-VISIT(u)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DFS-VISIT(u)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1  color[u] ← GRAY     ▹White vertex u has just been discovered.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2  time ← time +1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3  d[u] time		// record the discovery time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4  for each v ∈ Adj[u]  	▹Explore edge(u, v).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5       do if color[v] = WHITE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6             then π[v] ← u	// set the parent value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7                         DFS-VISIT(v)	// recursive call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8  color[u] BLACK      ▹ Blacken u; it is finished.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9  f [u] ▹ time ← time +1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1246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 rot="16200000" flipH="1">
            <a:off x="7429606" y="4977862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H="1">
            <a:off x="5323816" y="4968591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H="1">
            <a:off x="3422683" y="4968591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1348289" y="4979898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899963" y="4985691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4816296" y="5022775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907713" y="4974388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835359" y="4985693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6666208" y="3895472"/>
            <a:ext cx="1029992" cy="79184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2703808" y="3894405"/>
            <a:ext cx="1029992" cy="79291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5562601" y="3931486"/>
            <a:ext cx="1062999" cy="79291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7" idx="7"/>
          </p:cNvCxnSpPr>
          <p:nvPr/>
        </p:nvCxnSpPr>
        <p:spPr>
          <a:xfrm rot="10800000" flipV="1">
            <a:off x="1793207" y="3931486"/>
            <a:ext cx="910597" cy="62420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694551" y="3276602"/>
            <a:ext cx="1931047" cy="65488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 flipV="1">
            <a:off x="2703807" y="3276602"/>
            <a:ext cx="1990745" cy="65488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43268" y="3083703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38268" y="3733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53332" y="3733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47800" y="4500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39064" y="4500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28868" y="4495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520132" y="4495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14400" y="5643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05664" y="5643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95468" y="5638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86732" y="5638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81200" y="5643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72464" y="5643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62268" y="5638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053532" y="5638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rot="10800000" flipV="1">
            <a:off x="2657454" y="3032322"/>
            <a:ext cx="1763132" cy="59436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048000" y="3886200"/>
            <a:ext cx="3247243" cy="1588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 flipV="1">
            <a:off x="1934355" y="3999484"/>
            <a:ext cx="4314045" cy="622609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1942326" y="4666742"/>
            <a:ext cx="5525274" cy="76201"/>
            <a:chOff x="1942326" y="4666742"/>
            <a:chExt cx="5525274" cy="76201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1942326" y="4742942"/>
              <a:ext cx="1494890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991510" y="4715129"/>
              <a:ext cx="1355902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891068" y="4666742"/>
              <a:ext cx="1576532" cy="1588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/>
          <p:cNvCxnSpPr/>
          <p:nvPr/>
        </p:nvCxnSpPr>
        <p:spPr>
          <a:xfrm rot="10800000" flipV="1">
            <a:off x="1319069" y="4793035"/>
            <a:ext cx="6148289" cy="869101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371600" y="5858130"/>
            <a:ext cx="6648971" cy="9271"/>
            <a:chOff x="1371600" y="5858130"/>
            <a:chExt cx="6648971" cy="927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1371600" y="5858130"/>
              <a:ext cx="552186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2429131" y="5867399"/>
              <a:ext cx="496967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3446892" y="5867400"/>
              <a:ext cx="546664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4522964" y="5867400"/>
              <a:ext cx="298180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370433" y="5867400"/>
              <a:ext cx="496967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6428610" y="5867400"/>
              <a:ext cx="496967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7449059" y="5867400"/>
              <a:ext cx="571512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72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ref. Introduction to Algorithms by Thomas Cormen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 first search - analysis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/>
              <a:t>Lines 1-3, initialization take time </a:t>
            </a:r>
            <a:r>
              <a:rPr lang="el-GR" sz="2600">
                <a:cs typeface="Arial" charset="0"/>
              </a:rPr>
              <a:t>Θ</a:t>
            </a:r>
            <a:r>
              <a:rPr lang="en-US" sz="2600">
                <a:cs typeface="Arial" charset="0"/>
              </a:rPr>
              <a:t>(V).</a:t>
            </a:r>
          </a:p>
          <a:p>
            <a:pPr>
              <a:lnSpc>
                <a:spcPct val="80000"/>
              </a:lnSpc>
            </a:pPr>
            <a:r>
              <a:rPr lang="en-US" sz="2600"/>
              <a:t>Lines 5-7 take time </a:t>
            </a:r>
            <a:r>
              <a:rPr lang="el-GR" sz="2600">
                <a:cs typeface="Arial" charset="0"/>
              </a:rPr>
              <a:t>Θ</a:t>
            </a:r>
            <a:r>
              <a:rPr lang="en-US" sz="2600">
                <a:cs typeface="Arial" charset="0"/>
              </a:rPr>
              <a:t>(V), excluding the time to call the DFS-VISIT.</a:t>
            </a:r>
          </a:p>
          <a:p>
            <a:pPr>
              <a:lnSpc>
                <a:spcPct val="80000"/>
              </a:lnSpc>
            </a:pPr>
            <a:r>
              <a:rPr lang="en-US" sz="2600">
                <a:cs typeface="Arial" charset="0"/>
              </a:rPr>
              <a:t>DFS-VISIT is called only once for each node (since it’s called only for white nodes and the first step in it is to paint the node gray).</a:t>
            </a:r>
          </a:p>
          <a:p>
            <a:pPr>
              <a:lnSpc>
                <a:spcPct val="80000"/>
              </a:lnSpc>
            </a:pPr>
            <a:r>
              <a:rPr lang="en-US" sz="2600">
                <a:cs typeface="Arial" charset="0"/>
              </a:rPr>
              <a:t>Loop on line 4-7 is executed |Adj(v)| times. Since, ∑</a:t>
            </a:r>
            <a:r>
              <a:rPr lang="en-US" sz="2600" baseline="-25000">
                <a:cs typeface="Arial" charset="0"/>
              </a:rPr>
              <a:t>v</a:t>
            </a:r>
            <a:r>
              <a:rPr lang="ru-RU" sz="2600" baseline="-25000">
                <a:cs typeface="Arial" charset="0"/>
              </a:rPr>
              <a:t>є</a:t>
            </a:r>
            <a:r>
              <a:rPr lang="en-US" sz="2600" baseline="-25000">
                <a:cs typeface="Arial" charset="0"/>
              </a:rPr>
              <a:t>V </a:t>
            </a:r>
            <a:r>
              <a:rPr lang="en-US" sz="2600">
                <a:cs typeface="Arial" charset="0"/>
              </a:rPr>
              <a:t>|Adj(v)| = </a:t>
            </a:r>
            <a:r>
              <a:rPr lang="ru-RU" sz="2600">
                <a:cs typeface="Arial" charset="0"/>
              </a:rPr>
              <a:t>Ө</a:t>
            </a:r>
            <a:r>
              <a:rPr lang="en-US" sz="2600">
                <a:cs typeface="Arial" charset="0"/>
              </a:rPr>
              <a:t> (E), the total cost of DFS-VISIT it </a:t>
            </a:r>
            <a:r>
              <a:rPr lang="el-GR" sz="2600">
                <a:cs typeface="Arial" charset="0"/>
              </a:rPr>
              <a:t>θ</a:t>
            </a:r>
            <a:r>
              <a:rPr lang="en-US" sz="2600">
                <a:cs typeface="Arial" charset="0"/>
              </a:rPr>
              <a:t>(E)</a:t>
            </a:r>
            <a:endParaRPr lang="el-GR" sz="2600">
              <a:cs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600" baseline="-25000">
              <a:cs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600" baseline="-25000">
              <a:cs typeface="Arial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600">
                <a:cs typeface="Arial" charset="0"/>
              </a:rPr>
              <a:t>The total cost of DFS is </a:t>
            </a:r>
            <a:r>
              <a:rPr lang="el-GR" sz="2600">
                <a:cs typeface="Arial" charset="0"/>
              </a:rPr>
              <a:t>θ</a:t>
            </a:r>
            <a:r>
              <a:rPr lang="en-US" sz="2600">
                <a:cs typeface="Arial" charset="0"/>
              </a:rPr>
              <a:t>(V+E)</a:t>
            </a:r>
            <a:endParaRPr lang="el-GR" sz="26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observations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i="1" smtClean="0">
                <a:solidFill>
                  <a:srgbClr val="262626"/>
                </a:solidFill>
              </a:rPr>
              <a:t>discovery</a:t>
            </a:r>
            <a:r>
              <a:rPr lang="en-US" smtClean="0">
                <a:solidFill>
                  <a:srgbClr val="262626"/>
                </a:solidFill>
              </a:rPr>
              <a:t>: DFS is guaranteed to</a:t>
            </a:r>
            <a:br>
              <a:rPr lang="en-US" smtClean="0">
                <a:solidFill>
                  <a:srgbClr val="262626"/>
                </a:solidFill>
              </a:rPr>
            </a:br>
            <a:r>
              <a:rPr lang="en-US" smtClean="0">
                <a:solidFill>
                  <a:srgbClr val="262626"/>
                </a:solidFill>
              </a:rPr>
              <a:t>find </a:t>
            </a:r>
            <a:r>
              <a:rPr lang="en-US" i="1" u="sng" smtClean="0">
                <a:solidFill>
                  <a:srgbClr val="262626"/>
                </a:solidFill>
              </a:rPr>
              <a:t>a</a:t>
            </a:r>
            <a:r>
              <a:rPr lang="en-US" smtClean="0">
                <a:solidFill>
                  <a:srgbClr val="262626"/>
                </a:solidFill>
              </a:rPr>
              <a:t> path if one exists.</a:t>
            </a:r>
          </a:p>
          <a:p>
            <a:pPr lvl="1"/>
            <a:endParaRPr lang="en-US" smtClean="0">
              <a:solidFill>
                <a:srgbClr val="404040"/>
              </a:solidFill>
            </a:endParaRPr>
          </a:p>
          <a:p>
            <a:r>
              <a:rPr lang="en-US" i="1" smtClean="0">
                <a:solidFill>
                  <a:srgbClr val="262626"/>
                </a:solidFill>
              </a:rPr>
              <a:t>retrieval</a:t>
            </a:r>
            <a:r>
              <a:rPr lang="en-US" smtClean="0">
                <a:solidFill>
                  <a:srgbClr val="262626"/>
                </a:solidFill>
              </a:rPr>
              <a:t>: It is easy to retrieve exactly</a:t>
            </a:r>
            <a:br>
              <a:rPr lang="en-US" smtClean="0">
                <a:solidFill>
                  <a:srgbClr val="262626"/>
                </a:solidFill>
              </a:rPr>
            </a:br>
            <a:r>
              <a:rPr lang="en-US" smtClean="0">
                <a:solidFill>
                  <a:srgbClr val="262626"/>
                </a:solidFill>
              </a:rPr>
              <a:t>what the path is (the sequence of </a:t>
            </a:r>
            <a:br>
              <a:rPr lang="en-US" smtClean="0">
                <a:solidFill>
                  <a:srgbClr val="262626"/>
                </a:solidFill>
              </a:rPr>
            </a:br>
            <a:r>
              <a:rPr lang="en-US" smtClean="0">
                <a:solidFill>
                  <a:srgbClr val="262626"/>
                </a:solidFill>
              </a:rPr>
              <a:t>edges taken) if we find it</a:t>
            </a:r>
          </a:p>
          <a:p>
            <a:pPr lvl="1"/>
            <a:endParaRPr lang="en-US" smtClean="0">
              <a:solidFill>
                <a:srgbClr val="404040"/>
              </a:solidFill>
            </a:endParaRPr>
          </a:p>
          <a:p>
            <a:r>
              <a:rPr lang="en-US" i="1" smtClean="0">
                <a:solidFill>
                  <a:srgbClr val="262626"/>
                </a:solidFill>
              </a:rPr>
              <a:t>optimality</a:t>
            </a:r>
            <a:r>
              <a:rPr lang="en-US" smtClean="0">
                <a:solidFill>
                  <a:srgbClr val="262626"/>
                </a:solidFill>
              </a:rPr>
              <a:t>: not optimal.  DFS is guaranteed to find </a:t>
            </a:r>
            <a:r>
              <a:rPr lang="en-US" u="sng" smtClean="0">
                <a:solidFill>
                  <a:srgbClr val="262626"/>
                </a:solidFill>
              </a:rPr>
              <a:t>a</a:t>
            </a:r>
            <a:r>
              <a:rPr lang="en-US" smtClean="0">
                <a:solidFill>
                  <a:srgbClr val="262626"/>
                </a:solidFill>
              </a:rPr>
              <a:t> path, not necessarily the best/shortest path</a:t>
            </a:r>
          </a:p>
          <a:p>
            <a:pPr lvl="1"/>
            <a:r>
              <a:rPr lang="en-US" smtClean="0">
                <a:solidFill>
                  <a:srgbClr val="404040"/>
                </a:solidFill>
              </a:rPr>
              <a:t>Example: dfs(a, f) returns {a, d, c, f} rather than {a, d, f}.</a:t>
            </a:r>
          </a:p>
        </p:txBody>
      </p:sp>
      <p:grpSp>
        <p:nvGrpSpPr>
          <p:cNvPr id="742475" name="Group 75"/>
          <p:cNvGrpSpPr>
            <a:grpSpLocks/>
          </p:cNvGrpSpPr>
          <p:nvPr/>
        </p:nvGrpSpPr>
        <p:grpSpPr bwMode="auto">
          <a:xfrm>
            <a:off x="6400800" y="1371600"/>
            <a:ext cx="2133600" cy="1752600"/>
            <a:chOff x="3648" y="2640"/>
            <a:chExt cx="1344" cy="1104"/>
          </a:xfrm>
        </p:grpSpPr>
        <p:sp>
          <p:nvSpPr>
            <p:cNvPr id="742476" name="Oval 76"/>
            <p:cNvSpPr>
              <a:spLocks noChangeArrowheads="1"/>
            </p:cNvSpPr>
            <p:nvPr/>
          </p:nvSpPr>
          <p:spPr bwMode="auto">
            <a:xfrm>
              <a:off x="3648" y="2640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a</a:t>
              </a:r>
            </a:p>
          </p:txBody>
        </p:sp>
        <p:cxnSp>
          <p:nvCxnSpPr>
            <p:cNvPr id="742477" name="AutoShape 77"/>
            <p:cNvCxnSpPr>
              <a:cxnSpLocks noChangeShapeType="1"/>
              <a:stCxn id="742476" idx="4"/>
              <a:endCxn id="742483" idx="0"/>
            </p:cNvCxnSpPr>
            <p:nvPr/>
          </p:nvCxnSpPr>
          <p:spPr bwMode="auto">
            <a:xfrm>
              <a:off x="3768" y="2886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2478" name="Oval 78"/>
            <p:cNvSpPr>
              <a:spLocks noChangeArrowheads="1"/>
            </p:cNvSpPr>
            <p:nvPr/>
          </p:nvSpPr>
          <p:spPr bwMode="auto">
            <a:xfrm>
              <a:off x="4224" y="307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e</a:t>
              </a:r>
            </a:p>
          </p:txBody>
        </p:sp>
        <p:sp>
          <p:nvSpPr>
            <p:cNvPr id="742479" name="Oval 79"/>
            <p:cNvSpPr>
              <a:spLocks noChangeArrowheads="1"/>
            </p:cNvSpPr>
            <p:nvPr/>
          </p:nvSpPr>
          <p:spPr bwMode="auto">
            <a:xfrm>
              <a:off x="4224" y="2640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b</a:t>
              </a:r>
            </a:p>
          </p:txBody>
        </p:sp>
        <p:sp>
          <p:nvSpPr>
            <p:cNvPr id="742480" name="Oval 80"/>
            <p:cNvSpPr>
              <a:spLocks noChangeArrowheads="1"/>
            </p:cNvSpPr>
            <p:nvPr/>
          </p:nvSpPr>
          <p:spPr bwMode="auto">
            <a:xfrm>
              <a:off x="4752" y="2640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c</a:t>
              </a:r>
            </a:p>
          </p:txBody>
        </p:sp>
        <p:sp>
          <p:nvSpPr>
            <p:cNvPr id="742481" name="Oval 81"/>
            <p:cNvSpPr>
              <a:spLocks noChangeArrowheads="1"/>
            </p:cNvSpPr>
            <p:nvPr/>
          </p:nvSpPr>
          <p:spPr bwMode="auto">
            <a:xfrm>
              <a:off x="4224" y="350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h</a:t>
              </a:r>
            </a:p>
          </p:txBody>
        </p:sp>
        <p:sp>
          <p:nvSpPr>
            <p:cNvPr id="742482" name="Oval 82"/>
            <p:cNvSpPr>
              <a:spLocks noChangeArrowheads="1"/>
            </p:cNvSpPr>
            <p:nvPr/>
          </p:nvSpPr>
          <p:spPr bwMode="auto">
            <a:xfrm>
              <a:off x="3648" y="350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g</a:t>
              </a:r>
            </a:p>
          </p:txBody>
        </p:sp>
        <p:sp>
          <p:nvSpPr>
            <p:cNvPr id="742483" name="Oval 83"/>
            <p:cNvSpPr>
              <a:spLocks noChangeArrowheads="1"/>
            </p:cNvSpPr>
            <p:nvPr/>
          </p:nvSpPr>
          <p:spPr bwMode="auto">
            <a:xfrm>
              <a:off x="3648" y="307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742484" name="AutoShape 84"/>
            <p:cNvCxnSpPr>
              <a:cxnSpLocks noChangeShapeType="1"/>
              <a:stCxn id="742476" idx="6"/>
              <a:endCxn id="742479" idx="2"/>
            </p:cNvCxnSpPr>
            <p:nvPr/>
          </p:nvCxnSpPr>
          <p:spPr bwMode="auto">
            <a:xfrm>
              <a:off x="3894" y="2760"/>
              <a:ext cx="32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2485" name="AutoShape 85"/>
            <p:cNvCxnSpPr>
              <a:cxnSpLocks noChangeShapeType="1"/>
              <a:stCxn id="742479" idx="4"/>
              <a:endCxn id="742478" idx="0"/>
            </p:cNvCxnSpPr>
            <p:nvPr/>
          </p:nvCxnSpPr>
          <p:spPr bwMode="auto">
            <a:xfrm>
              <a:off x="4344" y="2886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2486" name="AutoShape 86"/>
            <p:cNvCxnSpPr>
              <a:cxnSpLocks noChangeShapeType="1"/>
              <a:stCxn id="742480" idx="2"/>
              <a:endCxn id="742478" idx="7"/>
            </p:cNvCxnSpPr>
            <p:nvPr/>
          </p:nvCxnSpPr>
          <p:spPr bwMode="auto">
            <a:xfrm flipH="1">
              <a:off x="4429" y="2760"/>
              <a:ext cx="317" cy="3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2487" name="AutoShape 87"/>
            <p:cNvCxnSpPr>
              <a:cxnSpLocks noChangeShapeType="1"/>
              <a:stCxn id="742483" idx="4"/>
              <a:endCxn id="742482" idx="0"/>
            </p:cNvCxnSpPr>
            <p:nvPr/>
          </p:nvCxnSpPr>
          <p:spPr bwMode="auto">
            <a:xfrm>
              <a:off x="3768" y="3318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2488" name="AutoShape 88"/>
            <p:cNvCxnSpPr>
              <a:cxnSpLocks noChangeShapeType="1"/>
              <a:stCxn id="742482" idx="6"/>
              <a:endCxn id="742481" idx="2"/>
            </p:cNvCxnSpPr>
            <p:nvPr/>
          </p:nvCxnSpPr>
          <p:spPr bwMode="auto">
            <a:xfrm>
              <a:off x="3894" y="3624"/>
              <a:ext cx="32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2489" name="AutoShape 89"/>
            <p:cNvCxnSpPr>
              <a:cxnSpLocks noChangeShapeType="1"/>
              <a:stCxn id="742491" idx="0"/>
              <a:endCxn id="742480" idx="4"/>
            </p:cNvCxnSpPr>
            <p:nvPr/>
          </p:nvCxnSpPr>
          <p:spPr bwMode="auto">
            <a:xfrm flipV="1">
              <a:off x="4872" y="2886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2490" name="AutoShape 90"/>
            <p:cNvCxnSpPr>
              <a:cxnSpLocks noChangeShapeType="1"/>
              <a:stCxn id="742481" idx="0"/>
              <a:endCxn id="742478" idx="4"/>
            </p:cNvCxnSpPr>
            <p:nvPr/>
          </p:nvCxnSpPr>
          <p:spPr bwMode="auto">
            <a:xfrm flipV="1">
              <a:off x="4344" y="3318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2491" name="Oval 91"/>
            <p:cNvSpPr>
              <a:spLocks noChangeArrowheads="1"/>
            </p:cNvSpPr>
            <p:nvPr/>
          </p:nvSpPr>
          <p:spPr bwMode="auto">
            <a:xfrm>
              <a:off x="4752" y="307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f</a:t>
              </a:r>
            </a:p>
          </p:txBody>
        </p:sp>
        <p:cxnSp>
          <p:nvCxnSpPr>
            <p:cNvPr id="742492" name="AutoShape 92"/>
            <p:cNvCxnSpPr>
              <a:cxnSpLocks noChangeShapeType="1"/>
              <a:stCxn id="742478" idx="6"/>
              <a:endCxn id="742491" idx="2"/>
            </p:cNvCxnSpPr>
            <p:nvPr/>
          </p:nvCxnSpPr>
          <p:spPr bwMode="auto">
            <a:xfrm>
              <a:off x="4470" y="3192"/>
              <a:ext cx="27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2493" name="AutoShape 93"/>
            <p:cNvCxnSpPr>
              <a:cxnSpLocks noChangeShapeType="1"/>
              <a:stCxn id="742483" idx="5"/>
              <a:endCxn id="742481" idx="1"/>
            </p:cNvCxnSpPr>
            <p:nvPr/>
          </p:nvCxnSpPr>
          <p:spPr bwMode="auto">
            <a:xfrm>
              <a:off x="3853" y="3283"/>
              <a:ext cx="40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2494" name="AutoShape 94"/>
            <p:cNvCxnSpPr>
              <a:cxnSpLocks noChangeShapeType="1"/>
              <a:stCxn id="742476" idx="5"/>
              <a:endCxn id="742478" idx="2"/>
            </p:cNvCxnSpPr>
            <p:nvPr/>
          </p:nvCxnSpPr>
          <p:spPr bwMode="auto">
            <a:xfrm>
              <a:off x="3853" y="2851"/>
              <a:ext cx="365" cy="3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2495" name="AutoShape 95"/>
            <p:cNvCxnSpPr>
              <a:cxnSpLocks noChangeShapeType="1"/>
              <a:stCxn id="742481" idx="6"/>
              <a:endCxn id="742491" idx="4"/>
            </p:cNvCxnSpPr>
            <p:nvPr/>
          </p:nvCxnSpPr>
          <p:spPr bwMode="auto">
            <a:xfrm flipV="1">
              <a:off x="4470" y="3318"/>
              <a:ext cx="402" cy="3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6062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DFS/BFS Comparison</a:t>
            </a:r>
            <a:endParaRPr lang="en-US" dirty="0" smtClean="0"/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dirty="0" smtClean="0"/>
              <a:t>BFS always finds the shortest path</a:t>
            </a:r>
            <a:r>
              <a:rPr lang="en-US" dirty="0"/>
              <a:t> </a:t>
            </a:r>
            <a:r>
              <a:rPr lang="en-US" dirty="0" smtClean="0"/>
              <a:t>(or "optimal solution") from the starting node to a target node</a:t>
            </a:r>
          </a:p>
          <a:p>
            <a:r>
              <a:rPr lang="en-US" sz="2600" dirty="0" smtClean="0"/>
              <a:t>Storage for BFS can be extremely large</a:t>
            </a:r>
          </a:p>
          <a:p>
            <a:r>
              <a:rPr lang="en-US" sz="2600" dirty="0" smtClean="0"/>
              <a:t>A </a:t>
            </a:r>
            <a:r>
              <a:rPr lang="en-US" sz="2600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2600" dirty="0" smtClean="0"/>
              <a:t>-nary tree of height </a:t>
            </a:r>
            <a:r>
              <a:rPr lang="en-US" sz="26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h</a:t>
            </a:r>
            <a:r>
              <a:rPr lang="en-US" sz="2600" dirty="0" smtClean="0">
                <a:solidFill>
                  <a:schemeClr val="accent2"/>
                </a:solidFill>
                <a:ea typeface="Cambria Math" pitchFamily="18" charset="0"/>
              </a:rPr>
              <a:t> </a:t>
            </a:r>
            <a:r>
              <a:rPr lang="en-US" sz="2600" dirty="0" smtClean="0">
                <a:ea typeface="Cambria Math" pitchFamily="18" charset="0"/>
              </a:rPr>
              <a:t>could result in a queue size of </a:t>
            </a:r>
            <a:r>
              <a:rPr lang="en-US" sz="2600" dirty="0" err="1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2600" baseline="30000" dirty="0" err="1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h</a:t>
            </a:r>
            <a:endParaRPr lang="en-US" sz="2600" dirty="0" smtClean="0">
              <a:solidFill>
                <a:schemeClr val="accent2"/>
              </a:solidFill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dirty="0" smtClean="0"/>
              <a:t>DFS can use less space in finding a path</a:t>
            </a:r>
          </a:p>
          <a:p>
            <a:r>
              <a:rPr lang="en-US" sz="2600" dirty="0" smtClean="0"/>
              <a:t>If longest path in the graph is </a:t>
            </a:r>
            <a:r>
              <a:rPr lang="en-US" sz="2600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600" dirty="0" smtClean="0"/>
              <a:t> and highest out-degree is </a:t>
            </a:r>
            <a:r>
              <a:rPr lang="en-US" sz="2600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2600" dirty="0" smtClean="0"/>
              <a:t> then DFS stack never has more than </a:t>
            </a:r>
            <a:r>
              <a:rPr lang="en-US" sz="2600" dirty="0" err="1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d⋅p</a:t>
            </a:r>
            <a:r>
              <a:rPr lang="en-US" sz="2600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600" dirty="0" smtClean="0"/>
              <a:t>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large graphs, DFS is hugely more memory efficient, </a:t>
            </a:r>
            <a:r>
              <a:rPr lang="en-US" i="1" dirty="0">
                <a:solidFill>
                  <a:schemeClr val="tx2"/>
                </a:solidFill>
              </a:rPr>
              <a:t>if we can limit the maximum path length to some fixed </a:t>
            </a:r>
            <a:r>
              <a:rPr lang="en-US" i="1" dirty="0">
                <a:solidFill>
                  <a:schemeClr val="accent2"/>
                </a:solidFill>
              </a:rPr>
              <a:t>d</a:t>
            </a:r>
            <a:r>
              <a:rPr lang="en-US" i="1" dirty="0" smtClean="0">
                <a:solidFill>
                  <a:schemeClr val="tx2"/>
                </a:solidFill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If </a:t>
            </a:r>
            <a:r>
              <a:rPr lang="en-US" sz="2800" dirty="0"/>
              <a:t>we </a:t>
            </a:r>
            <a:r>
              <a:rPr lang="en-US" sz="2800" i="1" dirty="0"/>
              <a:t>knew</a:t>
            </a:r>
            <a:r>
              <a:rPr lang="en-US" sz="2800" dirty="0"/>
              <a:t> the distance from the start to the goal in advance, we could simply </a:t>
            </a:r>
            <a:r>
              <a:rPr lang="en-US" sz="2800" i="1" dirty="0" smtClean="0"/>
              <a:t>not </a:t>
            </a:r>
            <a:r>
              <a:rPr lang="en-US" sz="2800" i="1" dirty="0"/>
              <a:t>add any children to stack after level </a:t>
            </a:r>
            <a:r>
              <a:rPr lang="en-US" sz="2800" i="1" dirty="0">
                <a:solidFill>
                  <a:schemeClr val="accent2"/>
                </a:solidFill>
              </a:rPr>
              <a:t>d</a:t>
            </a:r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But </a:t>
            </a:r>
            <a:r>
              <a:rPr lang="en-US" sz="2800" dirty="0"/>
              <a:t>what if we don’t know </a:t>
            </a:r>
            <a:r>
              <a:rPr lang="en-US" sz="2800" i="1" dirty="0">
                <a:solidFill>
                  <a:schemeClr val="accent2"/>
                </a:solidFill>
              </a:rPr>
              <a:t>d</a:t>
            </a:r>
            <a:r>
              <a:rPr lang="en-US" sz="2800" dirty="0"/>
              <a:t> in advance?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and DFS – possible applications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 dirty="0"/>
              <a:t>Exploration algorithms in Artificial </a:t>
            </a:r>
            <a:r>
              <a:rPr lang="en-US" sz="2100" dirty="0" smtClean="0"/>
              <a:t>Intelligence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100" dirty="0">
                <a:solidFill>
                  <a:srgbClr val="00B050"/>
                </a:solidFill>
              </a:rPr>
              <a:t>Applications of DFS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100" dirty="0" smtClean="0"/>
              <a:t>      </a:t>
            </a:r>
            <a:r>
              <a:rPr lang="en-US" sz="2100" dirty="0"/>
              <a:t>Possible to use in routing / exploration wherever travel is involved. E.g.,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 want to explore all the nearest pizza places and want to go to the nearest one with only two intersections.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Find distance from my factory to every delivery center.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Most of the mapping software (GOOGLE maps, YAHOO(?) maps) should be using these algorithms.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Companies like Waste Management, UPS and FedEx</a:t>
            </a:r>
            <a:r>
              <a:rPr lang="en-US" sz="2000" dirty="0" smtClean="0"/>
              <a:t>?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100" dirty="0">
                <a:solidFill>
                  <a:srgbClr val="00B050"/>
                </a:solidFill>
              </a:rPr>
              <a:t>Applications of DFS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Topologically sorting a directed acyclic graph.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List the graph elements in such an order that all the nodes are listed before nodes to which they have outgoing edges.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Finding the strongly connected components of a directed graph.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List all the </a:t>
            </a:r>
            <a:r>
              <a:rPr lang="en-US" sz="1800" dirty="0" err="1"/>
              <a:t>subgraphs</a:t>
            </a:r>
            <a:r>
              <a:rPr lang="en-US" sz="1800" dirty="0"/>
              <a:t> of a strongly connected graph which themselves are strongly connected.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066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65175"/>
          </a:xfrm>
          <a:noFill/>
          <a:ln/>
        </p:spPr>
        <p:txBody>
          <a:bodyPr/>
          <a:lstStyle/>
          <a:p>
            <a:r>
              <a:rPr lang="en-US"/>
              <a:t>Review Questions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908050"/>
            <a:ext cx="24384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908050"/>
            <a:ext cx="23622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457200" y="3429000"/>
            <a:ext cx="8218488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algn="l" rtl="0">
              <a:spcBef>
                <a:spcPct val="20000"/>
              </a:spcBef>
            </a:pPr>
            <a:r>
              <a:rPr lang="en-US" sz="1600" b="1" dirty="0"/>
              <a:t>1.    Consider a depth-first traversal of the undirected graph G</a:t>
            </a:r>
            <a:r>
              <a:rPr lang="en-US" sz="1600" b="1" baseline="-25000" dirty="0"/>
              <a:t>A</a:t>
            </a:r>
            <a:r>
              <a:rPr lang="en-US" sz="1600" b="1" dirty="0"/>
              <a:t> shown above, starting from vertex a.</a:t>
            </a:r>
          </a:p>
          <a:p>
            <a:pPr marL="914400" lvl="1" indent="-457200" algn="l" rtl="0">
              <a:spcBef>
                <a:spcPct val="20000"/>
              </a:spcBef>
              <a:buFontTx/>
              <a:buChar char="•"/>
            </a:pPr>
            <a:r>
              <a:rPr lang="en-US" sz="1600" b="1" dirty="0"/>
              <a:t>List the order in which the nodes are visited in a preorder traversal showing the depth-first traversal tree.</a:t>
            </a:r>
          </a:p>
          <a:p>
            <a:pPr marL="914400" lvl="1" indent="-457200" algn="l" rtl="0">
              <a:spcBef>
                <a:spcPct val="20000"/>
              </a:spcBef>
              <a:buFontTx/>
              <a:buChar char="•"/>
            </a:pPr>
            <a:r>
              <a:rPr lang="en-US" sz="1600" b="1" dirty="0"/>
              <a:t>List the order in which the nodes are visited in a </a:t>
            </a:r>
            <a:r>
              <a:rPr lang="en-US" sz="1600" b="1" dirty="0" err="1"/>
              <a:t>postorder</a:t>
            </a:r>
            <a:r>
              <a:rPr lang="en-US" sz="1600" b="1" dirty="0"/>
              <a:t> traversal</a:t>
            </a:r>
          </a:p>
          <a:p>
            <a:pPr marL="533400" indent="-533400" algn="l" rtl="0">
              <a:spcBef>
                <a:spcPct val="20000"/>
              </a:spcBef>
            </a:pPr>
            <a:r>
              <a:rPr lang="en-US" sz="1600" b="1" dirty="0"/>
              <a:t>2.    Repeat exercise 1 above for a depth-first traversal starting from vertex d.</a:t>
            </a:r>
          </a:p>
          <a:p>
            <a:pPr marL="533400" indent="-533400" algn="l" rtl="0">
              <a:spcBef>
                <a:spcPct val="20000"/>
              </a:spcBef>
            </a:pPr>
            <a:r>
              <a:rPr lang="en-US" sz="1600" b="1" dirty="0"/>
              <a:t>3.    List the order in which the nodes of the undirected graph G</a:t>
            </a:r>
            <a:r>
              <a:rPr lang="en-US" sz="1600" b="1" baseline="-25000" dirty="0"/>
              <a:t>A</a:t>
            </a:r>
            <a:r>
              <a:rPr lang="en-US" sz="1600" b="1" dirty="0"/>
              <a:t> shown above are visited by a breadth first traversal that starts from vertex a, showing the breadth-first traversal tree. Repeat this exercise for a breadth-first traversal starting from vertex d.</a:t>
            </a:r>
          </a:p>
          <a:p>
            <a:pPr marL="533400" indent="-533400" algn="l" rtl="0">
              <a:spcBef>
                <a:spcPct val="20000"/>
              </a:spcBef>
            </a:pPr>
            <a:r>
              <a:rPr lang="en-US" sz="1600" b="1" dirty="0"/>
              <a:t>4.    Repeat Exercises 1 and 3 for the directed graph G</a:t>
            </a:r>
            <a:r>
              <a:rPr lang="en-US" sz="1600" b="1" baseline="-25000" dirty="0"/>
              <a:t>B</a:t>
            </a:r>
            <a:r>
              <a:rPr lang="en-US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110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Inventors of BFS…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BFS and its application in finding </a:t>
            </a:r>
            <a:r>
              <a:rPr lang="en-US" sz="2800" dirty="0" smtClean="0"/>
              <a:t>connected components </a:t>
            </a:r>
            <a:r>
              <a:rPr lang="en-US" sz="2800" dirty="0"/>
              <a:t>graphs were invented in 1945 by </a:t>
            </a:r>
            <a:r>
              <a:rPr lang="en-US" sz="2800" dirty="0" err="1">
                <a:hlinkClick r:id="rId2"/>
              </a:rPr>
              <a:t>Konrad</a:t>
            </a:r>
            <a:r>
              <a:rPr lang="en-US" sz="2800" dirty="0">
                <a:hlinkClick r:id="rId2"/>
              </a:rPr>
              <a:t> </a:t>
            </a:r>
            <a:r>
              <a:rPr lang="en-US" sz="2800" dirty="0" err="1">
                <a:hlinkClick r:id="rId2"/>
              </a:rPr>
              <a:t>Zuse</a:t>
            </a:r>
            <a:r>
              <a:rPr lang="en-US" sz="2800" dirty="0"/>
              <a:t>, in his (rejected) Ph.D. thesis on the </a:t>
            </a:r>
            <a:r>
              <a:rPr lang="en-US" sz="2800" dirty="0" err="1">
                <a:hlinkClick r:id="rId3" tooltip="Plankalkül"/>
              </a:rPr>
              <a:t>Plankalkül</a:t>
            </a:r>
            <a:r>
              <a:rPr lang="en-US" sz="2800" dirty="0"/>
              <a:t> programming language, but this was not published until 1972. It was reinvented in 1959 by </a:t>
            </a:r>
            <a:r>
              <a:rPr lang="en-US" sz="2800" dirty="0">
                <a:hlinkClick r:id="rId4" tooltip="Edward F. Moore"/>
              </a:rPr>
              <a:t>Edward F. Moore</a:t>
            </a:r>
            <a:r>
              <a:rPr lang="en-US" sz="2800" dirty="0"/>
              <a:t>, who used it to find the shortest path out of a maze, and later developed by C. Y. Lee into a wire </a:t>
            </a:r>
            <a:r>
              <a:rPr lang="en-US" sz="2800" dirty="0" smtClean="0"/>
              <a:t>routing</a:t>
            </a:r>
            <a:r>
              <a:rPr lang="en-US" sz="2800" dirty="0"/>
              <a:t> algorithm (published 1961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/>
              <a:t>r</a:t>
            </a:r>
            <a:r>
              <a:rPr lang="en-US" sz="2000" dirty="0" smtClean="0"/>
              <a:t>ef: wiki.org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88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ref. Introduction to Algorithms by Thomas </a:t>
            </a:r>
            <a:r>
              <a:rPr lang="en-US" altLang="en-US" dirty="0" err="1"/>
              <a:t>Cormen</a:t>
            </a:r>
            <a:endParaRPr lang="en-US" alt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r>
              <a:rPr lang="en-US"/>
              <a:t>Breadth first search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/>
              <a:t>Given 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a graph G=(V,E) – set of vertices and edges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a distinguished source vertex s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Breadth first search systematically explores the edges of G to discover every vertex that is reachable from s.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It also produces a ‘breadth first tree’ with root s that contains all the vertices reachable from s.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For any vertex v reachable from s, the path in the breadth first tree corresponds to the shortest path in graph G from s to v.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It works on both directed and undirected graphs. However, we will explore only directed graphs.</a:t>
            </a:r>
          </a:p>
          <a:p>
            <a:pPr>
              <a:lnSpc>
                <a:spcPct val="8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966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6" ma:contentTypeDescription="Create a new document." ma:contentTypeScope="" ma:versionID="4b0160b5efa258f8613a6b71f82c8a16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728c41f00c9f68fead3696138961d1ed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B756B7-5377-4FF4-AEA8-590E6539A21D}"/>
</file>

<file path=customXml/itemProps2.xml><?xml version="1.0" encoding="utf-8"?>
<ds:datastoreItem xmlns:ds="http://schemas.openxmlformats.org/officeDocument/2006/customXml" ds:itemID="{3FC962F7-80B4-4990-ACD4-CDFC8A02F241}"/>
</file>

<file path=customXml/itemProps3.xml><?xml version="1.0" encoding="utf-8"?>
<ds:datastoreItem xmlns:ds="http://schemas.openxmlformats.org/officeDocument/2006/customXml" ds:itemID="{8D558310-A9C3-40E0-9B5C-DBBB79A6FE8E}"/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4117</Words>
  <Application>Microsoft Office PowerPoint</Application>
  <PresentationFormat>On-screen Show (4:3)</PresentationFormat>
  <Paragraphs>1111</Paragraphs>
  <Slides>75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7" baseType="lpstr">
      <vt:lpstr>Office Theme</vt:lpstr>
      <vt:lpstr>Equation</vt:lpstr>
      <vt:lpstr>Searching in a Graph</vt:lpstr>
      <vt:lpstr>PowerPoint Presentation</vt:lpstr>
      <vt:lpstr>PowerPoint Presentation</vt:lpstr>
      <vt:lpstr>Graph Traversals</vt:lpstr>
      <vt:lpstr>In Rough Code Form</vt:lpstr>
      <vt:lpstr>Running Time and Options</vt:lpstr>
      <vt:lpstr>Breadth-First Search (BFS)</vt:lpstr>
      <vt:lpstr>The Inventors of BFS…</vt:lpstr>
      <vt:lpstr>Breadth first search</vt:lpstr>
      <vt:lpstr>Breadth first search</vt:lpstr>
      <vt:lpstr>Breadth first search - concepts</vt:lpstr>
      <vt:lpstr>BFS – How it produces a Breadth first tree</vt:lpstr>
      <vt:lpstr>BFS - algorithm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 first search - analysis</vt:lpstr>
      <vt:lpstr>Breadth-First Traversal Implementation</vt:lpstr>
      <vt:lpstr>Breadth-First Traversal Implementation (Cont’d)</vt:lpstr>
      <vt:lpstr>BFS observations</vt:lpstr>
      <vt:lpstr>Depth first search</vt:lpstr>
      <vt:lpstr>Inventor of DFS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Recursive preorder Depth-First Traversal Tracing – Example 2</vt:lpstr>
      <vt:lpstr>Example - 3</vt:lpstr>
      <vt:lpstr>Find DFS:</vt:lpstr>
      <vt:lpstr>Try BFS and DFS </vt:lpstr>
      <vt:lpstr>Recursive preorder Depth-First Traversal Implementation</vt:lpstr>
      <vt:lpstr>Recursive preorder Depth-First Traversal Implementation (cont’d)</vt:lpstr>
      <vt:lpstr>Depth first search - algorithm</vt:lpstr>
      <vt:lpstr>Depth first search - analysis</vt:lpstr>
      <vt:lpstr>DFS observations</vt:lpstr>
      <vt:lpstr>DFS/BFS Comparison</vt:lpstr>
      <vt:lpstr>Implications</vt:lpstr>
      <vt:lpstr>BFS and DFS – possible applications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199</cp:revision>
  <dcterms:created xsi:type="dcterms:W3CDTF">2020-10-04T15:12:16Z</dcterms:created>
  <dcterms:modified xsi:type="dcterms:W3CDTF">2020-12-19T06:38:09Z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