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5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4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3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717" r:id="rId3"/>
    <p:sldId id="718" r:id="rId4"/>
    <p:sldId id="719" r:id="rId5"/>
    <p:sldId id="739" r:id="rId6"/>
    <p:sldId id="720" r:id="rId7"/>
    <p:sldId id="721" r:id="rId8"/>
    <p:sldId id="722" r:id="rId9"/>
    <p:sldId id="723" r:id="rId10"/>
    <p:sldId id="724" r:id="rId11"/>
    <p:sldId id="725" r:id="rId12"/>
    <p:sldId id="726" r:id="rId13"/>
    <p:sldId id="727" r:id="rId14"/>
    <p:sldId id="728" r:id="rId15"/>
    <p:sldId id="729" r:id="rId16"/>
    <p:sldId id="730" r:id="rId17"/>
    <p:sldId id="732" r:id="rId18"/>
    <p:sldId id="734" r:id="rId19"/>
    <p:sldId id="735" r:id="rId20"/>
    <p:sldId id="736" r:id="rId21"/>
    <p:sldId id="713" r:id="rId22"/>
    <p:sldId id="714" r:id="rId23"/>
    <p:sldId id="743" r:id="rId24"/>
    <p:sldId id="744" r:id="rId25"/>
    <p:sldId id="745" r:id="rId26"/>
    <p:sldId id="746" r:id="rId27"/>
    <p:sldId id="747" r:id="rId28"/>
    <p:sldId id="748" r:id="rId29"/>
    <p:sldId id="749" r:id="rId30"/>
    <p:sldId id="750" r:id="rId31"/>
    <p:sldId id="751" r:id="rId32"/>
    <p:sldId id="752" r:id="rId33"/>
    <p:sldId id="753" r:id="rId34"/>
    <p:sldId id="754" r:id="rId35"/>
    <p:sldId id="755" r:id="rId36"/>
    <p:sldId id="756" r:id="rId37"/>
    <p:sldId id="757" r:id="rId38"/>
    <p:sldId id="758" r:id="rId39"/>
    <p:sldId id="759" r:id="rId40"/>
    <p:sldId id="760" r:id="rId41"/>
    <p:sldId id="761" r:id="rId42"/>
    <p:sldId id="762" r:id="rId43"/>
    <p:sldId id="766" r:id="rId44"/>
    <p:sldId id="765" r:id="rId45"/>
    <p:sldId id="764" r:id="rId46"/>
    <p:sldId id="741" r:id="rId47"/>
    <p:sldId id="510" r:id="rId48"/>
    <p:sldId id="511" r:id="rId49"/>
    <p:sldId id="512" r:id="rId50"/>
    <p:sldId id="513" r:id="rId51"/>
    <p:sldId id="663" r:id="rId52"/>
    <p:sldId id="51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75" autoAdjust="0"/>
  </p:normalViewPr>
  <p:slideViewPr>
    <p:cSldViewPr>
      <p:cViewPr varScale="1">
        <p:scale>
          <a:sx n="71" d="100"/>
          <a:sy n="71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EE446-5392-476E-A773-4D015997B8A0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3E2ED-A1CD-4C7D-AD72-DE39E514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2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3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3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4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0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8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8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4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4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2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7.jpeg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8.jpeg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.unimelb.edu.au/~moshe/620-261/dijkstra/dijkstra.html" TargetMode="External"/><Relationship Id="rId2" Type="http://schemas.openxmlformats.org/officeDocument/2006/relationships/hyperlink" Target="http://ocw.mit.edu/OcwWeb/Electrical-Engineering-and-Computer-Science/6-046JFall-2005/CourseHome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51187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Oswald c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3886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1524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 source shortest path -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066800" y="4621212"/>
            <a:ext cx="72921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/>
              <a:t>The class notes are a compilation and edition from many </a:t>
            </a:r>
            <a:r>
              <a:rPr lang="en-US" sz="1600" dirty="0" smtClean="0"/>
              <a:t>sources</a:t>
            </a:r>
            <a:r>
              <a:rPr lang="en-US" sz="1600" dirty="0" smtClean="0">
                <a:solidFill>
                  <a:schemeClr val="tx2"/>
                </a:solidFill>
              </a:rPr>
              <a:t>.</a:t>
            </a:r>
            <a:r>
              <a:rPr lang="en-US" sz="1600" dirty="0" smtClean="0"/>
              <a:t> </a:t>
            </a:r>
            <a:r>
              <a:rPr lang="en-US" sz="1600" dirty="0"/>
              <a:t>The </a:t>
            </a:r>
            <a:r>
              <a:rPr lang="en-US" sz="1600" dirty="0" smtClean="0"/>
              <a:t>faculty does </a:t>
            </a:r>
            <a:r>
              <a:rPr lang="en-US" sz="1600" dirty="0"/>
              <a:t>not claim intellectual property or ownership of the lecture notes</a:t>
            </a:r>
            <a:r>
              <a:rPr lang="en-US" sz="1600" dirty="0" smtClean="0"/>
              <a:t>. </a:t>
            </a:r>
            <a:r>
              <a:rPr lang="en-US" sz="1600" dirty="0"/>
              <a:t>Thanks to them!</a:t>
            </a:r>
            <a:r>
              <a:rPr lang="en-US" sz="1600" dirty="0">
                <a:solidFill>
                  <a:srgbClr val="FF0000"/>
                </a:solidFill>
              </a:rPr>
              <a:t/>
            </a: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06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 err="1">
                <a:solidFill>
                  <a:srgbClr val="3B62AF"/>
                </a:solidFill>
              </a:rPr>
              <a:t>Dijkstra</a:t>
            </a:r>
            <a:r>
              <a:rPr lang="en-US" sz="3900" dirty="0">
                <a:solidFill>
                  <a:srgbClr val="3B62AF"/>
                </a:solidFill>
              </a:rPr>
              <a:t> Animated </a:t>
            </a:r>
            <a:r>
              <a:rPr lang="en-US" sz="3900" dirty="0" smtClean="0">
                <a:solidFill>
                  <a:srgbClr val="3B62AF"/>
                </a:solidFill>
              </a:rPr>
              <a:t>Example 1</a:t>
            </a:r>
            <a:endParaRPr lang="en-US" sz="3900" dirty="0">
              <a:solidFill>
                <a:srgbClr val="3B62AF"/>
              </a:solidFill>
            </a:endParaRP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" y="960120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6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 err="1">
                <a:solidFill>
                  <a:srgbClr val="3B62AF"/>
                </a:solidFill>
              </a:rPr>
              <a:t>Dijkstra</a:t>
            </a:r>
            <a:r>
              <a:rPr lang="en-US" sz="3900" dirty="0">
                <a:solidFill>
                  <a:srgbClr val="3B62AF"/>
                </a:solidFill>
              </a:rPr>
              <a:t> Animated </a:t>
            </a:r>
            <a:r>
              <a:rPr lang="en-US" sz="3900" dirty="0" smtClean="0">
                <a:solidFill>
                  <a:srgbClr val="3B62AF"/>
                </a:solidFill>
              </a:rPr>
              <a:t>Example 1</a:t>
            </a:r>
            <a:endParaRPr lang="en-US" sz="3900" dirty="0">
              <a:solidFill>
                <a:srgbClr val="3B62AF"/>
              </a:solidFill>
            </a:endParaRP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08685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3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 err="1">
                <a:solidFill>
                  <a:srgbClr val="3B62AF"/>
                </a:solidFill>
              </a:rPr>
              <a:t>Dijkstra</a:t>
            </a:r>
            <a:r>
              <a:rPr lang="en-US" sz="3900" dirty="0">
                <a:solidFill>
                  <a:srgbClr val="3B62AF"/>
                </a:solidFill>
              </a:rPr>
              <a:t> Animated </a:t>
            </a:r>
            <a:r>
              <a:rPr lang="en-US" sz="3900" dirty="0" smtClean="0">
                <a:solidFill>
                  <a:srgbClr val="3B62AF"/>
                </a:solidFill>
              </a:rPr>
              <a:t>Example 1</a:t>
            </a:r>
            <a:endParaRPr lang="en-US" sz="3900" dirty="0">
              <a:solidFill>
                <a:srgbClr val="3B62AF"/>
              </a:solidFill>
            </a:endParaRP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08685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07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 err="1">
                <a:solidFill>
                  <a:srgbClr val="3B62AF"/>
                </a:solidFill>
              </a:rPr>
              <a:t>Dijkstra</a:t>
            </a:r>
            <a:r>
              <a:rPr lang="en-US" sz="3900" dirty="0">
                <a:solidFill>
                  <a:srgbClr val="3B62AF"/>
                </a:solidFill>
              </a:rPr>
              <a:t> Animated </a:t>
            </a:r>
            <a:r>
              <a:rPr lang="en-US" sz="3900" dirty="0" smtClean="0">
                <a:solidFill>
                  <a:srgbClr val="3B62AF"/>
                </a:solidFill>
              </a:rPr>
              <a:t>Example 1</a:t>
            </a:r>
            <a:endParaRPr lang="en-US" sz="3900" dirty="0">
              <a:solidFill>
                <a:srgbClr val="3B62AF"/>
              </a:solidFill>
            </a:endParaRP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8" y="1071563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98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 err="1">
                <a:solidFill>
                  <a:srgbClr val="3B62AF"/>
                </a:solidFill>
              </a:rPr>
              <a:t>Dijkstra</a:t>
            </a:r>
            <a:r>
              <a:rPr lang="en-US" sz="3900" dirty="0">
                <a:solidFill>
                  <a:srgbClr val="3B62AF"/>
                </a:solidFill>
              </a:rPr>
              <a:t> Animated </a:t>
            </a:r>
            <a:r>
              <a:rPr lang="en-US" sz="3900" dirty="0" smtClean="0">
                <a:solidFill>
                  <a:srgbClr val="3B62AF"/>
                </a:solidFill>
              </a:rPr>
              <a:t>Example 1</a:t>
            </a:r>
            <a:endParaRPr lang="en-US" sz="3900" dirty="0">
              <a:solidFill>
                <a:srgbClr val="3B62AF"/>
              </a:solidFill>
            </a:endParaRP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" y="1071563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4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 err="1">
                <a:solidFill>
                  <a:srgbClr val="3B62AF"/>
                </a:solidFill>
              </a:rPr>
              <a:t>Dijkstra</a:t>
            </a:r>
            <a:r>
              <a:rPr lang="en-US" sz="3900" dirty="0">
                <a:solidFill>
                  <a:srgbClr val="3B62AF"/>
                </a:solidFill>
              </a:rPr>
              <a:t> Animated </a:t>
            </a:r>
            <a:r>
              <a:rPr lang="en-US" sz="3900" dirty="0" smtClean="0">
                <a:solidFill>
                  <a:srgbClr val="3B62AF"/>
                </a:solidFill>
              </a:rPr>
              <a:t>Example 1</a:t>
            </a:r>
            <a:endParaRPr lang="en-US" sz="3900" dirty="0">
              <a:solidFill>
                <a:srgbClr val="3B62AF"/>
              </a:solidFill>
            </a:endParaRP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8" y="1071563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7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 err="1">
                <a:solidFill>
                  <a:srgbClr val="3B62AF"/>
                </a:solidFill>
              </a:rPr>
              <a:t>Dijkstra</a:t>
            </a:r>
            <a:r>
              <a:rPr lang="en-US" sz="3900" dirty="0">
                <a:solidFill>
                  <a:srgbClr val="3B62AF"/>
                </a:solidFill>
              </a:rPr>
              <a:t> Animated </a:t>
            </a:r>
            <a:r>
              <a:rPr lang="en-US" sz="3900" dirty="0" smtClean="0">
                <a:solidFill>
                  <a:srgbClr val="3B62AF"/>
                </a:solidFill>
              </a:rPr>
              <a:t>Example 1</a:t>
            </a:r>
            <a:endParaRPr lang="en-US" sz="3900" dirty="0">
              <a:solidFill>
                <a:srgbClr val="3B62AF"/>
              </a:solidFill>
            </a:endParaRP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8" y="1071563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01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 err="1">
                <a:solidFill>
                  <a:srgbClr val="3B62AF"/>
                </a:solidFill>
              </a:rPr>
              <a:t>Dijkstra's</a:t>
            </a:r>
            <a:r>
              <a:rPr lang="en-US" sz="3900" dirty="0">
                <a:solidFill>
                  <a:srgbClr val="3B62AF"/>
                </a:solidFill>
              </a:rPr>
              <a:t> Algorithm - Why It Works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200025" y="1725930"/>
            <a:ext cx="8486775" cy="3348990"/>
          </a:xfrm>
        </p:spPr>
        <p:txBody>
          <a:bodyPr lIns="0" tIns="0" rIns="0" bIns="0">
            <a:normAutofit fontScale="85000" lnSpcReduction="10000"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srgbClr val="444444"/>
                </a:solidFill>
              </a:rPr>
              <a:t> As with all greedy algorithms, we need to make sure that it is a correct algorithm (e.g., it </a:t>
            </a:r>
            <a:r>
              <a:rPr lang="en-US" altLang="en-US" i="1" dirty="0" smtClean="0">
                <a:solidFill>
                  <a:srgbClr val="444444"/>
                </a:solidFill>
              </a:rPr>
              <a:t>always </a:t>
            </a:r>
            <a:r>
              <a:rPr lang="en-US" altLang="en-US" dirty="0" smtClean="0">
                <a:solidFill>
                  <a:srgbClr val="444444"/>
                </a:solidFill>
              </a:rPr>
              <a:t>returns the right solution if it is given correct input).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endParaRPr lang="en-US" altLang="en-US" dirty="0" smtClean="0">
              <a:solidFill>
                <a:srgbClr val="444444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srgbClr val="444444"/>
                </a:solidFill>
              </a:rPr>
              <a:t> A formal proof would take longer than this presentation, but we can understand how the argument works intuitively. 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endParaRPr lang="en-US" altLang="en-US" dirty="0" smtClean="0">
              <a:solidFill>
                <a:srgbClr val="444444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srgbClr val="444444"/>
                </a:solidFill>
              </a:rPr>
              <a:t> If you can’t sleep unless you see a proof, see the second reference or ask us where you can find it.</a:t>
            </a:r>
          </a:p>
        </p:txBody>
      </p:sp>
    </p:spTree>
    <p:extLst>
      <p:ext uri="{BB962C8B-B14F-4D97-AF65-F5344CB8AC3E}">
        <p14:creationId xmlns:p14="http://schemas.microsoft.com/office/powerpoint/2010/main" val="182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mtClean="0"/>
              <a:t>As mentioned, Dijkstra’s algorithm calculates the shortest path to every vertex. </a:t>
            </a:r>
          </a:p>
          <a:p>
            <a:r>
              <a:rPr lang="en-US" altLang="en-US" smtClean="0"/>
              <a:t>However, it is about as computationally expensive to calculate the shortest path from vertex </a:t>
            </a:r>
            <a:r>
              <a:rPr lang="en-US" altLang="en-US" i="1" smtClean="0"/>
              <a:t>u </a:t>
            </a:r>
            <a:r>
              <a:rPr lang="en-US" altLang="en-US" smtClean="0"/>
              <a:t>to every vertex using Dijkstra’s as it is to calculate the shortest path to some particular vertex </a:t>
            </a:r>
            <a:r>
              <a:rPr lang="en-US" altLang="en-US" i="1" smtClean="0"/>
              <a:t>v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Therefore, anytime we want to know the optimal path to some other vertex from a determined origin, we can use Dijkstra’s algorithm.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22885" y="274320"/>
            <a:ext cx="8698230" cy="82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900" cap="small" dirty="0" err="1">
                <a:solidFill>
                  <a:srgbClr val="3B62AF"/>
                </a:solidFill>
                <a:latin typeface="Arial" charset="0"/>
                <a:ea typeface="+mj-ea"/>
                <a:cs typeface="+mj-cs"/>
              </a:rPr>
              <a:t>Dijkstra's</a:t>
            </a:r>
            <a:r>
              <a:rPr lang="en-US" sz="3900" cap="small" dirty="0">
                <a:solidFill>
                  <a:srgbClr val="3B62AF"/>
                </a:solidFill>
                <a:latin typeface="Arial" charset="0"/>
                <a:ea typeface="+mj-ea"/>
                <a:cs typeface="+mj-cs"/>
              </a:rPr>
              <a:t> Algorithm - Why use it?</a:t>
            </a:r>
          </a:p>
        </p:txBody>
      </p:sp>
    </p:spTree>
    <p:extLst>
      <p:ext uri="{BB962C8B-B14F-4D97-AF65-F5344CB8AC3E}">
        <p14:creationId xmlns:p14="http://schemas.microsoft.com/office/powerpoint/2010/main" val="25359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>
                <a:solidFill>
                  <a:srgbClr val="3B62AF"/>
                </a:solidFill>
              </a:rPr>
              <a:t>Applications of Dijkstra's Algorithm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220028" y="1080135"/>
            <a:ext cx="8703945" cy="4940618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444444"/>
                </a:solidFill>
              </a:rPr>
              <a:t>- Traffic Information Systems are most prominent use  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444444"/>
                </a:solidFill>
              </a:rPr>
              <a:t>- Mapping (Map Quest, Google Maps) 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444444"/>
                </a:solidFill>
              </a:rPr>
              <a:t>- Routing Systems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52800"/>
            <a:ext cx="3413283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452" y="2070260"/>
            <a:ext cx="3760470" cy="409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388620" y="274320"/>
            <a:ext cx="8698230" cy="822960"/>
          </a:xfrm>
        </p:spPr>
        <p:txBody>
          <a:bodyPr lIns="0" tIns="0" rIns="0" bIns="0" anchor="t">
            <a:normAutofit fontScale="90000"/>
          </a:bodyPr>
          <a:lstStyle/>
          <a:p>
            <a:pPr defTabSz="914391">
              <a:lnSpc>
                <a:spcPct val="95000"/>
              </a:lnSpc>
              <a:defRPr/>
            </a:pPr>
            <a:r>
              <a:rPr lang="en-US" sz="3900" b="1" dirty="0">
                <a:solidFill>
                  <a:srgbClr val="0B5394"/>
                </a:solidFill>
              </a:rPr>
              <a:t>The author: </a:t>
            </a:r>
            <a:r>
              <a:rPr lang="en-US" sz="3900" b="1" dirty="0" err="1">
                <a:solidFill>
                  <a:srgbClr val="0B5394"/>
                </a:solidFill>
              </a:rPr>
              <a:t>Edsger</a:t>
            </a:r>
            <a:r>
              <a:rPr lang="en-US" sz="3900" b="1" dirty="0">
                <a:solidFill>
                  <a:srgbClr val="0B5394"/>
                </a:solidFill>
              </a:rPr>
              <a:t> </a:t>
            </a:r>
            <a:r>
              <a:rPr lang="en-US" sz="3900" b="1" dirty="0" err="1">
                <a:solidFill>
                  <a:srgbClr val="0B5394"/>
                </a:solidFill>
              </a:rPr>
              <a:t>Wybe</a:t>
            </a:r>
            <a:r>
              <a:rPr lang="en-US" sz="3900" b="1" dirty="0">
                <a:solidFill>
                  <a:srgbClr val="0B5394"/>
                </a:solidFill>
              </a:rPr>
              <a:t> </a:t>
            </a:r>
            <a:r>
              <a:rPr lang="en-US" sz="3900" b="1" dirty="0" err="1" smtClean="0">
                <a:solidFill>
                  <a:srgbClr val="0B5394"/>
                </a:solidFill>
              </a:rPr>
              <a:t>Dijkstra</a:t>
            </a:r>
            <a:r>
              <a:rPr lang="en-US" sz="3900" b="1" dirty="0" smtClean="0">
                <a:solidFill>
                  <a:srgbClr val="0B5394"/>
                </a:solidFill>
              </a:rPr>
              <a:t>(ACM Turing Award Winner)</a:t>
            </a:r>
            <a:endParaRPr lang="en-US" sz="3900" b="1" dirty="0">
              <a:solidFill>
                <a:srgbClr val="0B5394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388620" y="1645920"/>
            <a:ext cx="8698230" cy="4937760"/>
          </a:xfrm>
        </p:spPr>
        <p:txBody>
          <a:bodyPr lIns="0" tIns="0" rIns="0" bIns="0">
            <a:normAutofit fontScale="85000" lnSpcReduction="20000"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dirty="0" smtClean="0">
              <a:solidFill>
                <a:srgbClr val="444444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"Computer Science is no more about computers than astronomy is about telescopes.“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dirty="0" smtClean="0">
              <a:solidFill>
                <a:srgbClr val="444444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dirty="0">
                <a:solidFill>
                  <a:srgbClr val="444444"/>
                </a:solidFill>
                <a:latin typeface="Arial" pitchFamily="34" charset="0"/>
              </a:rPr>
              <a:t>http://www.cs.utexas.edu/~EWD/ 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dirty="0" smtClean="0">
              <a:solidFill>
                <a:srgbClr val="444444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67" y="1295400"/>
            <a:ext cx="2573178" cy="3430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08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>
                <a:solidFill>
                  <a:srgbClr val="3B62AF"/>
                </a:solidFill>
              </a:rPr>
              <a:t>Applications of </a:t>
            </a:r>
            <a:r>
              <a:rPr lang="en-US" sz="3900" dirty="0" err="1">
                <a:solidFill>
                  <a:srgbClr val="3B62AF"/>
                </a:solidFill>
              </a:rPr>
              <a:t>Dijkstra's</a:t>
            </a:r>
            <a:r>
              <a:rPr lang="en-US" sz="3900" dirty="0">
                <a:solidFill>
                  <a:srgbClr val="3B62AF"/>
                </a:solidFill>
              </a:rPr>
              <a:t> Algorithm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57200" y="1673067"/>
            <a:ext cx="4039077" cy="4719161"/>
          </a:xfrm>
        </p:spPr>
        <p:txBody>
          <a:bodyPr lIns="0" tIns="0" rIns="0" bIns="0" rtlCol="0">
            <a:normAutofit fontScale="70000" lnSpcReduction="20000"/>
          </a:bodyPr>
          <a:lstStyle/>
          <a:p>
            <a:pPr marL="0" indent="0" defTabSz="914391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r>
              <a:rPr lang="en-US" dirty="0" smtClean="0">
                <a:solidFill>
                  <a:srgbClr val="444444"/>
                </a:solidFill>
              </a:rPr>
              <a:t> One particularly relevant application: epidemiology</a:t>
            </a:r>
          </a:p>
          <a:p>
            <a:pPr marL="0" indent="0" defTabSz="914391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endParaRPr lang="en-US" dirty="0" smtClean="0">
              <a:solidFill>
                <a:srgbClr val="444444"/>
              </a:solidFill>
            </a:endParaRPr>
          </a:p>
          <a:p>
            <a:pPr marL="0" indent="0" defTabSz="914391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r>
              <a:rPr lang="en-US" dirty="0" smtClean="0">
                <a:solidFill>
                  <a:srgbClr val="444444"/>
                </a:solidFill>
              </a:rPr>
              <a:t> Biology uses networks to model the spread of infectious diseases and design prevention and response strategies.</a:t>
            </a:r>
          </a:p>
          <a:p>
            <a:pPr marL="0" indent="0" defTabSz="914391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endParaRPr lang="en-US" dirty="0" smtClean="0">
              <a:solidFill>
                <a:srgbClr val="444444"/>
              </a:solidFill>
            </a:endParaRPr>
          </a:p>
          <a:p>
            <a:pPr marL="0" indent="0" defTabSz="914391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r>
              <a:rPr lang="en-US" dirty="0" smtClean="0">
                <a:solidFill>
                  <a:srgbClr val="444444"/>
                </a:solidFill>
              </a:rPr>
              <a:t> Vertices represent individuals, and edges their possible contacts. It is useful to calculate how a particular individual is connected to others.</a:t>
            </a:r>
          </a:p>
          <a:p>
            <a:pPr marL="0" indent="0" defTabSz="914391">
              <a:lnSpc>
                <a:spcPct val="95000"/>
              </a:lnSpc>
              <a:spcBef>
                <a:spcPct val="0"/>
              </a:spcBef>
              <a:buNone/>
              <a:defRPr/>
            </a:pPr>
            <a:endParaRPr lang="en-US" dirty="0" smtClean="0">
              <a:solidFill>
                <a:srgbClr val="444444"/>
              </a:solidFill>
            </a:endParaRPr>
          </a:p>
          <a:p>
            <a:pPr marL="0" indent="0" defTabSz="914391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r>
              <a:rPr lang="en-US" dirty="0" smtClean="0">
                <a:solidFill>
                  <a:srgbClr val="444444"/>
                </a:solidFill>
              </a:rPr>
              <a:t> Knowing the shortest path lengths to other individuals can be a relevant indicator of the potential of a particular individual to infect others.</a:t>
            </a:r>
          </a:p>
          <a:p>
            <a:pPr marL="0" indent="0" defTabSz="914391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endParaRPr lang="en-US" dirty="0" smtClean="0">
              <a:solidFill>
                <a:srgbClr val="444444"/>
              </a:solidFill>
            </a:endParaRPr>
          </a:p>
          <a:p>
            <a:pPr marL="0" indent="0" defTabSz="914391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endParaRPr lang="en-US" dirty="0" smtClean="0">
              <a:solidFill>
                <a:srgbClr val="444444"/>
              </a:solidFill>
            </a:endParaRPr>
          </a:p>
          <a:p>
            <a:pPr marL="0" indent="0" defTabSz="914391">
              <a:lnSpc>
                <a:spcPct val="95000"/>
              </a:lnSpc>
              <a:spcBef>
                <a:spcPct val="0"/>
              </a:spcBef>
              <a:buNone/>
              <a:defRPr/>
            </a:pPr>
            <a:endParaRPr lang="en-US" dirty="0" smtClean="0">
              <a:solidFill>
                <a:srgbClr val="444444"/>
              </a:solidFill>
            </a:endParaRPr>
          </a:p>
          <a:p>
            <a:pPr marL="0" indent="0" defTabSz="914391">
              <a:lnSpc>
                <a:spcPct val="95000"/>
              </a:lnSpc>
              <a:spcBef>
                <a:spcPct val="0"/>
              </a:spcBef>
              <a:buNone/>
              <a:defRPr/>
            </a:pPr>
            <a:endParaRPr lang="en-US" dirty="0">
              <a:solidFill>
                <a:srgbClr val="444444"/>
              </a:solidFill>
            </a:endParaRPr>
          </a:p>
        </p:txBody>
      </p:sp>
      <p:pic>
        <p:nvPicPr>
          <p:cNvPr id="266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3420" y="1577340"/>
            <a:ext cx="3657600" cy="3811905"/>
          </a:xfrm>
          <a:noFill/>
        </p:spPr>
      </p:pic>
    </p:spTree>
    <p:extLst>
      <p:ext uri="{BB962C8B-B14F-4D97-AF65-F5344CB8AC3E}">
        <p14:creationId xmlns:p14="http://schemas.microsoft.com/office/powerpoint/2010/main" val="27489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-101" charset="-128"/>
              </a:rPr>
              <a:t>Time Complexity: Using List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ea typeface="ＭＳ Ｐゴシック" pitchFamily="-101" charset="-128"/>
              </a:rPr>
              <a:t>The simplest implementation of the Dijkstra's algorithm stores vertices in an ordinary linked list or array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ea typeface="ＭＳ Ｐゴシック" pitchFamily="-101" charset="-128"/>
              </a:rPr>
              <a:t>Good for dense graphs (many edges)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smtClean="0">
              <a:ea typeface="ＭＳ Ｐゴシック" pitchFamily="-101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-101" charset="-128"/>
              </a:rPr>
              <a:t>|V| vertices and |E|</a:t>
            </a:r>
            <a:r>
              <a:rPr lang="en-US" sz="2400" smtClean="0">
                <a:solidFill>
                  <a:srgbClr val="FF0000"/>
                </a:solidFill>
                <a:ea typeface="ＭＳ Ｐゴシック" pitchFamily="-101" charset="-128"/>
              </a:rPr>
              <a:t> </a:t>
            </a:r>
            <a:r>
              <a:rPr lang="en-US" sz="2400" smtClean="0">
                <a:ea typeface="ＭＳ Ｐゴシック" pitchFamily="-101" charset="-128"/>
              </a:rPr>
              <a:t>edges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-101" charset="-128"/>
              </a:rPr>
              <a:t>Initializati</a:t>
            </a:r>
            <a:r>
              <a:rPr lang="en-US" sz="2400" smtClean="0">
                <a:solidFill>
                  <a:srgbClr val="000000"/>
                </a:solidFill>
                <a:ea typeface="ＭＳ Ｐゴシック" pitchFamily="-101" charset="-128"/>
              </a:rPr>
              <a:t>on </a:t>
            </a:r>
            <a:r>
              <a:rPr lang="en-US" sz="2400" smtClean="0">
                <a:solidFill>
                  <a:srgbClr val="C0504D"/>
                </a:solidFill>
                <a:ea typeface="ＭＳ Ｐゴシック" pitchFamily="-101" charset="-128"/>
              </a:rPr>
              <a:t>O(|V|)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  <a:ea typeface="ＭＳ Ｐゴシック" pitchFamily="-101" charset="-128"/>
              </a:rPr>
              <a:t>While loop </a:t>
            </a:r>
            <a:r>
              <a:rPr lang="en-US" sz="2400" smtClean="0">
                <a:solidFill>
                  <a:srgbClr val="C0504D"/>
                </a:solidFill>
                <a:ea typeface="ＭＳ Ｐゴシック" pitchFamily="-101" charset="-128"/>
              </a:rPr>
              <a:t>O(|V|)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rgbClr val="000000"/>
                </a:solidFill>
                <a:ea typeface="ＭＳ Ｐゴシック" pitchFamily="-101" charset="-128"/>
              </a:rPr>
              <a:t>Find and remove min distance vertices </a:t>
            </a:r>
            <a:r>
              <a:rPr lang="en-US" sz="2000" smtClean="0">
                <a:solidFill>
                  <a:srgbClr val="C0504D"/>
                </a:solidFill>
                <a:ea typeface="ＭＳ Ｐゴシック" pitchFamily="-101" charset="-128"/>
              </a:rPr>
              <a:t>O(|V|)</a:t>
            </a:r>
            <a:endParaRPr lang="en-US" sz="2400" smtClean="0">
              <a:solidFill>
                <a:srgbClr val="C0504D"/>
              </a:solidFill>
              <a:ea typeface="ＭＳ Ｐゴシック" pitchFamily="-101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  <a:ea typeface="ＭＳ Ｐゴシック" pitchFamily="-101" charset="-128"/>
              </a:rPr>
              <a:t>Potentially </a:t>
            </a:r>
            <a:r>
              <a:rPr lang="en-US" sz="2400" smtClean="0">
                <a:solidFill>
                  <a:srgbClr val="C0504D"/>
                </a:solidFill>
                <a:ea typeface="ＭＳ Ｐゴシック" pitchFamily="-101" charset="-128"/>
              </a:rPr>
              <a:t>|E| </a:t>
            </a:r>
            <a:r>
              <a:rPr lang="en-US" sz="2400" smtClean="0">
                <a:solidFill>
                  <a:srgbClr val="000000"/>
                </a:solidFill>
                <a:ea typeface="ＭＳ Ｐゴシック" pitchFamily="-101" charset="-128"/>
              </a:rPr>
              <a:t>updates</a:t>
            </a:r>
            <a:endParaRPr lang="en-US" sz="2000" smtClean="0">
              <a:solidFill>
                <a:srgbClr val="000000"/>
              </a:solidFill>
              <a:ea typeface="ＭＳ Ｐゴシック" pitchFamily="-101" charset="-128"/>
            </a:endParaRPr>
          </a:p>
          <a:p>
            <a:pPr lvl="2">
              <a:lnSpc>
                <a:spcPct val="90000"/>
              </a:lnSpc>
            </a:pPr>
            <a:r>
              <a:rPr lang="en-US" sz="2000" smtClean="0">
                <a:solidFill>
                  <a:srgbClr val="000000"/>
                </a:solidFill>
                <a:ea typeface="ＭＳ Ｐゴシック" pitchFamily="-101" charset="-128"/>
              </a:rPr>
              <a:t>Update costs </a:t>
            </a:r>
            <a:r>
              <a:rPr lang="en-US" sz="2000" smtClean="0">
                <a:solidFill>
                  <a:srgbClr val="C0504D"/>
                </a:solidFill>
                <a:ea typeface="ＭＳ Ｐゴシック" pitchFamily="-101" charset="-128"/>
              </a:rPr>
              <a:t>O(1)</a:t>
            </a:r>
            <a:endParaRPr lang="en-US" smtClean="0">
              <a:solidFill>
                <a:srgbClr val="C0504D"/>
              </a:solidFill>
              <a:ea typeface="ＭＳ Ｐゴシック" pitchFamily="-101" charset="-128"/>
            </a:endParaRPr>
          </a:p>
          <a:p>
            <a:pPr lvl="2">
              <a:lnSpc>
                <a:spcPct val="90000"/>
              </a:lnSpc>
            </a:pPr>
            <a:endParaRPr lang="en-US" sz="1600" smtClean="0">
              <a:solidFill>
                <a:schemeClr val="accent2"/>
              </a:solidFill>
              <a:ea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ea typeface="ＭＳ Ｐゴシック" pitchFamily="-101" charset="-128"/>
              </a:rPr>
              <a:t>Total time </a:t>
            </a:r>
            <a:r>
              <a:rPr lang="en-US" sz="2400" smtClean="0">
                <a:solidFill>
                  <a:srgbClr val="C0504D"/>
                </a:solidFill>
                <a:ea typeface="ＭＳ Ｐゴシック" pitchFamily="-101" charset="-128"/>
              </a:rPr>
              <a:t>O(|V</a:t>
            </a:r>
            <a:r>
              <a:rPr lang="en-US" sz="2400" baseline="30000" smtClean="0">
                <a:solidFill>
                  <a:srgbClr val="C0504D"/>
                </a:solidFill>
                <a:ea typeface="ＭＳ Ｐゴシック" pitchFamily="-101" charset="-128"/>
              </a:rPr>
              <a:t>2</a:t>
            </a:r>
            <a:r>
              <a:rPr lang="en-US" sz="2400" smtClean="0">
                <a:solidFill>
                  <a:srgbClr val="C0504D"/>
                </a:solidFill>
                <a:ea typeface="ＭＳ Ｐゴシック" pitchFamily="-101" charset="-128"/>
              </a:rPr>
              <a:t>| + |E|) = O(|V</a:t>
            </a:r>
            <a:r>
              <a:rPr lang="en-US" sz="2400" baseline="30000" smtClean="0">
                <a:solidFill>
                  <a:srgbClr val="C0504D"/>
                </a:solidFill>
                <a:ea typeface="ＭＳ Ｐゴシック" pitchFamily="-101" charset="-128"/>
              </a:rPr>
              <a:t>2</a:t>
            </a:r>
            <a:r>
              <a:rPr lang="en-US" sz="2400" smtClean="0">
                <a:solidFill>
                  <a:srgbClr val="C0504D"/>
                </a:solidFill>
                <a:ea typeface="ＭＳ Ｐゴシック" pitchFamily="-101" charset="-128"/>
              </a:rPr>
              <a:t>| )</a:t>
            </a:r>
          </a:p>
        </p:txBody>
      </p:sp>
    </p:spTree>
    <p:extLst>
      <p:ext uri="{BB962C8B-B14F-4D97-AF65-F5344CB8AC3E}">
        <p14:creationId xmlns:p14="http://schemas.microsoft.com/office/powerpoint/2010/main" val="23801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fld id="{3BCD7970-D62A-4DDD-91E5-05FF92F9D8BB}" type="slidenum">
              <a:rPr lang="en-US" sz="1200">
                <a:solidFill>
                  <a:srgbClr val="898989"/>
                </a:solidFill>
                <a:latin typeface="Calibri" pitchFamily="-101" charset="0"/>
              </a:rPr>
              <a:pPr eaLnBrk="1" hangingPunct="1"/>
              <a:t>22</a:t>
            </a:fld>
            <a:endParaRPr lang="en-US" sz="1200">
              <a:solidFill>
                <a:srgbClr val="898989"/>
              </a:solidFill>
              <a:latin typeface="Calibri" pitchFamily="-101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-101" charset="-128"/>
              </a:rPr>
              <a:t>Time Complexity: Priority Queue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7638"/>
            <a:ext cx="8001000" cy="4343400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-101" charset="0"/>
              <a:buNone/>
              <a:defRPr/>
            </a:pP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For sparse graphs, (i.e. graphs with much less than |V</a:t>
            </a:r>
            <a:r>
              <a:rPr lang="en-US" sz="2400" baseline="30000" dirty="0" smtClean="0">
                <a:ea typeface="ＭＳ Ｐゴシック" pitchFamily="-101" charset="-128"/>
                <a:cs typeface="ＭＳ Ｐゴシック" pitchFamily="-101" charset="-128"/>
              </a:rPr>
              <a:t>2</a:t>
            </a: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| edges) </a:t>
            </a:r>
            <a:r>
              <a:rPr lang="en-US" sz="2400" dirty="0" err="1" smtClean="0">
                <a:ea typeface="ＭＳ Ｐゴシック" pitchFamily="-101" charset="-128"/>
                <a:cs typeface="ＭＳ Ｐゴシック" pitchFamily="-101" charset="-128"/>
              </a:rPr>
              <a:t>Dijkstra's</a:t>
            </a: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 implemented more efficiently by </a:t>
            </a:r>
            <a:r>
              <a:rPr lang="en-US" sz="2400" i="1" dirty="0" smtClean="0">
                <a:ea typeface="ＭＳ Ｐゴシック" pitchFamily="-101" charset="-128"/>
                <a:cs typeface="ＭＳ Ｐゴシック" pitchFamily="-101" charset="-128"/>
              </a:rPr>
              <a:t>priority queue</a:t>
            </a:r>
            <a:endParaRPr lang="en-US" sz="2400" dirty="0" smtClean="0"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None/>
              <a:defRPr/>
            </a:pPr>
            <a:endParaRPr lang="en-US" sz="2400" dirty="0" smtClean="0"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Initializati</a:t>
            </a:r>
            <a:r>
              <a:rPr lang="en-US" sz="2400" dirty="0" smtClean="0">
                <a:solidFill>
                  <a:srgbClr val="000000"/>
                </a:solidFill>
                <a:ea typeface="ＭＳ Ｐゴシック" pitchFamily="-101" charset="-128"/>
                <a:cs typeface="ＭＳ Ｐゴシック" pitchFamily="-101" charset="-128"/>
              </a:rPr>
              <a:t>on</a:t>
            </a:r>
            <a:r>
              <a:rPr lang="en-US" sz="2400" dirty="0" smtClean="0">
                <a:solidFill>
                  <a:schemeClr val="accent2"/>
                </a:solidFill>
                <a:ea typeface="ＭＳ Ｐゴシック" pitchFamily="-101" charset="-128"/>
                <a:cs typeface="ＭＳ Ｐゴシック" pitchFamily="-101" charset="-128"/>
              </a:rPr>
              <a:t> O(|V|) </a:t>
            </a: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using O(|V|) </a:t>
            </a:r>
            <a:r>
              <a:rPr lang="en-US" sz="2400" dirty="0" err="1" smtClean="0">
                <a:ea typeface="ＭＳ Ｐゴシック" pitchFamily="-101" charset="-128"/>
                <a:cs typeface="ＭＳ Ｐゴシック" pitchFamily="-101" charset="-128"/>
              </a:rPr>
              <a:t>buildHeap</a:t>
            </a:r>
            <a:endParaRPr lang="en-US" sz="2400" dirty="0" smtClean="0"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ea typeface="ＭＳ Ｐゴシック" pitchFamily="-101" charset="-128"/>
                <a:cs typeface="ＭＳ Ｐゴシック" pitchFamily="-101" charset="-128"/>
              </a:rPr>
              <a:t>While loop </a:t>
            </a:r>
            <a:r>
              <a:rPr lang="en-US" sz="2400" dirty="0" smtClean="0">
                <a:solidFill>
                  <a:srgbClr val="C0504D"/>
                </a:solidFill>
                <a:ea typeface="ＭＳ Ｐゴシック" pitchFamily="-101" charset="-128"/>
                <a:cs typeface="ＭＳ Ｐゴシック" pitchFamily="-101" charset="-128"/>
              </a:rPr>
              <a:t>O(|V|)</a:t>
            </a:r>
          </a:p>
          <a:p>
            <a:pPr marL="742950" lvl="2" indent="-342900"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Find and remove min distance vertices </a:t>
            </a:r>
            <a:r>
              <a:rPr lang="en-US" sz="2000" dirty="0" err="1" smtClean="0">
                <a:solidFill>
                  <a:srgbClr val="C0504D"/>
                </a:solidFill>
              </a:rPr>
              <a:t>O(log</a:t>
            </a:r>
            <a:r>
              <a:rPr lang="en-US" sz="2000" dirty="0" smtClean="0">
                <a:solidFill>
                  <a:srgbClr val="C0504D"/>
                </a:solidFill>
              </a:rPr>
              <a:t> |V|)  </a:t>
            </a:r>
            <a:r>
              <a:rPr lang="en-US" sz="2000" dirty="0" smtClean="0">
                <a:solidFill>
                  <a:srgbClr val="000000"/>
                </a:solidFill>
              </a:rPr>
              <a:t>using </a:t>
            </a:r>
            <a:r>
              <a:rPr lang="en-US" sz="2000" dirty="0" err="1" smtClean="0">
                <a:solidFill>
                  <a:srgbClr val="000000"/>
                </a:solidFill>
              </a:rPr>
              <a:t>O(log</a:t>
            </a:r>
            <a:r>
              <a:rPr lang="en-US" sz="2000" dirty="0" smtClean="0">
                <a:solidFill>
                  <a:srgbClr val="000000"/>
                </a:solidFill>
              </a:rPr>
              <a:t> |V|) </a:t>
            </a:r>
            <a:r>
              <a:rPr lang="en-US" sz="2000" dirty="0" err="1" smtClean="0">
                <a:solidFill>
                  <a:srgbClr val="000000"/>
                </a:solidFill>
              </a:rPr>
              <a:t>deleteMin</a:t>
            </a:r>
            <a:endParaRPr lang="en-US" sz="20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endParaRPr lang="en-US" sz="2400" dirty="0" smtClean="0">
              <a:solidFill>
                <a:srgbClr val="C0504D"/>
              </a:solidFill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Potentially </a:t>
            </a:r>
            <a:r>
              <a:rPr lang="en-US" sz="2400" dirty="0" smtClean="0">
                <a:solidFill>
                  <a:srgbClr val="C0504D"/>
                </a:solidFill>
              </a:rPr>
              <a:t>|E| </a:t>
            </a:r>
            <a:r>
              <a:rPr lang="en-US" sz="2400" dirty="0" smtClean="0">
                <a:solidFill>
                  <a:srgbClr val="000000"/>
                </a:solidFill>
              </a:rPr>
              <a:t>updates</a:t>
            </a:r>
          </a:p>
          <a:p>
            <a:pPr lvl="2"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ea typeface="ＭＳ Ｐゴシック" pitchFamily="-101" charset="-128"/>
              </a:rPr>
              <a:t>Update costs </a:t>
            </a:r>
            <a:r>
              <a:rPr lang="en-US" sz="2000" dirty="0" err="1" smtClean="0">
                <a:solidFill>
                  <a:srgbClr val="C0504D"/>
                </a:solidFill>
                <a:ea typeface="ＭＳ Ｐゴシック" pitchFamily="-101" charset="-128"/>
              </a:rPr>
              <a:t>O(log</a:t>
            </a:r>
            <a:r>
              <a:rPr lang="en-US" sz="2000" dirty="0" smtClean="0">
                <a:solidFill>
                  <a:srgbClr val="C0504D"/>
                </a:solidFill>
                <a:ea typeface="ＭＳ Ｐゴシック" pitchFamily="-101" charset="-128"/>
              </a:rPr>
              <a:t> |V|) </a:t>
            </a:r>
            <a:r>
              <a:rPr lang="en-US" sz="2000" dirty="0" smtClean="0">
                <a:solidFill>
                  <a:srgbClr val="000000"/>
                </a:solidFill>
                <a:ea typeface="ＭＳ Ｐゴシック" pitchFamily="-101" charset="-128"/>
              </a:rPr>
              <a:t>using </a:t>
            </a:r>
            <a:r>
              <a:rPr lang="en-US" sz="2000" dirty="0" err="1" smtClean="0">
                <a:solidFill>
                  <a:srgbClr val="000000"/>
                </a:solidFill>
                <a:ea typeface="ＭＳ Ｐゴシック" pitchFamily="-101" charset="-128"/>
              </a:rPr>
              <a:t>decreaseKey</a:t>
            </a:r>
            <a:endParaRPr lang="en-US" sz="2000" dirty="0" smtClean="0">
              <a:solidFill>
                <a:srgbClr val="000000"/>
              </a:solidFill>
              <a:ea typeface="ＭＳ Ｐゴシック" pitchFamily="-101" charset="-128"/>
            </a:endParaRPr>
          </a:p>
          <a:p>
            <a:pPr lvl="2">
              <a:lnSpc>
                <a:spcPct val="90000"/>
              </a:lnSpc>
              <a:buFont typeface="Arial" pitchFamily="-101" charset="0"/>
              <a:buChar char="•"/>
              <a:defRPr/>
            </a:pPr>
            <a:endParaRPr lang="en-US" sz="1600" dirty="0" smtClean="0">
              <a:solidFill>
                <a:schemeClr val="accent2"/>
              </a:solidFill>
              <a:ea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None/>
              <a:defRPr/>
            </a:pP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Total time </a:t>
            </a:r>
            <a:r>
              <a:rPr lang="en-US" sz="2400" dirty="0" err="1" smtClean="0">
                <a:ea typeface="ＭＳ Ｐゴシック" pitchFamily="-101" charset="-128"/>
                <a:cs typeface="ＭＳ Ｐゴシック" pitchFamily="-101" charset="-128"/>
              </a:rPr>
              <a:t>O(|V|log|V</a:t>
            </a: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| + |</a:t>
            </a:r>
            <a:r>
              <a:rPr lang="en-US" sz="2400" dirty="0" err="1" smtClean="0">
                <a:ea typeface="ＭＳ Ｐゴシック" pitchFamily="-101" charset="-128"/>
                <a:cs typeface="ＭＳ Ｐゴシック" pitchFamily="-101" charset="-128"/>
              </a:rPr>
              <a:t>E|log|V</a:t>
            </a: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|) = </a:t>
            </a:r>
            <a:r>
              <a:rPr lang="en-US" sz="2400" dirty="0" err="1" smtClean="0">
                <a:solidFill>
                  <a:srgbClr val="C0504D"/>
                </a:solidFill>
                <a:ea typeface="ＭＳ Ｐゴシック" pitchFamily="-101" charset="-128"/>
                <a:cs typeface="ＭＳ Ｐゴシック" pitchFamily="-101" charset="-128"/>
              </a:rPr>
              <a:t>O(|E|log|V</a:t>
            </a:r>
            <a:r>
              <a:rPr lang="en-US" sz="2400" dirty="0" smtClean="0">
                <a:solidFill>
                  <a:srgbClr val="C0504D"/>
                </a:solidFill>
                <a:ea typeface="ＭＳ Ｐゴシック" pitchFamily="-101" charset="-128"/>
                <a:cs typeface="ＭＳ Ｐゴシック" pitchFamily="-101" charset="-128"/>
              </a:rPr>
              <a:t>|)</a:t>
            </a: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000" dirty="0" smtClean="0">
                <a:ea typeface="ＭＳ Ｐゴシック" pitchFamily="-101" charset="-128"/>
                <a:cs typeface="ＭＳ Ｐゴシック" pitchFamily="-101" charset="-128"/>
              </a:rPr>
              <a:t>|V| = O(|E|) assuming a connected graph</a:t>
            </a:r>
          </a:p>
        </p:txBody>
      </p:sp>
    </p:spTree>
    <p:extLst>
      <p:ext uri="{BB962C8B-B14F-4D97-AF65-F5344CB8AC3E}">
        <p14:creationId xmlns:p14="http://schemas.microsoft.com/office/powerpoint/2010/main" val="17232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605D1-6BFE-4D23-9FA6-A304CD57DEDE}" type="slidenum">
              <a:rPr lang="en-US"/>
              <a:pPr/>
              <a:t>23</a:t>
            </a:fld>
            <a:endParaRPr lang="en-US" sz="1400"/>
          </a:p>
        </p:txBody>
      </p:sp>
      <p:sp>
        <p:nvSpPr>
          <p:cNvPr id="531514" name="Rectangle 5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Dijkstra's</a:t>
            </a:r>
            <a:r>
              <a:rPr lang="en-US" sz="3600" dirty="0"/>
              <a:t> Shortest Path </a:t>
            </a:r>
            <a:r>
              <a:rPr lang="en-US" sz="3600" dirty="0" smtClean="0"/>
              <a:t>Algorithm – Eg.2</a:t>
            </a:r>
            <a:endParaRPr lang="en-US" sz="3600" dirty="0"/>
          </a:p>
        </p:txBody>
      </p:sp>
      <p:sp>
        <p:nvSpPr>
          <p:cNvPr id="531515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shortest path from s to t.</a:t>
            </a:r>
          </a:p>
        </p:txBody>
      </p:sp>
      <p:sp>
        <p:nvSpPr>
          <p:cNvPr id="531459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31460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31461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31462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31463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31464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31465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31466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31467" name="AutoShape 11"/>
          <p:cNvCxnSpPr>
            <a:cxnSpLocks noChangeShapeType="1"/>
            <a:stCxn id="531459" idx="7"/>
            <a:endCxn id="531462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68" name="AutoShape 12"/>
          <p:cNvCxnSpPr>
            <a:cxnSpLocks noChangeShapeType="1"/>
            <a:stCxn id="531459" idx="6"/>
            <a:endCxn id="531463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69" name="AutoShape 13"/>
          <p:cNvCxnSpPr>
            <a:cxnSpLocks noChangeShapeType="1"/>
            <a:stCxn id="531459" idx="5"/>
            <a:endCxn id="531464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0" name="AutoShape 14"/>
          <p:cNvCxnSpPr>
            <a:cxnSpLocks noChangeShapeType="1"/>
            <a:stCxn id="531463" idx="7"/>
            <a:endCxn id="531460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1" name="AutoShape 15"/>
          <p:cNvCxnSpPr>
            <a:cxnSpLocks noChangeShapeType="1"/>
            <a:stCxn id="531465" idx="7"/>
            <a:endCxn id="531460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2" name="AutoShape 16"/>
          <p:cNvCxnSpPr>
            <a:cxnSpLocks noChangeShapeType="1"/>
            <a:stCxn id="531463" idx="5"/>
            <a:endCxn id="531466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3" name="AutoShape 17"/>
          <p:cNvCxnSpPr>
            <a:cxnSpLocks noChangeShapeType="1"/>
            <a:stCxn id="531466" idx="5"/>
            <a:endCxn id="531461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4" name="AutoShape 18"/>
          <p:cNvCxnSpPr>
            <a:cxnSpLocks noChangeShapeType="1"/>
            <a:stCxn id="531466" idx="6"/>
            <a:endCxn id="531465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5" name="AutoShape 19"/>
          <p:cNvCxnSpPr>
            <a:cxnSpLocks noChangeShapeType="1"/>
            <a:stCxn id="531465" idx="4"/>
            <a:endCxn id="531461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6" name="AutoShape 20"/>
          <p:cNvCxnSpPr>
            <a:cxnSpLocks noChangeShapeType="1"/>
            <a:stCxn id="531460" idx="3"/>
            <a:endCxn id="531466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7" name="AutoShape 21"/>
          <p:cNvCxnSpPr>
            <a:cxnSpLocks noChangeShapeType="1"/>
            <a:stCxn id="531463" idx="4"/>
            <a:endCxn id="531464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8" name="AutoShape 22"/>
          <p:cNvCxnSpPr>
            <a:cxnSpLocks noChangeShapeType="1"/>
            <a:stCxn id="531464" idx="6"/>
            <a:endCxn id="531466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9" name="AutoShape 23"/>
          <p:cNvCxnSpPr>
            <a:cxnSpLocks noChangeShapeType="1"/>
            <a:stCxn id="531462" idx="6"/>
            <a:endCxn id="531460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80" name="AutoShape 24"/>
          <p:cNvCxnSpPr>
            <a:cxnSpLocks noChangeShapeType="1"/>
            <a:stCxn id="531464" idx="6"/>
            <a:endCxn id="531461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81" name="AutoShape 25"/>
          <p:cNvCxnSpPr>
            <a:cxnSpLocks noChangeShapeType="1"/>
            <a:stCxn id="531460" idx="5"/>
            <a:endCxn id="531461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1482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3148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3148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3148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3148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3148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3148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3148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3149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3149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3149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3149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3149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3149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3149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708555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BB7DA-F0C5-4CC7-B4A4-7A9BE8D513FC}" type="slidenum">
              <a:rPr lang="en-US"/>
              <a:pPr/>
              <a:t>24</a:t>
            </a:fld>
            <a:endParaRPr lang="en-US" sz="1400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5296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5296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5296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5296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5296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5296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5296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5297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52971" name="AutoShape 11"/>
          <p:cNvCxnSpPr>
            <a:cxnSpLocks noChangeShapeType="1"/>
            <a:stCxn id="552963" idx="7"/>
            <a:endCxn id="55296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2" name="AutoShape 12"/>
          <p:cNvCxnSpPr>
            <a:cxnSpLocks noChangeShapeType="1"/>
            <a:stCxn id="552963" idx="6"/>
            <a:endCxn id="55296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3" name="AutoShape 13"/>
          <p:cNvCxnSpPr>
            <a:cxnSpLocks noChangeShapeType="1"/>
            <a:stCxn id="552963" idx="5"/>
            <a:endCxn id="55296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4" name="AutoShape 14"/>
          <p:cNvCxnSpPr>
            <a:cxnSpLocks noChangeShapeType="1"/>
            <a:stCxn id="552967" idx="7"/>
            <a:endCxn id="55296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5" name="AutoShape 15"/>
          <p:cNvCxnSpPr>
            <a:cxnSpLocks noChangeShapeType="1"/>
            <a:stCxn id="552969" idx="7"/>
            <a:endCxn id="55296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6" name="AutoShape 16"/>
          <p:cNvCxnSpPr>
            <a:cxnSpLocks noChangeShapeType="1"/>
            <a:stCxn id="552967" idx="5"/>
            <a:endCxn id="55297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7" name="AutoShape 17"/>
          <p:cNvCxnSpPr>
            <a:cxnSpLocks noChangeShapeType="1"/>
            <a:stCxn id="552970" idx="5"/>
            <a:endCxn id="55296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8" name="AutoShape 18"/>
          <p:cNvCxnSpPr>
            <a:cxnSpLocks noChangeShapeType="1"/>
            <a:stCxn id="552970" idx="6"/>
            <a:endCxn id="55296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9" name="AutoShape 19"/>
          <p:cNvCxnSpPr>
            <a:cxnSpLocks noChangeShapeType="1"/>
            <a:stCxn id="552969" idx="4"/>
            <a:endCxn id="55296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0" name="AutoShape 20"/>
          <p:cNvCxnSpPr>
            <a:cxnSpLocks noChangeShapeType="1"/>
            <a:stCxn id="552964" idx="3"/>
            <a:endCxn id="55297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1" name="AutoShape 21"/>
          <p:cNvCxnSpPr>
            <a:cxnSpLocks noChangeShapeType="1"/>
            <a:stCxn id="552967" idx="4"/>
            <a:endCxn id="55296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2" name="AutoShape 22"/>
          <p:cNvCxnSpPr>
            <a:cxnSpLocks noChangeShapeType="1"/>
            <a:stCxn id="552968" idx="6"/>
            <a:endCxn id="55297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3" name="AutoShape 23"/>
          <p:cNvCxnSpPr>
            <a:cxnSpLocks noChangeShapeType="1"/>
            <a:stCxn id="552966" idx="6"/>
            <a:endCxn id="55296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4" name="AutoShape 24"/>
          <p:cNvCxnSpPr>
            <a:cxnSpLocks noChangeShapeType="1"/>
            <a:stCxn id="552968" idx="6"/>
            <a:endCxn id="55296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5" name="AutoShape 25"/>
          <p:cNvCxnSpPr>
            <a:cxnSpLocks noChangeShapeType="1"/>
            <a:stCxn id="552964" idx="5"/>
            <a:endCxn id="55296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2986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5298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5298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5298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5299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5299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5299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5299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5299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5299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5299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5299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5299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5299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5300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53001" name="Text Box 41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3002" name="Text Box 42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3003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3004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3005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3006" name="Text Box 46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3007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3008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553009" name="Text Box 49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distance label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3010" name="AutoShape 50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3011" name="Text Box 51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s, 2, 3, 4, 5, 6, 7, t }</a:t>
            </a:r>
          </a:p>
        </p:txBody>
      </p:sp>
    </p:spTree>
    <p:extLst>
      <p:ext uri="{BB962C8B-B14F-4D97-AF65-F5344CB8AC3E}">
        <p14:creationId xmlns:p14="http://schemas.microsoft.com/office/powerpoint/2010/main" val="4256534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127B7-FEA7-4355-AF2C-6CB9C0E1E97C}" type="slidenum">
              <a:rPr lang="en-US"/>
              <a:pPr/>
              <a:t>25</a:t>
            </a:fld>
            <a:endParaRPr lang="en-US" sz="1400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53987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53988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53989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53990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53991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53992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53993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53994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53995" name="AutoShape 11"/>
          <p:cNvCxnSpPr>
            <a:cxnSpLocks noChangeShapeType="1"/>
            <a:stCxn id="553987" idx="7"/>
            <a:endCxn id="553990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996" name="AutoShape 12"/>
          <p:cNvCxnSpPr>
            <a:cxnSpLocks noChangeShapeType="1"/>
            <a:stCxn id="553987" idx="6"/>
            <a:endCxn id="553991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997" name="AutoShape 13"/>
          <p:cNvCxnSpPr>
            <a:cxnSpLocks noChangeShapeType="1"/>
            <a:stCxn id="553987" idx="5"/>
            <a:endCxn id="553992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998" name="AutoShape 14"/>
          <p:cNvCxnSpPr>
            <a:cxnSpLocks noChangeShapeType="1"/>
            <a:stCxn id="553991" idx="7"/>
            <a:endCxn id="553988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999" name="AutoShape 15"/>
          <p:cNvCxnSpPr>
            <a:cxnSpLocks noChangeShapeType="1"/>
            <a:stCxn id="553993" idx="7"/>
            <a:endCxn id="553988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0" name="AutoShape 16"/>
          <p:cNvCxnSpPr>
            <a:cxnSpLocks noChangeShapeType="1"/>
            <a:stCxn id="553991" idx="5"/>
            <a:endCxn id="553994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1" name="AutoShape 17"/>
          <p:cNvCxnSpPr>
            <a:cxnSpLocks noChangeShapeType="1"/>
            <a:stCxn id="553994" idx="5"/>
            <a:endCxn id="553989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2" name="AutoShape 18"/>
          <p:cNvCxnSpPr>
            <a:cxnSpLocks noChangeShapeType="1"/>
            <a:stCxn id="553994" idx="6"/>
            <a:endCxn id="553993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3" name="AutoShape 19"/>
          <p:cNvCxnSpPr>
            <a:cxnSpLocks noChangeShapeType="1"/>
            <a:stCxn id="553993" idx="4"/>
            <a:endCxn id="553989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4" name="AutoShape 20"/>
          <p:cNvCxnSpPr>
            <a:cxnSpLocks noChangeShapeType="1"/>
            <a:stCxn id="553988" idx="3"/>
            <a:endCxn id="553994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5" name="AutoShape 21"/>
          <p:cNvCxnSpPr>
            <a:cxnSpLocks noChangeShapeType="1"/>
            <a:stCxn id="553991" idx="4"/>
            <a:endCxn id="553992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6" name="AutoShape 22"/>
          <p:cNvCxnSpPr>
            <a:cxnSpLocks noChangeShapeType="1"/>
            <a:stCxn id="553992" idx="6"/>
            <a:endCxn id="553994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7" name="AutoShape 23"/>
          <p:cNvCxnSpPr>
            <a:cxnSpLocks noChangeShapeType="1"/>
            <a:stCxn id="553990" idx="6"/>
            <a:endCxn id="553988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8" name="AutoShape 24"/>
          <p:cNvCxnSpPr>
            <a:cxnSpLocks noChangeShapeType="1"/>
            <a:stCxn id="553992" idx="6"/>
            <a:endCxn id="553989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9" name="AutoShape 25"/>
          <p:cNvCxnSpPr>
            <a:cxnSpLocks noChangeShapeType="1"/>
            <a:stCxn id="553988" idx="5"/>
            <a:endCxn id="553989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4010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5401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5401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5401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5401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5401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5401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5401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5401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5401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5402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5402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5402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5402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5402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54025" name="Text Box 41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4026" name="Text Box 42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4027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4028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4029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4030" name="Text Box 46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4031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4032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554033" name="Text Box 49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distance label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4034" name="AutoShape 50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4035" name="Text Box 51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s, 2, 3, 4, 5, 6, 7, t }</a:t>
            </a:r>
          </a:p>
        </p:txBody>
      </p:sp>
      <p:sp>
        <p:nvSpPr>
          <p:cNvPr id="554036" name="AutoShape 52"/>
          <p:cNvSpPr>
            <a:spLocks noChangeArrowheads="1"/>
          </p:cNvSpPr>
          <p:nvPr/>
        </p:nvSpPr>
        <p:spPr bwMode="auto">
          <a:xfrm>
            <a:off x="376238" y="266700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4037" name="Text Box 53"/>
          <p:cNvSpPr txBox="1">
            <a:spLocks noChangeArrowheads="1"/>
          </p:cNvSpPr>
          <p:nvPr/>
        </p:nvSpPr>
        <p:spPr bwMode="auto">
          <a:xfrm>
            <a:off x="120650" y="2279650"/>
            <a:ext cx="10985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</p:spTree>
    <p:extLst>
      <p:ext uri="{BB962C8B-B14F-4D97-AF65-F5344CB8AC3E}">
        <p14:creationId xmlns:p14="http://schemas.microsoft.com/office/powerpoint/2010/main" val="524481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2991A-8012-4365-8516-F97832B993B8}" type="slidenum">
              <a:rPr lang="en-US"/>
              <a:pPr/>
              <a:t>26</a:t>
            </a:fld>
            <a:endParaRPr lang="en-US" sz="1400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34532" name="Oval 4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34533" name="Oval 5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34534" name="Oval 6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34535" name="Oval 7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34536" name="Oval 8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34537" name="Oval 9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34538" name="Oval 10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34539" name="Oval 11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34540" name="AutoShape 12"/>
          <p:cNvCxnSpPr>
            <a:cxnSpLocks noChangeShapeType="1"/>
            <a:stCxn id="534532" idx="7"/>
            <a:endCxn id="534535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1" name="AutoShape 13"/>
          <p:cNvCxnSpPr>
            <a:cxnSpLocks noChangeShapeType="1"/>
            <a:stCxn id="534532" idx="6"/>
            <a:endCxn id="534536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2" name="AutoShape 14"/>
          <p:cNvCxnSpPr>
            <a:cxnSpLocks noChangeShapeType="1"/>
            <a:stCxn id="534532" idx="5"/>
            <a:endCxn id="534537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3" name="AutoShape 15"/>
          <p:cNvCxnSpPr>
            <a:cxnSpLocks noChangeShapeType="1"/>
            <a:stCxn id="534536" idx="7"/>
            <a:endCxn id="534533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4" name="AutoShape 16"/>
          <p:cNvCxnSpPr>
            <a:cxnSpLocks noChangeShapeType="1"/>
            <a:stCxn id="534538" idx="7"/>
            <a:endCxn id="534533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5" name="AutoShape 17"/>
          <p:cNvCxnSpPr>
            <a:cxnSpLocks noChangeShapeType="1"/>
            <a:stCxn id="534536" idx="5"/>
            <a:endCxn id="534539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6" name="AutoShape 18"/>
          <p:cNvCxnSpPr>
            <a:cxnSpLocks noChangeShapeType="1"/>
            <a:stCxn id="534539" idx="5"/>
            <a:endCxn id="534534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7" name="AutoShape 19"/>
          <p:cNvCxnSpPr>
            <a:cxnSpLocks noChangeShapeType="1"/>
            <a:stCxn id="534539" idx="6"/>
            <a:endCxn id="534538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8" name="AutoShape 20"/>
          <p:cNvCxnSpPr>
            <a:cxnSpLocks noChangeShapeType="1"/>
            <a:stCxn id="534538" idx="4"/>
            <a:endCxn id="534534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9" name="AutoShape 21"/>
          <p:cNvCxnSpPr>
            <a:cxnSpLocks noChangeShapeType="1"/>
            <a:stCxn id="534533" idx="3"/>
            <a:endCxn id="534539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0" name="AutoShape 22"/>
          <p:cNvCxnSpPr>
            <a:cxnSpLocks noChangeShapeType="1"/>
            <a:stCxn id="534536" idx="4"/>
            <a:endCxn id="534537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1" name="AutoShape 23"/>
          <p:cNvCxnSpPr>
            <a:cxnSpLocks noChangeShapeType="1"/>
            <a:stCxn id="534537" idx="6"/>
            <a:endCxn id="534539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2" name="AutoShape 24"/>
          <p:cNvCxnSpPr>
            <a:cxnSpLocks noChangeShapeType="1"/>
            <a:stCxn id="534535" idx="6"/>
            <a:endCxn id="534533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3" name="AutoShape 25"/>
          <p:cNvCxnSpPr>
            <a:cxnSpLocks noChangeShapeType="1"/>
            <a:stCxn id="534537" idx="6"/>
            <a:endCxn id="534534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4" name="AutoShape 26"/>
          <p:cNvCxnSpPr>
            <a:cxnSpLocks noChangeShapeType="1"/>
            <a:stCxn id="534533" idx="5"/>
            <a:endCxn id="534534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4555" name="Text Box 27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34556" name="Text Box 28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34557" name="Text Box 29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34558" name="Text Box 30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34559" name="Text Box 31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34560" name="Text Box 32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34561" name="Text Box 33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34562" name="Text Box 34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34563" name="Text Box 35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34564" name="Text Box 36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34565" name="Text Box 37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34566" name="Text Box 38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34567" name="Text Box 39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34568" name="Text Box 40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34569" name="Text Box 41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34570" name="Freeform 42"/>
          <p:cNvSpPr>
            <a:spLocks/>
          </p:cNvSpPr>
          <p:nvPr/>
        </p:nvSpPr>
        <p:spPr bwMode="auto">
          <a:xfrm>
            <a:off x="100013" y="3068638"/>
            <a:ext cx="1027112" cy="914400"/>
          </a:xfrm>
          <a:custGeom>
            <a:avLst/>
            <a:gdLst>
              <a:gd name="T0" fmla="*/ 142 w 647"/>
              <a:gd name="T1" fmla="*/ 489 h 576"/>
              <a:gd name="T2" fmla="*/ 71 w 647"/>
              <a:gd name="T3" fmla="*/ 465 h 576"/>
              <a:gd name="T4" fmla="*/ 47 w 647"/>
              <a:gd name="T5" fmla="*/ 457 h 576"/>
              <a:gd name="T6" fmla="*/ 0 w 647"/>
              <a:gd name="T7" fmla="*/ 386 h 576"/>
              <a:gd name="T8" fmla="*/ 8 w 647"/>
              <a:gd name="T9" fmla="*/ 205 h 576"/>
              <a:gd name="T10" fmla="*/ 55 w 647"/>
              <a:gd name="T11" fmla="*/ 134 h 576"/>
              <a:gd name="T12" fmla="*/ 118 w 647"/>
              <a:gd name="T13" fmla="*/ 39 h 576"/>
              <a:gd name="T14" fmla="*/ 150 w 647"/>
              <a:gd name="T15" fmla="*/ 31 h 576"/>
              <a:gd name="T16" fmla="*/ 316 w 647"/>
              <a:gd name="T17" fmla="*/ 8 h 576"/>
              <a:gd name="T18" fmla="*/ 505 w 647"/>
              <a:gd name="T19" fmla="*/ 15 h 576"/>
              <a:gd name="T20" fmla="*/ 576 w 647"/>
              <a:gd name="T21" fmla="*/ 94 h 576"/>
              <a:gd name="T22" fmla="*/ 623 w 647"/>
              <a:gd name="T23" fmla="*/ 165 h 576"/>
              <a:gd name="T24" fmla="*/ 639 w 647"/>
              <a:gd name="T25" fmla="*/ 213 h 576"/>
              <a:gd name="T26" fmla="*/ 647 w 647"/>
              <a:gd name="T27" fmla="*/ 315 h 576"/>
              <a:gd name="T28" fmla="*/ 639 w 647"/>
              <a:gd name="T29" fmla="*/ 449 h 576"/>
              <a:gd name="T30" fmla="*/ 466 w 647"/>
              <a:gd name="T31" fmla="*/ 576 h 576"/>
              <a:gd name="T32" fmla="*/ 292 w 647"/>
              <a:gd name="T33" fmla="*/ 568 h 576"/>
              <a:gd name="T34" fmla="*/ 268 w 647"/>
              <a:gd name="T35" fmla="*/ 552 h 576"/>
              <a:gd name="T36" fmla="*/ 166 w 647"/>
              <a:gd name="T37" fmla="*/ 513 h 576"/>
              <a:gd name="T38" fmla="*/ 142 w 647"/>
              <a:gd name="T39" fmla="*/ 489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34571" name="Text Box 43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534572" name="Text Box 44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4573" name="Text Box 4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4574" name="Text Box 46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4575" name="Text Box 47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4576" name="Text Box 48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4577" name="Text Box 49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4578" name="Text Box 50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534579" name="Text Box 51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distance label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4580" name="AutoShape 52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34582" name="Text Box 54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2, 3, 4, 5, 6, 7, t }</a:t>
            </a:r>
          </a:p>
        </p:txBody>
      </p:sp>
      <p:sp>
        <p:nvSpPr>
          <p:cNvPr id="534583" name="AutoShape 55"/>
          <p:cNvSpPr>
            <a:spLocks noChangeArrowheads="1"/>
          </p:cNvSpPr>
          <p:nvPr/>
        </p:nvSpPr>
        <p:spPr bwMode="auto">
          <a:xfrm rot="-3296093">
            <a:off x="1827213" y="2303463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34584" name="Text Box 56"/>
          <p:cNvSpPr txBox="1">
            <a:spLocks noChangeArrowheads="1"/>
          </p:cNvSpPr>
          <p:nvPr/>
        </p:nvSpPr>
        <p:spPr bwMode="auto">
          <a:xfrm>
            <a:off x="1225550" y="1979613"/>
            <a:ext cx="16525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decrease key</a:t>
            </a:r>
          </a:p>
        </p:txBody>
      </p:sp>
      <p:sp>
        <p:nvSpPr>
          <p:cNvPr id="534586" name="Text Box 58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4590" name="Text Box 62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34591" name="Text Box 63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4592" name="Text Box 64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4593" name="Text Box 65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34594" name="Text Box 66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058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3ADDB-DF1B-4DCB-B4CF-60DD025C298B}" type="slidenum">
              <a:rPr lang="en-US"/>
              <a:pPr/>
              <a:t>27</a:t>
            </a:fld>
            <a:endParaRPr lang="en-US" sz="1400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3760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3760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3760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3760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3760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3760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3760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3761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37611" name="AutoShape 11"/>
          <p:cNvCxnSpPr>
            <a:cxnSpLocks noChangeShapeType="1"/>
            <a:stCxn id="537603" idx="7"/>
            <a:endCxn id="53760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2" name="AutoShape 12"/>
          <p:cNvCxnSpPr>
            <a:cxnSpLocks noChangeShapeType="1"/>
            <a:stCxn id="537603" idx="6"/>
            <a:endCxn id="53760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3" name="AutoShape 13"/>
          <p:cNvCxnSpPr>
            <a:cxnSpLocks noChangeShapeType="1"/>
            <a:stCxn id="537603" idx="5"/>
            <a:endCxn id="53760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4" name="AutoShape 14"/>
          <p:cNvCxnSpPr>
            <a:cxnSpLocks noChangeShapeType="1"/>
            <a:stCxn id="537607" idx="7"/>
            <a:endCxn id="53760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5" name="AutoShape 15"/>
          <p:cNvCxnSpPr>
            <a:cxnSpLocks noChangeShapeType="1"/>
            <a:stCxn id="537609" idx="7"/>
            <a:endCxn id="53760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6" name="AutoShape 16"/>
          <p:cNvCxnSpPr>
            <a:cxnSpLocks noChangeShapeType="1"/>
            <a:stCxn id="537607" idx="5"/>
            <a:endCxn id="53761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7" name="AutoShape 17"/>
          <p:cNvCxnSpPr>
            <a:cxnSpLocks noChangeShapeType="1"/>
            <a:stCxn id="537610" idx="5"/>
            <a:endCxn id="53760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8" name="AutoShape 18"/>
          <p:cNvCxnSpPr>
            <a:cxnSpLocks noChangeShapeType="1"/>
            <a:stCxn id="537610" idx="6"/>
            <a:endCxn id="53760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9" name="AutoShape 19"/>
          <p:cNvCxnSpPr>
            <a:cxnSpLocks noChangeShapeType="1"/>
            <a:stCxn id="537609" idx="4"/>
            <a:endCxn id="53760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0" name="AutoShape 20"/>
          <p:cNvCxnSpPr>
            <a:cxnSpLocks noChangeShapeType="1"/>
            <a:stCxn id="537604" idx="3"/>
            <a:endCxn id="53761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1" name="AutoShape 21"/>
          <p:cNvCxnSpPr>
            <a:cxnSpLocks noChangeShapeType="1"/>
            <a:stCxn id="537607" idx="4"/>
            <a:endCxn id="53760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2" name="AutoShape 22"/>
          <p:cNvCxnSpPr>
            <a:cxnSpLocks noChangeShapeType="1"/>
            <a:stCxn id="537608" idx="6"/>
            <a:endCxn id="53761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3" name="AutoShape 23"/>
          <p:cNvCxnSpPr>
            <a:cxnSpLocks noChangeShapeType="1"/>
            <a:stCxn id="537606" idx="6"/>
            <a:endCxn id="53760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4" name="AutoShape 24"/>
          <p:cNvCxnSpPr>
            <a:cxnSpLocks noChangeShapeType="1"/>
            <a:stCxn id="537608" idx="6"/>
            <a:endCxn id="53760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5" name="AutoShape 25"/>
          <p:cNvCxnSpPr>
            <a:cxnSpLocks noChangeShapeType="1"/>
            <a:stCxn id="537604" idx="5"/>
            <a:endCxn id="53760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7626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3762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3762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3762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3763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3763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3763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3763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3763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3763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3763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3763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3763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3763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3764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37641" name="Freeform 41"/>
          <p:cNvSpPr>
            <a:spLocks/>
          </p:cNvSpPr>
          <p:nvPr/>
        </p:nvSpPr>
        <p:spPr bwMode="auto">
          <a:xfrm>
            <a:off x="100013" y="3068638"/>
            <a:ext cx="1027112" cy="914400"/>
          </a:xfrm>
          <a:custGeom>
            <a:avLst/>
            <a:gdLst>
              <a:gd name="T0" fmla="*/ 142 w 647"/>
              <a:gd name="T1" fmla="*/ 489 h 576"/>
              <a:gd name="T2" fmla="*/ 71 w 647"/>
              <a:gd name="T3" fmla="*/ 465 h 576"/>
              <a:gd name="T4" fmla="*/ 47 w 647"/>
              <a:gd name="T5" fmla="*/ 457 h 576"/>
              <a:gd name="T6" fmla="*/ 0 w 647"/>
              <a:gd name="T7" fmla="*/ 386 h 576"/>
              <a:gd name="T8" fmla="*/ 8 w 647"/>
              <a:gd name="T9" fmla="*/ 205 h 576"/>
              <a:gd name="T10" fmla="*/ 55 w 647"/>
              <a:gd name="T11" fmla="*/ 134 h 576"/>
              <a:gd name="T12" fmla="*/ 118 w 647"/>
              <a:gd name="T13" fmla="*/ 39 h 576"/>
              <a:gd name="T14" fmla="*/ 150 w 647"/>
              <a:gd name="T15" fmla="*/ 31 h 576"/>
              <a:gd name="T16" fmla="*/ 316 w 647"/>
              <a:gd name="T17" fmla="*/ 8 h 576"/>
              <a:gd name="T18" fmla="*/ 505 w 647"/>
              <a:gd name="T19" fmla="*/ 15 h 576"/>
              <a:gd name="T20" fmla="*/ 576 w 647"/>
              <a:gd name="T21" fmla="*/ 94 h 576"/>
              <a:gd name="T22" fmla="*/ 623 w 647"/>
              <a:gd name="T23" fmla="*/ 165 h 576"/>
              <a:gd name="T24" fmla="*/ 639 w 647"/>
              <a:gd name="T25" fmla="*/ 213 h 576"/>
              <a:gd name="T26" fmla="*/ 647 w 647"/>
              <a:gd name="T27" fmla="*/ 315 h 576"/>
              <a:gd name="T28" fmla="*/ 639 w 647"/>
              <a:gd name="T29" fmla="*/ 449 h 576"/>
              <a:gd name="T30" fmla="*/ 466 w 647"/>
              <a:gd name="T31" fmla="*/ 576 h 576"/>
              <a:gd name="T32" fmla="*/ 292 w 647"/>
              <a:gd name="T33" fmla="*/ 568 h 576"/>
              <a:gd name="T34" fmla="*/ 268 w 647"/>
              <a:gd name="T35" fmla="*/ 552 h 576"/>
              <a:gd name="T36" fmla="*/ 166 w 647"/>
              <a:gd name="T37" fmla="*/ 513 h 576"/>
              <a:gd name="T38" fmla="*/ 142 w 647"/>
              <a:gd name="T39" fmla="*/ 489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37642" name="Text Box 42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537643" name="Text Box 43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7644" name="Text Box 44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7645" name="Text Box 45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7646" name="Text Box 46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7647" name="Text Box 47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7648" name="Text Box 48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7649" name="Text Box 49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537650" name="Text Box 50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distance label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7651" name="AutoShape 51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37652" name="Text Box 52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2, 3, 4, 5, 6, 7, t }</a:t>
            </a:r>
          </a:p>
        </p:txBody>
      </p:sp>
      <p:sp>
        <p:nvSpPr>
          <p:cNvPr id="537655" name="Text Box 55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37656" name="Text Box 56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37657" name="Text Box 57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7658" name="Text Box 58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37659" name="Text Box 59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37660" name="Text Box 60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37661" name="AutoShape 61"/>
          <p:cNvSpPr>
            <a:spLocks noChangeArrowheads="1"/>
          </p:cNvSpPr>
          <p:nvPr/>
        </p:nvSpPr>
        <p:spPr bwMode="auto">
          <a:xfrm rot="2984085">
            <a:off x="2659063" y="23177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37662" name="Text Box 62"/>
          <p:cNvSpPr txBox="1">
            <a:spLocks noChangeArrowheads="1"/>
          </p:cNvSpPr>
          <p:nvPr/>
        </p:nvSpPr>
        <p:spPr bwMode="auto">
          <a:xfrm>
            <a:off x="2982913" y="2192338"/>
            <a:ext cx="12779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</p:spTree>
    <p:extLst>
      <p:ext uri="{BB962C8B-B14F-4D97-AF65-F5344CB8AC3E}">
        <p14:creationId xmlns:p14="http://schemas.microsoft.com/office/powerpoint/2010/main" val="3312506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AA18D-4CE3-4B64-B643-CB39EDEFE973}" type="slidenum">
              <a:rPr lang="en-US"/>
              <a:pPr/>
              <a:t>28</a:t>
            </a:fld>
            <a:endParaRPr lang="en-US" sz="140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38627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38628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38629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38630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38631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38632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38633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38634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38635" name="AutoShape 11"/>
          <p:cNvCxnSpPr>
            <a:cxnSpLocks noChangeShapeType="1"/>
            <a:stCxn id="538627" idx="7"/>
            <a:endCxn id="538630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36" name="AutoShape 12"/>
          <p:cNvCxnSpPr>
            <a:cxnSpLocks noChangeShapeType="1"/>
            <a:stCxn id="538627" idx="6"/>
            <a:endCxn id="538631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37" name="AutoShape 13"/>
          <p:cNvCxnSpPr>
            <a:cxnSpLocks noChangeShapeType="1"/>
            <a:stCxn id="538627" idx="5"/>
            <a:endCxn id="538632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38" name="AutoShape 14"/>
          <p:cNvCxnSpPr>
            <a:cxnSpLocks noChangeShapeType="1"/>
            <a:stCxn id="538631" idx="7"/>
            <a:endCxn id="538628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39" name="AutoShape 15"/>
          <p:cNvCxnSpPr>
            <a:cxnSpLocks noChangeShapeType="1"/>
            <a:stCxn id="538633" idx="7"/>
            <a:endCxn id="538628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0" name="AutoShape 16"/>
          <p:cNvCxnSpPr>
            <a:cxnSpLocks noChangeShapeType="1"/>
            <a:stCxn id="538631" idx="5"/>
            <a:endCxn id="538634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1" name="AutoShape 17"/>
          <p:cNvCxnSpPr>
            <a:cxnSpLocks noChangeShapeType="1"/>
            <a:stCxn id="538634" idx="5"/>
            <a:endCxn id="538629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2" name="AutoShape 18"/>
          <p:cNvCxnSpPr>
            <a:cxnSpLocks noChangeShapeType="1"/>
            <a:stCxn id="538634" idx="6"/>
            <a:endCxn id="538633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3" name="AutoShape 19"/>
          <p:cNvCxnSpPr>
            <a:cxnSpLocks noChangeShapeType="1"/>
            <a:stCxn id="538633" idx="4"/>
            <a:endCxn id="538629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4" name="AutoShape 20"/>
          <p:cNvCxnSpPr>
            <a:cxnSpLocks noChangeShapeType="1"/>
            <a:stCxn id="538628" idx="3"/>
            <a:endCxn id="538634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5" name="AutoShape 21"/>
          <p:cNvCxnSpPr>
            <a:cxnSpLocks noChangeShapeType="1"/>
            <a:stCxn id="538631" idx="4"/>
            <a:endCxn id="538632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6" name="AutoShape 22"/>
          <p:cNvCxnSpPr>
            <a:cxnSpLocks noChangeShapeType="1"/>
            <a:stCxn id="538632" idx="6"/>
            <a:endCxn id="538634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7" name="AutoShape 23"/>
          <p:cNvCxnSpPr>
            <a:cxnSpLocks noChangeShapeType="1"/>
            <a:stCxn id="538630" idx="6"/>
            <a:endCxn id="538628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8" name="AutoShape 24"/>
          <p:cNvCxnSpPr>
            <a:cxnSpLocks noChangeShapeType="1"/>
            <a:stCxn id="538632" idx="6"/>
            <a:endCxn id="538629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9" name="AutoShape 25"/>
          <p:cNvCxnSpPr>
            <a:cxnSpLocks noChangeShapeType="1"/>
            <a:stCxn id="538628" idx="5"/>
            <a:endCxn id="538629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8650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3865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3865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3865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3865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3865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3865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3865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3865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3865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3866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3866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3866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3866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3866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38666" name="Text Box 42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538667" name="Text Box 43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8668" name="Text Box 44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8669" name="Text Box 45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8670" name="Text Box 46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8671" name="Text Box 47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8672" name="Text Box 48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8673" name="Text Box 49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8676" name="Text Box 52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3, 4, 5, 6, 7, t }</a:t>
            </a:r>
          </a:p>
        </p:txBody>
      </p:sp>
      <p:sp>
        <p:nvSpPr>
          <p:cNvPr id="538677" name="Text Box 53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38678" name="Text Box 54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38679" name="Text Box 55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8680" name="Text Box 56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38681" name="Text Box 57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38682" name="Text Box 58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38685" name="Freeform 61"/>
          <p:cNvSpPr>
            <a:spLocks/>
          </p:cNvSpPr>
          <p:nvPr/>
        </p:nvSpPr>
        <p:spPr bwMode="auto">
          <a:xfrm>
            <a:off x="133350" y="2224088"/>
            <a:ext cx="3113088" cy="1858962"/>
          </a:xfrm>
          <a:custGeom>
            <a:avLst/>
            <a:gdLst>
              <a:gd name="T0" fmla="*/ 3 w 1961"/>
              <a:gd name="T1" fmla="*/ 824 h 1171"/>
              <a:gd name="T2" fmla="*/ 34 w 1961"/>
              <a:gd name="T3" fmla="*/ 666 h 1171"/>
              <a:gd name="T4" fmla="*/ 121 w 1961"/>
              <a:gd name="T5" fmla="*/ 469 h 1171"/>
              <a:gd name="T6" fmla="*/ 153 w 1961"/>
              <a:gd name="T7" fmla="*/ 414 h 1171"/>
              <a:gd name="T8" fmla="*/ 271 w 1961"/>
              <a:gd name="T9" fmla="*/ 359 h 1171"/>
              <a:gd name="T10" fmla="*/ 350 w 1961"/>
              <a:gd name="T11" fmla="*/ 295 h 1171"/>
              <a:gd name="T12" fmla="*/ 500 w 1961"/>
              <a:gd name="T13" fmla="*/ 177 h 1171"/>
              <a:gd name="T14" fmla="*/ 650 w 1961"/>
              <a:gd name="T15" fmla="*/ 130 h 1171"/>
              <a:gd name="T16" fmla="*/ 950 w 1961"/>
              <a:gd name="T17" fmla="*/ 75 h 1171"/>
              <a:gd name="T18" fmla="*/ 1131 w 1961"/>
              <a:gd name="T19" fmla="*/ 43 h 1171"/>
              <a:gd name="T20" fmla="*/ 1565 w 1961"/>
              <a:gd name="T21" fmla="*/ 43 h 1171"/>
              <a:gd name="T22" fmla="*/ 1754 w 1961"/>
              <a:gd name="T23" fmla="*/ 82 h 1171"/>
              <a:gd name="T24" fmla="*/ 1786 w 1961"/>
              <a:gd name="T25" fmla="*/ 98 h 1171"/>
              <a:gd name="T26" fmla="*/ 1833 w 1961"/>
              <a:gd name="T27" fmla="*/ 114 h 1171"/>
              <a:gd name="T28" fmla="*/ 1920 w 1961"/>
              <a:gd name="T29" fmla="*/ 240 h 1171"/>
              <a:gd name="T30" fmla="*/ 1841 w 1961"/>
              <a:gd name="T31" fmla="*/ 603 h 1171"/>
              <a:gd name="T32" fmla="*/ 1747 w 1961"/>
              <a:gd name="T33" fmla="*/ 698 h 1171"/>
              <a:gd name="T34" fmla="*/ 1612 w 1961"/>
              <a:gd name="T35" fmla="*/ 769 h 1171"/>
              <a:gd name="T36" fmla="*/ 1455 w 1961"/>
              <a:gd name="T37" fmla="*/ 800 h 1171"/>
              <a:gd name="T38" fmla="*/ 1036 w 1961"/>
              <a:gd name="T39" fmla="*/ 840 h 1171"/>
              <a:gd name="T40" fmla="*/ 879 w 1961"/>
              <a:gd name="T41" fmla="*/ 871 h 1171"/>
              <a:gd name="T42" fmla="*/ 673 w 1961"/>
              <a:gd name="T43" fmla="*/ 1037 h 1171"/>
              <a:gd name="T44" fmla="*/ 547 w 1961"/>
              <a:gd name="T45" fmla="*/ 1132 h 1171"/>
              <a:gd name="T46" fmla="*/ 271 w 1961"/>
              <a:gd name="T47" fmla="*/ 1171 h 1171"/>
              <a:gd name="T48" fmla="*/ 121 w 1961"/>
              <a:gd name="T49" fmla="*/ 1124 h 1171"/>
              <a:gd name="T50" fmla="*/ 50 w 1961"/>
              <a:gd name="T51" fmla="*/ 982 h 1171"/>
              <a:gd name="T52" fmla="*/ 34 w 1961"/>
              <a:gd name="T53" fmla="*/ 919 h 1171"/>
              <a:gd name="T54" fmla="*/ 3 w 1961"/>
              <a:gd name="T55" fmla="*/ 824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40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2C7CB-95E9-46B6-8784-339CC4594AE7}" type="slidenum">
              <a:rPr lang="en-US"/>
              <a:pPr/>
              <a:t>29</a:t>
            </a:fld>
            <a:endParaRPr lang="en-US" sz="1400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39651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39652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39653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39654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39655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39656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39657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39658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39659" name="AutoShape 11"/>
          <p:cNvCxnSpPr>
            <a:cxnSpLocks noChangeShapeType="1"/>
            <a:stCxn id="539651" idx="7"/>
            <a:endCxn id="539654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0" name="AutoShape 12"/>
          <p:cNvCxnSpPr>
            <a:cxnSpLocks noChangeShapeType="1"/>
            <a:stCxn id="539651" idx="6"/>
            <a:endCxn id="539655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1" name="AutoShape 13"/>
          <p:cNvCxnSpPr>
            <a:cxnSpLocks noChangeShapeType="1"/>
            <a:stCxn id="539651" idx="5"/>
            <a:endCxn id="539656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2" name="AutoShape 14"/>
          <p:cNvCxnSpPr>
            <a:cxnSpLocks noChangeShapeType="1"/>
            <a:stCxn id="539655" idx="7"/>
            <a:endCxn id="539652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3" name="AutoShape 15"/>
          <p:cNvCxnSpPr>
            <a:cxnSpLocks noChangeShapeType="1"/>
            <a:stCxn id="539657" idx="7"/>
            <a:endCxn id="539652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4" name="AutoShape 16"/>
          <p:cNvCxnSpPr>
            <a:cxnSpLocks noChangeShapeType="1"/>
            <a:stCxn id="539655" idx="5"/>
            <a:endCxn id="539658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5" name="AutoShape 17"/>
          <p:cNvCxnSpPr>
            <a:cxnSpLocks noChangeShapeType="1"/>
            <a:stCxn id="539658" idx="5"/>
            <a:endCxn id="539653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6" name="AutoShape 18"/>
          <p:cNvCxnSpPr>
            <a:cxnSpLocks noChangeShapeType="1"/>
            <a:stCxn id="539658" idx="6"/>
            <a:endCxn id="539657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7" name="AutoShape 19"/>
          <p:cNvCxnSpPr>
            <a:cxnSpLocks noChangeShapeType="1"/>
            <a:stCxn id="539657" idx="4"/>
            <a:endCxn id="539653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8" name="AutoShape 20"/>
          <p:cNvCxnSpPr>
            <a:cxnSpLocks noChangeShapeType="1"/>
            <a:stCxn id="539652" idx="3"/>
            <a:endCxn id="539658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9" name="AutoShape 21"/>
          <p:cNvCxnSpPr>
            <a:cxnSpLocks noChangeShapeType="1"/>
            <a:stCxn id="539655" idx="4"/>
            <a:endCxn id="539656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70" name="AutoShape 22"/>
          <p:cNvCxnSpPr>
            <a:cxnSpLocks noChangeShapeType="1"/>
            <a:stCxn id="539656" idx="6"/>
            <a:endCxn id="539658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71" name="AutoShape 23"/>
          <p:cNvCxnSpPr>
            <a:cxnSpLocks noChangeShapeType="1"/>
            <a:stCxn id="539654" idx="6"/>
            <a:endCxn id="539652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72" name="AutoShape 24"/>
          <p:cNvCxnSpPr>
            <a:cxnSpLocks noChangeShapeType="1"/>
            <a:stCxn id="539656" idx="6"/>
            <a:endCxn id="539653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73" name="AutoShape 25"/>
          <p:cNvCxnSpPr>
            <a:cxnSpLocks noChangeShapeType="1"/>
            <a:stCxn id="539652" idx="5"/>
            <a:endCxn id="539653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9674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3967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3967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3967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3967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3967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3968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3968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3968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3968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3968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3968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3968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3968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3968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3968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53969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9691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39692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9693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9694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9695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9696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9697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3, 4, 5, 6, 7, t }</a:t>
            </a:r>
          </a:p>
        </p:txBody>
      </p:sp>
      <p:sp>
        <p:nvSpPr>
          <p:cNvPr id="539698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39699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39700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9701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39702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39703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39708" name="AutoShape 60"/>
          <p:cNvSpPr>
            <a:spLocks noChangeArrowheads="1"/>
          </p:cNvSpPr>
          <p:nvPr/>
        </p:nvSpPr>
        <p:spPr bwMode="auto">
          <a:xfrm rot="-3296093">
            <a:off x="7707313" y="2176463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39709" name="Text Box 61"/>
          <p:cNvSpPr txBox="1">
            <a:spLocks noChangeArrowheads="1"/>
          </p:cNvSpPr>
          <p:nvPr/>
        </p:nvSpPr>
        <p:spPr bwMode="auto">
          <a:xfrm>
            <a:off x="7105650" y="1852613"/>
            <a:ext cx="16525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decrease key</a:t>
            </a:r>
          </a:p>
        </p:txBody>
      </p:sp>
      <p:sp>
        <p:nvSpPr>
          <p:cNvPr id="539710" name="Text Box 62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39711" name="Text Box 63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9704" name="Freeform 56"/>
          <p:cNvSpPr>
            <a:spLocks/>
          </p:cNvSpPr>
          <p:nvPr/>
        </p:nvSpPr>
        <p:spPr bwMode="auto">
          <a:xfrm>
            <a:off x="133350" y="2224088"/>
            <a:ext cx="3113088" cy="1858962"/>
          </a:xfrm>
          <a:custGeom>
            <a:avLst/>
            <a:gdLst>
              <a:gd name="T0" fmla="*/ 3 w 1961"/>
              <a:gd name="T1" fmla="*/ 824 h 1171"/>
              <a:gd name="T2" fmla="*/ 34 w 1961"/>
              <a:gd name="T3" fmla="*/ 666 h 1171"/>
              <a:gd name="T4" fmla="*/ 121 w 1961"/>
              <a:gd name="T5" fmla="*/ 469 h 1171"/>
              <a:gd name="T6" fmla="*/ 153 w 1961"/>
              <a:gd name="T7" fmla="*/ 414 h 1171"/>
              <a:gd name="T8" fmla="*/ 271 w 1961"/>
              <a:gd name="T9" fmla="*/ 359 h 1171"/>
              <a:gd name="T10" fmla="*/ 350 w 1961"/>
              <a:gd name="T11" fmla="*/ 295 h 1171"/>
              <a:gd name="T12" fmla="*/ 500 w 1961"/>
              <a:gd name="T13" fmla="*/ 177 h 1171"/>
              <a:gd name="T14" fmla="*/ 650 w 1961"/>
              <a:gd name="T15" fmla="*/ 130 h 1171"/>
              <a:gd name="T16" fmla="*/ 950 w 1961"/>
              <a:gd name="T17" fmla="*/ 75 h 1171"/>
              <a:gd name="T18" fmla="*/ 1131 w 1961"/>
              <a:gd name="T19" fmla="*/ 43 h 1171"/>
              <a:gd name="T20" fmla="*/ 1565 w 1961"/>
              <a:gd name="T21" fmla="*/ 43 h 1171"/>
              <a:gd name="T22" fmla="*/ 1754 w 1961"/>
              <a:gd name="T23" fmla="*/ 82 h 1171"/>
              <a:gd name="T24" fmla="*/ 1786 w 1961"/>
              <a:gd name="T25" fmla="*/ 98 h 1171"/>
              <a:gd name="T26" fmla="*/ 1833 w 1961"/>
              <a:gd name="T27" fmla="*/ 114 h 1171"/>
              <a:gd name="T28" fmla="*/ 1920 w 1961"/>
              <a:gd name="T29" fmla="*/ 240 h 1171"/>
              <a:gd name="T30" fmla="*/ 1841 w 1961"/>
              <a:gd name="T31" fmla="*/ 603 h 1171"/>
              <a:gd name="T32" fmla="*/ 1747 w 1961"/>
              <a:gd name="T33" fmla="*/ 698 h 1171"/>
              <a:gd name="T34" fmla="*/ 1612 w 1961"/>
              <a:gd name="T35" fmla="*/ 769 h 1171"/>
              <a:gd name="T36" fmla="*/ 1455 w 1961"/>
              <a:gd name="T37" fmla="*/ 800 h 1171"/>
              <a:gd name="T38" fmla="*/ 1036 w 1961"/>
              <a:gd name="T39" fmla="*/ 840 h 1171"/>
              <a:gd name="T40" fmla="*/ 879 w 1961"/>
              <a:gd name="T41" fmla="*/ 871 h 1171"/>
              <a:gd name="T42" fmla="*/ 673 w 1961"/>
              <a:gd name="T43" fmla="*/ 1037 h 1171"/>
              <a:gd name="T44" fmla="*/ 547 w 1961"/>
              <a:gd name="T45" fmla="*/ 1132 h 1171"/>
              <a:gd name="T46" fmla="*/ 271 w 1961"/>
              <a:gd name="T47" fmla="*/ 1171 h 1171"/>
              <a:gd name="T48" fmla="*/ 121 w 1961"/>
              <a:gd name="T49" fmla="*/ 1124 h 1171"/>
              <a:gd name="T50" fmla="*/ 50 w 1961"/>
              <a:gd name="T51" fmla="*/ 982 h 1171"/>
              <a:gd name="T52" fmla="*/ 34 w 1961"/>
              <a:gd name="T53" fmla="*/ 919 h 1171"/>
              <a:gd name="T54" fmla="*/ 3 w 1961"/>
              <a:gd name="T55" fmla="*/ 824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0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b="1">
                <a:solidFill>
                  <a:srgbClr val="3B62AF"/>
                </a:solidFill>
              </a:rPr>
              <a:t>Single-Source Shortest Path Problem 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320040" y="1440180"/>
            <a:ext cx="8698230" cy="493776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b="1" u="sng" smtClean="0">
                <a:solidFill>
                  <a:srgbClr val="444444"/>
                </a:solidFill>
              </a:rPr>
              <a:t>Single-Source Shortest Path Problem</a:t>
            </a:r>
            <a:r>
              <a:rPr lang="en-US" altLang="en-US" b="1" smtClean="0">
                <a:solidFill>
                  <a:srgbClr val="444444"/>
                </a:solidFill>
              </a:rPr>
              <a:t> </a:t>
            </a:r>
            <a:r>
              <a:rPr lang="en-US" altLang="en-US" smtClean="0">
                <a:solidFill>
                  <a:srgbClr val="444444"/>
                </a:solidFill>
              </a:rPr>
              <a:t>- The problem of finding shortest paths from a source vertex </a:t>
            </a:r>
            <a:r>
              <a:rPr lang="en-US" altLang="en-US" i="1" smtClean="0">
                <a:solidFill>
                  <a:srgbClr val="444444"/>
                </a:solidFill>
              </a:rPr>
              <a:t>v</a:t>
            </a:r>
            <a:r>
              <a:rPr lang="en-US" altLang="en-US" smtClean="0">
                <a:solidFill>
                  <a:srgbClr val="444444"/>
                </a:solidFill>
              </a:rPr>
              <a:t> to all other vertices in the graph.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22" y="3086100"/>
            <a:ext cx="3807618" cy="251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6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C487F-5753-49C4-A1AA-6419BF2D5681}" type="slidenum">
              <a:rPr lang="en-US"/>
              <a:pPr/>
              <a:t>30</a:t>
            </a:fld>
            <a:endParaRPr lang="en-US" sz="140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0675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40676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40677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40678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40679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40680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40681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40682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40683" name="AutoShape 11"/>
          <p:cNvCxnSpPr>
            <a:cxnSpLocks noChangeShapeType="1"/>
            <a:stCxn id="540675" idx="7"/>
            <a:endCxn id="540678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4" name="AutoShape 12"/>
          <p:cNvCxnSpPr>
            <a:cxnSpLocks noChangeShapeType="1"/>
            <a:stCxn id="540675" idx="6"/>
            <a:endCxn id="540679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5" name="AutoShape 13"/>
          <p:cNvCxnSpPr>
            <a:cxnSpLocks noChangeShapeType="1"/>
            <a:stCxn id="540675" idx="5"/>
            <a:endCxn id="540680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6" name="AutoShape 14"/>
          <p:cNvCxnSpPr>
            <a:cxnSpLocks noChangeShapeType="1"/>
            <a:stCxn id="540679" idx="7"/>
            <a:endCxn id="540676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7" name="AutoShape 15"/>
          <p:cNvCxnSpPr>
            <a:cxnSpLocks noChangeShapeType="1"/>
            <a:stCxn id="540681" idx="7"/>
            <a:endCxn id="540676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8" name="AutoShape 16"/>
          <p:cNvCxnSpPr>
            <a:cxnSpLocks noChangeShapeType="1"/>
            <a:stCxn id="540679" idx="5"/>
            <a:endCxn id="540682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9" name="AutoShape 17"/>
          <p:cNvCxnSpPr>
            <a:cxnSpLocks noChangeShapeType="1"/>
            <a:stCxn id="540682" idx="5"/>
            <a:endCxn id="540677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0" name="AutoShape 18"/>
          <p:cNvCxnSpPr>
            <a:cxnSpLocks noChangeShapeType="1"/>
            <a:stCxn id="540682" idx="6"/>
            <a:endCxn id="540681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1" name="AutoShape 19"/>
          <p:cNvCxnSpPr>
            <a:cxnSpLocks noChangeShapeType="1"/>
            <a:stCxn id="540681" idx="4"/>
            <a:endCxn id="540677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2" name="AutoShape 20"/>
          <p:cNvCxnSpPr>
            <a:cxnSpLocks noChangeShapeType="1"/>
            <a:stCxn id="540676" idx="3"/>
            <a:endCxn id="540682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3" name="AutoShape 21"/>
          <p:cNvCxnSpPr>
            <a:cxnSpLocks noChangeShapeType="1"/>
            <a:stCxn id="540679" idx="4"/>
            <a:endCxn id="540680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4" name="AutoShape 22"/>
          <p:cNvCxnSpPr>
            <a:cxnSpLocks noChangeShapeType="1"/>
            <a:stCxn id="540680" idx="6"/>
            <a:endCxn id="540682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5" name="AutoShape 23"/>
          <p:cNvCxnSpPr>
            <a:cxnSpLocks noChangeShapeType="1"/>
            <a:stCxn id="540678" idx="6"/>
            <a:endCxn id="540676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6" name="AutoShape 24"/>
          <p:cNvCxnSpPr>
            <a:cxnSpLocks noChangeShapeType="1"/>
            <a:stCxn id="540680" idx="6"/>
            <a:endCxn id="540677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7" name="AutoShape 25"/>
          <p:cNvCxnSpPr>
            <a:cxnSpLocks noChangeShapeType="1"/>
            <a:stCxn id="540676" idx="5"/>
            <a:endCxn id="540677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0698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40699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40700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40701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40702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40703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40704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40705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40706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40707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40708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40709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40710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0711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40712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0713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540714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0715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0716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40717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40718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0719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40720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0721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3, 4, 5, 6, 7, t }</a:t>
            </a:r>
          </a:p>
        </p:txBody>
      </p:sp>
      <p:sp>
        <p:nvSpPr>
          <p:cNvPr id="540722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0723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0724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40725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0726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0727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0730" name="Text Box 58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0731" name="Text Box 59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0732" name="Freeform 60"/>
          <p:cNvSpPr>
            <a:spLocks/>
          </p:cNvSpPr>
          <p:nvPr/>
        </p:nvSpPr>
        <p:spPr bwMode="auto">
          <a:xfrm>
            <a:off x="133350" y="2224088"/>
            <a:ext cx="3113088" cy="1858962"/>
          </a:xfrm>
          <a:custGeom>
            <a:avLst/>
            <a:gdLst>
              <a:gd name="T0" fmla="*/ 3 w 1961"/>
              <a:gd name="T1" fmla="*/ 824 h 1171"/>
              <a:gd name="T2" fmla="*/ 34 w 1961"/>
              <a:gd name="T3" fmla="*/ 666 h 1171"/>
              <a:gd name="T4" fmla="*/ 121 w 1961"/>
              <a:gd name="T5" fmla="*/ 469 h 1171"/>
              <a:gd name="T6" fmla="*/ 153 w 1961"/>
              <a:gd name="T7" fmla="*/ 414 h 1171"/>
              <a:gd name="T8" fmla="*/ 271 w 1961"/>
              <a:gd name="T9" fmla="*/ 359 h 1171"/>
              <a:gd name="T10" fmla="*/ 350 w 1961"/>
              <a:gd name="T11" fmla="*/ 295 h 1171"/>
              <a:gd name="T12" fmla="*/ 500 w 1961"/>
              <a:gd name="T13" fmla="*/ 177 h 1171"/>
              <a:gd name="T14" fmla="*/ 650 w 1961"/>
              <a:gd name="T15" fmla="*/ 130 h 1171"/>
              <a:gd name="T16" fmla="*/ 950 w 1961"/>
              <a:gd name="T17" fmla="*/ 75 h 1171"/>
              <a:gd name="T18" fmla="*/ 1131 w 1961"/>
              <a:gd name="T19" fmla="*/ 43 h 1171"/>
              <a:gd name="T20" fmla="*/ 1565 w 1961"/>
              <a:gd name="T21" fmla="*/ 43 h 1171"/>
              <a:gd name="T22" fmla="*/ 1754 w 1961"/>
              <a:gd name="T23" fmla="*/ 82 h 1171"/>
              <a:gd name="T24" fmla="*/ 1786 w 1961"/>
              <a:gd name="T25" fmla="*/ 98 h 1171"/>
              <a:gd name="T26" fmla="*/ 1833 w 1961"/>
              <a:gd name="T27" fmla="*/ 114 h 1171"/>
              <a:gd name="T28" fmla="*/ 1920 w 1961"/>
              <a:gd name="T29" fmla="*/ 240 h 1171"/>
              <a:gd name="T30" fmla="*/ 1841 w 1961"/>
              <a:gd name="T31" fmla="*/ 603 h 1171"/>
              <a:gd name="T32" fmla="*/ 1747 w 1961"/>
              <a:gd name="T33" fmla="*/ 698 h 1171"/>
              <a:gd name="T34" fmla="*/ 1612 w 1961"/>
              <a:gd name="T35" fmla="*/ 769 h 1171"/>
              <a:gd name="T36" fmla="*/ 1455 w 1961"/>
              <a:gd name="T37" fmla="*/ 800 h 1171"/>
              <a:gd name="T38" fmla="*/ 1036 w 1961"/>
              <a:gd name="T39" fmla="*/ 840 h 1171"/>
              <a:gd name="T40" fmla="*/ 879 w 1961"/>
              <a:gd name="T41" fmla="*/ 871 h 1171"/>
              <a:gd name="T42" fmla="*/ 673 w 1961"/>
              <a:gd name="T43" fmla="*/ 1037 h 1171"/>
              <a:gd name="T44" fmla="*/ 547 w 1961"/>
              <a:gd name="T45" fmla="*/ 1132 h 1171"/>
              <a:gd name="T46" fmla="*/ 271 w 1961"/>
              <a:gd name="T47" fmla="*/ 1171 h 1171"/>
              <a:gd name="T48" fmla="*/ 121 w 1961"/>
              <a:gd name="T49" fmla="*/ 1124 h 1171"/>
              <a:gd name="T50" fmla="*/ 50 w 1961"/>
              <a:gd name="T51" fmla="*/ 982 h 1171"/>
              <a:gd name="T52" fmla="*/ 34 w 1961"/>
              <a:gd name="T53" fmla="*/ 919 h 1171"/>
              <a:gd name="T54" fmla="*/ 3 w 1961"/>
              <a:gd name="T55" fmla="*/ 824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0733" name="AutoShape 61"/>
          <p:cNvSpPr>
            <a:spLocks noChangeArrowheads="1"/>
          </p:cNvSpPr>
          <p:nvPr/>
        </p:nvSpPr>
        <p:spPr bwMode="auto">
          <a:xfrm rot="2984085">
            <a:off x="3509963" y="34988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0734" name="Text Box 62"/>
          <p:cNvSpPr txBox="1">
            <a:spLocks noChangeArrowheads="1"/>
          </p:cNvSpPr>
          <p:nvPr/>
        </p:nvSpPr>
        <p:spPr bwMode="auto">
          <a:xfrm>
            <a:off x="3465513" y="3195638"/>
            <a:ext cx="12779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</p:spTree>
    <p:extLst>
      <p:ext uri="{BB962C8B-B14F-4D97-AF65-F5344CB8AC3E}">
        <p14:creationId xmlns:p14="http://schemas.microsoft.com/office/powerpoint/2010/main" val="559211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17762-450E-42F9-A2F1-B4ED0A120D0E}" type="slidenum">
              <a:rPr lang="en-US"/>
              <a:pPr/>
              <a:t>31</a:t>
            </a:fld>
            <a:endParaRPr lang="en-US" sz="1400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1699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41700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41701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41702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41703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41704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41705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41706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41707" name="AutoShape 11"/>
          <p:cNvCxnSpPr>
            <a:cxnSpLocks noChangeShapeType="1"/>
            <a:stCxn id="541699" idx="7"/>
            <a:endCxn id="541702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08" name="AutoShape 12"/>
          <p:cNvCxnSpPr>
            <a:cxnSpLocks noChangeShapeType="1"/>
            <a:stCxn id="541699" idx="6"/>
            <a:endCxn id="541703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09" name="AutoShape 13"/>
          <p:cNvCxnSpPr>
            <a:cxnSpLocks noChangeShapeType="1"/>
            <a:stCxn id="541699" idx="5"/>
            <a:endCxn id="541704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0" name="AutoShape 14"/>
          <p:cNvCxnSpPr>
            <a:cxnSpLocks noChangeShapeType="1"/>
            <a:stCxn id="541703" idx="7"/>
            <a:endCxn id="541700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1" name="AutoShape 15"/>
          <p:cNvCxnSpPr>
            <a:cxnSpLocks noChangeShapeType="1"/>
            <a:stCxn id="541705" idx="7"/>
            <a:endCxn id="541700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2" name="AutoShape 16"/>
          <p:cNvCxnSpPr>
            <a:cxnSpLocks noChangeShapeType="1"/>
            <a:stCxn id="541703" idx="5"/>
            <a:endCxn id="541706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3" name="AutoShape 17"/>
          <p:cNvCxnSpPr>
            <a:cxnSpLocks noChangeShapeType="1"/>
            <a:stCxn id="541706" idx="5"/>
            <a:endCxn id="541701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4" name="AutoShape 18"/>
          <p:cNvCxnSpPr>
            <a:cxnSpLocks noChangeShapeType="1"/>
            <a:stCxn id="541706" idx="6"/>
            <a:endCxn id="541705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5" name="AutoShape 19"/>
          <p:cNvCxnSpPr>
            <a:cxnSpLocks noChangeShapeType="1"/>
            <a:stCxn id="541705" idx="4"/>
            <a:endCxn id="541701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6" name="AutoShape 20"/>
          <p:cNvCxnSpPr>
            <a:cxnSpLocks noChangeShapeType="1"/>
            <a:stCxn id="541700" idx="3"/>
            <a:endCxn id="541706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7" name="AutoShape 21"/>
          <p:cNvCxnSpPr>
            <a:cxnSpLocks noChangeShapeType="1"/>
            <a:stCxn id="541703" idx="4"/>
            <a:endCxn id="541704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8" name="AutoShape 22"/>
          <p:cNvCxnSpPr>
            <a:cxnSpLocks noChangeShapeType="1"/>
            <a:stCxn id="541704" idx="6"/>
            <a:endCxn id="541706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9" name="AutoShape 23"/>
          <p:cNvCxnSpPr>
            <a:cxnSpLocks noChangeShapeType="1"/>
            <a:stCxn id="541702" idx="6"/>
            <a:endCxn id="541700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20" name="AutoShape 24"/>
          <p:cNvCxnSpPr>
            <a:cxnSpLocks noChangeShapeType="1"/>
            <a:stCxn id="541704" idx="6"/>
            <a:endCxn id="541701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21" name="AutoShape 25"/>
          <p:cNvCxnSpPr>
            <a:cxnSpLocks noChangeShapeType="1"/>
            <a:stCxn id="541700" idx="5"/>
            <a:endCxn id="541701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1722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4172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4172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4172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4172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4172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4172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4172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4173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4173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4173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4173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4173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173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4173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1737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541738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1739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1740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41741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1742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1743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1744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1745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6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3, 4, 5, 7, t }</a:t>
            </a:r>
          </a:p>
        </p:txBody>
      </p:sp>
      <p:sp>
        <p:nvSpPr>
          <p:cNvPr id="541746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1747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1748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41749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1750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1751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1754" name="Text Box 58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1755" name="Text Box 59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1760" name="Freeform 64"/>
          <p:cNvSpPr>
            <a:spLocks/>
          </p:cNvSpPr>
          <p:nvPr/>
        </p:nvSpPr>
        <p:spPr bwMode="auto">
          <a:xfrm>
            <a:off x="165100" y="2273300"/>
            <a:ext cx="3670300" cy="2419350"/>
          </a:xfrm>
          <a:custGeom>
            <a:avLst/>
            <a:gdLst>
              <a:gd name="T0" fmla="*/ 0 w 2312"/>
              <a:gd name="T1" fmla="*/ 704 h 1524"/>
              <a:gd name="T2" fmla="*/ 72 w 2312"/>
              <a:gd name="T3" fmla="*/ 528 h 1524"/>
              <a:gd name="T4" fmla="*/ 168 w 2312"/>
              <a:gd name="T5" fmla="*/ 456 h 1524"/>
              <a:gd name="T6" fmla="*/ 232 w 2312"/>
              <a:gd name="T7" fmla="*/ 416 h 1524"/>
              <a:gd name="T8" fmla="*/ 360 w 2312"/>
              <a:gd name="T9" fmla="*/ 384 h 1524"/>
              <a:gd name="T10" fmla="*/ 496 w 2312"/>
              <a:gd name="T11" fmla="*/ 344 h 1524"/>
              <a:gd name="T12" fmla="*/ 608 w 2312"/>
              <a:gd name="T13" fmla="*/ 312 h 1524"/>
              <a:gd name="T14" fmla="*/ 760 w 2312"/>
              <a:gd name="T15" fmla="*/ 288 h 1524"/>
              <a:gd name="T16" fmla="*/ 928 w 2312"/>
              <a:gd name="T17" fmla="*/ 256 h 1524"/>
              <a:gd name="T18" fmla="*/ 1056 w 2312"/>
              <a:gd name="T19" fmla="*/ 152 h 1524"/>
              <a:gd name="T20" fmla="*/ 1328 w 2312"/>
              <a:gd name="T21" fmla="*/ 32 h 1524"/>
              <a:gd name="T22" fmla="*/ 1416 w 2312"/>
              <a:gd name="T23" fmla="*/ 0 h 1524"/>
              <a:gd name="T24" fmla="*/ 1648 w 2312"/>
              <a:gd name="T25" fmla="*/ 16 h 1524"/>
              <a:gd name="T26" fmla="*/ 1704 w 2312"/>
              <a:gd name="T27" fmla="*/ 24 h 1524"/>
              <a:gd name="T28" fmla="*/ 1752 w 2312"/>
              <a:gd name="T29" fmla="*/ 56 h 1524"/>
              <a:gd name="T30" fmla="*/ 1840 w 2312"/>
              <a:gd name="T31" fmla="*/ 88 h 1524"/>
              <a:gd name="T32" fmla="*/ 1984 w 2312"/>
              <a:gd name="T33" fmla="*/ 152 h 1524"/>
              <a:gd name="T34" fmla="*/ 2072 w 2312"/>
              <a:gd name="T35" fmla="*/ 264 h 1524"/>
              <a:gd name="T36" fmla="*/ 2176 w 2312"/>
              <a:gd name="T37" fmla="*/ 344 h 1524"/>
              <a:gd name="T38" fmla="*/ 2280 w 2312"/>
              <a:gd name="T39" fmla="*/ 512 h 1524"/>
              <a:gd name="T40" fmla="*/ 2312 w 2312"/>
              <a:gd name="T41" fmla="*/ 704 h 1524"/>
              <a:gd name="T42" fmla="*/ 2304 w 2312"/>
              <a:gd name="T43" fmla="*/ 1072 h 1524"/>
              <a:gd name="T44" fmla="*/ 2280 w 2312"/>
              <a:gd name="T45" fmla="*/ 1168 h 1524"/>
              <a:gd name="T46" fmla="*/ 2152 w 2312"/>
              <a:gd name="T47" fmla="*/ 1296 h 1524"/>
              <a:gd name="T48" fmla="*/ 2104 w 2312"/>
              <a:gd name="T49" fmla="*/ 1328 h 1524"/>
              <a:gd name="T50" fmla="*/ 2080 w 2312"/>
              <a:gd name="T51" fmla="*/ 1344 h 1524"/>
              <a:gd name="T52" fmla="*/ 1960 w 2312"/>
              <a:gd name="T53" fmla="*/ 1472 h 1524"/>
              <a:gd name="T54" fmla="*/ 1904 w 2312"/>
              <a:gd name="T55" fmla="*/ 1496 h 1524"/>
              <a:gd name="T56" fmla="*/ 1840 w 2312"/>
              <a:gd name="T57" fmla="*/ 1512 h 1524"/>
              <a:gd name="T58" fmla="*/ 1472 w 2312"/>
              <a:gd name="T59" fmla="*/ 1496 h 1524"/>
              <a:gd name="T60" fmla="*/ 1424 w 2312"/>
              <a:gd name="T61" fmla="*/ 1464 h 1524"/>
              <a:gd name="T62" fmla="*/ 1176 w 2312"/>
              <a:gd name="T63" fmla="*/ 1424 h 1524"/>
              <a:gd name="T64" fmla="*/ 1080 w 2312"/>
              <a:gd name="T65" fmla="*/ 1328 h 1524"/>
              <a:gd name="T66" fmla="*/ 864 w 2312"/>
              <a:gd name="T67" fmla="*/ 1264 h 1524"/>
              <a:gd name="T68" fmla="*/ 608 w 2312"/>
              <a:gd name="T69" fmla="*/ 1216 h 1524"/>
              <a:gd name="T70" fmla="*/ 440 w 2312"/>
              <a:gd name="T71" fmla="*/ 1176 h 1524"/>
              <a:gd name="T72" fmla="*/ 296 w 2312"/>
              <a:gd name="T73" fmla="*/ 1144 h 1524"/>
              <a:gd name="T74" fmla="*/ 232 w 2312"/>
              <a:gd name="T75" fmla="*/ 1088 h 1524"/>
              <a:gd name="T76" fmla="*/ 160 w 2312"/>
              <a:gd name="T77" fmla="*/ 1032 h 1524"/>
              <a:gd name="T78" fmla="*/ 64 w 2312"/>
              <a:gd name="T79" fmla="*/ 952 h 1524"/>
              <a:gd name="T80" fmla="*/ 0 w 2312"/>
              <a:gd name="T81" fmla="*/ 704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1761" name="Text Box 65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1762" name="Text Box 66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1763" name="Text Box 67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1764" name="Text Box 68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70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8E777-A887-4CA6-9F6E-54C50604582B}" type="slidenum">
              <a:rPr lang="en-US"/>
              <a:pPr/>
              <a:t>32</a:t>
            </a:fld>
            <a:endParaRPr lang="en-US" sz="1400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272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4272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4272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4272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4272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4272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4272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4273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42731" name="AutoShape 11"/>
          <p:cNvCxnSpPr>
            <a:cxnSpLocks noChangeShapeType="1"/>
            <a:stCxn id="542723" idx="7"/>
            <a:endCxn id="54272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2" name="AutoShape 12"/>
          <p:cNvCxnSpPr>
            <a:cxnSpLocks noChangeShapeType="1"/>
            <a:stCxn id="542723" idx="6"/>
            <a:endCxn id="54272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3" name="AutoShape 13"/>
          <p:cNvCxnSpPr>
            <a:cxnSpLocks noChangeShapeType="1"/>
            <a:stCxn id="542723" idx="5"/>
            <a:endCxn id="54272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4" name="AutoShape 14"/>
          <p:cNvCxnSpPr>
            <a:cxnSpLocks noChangeShapeType="1"/>
            <a:stCxn id="542727" idx="7"/>
            <a:endCxn id="54272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5" name="AutoShape 15"/>
          <p:cNvCxnSpPr>
            <a:cxnSpLocks noChangeShapeType="1"/>
            <a:stCxn id="542729" idx="7"/>
            <a:endCxn id="54272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6" name="AutoShape 16"/>
          <p:cNvCxnSpPr>
            <a:cxnSpLocks noChangeShapeType="1"/>
            <a:stCxn id="542727" idx="5"/>
            <a:endCxn id="54273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7" name="AutoShape 17"/>
          <p:cNvCxnSpPr>
            <a:cxnSpLocks noChangeShapeType="1"/>
            <a:stCxn id="542730" idx="5"/>
            <a:endCxn id="54272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8" name="AutoShape 18"/>
          <p:cNvCxnSpPr>
            <a:cxnSpLocks noChangeShapeType="1"/>
            <a:stCxn id="542730" idx="6"/>
            <a:endCxn id="54272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9" name="AutoShape 19"/>
          <p:cNvCxnSpPr>
            <a:cxnSpLocks noChangeShapeType="1"/>
            <a:stCxn id="542729" idx="4"/>
            <a:endCxn id="54272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0" name="AutoShape 20"/>
          <p:cNvCxnSpPr>
            <a:cxnSpLocks noChangeShapeType="1"/>
            <a:stCxn id="542724" idx="3"/>
            <a:endCxn id="54273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1" name="AutoShape 21"/>
          <p:cNvCxnSpPr>
            <a:cxnSpLocks noChangeShapeType="1"/>
            <a:stCxn id="542727" idx="4"/>
            <a:endCxn id="54272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2" name="AutoShape 22"/>
          <p:cNvCxnSpPr>
            <a:cxnSpLocks noChangeShapeType="1"/>
            <a:stCxn id="542728" idx="6"/>
            <a:endCxn id="54273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3" name="AutoShape 23"/>
          <p:cNvCxnSpPr>
            <a:cxnSpLocks noChangeShapeType="1"/>
            <a:stCxn id="542726" idx="6"/>
            <a:endCxn id="54272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4" name="AutoShape 24"/>
          <p:cNvCxnSpPr>
            <a:cxnSpLocks noChangeShapeType="1"/>
            <a:stCxn id="542728" idx="6"/>
            <a:endCxn id="54272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5" name="AutoShape 25"/>
          <p:cNvCxnSpPr>
            <a:cxnSpLocks noChangeShapeType="1"/>
            <a:stCxn id="542724" idx="5"/>
            <a:endCxn id="54272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2746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4274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4274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4274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4275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4275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4275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4275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4275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4275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4275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4275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4275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275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4276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2761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542762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2764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42765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2766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2767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2768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2769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6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3, 4, 5, 7, t }</a:t>
            </a:r>
          </a:p>
        </p:txBody>
      </p:sp>
      <p:sp>
        <p:nvSpPr>
          <p:cNvPr id="542770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2771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2772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42773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2774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2775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2778" name="Freeform 58"/>
          <p:cNvSpPr>
            <a:spLocks/>
          </p:cNvSpPr>
          <p:nvPr/>
        </p:nvSpPr>
        <p:spPr bwMode="auto">
          <a:xfrm>
            <a:off x="165100" y="2273300"/>
            <a:ext cx="3670300" cy="2419350"/>
          </a:xfrm>
          <a:custGeom>
            <a:avLst/>
            <a:gdLst>
              <a:gd name="T0" fmla="*/ 0 w 2312"/>
              <a:gd name="T1" fmla="*/ 704 h 1524"/>
              <a:gd name="T2" fmla="*/ 72 w 2312"/>
              <a:gd name="T3" fmla="*/ 528 h 1524"/>
              <a:gd name="T4" fmla="*/ 168 w 2312"/>
              <a:gd name="T5" fmla="*/ 456 h 1524"/>
              <a:gd name="T6" fmla="*/ 232 w 2312"/>
              <a:gd name="T7" fmla="*/ 416 h 1524"/>
              <a:gd name="T8" fmla="*/ 360 w 2312"/>
              <a:gd name="T9" fmla="*/ 384 h 1524"/>
              <a:gd name="T10" fmla="*/ 496 w 2312"/>
              <a:gd name="T11" fmla="*/ 344 h 1524"/>
              <a:gd name="T12" fmla="*/ 608 w 2312"/>
              <a:gd name="T13" fmla="*/ 312 h 1524"/>
              <a:gd name="T14" fmla="*/ 760 w 2312"/>
              <a:gd name="T15" fmla="*/ 288 h 1524"/>
              <a:gd name="T16" fmla="*/ 928 w 2312"/>
              <a:gd name="T17" fmla="*/ 256 h 1524"/>
              <a:gd name="T18" fmla="*/ 1056 w 2312"/>
              <a:gd name="T19" fmla="*/ 152 h 1524"/>
              <a:gd name="T20" fmla="*/ 1328 w 2312"/>
              <a:gd name="T21" fmla="*/ 32 h 1524"/>
              <a:gd name="T22" fmla="*/ 1416 w 2312"/>
              <a:gd name="T23" fmla="*/ 0 h 1524"/>
              <a:gd name="T24" fmla="*/ 1648 w 2312"/>
              <a:gd name="T25" fmla="*/ 16 h 1524"/>
              <a:gd name="T26" fmla="*/ 1704 w 2312"/>
              <a:gd name="T27" fmla="*/ 24 h 1524"/>
              <a:gd name="T28" fmla="*/ 1752 w 2312"/>
              <a:gd name="T29" fmla="*/ 56 h 1524"/>
              <a:gd name="T30" fmla="*/ 1840 w 2312"/>
              <a:gd name="T31" fmla="*/ 88 h 1524"/>
              <a:gd name="T32" fmla="*/ 1984 w 2312"/>
              <a:gd name="T33" fmla="*/ 152 h 1524"/>
              <a:gd name="T34" fmla="*/ 2072 w 2312"/>
              <a:gd name="T35" fmla="*/ 264 h 1524"/>
              <a:gd name="T36" fmla="*/ 2176 w 2312"/>
              <a:gd name="T37" fmla="*/ 344 h 1524"/>
              <a:gd name="T38" fmla="*/ 2280 w 2312"/>
              <a:gd name="T39" fmla="*/ 512 h 1524"/>
              <a:gd name="T40" fmla="*/ 2312 w 2312"/>
              <a:gd name="T41" fmla="*/ 704 h 1524"/>
              <a:gd name="T42" fmla="*/ 2304 w 2312"/>
              <a:gd name="T43" fmla="*/ 1072 h 1524"/>
              <a:gd name="T44" fmla="*/ 2280 w 2312"/>
              <a:gd name="T45" fmla="*/ 1168 h 1524"/>
              <a:gd name="T46" fmla="*/ 2152 w 2312"/>
              <a:gd name="T47" fmla="*/ 1296 h 1524"/>
              <a:gd name="T48" fmla="*/ 2104 w 2312"/>
              <a:gd name="T49" fmla="*/ 1328 h 1524"/>
              <a:gd name="T50" fmla="*/ 2080 w 2312"/>
              <a:gd name="T51" fmla="*/ 1344 h 1524"/>
              <a:gd name="T52" fmla="*/ 1960 w 2312"/>
              <a:gd name="T53" fmla="*/ 1472 h 1524"/>
              <a:gd name="T54" fmla="*/ 1904 w 2312"/>
              <a:gd name="T55" fmla="*/ 1496 h 1524"/>
              <a:gd name="T56" fmla="*/ 1840 w 2312"/>
              <a:gd name="T57" fmla="*/ 1512 h 1524"/>
              <a:gd name="T58" fmla="*/ 1472 w 2312"/>
              <a:gd name="T59" fmla="*/ 1496 h 1524"/>
              <a:gd name="T60" fmla="*/ 1424 w 2312"/>
              <a:gd name="T61" fmla="*/ 1464 h 1524"/>
              <a:gd name="T62" fmla="*/ 1176 w 2312"/>
              <a:gd name="T63" fmla="*/ 1424 h 1524"/>
              <a:gd name="T64" fmla="*/ 1080 w 2312"/>
              <a:gd name="T65" fmla="*/ 1328 h 1524"/>
              <a:gd name="T66" fmla="*/ 864 w 2312"/>
              <a:gd name="T67" fmla="*/ 1264 h 1524"/>
              <a:gd name="T68" fmla="*/ 608 w 2312"/>
              <a:gd name="T69" fmla="*/ 1216 h 1524"/>
              <a:gd name="T70" fmla="*/ 440 w 2312"/>
              <a:gd name="T71" fmla="*/ 1176 h 1524"/>
              <a:gd name="T72" fmla="*/ 296 w 2312"/>
              <a:gd name="T73" fmla="*/ 1144 h 1524"/>
              <a:gd name="T74" fmla="*/ 232 w 2312"/>
              <a:gd name="T75" fmla="*/ 1088 h 1524"/>
              <a:gd name="T76" fmla="*/ 160 w 2312"/>
              <a:gd name="T77" fmla="*/ 1032 h 1524"/>
              <a:gd name="T78" fmla="*/ 64 w 2312"/>
              <a:gd name="T79" fmla="*/ 952 h 1524"/>
              <a:gd name="T80" fmla="*/ 0 w 2312"/>
              <a:gd name="T81" fmla="*/ 704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79" name="Text Box 59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2780" name="Text Box 60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2781" name="AutoShape 61"/>
          <p:cNvSpPr>
            <a:spLocks noChangeArrowheads="1"/>
          </p:cNvSpPr>
          <p:nvPr/>
        </p:nvSpPr>
        <p:spPr bwMode="auto">
          <a:xfrm rot="5400000">
            <a:off x="2951163" y="63817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2782" name="Text Box 62"/>
          <p:cNvSpPr txBox="1">
            <a:spLocks noChangeArrowheads="1"/>
          </p:cNvSpPr>
          <p:nvPr/>
        </p:nvSpPr>
        <p:spPr bwMode="auto">
          <a:xfrm>
            <a:off x="3224213" y="6324600"/>
            <a:ext cx="12779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542788" name="Text Box 68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2789" name="Text Box 69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2790" name="Text Box 70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2791" name="Text Box 71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2792" name="Text Box 72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69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9792D-C7ED-4D87-965A-A2F5209495ED}" type="slidenum">
              <a:rPr lang="en-US"/>
              <a:pPr/>
              <a:t>33</a:t>
            </a:fld>
            <a:endParaRPr lang="en-US" sz="140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3747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43748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43749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43750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43751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43752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43753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43754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43755" name="AutoShape 11"/>
          <p:cNvCxnSpPr>
            <a:cxnSpLocks noChangeShapeType="1"/>
            <a:stCxn id="543747" idx="7"/>
            <a:endCxn id="543750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56" name="AutoShape 12"/>
          <p:cNvCxnSpPr>
            <a:cxnSpLocks noChangeShapeType="1"/>
            <a:stCxn id="543747" idx="6"/>
            <a:endCxn id="543751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57" name="AutoShape 13"/>
          <p:cNvCxnSpPr>
            <a:cxnSpLocks noChangeShapeType="1"/>
            <a:stCxn id="543747" idx="5"/>
            <a:endCxn id="543752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58" name="AutoShape 14"/>
          <p:cNvCxnSpPr>
            <a:cxnSpLocks noChangeShapeType="1"/>
            <a:stCxn id="543751" idx="7"/>
            <a:endCxn id="543748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59" name="AutoShape 15"/>
          <p:cNvCxnSpPr>
            <a:cxnSpLocks noChangeShapeType="1"/>
            <a:stCxn id="543753" idx="7"/>
            <a:endCxn id="543748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0" name="AutoShape 16"/>
          <p:cNvCxnSpPr>
            <a:cxnSpLocks noChangeShapeType="1"/>
            <a:stCxn id="543751" idx="5"/>
            <a:endCxn id="543754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1" name="AutoShape 17"/>
          <p:cNvCxnSpPr>
            <a:cxnSpLocks noChangeShapeType="1"/>
            <a:stCxn id="543754" idx="5"/>
            <a:endCxn id="543749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2" name="AutoShape 18"/>
          <p:cNvCxnSpPr>
            <a:cxnSpLocks noChangeShapeType="1"/>
            <a:stCxn id="543754" idx="6"/>
            <a:endCxn id="543753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3" name="AutoShape 19"/>
          <p:cNvCxnSpPr>
            <a:cxnSpLocks noChangeShapeType="1"/>
            <a:stCxn id="543753" idx="4"/>
            <a:endCxn id="543749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4" name="AutoShape 20"/>
          <p:cNvCxnSpPr>
            <a:cxnSpLocks noChangeShapeType="1"/>
            <a:stCxn id="543748" idx="3"/>
            <a:endCxn id="543754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5" name="AutoShape 21"/>
          <p:cNvCxnSpPr>
            <a:cxnSpLocks noChangeShapeType="1"/>
            <a:stCxn id="543751" idx="4"/>
            <a:endCxn id="543752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6" name="AutoShape 22"/>
          <p:cNvCxnSpPr>
            <a:cxnSpLocks noChangeShapeType="1"/>
            <a:stCxn id="543752" idx="6"/>
            <a:endCxn id="543754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7" name="AutoShape 23"/>
          <p:cNvCxnSpPr>
            <a:cxnSpLocks noChangeShapeType="1"/>
            <a:stCxn id="543750" idx="6"/>
            <a:endCxn id="543748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8" name="AutoShape 24"/>
          <p:cNvCxnSpPr>
            <a:cxnSpLocks noChangeShapeType="1"/>
            <a:stCxn id="543752" idx="6"/>
            <a:endCxn id="543749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9" name="AutoShape 25"/>
          <p:cNvCxnSpPr>
            <a:cxnSpLocks noChangeShapeType="1"/>
            <a:stCxn id="543748" idx="5"/>
            <a:endCxn id="543749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377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4377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4377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4377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4377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4377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4377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4377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4377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4378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4378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4378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378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4378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3785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3786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3788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3789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3790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3791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3792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3793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3, 4, 5, t }</a:t>
            </a:r>
          </a:p>
        </p:txBody>
      </p:sp>
      <p:sp>
        <p:nvSpPr>
          <p:cNvPr id="543794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3795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3796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3797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3798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3799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3803" name="Text Box 59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3804" name="Text Box 60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3807" name="Text Box 63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3808" name="Text Box 64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43811" name="Text Box 67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3812" name="Text Box 68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3814" name="Freeform 70"/>
          <p:cNvSpPr>
            <a:spLocks/>
          </p:cNvSpPr>
          <p:nvPr/>
        </p:nvSpPr>
        <p:spPr bwMode="auto">
          <a:xfrm>
            <a:off x="190500" y="2298700"/>
            <a:ext cx="3632200" cy="4454525"/>
          </a:xfrm>
          <a:custGeom>
            <a:avLst/>
            <a:gdLst>
              <a:gd name="T0" fmla="*/ 0 w 2288"/>
              <a:gd name="T1" fmla="*/ 736 h 2806"/>
              <a:gd name="T2" fmla="*/ 32 w 2288"/>
              <a:gd name="T3" fmla="*/ 640 h 2806"/>
              <a:gd name="T4" fmla="*/ 248 w 2288"/>
              <a:gd name="T5" fmla="*/ 376 h 2806"/>
              <a:gd name="T6" fmla="*/ 304 w 2288"/>
              <a:gd name="T7" fmla="*/ 344 h 2806"/>
              <a:gd name="T8" fmla="*/ 336 w 2288"/>
              <a:gd name="T9" fmla="*/ 320 h 2806"/>
              <a:gd name="T10" fmla="*/ 544 w 2288"/>
              <a:gd name="T11" fmla="*/ 240 h 2806"/>
              <a:gd name="T12" fmla="*/ 728 w 2288"/>
              <a:gd name="T13" fmla="*/ 152 h 2806"/>
              <a:gd name="T14" fmla="*/ 880 w 2288"/>
              <a:gd name="T15" fmla="*/ 80 h 2806"/>
              <a:gd name="T16" fmla="*/ 1160 w 2288"/>
              <a:gd name="T17" fmla="*/ 0 h 2806"/>
              <a:gd name="T18" fmla="*/ 1608 w 2288"/>
              <a:gd name="T19" fmla="*/ 24 h 2806"/>
              <a:gd name="T20" fmla="*/ 1768 w 2288"/>
              <a:gd name="T21" fmla="*/ 88 h 2806"/>
              <a:gd name="T22" fmla="*/ 1872 w 2288"/>
              <a:gd name="T23" fmla="*/ 136 h 2806"/>
              <a:gd name="T24" fmla="*/ 1952 w 2288"/>
              <a:gd name="T25" fmla="*/ 208 h 2806"/>
              <a:gd name="T26" fmla="*/ 2016 w 2288"/>
              <a:gd name="T27" fmla="*/ 256 h 2806"/>
              <a:gd name="T28" fmla="*/ 2072 w 2288"/>
              <a:gd name="T29" fmla="*/ 328 h 2806"/>
              <a:gd name="T30" fmla="*/ 2152 w 2288"/>
              <a:gd name="T31" fmla="*/ 360 h 2806"/>
              <a:gd name="T32" fmla="*/ 2208 w 2288"/>
              <a:gd name="T33" fmla="*/ 464 h 2806"/>
              <a:gd name="T34" fmla="*/ 2232 w 2288"/>
              <a:gd name="T35" fmla="*/ 648 h 2806"/>
              <a:gd name="T36" fmla="*/ 2264 w 2288"/>
              <a:gd name="T37" fmla="*/ 728 h 2806"/>
              <a:gd name="T38" fmla="*/ 2288 w 2288"/>
              <a:gd name="T39" fmla="*/ 872 h 2806"/>
              <a:gd name="T40" fmla="*/ 2280 w 2288"/>
              <a:gd name="T41" fmla="*/ 984 h 2806"/>
              <a:gd name="T42" fmla="*/ 2232 w 2288"/>
              <a:gd name="T43" fmla="*/ 1064 h 2806"/>
              <a:gd name="T44" fmla="*/ 2168 w 2288"/>
              <a:gd name="T45" fmla="*/ 1184 h 2806"/>
              <a:gd name="T46" fmla="*/ 2152 w 2288"/>
              <a:gd name="T47" fmla="*/ 1304 h 2806"/>
              <a:gd name="T48" fmla="*/ 2112 w 2288"/>
              <a:gd name="T49" fmla="*/ 1336 h 2806"/>
              <a:gd name="T50" fmla="*/ 2016 w 2288"/>
              <a:gd name="T51" fmla="*/ 1392 h 2806"/>
              <a:gd name="T52" fmla="*/ 1976 w 2288"/>
              <a:gd name="T53" fmla="*/ 1432 h 2806"/>
              <a:gd name="T54" fmla="*/ 1928 w 2288"/>
              <a:gd name="T55" fmla="*/ 1480 h 2806"/>
              <a:gd name="T56" fmla="*/ 1864 w 2288"/>
              <a:gd name="T57" fmla="*/ 1520 h 2806"/>
              <a:gd name="T58" fmla="*/ 1808 w 2288"/>
              <a:gd name="T59" fmla="*/ 1592 h 2806"/>
              <a:gd name="T60" fmla="*/ 1704 w 2288"/>
              <a:gd name="T61" fmla="*/ 1936 h 2806"/>
              <a:gd name="T62" fmla="*/ 1696 w 2288"/>
              <a:gd name="T63" fmla="*/ 2576 h 2806"/>
              <a:gd name="T64" fmla="*/ 1624 w 2288"/>
              <a:gd name="T65" fmla="*/ 2752 h 2806"/>
              <a:gd name="T66" fmla="*/ 1552 w 2288"/>
              <a:gd name="T67" fmla="*/ 2792 h 2806"/>
              <a:gd name="T68" fmla="*/ 1528 w 2288"/>
              <a:gd name="T69" fmla="*/ 2800 h 2806"/>
              <a:gd name="T70" fmla="*/ 1208 w 2288"/>
              <a:gd name="T71" fmla="*/ 2760 h 2806"/>
              <a:gd name="T72" fmla="*/ 1056 w 2288"/>
              <a:gd name="T73" fmla="*/ 2672 h 2806"/>
              <a:gd name="T74" fmla="*/ 1000 w 2288"/>
              <a:gd name="T75" fmla="*/ 2560 h 2806"/>
              <a:gd name="T76" fmla="*/ 888 w 2288"/>
              <a:gd name="T77" fmla="*/ 2448 h 2806"/>
              <a:gd name="T78" fmla="*/ 760 w 2288"/>
              <a:gd name="T79" fmla="*/ 2280 h 2806"/>
              <a:gd name="T80" fmla="*/ 696 w 2288"/>
              <a:gd name="T81" fmla="*/ 2112 h 2806"/>
              <a:gd name="T82" fmla="*/ 672 w 2288"/>
              <a:gd name="T83" fmla="*/ 2032 h 2806"/>
              <a:gd name="T84" fmla="*/ 616 w 2288"/>
              <a:gd name="T85" fmla="*/ 1944 h 2806"/>
              <a:gd name="T86" fmla="*/ 592 w 2288"/>
              <a:gd name="T87" fmla="*/ 1832 h 2806"/>
              <a:gd name="T88" fmla="*/ 560 w 2288"/>
              <a:gd name="T89" fmla="*/ 1800 h 2806"/>
              <a:gd name="T90" fmla="*/ 472 w 2288"/>
              <a:gd name="T91" fmla="*/ 1608 h 2806"/>
              <a:gd name="T92" fmla="*/ 432 w 2288"/>
              <a:gd name="T93" fmla="*/ 1520 h 2806"/>
              <a:gd name="T94" fmla="*/ 392 w 2288"/>
              <a:gd name="T95" fmla="*/ 1432 h 2806"/>
              <a:gd name="T96" fmla="*/ 208 w 2288"/>
              <a:gd name="T97" fmla="*/ 1096 h 2806"/>
              <a:gd name="T98" fmla="*/ 152 w 2288"/>
              <a:gd name="T99" fmla="*/ 1000 h 2806"/>
              <a:gd name="T100" fmla="*/ 136 w 2288"/>
              <a:gd name="T101" fmla="*/ 952 h 2806"/>
              <a:gd name="T102" fmla="*/ 120 w 2288"/>
              <a:gd name="T103" fmla="*/ 928 h 2806"/>
              <a:gd name="T104" fmla="*/ 72 w 2288"/>
              <a:gd name="T105" fmla="*/ 896 h 2806"/>
              <a:gd name="T106" fmla="*/ 56 w 2288"/>
              <a:gd name="T107" fmla="*/ 872 h 2806"/>
              <a:gd name="T108" fmla="*/ 48 w 2288"/>
              <a:gd name="T109" fmla="*/ 848 h 2806"/>
              <a:gd name="T110" fmla="*/ 16 w 2288"/>
              <a:gd name="T111" fmla="*/ 800 h 2806"/>
              <a:gd name="T112" fmla="*/ 0 w 2288"/>
              <a:gd name="T113" fmla="*/ 736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3815" name="Text Box 71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43818" name="Text Box 74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3819" name="Text Box 75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3820" name="Text Box 76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3821" name="Text Box 77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3822" name="Text Box 78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29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0F8AE-7363-4358-9CA0-914418CBF341}" type="slidenum">
              <a:rPr lang="en-US"/>
              <a:pPr/>
              <a:t>34</a:t>
            </a:fld>
            <a:endParaRPr lang="en-US" sz="1400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44777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44778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44779" name="AutoShape 11"/>
          <p:cNvCxnSpPr>
            <a:cxnSpLocks noChangeShapeType="1"/>
            <a:stCxn id="544771" idx="7"/>
            <a:endCxn id="544774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0" name="AutoShape 12"/>
          <p:cNvCxnSpPr>
            <a:cxnSpLocks noChangeShapeType="1"/>
            <a:stCxn id="544771" idx="6"/>
            <a:endCxn id="544775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1" name="AutoShape 13"/>
          <p:cNvCxnSpPr>
            <a:cxnSpLocks noChangeShapeType="1"/>
            <a:stCxn id="544771" idx="5"/>
            <a:endCxn id="544776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2" name="AutoShape 14"/>
          <p:cNvCxnSpPr>
            <a:cxnSpLocks noChangeShapeType="1"/>
            <a:stCxn id="544775" idx="7"/>
            <a:endCxn id="544772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3" name="AutoShape 15"/>
          <p:cNvCxnSpPr>
            <a:cxnSpLocks noChangeShapeType="1"/>
            <a:stCxn id="544777" idx="7"/>
            <a:endCxn id="544772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4" name="AutoShape 16"/>
          <p:cNvCxnSpPr>
            <a:cxnSpLocks noChangeShapeType="1"/>
            <a:stCxn id="544775" idx="5"/>
            <a:endCxn id="544778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5" name="AutoShape 17"/>
          <p:cNvCxnSpPr>
            <a:cxnSpLocks noChangeShapeType="1"/>
            <a:stCxn id="544778" idx="5"/>
            <a:endCxn id="544773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6" name="AutoShape 18"/>
          <p:cNvCxnSpPr>
            <a:cxnSpLocks noChangeShapeType="1"/>
            <a:stCxn id="544778" idx="6"/>
            <a:endCxn id="544777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7" name="AutoShape 19"/>
          <p:cNvCxnSpPr>
            <a:cxnSpLocks noChangeShapeType="1"/>
            <a:stCxn id="544777" idx="4"/>
            <a:endCxn id="544773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8" name="AutoShape 20"/>
          <p:cNvCxnSpPr>
            <a:cxnSpLocks noChangeShapeType="1"/>
            <a:stCxn id="544772" idx="3"/>
            <a:endCxn id="544778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9" name="AutoShape 21"/>
          <p:cNvCxnSpPr>
            <a:cxnSpLocks noChangeShapeType="1"/>
            <a:stCxn id="544775" idx="4"/>
            <a:endCxn id="544776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90" name="AutoShape 22"/>
          <p:cNvCxnSpPr>
            <a:cxnSpLocks noChangeShapeType="1"/>
            <a:stCxn id="544776" idx="6"/>
            <a:endCxn id="544778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91" name="AutoShape 23"/>
          <p:cNvCxnSpPr>
            <a:cxnSpLocks noChangeShapeType="1"/>
            <a:stCxn id="544774" idx="6"/>
            <a:endCxn id="544772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92" name="AutoShape 24"/>
          <p:cNvCxnSpPr>
            <a:cxnSpLocks noChangeShapeType="1"/>
            <a:stCxn id="544776" idx="6"/>
            <a:endCxn id="544773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93" name="AutoShape 25"/>
          <p:cNvCxnSpPr>
            <a:cxnSpLocks noChangeShapeType="1"/>
            <a:stCxn id="544772" idx="5"/>
            <a:endCxn id="544773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4794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4479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4479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4479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4479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4479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4480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4480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4480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4480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4480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4480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4480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480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4480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480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481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4812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4813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4814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4815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4816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4817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3, 4, 5, t }</a:t>
            </a:r>
          </a:p>
        </p:txBody>
      </p:sp>
      <p:sp>
        <p:nvSpPr>
          <p:cNvPr id="544818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4819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4820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4821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4822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4823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4826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4827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4828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4829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44830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4831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4832" name="Freeform 64"/>
          <p:cNvSpPr>
            <a:spLocks/>
          </p:cNvSpPr>
          <p:nvPr/>
        </p:nvSpPr>
        <p:spPr bwMode="auto">
          <a:xfrm>
            <a:off x="190500" y="2298700"/>
            <a:ext cx="3632200" cy="4454525"/>
          </a:xfrm>
          <a:custGeom>
            <a:avLst/>
            <a:gdLst>
              <a:gd name="T0" fmla="*/ 0 w 2288"/>
              <a:gd name="T1" fmla="*/ 736 h 2806"/>
              <a:gd name="T2" fmla="*/ 32 w 2288"/>
              <a:gd name="T3" fmla="*/ 640 h 2806"/>
              <a:gd name="T4" fmla="*/ 248 w 2288"/>
              <a:gd name="T5" fmla="*/ 376 h 2806"/>
              <a:gd name="T6" fmla="*/ 304 w 2288"/>
              <a:gd name="T7" fmla="*/ 344 h 2806"/>
              <a:gd name="T8" fmla="*/ 336 w 2288"/>
              <a:gd name="T9" fmla="*/ 320 h 2806"/>
              <a:gd name="T10" fmla="*/ 544 w 2288"/>
              <a:gd name="T11" fmla="*/ 240 h 2806"/>
              <a:gd name="T12" fmla="*/ 728 w 2288"/>
              <a:gd name="T13" fmla="*/ 152 h 2806"/>
              <a:gd name="T14" fmla="*/ 880 w 2288"/>
              <a:gd name="T15" fmla="*/ 80 h 2806"/>
              <a:gd name="T16" fmla="*/ 1160 w 2288"/>
              <a:gd name="T17" fmla="*/ 0 h 2806"/>
              <a:gd name="T18" fmla="*/ 1608 w 2288"/>
              <a:gd name="T19" fmla="*/ 24 h 2806"/>
              <a:gd name="T20" fmla="*/ 1768 w 2288"/>
              <a:gd name="T21" fmla="*/ 88 h 2806"/>
              <a:gd name="T22" fmla="*/ 1872 w 2288"/>
              <a:gd name="T23" fmla="*/ 136 h 2806"/>
              <a:gd name="T24" fmla="*/ 1952 w 2288"/>
              <a:gd name="T25" fmla="*/ 208 h 2806"/>
              <a:gd name="T26" fmla="*/ 2016 w 2288"/>
              <a:gd name="T27" fmla="*/ 256 h 2806"/>
              <a:gd name="T28" fmla="*/ 2072 w 2288"/>
              <a:gd name="T29" fmla="*/ 328 h 2806"/>
              <a:gd name="T30" fmla="*/ 2152 w 2288"/>
              <a:gd name="T31" fmla="*/ 360 h 2806"/>
              <a:gd name="T32" fmla="*/ 2208 w 2288"/>
              <a:gd name="T33" fmla="*/ 464 h 2806"/>
              <a:gd name="T34" fmla="*/ 2232 w 2288"/>
              <a:gd name="T35" fmla="*/ 648 h 2806"/>
              <a:gd name="T36" fmla="*/ 2264 w 2288"/>
              <a:gd name="T37" fmla="*/ 728 h 2806"/>
              <a:gd name="T38" fmla="*/ 2288 w 2288"/>
              <a:gd name="T39" fmla="*/ 872 h 2806"/>
              <a:gd name="T40" fmla="*/ 2280 w 2288"/>
              <a:gd name="T41" fmla="*/ 984 h 2806"/>
              <a:gd name="T42" fmla="*/ 2232 w 2288"/>
              <a:gd name="T43" fmla="*/ 1064 h 2806"/>
              <a:gd name="T44" fmla="*/ 2168 w 2288"/>
              <a:gd name="T45" fmla="*/ 1184 h 2806"/>
              <a:gd name="T46" fmla="*/ 2152 w 2288"/>
              <a:gd name="T47" fmla="*/ 1304 h 2806"/>
              <a:gd name="T48" fmla="*/ 2112 w 2288"/>
              <a:gd name="T49" fmla="*/ 1336 h 2806"/>
              <a:gd name="T50" fmla="*/ 2016 w 2288"/>
              <a:gd name="T51" fmla="*/ 1392 h 2806"/>
              <a:gd name="T52" fmla="*/ 1976 w 2288"/>
              <a:gd name="T53" fmla="*/ 1432 h 2806"/>
              <a:gd name="T54" fmla="*/ 1928 w 2288"/>
              <a:gd name="T55" fmla="*/ 1480 h 2806"/>
              <a:gd name="T56" fmla="*/ 1864 w 2288"/>
              <a:gd name="T57" fmla="*/ 1520 h 2806"/>
              <a:gd name="T58" fmla="*/ 1808 w 2288"/>
              <a:gd name="T59" fmla="*/ 1592 h 2806"/>
              <a:gd name="T60" fmla="*/ 1704 w 2288"/>
              <a:gd name="T61" fmla="*/ 1936 h 2806"/>
              <a:gd name="T62" fmla="*/ 1696 w 2288"/>
              <a:gd name="T63" fmla="*/ 2576 h 2806"/>
              <a:gd name="T64" fmla="*/ 1624 w 2288"/>
              <a:gd name="T65" fmla="*/ 2752 h 2806"/>
              <a:gd name="T66" fmla="*/ 1552 w 2288"/>
              <a:gd name="T67" fmla="*/ 2792 h 2806"/>
              <a:gd name="T68" fmla="*/ 1528 w 2288"/>
              <a:gd name="T69" fmla="*/ 2800 h 2806"/>
              <a:gd name="T70" fmla="*/ 1208 w 2288"/>
              <a:gd name="T71" fmla="*/ 2760 h 2806"/>
              <a:gd name="T72" fmla="*/ 1056 w 2288"/>
              <a:gd name="T73" fmla="*/ 2672 h 2806"/>
              <a:gd name="T74" fmla="*/ 1000 w 2288"/>
              <a:gd name="T75" fmla="*/ 2560 h 2806"/>
              <a:gd name="T76" fmla="*/ 888 w 2288"/>
              <a:gd name="T77" fmla="*/ 2448 h 2806"/>
              <a:gd name="T78" fmla="*/ 760 w 2288"/>
              <a:gd name="T79" fmla="*/ 2280 h 2806"/>
              <a:gd name="T80" fmla="*/ 696 w 2288"/>
              <a:gd name="T81" fmla="*/ 2112 h 2806"/>
              <a:gd name="T82" fmla="*/ 672 w 2288"/>
              <a:gd name="T83" fmla="*/ 2032 h 2806"/>
              <a:gd name="T84" fmla="*/ 616 w 2288"/>
              <a:gd name="T85" fmla="*/ 1944 h 2806"/>
              <a:gd name="T86" fmla="*/ 592 w 2288"/>
              <a:gd name="T87" fmla="*/ 1832 h 2806"/>
              <a:gd name="T88" fmla="*/ 560 w 2288"/>
              <a:gd name="T89" fmla="*/ 1800 h 2806"/>
              <a:gd name="T90" fmla="*/ 472 w 2288"/>
              <a:gd name="T91" fmla="*/ 1608 h 2806"/>
              <a:gd name="T92" fmla="*/ 432 w 2288"/>
              <a:gd name="T93" fmla="*/ 1520 h 2806"/>
              <a:gd name="T94" fmla="*/ 392 w 2288"/>
              <a:gd name="T95" fmla="*/ 1432 h 2806"/>
              <a:gd name="T96" fmla="*/ 208 w 2288"/>
              <a:gd name="T97" fmla="*/ 1096 h 2806"/>
              <a:gd name="T98" fmla="*/ 152 w 2288"/>
              <a:gd name="T99" fmla="*/ 1000 h 2806"/>
              <a:gd name="T100" fmla="*/ 136 w 2288"/>
              <a:gd name="T101" fmla="*/ 952 h 2806"/>
              <a:gd name="T102" fmla="*/ 120 w 2288"/>
              <a:gd name="T103" fmla="*/ 928 h 2806"/>
              <a:gd name="T104" fmla="*/ 72 w 2288"/>
              <a:gd name="T105" fmla="*/ 896 h 2806"/>
              <a:gd name="T106" fmla="*/ 56 w 2288"/>
              <a:gd name="T107" fmla="*/ 872 h 2806"/>
              <a:gd name="T108" fmla="*/ 48 w 2288"/>
              <a:gd name="T109" fmla="*/ 848 h 2806"/>
              <a:gd name="T110" fmla="*/ 16 w 2288"/>
              <a:gd name="T111" fmla="*/ 800 h 2806"/>
              <a:gd name="T112" fmla="*/ 0 w 2288"/>
              <a:gd name="T113" fmla="*/ 736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4833" name="AutoShape 65"/>
          <p:cNvSpPr>
            <a:spLocks noChangeArrowheads="1"/>
          </p:cNvSpPr>
          <p:nvPr/>
        </p:nvSpPr>
        <p:spPr bwMode="auto">
          <a:xfrm rot="-2088649">
            <a:off x="8070850" y="17843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4834" name="Text Box 66"/>
          <p:cNvSpPr txBox="1">
            <a:spLocks noChangeArrowheads="1"/>
          </p:cNvSpPr>
          <p:nvPr/>
        </p:nvSpPr>
        <p:spPr bwMode="auto">
          <a:xfrm>
            <a:off x="7391400" y="1371600"/>
            <a:ext cx="12779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544840" name="Text Box 72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4841" name="Text Box 73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4842" name="Text Box 74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4843" name="Text Box 75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4844" name="Text Box 76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937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18BCB-7563-4920-86B7-BA56138ED274}" type="slidenum">
              <a:rPr lang="en-US"/>
              <a:pPr/>
              <a:t>35</a:t>
            </a:fld>
            <a:endParaRPr lang="en-US" sz="140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5795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45796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45797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45798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45799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45800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45801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45802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45803" name="AutoShape 11"/>
          <p:cNvCxnSpPr>
            <a:cxnSpLocks noChangeShapeType="1"/>
            <a:stCxn id="545795" idx="7"/>
            <a:endCxn id="545798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4" name="AutoShape 12"/>
          <p:cNvCxnSpPr>
            <a:cxnSpLocks noChangeShapeType="1"/>
            <a:stCxn id="545795" idx="6"/>
            <a:endCxn id="545799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5" name="AutoShape 13"/>
          <p:cNvCxnSpPr>
            <a:cxnSpLocks noChangeShapeType="1"/>
            <a:stCxn id="545795" idx="5"/>
            <a:endCxn id="545800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6" name="AutoShape 14"/>
          <p:cNvCxnSpPr>
            <a:cxnSpLocks noChangeShapeType="1"/>
            <a:stCxn id="545799" idx="7"/>
            <a:endCxn id="545796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7" name="AutoShape 15"/>
          <p:cNvCxnSpPr>
            <a:cxnSpLocks noChangeShapeType="1"/>
            <a:stCxn id="545801" idx="7"/>
            <a:endCxn id="545796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8" name="AutoShape 16"/>
          <p:cNvCxnSpPr>
            <a:cxnSpLocks noChangeShapeType="1"/>
            <a:stCxn id="545799" idx="5"/>
            <a:endCxn id="545802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9" name="AutoShape 17"/>
          <p:cNvCxnSpPr>
            <a:cxnSpLocks noChangeShapeType="1"/>
            <a:stCxn id="545802" idx="5"/>
            <a:endCxn id="545797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0" name="AutoShape 18"/>
          <p:cNvCxnSpPr>
            <a:cxnSpLocks noChangeShapeType="1"/>
            <a:stCxn id="545802" idx="6"/>
            <a:endCxn id="545801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1" name="AutoShape 19"/>
          <p:cNvCxnSpPr>
            <a:cxnSpLocks noChangeShapeType="1"/>
            <a:stCxn id="545801" idx="4"/>
            <a:endCxn id="545797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2" name="AutoShape 20"/>
          <p:cNvCxnSpPr>
            <a:cxnSpLocks noChangeShapeType="1"/>
            <a:stCxn id="545796" idx="3"/>
            <a:endCxn id="545802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3" name="AutoShape 21"/>
          <p:cNvCxnSpPr>
            <a:cxnSpLocks noChangeShapeType="1"/>
            <a:stCxn id="545799" idx="4"/>
            <a:endCxn id="545800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4" name="AutoShape 22"/>
          <p:cNvCxnSpPr>
            <a:cxnSpLocks noChangeShapeType="1"/>
            <a:stCxn id="545800" idx="6"/>
            <a:endCxn id="545802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5" name="AutoShape 23"/>
          <p:cNvCxnSpPr>
            <a:cxnSpLocks noChangeShapeType="1"/>
            <a:stCxn id="545798" idx="6"/>
            <a:endCxn id="545796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6" name="AutoShape 24"/>
          <p:cNvCxnSpPr>
            <a:cxnSpLocks noChangeShapeType="1"/>
            <a:stCxn id="545800" idx="6"/>
            <a:endCxn id="545797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7" name="AutoShape 25"/>
          <p:cNvCxnSpPr>
            <a:cxnSpLocks noChangeShapeType="1"/>
            <a:stCxn id="545796" idx="5"/>
            <a:endCxn id="545797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5818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45819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45820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45821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45822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45823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45824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45825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45826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45827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45828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45829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45830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5831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45832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5833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5834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5836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5837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5838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5839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5840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5841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3,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4, 5, t }</a:t>
            </a:r>
          </a:p>
        </p:txBody>
      </p:sp>
      <p:sp>
        <p:nvSpPr>
          <p:cNvPr id="545842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5843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5844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5845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5846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5847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5850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5851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5852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5853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45854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5855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5860" name="Text Box 68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5861" name="Text Box 69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5862" name="Text Box 70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45863" name="Text Box 71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5864" name="Text Box 72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5865" name="Text Box 73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5866" name="Text Box 74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5867" name="Text Box 75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5868" name="Text Box 76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5869" name="Freeform 77"/>
          <p:cNvSpPr>
            <a:spLocks/>
          </p:cNvSpPr>
          <p:nvPr/>
        </p:nvSpPr>
        <p:spPr bwMode="auto">
          <a:xfrm>
            <a:off x="139700" y="1981200"/>
            <a:ext cx="8547100" cy="4737100"/>
          </a:xfrm>
          <a:custGeom>
            <a:avLst/>
            <a:gdLst>
              <a:gd name="T0" fmla="*/ 40 w 5384"/>
              <a:gd name="T1" fmla="*/ 776 h 2984"/>
              <a:gd name="T2" fmla="*/ 376 w 5384"/>
              <a:gd name="T3" fmla="*/ 544 h 2984"/>
              <a:gd name="T4" fmla="*/ 584 w 5384"/>
              <a:gd name="T5" fmla="*/ 464 h 2984"/>
              <a:gd name="T6" fmla="*/ 1440 w 5384"/>
              <a:gd name="T7" fmla="*/ 280 h 2984"/>
              <a:gd name="T8" fmla="*/ 2408 w 5384"/>
              <a:gd name="T9" fmla="*/ 264 h 2984"/>
              <a:gd name="T10" fmla="*/ 2664 w 5384"/>
              <a:gd name="T11" fmla="*/ 312 h 2984"/>
              <a:gd name="T12" fmla="*/ 3928 w 5384"/>
              <a:gd name="T13" fmla="*/ 336 h 2984"/>
              <a:gd name="T14" fmla="*/ 4632 w 5384"/>
              <a:gd name="T15" fmla="*/ 312 h 2984"/>
              <a:gd name="T16" fmla="*/ 4840 w 5384"/>
              <a:gd name="T17" fmla="*/ 243 h 2984"/>
              <a:gd name="T18" fmla="*/ 5128 w 5384"/>
              <a:gd name="T19" fmla="*/ 8 h 2984"/>
              <a:gd name="T20" fmla="*/ 5331 w 5384"/>
              <a:gd name="T21" fmla="*/ 181 h 2984"/>
              <a:gd name="T22" fmla="*/ 5384 w 5384"/>
              <a:gd name="T23" fmla="*/ 384 h 2984"/>
              <a:gd name="T24" fmla="*/ 5304 w 5384"/>
              <a:gd name="T25" fmla="*/ 824 h 2984"/>
              <a:gd name="T26" fmla="*/ 5032 w 5384"/>
              <a:gd name="T27" fmla="*/ 1024 h 2984"/>
              <a:gd name="T28" fmla="*/ 4528 w 5384"/>
              <a:gd name="T29" fmla="*/ 992 h 2984"/>
              <a:gd name="T30" fmla="*/ 4072 w 5384"/>
              <a:gd name="T31" fmla="*/ 1003 h 2984"/>
              <a:gd name="T32" fmla="*/ 3763 w 5384"/>
              <a:gd name="T33" fmla="*/ 1077 h 2984"/>
              <a:gd name="T34" fmla="*/ 3357 w 5384"/>
              <a:gd name="T35" fmla="*/ 1173 h 2984"/>
              <a:gd name="T36" fmla="*/ 3187 w 5384"/>
              <a:gd name="T37" fmla="*/ 1184 h 2984"/>
              <a:gd name="T38" fmla="*/ 2792 w 5384"/>
              <a:gd name="T39" fmla="*/ 1248 h 2984"/>
              <a:gd name="T40" fmla="*/ 2304 w 5384"/>
              <a:gd name="T41" fmla="*/ 1360 h 2984"/>
              <a:gd name="T42" fmla="*/ 1976 w 5384"/>
              <a:gd name="T43" fmla="*/ 1480 h 2984"/>
              <a:gd name="T44" fmla="*/ 1936 w 5384"/>
              <a:gd name="T45" fmla="*/ 1520 h 2984"/>
              <a:gd name="T46" fmla="*/ 1848 w 5384"/>
              <a:gd name="T47" fmla="*/ 1712 h 2984"/>
              <a:gd name="T48" fmla="*/ 1720 w 5384"/>
              <a:gd name="T49" fmla="*/ 2080 h 2984"/>
              <a:gd name="T50" fmla="*/ 1800 w 5384"/>
              <a:gd name="T51" fmla="*/ 2808 h 2984"/>
              <a:gd name="T52" fmla="*/ 1680 w 5384"/>
              <a:gd name="T53" fmla="*/ 2880 h 2984"/>
              <a:gd name="T54" fmla="*/ 1088 w 5384"/>
              <a:gd name="T55" fmla="*/ 2960 h 2984"/>
              <a:gd name="T56" fmla="*/ 960 w 5384"/>
              <a:gd name="T57" fmla="*/ 2912 h 2984"/>
              <a:gd name="T58" fmla="*/ 752 w 5384"/>
              <a:gd name="T59" fmla="*/ 2536 h 2984"/>
              <a:gd name="T60" fmla="*/ 664 w 5384"/>
              <a:gd name="T61" fmla="*/ 2280 h 2984"/>
              <a:gd name="T62" fmla="*/ 608 w 5384"/>
              <a:gd name="T63" fmla="*/ 2072 h 2984"/>
              <a:gd name="T64" fmla="*/ 464 w 5384"/>
              <a:gd name="T65" fmla="*/ 1808 h 2984"/>
              <a:gd name="T66" fmla="*/ 368 w 5384"/>
              <a:gd name="T67" fmla="*/ 1528 h 2984"/>
              <a:gd name="T68" fmla="*/ 240 w 5384"/>
              <a:gd name="T69" fmla="*/ 1328 h 2984"/>
              <a:gd name="T70" fmla="*/ 168 w 5384"/>
              <a:gd name="T71" fmla="*/ 1256 h 2984"/>
              <a:gd name="T72" fmla="*/ 136 w 5384"/>
              <a:gd name="T73" fmla="*/ 1208 h 2984"/>
              <a:gd name="T74" fmla="*/ 0 w 5384"/>
              <a:gd name="T75" fmla="*/ 992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02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1F7C0-47FE-4BB1-9207-273AA1B24452}" type="slidenum">
              <a:rPr lang="en-US"/>
              <a:pPr/>
              <a:t>36</a:t>
            </a:fld>
            <a:endParaRPr lang="en-US" sz="1400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6819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46820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46821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46822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46823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46824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46825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46826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46827" name="AutoShape 11"/>
          <p:cNvCxnSpPr>
            <a:cxnSpLocks noChangeShapeType="1"/>
            <a:stCxn id="546819" idx="7"/>
            <a:endCxn id="546822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28" name="AutoShape 12"/>
          <p:cNvCxnSpPr>
            <a:cxnSpLocks noChangeShapeType="1"/>
            <a:stCxn id="546819" idx="6"/>
            <a:endCxn id="546823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29" name="AutoShape 13"/>
          <p:cNvCxnSpPr>
            <a:cxnSpLocks noChangeShapeType="1"/>
            <a:stCxn id="546819" idx="5"/>
            <a:endCxn id="546824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0" name="AutoShape 14"/>
          <p:cNvCxnSpPr>
            <a:cxnSpLocks noChangeShapeType="1"/>
            <a:stCxn id="546823" idx="7"/>
            <a:endCxn id="546820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1" name="AutoShape 15"/>
          <p:cNvCxnSpPr>
            <a:cxnSpLocks noChangeShapeType="1"/>
            <a:stCxn id="546825" idx="7"/>
            <a:endCxn id="546820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2" name="AutoShape 16"/>
          <p:cNvCxnSpPr>
            <a:cxnSpLocks noChangeShapeType="1"/>
            <a:stCxn id="546823" idx="5"/>
            <a:endCxn id="546826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3" name="AutoShape 17"/>
          <p:cNvCxnSpPr>
            <a:cxnSpLocks noChangeShapeType="1"/>
            <a:stCxn id="546826" idx="5"/>
            <a:endCxn id="546821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4" name="AutoShape 18"/>
          <p:cNvCxnSpPr>
            <a:cxnSpLocks noChangeShapeType="1"/>
            <a:stCxn id="546826" idx="6"/>
            <a:endCxn id="546825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5" name="AutoShape 19"/>
          <p:cNvCxnSpPr>
            <a:cxnSpLocks noChangeShapeType="1"/>
            <a:stCxn id="546825" idx="4"/>
            <a:endCxn id="546821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6" name="AutoShape 20"/>
          <p:cNvCxnSpPr>
            <a:cxnSpLocks noChangeShapeType="1"/>
            <a:stCxn id="546820" idx="3"/>
            <a:endCxn id="546826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7" name="AutoShape 21"/>
          <p:cNvCxnSpPr>
            <a:cxnSpLocks noChangeShapeType="1"/>
            <a:stCxn id="546823" idx="4"/>
            <a:endCxn id="546824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8" name="AutoShape 22"/>
          <p:cNvCxnSpPr>
            <a:cxnSpLocks noChangeShapeType="1"/>
            <a:stCxn id="546824" idx="6"/>
            <a:endCxn id="546826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9" name="AutoShape 23"/>
          <p:cNvCxnSpPr>
            <a:cxnSpLocks noChangeShapeType="1"/>
            <a:stCxn id="546822" idx="6"/>
            <a:endCxn id="546820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40" name="AutoShape 24"/>
          <p:cNvCxnSpPr>
            <a:cxnSpLocks noChangeShapeType="1"/>
            <a:stCxn id="546824" idx="6"/>
            <a:endCxn id="546821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41" name="AutoShape 25"/>
          <p:cNvCxnSpPr>
            <a:cxnSpLocks noChangeShapeType="1"/>
            <a:stCxn id="546820" idx="5"/>
            <a:endCxn id="546821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684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4684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4684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4684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4684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4684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4684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4685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4685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4685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4685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4685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685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4685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6857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6858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6860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6861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6862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6863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6864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6865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3,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4, 5, t }</a:t>
            </a:r>
          </a:p>
        </p:txBody>
      </p:sp>
      <p:sp>
        <p:nvSpPr>
          <p:cNvPr id="546866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6867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6868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6869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6870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6871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6874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6875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6876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6877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46878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6879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6881" name="Text Box 65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6882" name="Text Box 66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6883" name="Text Box 67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46884" name="Text Box 68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6885" name="AutoShape 69"/>
          <p:cNvSpPr>
            <a:spLocks noChangeArrowheads="1"/>
          </p:cNvSpPr>
          <p:nvPr/>
        </p:nvSpPr>
        <p:spPr bwMode="auto">
          <a:xfrm rot="10800000">
            <a:off x="4360863" y="51498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6886" name="Text Box 70"/>
          <p:cNvSpPr txBox="1">
            <a:spLocks noChangeArrowheads="1"/>
          </p:cNvSpPr>
          <p:nvPr/>
        </p:nvSpPr>
        <p:spPr bwMode="auto">
          <a:xfrm>
            <a:off x="4056063" y="5430838"/>
            <a:ext cx="12779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546887" name="Text Box 71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6888" name="Text Box 72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6889" name="Text Box 73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6890" name="Text Box 74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6891" name="Text Box 75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6892" name="Text Box 7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46893" name="Freeform 77"/>
          <p:cNvSpPr>
            <a:spLocks/>
          </p:cNvSpPr>
          <p:nvPr/>
        </p:nvSpPr>
        <p:spPr bwMode="auto">
          <a:xfrm>
            <a:off x="139700" y="1981200"/>
            <a:ext cx="8547100" cy="4737100"/>
          </a:xfrm>
          <a:custGeom>
            <a:avLst/>
            <a:gdLst>
              <a:gd name="T0" fmla="*/ 40 w 5384"/>
              <a:gd name="T1" fmla="*/ 776 h 2984"/>
              <a:gd name="T2" fmla="*/ 376 w 5384"/>
              <a:gd name="T3" fmla="*/ 544 h 2984"/>
              <a:gd name="T4" fmla="*/ 584 w 5384"/>
              <a:gd name="T5" fmla="*/ 464 h 2984"/>
              <a:gd name="T6" fmla="*/ 1440 w 5384"/>
              <a:gd name="T7" fmla="*/ 280 h 2984"/>
              <a:gd name="T8" fmla="*/ 2408 w 5384"/>
              <a:gd name="T9" fmla="*/ 264 h 2984"/>
              <a:gd name="T10" fmla="*/ 2664 w 5384"/>
              <a:gd name="T11" fmla="*/ 312 h 2984"/>
              <a:gd name="T12" fmla="*/ 3928 w 5384"/>
              <a:gd name="T13" fmla="*/ 336 h 2984"/>
              <a:gd name="T14" fmla="*/ 4632 w 5384"/>
              <a:gd name="T15" fmla="*/ 312 h 2984"/>
              <a:gd name="T16" fmla="*/ 4840 w 5384"/>
              <a:gd name="T17" fmla="*/ 243 h 2984"/>
              <a:gd name="T18" fmla="*/ 5128 w 5384"/>
              <a:gd name="T19" fmla="*/ 8 h 2984"/>
              <a:gd name="T20" fmla="*/ 5331 w 5384"/>
              <a:gd name="T21" fmla="*/ 181 h 2984"/>
              <a:gd name="T22" fmla="*/ 5384 w 5384"/>
              <a:gd name="T23" fmla="*/ 384 h 2984"/>
              <a:gd name="T24" fmla="*/ 5304 w 5384"/>
              <a:gd name="T25" fmla="*/ 824 h 2984"/>
              <a:gd name="T26" fmla="*/ 5032 w 5384"/>
              <a:gd name="T27" fmla="*/ 1024 h 2984"/>
              <a:gd name="T28" fmla="*/ 4528 w 5384"/>
              <a:gd name="T29" fmla="*/ 992 h 2984"/>
              <a:gd name="T30" fmla="*/ 4072 w 5384"/>
              <a:gd name="T31" fmla="*/ 1003 h 2984"/>
              <a:gd name="T32" fmla="*/ 3763 w 5384"/>
              <a:gd name="T33" fmla="*/ 1077 h 2984"/>
              <a:gd name="T34" fmla="*/ 3357 w 5384"/>
              <a:gd name="T35" fmla="*/ 1173 h 2984"/>
              <a:gd name="T36" fmla="*/ 3187 w 5384"/>
              <a:gd name="T37" fmla="*/ 1184 h 2984"/>
              <a:gd name="T38" fmla="*/ 2792 w 5384"/>
              <a:gd name="T39" fmla="*/ 1248 h 2984"/>
              <a:gd name="T40" fmla="*/ 2304 w 5384"/>
              <a:gd name="T41" fmla="*/ 1360 h 2984"/>
              <a:gd name="T42" fmla="*/ 1976 w 5384"/>
              <a:gd name="T43" fmla="*/ 1480 h 2984"/>
              <a:gd name="T44" fmla="*/ 1936 w 5384"/>
              <a:gd name="T45" fmla="*/ 1520 h 2984"/>
              <a:gd name="T46" fmla="*/ 1848 w 5384"/>
              <a:gd name="T47" fmla="*/ 1712 h 2984"/>
              <a:gd name="T48" fmla="*/ 1720 w 5384"/>
              <a:gd name="T49" fmla="*/ 2080 h 2984"/>
              <a:gd name="T50" fmla="*/ 1800 w 5384"/>
              <a:gd name="T51" fmla="*/ 2808 h 2984"/>
              <a:gd name="T52" fmla="*/ 1680 w 5384"/>
              <a:gd name="T53" fmla="*/ 2880 h 2984"/>
              <a:gd name="T54" fmla="*/ 1088 w 5384"/>
              <a:gd name="T55" fmla="*/ 2960 h 2984"/>
              <a:gd name="T56" fmla="*/ 960 w 5384"/>
              <a:gd name="T57" fmla="*/ 2912 h 2984"/>
              <a:gd name="T58" fmla="*/ 752 w 5384"/>
              <a:gd name="T59" fmla="*/ 2536 h 2984"/>
              <a:gd name="T60" fmla="*/ 664 w 5384"/>
              <a:gd name="T61" fmla="*/ 2280 h 2984"/>
              <a:gd name="T62" fmla="*/ 608 w 5384"/>
              <a:gd name="T63" fmla="*/ 2072 h 2984"/>
              <a:gd name="T64" fmla="*/ 464 w 5384"/>
              <a:gd name="T65" fmla="*/ 1808 h 2984"/>
              <a:gd name="T66" fmla="*/ 368 w 5384"/>
              <a:gd name="T67" fmla="*/ 1528 h 2984"/>
              <a:gd name="T68" fmla="*/ 240 w 5384"/>
              <a:gd name="T69" fmla="*/ 1328 h 2984"/>
              <a:gd name="T70" fmla="*/ 168 w 5384"/>
              <a:gd name="T71" fmla="*/ 1256 h 2984"/>
              <a:gd name="T72" fmla="*/ 136 w 5384"/>
              <a:gd name="T73" fmla="*/ 1208 h 2984"/>
              <a:gd name="T74" fmla="*/ 0 w 5384"/>
              <a:gd name="T75" fmla="*/ 992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0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F3C08-C461-4B44-8942-EED75DBFE31A}" type="slidenum">
              <a:rPr lang="en-US"/>
              <a:pPr/>
              <a:t>37</a:t>
            </a:fld>
            <a:endParaRPr lang="en-US" sz="140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784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4784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4784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4784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4784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4784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4784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4785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47851" name="AutoShape 11"/>
          <p:cNvCxnSpPr>
            <a:cxnSpLocks noChangeShapeType="1"/>
            <a:stCxn id="547843" idx="7"/>
            <a:endCxn id="54784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2" name="AutoShape 12"/>
          <p:cNvCxnSpPr>
            <a:cxnSpLocks noChangeShapeType="1"/>
            <a:stCxn id="547843" idx="6"/>
            <a:endCxn id="54784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3" name="AutoShape 13"/>
          <p:cNvCxnSpPr>
            <a:cxnSpLocks noChangeShapeType="1"/>
            <a:stCxn id="547843" idx="5"/>
            <a:endCxn id="54784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4" name="AutoShape 14"/>
          <p:cNvCxnSpPr>
            <a:cxnSpLocks noChangeShapeType="1"/>
            <a:stCxn id="547847" idx="7"/>
            <a:endCxn id="54784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5" name="AutoShape 15"/>
          <p:cNvCxnSpPr>
            <a:cxnSpLocks noChangeShapeType="1"/>
            <a:stCxn id="547849" idx="7"/>
            <a:endCxn id="54784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6" name="AutoShape 16"/>
          <p:cNvCxnSpPr>
            <a:cxnSpLocks noChangeShapeType="1"/>
            <a:stCxn id="547847" idx="5"/>
            <a:endCxn id="54785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7" name="AutoShape 17"/>
          <p:cNvCxnSpPr>
            <a:cxnSpLocks noChangeShapeType="1"/>
            <a:stCxn id="547850" idx="5"/>
            <a:endCxn id="54784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8" name="AutoShape 18"/>
          <p:cNvCxnSpPr>
            <a:cxnSpLocks noChangeShapeType="1"/>
            <a:stCxn id="547850" idx="6"/>
            <a:endCxn id="54784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9" name="AutoShape 19"/>
          <p:cNvCxnSpPr>
            <a:cxnSpLocks noChangeShapeType="1"/>
            <a:stCxn id="547849" idx="4"/>
            <a:endCxn id="54784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0" name="AutoShape 20"/>
          <p:cNvCxnSpPr>
            <a:cxnSpLocks noChangeShapeType="1"/>
            <a:stCxn id="547844" idx="3"/>
            <a:endCxn id="54785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1" name="AutoShape 21"/>
          <p:cNvCxnSpPr>
            <a:cxnSpLocks noChangeShapeType="1"/>
            <a:stCxn id="547847" idx="4"/>
            <a:endCxn id="54784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2" name="AutoShape 22"/>
          <p:cNvCxnSpPr>
            <a:cxnSpLocks noChangeShapeType="1"/>
            <a:stCxn id="547848" idx="6"/>
            <a:endCxn id="54785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3" name="AutoShape 23"/>
          <p:cNvCxnSpPr>
            <a:cxnSpLocks noChangeShapeType="1"/>
            <a:stCxn id="547846" idx="6"/>
            <a:endCxn id="54784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4" name="AutoShape 24"/>
          <p:cNvCxnSpPr>
            <a:cxnSpLocks noChangeShapeType="1"/>
            <a:stCxn id="547848" idx="6"/>
            <a:endCxn id="54784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5" name="AutoShape 25"/>
          <p:cNvCxnSpPr>
            <a:cxnSpLocks noChangeShapeType="1"/>
            <a:stCxn id="547844" idx="5"/>
            <a:endCxn id="54784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786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4786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4786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4787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4787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4787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4787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4787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4787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4787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4787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4787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787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4788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7881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7882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7884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7885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7886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7887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7888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7889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3,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4, t }</a:t>
            </a:r>
          </a:p>
        </p:txBody>
      </p:sp>
      <p:sp>
        <p:nvSpPr>
          <p:cNvPr id="547890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7891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7892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7893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7894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7895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7898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7899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7900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7901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47902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7903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7905" name="Text Box 65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7906" name="Text Box 66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7907" name="Text Box 67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47908" name="Text Box 68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7921" name="Text Box 81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47911" name="Freeform 71"/>
          <p:cNvSpPr>
            <a:spLocks/>
          </p:cNvSpPr>
          <p:nvPr/>
        </p:nvSpPr>
        <p:spPr bwMode="auto">
          <a:xfrm>
            <a:off x="177800" y="2028825"/>
            <a:ext cx="8534400" cy="4752975"/>
          </a:xfrm>
          <a:custGeom>
            <a:avLst/>
            <a:gdLst>
              <a:gd name="T0" fmla="*/ 0 w 5376"/>
              <a:gd name="T1" fmla="*/ 882 h 2994"/>
              <a:gd name="T2" fmla="*/ 112 w 5376"/>
              <a:gd name="T3" fmla="*/ 602 h 2994"/>
              <a:gd name="T4" fmla="*/ 304 w 5376"/>
              <a:gd name="T5" fmla="*/ 498 h 2994"/>
              <a:gd name="T6" fmla="*/ 440 w 5376"/>
              <a:gd name="T7" fmla="*/ 426 h 2994"/>
              <a:gd name="T8" fmla="*/ 624 w 5376"/>
              <a:gd name="T9" fmla="*/ 394 h 2994"/>
              <a:gd name="T10" fmla="*/ 832 w 5376"/>
              <a:gd name="T11" fmla="*/ 354 h 2994"/>
              <a:gd name="T12" fmla="*/ 952 w 5376"/>
              <a:gd name="T13" fmla="*/ 314 h 2994"/>
              <a:gd name="T14" fmla="*/ 1432 w 5376"/>
              <a:gd name="T15" fmla="*/ 250 h 2994"/>
              <a:gd name="T16" fmla="*/ 1928 w 5376"/>
              <a:gd name="T17" fmla="*/ 290 h 2994"/>
              <a:gd name="T18" fmla="*/ 2640 w 5376"/>
              <a:gd name="T19" fmla="*/ 322 h 2994"/>
              <a:gd name="T20" fmla="*/ 4571 w 5376"/>
              <a:gd name="T21" fmla="*/ 183 h 2994"/>
              <a:gd name="T22" fmla="*/ 4955 w 5376"/>
              <a:gd name="T23" fmla="*/ 34 h 2994"/>
              <a:gd name="T24" fmla="*/ 5221 w 5376"/>
              <a:gd name="T25" fmla="*/ 23 h 2994"/>
              <a:gd name="T26" fmla="*/ 5349 w 5376"/>
              <a:gd name="T27" fmla="*/ 141 h 2994"/>
              <a:gd name="T28" fmla="*/ 5376 w 5376"/>
              <a:gd name="T29" fmla="*/ 274 h 2994"/>
              <a:gd name="T30" fmla="*/ 5368 w 5376"/>
              <a:gd name="T31" fmla="*/ 626 h 2994"/>
              <a:gd name="T32" fmla="*/ 5288 w 5376"/>
              <a:gd name="T33" fmla="*/ 858 h 2994"/>
              <a:gd name="T34" fmla="*/ 5240 w 5376"/>
              <a:gd name="T35" fmla="*/ 994 h 2994"/>
              <a:gd name="T36" fmla="*/ 5056 w 5376"/>
              <a:gd name="T37" fmla="*/ 1042 h 2994"/>
              <a:gd name="T38" fmla="*/ 4832 w 5376"/>
              <a:gd name="T39" fmla="*/ 1114 h 2994"/>
              <a:gd name="T40" fmla="*/ 4704 w 5376"/>
              <a:gd name="T41" fmla="*/ 1130 h 2994"/>
              <a:gd name="T42" fmla="*/ 4216 w 5376"/>
              <a:gd name="T43" fmla="*/ 1250 h 2994"/>
              <a:gd name="T44" fmla="*/ 4144 w 5376"/>
              <a:gd name="T45" fmla="*/ 1282 h 2994"/>
              <a:gd name="T46" fmla="*/ 3936 w 5376"/>
              <a:gd name="T47" fmla="*/ 1386 h 2994"/>
              <a:gd name="T48" fmla="*/ 3728 w 5376"/>
              <a:gd name="T49" fmla="*/ 1490 h 2994"/>
              <a:gd name="T50" fmla="*/ 3536 w 5376"/>
              <a:gd name="T51" fmla="*/ 1538 h 2994"/>
              <a:gd name="T52" fmla="*/ 3424 w 5376"/>
              <a:gd name="T53" fmla="*/ 1570 h 2994"/>
              <a:gd name="T54" fmla="*/ 3248 w 5376"/>
              <a:gd name="T55" fmla="*/ 1602 h 2994"/>
              <a:gd name="T56" fmla="*/ 3152 w 5376"/>
              <a:gd name="T57" fmla="*/ 1674 h 2994"/>
              <a:gd name="T58" fmla="*/ 3096 w 5376"/>
              <a:gd name="T59" fmla="*/ 1738 h 2994"/>
              <a:gd name="T60" fmla="*/ 3056 w 5376"/>
              <a:gd name="T61" fmla="*/ 1810 h 2994"/>
              <a:gd name="T62" fmla="*/ 3008 w 5376"/>
              <a:gd name="T63" fmla="*/ 1906 h 2994"/>
              <a:gd name="T64" fmla="*/ 2800 w 5376"/>
              <a:gd name="T65" fmla="*/ 2042 h 2994"/>
              <a:gd name="T66" fmla="*/ 2704 w 5376"/>
              <a:gd name="T67" fmla="*/ 2090 h 2994"/>
              <a:gd name="T68" fmla="*/ 2552 w 5376"/>
              <a:gd name="T69" fmla="*/ 2114 h 2994"/>
              <a:gd name="T70" fmla="*/ 2408 w 5376"/>
              <a:gd name="T71" fmla="*/ 2218 h 2994"/>
              <a:gd name="T72" fmla="*/ 2304 w 5376"/>
              <a:gd name="T73" fmla="*/ 2282 h 2994"/>
              <a:gd name="T74" fmla="*/ 2048 w 5376"/>
              <a:gd name="T75" fmla="*/ 2490 h 2994"/>
              <a:gd name="T76" fmla="*/ 1968 w 5376"/>
              <a:gd name="T77" fmla="*/ 2546 h 2994"/>
              <a:gd name="T78" fmla="*/ 1904 w 5376"/>
              <a:gd name="T79" fmla="*/ 2666 h 2994"/>
              <a:gd name="T80" fmla="*/ 1856 w 5376"/>
              <a:gd name="T81" fmla="*/ 2778 h 2994"/>
              <a:gd name="T82" fmla="*/ 1680 w 5376"/>
              <a:gd name="T83" fmla="*/ 2994 h 2994"/>
              <a:gd name="T84" fmla="*/ 1208 w 5376"/>
              <a:gd name="T85" fmla="*/ 2954 h 2994"/>
              <a:gd name="T86" fmla="*/ 1008 w 5376"/>
              <a:gd name="T87" fmla="*/ 2898 h 2994"/>
              <a:gd name="T88" fmla="*/ 936 w 5376"/>
              <a:gd name="T89" fmla="*/ 2866 h 2994"/>
              <a:gd name="T90" fmla="*/ 888 w 5376"/>
              <a:gd name="T91" fmla="*/ 2754 h 2994"/>
              <a:gd name="T92" fmla="*/ 792 w 5376"/>
              <a:gd name="T93" fmla="*/ 2658 h 2994"/>
              <a:gd name="T94" fmla="*/ 736 w 5376"/>
              <a:gd name="T95" fmla="*/ 2578 h 2994"/>
              <a:gd name="T96" fmla="*/ 704 w 5376"/>
              <a:gd name="T97" fmla="*/ 2506 h 2994"/>
              <a:gd name="T98" fmla="*/ 680 w 5376"/>
              <a:gd name="T99" fmla="*/ 2482 h 2994"/>
              <a:gd name="T100" fmla="*/ 656 w 5376"/>
              <a:gd name="T101" fmla="*/ 2426 h 2994"/>
              <a:gd name="T102" fmla="*/ 472 w 5376"/>
              <a:gd name="T103" fmla="*/ 2194 h 2994"/>
              <a:gd name="T104" fmla="*/ 440 w 5376"/>
              <a:gd name="T105" fmla="*/ 2066 h 2994"/>
              <a:gd name="T106" fmla="*/ 336 w 5376"/>
              <a:gd name="T107" fmla="*/ 1906 h 2994"/>
              <a:gd name="T108" fmla="*/ 272 w 5376"/>
              <a:gd name="T109" fmla="*/ 1786 h 2994"/>
              <a:gd name="T110" fmla="*/ 192 w 5376"/>
              <a:gd name="T111" fmla="*/ 1698 h 2994"/>
              <a:gd name="T112" fmla="*/ 96 w 5376"/>
              <a:gd name="T113" fmla="*/ 1250 h 2994"/>
              <a:gd name="T114" fmla="*/ 24 w 5376"/>
              <a:gd name="T115" fmla="*/ 1122 h 2994"/>
              <a:gd name="T116" fmla="*/ 16 w 5376"/>
              <a:gd name="T117" fmla="*/ 1090 h 2994"/>
              <a:gd name="T118" fmla="*/ 0 w 5376"/>
              <a:gd name="T119" fmla="*/ 1042 h 2994"/>
              <a:gd name="T120" fmla="*/ 0 w 5376"/>
              <a:gd name="T121" fmla="*/ 882 h 2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7912" name="Text Box 72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7913" name="Text Box 73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7914" name="Text Box 74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7915" name="Text Box 75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7916" name="Text Box 76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7917" name="Text Box 77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7918" name="Text Box 78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7919" name="Text Box 79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7920" name="Text Box 80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98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546B3-5A87-4C9E-8305-7E13FA4CE957}" type="slidenum">
              <a:rPr lang="en-US"/>
              <a:pPr/>
              <a:t>38</a:t>
            </a:fld>
            <a:endParaRPr lang="en-US" sz="1400"/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8867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48868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48869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48870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48871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48872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48873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48874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48875" name="AutoShape 11"/>
          <p:cNvCxnSpPr>
            <a:cxnSpLocks noChangeShapeType="1"/>
            <a:stCxn id="548867" idx="7"/>
            <a:endCxn id="548870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76" name="AutoShape 12"/>
          <p:cNvCxnSpPr>
            <a:cxnSpLocks noChangeShapeType="1"/>
            <a:stCxn id="548867" idx="6"/>
            <a:endCxn id="548871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77" name="AutoShape 13"/>
          <p:cNvCxnSpPr>
            <a:cxnSpLocks noChangeShapeType="1"/>
            <a:stCxn id="548867" idx="5"/>
            <a:endCxn id="548872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78" name="AutoShape 14"/>
          <p:cNvCxnSpPr>
            <a:cxnSpLocks noChangeShapeType="1"/>
            <a:stCxn id="548871" idx="7"/>
            <a:endCxn id="548868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79" name="AutoShape 15"/>
          <p:cNvCxnSpPr>
            <a:cxnSpLocks noChangeShapeType="1"/>
            <a:stCxn id="548873" idx="7"/>
            <a:endCxn id="548868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0" name="AutoShape 16"/>
          <p:cNvCxnSpPr>
            <a:cxnSpLocks noChangeShapeType="1"/>
            <a:stCxn id="548871" idx="5"/>
            <a:endCxn id="548874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1" name="AutoShape 17"/>
          <p:cNvCxnSpPr>
            <a:cxnSpLocks noChangeShapeType="1"/>
            <a:stCxn id="548874" idx="5"/>
            <a:endCxn id="548869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2" name="AutoShape 18"/>
          <p:cNvCxnSpPr>
            <a:cxnSpLocks noChangeShapeType="1"/>
            <a:stCxn id="548874" idx="6"/>
            <a:endCxn id="548873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3" name="AutoShape 19"/>
          <p:cNvCxnSpPr>
            <a:cxnSpLocks noChangeShapeType="1"/>
            <a:stCxn id="548873" idx="4"/>
            <a:endCxn id="548869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4" name="AutoShape 20"/>
          <p:cNvCxnSpPr>
            <a:cxnSpLocks noChangeShapeType="1"/>
            <a:stCxn id="548868" idx="3"/>
            <a:endCxn id="548874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5" name="AutoShape 21"/>
          <p:cNvCxnSpPr>
            <a:cxnSpLocks noChangeShapeType="1"/>
            <a:stCxn id="548871" idx="4"/>
            <a:endCxn id="548872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6" name="AutoShape 22"/>
          <p:cNvCxnSpPr>
            <a:cxnSpLocks noChangeShapeType="1"/>
            <a:stCxn id="548872" idx="6"/>
            <a:endCxn id="548874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7" name="AutoShape 23"/>
          <p:cNvCxnSpPr>
            <a:cxnSpLocks noChangeShapeType="1"/>
            <a:stCxn id="548870" idx="6"/>
            <a:endCxn id="548868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8" name="AutoShape 24"/>
          <p:cNvCxnSpPr>
            <a:cxnSpLocks noChangeShapeType="1"/>
            <a:stCxn id="548872" idx="6"/>
            <a:endCxn id="548869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9" name="AutoShape 25"/>
          <p:cNvCxnSpPr>
            <a:cxnSpLocks noChangeShapeType="1"/>
            <a:stCxn id="548868" idx="5"/>
            <a:endCxn id="548869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889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4889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4889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4889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4889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4889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4889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4889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4889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4890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4890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4890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890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4890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8905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06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08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8909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8910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11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8912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13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3,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4, t }</a:t>
            </a:r>
          </a:p>
        </p:txBody>
      </p:sp>
      <p:sp>
        <p:nvSpPr>
          <p:cNvPr id="548914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8915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8916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8917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8918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8919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8922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23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8924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25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48926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27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8928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8929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30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48931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45" name="Text Box 81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48933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8934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35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8936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37" name="AutoShape 73"/>
          <p:cNvSpPr>
            <a:spLocks noChangeArrowheads="1"/>
          </p:cNvSpPr>
          <p:nvPr/>
        </p:nvSpPr>
        <p:spPr bwMode="auto">
          <a:xfrm rot="11702089">
            <a:off x="6545263" y="44513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8938" name="Text Box 74"/>
          <p:cNvSpPr txBox="1">
            <a:spLocks noChangeArrowheads="1"/>
          </p:cNvSpPr>
          <p:nvPr/>
        </p:nvSpPr>
        <p:spPr bwMode="auto">
          <a:xfrm>
            <a:off x="6248400" y="4770438"/>
            <a:ext cx="12779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548939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8940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8941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42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8943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46" name="Freeform 82"/>
          <p:cNvSpPr>
            <a:spLocks/>
          </p:cNvSpPr>
          <p:nvPr/>
        </p:nvSpPr>
        <p:spPr bwMode="auto">
          <a:xfrm>
            <a:off x="177800" y="2028825"/>
            <a:ext cx="8534400" cy="4752975"/>
          </a:xfrm>
          <a:custGeom>
            <a:avLst/>
            <a:gdLst>
              <a:gd name="T0" fmla="*/ 0 w 5376"/>
              <a:gd name="T1" fmla="*/ 882 h 2994"/>
              <a:gd name="T2" fmla="*/ 112 w 5376"/>
              <a:gd name="T3" fmla="*/ 602 h 2994"/>
              <a:gd name="T4" fmla="*/ 304 w 5376"/>
              <a:gd name="T5" fmla="*/ 498 h 2994"/>
              <a:gd name="T6" fmla="*/ 440 w 5376"/>
              <a:gd name="T7" fmla="*/ 426 h 2994"/>
              <a:gd name="T8" fmla="*/ 624 w 5376"/>
              <a:gd name="T9" fmla="*/ 394 h 2994"/>
              <a:gd name="T10" fmla="*/ 832 w 5376"/>
              <a:gd name="T11" fmla="*/ 354 h 2994"/>
              <a:gd name="T12" fmla="*/ 952 w 5376"/>
              <a:gd name="T13" fmla="*/ 314 h 2994"/>
              <a:gd name="T14" fmla="*/ 1432 w 5376"/>
              <a:gd name="T15" fmla="*/ 250 h 2994"/>
              <a:gd name="T16" fmla="*/ 1928 w 5376"/>
              <a:gd name="T17" fmla="*/ 290 h 2994"/>
              <a:gd name="T18" fmla="*/ 2640 w 5376"/>
              <a:gd name="T19" fmla="*/ 322 h 2994"/>
              <a:gd name="T20" fmla="*/ 4571 w 5376"/>
              <a:gd name="T21" fmla="*/ 183 h 2994"/>
              <a:gd name="T22" fmla="*/ 4955 w 5376"/>
              <a:gd name="T23" fmla="*/ 34 h 2994"/>
              <a:gd name="T24" fmla="*/ 5221 w 5376"/>
              <a:gd name="T25" fmla="*/ 23 h 2994"/>
              <a:gd name="T26" fmla="*/ 5349 w 5376"/>
              <a:gd name="T27" fmla="*/ 141 h 2994"/>
              <a:gd name="T28" fmla="*/ 5376 w 5376"/>
              <a:gd name="T29" fmla="*/ 274 h 2994"/>
              <a:gd name="T30" fmla="*/ 5368 w 5376"/>
              <a:gd name="T31" fmla="*/ 626 h 2994"/>
              <a:gd name="T32" fmla="*/ 5288 w 5376"/>
              <a:gd name="T33" fmla="*/ 858 h 2994"/>
              <a:gd name="T34" fmla="*/ 5240 w 5376"/>
              <a:gd name="T35" fmla="*/ 994 h 2994"/>
              <a:gd name="T36" fmla="*/ 5056 w 5376"/>
              <a:gd name="T37" fmla="*/ 1042 h 2994"/>
              <a:gd name="T38" fmla="*/ 4832 w 5376"/>
              <a:gd name="T39" fmla="*/ 1114 h 2994"/>
              <a:gd name="T40" fmla="*/ 4704 w 5376"/>
              <a:gd name="T41" fmla="*/ 1130 h 2994"/>
              <a:gd name="T42" fmla="*/ 4216 w 5376"/>
              <a:gd name="T43" fmla="*/ 1250 h 2994"/>
              <a:gd name="T44" fmla="*/ 4144 w 5376"/>
              <a:gd name="T45" fmla="*/ 1282 h 2994"/>
              <a:gd name="T46" fmla="*/ 3936 w 5376"/>
              <a:gd name="T47" fmla="*/ 1386 h 2994"/>
              <a:gd name="T48" fmla="*/ 3728 w 5376"/>
              <a:gd name="T49" fmla="*/ 1490 h 2994"/>
              <a:gd name="T50" fmla="*/ 3536 w 5376"/>
              <a:gd name="T51" fmla="*/ 1538 h 2994"/>
              <a:gd name="T52" fmla="*/ 3424 w 5376"/>
              <a:gd name="T53" fmla="*/ 1570 h 2994"/>
              <a:gd name="T54" fmla="*/ 3248 w 5376"/>
              <a:gd name="T55" fmla="*/ 1602 h 2994"/>
              <a:gd name="T56" fmla="*/ 3152 w 5376"/>
              <a:gd name="T57" fmla="*/ 1674 h 2994"/>
              <a:gd name="T58" fmla="*/ 3096 w 5376"/>
              <a:gd name="T59" fmla="*/ 1738 h 2994"/>
              <a:gd name="T60" fmla="*/ 3056 w 5376"/>
              <a:gd name="T61" fmla="*/ 1810 h 2994"/>
              <a:gd name="T62" fmla="*/ 3008 w 5376"/>
              <a:gd name="T63" fmla="*/ 1906 h 2994"/>
              <a:gd name="T64" fmla="*/ 2800 w 5376"/>
              <a:gd name="T65" fmla="*/ 2042 h 2994"/>
              <a:gd name="T66" fmla="*/ 2704 w 5376"/>
              <a:gd name="T67" fmla="*/ 2090 h 2994"/>
              <a:gd name="T68" fmla="*/ 2552 w 5376"/>
              <a:gd name="T69" fmla="*/ 2114 h 2994"/>
              <a:gd name="T70" fmla="*/ 2408 w 5376"/>
              <a:gd name="T71" fmla="*/ 2218 h 2994"/>
              <a:gd name="T72" fmla="*/ 2304 w 5376"/>
              <a:gd name="T73" fmla="*/ 2282 h 2994"/>
              <a:gd name="T74" fmla="*/ 2048 w 5376"/>
              <a:gd name="T75" fmla="*/ 2490 h 2994"/>
              <a:gd name="T76" fmla="*/ 1968 w 5376"/>
              <a:gd name="T77" fmla="*/ 2546 h 2994"/>
              <a:gd name="T78" fmla="*/ 1904 w 5376"/>
              <a:gd name="T79" fmla="*/ 2666 h 2994"/>
              <a:gd name="T80" fmla="*/ 1856 w 5376"/>
              <a:gd name="T81" fmla="*/ 2778 h 2994"/>
              <a:gd name="T82" fmla="*/ 1680 w 5376"/>
              <a:gd name="T83" fmla="*/ 2994 h 2994"/>
              <a:gd name="T84" fmla="*/ 1208 w 5376"/>
              <a:gd name="T85" fmla="*/ 2954 h 2994"/>
              <a:gd name="T86" fmla="*/ 1008 w 5376"/>
              <a:gd name="T87" fmla="*/ 2898 h 2994"/>
              <a:gd name="T88" fmla="*/ 936 w 5376"/>
              <a:gd name="T89" fmla="*/ 2866 h 2994"/>
              <a:gd name="T90" fmla="*/ 888 w 5376"/>
              <a:gd name="T91" fmla="*/ 2754 h 2994"/>
              <a:gd name="T92" fmla="*/ 792 w 5376"/>
              <a:gd name="T93" fmla="*/ 2658 h 2994"/>
              <a:gd name="T94" fmla="*/ 736 w 5376"/>
              <a:gd name="T95" fmla="*/ 2578 h 2994"/>
              <a:gd name="T96" fmla="*/ 704 w 5376"/>
              <a:gd name="T97" fmla="*/ 2506 h 2994"/>
              <a:gd name="T98" fmla="*/ 680 w 5376"/>
              <a:gd name="T99" fmla="*/ 2482 h 2994"/>
              <a:gd name="T100" fmla="*/ 656 w 5376"/>
              <a:gd name="T101" fmla="*/ 2426 h 2994"/>
              <a:gd name="T102" fmla="*/ 472 w 5376"/>
              <a:gd name="T103" fmla="*/ 2194 h 2994"/>
              <a:gd name="T104" fmla="*/ 440 w 5376"/>
              <a:gd name="T105" fmla="*/ 2066 h 2994"/>
              <a:gd name="T106" fmla="*/ 336 w 5376"/>
              <a:gd name="T107" fmla="*/ 1906 h 2994"/>
              <a:gd name="T108" fmla="*/ 272 w 5376"/>
              <a:gd name="T109" fmla="*/ 1786 h 2994"/>
              <a:gd name="T110" fmla="*/ 192 w 5376"/>
              <a:gd name="T111" fmla="*/ 1698 h 2994"/>
              <a:gd name="T112" fmla="*/ 96 w 5376"/>
              <a:gd name="T113" fmla="*/ 1250 h 2994"/>
              <a:gd name="T114" fmla="*/ 24 w 5376"/>
              <a:gd name="T115" fmla="*/ 1122 h 2994"/>
              <a:gd name="T116" fmla="*/ 16 w 5376"/>
              <a:gd name="T117" fmla="*/ 1090 h 2994"/>
              <a:gd name="T118" fmla="*/ 0 w 5376"/>
              <a:gd name="T119" fmla="*/ 1042 h 2994"/>
              <a:gd name="T120" fmla="*/ 0 w 5376"/>
              <a:gd name="T121" fmla="*/ 882 h 2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77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84309-5310-4B11-BD44-39C875D63A33}" type="slidenum">
              <a:rPr lang="en-US"/>
              <a:pPr/>
              <a:t>39</a:t>
            </a:fld>
            <a:endParaRPr lang="en-US" sz="140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9891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49892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49893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49894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49895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49896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49897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49898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49899" name="AutoShape 11"/>
          <p:cNvCxnSpPr>
            <a:cxnSpLocks noChangeShapeType="1"/>
            <a:stCxn id="549891" idx="7"/>
            <a:endCxn id="549894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0" name="AutoShape 12"/>
          <p:cNvCxnSpPr>
            <a:cxnSpLocks noChangeShapeType="1"/>
            <a:stCxn id="549891" idx="6"/>
            <a:endCxn id="549895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1" name="AutoShape 13"/>
          <p:cNvCxnSpPr>
            <a:cxnSpLocks noChangeShapeType="1"/>
            <a:stCxn id="549891" idx="5"/>
            <a:endCxn id="549896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2" name="AutoShape 14"/>
          <p:cNvCxnSpPr>
            <a:cxnSpLocks noChangeShapeType="1"/>
            <a:stCxn id="549895" idx="7"/>
            <a:endCxn id="549892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3" name="AutoShape 15"/>
          <p:cNvCxnSpPr>
            <a:cxnSpLocks noChangeShapeType="1"/>
            <a:stCxn id="549897" idx="7"/>
            <a:endCxn id="549892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4" name="AutoShape 16"/>
          <p:cNvCxnSpPr>
            <a:cxnSpLocks noChangeShapeType="1"/>
            <a:stCxn id="549895" idx="5"/>
            <a:endCxn id="549898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5" name="AutoShape 17"/>
          <p:cNvCxnSpPr>
            <a:cxnSpLocks noChangeShapeType="1"/>
            <a:stCxn id="549898" idx="5"/>
            <a:endCxn id="549893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6" name="AutoShape 18"/>
          <p:cNvCxnSpPr>
            <a:cxnSpLocks noChangeShapeType="1"/>
            <a:stCxn id="549898" idx="6"/>
            <a:endCxn id="549897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7" name="AutoShape 19"/>
          <p:cNvCxnSpPr>
            <a:cxnSpLocks noChangeShapeType="1"/>
            <a:stCxn id="549897" idx="4"/>
            <a:endCxn id="549893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8" name="AutoShape 20"/>
          <p:cNvCxnSpPr>
            <a:cxnSpLocks noChangeShapeType="1"/>
            <a:stCxn id="549892" idx="3"/>
            <a:endCxn id="549898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9" name="AutoShape 21"/>
          <p:cNvCxnSpPr>
            <a:cxnSpLocks noChangeShapeType="1"/>
            <a:stCxn id="549895" idx="4"/>
            <a:endCxn id="549896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10" name="AutoShape 22"/>
          <p:cNvCxnSpPr>
            <a:cxnSpLocks noChangeShapeType="1"/>
            <a:stCxn id="549896" idx="6"/>
            <a:endCxn id="549898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11" name="AutoShape 23"/>
          <p:cNvCxnSpPr>
            <a:cxnSpLocks noChangeShapeType="1"/>
            <a:stCxn id="549894" idx="6"/>
            <a:endCxn id="549892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12" name="AutoShape 24"/>
          <p:cNvCxnSpPr>
            <a:cxnSpLocks noChangeShapeType="1"/>
            <a:stCxn id="549896" idx="6"/>
            <a:endCxn id="549893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13" name="AutoShape 25"/>
          <p:cNvCxnSpPr>
            <a:cxnSpLocks noChangeShapeType="1"/>
            <a:stCxn id="549892" idx="5"/>
            <a:endCxn id="549893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991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4991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4991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4991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4991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4992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4992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4992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4992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4992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4992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4992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992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4992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992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993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9932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9933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9934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9935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9936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9937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3, 4,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t }</a:t>
            </a:r>
          </a:p>
        </p:txBody>
      </p:sp>
      <p:sp>
        <p:nvSpPr>
          <p:cNvPr id="549938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9939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9940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9941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9942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9943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9946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9947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9948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9949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49950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9951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9952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9953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9954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49955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9968" name="Text Box 80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49956" name="Freeform 68"/>
          <p:cNvSpPr>
            <a:spLocks/>
          </p:cNvSpPr>
          <p:nvPr/>
        </p:nvSpPr>
        <p:spPr bwMode="auto">
          <a:xfrm>
            <a:off x="177800" y="1995488"/>
            <a:ext cx="8534400" cy="4786312"/>
          </a:xfrm>
          <a:custGeom>
            <a:avLst/>
            <a:gdLst>
              <a:gd name="T0" fmla="*/ 0 w 5376"/>
              <a:gd name="T1" fmla="*/ 903 h 3015"/>
              <a:gd name="T2" fmla="*/ 112 w 5376"/>
              <a:gd name="T3" fmla="*/ 623 h 3015"/>
              <a:gd name="T4" fmla="*/ 304 w 5376"/>
              <a:gd name="T5" fmla="*/ 519 h 3015"/>
              <a:gd name="T6" fmla="*/ 440 w 5376"/>
              <a:gd name="T7" fmla="*/ 447 h 3015"/>
              <a:gd name="T8" fmla="*/ 624 w 5376"/>
              <a:gd name="T9" fmla="*/ 415 h 3015"/>
              <a:gd name="T10" fmla="*/ 832 w 5376"/>
              <a:gd name="T11" fmla="*/ 375 h 3015"/>
              <a:gd name="T12" fmla="*/ 952 w 5376"/>
              <a:gd name="T13" fmla="*/ 335 h 3015"/>
              <a:gd name="T14" fmla="*/ 1432 w 5376"/>
              <a:gd name="T15" fmla="*/ 271 h 3015"/>
              <a:gd name="T16" fmla="*/ 1928 w 5376"/>
              <a:gd name="T17" fmla="*/ 311 h 3015"/>
              <a:gd name="T18" fmla="*/ 2640 w 5376"/>
              <a:gd name="T19" fmla="*/ 343 h 3015"/>
              <a:gd name="T20" fmla="*/ 4528 w 5376"/>
              <a:gd name="T21" fmla="*/ 130 h 3015"/>
              <a:gd name="T22" fmla="*/ 4955 w 5376"/>
              <a:gd name="T23" fmla="*/ 34 h 3015"/>
              <a:gd name="T24" fmla="*/ 5232 w 5376"/>
              <a:gd name="T25" fmla="*/ 34 h 3015"/>
              <a:gd name="T26" fmla="*/ 5371 w 5376"/>
              <a:gd name="T27" fmla="*/ 162 h 3015"/>
              <a:gd name="T28" fmla="*/ 5376 w 5376"/>
              <a:gd name="T29" fmla="*/ 295 h 3015"/>
              <a:gd name="T30" fmla="*/ 5368 w 5376"/>
              <a:gd name="T31" fmla="*/ 647 h 3015"/>
              <a:gd name="T32" fmla="*/ 5288 w 5376"/>
              <a:gd name="T33" fmla="*/ 879 h 3015"/>
              <a:gd name="T34" fmla="*/ 5240 w 5376"/>
              <a:gd name="T35" fmla="*/ 1015 h 3015"/>
              <a:gd name="T36" fmla="*/ 5216 w 5376"/>
              <a:gd name="T37" fmla="*/ 1111 h 3015"/>
              <a:gd name="T38" fmla="*/ 4936 w 5376"/>
              <a:gd name="T39" fmla="*/ 1439 h 3015"/>
              <a:gd name="T40" fmla="*/ 4488 w 5376"/>
              <a:gd name="T41" fmla="*/ 1807 h 3015"/>
              <a:gd name="T42" fmla="*/ 4056 w 5376"/>
              <a:gd name="T43" fmla="*/ 1911 h 3015"/>
              <a:gd name="T44" fmla="*/ 3704 w 5376"/>
              <a:gd name="T45" fmla="*/ 1951 h 3015"/>
              <a:gd name="T46" fmla="*/ 3448 w 5376"/>
              <a:gd name="T47" fmla="*/ 1991 h 3015"/>
              <a:gd name="T48" fmla="*/ 3088 w 5376"/>
              <a:gd name="T49" fmla="*/ 2071 h 3015"/>
              <a:gd name="T50" fmla="*/ 2912 w 5376"/>
              <a:gd name="T51" fmla="*/ 2095 h 3015"/>
              <a:gd name="T52" fmla="*/ 2800 w 5376"/>
              <a:gd name="T53" fmla="*/ 2063 h 3015"/>
              <a:gd name="T54" fmla="*/ 2704 w 5376"/>
              <a:gd name="T55" fmla="*/ 2111 h 3015"/>
              <a:gd name="T56" fmla="*/ 2552 w 5376"/>
              <a:gd name="T57" fmla="*/ 2135 h 3015"/>
              <a:gd name="T58" fmla="*/ 2408 w 5376"/>
              <a:gd name="T59" fmla="*/ 2239 h 3015"/>
              <a:gd name="T60" fmla="*/ 2304 w 5376"/>
              <a:gd name="T61" fmla="*/ 2303 h 3015"/>
              <a:gd name="T62" fmla="*/ 2048 w 5376"/>
              <a:gd name="T63" fmla="*/ 2511 h 3015"/>
              <a:gd name="T64" fmla="*/ 1968 w 5376"/>
              <a:gd name="T65" fmla="*/ 2567 h 3015"/>
              <a:gd name="T66" fmla="*/ 1904 w 5376"/>
              <a:gd name="T67" fmla="*/ 2687 h 3015"/>
              <a:gd name="T68" fmla="*/ 1856 w 5376"/>
              <a:gd name="T69" fmla="*/ 2799 h 3015"/>
              <a:gd name="T70" fmla="*/ 1680 w 5376"/>
              <a:gd name="T71" fmla="*/ 3015 h 3015"/>
              <a:gd name="T72" fmla="*/ 1208 w 5376"/>
              <a:gd name="T73" fmla="*/ 2975 h 3015"/>
              <a:gd name="T74" fmla="*/ 1008 w 5376"/>
              <a:gd name="T75" fmla="*/ 2919 h 3015"/>
              <a:gd name="T76" fmla="*/ 936 w 5376"/>
              <a:gd name="T77" fmla="*/ 2887 h 3015"/>
              <a:gd name="T78" fmla="*/ 888 w 5376"/>
              <a:gd name="T79" fmla="*/ 2775 h 3015"/>
              <a:gd name="T80" fmla="*/ 792 w 5376"/>
              <a:gd name="T81" fmla="*/ 2679 h 3015"/>
              <a:gd name="T82" fmla="*/ 736 w 5376"/>
              <a:gd name="T83" fmla="*/ 2599 h 3015"/>
              <a:gd name="T84" fmla="*/ 704 w 5376"/>
              <a:gd name="T85" fmla="*/ 2527 h 3015"/>
              <a:gd name="T86" fmla="*/ 680 w 5376"/>
              <a:gd name="T87" fmla="*/ 2503 h 3015"/>
              <a:gd name="T88" fmla="*/ 656 w 5376"/>
              <a:gd name="T89" fmla="*/ 2447 h 3015"/>
              <a:gd name="T90" fmla="*/ 472 w 5376"/>
              <a:gd name="T91" fmla="*/ 2215 h 3015"/>
              <a:gd name="T92" fmla="*/ 440 w 5376"/>
              <a:gd name="T93" fmla="*/ 2087 h 3015"/>
              <a:gd name="T94" fmla="*/ 336 w 5376"/>
              <a:gd name="T95" fmla="*/ 1927 h 3015"/>
              <a:gd name="T96" fmla="*/ 272 w 5376"/>
              <a:gd name="T97" fmla="*/ 1807 h 3015"/>
              <a:gd name="T98" fmla="*/ 192 w 5376"/>
              <a:gd name="T99" fmla="*/ 1719 h 3015"/>
              <a:gd name="T100" fmla="*/ 96 w 5376"/>
              <a:gd name="T101" fmla="*/ 1271 h 3015"/>
              <a:gd name="T102" fmla="*/ 24 w 5376"/>
              <a:gd name="T103" fmla="*/ 1143 h 3015"/>
              <a:gd name="T104" fmla="*/ 16 w 5376"/>
              <a:gd name="T105" fmla="*/ 1111 h 3015"/>
              <a:gd name="T106" fmla="*/ 0 w 5376"/>
              <a:gd name="T107" fmla="*/ 1063 h 3015"/>
              <a:gd name="T108" fmla="*/ 0 w 5376"/>
              <a:gd name="T109" fmla="*/ 903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9957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9958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9959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9960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9963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9964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9965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9966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9967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47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b="1">
                <a:solidFill>
                  <a:srgbClr val="3B62AF"/>
                </a:solidFill>
              </a:rPr>
              <a:t>Dijkstra's algorithm 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220028" y="1171575"/>
            <a:ext cx="8398193" cy="4939189"/>
          </a:xfrm>
        </p:spPr>
        <p:txBody>
          <a:bodyPr lIns="0" tIns="0" rIns="0" bIns="0">
            <a:normAutofit fontScale="92500" lnSpcReduction="20000"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b="1" u="sng" dirty="0" err="1" smtClean="0">
                <a:solidFill>
                  <a:srgbClr val="444444"/>
                </a:solidFill>
              </a:rPr>
              <a:t>Dijkstra's</a:t>
            </a:r>
            <a:r>
              <a:rPr lang="en-US" altLang="en-US" b="1" u="sng" dirty="0" smtClean="0">
                <a:solidFill>
                  <a:srgbClr val="444444"/>
                </a:solidFill>
              </a:rPr>
              <a:t> algorithm</a:t>
            </a:r>
            <a:r>
              <a:rPr lang="en-US" altLang="en-US" b="1" dirty="0" smtClean="0">
                <a:solidFill>
                  <a:srgbClr val="444444"/>
                </a:solidFill>
              </a:rPr>
              <a:t> </a:t>
            </a:r>
            <a:r>
              <a:rPr lang="en-US" altLang="en-US" dirty="0" smtClean="0">
                <a:solidFill>
                  <a:srgbClr val="444444"/>
                </a:solidFill>
              </a:rPr>
              <a:t>-</a:t>
            </a:r>
            <a:r>
              <a:rPr lang="en-US" altLang="en-US" b="1" dirty="0" smtClean="0">
                <a:solidFill>
                  <a:srgbClr val="444444"/>
                </a:solidFill>
              </a:rPr>
              <a:t> </a:t>
            </a:r>
            <a:r>
              <a:rPr lang="en-US" altLang="en-US" dirty="0" smtClean="0">
                <a:solidFill>
                  <a:srgbClr val="444444"/>
                </a:solidFill>
              </a:rPr>
              <a:t>is a solution to the single-source shortest path problem in graph theory.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Works on both directed and undirected graphs. However, all edges must have nonnegative weights.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dirty="0" smtClean="0">
              <a:solidFill>
                <a:srgbClr val="444444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990000"/>
                </a:solidFill>
              </a:rPr>
              <a:t>Approach:</a:t>
            </a:r>
            <a:r>
              <a:rPr lang="en-US" altLang="en-US" dirty="0" smtClean="0">
                <a:solidFill>
                  <a:srgbClr val="444444"/>
                </a:solidFill>
              </a:rPr>
              <a:t> Greedy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dirty="0" smtClean="0">
              <a:solidFill>
                <a:srgbClr val="444444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990000"/>
                </a:solidFill>
              </a:rPr>
              <a:t>Input:</a:t>
            </a:r>
            <a:r>
              <a:rPr lang="en-US" altLang="en-US" dirty="0" smtClean="0">
                <a:solidFill>
                  <a:srgbClr val="444444"/>
                </a:solidFill>
              </a:rPr>
              <a:t> Weighted graph G={E,V} and source vertex </a:t>
            </a:r>
            <a:r>
              <a:rPr lang="en-US" altLang="en-US" i="1" dirty="0" err="1" smtClean="0">
                <a:solidFill>
                  <a:srgbClr val="444444"/>
                </a:solidFill>
              </a:rPr>
              <a:t>v</a:t>
            </a:r>
            <a:r>
              <a:rPr lang="en-US" altLang="en-US" dirty="0" err="1" smtClean="0">
                <a:latin typeface="Constantia" pitchFamily="18" charset="0"/>
              </a:rPr>
              <a:t>∈</a:t>
            </a:r>
            <a:r>
              <a:rPr lang="en-US" altLang="en-US" dirty="0" err="1" smtClean="0">
                <a:solidFill>
                  <a:srgbClr val="444444"/>
                </a:solidFill>
              </a:rPr>
              <a:t>V</a:t>
            </a:r>
            <a:r>
              <a:rPr lang="en-US" altLang="en-US" dirty="0" smtClean="0">
                <a:solidFill>
                  <a:srgbClr val="444444"/>
                </a:solidFill>
              </a:rPr>
              <a:t>, such that all edge weights are nonnegative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990000"/>
                </a:solidFill>
              </a:rPr>
              <a:t>Output:</a:t>
            </a:r>
            <a:r>
              <a:rPr lang="en-US" altLang="en-US" dirty="0" smtClean="0">
                <a:solidFill>
                  <a:srgbClr val="444444"/>
                </a:solidFill>
              </a:rPr>
              <a:t> Lengths of shortest paths (or the shortest paths themselves) from a given source vertex</a:t>
            </a:r>
            <a:r>
              <a:rPr lang="en-US" altLang="en-US" i="1" dirty="0" smtClean="0">
                <a:solidFill>
                  <a:srgbClr val="444444"/>
                </a:solidFill>
              </a:rPr>
              <a:t> </a:t>
            </a:r>
            <a:r>
              <a:rPr lang="en-US" altLang="en-US" i="1" dirty="0" err="1" smtClean="0">
                <a:solidFill>
                  <a:srgbClr val="444444"/>
                </a:solidFill>
              </a:rPr>
              <a:t>v</a:t>
            </a:r>
            <a:r>
              <a:rPr lang="en-US" altLang="en-US" dirty="0" err="1" smtClean="0">
                <a:latin typeface="Constantia" pitchFamily="18" charset="0"/>
              </a:rPr>
              <a:t>∈</a:t>
            </a:r>
            <a:r>
              <a:rPr lang="en-US" altLang="en-US" dirty="0" err="1" smtClean="0">
                <a:solidFill>
                  <a:srgbClr val="444444"/>
                </a:solidFill>
              </a:rPr>
              <a:t>V</a:t>
            </a:r>
            <a:r>
              <a:rPr lang="en-US" altLang="en-US" dirty="0" smtClean="0">
                <a:solidFill>
                  <a:srgbClr val="444444"/>
                </a:solidFill>
              </a:rPr>
              <a:t>  to all other vertices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444444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b="1" u="sng" dirty="0" smtClean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6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B1BBB-7EAC-44B9-A935-8BE8ADF37EEB}" type="slidenum">
              <a:rPr lang="en-US"/>
              <a:pPr/>
              <a:t>40</a:t>
            </a:fld>
            <a:endParaRPr lang="en-US" sz="140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50915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50916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50917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50918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50919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50920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50921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50922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50923" name="AutoShape 11"/>
          <p:cNvCxnSpPr>
            <a:cxnSpLocks noChangeShapeType="1"/>
            <a:stCxn id="550915" idx="7"/>
            <a:endCxn id="550918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4" name="AutoShape 12"/>
          <p:cNvCxnSpPr>
            <a:cxnSpLocks noChangeShapeType="1"/>
            <a:stCxn id="550915" idx="6"/>
            <a:endCxn id="550919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5" name="AutoShape 13"/>
          <p:cNvCxnSpPr>
            <a:cxnSpLocks noChangeShapeType="1"/>
            <a:stCxn id="550915" idx="5"/>
            <a:endCxn id="550920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6" name="AutoShape 14"/>
          <p:cNvCxnSpPr>
            <a:cxnSpLocks noChangeShapeType="1"/>
            <a:stCxn id="550919" idx="7"/>
            <a:endCxn id="550916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7" name="AutoShape 15"/>
          <p:cNvCxnSpPr>
            <a:cxnSpLocks noChangeShapeType="1"/>
            <a:stCxn id="550921" idx="7"/>
            <a:endCxn id="550916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8" name="AutoShape 16"/>
          <p:cNvCxnSpPr>
            <a:cxnSpLocks noChangeShapeType="1"/>
            <a:stCxn id="550919" idx="5"/>
            <a:endCxn id="550922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9" name="AutoShape 17"/>
          <p:cNvCxnSpPr>
            <a:cxnSpLocks noChangeShapeType="1"/>
            <a:stCxn id="550922" idx="5"/>
            <a:endCxn id="550917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0" name="AutoShape 18"/>
          <p:cNvCxnSpPr>
            <a:cxnSpLocks noChangeShapeType="1"/>
            <a:stCxn id="550922" idx="6"/>
            <a:endCxn id="550921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1" name="AutoShape 19"/>
          <p:cNvCxnSpPr>
            <a:cxnSpLocks noChangeShapeType="1"/>
            <a:stCxn id="550921" idx="4"/>
            <a:endCxn id="550917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2" name="AutoShape 20"/>
          <p:cNvCxnSpPr>
            <a:cxnSpLocks noChangeShapeType="1"/>
            <a:stCxn id="550916" idx="3"/>
            <a:endCxn id="550922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3" name="AutoShape 21"/>
          <p:cNvCxnSpPr>
            <a:cxnSpLocks noChangeShapeType="1"/>
            <a:stCxn id="550919" idx="4"/>
            <a:endCxn id="550920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4" name="AutoShape 22"/>
          <p:cNvCxnSpPr>
            <a:cxnSpLocks noChangeShapeType="1"/>
            <a:stCxn id="550920" idx="6"/>
            <a:endCxn id="550922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5" name="AutoShape 23"/>
          <p:cNvCxnSpPr>
            <a:cxnSpLocks noChangeShapeType="1"/>
            <a:stCxn id="550918" idx="6"/>
            <a:endCxn id="550916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6" name="AutoShape 24"/>
          <p:cNvCxnSpPr>
            <a:cxnSpLocks noChangeShapeType="1"/>
            <a:stCxn id="550920" idx="6"/>
            <a:endCxn id="550917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7" name="AutoShape 25"/>
          <p:cNvCxnSpPr>
            <a:cxnSpLocks noChangeShapeType="1"/>
            <a:stCxn id="550916" idx="5"/>
            <a:endCxn id="550917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0939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50940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50941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50942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50943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50944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50945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50946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50947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50948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50949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50950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50951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50952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50953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54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56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0957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0958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59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0960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61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3, 4,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t }</a:t>
            </a:r>
          </a:p>
        </p:txBody>
      </p:sp>
      <p:sp>
        <p:nvSpPr>
          <p:cNvPr id="550962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0963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0964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0965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0966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0967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0970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71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0972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73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50974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75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0976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0977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78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50979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81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0982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83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0984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85" name="AutoShape 73"/>
          <p:cNvSpPr>
            <a:spLocks noChangeArrowheads="1"/>
          </p:cNvSpPr>
          <p:nvPr/>
        </p:nvSpPr>
        <p:spPr bwMode="auto">
          <a:xfrm rot="16200000">
            <a:off x="6862763" y="62674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0986" name="Text Box 74"/>
          <p:cNvSpPr txBox="1">
            <a:spLocks noChangeArrowheads="1"/>
          </p:cNvSpPr>
          <p:nvPr/>
        </p:nvSpPr>
        <p:spPr bwMode="auto">
          <a:xfrm>
            <a:off x="5867400" y="6256338"/>
            <a:ext cx="9461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550987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0988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0989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90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0991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92" name="Text Box 80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50993" name="Freeform 81"/>
          <p:cNvSpPr>
            <a:spLocks/>
          </p:cNvSpPr>
          <p:nvPr/>
        </p:nvSpPr>
        <p:spPr bwMode="auto">
          <a:xfrm>
            <a:off x="177800" y="1995488"/>
            <a:ext cx="8534400" cy="4786312"/>
          </a:xfrm>
          <a:custGeom>
            <a:avLst/>
            <a:gdLst>
              <a:gd name="T0" fmla="*/ 0 w 5376"/>
              <a:gd name="T1" fmla="*/ 903 h 3015"/>
              <a:gd name="T2" fmla="*/ 112 w 5376"/>
              <a:gd name="T3" fmla="*/ 623 h 3015"/>
              <a:gd name="T4" fmla="*/ 304 w 5376"/>
              <a:gd name="T5" fmla="*/ 519 h 3015"/>
              <a:gd name="T6" fmla="*/ 440 w 5376"/>
              <a:gd name="T7" fmla="*/ 447 h 3015"/>
              <a:gd name="T8" fmla="*/ 624 w 5376"/>
              <a:gd name="T9" fmla="*/ 415 h 3015"/>
              <a:gd name="T10" fmla="*/ 832 w 5376"/>
              <a:gd name="T11" fmla="*/ 375 h 3015"/>
              <a:gd name="T12" fmla="*/ 952 w 5376"/>
              <a:gd name="T13" fmla="*/ 335 h 3015"/>
              <a:gd name="T14" fmla="*/ 1432 w 5376"/>
              <a:gd name="T15" fmla="*/ 271 h 3015"/>
              <a:gd name="T16" fmla="*/ 1928 w 5376"/>
              <a:gd name="T17" fmla="*/ 311 h 3015"/>
              <a:gd name="T18" fmla="*/ 2640 w 5376"/>
              <a:gd name="T19" fmla="*/ 343 h 3015"/>
              <a:gd name="T20" fmla="*/ 4528 w 5376"/>
              <a:gd name="T21" fmla="*/ 130 h 3015"/>
              <a:gd name="T22" fmla="*/ 4955 w 5376"/>
              <a:gd name="T23" fmla="*/ 34 h 3015"/>
              <a:gd name="T24" fmla="*/ 5232 w 5376"/>
              <a:gd name="T25" fmla="*/ 34 h 3015"/>
              <a:gd name="T26" fmla="*/ 5371 w 5376"/>
              <a:gd name="T27" fmla="*/ 162 h 3015"/>
              <a:gd name="T28" fmla="*/ 5376 w 5376"/>
              <a:gd name="T29" fmla="*/ 295 h 3015"/>
              <a:gd name="T30" fmla="*/ 5368 w 5376"/>
              <a:gd name="T31" fmla="*/ 647 h 3015"/>
              <a:gd name="T32" fmla="*/ 5288 w 5376"/>
              <a:gd name="T33" fmla="*/ 879 h 3015"/>
              <a:gd name="T34" fmla="*/ 5240 w 5376"/>
              <a:gd name="T35" fmla="*/ 1015 h 3015"/>
              <a:gd name="T36" fmla="*/ 5216 w 5376"/>
              <a:gd name="T37" fmla="*/ 1111 h 3015"/>
              <a:gd name="T38" fmla="*/ 4936 w 5376"/>
              <a:gd name="T39" fmla="*/ 1439 h 3015"/>
              <a:gd name="T40" fmla="*/ 4488 w 5376"/>
              <a:gd name="T41" fmla="*/ 1807 h 3015"/>
              <a:gd name="T42" fmla="*/ 4056 w 5376"/>
              <a:gd name="T43" fmla="*/ 1911 h 3015"/>
              <a:gd name="T44" fmla="*/ 3704 w 5376"/>
              <a:gd name="T45" fmla="*/ 1951 h 3015"/>
              <a:gd name="T46" fmla="*/ 3448 w 5376"/>
              <a:gd name="T47" fmla="*/ 1991 h 3015"/>
              <a:gd name="T48" fmla="*/ 3088 w 5376"/>
              <a:gd name="T49" fmla="*/ 2071 h 3015"/>
              <a:gd name="T50" fmla="*/ 2912 w 5376"/>
              <a:gd name="T51" fmla="*/ 2095 h 3015"/>
              <a:gd name="T52" fmla="*/ 2800 w 5376"/>
              <a:gd name="T53" fmla="*/ 2063 h 3015"/>
              <a:gd name="T54" fmla="*/ 2704 w 5376"/>
              <a:gd name="T55" fmla="*/ 2111 h 3015"/>
              <a:gd name="T56" fmla="*/ 2552 w 5376"/>
              <a:gd name="T57" fmla="*/ 2135 h 3015"/>
              <a:gd name="T58" fmla="*/ 2408 w 5376"/>
              <a:gd name="T59" fmla="*/ 2239 h 3015"/>
              <a:gd name="T60" fmla="*/ 2304 w 5376"/>
              <a:gd name="T61" fmla="*/ 2303 h 3015"/>
              <a:gd name="T62" fmla="*/ 2048 w 5376"/>
              <a:gd name="T63" fmla="*/ 2511 h 3015"/>
              <a:gd name="T64" fmla="*/ 1968 w 5376"/>
              <a:gd name="T65" fmla="*/ 2567 h 3015"/>
              <a:gd name="T66" fmla="*/ 1904 w 5376"/>
              <a:gd name="T67" fmla="*/ 2687 h 3015"/>
              <a:gd name="T68" fmla="*/ 1856 w 5376"/>
              <a:gd name="T69" fmla="*/ 2799 h 3015"/>
              <a:gd name="T70" fmla="*/ 1680 w 5376"/>
              <a:gd name="T71" fmla="*/ 3015 h 3015"/>
              <a:gd name="T72" fmla="*/ 1208 w 5376"/>
              <a:gd name="T73" fmla="*/ 2975 h 3015"/>
              <a:gd name="T74" fmla="*/ 1008 w 5376"/>
              <a:gd name="T75" fmla="*/ 2919 h 3015"/>
              <a:gd name="T76" fmla="*/ 936 w 5376"/>
              <a:gd name="T77" fmla="*/ 2887 h 3015"/>
              <a:gd name="T78" fmla="*/ 888 w 5376"/>
              <a:gd name="T79" fmla="*/ 2775 h 3015"/>
              <a:gd name="T80" fmla="*/ 792 w 5376"/>
              <a:gd name="T81" fmla="*/ 2679 h 3015"/>
              <a:gd name="T82" fmla="*/ 736 w 5376"/>
              <a:gd name="T83" fmla="*/ 2599 h 3015"/>
              <a:gd name="T84" fmla="*/ 704 w 5376"/>
              <a:gd name="T85" fmla="*/ 2527 h 3015"/>
              <a:gd name="T86" fmla="*/ 680 w 5376"/>
              <a:gd name="T87" fmla="*/ 2503 h 3015"/>
              <a:gd name="T88" fmla="*/ 656 w 5376"/>
              <a:gd name="T89" fmla="*/ 2447 h 3015"/>
              <a:gd name="T90" fmla="*/ 472 w 5376"/>
              <a:gd name="T91" fmla="*/ 2215 h 3015"/>
              <a:gd name="T92" fmla="*/ 440 w 5376"/>
              <a:gd name="T93" fmla="*/ 2087 h 3015"/>
              <a:gd name="T94" fmla="*/ 336 w 5376"/>
              <a:gd name="T95" fmla="*/ 1927 h 3015"/>
              <a:gd name="T96" fmla="*/ 272 w 5376"/>
              <a:gd name="T97" fmla="*/ 1807 h 3015"/>
              <a:gd name="T98" fmla="*/ 192 w 5376"/>
              <a:gd name="T99" fmla="*/ 1719 h 3015"/>
              <a:gd name="T100" fmla="*/ 96 w 5376"/>
              <a:gd name="T101" fmla="*/ 1271 h 3015"/>
              <a:gd name="T102" fmla="*/ 24 w 5376"/>
              <a:gd name="T103" fmla="*/ 1143 h 3015"/>
              <a:gd name="T104" fmla="*/ 16 w 5376"/>
              <a:gd name="T105" fmla="*/ 1111 h 3015"/>
              <a:gd name="T106" fmla="*/ 0 w 5376"/>
              <a:gd name="T107" fmla="*/ 1063 h 3015"/>
              <a:gd name="T108" fmla="*/ 0 w 5376"/>
              <a:gd name="T109" fmla="*/ 903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30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FE327-E640-4EC8-972D-7A6DC98DCFE2}" type="slidenum">
              <a:rPr lang="en-US"/>
              <a:pPr/>
              <a:t>41</a:t>
            </a:fld>
            <a:endParaRPr lang="en-US" sz="1400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51939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51940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51941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51942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51943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51944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51945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51946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51947" name="AutoShape 11"/>
          <p:cNvCxnSpPr>
            <a:cxnSpLocks noChangeShapeType="1"/>
            <a:stCxn id="551939" idx="7"/>
            <a:endCxn id="551942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48" name="AutoShape 12"/>
          <p:cNvCxnSpPr>
            <a:cxnSpLocks noChangeShapeType="1"/>
            <a:stCxn id="551939" idx="6"/>
            <a:endCxn id="551943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49" name="AutoShape 13"/>
          <p:cNvCxnSpPr>
            <a:cxnSpLocks noChangeShapeType="1"/>
            <a:stCxn id="551939" idx="5"/>
            <a:endCxn id="551944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0" name="AutoShape 14"/>
          <p:cNvCxnSpPr>
            <a:cxnSpLocks noChangeShapeType="1"/>
            <a:stCxn id="551943" idx="7"/>
            <a:endCxn id="551940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1" name="AutoShape 15"/>
          <p:cNvCxnSpPr>
            <a:cxnSpLocks noChangeShapeType="1"/>
            <a:stCxn id="551945" idx="7"/>
            <a:endCxn id="551940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2" name="AutoShape 16"/>
          <p:cNvCxnSpPr>
            <a:cxnSpLocks noChangeShapeType="1"/>
            <a:stCxn id="551943" idx="5"/>
            <a:endCxn id="551946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3" name="AutoShape 17"/>
          <p:cNvCxnSpPr>
            <a:cxnSpLocks noChangeShapeType="1"/>
            <a:stCxn id="551946" idx="5"/>
            <a:endCxn id="551941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4" name="AutoShape 18"/>
          <p:cNvCxnSpPr>
            <a:cxnSpLocks noChangeShapeType="1"/>
            <a:stCxn id="551946" idx="6"/>
            <a:endCxn id="551945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5" name="AutoShape 19"/>
          <p:cNvCxnSpPr>
            <a:cxnSpLocks noChangeShapeType="1"/>
            <a:stCxn id="551945" idx="4"/>
            <a:endCxn id="551941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6" name="AutoShape 20"/>
          <p:cNvCxnSpPr>
            <a:cxnSpLocks noChangeShapeType="1"/>
            <a:stCxn id="551940" idx="3"/>
            <a:endCxn id="551946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7" name="AutoShape 21"/>
          <p:cNvCxnSpPr>
            <a:cxnSpLocks noChangeShapeType="1"/>
            <a:stCxn id="551943" idx="4"/>
            <a:endCxn id="551944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8" name="AutoShape 22"/>
          <p:cNvCxnSpPr>
            <a:cxnSpLocks noChangeShapeType="1"/>
            <a:stCxn id="551944" idx="6"/>
            <a:endCxn id="551946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9" name="AutoShape 23"/>
          <p:cNvCxnSpPr>
            <a:cxnSpLocks noChangeShapeType="1"/>
            <a:stCxn id="551942" idx="6"/>
            <a:endCxn id="551940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60" name="AutoShape 24"/>
          <p:cNvCxnSpPr>
            <a:cxnSpLocks noChangeShapeType="1"/>
            <a:stCxn id="551944" idx="6"/>
            <a:endCxn id="551941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61" name="AutoShape 25"/>
          <p:cNvCxnSpPr>
            <a:cxnSpLocks noChangeShapeType="1"/>
            <a:stCxn id="551940" idx="5"/>
            <a:endCxn id="551941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1962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5196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5196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5196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5196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5196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5196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5196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5197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5197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5197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5197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5197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5197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5197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51977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1978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1980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1981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1982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1983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1984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1985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3, 4, 5, 6, 7, t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}</a:t>
            </a:r>
          </a:p>
        </p:txBody>
      </p:sp>
      <p:sp>
        <p:nvSpPr>
          <p:cNvPr id="551986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1987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1988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1989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1990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1991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1994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1995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1996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1997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51998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1999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2000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2001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2002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52003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2005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2006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2007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2008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2011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2012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2013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2014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2015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2016" name="Freeform 80"/>
          <p:cNvSpPr>
            <a:spLocks/>
          </p:cNvSpPr>
          <p:nvPr/>
        </p:nvSpPr>
        <p:spPr bwMode="auto">
          <a:xfrm>
            <a:off x="177800" y="1995488"/>
            <a:ext cx="8788400" cy="4730750"/>
          </a:xfrm>
          <a:custGeom>
            <a:avLst/>
            <a:gdLst>
              <a:gd name="T0" fmla="*/ 0 w 5536"/>
              <a:gd name="T1" fmla="*/ 903 h 2980"/>
              <a:gd name="T2" fmla="*/ 112 w 5536"/>
              <a:gd name="T3" fmla="*/ 623 h 2980"/>
              <a:gd name="T4" fmla="*/ 304 w 5536"/>
              <a:gd name="T5" fmla="*/ 519 h 2980"/>
              <a:gd name="T6" fmla="*/ 440 w 5536"/>
              <a:gd name="T7" fmla="*/ 447 h 2980"/>
              <a:gd name="T8" fmla="*/ 624 w 5536"/>
              <a:gd name="T9" fmla="*/ 415 h 2980"/>
              <a:gd name="T10" fmla="*/ 832 w 5536"/>
              <a:gd name="T11" fmla="*/ 375 h 2980"/>
              <a:gd name="T12" fmla="*/ 952 w 5536"/>
              <a:gd name="T13" fmla="*/ 335 h 2980"/>
              <a:gd name="T14" fmla="*/ 1432 w 5536"/>
              <a:gd name="T15" fmla="*/ 271 h 2980"/>
              <a:gd name="T16" fmla="*/ 1928 w 5536"/>
              <a:gd name="T17" fmla="*/ 311 h 2980"/>
              <a:gd name="T18" fmla="*/ 2640 w 5536"/>
              <a:gd name="T19" fmla="*/ 343 h 2980"/>
              <a:gd name="T20" fmla="*/ 4528 w 5536"/>
              <a:gd name="T21" fmla="*/ 130 h 2980"/>
              <a:gd name="T22" fmla="*/ 4955 w 5536"/>
              <a:gd name="T23" fmla="*/ 34 h 2980"/>
              <a:gd name="T24" fmla="*/ 5232 w 5536"/>
              <a:gd name="T25" fmla="*/ 34 h 2980"/>
              <a:gd name="T26" fmla="*/ 5371 w 5536"/>
              <a:gd name="T27" fmla="*/ 162 h 2980"/>
              <a:gd name="T28" fmla="*/ 5376 w 5536"/>
              <a:gd name="T29" fmla="*/ 295 h 2980"/>
              <a:gd name="T30" fmla="*/ 5368 w 5536"/>
              <a:gd name="T31" fmla="*/ 647 h 2980"/>
              <a:gd name="T32" fmla="*/ 5354 w 5536"/>
              <a:gd name="T33" fmla="*/ 889 h 2980"/>
              <a:gd name="T34" fmla="*/ 5366 w 5536"/>
              <a:gd name="T35" fmla="*/ 1143 h 2980"/>
              <a:gd name="T36" fmla="*/ 5403 w 5536"/>
              <a:gd name="T37" fmla="*/ 1604 h 2980"/>
              <a:gd name="T38" fmla="*/ 5427 w 5536"/>
              <a:gd name="T39" fmla="*/ 2283 h 2980"/>
              <a:gd name="T40" fmla="*/ 5451 w 5536"/>
              <a:gd name="T41" fmla="*/ 2658 h 2980"/>
              <a:gd name="T42" fmla="*/ 5342 w 5536"/>
              <a:gd name="T43" fmla="*/ 2901 h 2980"/>
              <a:gd name="T44" fmla="*/ 4288 w 5536"/>
              <a:gd name="T45" fmla="*/ 2901 h 2980"/>
              <a:gd name="T46" fmla="*/ 2082 w 5536"/>
              <a:gd name="T47" fmla="*/ 2949 h 2980"/>
              <a:gd name="T48" fmla="*/ 1208 w 5536"/>
              <a:gd name="T49" fmla="*/ 2975 h 2980"/>
              <a:gd name="T50" fmla="*/ 1008 w 5536"/>
              <a:gd name="T51" fmla="*/ 2919 h 2980"/>
              <a:gd name="T52" fmla="*/ 936 w 5536"/>
              <a:gd name="T53" fmla="*/ 2887 h 2980"/>
              <a:gd name="T54" fmla="*/ 888 w 5536"/>
              <a:gd name="T55" fmla="*/ 2775 h 2980"/>
              <a:gd name="T56" fmla="*/ 792 w 5536"/>
              <a:gd name="T57" fmla="*/ 2679 h 2980"/>
              <a:gd name="T58" fmla="*/ 736 w 5536"/>
              <a:gd name="T59" fmla="*/ 2599 h 2980"/>
              <a:gd name="T60" fmla="*/ 704 w 5536"/>
              <a:gd name="T61" fmla="*/ 2527 h 2980"/>
              <a:gd name="T62" fmla="*/ 680 w 5536"/>
              <a:gd name="T63" fmla="*/ 2503 h 2980"/>
              <a:gd name="T64" fmla="*/ 656 w 5536"/>
              <a:gd name="T65" fmla="*/ 2447 h 2980"/>
              <a:gd name="T66" fmla="*/ 472 w 5536"/>
              <a:gd name="T67" fmla="*/ 2215 h 2980"/>
              <a:gd name="T68" fmla="*/ 440 w 5536"/>
              <a:gd name="T69" fmla="*/ 2087 h 2980"/>
              <a:gd name="T70" fmla="*/ 336 w 5536"/>
              <a:gd name="T71" fmla="*/ 1927 h 2980"/>
              <a:gd name="T72" fmla="*/ 272 w 5536"/>
              <a:gd name="T73" fmla="*/ 1807 h 2980"/>
              <a:gd name="T74" fmla="*/ 192 w 5536"/>
              <a:gd name="T75" fmla="*/ 1719 h 2980"/>
              <a:gd name="T76" fmla="*/ 96 w 5536"/>
              <a:gd name="T77" fmla="*/ 1271 h 2980"/>
              <a:gd name="T78" fmla="*/ 24 w 5536"/>
              <a:gd name="T79" fmla="*/ 1143 h 2980"/>
              <a:gd name="T80" fmla="*/ 16 w 5536"/>
              <a:gd name="T81" fmla="*/ 1111 h 2980"/>
              <a:gd name="T82" fmla="*/ 0 w 5536"/>
              <a:gd name="T83" fmla="*/ 1063 h 2980"/>
              <a:gd name="T84" fmla="*/ 0 w 5536"/>
              <a:gd name="T85" fmla="*/ 903 h 2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36" h="2980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78" y="816"/>
                  <a:pt x="5354" y="889"/>
                </a:cubicBezTo>
                <a:cubicBezTo>
                  <a:pt x="5354" y="967"/>
                  <a:pt x="5358" y="1024"/>
                  <a:pt x="5366" y="1143"/>
                </a:cubicBezTo>
                <a:cubicBezTo>
                  <a:pt x="5374" y="1262"/>
                  <a:pt x="5393" y="1414"/>
                  <a:pt x="5403" y="1604"/>
                </a:cubicBezTo>
                <a:cubicBezTo>
                  <a:pt x="5413" y="1794"/>
                  <a:pt x="5419" y="2107"/>
                  <a:pt x="5427" y="2283"/>
                </a:cubicBezTo>
                <a:cubicBezTo>
                  <a:pt x="5434" y="2455"/>
                  <a:pt x="5465" y="2555"/>
                  <a:pt x="5451" y="2658"/>
                </a:cubicBezTo>
                <a:cubicBezTo>
                  <a:pt x="5437" y="2761"/>
                  <a:pt x="5536" y="2861"/>
                  <a:pt x="5342" y="2901"/>
                </a:cubicBezTo>
                <a:cubicBezTo>
                  <a:pt x="5148" y="2941"/>
                  <a:pt x="4575" y="2897"/>
                  <a:pt x="4288" y="2901"/>
                </a:cubicBezTo>
                <a:cubicBezTo>
                  <a:pt x="3745" y="2909"/>
                  <a:pt x="2595" y="2937"/>
                  <a:pt x="2082" y="2949"/>
                </a:cubicBezTo>
                <a:cubicBezTo>
                  <a:pt x="1678" y="2961"/>
                  <a:pt x="1387" y="2980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71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D6A24-2A78-46EC-BEC2-4667EC338DE1}" type="slidenum">
              <a:rPr lang="en-US"/>
              <a:pPr/>
              <a:t>42</a:t>
            </a:fld>
            <a:endParaRPr lang="en-US" sz="1400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55011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55012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55013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55014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55015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55016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55017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55018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55019" name="AutoShape 11"/>
          <p:cNvCxnSpPr>
            <a:cxnSpLocks noChangeShapeType="1"/>
            <a:stCxn id="555011" idx="7"/>
            <a:endCxn id="555014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0" name="AutoShape 12"/>
          <p:cNvCxnSpPr>
            <a:cxnSpLocks noChangeShapeType="1"/>
            <a:stCxn id="555011" idx="6"/>
            <a:endCxn id="555015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1" name="AutoShape 13"/>
          <p:cNvCxnSpPr>
            <a:cxnSpLocks noChangeShapeType="1"/>
            <a:stCxn id="555011" idx="5"/>
            <a:endCxn id="555016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2" name="AutoShape 14"/>
          <p:cNvCxnSpPr>
            <a:cxnSpLocks noChangeShapeType="1"/>
            <a:stCxn id="555015" idx="7"/>
            <a:endCxn id="555012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3" name="AutoShape 15"/>
          <p:cNvCxnSpPr>
            <a:cxnSpLocks noChangeShapeType="1"/>
            <a:stCxn id="555017" idx="7"/>
            <a:endCxn id="555012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4" name="AutoShape 16"/>
          <p:cNvCxnSpPr>
            <a:cxnSpLocks noChangeShapeType="1"/>
            <a:stCxn id="555015" idx="5"/>
            <a:endCxn id="555018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5" name="AutoShape 17"/>
          <p:cNvCxnSpPr>
            <a:cxnSpLocks noChangeShapeType="1"/>
            <a:stCxn id="555018" idx="5"/>
            <a:endCxn id="555013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6" name="AutoShape 18"/>
          <p:cNvCxnSpPr>
            <a:cxnSpLocks noChangeShapeType="1"/>
            <a:stCxn id="555018" idx="6"/>
            <a:endCxn id="555017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7" name="AutoShape 19"/>
          <p:cNvCxnSpPr>
            <a:cxnSpLocks noChangeShapeType="1"/>
            <a:stCxn id="555017" idx="4"/>
            <a:endCxn id="555013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8" name="AutoShape 20"/>
          <p:cNvCxnSpPr>
            <a:cxnSpLocks noChangeShapeType="1"/>
            <a:stCxn id="555012" idx="3"/>
            <a:endCxn id="555018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9" name="AutoShape 21"/>
          <p:cNvCxnSpPr>
            <a:cxnSpLocks noChangeShapeType="1"/>
            <a:stCxn id="555015" idx="4"/>
            <a:endCxn id="555016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30" name="AutoShape 22"/>
          <p:cNvCxnSpPr>
            <a:cxnSpLocks noChangeShapeType="1"/>
            <a:stCxn id="555016" idx="6"/>
            <a:endCxn id="555018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31" name="AutoShape 23"/>
          <p:cNvCxnSpPr>
            <a:cxnSpLocks noChangeShapeType="1"/>
            <a:stCxn id="555014" idx="6"/>
            <a:endCxn id="555012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32" name="AutoShape 24"/>
          <p:cNvCxnSpPr>
            <a:cxnSpLocks noChangeShapeType="1"/>
            <a:stCxn id="555016" idx="6"/>
            <a:endCxn id="555013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33" name="AutoShape 25"/>
          <p:cNvCxnSpPr>
            <a:cxnSpLocks noChangeShapeType="1"/>
            <a:stCxn id="555012" idx="5"/>
            <a:endCxn id="555013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5034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5503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5503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5503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5503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5503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5504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5504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5504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5504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5504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5504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5504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5504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5504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5504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505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5051" name="Text Box 43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5052" name="Text Box 44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5053" name="Text Box 45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5054" name="Text Box 46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5055" name="Text Box 47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5056" name="Text Box 48"/>
          <p:cNvSpPr txBox="1">
            <a:spLocks noChangeArrowheads="1"/>
          </p:cNvSpPr>
          <p:nvPr/>
        </p:nvSpPr>
        <p:spPr bwMode="auto">
          <a:xfrm>
            <a:off x="2951162" y="1411288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dirty="0"/>
              <a:t>S = { s, 2, 3, 4, 5, 6, 7, t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dirty="0"/>
              <a:t>PQ = { }</a:t>
            </a:r>
          </a:p>
        </p:txBody>
      </p:sp>
      <p:sp>
        <p:nvSpPr>
          <p:cNvPr id="555057" name="Text Box 49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5058" name="Text Box 50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5059" name="Text Box 51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5060" name="Text Box 52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5061" name="Text Box 53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5062" name="Text Box 54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5063" name="Text Box 55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5064" name="Text Box 56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5065" name="Text Box 57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5066" name="Text Box 58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55067" name="Text Box 59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5068" name="Text Box 60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5069" name="Text Box 61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5070" name="Text Box 62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5071" name="Text Box 63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55072" name="Text Box 64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5073" name="Text Box 65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5074" name="Text Box 66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5075" name="Text Box 67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5076" name="Text Box 68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5077" name="Text Box 69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5078" name="Text Box 70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5079" name="Text Box 71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5080" name="Text Box 72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5081" name="Text Box 73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– Try it out!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35" name="Group 3"/>
          <p:cNvGrpSpPr>
            <a:grpSpLocks/>
          </p:cNvGrpSpPr>
          <p:nvPr/>
        </p:nvGrpSpPr>
        <p:grpSpPr bwMode="auto">
          <a:xfrm>
            <a:off x="2317481" y="2541639"/>
            <a:ext cx="3926727" cy="2873374"/>
            <a:chOff x="576" y="816"/>
            <a:chExt cx="1968" cy="1498"/>
          </a:xfrm>
        </p:grpSpPr>
        <p:sp>
          <p:nvSpPr>
            <p:cNvPr id="36" name="Oval 4"/>
            <p:cNvSpPr>
              <a:spLocks noChangeArrowheads="1"/>
            </p:cNvSpPr>
            <p:nvPr/>
          </p:nvSpPr>
          <p:spPr bwMode="auto">
            <a:xfrm>
              <a:off x="1344" y="105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sz="2400">
                  <a:latin typeface="Symbol" pitchFamily="18" charset="2"/>
                </a:rPr>
                <a:t>¥</a:t>
              </a:r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2112" y="105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sz="2400">
                  <a:latin typeface="Symbol" pitchFamily="18" charset="2"/>
                </a:rPr>
                <a:t>¥</a:t>
              </a: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1344" y="182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sz="2400">
                  <a:latin typeface="Symbol" pitchFamily="18" charset="2"/>
                </a:rPr>
                <a:t>¥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2112" y="182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sz="2400">
                  <a:latin typeface="Symbol" pitchFamily="18" charset="2"/>
                </a:rPr>
                <a:t>¥</a:t>
              </a:r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768" y="1440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>
                  <a:latin typeface="Symbol" pitchFamily="18" charset="2"/>
                </a:rPr>
                <a:t>0</a:t>
              </a:r>
              <a:endParaRPr lang="en-GB" sz="2400">
                <a:latin typeface="Symbol" pitchFamily="18" charset="2"/>
              </a:endParaRPr>
            </a:p>
          </p:txBody>
        </p:sp>
        <p:cxnSp>
          <p:nvCxnSpPr>
            <p:cNvPr id="41" name="AutoShape 9"/>
            <p:cNvCxnSpPr>
              <a:cxnSpLocks noChangeShapeType="1"/>
              <a:stCxn id="38" idx="7"/>
              <a:endCxn id="36" idx="5"/>
            </p:cNvCxnSpPr>
            <p:nvPr/>
          </p:nvCxnSpPr>
          <p:spPr bwMode="auto">
            <a:xfrm rot="16200000">
              <a:off x="1308" y="1584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0"/>
            <p:cNvCxnSpPr>
              <a:cxnSpLocks noChangeShapeType="1"/>
              <a:stCxn id="36" idx="3"/>
              <a:endCxn id="38" idx="1"/>
            </p:cNvCxnSpPr>
            <p:nvPr/>
          </p:nvCxnSpPr>
          <p:spPr bwMode="auto">
            <a:xfrm rot="5400000">
              <a:off x="1104" y="1584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"/>
            <p:cNvCxnSpPr>
              <a:cxnSpLocks noChangeShapeType="1"/>
              <a:stCxn id="36" idx="6"/>
              <a:endCxn id="37" idx="2"/>
            </p:cNvCxnSpPr>
            <p:nvPr/>
          </p:nvCxnSpPr>
          <p:spPr bwMode="auto">
            <a:xfrm>
              <a:off x="1632" y="1200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2"/>
            <p:cNvCxnSpPr>
              <a:cxnSpLocks noChangeShapeType="1"/>
              <a:stCxn id="38" idx="7"/>
              <a:endCxn id="37" idx="3"/>
            </p:cNvCxnSpPr>
            <p:nvPr/>
          </p:nvCxnSpPr>
          <p:spPr bwMode="auto">
            <a:xfrm flipV="1">
              <a:off x="1590" y="1302"/>
              <a:ext cx="564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3"/>
            <p:cNvCxnSpPr>
              <a:cxnSpLocks noChangeShapeType="1"/>
              <a:stCxn id="37" idx="3"/>
              <a:endCxn id="39" idx="1"/>
            </p:cNvCxnSpPr>
            <p:nvPr/>
          </p:nvCxnSpPr>
          <p:spPr bwMode="auto">
            <a:xfrm>
              <a:off x="2154" y="1302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4"/>
            <p:cNvCxnSpPr>
              <a:cxnSpLocks noChangeShapeType="1"/>
              <a:stCxn id="39" idx="7"/>
              <a:endCxn id="37" idx="5"/>
            </p:cNvCxnSpPr>
            <p:nvPr/>
          </p:nvCxnSpPr>
          <p:spPr bwMode="auto">
            <a:xfrm flipV="1">
              <a:off x="2358" y="1302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5"/>
            <p:cNvCxnSpPr>
              <a:cxnSpLocks noChangeShapeType="1"/>
              <a:stCxn id="38" idx="6"/>
              <a:endCxn id="39" idx="2"/>
            </p:cNvCxnSpPr>
            <p:nvPr/>
          </p:nvCxnSpPr>
          <p:spPr bwMode="auto">
            <a:xfrm>
              <a:off x="1632" y="1968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6"/>
            <p:cNvCxnSpPr>
              <a:cxnSpLocks noChangeShapeType="1"/>
              <a:stCxn id="39" idx="1"/>
              <a:endCxn id="40" idx="6"/>
            </p:cNvCxnSpPr>
            <p:nvPr/>
          </p:nvCxnSpPr>
          <p:spPr bwMode="auto">
            <a:xfrm flipH="1" flipV="1">
              <a:off x="1056" y="1584"/>
              <a:ext cx="1098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7"/>
            <p:cNvCxnSpPr>
              <a:cxnSpLocks noChangeShapeType="1"/>
              <a:stCxn id="40" idx="5"/>
              <a:endCxn id="38" idx="2"/>
            </p:cNvCxnSpPr>
            <p:nvPr/>
          </p:nvCxnSpPr>
          <p:spPr bwMode="auto">
            <a:xfrm>
              <a:off x="1014" y="1686"/>
              <a:ext cx="330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8"/>
            <p:cNvCxnSpPr>
              <a:cxnSpLocks noChangeShapeType="1"/>
              <a:stCxn id="40" idx="7"/>
              <a:endCxn id="36" idx="2"/>
            </p:cNvCxnSpPr>
            <p:nvPr/>
          </p:nvCxnSpPr>
          <p:spPr bwMode="auto">
            <a:xfrm flipV="1">
              <a:off x="1014" y="1200"/>
              <a:ext cx="330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576" y="144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s</a:t>
              </a:r>
              <a:endParaRPr lang="en-GB" sz="2000">
                <a:latin typeface="Times New Roman" charset="0"/>
              </a:endParaRP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1392" y="81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u</a:t>
              </a:r>
              <a:endParaRPr lang="en-GB" sz="2000">
                <a:latin typeface="Times New Roman" charset="0"/>
              </a:endParaRPr>
            </a:p>
          </p:txBody>
        </p:sp>
        <p:sp>
          <p:nvSpPr>
            <p:cNvPr id="53" name="Text Box 21"/>
            <p:cNvSpPr txBox="1">
              <a:spLocks noChangeArrowheads="1"/>
            </p:cNvSpPr>
            <p:nvPr/>
          </p:nvSpPr>
          <p:spPr bwMode="auto">
            <a:xfrm>
              <a:off x="2160" y="81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v</a:t>
              </a:r>
              <a:endParaRPr lang="en-GB" sz="2000">
                <a:latin typeface="Times New Roman" charset="0"/>
              </a:endParaRPr>
            </a:p>
          </p:txBody>
        </p: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>
              <a:off x="2160" y="206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y</a:t>
              </a:r>
              <a:endParaRPr lang="en-GB" sz="2000">
                <a:latin typeface="Times New Roman" charset="0"/>
              </a:endParaRPr>
            </a:p>
          </p:txBody>
        </p:sp>
        <p:sp>
          <p:nvSpPr>
            <p:cNvPr id="55" name="Text Box 23"/>
            <p:cNvSpPr txBox="1">
              <a:spLocks noChangeArrowheads="1"/>
            </p:cNvSpPr>
            <p:nvPr/>
          </p:nvSpPr>
          <p:spPr bwMode="auto">
            <a:xfrm>
              <a:off x="1392" y="206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x</a:t>
              </a:r>
              <a:endParaRPr lang="en-GB" sz="2000">
                <a:latin typeface="Times New Roman" charset="0"/>
              </a:endParaRPr>
            </a:p>
          </p:txBody>
        </p:sp>
        <p:sp>
          <p:nvSpPr>
            <p:cNvPr id="56" name="Text Box 24"/>
            <p:cNvSpPr txBox="1">
              <a:spLocks noChangeArrowheads="1"/>
            </p:cNvSpPr>
            <p:nvPr/>
          </p:nvSpPr>
          <p:spPr bwMode="auto">
            <a:xfrm>
              <a:off x="960" y="110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charset="0"/>
                </a:rPr>
                <a:t>10</a:t>
              </a:r>
              <a:endParaRPr lang="en-GB" sz="2000">
                <a:solidFill>
                  <a:srgbClr val="777777"/>
                </a:solidFill>
                <a:latin typeface="Times New Roman" charset="0"/>
              </a:endParaRPr>
            </a:p>
          </p:txBody>
        </p:sp>
        <p:sp>
          <p:nvSpPr>
            <p:cNvPr id="57" name="Text Box 25"/>
            <p:cNvSpPr txBox="1">
              <a:spLocks noChangeArrowheads="1"/>
            </p:cNvSpPr>
            <p:nvPr/>
          </p:nvSpPr>
          <p:spPr bwMode="auto">
            <a:xfrm>
              <a:off x="960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charset="0"/>
                </a:rPr>
                <a:t>5</a:t>
              </a:r>
              <a:endParaRPr lang="en-GB" sz="2000">
                <a:solidFill>
                  <a:srgbClr val="777777"/>
                </a:solidFill>
                <a:latin typeface="Times New Roman" charset="0"/>
              </a:endParaRPr>
            </a:p>
          </p:txBody>
        </p:sp>
        <p:sp>
          <p:nvSpPr>
            <p:cNvPr id="58" name="Text Box 26"/>
            <p:cNvSpPr txBox="1">
              <a:spLocks noChangeArrowheads="1"/>
            </p:cNvSpPr>
            <p:nvPr/>
          </p:nvSpPr>
          <p:spPr bwMode="auto">
            <a:xfrm>
              <a:off x="1728" y="96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charset="0"/>
                </a:rPr>
                <a:t>1</a:t>
              </a:r>
              <a:endParaRPr lang="en-GB" sz="2000">
                <a:solidFill>
                  <a:srgbClr val="777777"/>
                </a:solidFill>
                <a:latin typeface="Times New Roman" charset="0"/>
              </a:endParaRPr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1200" y="139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charset="0"/>
                </a:rPr>
                <a:t>2</a:t>
              </a:r>
              <a:endParaRPr lang="en-GB" sz="2000">
                <a:solidFill>
                  <a:srgbClr val="777777"/>
                </a:solidFill>
                <a:latin typeface="Times New Roman" charset="0"/>
              </a:endParaRPr>
            </a:p>
          </p:txBody>
        </p:sp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>
              <a:off x="1584" y="139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charset="0"/>
                </a:rPr>
                <a:t>3</a:t>
              </a:r>
              <a:endParaRPr lang="en-GB" sz="2000">
                <a:solidFill>
                  <a:srgbClr val="777777"/>
                </a:solidFill>
                <a:latin typeface="Times New Roman" charset="0"/>
              </a:endParaRPr>
            </a:p>
          </p:txBody>
        </p:sp>
        <p:sp>
          <p:nvSpPr>
            <p:cNvPr id="61" name="Text Box 29"/>
            <p:cNvSpPr txBox="1">
              <a:spLocks noChangeArrowheads="1"/>
            </p:cNvSpPr>
            <p:nvPr/>
          </p:nvSpPr>
          <p:spPr bwMode="auto">
            <a:xfrm>
              <a:off x="1824" y="12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dirty="0">
                  <a:solidFill>
                    <a:srgbClr val="777777"/>
                  </a:solidFill>
                  <a:latin typeface="Times New Roman" charset="0"/>
                </a:rPr>
                <a:t>9</a:t>
              </a:r>
              <a:endParaRPr lang="en-GB" sz="2000" dirty="0">
                <a:solidFill>
                  <a:srgbClr val="777777"/>
                </a:solidFill>
                <a:latin typeface="Times New Roman" charset="0"/>
              </a:endParaRPr>
            </a:p>
          </p:txBody>
        </p:sp>
        <p:sp>
          <p:nvSpPr>
            <p:cNvPr id="62" name="Text Box 30"/>
            <p:cNvSpPr txBox="1">
              <a:spLocks noChangeArrowheads="1"/>
            </p:cNvSpPr>
            <p:nvPr/>
          </p:nvSpPr>
          <p:spPr bwMode="auto">
            <a:xfrm>
              <a:off x="1968" y="14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charset="0"/>
                </a:rPr>
                <a:t>4</a:t>
              </a:r>
              <a:endParaRPr lang="en-GB" sz="2000">
                <a:solidFill>
                  <a:srgbClr val="777777"/>
                </a:solidFill>
                <a:latin typeface="Times New Roman" charset="0"/>
              </a:endParaRPr>
            </a:p>
          </p:txBody>
        </p: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2352" y="14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charset="0"/>
                </a:rPr>
                <a:t>6</a:t>
              </a:r>
              <a:endParaRPr lang="en-GB" sz="2000">
                <a:solidFill>
                  <a:srgbClr val="777777"/>
                </a:solidFill>
                <a:latin typeface="Times New Roman" charset="0"/>
              </a:endParaRPr>
            </a:p>
          </p:txBody>
        </p:sp>
        <p:sp>
          <p:nvSpPr>
            <p:cNvPr id="64" name="Text Box 32"/>
            <p:cNvSpPr txBox="1">
              <a:spLocks noChangeArrowheads="1"/>
            </p:cNvSpPr>
            <p:nvPr/>
          </p:nvSpPr>
          <p:spPr bwMode="auto">
            <a:xfrm>
              <a:off x="1776" y="15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charset="0"/>
                </a:rPr>
                <a:t>7</a:t>
              </a:r>
              <a:endParaRPr lang="en-GB" sz="2000">
                <a:solidFill>
                  <a:srgbClr val="777777"/>
                </a:solidFill>
                <a:latin typeface="Times New Roman" charset="0"/>
              </a:endParaRPr>
            </a:p>
          </p:txBody>
        </p:sp>
        <p:sp>
          <p:nvSpPr>
            <p:cNvPr id="65" name="Text Box 33"/>
            <p:cNvSpPr txBox="1">
              <a:spLocks noChangeArrowheads="1"/>
            </p:cNvSpPr>
            <p:nvPr/>
          </p:nvSpPr>
          <p:spPr bwMode="auto">
            <a:xfrm>
              <a:off x="1776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charset="0"/>
                </a:rPr>
                <a:t>2</a:t>
              </a:r>
              <a:endParaRPr lang="en-GB" sz="2000">
                <a:solidFill>
                  <a:srgbClr val="777777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8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Who was Dijkstra?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were his major contributions?</a:t>
            </a:r>
          </a:p>
        </p:txBody>
      </p:sp>
      <p:pic>
        <p:nvPicPr>
          <p:cNvPr id="15364" name="Picture 4" descr="m1"/>
          <p:cNvPicPr>
            <a:picLocks noGrp="1" noChangeAspect="1" noChangeArrowheads="1"/>
          </p:cNvPicPr>
          <p:nvPr>
            <p:ph sz="half" idx="4294967295"/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34363" y="5867400"/>
            <a:ext cx="909637" cy="990600"/>
          </a:xfrm>
          <a:noFill/>
        </p:spPr>
      </p:pic>
    </p:spTree>
    <p:extLst>
      <p:ext uri="{BB962C8B-B14F-4D97-AF65-F5344CB8AC3E}">
        <p14:creationId xmlns:p14="http://schemas.microsoft.com/office/powerpoint/2010/main" val="8686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tx1"/>
                </a:solidFill>
              </a:rPr>
              <a:t>http://www.cs.utexas.edu/users/EWD/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0000FF"/>
                </a:solidFill>
              </a:rPr>
              <a:t>Edsger Wybe Dijkstra</a:t>
            </a:r>
            <a:r>
              <a:rPr lang="en-US" sz="2800" smtClean="0"/>
              <a:t> was one of the most influential members of computing science's founding generation. Among the domains in which his scientific contributions are fundamental are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algorithm design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programming languages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program design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operating systems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distributed processing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formal specification and verification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design of mathematical arguments 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  <p:pic>
        <p:nvPicPr>
          <p:cNvPr id="16388" name="Picture 4" descr="EWDwww"/>
          <p:cNvPicPr>
            <a:picLocks noGrp="1" noChangeAspect="1" noChangeArrowheads="1"/>
          </p:cNvPicPr>
          <p:nvPr>
            <p:ph sz="half" idx="4294967295"/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2300" y="3962400"/>
            <a:ext cx="2171700" cy="2895600"/>
          </a:xfrm>
          <a:noFill/>
        </p:spPr>
      </p:pic>
    </p:spTree>
    <p:extLst>
      <p:ext uri="{BB962C8B-B14F-4D97-AF65-F5344CB8AC3E}">
        <p14:creationId xmlns:p14="http://schemas.microsoft.com/office/powerpoint/2010/main" val="11976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34290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>
                <a:solidFill>
                  <a:srgbClr val="3B62AF"/>
                </a:solidFill>
              </a:rPr>
              <a:t>References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Dijkstra’s original paper:</a:t>
            </a:r>
            <a:br>
              <a:rPr lang="en-US" altLang="en-US" sz="1800"/>
            </a:br>
            <a:r>
              <a:rPr lang="en-US" altLang="en-US" sz="1800" u="sng"/>
              <a:t>E. W. Dijkstra</a:t>
            </a:r>
            <a:r>
              <a:rPr lang="en-US" altLang="en-US" sz="1800"/>
              <a:t>. (1959) </a:t>
            </a:r>
            <a:r>
              <a:rPr lang="en-US" altLang="en-US" sz="1800" i="1"/>
              <a:t>A Note on Two Problems in Connection with Graphs.</a:t>
            </a:r>
            <a:r>
              <a:rPr lang="en-US" altLang="en-US" sz="1800"/>
              <a:t> Numerische Mathematik, 1. 269-271. </a:t>
            </a:r>
          </a:p>
          <a:p>
            <a:r>
              <a:rPr lang="en-US" altLang="en-US" sz="1800"/>
              <a:t>MIT OpenCourseware, 6.046J Introduction to Algorithms.</a:t>
            </a:r>
            <a:br>
              <a:rPr lang="en-US" altLang="en-US" sz="1800"/>
            </a:br>
            <a:r>
              <a:rPr lang="en-US" altLang="en-US" sz="1800"/>
              <a:t>&lt; </a:t>
            </a:r>
            <a:r>
              <a:rPr lang="en-US" altLang="en-US" sz="1800">
                <a:hlinkClick r:id="rId2"/>
              </a:rPr>
              <a:t>http://ocw.mit.edu/OcwWeb/Electrical-Engineering-and-Computer-Science/6-046JFall-2005/CourseHome/</a:t>
            </a:r>
            <a:r>
              <a:rPr lang="en-US" altLang="en-US" sz="1800"/>
              <a:t>&gt; Accessed 4/25/09</a:t>
            </a:r>
          </a:p>
          <a:p>
            <a:r>
              <a:rPr lang="en-US" altLang="en-US" sz="1800" u="sng"/>
              <a:t>Meyers, L.A.</a:t>
            </a:r>
            <a:r>
              <a:rPr lang="en-US" altLang="en-US" sz="1800"/>
              <a:t> (2007) Contact network epidemiology: Bond percolation applied to infectious disease prediction and control. </a:t>
            </a:r>
            <a:r>
              <a:rPr lang="en-US" altLang="en-US" sz="1800" i="1"/>
              <a:t>Bulletin of the American Mathematical Society</a:t>
            </a:r>
            <a:r>
              <a:rPr lang="en-US" altLang="en-US" sz="1800"/>
              <a:t> </a:t>
            </a:r>
            <a:r>
              <a:rPr lang="en-US" altLang="en-US" sz="1800" b="1"/>
              <a:t>44</a:t>
            </a:r>
            <a:r>
              <a:rPr lang="en-US" altLang="en-US" sz="1800"/>
              <a:t>: 63-86.</a:t>
            </a:r>
          </a:p>
          <a:p>
            <a:r>
              <a:rPr lang="en-US" altLang="en-US" sz="1800"/>
              <a:t>Department of Mathematics, University of Melbourne. </a:t>
            </a:r>
            <a:r>
              <a:rPr lang="en-US" altLang="en-US" sz="1800" i="1"/>
              <a:t>Dijkstra’s Algorithm.</a:t>
            </a:r>
            <a:br>
              <a:rPr lang="en-US" altLang="en-US" sz="1800" i="1"/>
            </a:br>
            <a:r>
              <a:rPr lang="en-US" altLang="en-US" sz="1800" i="1"/>
              <a:t>&lt;</a:t>
            </a:r>
            <a:r>
              <a:rPr lang="en-US" altLang="en-US" sz="1800">
                <a:hlinkClick r:id="rId3"/>
              </a:rPr>
              <a:t>http://www.ms.unimelb.edu.au/~moshe/620-261/dijkstra/dijkstra.html</a:t>
            </a:r>
            <a:r>
              <a:rPr lang="en-US" altLang="en-US" sz="1800"/>
              <a:t> &gt; Accessed 4/25/09</a:t>
            </a:r>
          </a:p>
          <a:p>
            <a:endParaRPr lang="en-US" altLang="en-US" sz="1800"/>
          </a:p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0046061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 smtClean="0"/>
              <a:t>Some Applications of Graphs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92905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Coloring Problem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Graph coloring</a:t>
            </a:r>
            <a:r>
              <a:rPr lang="en-US" sz="2400" dirty="0"/>
              <a:t> is an assignment of </a:t>
            </a:r>
            <a:r>
              <a:rPr lang="en-US" sz="2400" i="1" dirty="0"/>
              <a:t>"colors"</a:t>
            </a:r>
            <a:r>
              <a:rPr lang="en-US" sz="2400" dirty="0"/>
              <a:t>, almost always taken to be consecutive integers starting from 1 without loss of generality, to certain objects in a graph. Such objects can be vertices, edges, faces, or a mixture of the above. </a:t>
            </a:r>
          </a:p>
          <a:p>
            <a:pPr algn="just"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accent6"/>
                </a:solidFill>
              </a:rPr>
              <a:t>Graph coloring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00B050"/>
                </a:solidFill>
              </a:rPr>
              <a:t>tool</a:t>
            </a:r>
            <a:r>
              <a:rPr lang="en-US" sz="2400" dirty="0"/>
              <a:t> used for the </a:t>
            </a:r>
            <a:r>
              <a:rPr lang="en-US" sz="2400" dirty="0">
                <a:solidFill>
                  <a:srgbClr val="FF0000"/>
                </a:solidFill>
              </a:rPr>
              <a:t>assignment</a:t>
            </a:r>
            <a:r>
              <a:rPr lang="en-US" sz="2400" dirty="0"/>
              <a:t> of tasks without any </a:t>
            </a:r>
            <a:r>
              <a:rPr lang="en-US" sz="2400" dirty="0">
                <a:solidFill>
                  <a:srgbClr val="96A507"/>
                </a:solidFill>
              </a:rPr>
              <a:t>overlapping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algn="just"/>
            <a:r>
              <a:rPr lang="en-US" sz="2400" dirty="0" smtClean="0">
                <a:solidFill>
                  <a:srgbClr val="237AC1"/>
                </a:solidFill>
              </a:rPr>
              <a:t>Application </a:t>
            </a:r>
            <a:r>
              <a:rPr lang="en-US" sz="2400" dirty="0">
                <a:solidFill>
                  <a:srgbClr val="237AC1"/>
                </a:solidFill>
              </a:rPr>
              <a:t>examples: scheduling, register allocation in a microprocessor, frequency assignment in mobile radios, and pattern matching</a:t>
            </a:r>
          </a:p>
          <a:p>
            <a:pPr algn="just">
              <a:buFont typeface="Wingdings" pitchFamily="2" charset="2"/>
              <a:buNone/>
            </a:pPr>
            <a:endParaRPr lang="en-US" sz="2400" dirty="0">
              <a:solidFill>
                <a:srgbClr val="237A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Coloring Problem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772400" cy="2173287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Assignment of colors to the vertices of the graph such that proper coloring takes place (no two adjacent  vertices are assigned the same color) </a:t>
            </a:r>
          </a:p>
          <a:p>
            <a:pPr algn="just"/>
            <a:r>
              <a:rPr lang="en-US" sz="2400" b="1" dirty="0"/>
              <a:t>Chromatic number</a:t>
            </a:r>
            <a:r>
              <a:rPr lang="en-US" sz="2400" dirty="0"/>
              <a:t>: least number of colors needed to color the graph </a:t>
            </a:r>
          </a:p>
          <a:p>
            <a:pPr algn="just"/>
            <a:r>
              <a:rPr lang="en-US" sz="2400" dirty="0"/>
              <a:t>A graph that can be assigned a (proper) k-coloring is </a:t>
            </a:r>
            <a:r>
              <a:rPr lang="en-US" sz="2400" b="1" dirty="0"/>
              <a:t>k-colorable</a:t>
            </a:r>
            <a:r>
              <a:rPr lang="en-US" sz="2400" dirty="0"/>
              <a:t>, and it is </a:t>
            </a:r>
            <a:r>
              <a:rPr lang="en-US" sz="2400" b="1" dirty="0"/>
              <a:t>k-chromatic</a:t>
            </a:r>
            <a:r>
              <a:rPr lang="en-US" sz="2400" dirty="0"/>
              <a:t> if its chromatic number is exactly k. </a:t>
            </a:r>
          </a:p>
          <a:p>
            <a:endParaRPr lang="en-US" sz="2400" dirty="0"/>
          </a:p>
        </p:txBody>
      </p:sp>
      <p:sp>
        <p:nvSpPr>
          <p:cNvPr id="135172" name="Oval 4"/>
          <p:cNvSpPr>
            <a:spLocks noChangeArrowheads="1"/>
          </p:cNvSpPr>
          <p:nvPr/>
        </p:nvSpPr>
        <p:spPr bwMode="auto">
          <a:xfrm>
            <a:off x="2362200" y="48768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4" name="Oval 6"/>
          <p:cNvSpPr>
            <a:spLocks noChangeArrowheads="1"/>
          </p:cNvSpPr>
          <p:nvPr/>
        </p:nvSpPr>
        <p:spPr bwMode="auto">
          <a:xfrm>
            <a:off x="25146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6" name="Oval 8"/>
          <p:cNvSpPr>
            <a:spLocks noChangeArrowheads="1"/>
          </p:cNvSpPr>
          <p:nvPr/>
        </p:nvSpPr>
        <p:spPr bwMode="auto">
          <a:xfrm>
            <a:off x="37338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7" name="Oval 9"/>
          <p:cNvSpPr>
            <a:spLocks noChangeArrowheads="1"/>
          </p:cNvSpPr>
          <p:nvPr/>
        </p:nvSpPr>
        <p:spPr bwMode="auto">
          <a:xfrm>
            <a:off x="5029200" y="5486400"/>
            <a:ext cx="152400" cy="152400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8" name="Oval 10"/>
          <p:cNvSpPr>
            <a:spLocks noChangeArrowheads="1"/>
          </p:cNvSpPr>
          <p:nvPr/>
        </p:nvSpPr>
        <p:spPr bwMode="auto">
          <a:xfrm>
            <a:off x="3733800" y="5486400"/>
            <a:ext cx="152400" cy="152400"/>
          </a:xfrm>
          <a:prstGeom prst="ellipse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9" name="Line 11"/>
          <p:cNvSpPr>
            <a:spLocks noChangeShapeType="1"/>
          </p:cNvSpPr>
          <p:nvPr/>
        </p:nvSpPr>
        <p:spPr bwMode="auto">
          <a:xfrm flipV="1">
            <a:off x="2514600" y="4876800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0" name="Line 12"/>
          <p:cNvSpPr>
            <a:spLocks noChangeShapeType="1"/>
          </p:cNvSpPr>
          <p:nvPr/>
        </p:nvSpPr>
        <p:spPr bwMode="auto">
          <a:xfrm>
            <a:off x="2438400" y="5029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1" name="Line 13"/>
          <p:cNvSpPr>
            <a:spLocks noChangeShapeType="1"/>
          </p:cNvSpPr>
          <p:nvPr/>
        </p:nvSpPr>
        <p:spPr bwMode="auto">
          <a:xfrm flipV="1">
            <a:off x="2667000" y="556260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2" name="Line 14"/>
          <p:cNvSpPr>
            <a:spLocks noChangeShapeType="1"/>
          </p:cNvSpPr>
          <p:nvPr/>
        </p:nvSpPr>
        <p:spPr bwMode="auto">
          <a:xfrm>
            <a:off x="3810000" y="4953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3" name="Line 15"/>
          <p:cNvSpPr>
            <a:spLocks noChangeShapeType="1"/>
          </p:cNvSpPr>
          <p:nvPr/>
        </p:nvSpPr>
        <p:spPr bwMode="auto">
          <a:xfrm>
            <a:off x="3886200" y="4876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4" name="Line 16"/>
          <p:cNvSpPr>
            <a:spLocks noChangeShapeType="1"/>
          </p:cNvSpPr>
          <p:nvPr/>
        </p:nvSpPr>
        <p:spPr bwMode="auto">
          <a:xfrm>
            <a:off x="3886200" y="5562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6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1"/>
                </a:solidFill>
                <a:latin typeface="Arial" charset="0"/>
                <a:ea typeface="ＭＳ Ｐゴシック" pitchFamily="-101" charset="-128"/>
                <a:cs typeface="Arial" charset="0"/>
              </a:rPr>
              <a:t>Approach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smtClean="0">
                <a:ea typeface="ＭＳ Ｐゴシック" pitchFamily="-101" charset="-128"/>
              </a:rPr>
              <a:t>The algorithm computes for each vertex u the </a:t>
            </a:r>
            <a:r>
              <a:rPr lang="en-US" altLang="en-US" sz="2400" smtClean="0">
                <a:solidFill>
                  <a:srgbClr val="EE2926"/>
                </a:solidFill>
                <a:ea typeface="ＭＳ Ｐゴシック" pitchFamily="-101" charset="-128"/>
              </a:rPr>
              <a:t>distance</a:t>
            </a:r>
            <a:r>
              <a:rPr lang="en-US" altLang="en-US" sz="2400" smtClean="0">
                <a:ea typeface="ＭＳ Ｐゴシック" pitchFamily="-101" charset="-128"/>
              </a:rPr>
              <a:t> to u from the start vertex v, that is, the weight of a shortest path between v and u.</a:t>
            </a:r>
          </a:p>
          <a:p>
            <a:r>
              <a:rPr lang="en-US" altLang="en-US" sz="2400" smtClean="0">
                <a:ea typeface="ＭＳ Ｐゴシック" pitchFamily="-101" charset="-128"/>
              </a:rPr>
              <a:t>the algorithm keeps track of the set of vertices for which the distance has been computed, called the </a:t>
            </a:r>
            <a:r>
              <a:rPr lang="en-US" altLang="en-US" sz="2400" smtClean="0">
                <a:solidFill>
                  <a:srgbClr val="EE2926"/>
                </a:solidFill>
                <a:ea typeface="ＭＳ Ｐゴシック" pitchFamily="-101" charset="-128"/>
              </a:rPr>
              <a:t>cloud</a:t>
            </a:r>
            <a:r>
              <a:rPr lang="en-US" altLang="en-US" sz="2400" smtClean="0">
                <a:ea typeface="ＭＳ Ｐゴシック" pitchFamily="-101" charset="-128"/>
              </a:rPr>
              <a:t> C</a:t>
            </a:r>
          </a:p>
          <a:p>
            <a:r>
              <a:rPr lang="en-US" altLang="en-US" sz="2400" smtClean="0">
                <a:ea typeface="ＭＳ Ｐゴシック" pitchFamily="-101" charset="-128"/>
              </a:rPr>
              <a:t>Every vertex has a label D associated with it. For any vertex u, D[u] stores an approximation of the distance between v and u. The algorithm will update a D[u] value when it finds a shorter path from v to u.</a:t>
            </a:r>
          </a:p>
          <a:p>
            <a:r>
              <a:rPr lang="en-US" altLang="en-US" sz="2400" smtClean="0">
                <a:ea typeface="ＭＳ Ｐゴシック" pitchFamily="-101" charset="-128"/>
              </a:rPr>
              <a:t>When a vertex u is added to the cloud, its label D[u] is equal to the actual (final) distance between the starting vertex v and vertex u.</a:t>
            </a:r>
          </a:p>
          <a:p>
            <a:pPr lvl="1">
              <a:buFont typeface="Arial" charset="0"/>
              <a:buNone/>
            </a:pPr>
            <a:endParaRPr lang="en-US" sz="2400" smtClean="0">
              <a:latin typeface="Arial" charset="0"/>
              <a:ea typeface="ＭＳ Ｐゴシック" pitchFamily="-101" charset="-128"/>
              <a:cs typeface="Arial" charset="0"/>
            </a:endParaRP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fld id="{2C161A16-76E2-4935-A581-4F9D09F29267}" type="slidenum">
              <a:rPr lang="en-US" sz="1200">
                <a:solidFill>
                  <a:srgbClr val="898989"/>
                </a:solidFill>
                <a:latin typeface="Calibri" pitchFamily="-101" charset="0"/>
              </a:rPr>
              <a:pPr eaLnBrk="1" hangingPunct="1"/>
              <a:t>5</a:t>
            </a:fld>
            <a:endParaRPr lang="en-US" sz="1200">
              <a:solidFill>
                <a:srgbClr val="898989"/>
              </a:solidFill>
              <a:latin typeface="Calibri" pitchFamily="-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725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Coloring Problem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3012" y="1447800"/>
            <a:ext cx="7772400" cy="179228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The problem of finding a minimum coloring of a graph is NP-Hard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corresponding decision problem (Is there a coloring which uses at most </a:t>
            </a:r>
            <a:r>
              <a:rPr lang="en-US" sz="2400" i="1" dirty="0"/>
              <a:t>k</a:t>
            </a:r>
            <a:r>
              <a:rPr lang="en-US" sz="2400" dirty="0"/>
              <a:t> colors?) is NP-complete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chromatic number for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 = 3 (n is odd) or 2 (n is even), </a:t>
            </a:r>
            <a:r>
              <a:rPr lang="en-US" sz="2400" dirty="0" err="1"/>
              <a:t>K</a:t>
            </a:r>
            <a:r>
              <a:rPr lang="en-US" sz="2400" baseline="-25000" dirty="0" err="1"/>
              <a:t>n</a:t>
            </a:r>
            <a:r>
              <a:rPr lang="en-US" sz="2400" dirty="0"/>
              <a:t> = n, </a:t>
            </a:r>
            <a:r>
              <a:rPr lang="en-US" sz="2400" dirty="0" err="1"/>
              <a:t>K</a:t>
            </a:r>
            <a:r>
              <a:rPr lang="en-US" sz="2400" baseline="-25000" dirty="0" err="1"/>
              <a:t>m,n</a:t>
            </a:r>
            <a:r>
              <a:rPr lang="en-US" sz="2400" dirty="0"/>
              <a:t> = 2 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solidFill>
                  <a:schemeClr val="hlink"/>
                </a:solidFill>
              </a:rPr>
              <a:t>Cn</a:t>
            </a:r>
            <a:r>
              <a:rPr lang="en-US" sz="2400" dirty="0">
                <a:solidFill>
                  <a:schemeClr val="hlink"/>
                </a:solidFill>
              </a:rPr>
              <a:t>: cycle with n vertices; </a:t>
            </a:r>
            <a:r>
              <a:rPr lang="en-US" sz="2400" dirty="0" err="1">
                <a:solidFill>
                  <a:schemeClr val="hlink"/>
                </a:solidFill>
              </a:rPr>
              <a:t>Kn</a:t>
            </a:r>
            <a:r>
              <a:rPr lang="en-US" sz="2400" dirty="0">
                <a:solidFill>
                  <a:schemeClr val="hlink"/>
                </a:solidFill>
              </a:rPr>
              <a:t>: fully connected graph with n vertices; </a:t>
            </a:r>
            <a:r>
              <a:rPr lang="en-US" sz="2400" dirty="0" err="1">
                <a:solidFill>
                  <a:schemeClr val="hlink"/>
                </a:solidFill>
              </a:rPr>
              <a:t>Km,n</a:t>
            </a:r>
            <a:r>
              <a:rPr lang="en-US" sz="2400" dirty="0">
                <a:solidFill>
                  <a:schemeClr val="hlink"/>
                </a:solidFill>
              </a:rPr>
              <a:t>: complete bipartite graph</a:t>
            </a:r>
          </a:p>
        </p:txBody>
      </p:sp>
      <p:sp>
        <p:nvSpPr>
          <p:cNvPr id="136196" name="Oval 4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Oval 5"/>
          <p:cNvSpPr>
            <a:spLocks noChangeArrowheads="1"/>
          </p:cNvSpPr>
          <p:nvPr/>
        </p:nvSpPr>
        <p:spPr bwMode="auto">
          <a:xfrm>
            <a:off x="2133600" y="4800600"/>
            <a:ext cx="152400" cy="152400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8" name="Oval 6"/>
          <p:cNvSpPr>
            <a:spLocks noChangeArrowheads="1"/>
          </p:cNvSpPr>
          <p:nvPr/>
        </p:nvSpPr>
        <p:spPr bwMode="auto">
          <a:xfrm>
            <a:off x="2667000" y="5105400"/>
            <a:ext cx="152400" cy="152400"/>
          </a:xfrm>
          <a:prstGeom prst="ellipse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Oval 7"/>
          <p:cNvSpPr>
            <a:spLocks noChangeArrowheads="1"/>
          </p:cNvSpPr>
          <p:nvPr/>
        </p:nvSpPr>
        <p:spPr bwMode="auto">
          <a:xfrm>
            <a:off x="30480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Oval 8"/>
          <p:cNvSpPr>
            <a:spLocks noChangeArrowheads="1"/>
          </p:cNvSpPr>
          <p:nvPr/>
        </p:nvSpPr>
        <p:spPr bwMode="auto">
          <a:xfrm>
            <a:off x="2819400" y="4191000"/>
            <a:ext cx="152400" cy="152400"/>
          </a:xfrm>
          <a:prstGeom prst="ellipse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1" name="Oval 9"/>
          <p:cNvSpPr>
            <a:spLocks noChangeArrowheads="1"/>
          </p:cNvSpPr>
          <p:nvPr/>
        </p:nvSpPr>
        <p:spPr bwMode="auto">
          <a:xfrm>
            <a:off x="6172200" y="4572000"/>
            <a:ext cx="152400" cy="152400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2" name="Oval 10"/>
          <p:cNvSpPr>
            <a:spLocks noChangeArrowheads="1"/>
          </p:cNvSpPr>
          <p:nvPr/>
        </p:nvSpPr>
        <p:spPr bwMode="auto">
          <a:xfrm>
            <a:off x="4724400" y="51054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3" name="Oval 11"/>
          <p:cNvSpPr>
            <a:spLocks noChangeArrowheads="1"/>
          </p:cNvSpPr>
          <p:nvPr/>
        </p:nvSpPr>
        <p:spPr bwMode="auto">
          <a:xfrm>
            <a:off x="3886200" y="5105400"/>
            <a:ext cx="152400" cy="152400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4" name="Oval 12"/>
          <p:cNvSpPr>
            <a:spLocks noChangeArrowheads="1"/>
          </p:cNvSpPr>
          <p:nvPr/>
        </p:nvSpPr>
        <p:spPr bwMode="auto">
          <a:xfrm>
            <a:off x="47244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5" name="Oval 13"/>
          <p:cNvSpPr>
            <a:spLocks noChangeArrowheads="1"/>
          </p:cNvSpPr>
          <p:nvPr/>
        </p:nvSpPr>
        <p:spPr bwMode="auto">
          <a:xfrm>
            <a:off x="3886200" y="4267200"/>
            <a:ext cx="152400" cy="152400"/>
          </a:xfrm>
          <a:prstGeom prst="ellipse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6" name="Oval 14"/>
          <p:cNvSpPr>
            <a:spLocks noChangeArrowheads="1"/>
          </p:cNvSpPr>
          <p:nvPr/>
        </p:nvSpPr>
        <p:spPr bwMode="auto">
          <a:xfrm>
            <a:off x="7315200" y="4876800"/>
            <a:ext cx="152400" cy="1524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7" name="Oval 15"/>
          <p:cNvSpPr>
            <a:spLocks noChangeArrowheads="1"/>
          </p:cNvSpPr>
          <p:nvPr/>
        </p:nvSpPr>
        <p:spPr bwMode="auto">
          <a:xfrm>
            <a:off x="7239000" y="4191000"/>
            <a:ext cx="152400" cy="1524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8" name="Oval 16"/>
          <p:cNvSpPr>
            <a:spLocks noChangeArrowheads="1"/>
          </p:cNvSpPr>
          <p:nvPr/>
        </p:nvSpPr>
        <p:spPr bwMode="auto">
          <a:xfrm>
            <a:off x="6172200" y="5181600"/>
            <a:ext cx="152400" cy="152400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9" name="Oval 17"/>
          <p:cNvSpPr>
            <a:spLocks noChangeArrowheads="1"/>
          </p:cNvSpPr>
          <p:nvPr/>
        </p:nvSpPr>
        <p:spPr bwMode="auto">
          <a:xfrm>
            <a:off x="7391400" y="5562600"/>
            <a:ext cx="152400" cy="1524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0" name="Line 18"/>
          <p:cNvSpPr>
            <a:spLocks noChangeShapeType="1"/>
          </p:cNvSpPr>
          <p:nvPr/>
        </p:nvSpPr>
        <p:spPr bwMode="auto">
          <a:xfrm flipV="1">
            <a:off x="2362200" y="42672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1" name="Line 19"/>
          <p:cNvSpPr>
            <a:spLocks noChangeShapeType="1"/>
          </p:cNvSpPr>
          <p:nvPr/>
        </p:nvSpPr>
        <p:spPr bwMode="auto">
          <a:xfrm>
            <a:off x="2971800" y="4343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2" name="Line 20"/>
          <p:cNvSpPr>
            <a:spLocks noChangeShapeType="1"/>
          </p:cNvSpPr>
          <p:nvPr/>
        </p:nvSpPr>
        <p:spPr bwMode="auto">
          <a:xfrm flipV="1">
            <a:off x="2819400" y="4876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3" name="Line 21"/>
          <p:cNvSpPr>
            <a:spLocks noChangeShapeType="1"/>
          </p:cNvSpPr>
          <p:nvPr/>
        </p:nvSpPr>
        <p:spPr bwMode="auto">
          <a:xfrm>
            <a:off x="2286000" y="4953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4" name="Line 22"/>
          <p:cNvSpPr>
            <a:spLocks noChangeShapeType="1"/>
          </p:cNvSpPr>
          <p:nvPr/>
        </p:nvSpPr>
        <p:spPr bwMode="auto">
          <a:xfrm flipH="1">
            <a:off x="2209800" y="44196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5" name="Line 23"/>
          <p:cNvSpPr>
            <a:spLocks noChangeShapeType="1"/>
          </p:cNvSpPr>
          <p:nvPr/>
        </p:nvSpPr>
        <p:spPr bwMode="auto">
          <a:xfrm>
            <a:off x="4038600" y="4343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6" name="Line 24"/>
          <p:cNvSpPr>
            <a:spLocks noChangeShapeType="1"/>
          </p:cNvSpPr>
          <p:nvPr/>
        </p:nvSpPr>
        <p:spPr bwMode="auto">
          <a:xfrm>
            <a:off x="40386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7" name="Line 25"/>
          <p:cNvSpPr>
            <a:spLocks noChangeShapeType="1"/>
          </p:cNvSpPr>
          <p:nvPr/>
        </p:nvSpPr>
        <p:spPr bwMode="auto">
          <a:xfrm>
            <a:off x="4800600" y="441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8" name="Line 26"/>
          <p:cNvSpPr>
            <a:spLocks noChangeShapeType="1"/>
          </p:cNvSpPr>
          <p:nvPr/>
        </p:nvSpPr>
        <p:spPr bwMode="auto">
          <a:xfrm>
            <a:off x="3962400" y="441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9" name="Line 27"/>
          <p:cNvSpPr>
            <a:spLocks noChangeShapeType="1"/>
          </p:cNvSpPr>
          <p:nvPr/>
        </p:nvSpPr>
        <p:spPr bwMode="auto">
          <a:xfrm>
            <a:off x="4038600" y="4419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0" name="Line 28"/>
          <p:cNvSpPr>
            <a:spLocks noChangeShapeType="1"/>
          </p:cNvSpPr>
          <p:nvPr/>
        </p:nvSpPr>
        <p:spPr bwMode="auto">
          <a:xfrm flipV="1">
            <a:off x="4038600" y="4419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1" name="Line 29"/>
          <p:cNvSpPr>
            <a:spLocks noChangeShapeType="1"/>
          </p:cNvSpPr>
          <p:nvPr/>
        </p:nvSpPr>
        <p:spPr bwMode="auto">
          <a:xfrm flipV="1">
            <a:off x="6324600" y="4267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2" name="Line 30"/>
          <p:cNvSpPr>
            <a:spLocks noChangeShapeType="1"/>
          </p:cNvSpPr>
          <p:nvPr/>
        </p:nvSpPr>
        <p:spPr bwMode="auto">
          <a:xfrm>
            <a:off x="6324600" y="4648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3" name="Line 31"/>
          <p:cNvSpPr>
            <a:spLocks noChangeShapeType="1"/>
          </p:cNvSpPr>
          <p:nvPr/>
        </p:nvSpPr>
        <p:spPr bwMode="auto">
          <a:xfrm flipV="1">
            <a:off x="6324600" y="42672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4" name="Line 32"/>
          <p:cNvSpPr>
            <a:spLocks noChangeShapeType="1"/>
          </p:cNvSpPr>
          <p:nvPr/>
        </p:nvSpPr>
        <p:spPr bwMode="auto">
          <a:xfrm flipV="1">
            <a:off x="6324600" y="50292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5" name="Line 33"/>
          <p:cNvSpPr>
            <a:spLocks noChangeShapeType="1"/>
          </p:cNvSpPr>
          <p:nvPr/>
        </p:nvSpPr>
        <p:spPr bwMode="auto">
          <a:xfrm>
            <a:off x="6324600" y="51816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6" name="Rectangle 34"/>
          <p:cNvSpPr>
            <a:spLocks noChangeArrowheads="1"/>
          </p:cNvSpPr>
          <p:nvPr/>
        </p:nvSpPr>
        <p:spPr bwMode="auto">
          <a:xfrm>
            <a:off x="2362200" y="57912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</a:t>
            </a:r>
            <a:r>
              <a:rPr lang="en-US" baseline="-25000"/>
              <a:t>5</a:t>
            </a:r>
          </a:p>
        </p:txBody>
      </p:sp>
      <p:sp>
        <p:nvSpPr>
          <p:cNvPr id="136227" name="Rectangle 35"/>
          <p:cNvSpPr>
            <a:spLocks noChangeArrowheads="1"/>
          </p:cNvSpPr>
          <p:nvPr/>
        </p:nvSpPr>
        <p:spPr bwMode="auto">
          <a:xfrm>
            <a:off x="4267200" y="59436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K</a:t>
            </a:r>
            <a:r>
              <a:rPr lang="en-US" baseline="-25000"/>
              <a:t>4</a:t>
            </a:r>
          </a:p>
        </p:txBody>
      </p:sp>
      <p:sp>
        <p:nvSpPr>
          <p:cNvPr id="136228" name="Rectangle 36"/>
          <p:cNvSpPr>
            <a:spLocks noChangeArrowheads="1"/>
          </p:cNvSpPr>
          <p:nvPr/>
        </p:nvSpPr>
        <p:spPr bwMode="auto">
          <a:xfrm>
            <a:off x="6858000" y="60198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K</a:t>
            </a:r>
            <a:r>
              <a:rPr lang="en-US" baseline="-25000"/>
              <a:t>2, 3</a:t>
            </a:r>
          </a:p>
        </p:txBody>
      </p:sp>
      <p:sp>
        <p:nvSpPr>
          <p:cNvPr id="136229" name="Oval 37"/>
          <p:cNvSpPr>
            <a:spLocks noChangeArrowheads="1"/>
          </p:cNvSpPr>
          <p:nvPr/>
        </p:nvSpPr>
        <p:spPr bwMode="auto">
          <a:xfrm>
            <a:off x="9144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30" name="Oval 38"/>
          <p:cNvSpPr>
            <a:spLocks noChangeArrowheads="1"/>
          </p:cNvSpPr>
          <p:nvPr/>
        </p:nvSpPr>
        <p:spPr bwMode="auto">
          <a:xfrm>
            <a:off x="1524000" y="4267200"/>
            <a:ext cx="152400" cy="1524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31" name="Oval 39"/>
          <p:cNvSpPr>
            <a:spLocks noChangeArrowheads="1"/>
          </p:cNvSpPr>
          <p:nvPr/>
        </p:nvSpPr>
        <p:spPr bwMode="auto">
          <a:xfrm>
            <a:off x="914400" y="4800600"/>
            <a:ext cx="152400" cy="1524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32" name="Oval 40"/>
          <p:cNvSpPr>
            <a:spLocks noChangeArrowheads="1"/>
          </p:cNvSpPr>
          <p:nvPr/>
        </p:nvSpPr>
        <p:spPr bwMode="auto">
          <a:xfrm>
            <a:off x="15240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33" name="Line 41"/>
          <p:cNvSpPr>
            <a:spLocks noChangeShapeType="1"/>
          </p:cNvSpPr>
          <p:nvPr/>
        </p:nvSpPr>
        <p:spPr bwMode="auto">
          <a:xfrm>
            <a:off x="10668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34" name="Line 42"/>
          <p:cNvSpPr>
            <a:spLocks noChangeShapeType="1"/>
          </p:cNvSpPr>
          <p:nvPr/>
        </p:nvSpPr>
        <p:spPr bwMode="auto">
          <a:xfrm>
            <a:off x="10668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35" name="Line 43"/>
          <p:cNvSpPr>
            <a:spLocks noChangeShapeType="1"/>
          </p:cNvSpPr>
          <p:nvPr/>
        </p:nvSpPr>
        <p:spPr bwMode="auto">
          <a:xfrm>
            <a:off x="16002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36" name="Line 44"/>
          <p:cNvSpPr>
            <a:spLocks noChangeShapeType="1"/>
          </p:cNvSpPr>
          <p:nvPr/>
        </p:nvSpPr>
        <p:spPr bwMode="auto">
          <a:xfrm>
            <a:off x="9906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37" name="Rectangle 45"/>
          <p:cNvSpPr>
            <a:spLocks noChangeArrowheads="1"/>
          </p:cNvSpPr>
          <p:nvPr/>
        </p:nvSpPr>
        <p:spPr bwMode="auto">
          <a:xfrm>
            <a:off x="1143000" y="5791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</a:t>
            </a:r>
            <a:r>
              <a:rPr lang="en-US" baseline="-25000"/>
              <a:t>4</a:t>
            </a:r>
          </a:p>
        </p:txBody>
      </p:sp>
      <p:sp>
        <p:nvSpPr>
          <p:cNvPr id="136238" name="Line 46"/>
          <p:cNvSpPr>
            <a:spLocks noChangeShapeType="1"/>
          </p:cNvSpPr>
          <p:nvPr/>
        </p:nvSpPr>
        <p:spPr bwMode="auto">
          <a:xfrm>
            <a:off x="6324600" y="46482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And </a:t>
            </a:r>
            <a:r>
              <a:rPr lang="en-US" dirty="0"/>
              <a:t>he talked for forty-five minutes, and nobody understood a word that he said, but </a:t>
            </a:r>
            <a:r>
              <a:rPr lang="en-US" dirty="0" smtClean="0"/>
              <a:t>we had </a:t>
            </a:r>
            <a:r>
              <a:rPr lang="en-US" dirty="0"/>
              <a:t>fun </a:t>
            </a:r>
            <a:r>
              <a:rPr lang="en-US" dirty="0" err="1"/>
              <a:t>fillin</a:t>
            </a:r>
            <a:r>
              <a:rPr lang="en-US" dirty="0"/>
              <a:t>’ out the forms and </a:t>
            </a:r>
            <a:r>
              <a:rPr lang="en-US" dirty="0" err="1"/>
              <a:t>playin</a:t>
            </a:r>
            <a:r>
              <a:rPr lang="en-US" dirty="0"/>
              <a:t>’ with the pencils on the bench </a:t>
            </a:r>
            <a:r>
              <a:rPr lang="en-US" dirty="0" smtClean="0"/>
              <a:t>there…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797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[1]“6.042J Chapter 5: Graph theory - MIT6_042JF10_chap05.pdf.” [Online]. Available: http://ocw.mit.edu/courses/electrical-engineering-and-computer-science/6-042j-mathematics-for-computer-science-fall-2010/readings/MIT6_042JF10_chap05.pdf. [Accessed: 28-Aug-2013</a:t>
            </a:r>
            <a:r>
              <a:rPr lang="en-US" sz="2000" dirty="0" smtClean="0"/>
              <a:t>].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[2] reading</a:t>
            </a:r>
            <a:r>
              <a:rPr lang="en-US" sz="2000" dirty="0"/>
              <a:t>: Weiss Ch. </a:t>
            </a:r>
            <a:r>
              <a:rPr lang="en-US" sz="2000" dirty="0" smtClean="0"/>
              <a:t>9.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[3] Data </a:t>
            </a:r>
            <a:r>
              <a:rPr lang="en-US" sz="2000" dirty="0"/>
              <a:t>structures with C++ using STL by Ford, William; </a:t>
            </a:r>
            <a:r>
              <a:rPr lang="en-US" sz="2000" dirty="0" err="1"/>
              <a:t>Topp</a:t>
            </a:r>
            <a:r>
              <a:rPr lang="en-US" sz="2000" dirty="0"/>
              <a:t>, William; Prentice Hall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[4] Introduction </a:t>
            </a:r>
            <a:r>
              <a:rPr lang="en-US" sz="2000" dirty="0"/>
              <a:t>to Algorithms by </a:t>
            </a:r>
            <a:r>
              <a:rPr lang="en-US" sz="2000" dirty="0" err="1"/>
              <a:t>Cormen</a:t>
            </a:r>
            <a:r>
              <a:rPr lang="en-US" sz="2000" dirty="0"/>
              <a:t>, Thomas et. al., The MIT press.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7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b="1" dirty="0" err="1">
                <a:solidFill>
                  <a:srgbClr val="3B62AF"/>
                </a:solidFill>
              </a:rPr>
              <a:t>Dijkstra's</a:t>
            </a:r>
            <a:r>
              <a:rPr lang="en-US" sz="3900" b="1" dirty="0">
                <a:solidFill>
                  <a:srgbClr val="3B62AF"/>
                </a:solidFill>
              </a:rPr>
              <a:t> algorithm - </a:t>
            </a:r>
            <a:r>
              <a:rPr lang="en-US" sz="3900" b="1" dirty="0" err="1">
                <a:solidFill>
                  <a:srgbClr val="3B62AF"/>
                </a:solidFill>
              </a:rPr>
              <a:t>Pseudocode</a:t>
            </a:r>
            <a:endParaRPr lang="en-US" sz="3900" b="1" dirty="0">
              <a:solidFill>
                <a:srgbClr val="3B62AF"/>
              </a:solidFill>
            </a:endParaRPr>
          </a:p>
        </p:txBody>
      </p:sp>
      <p:sp>
        <p:nvSpPr>
          <p:cNvPr id="13315" name="Text 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88620" y="1714500"/>
            <a:ext cx="8298180" cy="4011521"/>
          </a:xfrm>
          <a:prstGeom prst="rect">
            <a:avLst/>
          </a:prstGeom>
          <a:blipFill rotWithShape="1">
            <a:blip r:embed="rId2"/>
            <a:stretch>
              <a:fillRect l="-1720" t="-205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/>
          <a:p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726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 err="1">
                <a:solidFill>
                  <a:srgbClr val="3B62AF"/>
                </a:solidFill>
              </a:rPr>
              <a:t>Dijkstra</a:t>
            </a:r>
            <a:r>
              <a:rPr lang="en-US" sz="3900" dirty="0">
                <a:solidFill>
                  <a:srgbClr val="3B62AF"/>
                </a:solidFill>
              </a:rPr>
              <a:t> Animated </a:t>
            </a:r>
            <a:r>
              <a:rPr lang="en-US" sz="3900" dirty="0" smtClean="0">
                <a:solidFill>
                  <a:srgbClr val="3B62AF"/>
                </a:solidFill>
              </a:rPr>
              <a:t>Example 1</a:t>
            </a:r>
            <a:endParaRPr lang="en-US" sz="3900" dirty="0">
              <a:solidFill>
                <a:srgbClr val="3B62AF"/>
              </a:solidFill>
            </a:endParaRP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2990"/>
            <a:ext cx="8229600" cy="4697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0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 err="1">
                <a:solidFill>
                  <a:srgbClr val="3B62AF"/>
                </a:solidFill>
              </a:rPr>
              <a:t>Dijkstra</a:t>
            </a:r>
            <a:r>
              <a:rPr lang="en-US" sz="3900" dirty="0">
                <a:solidFill>
                  <a:srgbClr val="3B62AF"/>
                </a:solidFill>
              </a:rPr>
              <a:t> Animated </a:t>
            </a:r>
            <a:r>
              <a:rPr lang="en-US" sz="3900" dirty="0" smtClean="0">
                <a:solidFill>
                  <a:srgbClr val="3B62AF"/>
                </a:solidFill>
              </a:rPr>
              <a:t>Example 1</a:t>
            </a:r>
            <a:endParaRPr lang="en-US" sz="3900" dirty="0">
              <a:solidFill>
                <a:srgbClr val="3B62AF"/>
              </a:solidFill>
            </a:endParaRPr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754380"/>
            <a:ext cx="7912418" cy="408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4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 err="1">
                <a:solidFill>
                  <a:srgbClr val="3B62AF"/>
                </a:solidFill>
              </a:rPr>
              <a:t>Dijkstra</a:t>
            </a:r>
            <a:r>
              <a:rPr lang="en-US" sz="3900" dirty="0">
                <a:solidFill>
                  <a:srgbClr val="3B62AF"/>
                </a:solidFill>
              </a:rPr>
              <a:t> Animated </a:t>
            </a:r>
            <a:r>
              <a:rPr lang="en-US" sz="3900" dirty="0" smtClean="0">
                <a:solidFill>
                  <a:srgbClr val="3B62AF"/>
                </a:solidFill>
              </a:rPr>
              <a:t>Example 1</a:t>
            </a:r>
            <a:endParaRPr lang="en-US" sz="3900" dirty="0">
              <a:solidFill>
                <a:srgbClr val="3B62AF"/>
              </a:solidFill>
            </a:endParaRPr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" y="908685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3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6" ma:contentTypeDescription="Create a new document." ma:contentTypeScope="" ma:versionID="4b0160b5efa258f8613a6b71f82c8a16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728c41f00c9f68fead3696138961d1ed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7B8EDF-24E9-49C7-8313-D916B9CDB552}"/>
</file>

<file path=customXml/itemProps2.xml><?xml version="1.0" encoding="utf-8"?>
<ds:datastoreItem xmlns:ds="http://schemas.openxmlformats.org/officeDocument/2006/customXml" ds:itemID="{B18136C2-A383-4781-A39C-C3CA10B3BD3D}"/>
</file>

<file path=customXml/itemProps3.xml><?xml version="1.0" encoding="utf-8"?>
<ds:datastoreItem xmlns:ds="http://schemas.openxmlformats.org/officeDocument/2006/customXml" ds:itemID="{B7BF15FF-6A69-4F1B-89A9-2B4CA1439983}"/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3195</Words>
  <Application>Microsoft Office PowerPoint</Application>
  <PresentationFormat>On-screen Show (4:3)</PresentationFormat>
  <Paragraphs>1150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Oswald c</vt:lpstr>
      <vt:lpstr>The author: Edsger Wybe Dijkstra(ACM Turing Award Winner)</vt:lpstr>
      <vt:lpstr>Single-Source Shortest Path Problem </vt:lpstr>
      <vt:lpstr>Dijkstra's algorithm </vt:lpstr>
      <vt:lpstr>Approach</vt:lpstr>
      <vt:lpstr>Dijkstra's algorithm - Pseudocode</vt:lpstr>
      <vt:lpstr>Dijkstra Animated Example 1</vt:lpstr>
      <vt:lpstr>Dijkstra Animated Example 1</vt:lpstr>
      <vt:lpstr>Dijkstra Animated Example 1</vt:lpstr>
      <vt:lpstr>Dijkstra Animated Example 1</vt:lpstr>
      <vt:lpstr>Dijkstra Animated Example 1</vt:lpstr>
      <vt:lpstr>Dijkstra Animated Example 1</vt:lpstr>
      <vt:lpstr>Dijkstra Animated Example 1</vt:lpstr>
      <vt:lpstr>Dijkstra Animated Example 1</vt:lpstr>
      <vt:lpstr>Dijkstra Animated Example 1</vt:lpstr>
      <vt:lpstr>Dijkstra Animated Example 1</vt:lpstr>
      <vt:lpstr>Dijkstra's Algorithm - Why It Works</vt:lpstr>
      <vt:lpstr>PowerPoint Presentation</vt:lpstr>
      <vt:lpstr>Applications of Dijkstra's Algorithm</vt:lpstr>
      <vt:lpstr>Applications of Dijkstra's Algorithm</vt:lpstr>
      <vt:lpstr>Time Complexity: Using List</vt:lpstr>
      <vt:lpstr>Time Complexity: Priority Queue</vt:lpstr>
      <vt:lpstr>Dijkstra's Shortest Path Algorithm – Eg.2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Example 3 – Try it out!</vt:lpstr>
      <vt:lpstr>Who was Dijkstra?</vt:lpstr>
      <vt:lpstr>http://www.cs.utexas.edu/users/EWD/</vt:lpstr>
      <vt:lpstr>References</vt:lpstr>
      <vt:lpstr>PowerPoint Presentation</vt:lpstr>
      <vt:lpstr>Graph Coloring Problem</vt:lpstr>
      <vt:lpstr>Vertex Coloring Problem</vt:lpstr>
      <vt:lpstr>Vertex Coloring Problem</vt:lpstr>
      <vt:lpstr></vt:lpstr>
      <vt:lpstr>Few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202</cp:revision>
  <dcterms:created xsi:type="dcterms:W3CDTF">2020-10-04T15:12:16Z</dcterms:created>
  <dcterms:modified xsi:type="dcterms:W3CDTF">2020-12-19T06:37:38Z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