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2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4.xml" ContentType="application/vnd.openxmlformats-officedocument.presentationml.slide+xml"/>
  <Override PartName="/ppt/slides/slide81.xml" ContentType="application/vnd.openxmlformats-officedocument.presentationml.slide+xml"/>
  <Override PartName="/ppt/slides/slide85.xml" ContentType="application/vnd.openxmlformats-officedocument.presentationml.slide+xml"/>
  <Override PartName="/ppt/slides/slide80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83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57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50.xml" ContentType="application/vnd.openxmlformats-officedocument.presentationml.tags+xml"/>
  <Override PartName="/ppt/tags/tag137.xml" ContentType="application/vnd.openxmlformats-officedocument.presentationml.tags+xml"/>
  <Override PartName="/ppt/tags/tag64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52.xml" ContentType="application/vnd.openxmlformats-officedocument.presentationml.tags+xml"/>
  <Override PartName="/ppt/tags/tag60.xml" ContentType="application/vnd.openxmlformats-officedocument.presentationml.tags+xml"/>
  <Override PartName="/ppt/tags/tag51.xml" ContentType="application/vnd.openxmlformats-officedocument.presentationml.tags+xml"/>
  <Override PartName="/ppt/tags/tag63.xml" ContentType="application/vnd.openxmlformats-officedocument.presentationml.tags+xml"/>
  <Override PartName="/ppt/tags/tag49.xml" ContentType="application/vnd.openxmlformats-officedocument.presentationml.tags+xml"/>
  <Override PartName="/ppt/tags/tag6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68.xml" ContentType="application/vnd.openxmlformats-officedocument.presentationml.tags+xml"/>
  <Override PartName="/ppt/tags/tag32.xml" ContentType="application/vnd.openxmlformats-officedocument.presentationml.tags+xml"/>
  <Override PartName="/ppt/tags/tag4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88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8.xml" ContentType="application/vnd.openxmlformats-officedocument.presentationml.tags+xml"/>
  <Override PartName="/ppt/tags/tag136.xml" ContentType="application/vnd.openxmlformats-officedocument.presentationml.tags+xml"/>
  <Override PartName="/ppt/tags/tag90.xml" ContentType="application/vnd.openxmlformats-officedocument.presentationml.tags+xml"/>
  <Override PartName="/ppt/tags/tag162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26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20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69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27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33.xml" ContentType="application/vnd.openxmlformats-officedocument.presentationml.tags+xml"/>
  <Override PartName="/ppt/tags/tag142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32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148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19.xml" ContentType="application/vnd.openxmlformats-officedocument.presentationml.tags+xml"/>
  <Override PartName="/ppt/tags/tag101.xml" ContentType="application/vnd.openxmlformats-officedocument.presentationml.tags+xml"/>
  <Override PartName="/ppt/tags/tag192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05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98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95.xml" ContentType="application/vnd.openxmlformats-officedocument.presentationml.tags+xml"/>
  <Override PartName="/ppt/tags/tag188.xml" ContentType="application/vnd.openxmlformats-officedocument.presentationml.tags+xml"/>
  <Override PartName="/ppt/tags/tag187.xml" ContentType="application/vnd.openxmlformats-officedocument.presentationml.tags+xml"/>
  <Override PartName="/ppt/tags/tag106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75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81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11.xml" ContentType="application/vnd.openxmlformats-officedocument.presentationml.tags+xml"/>
  <Override PartName="/ppt/tags/tag89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0"/>
  </p:notesMasterIdLst>
  <p:handoutMasterIdLst>
    <p:handoutMasterId r:id="rId91"/>
  </p:handoutMasterIdLst>
  <p:sldIdLst>
    <p:sldId id="733" r:id="rId3"/>
    <p:sldId id="736" r:id="rId4"/>
    <p:sldId id="734" r:id="rId5"/>
    <p:sldId id="758" r:id="rId6"/>
    <p:sldId id="759" r:id="rId7"/>
    <p:sldId id="780" r:id="rId8"/>
    <p:sldId id="735" r:id="rId9"/>
    <p:sldId id="651" r:id="rId10"/>
    <p:sldId id="737" r:id="rId11"/>
    <p:sldId id="738" r:id="rId12"/>
    <p:sldId id="739" r:id="rId13"/>
    <p:sldId id="578" r:id="rId14"/>
    <p:sldId id="576" r:id="rId15"/>
    <p:sldId id="577" r:id="rId16"/>
    <p:sldId id="741" r:id="rId17"/>
    <p:sldId id="742" r:id="rId18"/>
    <p:sldId id="743" r:id="rId19"/>
    <p:sldId id="744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46" r:id="rId29"/>
    <p:sldId id="755" r:id="rId30"/>
    <p:sldId id="756" r:id="rId31"/>
    <p:sldId id="761" r:id="rId32"/>
    <p:sldId id="757" r:id="rId33"/>
    <p:sldId id="762" r:id="rId34"/>
    <p:sldId id="760" r:id="rId35"/>
    <p:sldId id="781" r:id="rId36"/>
    <p:sldId id="652" r:id="rId37"/>
    <p:sldId id="763" r:id="rId38"/>
    <p:sldId id="693" r:id="rId39"/>
    <p:sldId id="694" r:id="rId40"/>
    <p:sldId id="696" r:id="rId41"/>
    <p:sldId id="764" r:id="rId42"/>
    <p:sldId id="765" r:id="rId43"/>
    <p:sldId id="767" r:id="rId44"/>
    <p:sldId id="766" r:id="rId45"/>
    <p:sldId id="768" r:id="rId46"/>
    <p:sldId id="769" r:id="rId47"/>
    <p:sldId id="770" r:id="rId48"/>
    <p:sldId id="771" r:id="rId49"/>
    <p:sldId id="772" r:id="rId50"/>
    <p:sldId id="773" r:id="rId51"/>
    <p:sldId id="774" r:id="rId52"/>
    <p:sldId id="783" r:id="rId53"/>
    <p:sldId id="784" r:id="rId54"/>
    <p:sldId id="775" r:id="rId55"/>
    <p:sldId id="776" r:id="rId56"/>
    <p:sldId id="777" r:id="rId57"/>
    <p:sldId id="646" r:id="rId58"/>
    <p:sldId id="697" r:id="rId59"/>
    <p:sldId id="698" r:id="rId60"/>
    <p:sldId id="699" r:id="rId61"/>
    <p:sldId id="700" r:id="rId62"/>
    <p:sldId id="701" r:id="rId63"/>
    <p:sldId id="702" r:id="rId64"/>
    <p:sldId id="703" r:id="rId65"/>
    <p:sldId id="704" r:id="rId66"/>
    <p:sldId id="705" r:id="rId67"/>
    <p:sldId id="706" r:id="rId68"/>
    <p:sldId id="715" r:id="rId69"/>
    <p:sldId id="716" r:id="rId70"/>
    <p:sldId id="717" r:id="rId71"/>
    <p:sldId id="718" r:id="rId72"/>
    <p:sldId id="719" r:id="rId73"/>
    <p:sldId id="720" r:id="rId74"/>
    <p:sldId id="779" r:id="rId75"/>
    <p:sldId id="721" r:id="rId76"/>
    <p:sldId id="778" r:id="rId77"/>
    <p:sldId id="722" r:id="rId78"/>
    <p:sldId id="723" r:id="rId79"/>
    <p:sldId id="724" r:id="rId80"/>
    <p:sldId id="725" r:id="rId81"/>
    <p:sldId id="726" r:id="rId82"/>
    <p:sldId id="727" r:id="rId83"/>
    <p:sldId id="728" r:id="rId84"/>
    <p:sldId id="729" r:id="rId85"/>
    <p:sldId id="730" r:id="rId86"/>
    <p:sldId id="731" r:id="rId87"/>
    <p:sldId id="785" r:id="rId88"/>
    <p:sldId id="782" r:id="rId89"/>
  </p:sldIdLst>
  <p:sldSz cx="9144000" cy="6858000" type="screen4x3"/>
  <p:notesSz cx="6845300" cy="9348788"/>
  <p:custDataLst>
    <p:tags r:id="rId92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  <a:srgbClr val="FF0000"/>
    <a:srgbClr val="33CC33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8" autoAdjust="0"/>
  </p:normalViewPr>
  <p:slideViewPr>
    <p:cSldViewPr snapToGrid="0" snapToObjects="1">
      <p:cViewPr>
        <p:scale>
          <a:sx n="86" d="100"/>
          <a:sy n="86" d="100"/>
        </p:scale>
        <p:origin x="-1698" y="-468"/>
      </p:cViewPr>
      <p:guideLst>
        <p:guide orient="horz" pos="1965"/>
        <p:guide pos="1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5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9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customXml" Target="../customXml/item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presProps" Target="presProps.xml"/><Relationship Id="rId98" Type="http://schemas.openxmlformats.org/officeDocument/2006/relationships/customXml" Target="../customXml/item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fld id="{C1329BF2-3C04-4E11-B1F2-57E5A740B876}" type="slidenum">
              <a:rPr lang="he-IL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806602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40238"/>
            <a:ext cx="501967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fld id="{CE1EF4DF-57C1-429B-8BA6-05256F7399A1}" type="slidenum">
              <a:rPr lang="he-IL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578890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EF4DF-57C1-429B-8BA6-05256F7399A1}" type="slidenum">
              <a:rPr lang="he-IL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32937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EF4DF-57C1-429B-8BA6-05256F7399A1}" type="slidenum">
              <a:rPr lang="he-IL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32937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EF4DF-57C1-429B-8BA6-05256F7399A1}" type="slidenum">
              <a:rPr lang="he-IL" smtClean="0"/>
              <a:pPr/>
              <a:t>75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57859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9D0AD-C67F-4825-A955-EBE2E69A72E8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DAA4F-0197-4D05-80C3-EB6E5E9709B2}" type="slidenum">
              <a:rPr lang="he-IL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E8929-2FE9-4258-8F02-08671D2F3CA3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7A9E3-7C77-46C2-9BB7-E016D642CD9F}" type="slidenum">
              <a:rPr lang="he-IL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52425"/>
            <a:ext cx="19431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52425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CA6A0-A23C-4C0D-9ECA-F5CDA5D35162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51394-16A7-4C3A-A542-A6AD7AD05B23}" type="slidenum">
              <a:rPr lang="he-IL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16049-B2DC-45B1-9374-AE1C64A59F4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1788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F7AF3-6ACB-44D7-932D-8F00D45A093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76249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B001E-71EC-46B4-92B1-C871F8D47ED2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16963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239F9-0585-40E2-BEA9-02388E5C6162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90012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04EE3-201E-4E3A-9611-427A39B621CE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44533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5D8F9-8BA4-4267-B687-B7C164E41D3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35931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883BC-D2A9-4C6A-BD29-53EFF85C199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66557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C6C2D-E074-40B2-9892-AF0844C6DA2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3052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4EFB4-8F39-46EF-8939-95B21637F7F4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28E80-D907-4009-8F2E-B4CD05C43C58}" type="slidenum">
              <a:rPr lang="he-IL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1234E-C6C3-4A3F-ABB0-7ACA45719A0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30516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0AC19-8E0F-4FCB-A4CA-35C6F989164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37438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60D5-80C4-4557-9C07-AF3D487281C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2556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02D39-06DC-4105-B315-CD81B10CE546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BA4A6-BC8E-42C3-8A90-037CBAB19C17}" type="slidenum">
              <a:rPr lang="he-IL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7ECD7-FBAA-4075-A349-4CC4ABC32F90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D5285-CD8A-4596-BE5B-943FC6799FB1}" type="slidenum">
              <a:rPr lang="he-IL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0F069-C3F3-4BDB-BF21-A83F37655583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B0783-A056-4572-AFBF-0FFADDC4F1CE}" type="slidenum">
              <a:rPr lang="he-IL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FF5D2-7E2F-4C4F-B04A-28DD9BE9E31A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D7631-7047-4098-BA83-074C116D7FA8}" type="slidenum">
              <a:rPr lang="he-IL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4DE2C-570F-4D8E-AEA2-5C3DFB609571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9EA2-314F-47D6-ADEF-93A30DFA638E}" type="slidenum">
              <a:rPr lang="he-IL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828F5-6B4B-4A48-81D1-872B6C9D2E78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2781FF-528D-4BA6-8625-64F9BC961998}" type="slidenum">
              <a:rPr lang="he-IL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D1C40E-44C1-4241-94F7-1CCABA61927F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B5F06-984E-41F9-96E3-9F3C883E84CB}" type="slidenum">
              <a:rPr lang="he-IL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524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311E743-C7FD-48D2-BE9F-BBBB13276D54}" type="datetime1">
              <a:rPr lang="en-US"/>
              <a:pPr/>
              <a:t>12/29/2014</a:t>
            </a:fld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Times New Roman" charset="0"/>
              </a:defRPr>
            </a:lvl1pPr>
          </a:lstStyle>
          <a:p>
            <a:fld id="{72A4009C-36E7-4896-B8FD-2034FC99A104}" type="slidenum">
              <a:rPr lang="he-IL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231CCD8-1E0A-41AD-A2A8-B8E0CC1955B7}" type="slidenum">
              <a:rPr lang="he-IL" altLang="en-US">
                <a:ea typeface="ＭＳ Ｐゴシック" charset="-128"/>
              </a:rPr>
              <a:pPr/>
              <a:t>‹#›</a:t>
            </a:fld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255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7.png"/><Relationship Id="rId5" Type="http://schemas.openxmlformats.org/officeDocument/2006/relationships/tags" Target="../tags/tag14.xml"/><Relationship Id="rId10" Type="http://schemas.openxmlformats.org/officeDocument/2006/relationships/image" Target="../media/image5.png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4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7.png"/><Relationship Id="rId5" Type="http://schemas.openxmlformats.org/officeDocument/2006/relationships/tags" Target="../tags/tag22.xml"/><Relationship Id="rId10" Type="http://schemas.openxmlformats.org/officeDocument/2006/relationships/image" Target="../media/image5.png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8.xml"/><Relationship Id="rId7" Type="http://schemas.openxmlformats.org/officeDocument/2006/relationships/image" Target="../media/image9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tags" Target="../tags/tag30.xml"/><Relationship Id="rId10" Type="http://schemas.openxmlformats.org/officeDocument/2006/relationships/image" Target="../media/image8.png"/><Relationship Id="rId4" Type="http://schemas.openxmlformats.org/officeDocument/2006/relationships/tags" Target="../tags/tag29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8.png"/><Relationship Id="rId2" Type="http://schemas.openxmlformats.org/officeDocument/2006/relationships/tags" Target="../tags/tag32.xml"/><Relationship Id="rId16" Type="http://schemas.openxmlformats.org/officeDocument/2006/relationships/image" Target="../media/image7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5.pn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5.xml"/><Relationship Id="rId7" Type="http://schemas.openxmlformats.org/officeDocument/2006/relationships/image" Target="../media/image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8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7.png"/><Relationship Id="rId5" Type="http://schemas.openxmlformats.org/officeDocument/2006/relationships/tags" Target="../tags/tag51.xml"/><Relationship Id="rId10" Type="http://schemas.openxmlformats.org/officeDocument/2006/relationships/image" Target="../media/image5.png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4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8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7.png"/><Relationship Id="rId5" Type="http://schemas.openxmlformats.org/officeDocument/2006/relationships/tags" Target="../tags/tag59.xml"/><Relationship Id="rId10" Type="http://schemas.openxmlformats.org/officeDocument/2006/relationships/image" Target="../media/image5.png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4.pn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8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7.png"/><Relationship Id="rId5" Type="http://schemas.openxmlformats.org/officeDocument/2006/relationships/tags" Target="../tags/tag67.xml"/><Relationship Id="rId10" Type="http://schemas.openxmlformats.org/officeDocument/2006/relationships/image" Target="../media/image5.png"/><Relationship Id="rId4" Type="http://schemas.openxmlformats.org/officeDocument/2006/relationships/tags" Target="../tags/tag66.xml"/><Relationship Id="rId9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12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26" Type="http://schemas.openxmlformats.org/officeDocument/2006/relationships/image" Target="../media/image13.png"/><Relationship Id="rId3" Type="http://schemas.openxmlformats.org/officeDocument/2006/relationships/tags" Target="../tags/tag76.xml"/><Relationship Id="rId21" Type="http://schemas.openxmlformats.org/officeDocument/2006/relationships/tags" Target="../tags/tag94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tags" Target="../tags/tag93.xml"/><Relationship Id="rId29" Type="http://schemas.openxmlformats.org/officeDocument/2006/relationships/image" Target="../media/image16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tags" Target="../tags/tag97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28" Type="http://schemas.openxmlformats.org/officeDocument/2006/relationships/image" Target="../media/image15.png"/><Relationship Id="rId10" Type="http://schemas.openxmlformats.org/officeDocument/2006/relationships/tags" Target="../tags/tag83.xml"/><Relationship Id="rId19" Type="http://schemas.openxmlformats.org/officeDocument/2006/relationships/tags" Target="../tags/tag92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tags" Target="../tags/tag95.xml"/><Relationship Id="rId27" Type="http://schemas.openxmlformats.org/officeDocument/2006/relationships/image" Target="../media/image14.png"/><Relationship Id="rId30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1" Type="http://schemas.openxmlformats.org/officeDocument/2006/relationships/tags" Target="../tags/tag118.xml"/><Relationship Id="rId34" Type="http://schemas.openxmlformats.org/officeDocument/2006/relationships/image" Target="../media/image23.png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image" Target="../media/image22.png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image" Target="../media/image18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image" Target="../media/image21.png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image" Target="../media/image16.png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image" Target="../media/image20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image" Target="../media/image14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26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28.xml"/><Relationship Id="rId7" Type="http://schemas.openxmlformats.org/officeDocument/2006/relationships/image" Target="../media/image14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9.xml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134.xml"/><Relationship Id="rId7" Type="http://schemas.openxmlformats.org/officeDocument/2006/relationships/image" Target="../media/image11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5.xml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image" Target="../media/image36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44.xml"/><Relationship Id="rId7" Type="http://schemas.openxmlformats.org/officeDocument/2006/relationships/image" Target="../media/image40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5.xml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9.png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8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image" Target="../media/image47.png"/><Relationship Id="rId5" Type="http://schemas.openxmlformats.org/officeDocument/2006/relationships/tags" Target="../tags/tag152.xml"/><Relationship Id="rId10" Type="http://schemas.openxmlformats.org/officeDocument/2006/relationships/image" Target="../media/image46.png"/><Relationship Id="rId4" Type="http://schemas.openxmlformats.org/officeDocument/2006/relationships/tags" Target="../tags/tag151.xml"/><Relationship Id="rId9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6.png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image" Target="../media/image55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image" Target="../media/image54.png"/><Relationship Id="rId5" Type="http://schemas.openxmlformats.org/officeDocument/2006/relationships/tags" Target="../tags/tag160.xml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tags" Target="../tags/tag159.xml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tags" Target="../tags/tag16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63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image" Target="../media/image62.png"/><Relationship Id="rId5" Type="http://schemas.openxmlformats.org/officeDocument/2006/relationships/tags" Target="../tags/tag167.xml"/><Relationship Id="rId10" Type="http://schemas.openxmlformats.org/officeDocument/2006/relationships/image" Target="../media/image61.png"/><Relationship Id="rId4" Type="http://schemas.openxmlformats.org/officeDocument/2006/relationships/tags" Target="../tags/tag166.xml"/><Relationship Id="rId9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172.xml"/><Relationship Id="rId7" Type="http://schemas.openxmlformats.org/officeDocument/2006/relationships/image" Target="../media/image65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9.png"/><Relationship Id="rId5" Type="http://schemas.openxmlformats.org/officeDocument/2006/relationships/tags" Target="../tags/tag174.xml"/><Relationship Id="rId10" Type="http://schemas.openxmlformats.org/officeDocument/2006/relationships/image" Target="../media/image68.png"/><Relationship Id="rId4" Type="http://schemas.openxmlformats.org/officeDocument/2006/relationships/tags" Target="../tags/tag173.xml"/><Relationship Id="rId9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3.png"/><Relationship Id="rId3" Type="http://schemas.openxmlformats.org/officeDocument/2006/relationships/tags" Target="../tags/tag177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4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image" Target="../media/image72.png"/><Relationship Id="rId5" Type="http://schemas.openxmlformats.org/officeDocument/2006/relationships/tags" Target="../tags/tag179.xml"/><Relationship Id="rId10" Type="http://schemas.openxmlformats.org/officeDocument/2006/relationships/image" Target="../media/image71.png"/><Relationship Id="rId4" Type="http://schemas.openxmlformats.org/officeDocument/2006/relationships/tags" Target="../tags/tag178.xml"/><Relationship Id="rId9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184.xml"/><Relationship Id="rId7" Type="http://schemas.openxmlformats.org/officeDocument/2006/relationships/image" Target="../media/image75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79.png"/><Relationship Id="rId5" Type="http://schemas.openxmlformats.org/officeDocument/2006/relationships/tags" Target="../tags/tag186.xml"/><Relationship Id="rId10" Type="http://schemas.openxmlformats.org/officeDocument/2006/relationships/image" Target="../media/image78.png"/><Relationship Id="rId4" Type="http://schemas.openxmlformats.org/officeDocument/2006/relationships/tags" Target="../tags/tag185.xml"/><Relationship Id="rId9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89.xml"/><Relationship Id="rId7" Type="http://schemas.openxmlformats.org/officeDocument/2006/relationships/image" Target="../media/image80.png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5" Type="http://schemas.openxmlformats.org/officeDocument/2006/relationships/tags" Target="../tags/tag191.xml"/><Relationship Id="rId10" Type="http://schemas.openxmlformats.org/officeDocument/2006/relationships/image" Target="../media/image83.png"/><Relationship Id="rId4" Type="http://schemas.openxmlformats.org/officeDocument/2006/relationships/tags" Target="../tags/tag190.xml"/><Relationship Id="rId9" Type="http://schemas.openxmlformats.org/officeDocument/2006/relationships/image" Target="../media/image8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yZQPjUT5B4" TargetMode="External"/><Relationship Id="rId7" Type="http://schemas.openxmlformats.org/officeDocument/2006/relationships/hyperlink" Target="http://www.youtube.com/watch?v=3San3uKKHgg" TargetMode="External"/><Relationship Id="rId2" Type="http://schemas.openxmlformats.org/officeDocument/2006/relationships/hyperlink" Target="http://www.youtube.com/watch?v=ROalU379l3U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outube.com/watch?v=XaqR3G_NVoo" TargetMode="External"/><Relationship Id="rId5" Type="http://schemas.openxmlformats.org/officeDocument/2006/relationships/hyperlink" Target="http://www.youtube.com/watch?v=CmPA7zE8mx0" TargetMode="External"/><Relationship Id="rId4" Type="http://schemas.openxmlformats.org/officeDocument/2006/relationships/hyperlink" Target="http://www.youtube.com/watch?v=Ns4TPTC8whw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921259"/>
            <a:ext cx="9144000" cy="1092200"/>
          </a:xfrm>
        </p:spPr>
        <p:txBody>
          <a:bodyPr/>
          <a:lstStyle/>
          <a:p>
            <a:pPr eaLnBrk="1" hangingPunct="1"/>
            <a:r>
              <a:rPr lang="da-DK" altLang="en-US" sz="5400" dirty="0" smtClean="0">
                <a:solidFill>
                  <a:srgbClr val="FF0000"/>
                </a:solidFill>
              </a:rPr>
              <a:t/>
            </a:r>
            <a:br>
              <a:rPr lang="da-DK" altLang="en-US" sz="5400" dirty="0" smtClean="0">
                <a:solidFill>
                  <a:srgbClr val="FF0000"/>
                </a:solidFill>
              </a:rPr>
            </a:br>
            <a:r>
              <a:rPr lang="da-DK" altLang="en-US" sz="6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br>
              <a:rPr lang="da-DK" altLang="en-US" sz="6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6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4321175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da-DK" altLang="en-US" sz="3200" dirty="0">
                <a:solidFill>
                  <a:srgbClr val="0070C0"/>
                </a:solidFill>
                <a:latin typeface="Arial" charset="0"/>
              </a:rPr>
              <a:t>Haim Kaplan &amp; Uri Zwick</a:t>
            </a:r>
          </a:p>
          <a:p>
            <a:pPr algn="ctr" eaLnBrk="1" hangingPunct="1"/>
            <a:r>
              <a:rPr lang="da-DK" altLang="en-US" sz="3200" dirty="0" smtClean="0">
                <a:solidFill>
                  <a:srgbClr val="333399"/>
                </a:solidFill>
                <a:latin typeface="Arial" charset="0"/>
              </a:rPr>
              <a:t>December 2014</a:t>
            </a:r>
            <a:endParaRPr lang="en-US" altLang="en-US" sz="3200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57084"/>
            <a:ext cx="91440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 dirty="0" smtClean="0">
                <a:solidFill>
                  <a:srgbClr val="009900"/>
                </a:solidFill>
                <a:latin typeface="Times New Roman" pitchFamily="18" charset="0"/>
                <a:ea typeface="+mn-ea"/>
              </a:rPr>
              <a:t>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18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12641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10</a:t>
            </a:fld>
            <a:endParaRPr lang="da-DK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850059" y="2391080"/>
            <a:ext cx="668337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3200" baseline="-25000" dirty="0">
              <a:latin typeface="+mn-lt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520319" y="2391080"/>
            <a:ext cx="668338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lvl="0" algn="ctr" eaLnBrk="1" hangingPunct="1"/>
            <a:endParaRPr lang="en-US" altLang="en-US" sz="3200" baseline="-25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190580" y="2391080"/>
            <a:ext cx="668337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860840" y="2391080"/>
            <a:ext cx="668338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3531101" y="2391080"/>
            <a:ext cx="668338" cy="489084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201362" y="2391080"/>
            <a:ext cx="668337" cy="489084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871622" y="2391080"/>
            <a:ext cx="668338" cy="489084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5541883" y="2391080"/>
            <a:ext cx="668337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212143" y="2391080"/>
            <a:ext cx="668337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882403" y="2391080"/>
            <a:ext cx="668338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7552663" y="2391080"/>
            <a:ext cx="668337" cy="489084"/>
          </a:xfrm>
          <a:prstGeom prst="rect">
            <a:avLst/>
          </a:prstGeom>
          <a:solidFill>
            <a:srgbClr val="99CC00">
              <a:alpha val="7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pic>
        <p:nvPicPr>
          <p:cNvPr id="31" name="Picture 3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447" y="1965557"/>
            <a:ext cx="335080" cy="27811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pSp>
        <p:nvGrpSpPr>
          <p:cNvPr id="2" name="Group 32"/>
          <p:cNvGrpSpPr/>
          <p:nvPr/>
        </p:nvGrpSpPr>
        <p:grpSpPr>
          <a:xfrm>
            <a:off x="619433" y="3027644"/>
            <a:ext cx="3126658" cy="1084095"/>
            <a:chOff x="2028352" y="5282222"/>
            <a:chExt cx="2344950" cy="1084095"/>
          </a:xfrm>
        </p:grpSpPr>
        <p:sp>
          <p:nvSpPr>
            <p:cNvPr id="34" name="Right Brace 33"/>
            <p:cNvSpPr/>
            <p:nvPr/>
          </p:nvSpPr>
          <p:spPr bwMode="auto">
            <a:xfrm rot="5400000">
              <a:off x="2911980" y="4560822"/>
              <a:ext cx="567982" cy="2010782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28352" y="5843097"/>
              <a:ext cx="2344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&lt; </a:t>
              </a:r>
              <a:r>
                <a:rPr lang="en-US" i="1" dirty="0" smtClean="0"/>
                <a:t>A</a:t>
              </a:r>
              <a:r>
                <a:rPr lang="en-US" dirty="0" smtClean="0"/>
                <a:t>[</a:t>
              </a:r>
              <a:r>
                <a:rPr lang="en-US" i="1" dirty="0" smtClean="0"/>
                <a:t>r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3560711" y="3027644"/>
            <a:ext cx="1979250" cy="1089015"/>
            <a:chOff x="4871621" y="5282222"/>
            <a:chExt cx="2679119" cy="1089015"/>
          </a:xfrm>
        </p:grpSpPr>
        <p:sp>
          <p:nvSpPr>
            <p:cNvPr id="37" name="Right Brace 36"/>
            <p:cNvSpPr/>
            <p:nvPr/>
          </p:nvSpPr>
          <p:spPr bwMode="auto">
            <a:xfrm rot="5400000">
              <a:off x="5927190" y="4226653"/>
              <a:ext cx="567982" cy="2679119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41864" y="5848017"/>
              <a:ext cx="2344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≥ </a:t>
              </a:r>
              <a:r>
                <a:rPr lang="en-US" i="1" dirty="0" smtClean="0"/>
                <a:t>A</a:t>
              </a:r>
              <a:r>
                <a:rPr lang="en-US" dirty="0" smtClean="0"/>
                <a:t>[</a:t>
              </a:r>
              <a:r>
                <a:rPr lang="en-US" i="1" dirty="0" smtClean="0"/>
                <a:t>r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pic>
        <p:nvPicPr>
          <p:cNvPr id="39" name="Picture 3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7743" y="1925308"/>
            <a:ext cx="178689" cy="31203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0" name="Picture 3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0870" y="1917614"/>
            <a:ext cx="222468" cy="40205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1146957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If </a:t>
            </a:r>
            <a:r>
              <a:rPr lang="en-US" sz="3200" i="1" dirty="0" smtClean="0"/>
              <a:t>A</a:t>
            </a:r>
            <a:r>
              <a:rPr lang="en-US" sz="3200" dirty="0" smtClean="0"/>
              <a:t>[</a:t>
            </a:r>
            <a:r>
              <a:rPr lang="en-US" sz="3200" i="1" dirty="0" smtClean="0"/>
              <a:t>j</a:t>
            </a:r>
            <a:r>
              <a:rPr lang="en-US" sz="3200" dirty="0" smtClean="0"/>
              <a:t>] </a:t>
            </a:r>
            <a:r>
              <a:rPr lang="en-US" sz="3200" dirty="0" smtClean="0">
                <a:sym typeface="Symbol"/>
              </a:rPr>
              <a:t> </a:t>
            </a:r>
            <a:r>
              <a:rPr lang="en-US" sz="3200" i="1" dirty="0" smtClean="0">
                <a:sym typeface="Symbol"/>
              </a:rPr>
              <a:t>A</a:t>
            </a:r>
            <a:r>
              <a:rPr lang="en-US" sz="3200" dirty="0" smtClean="0">
                <a:sym typeface="Symbol"/>
              </a:rPr>
              <a:t>[</a:t>
            </a:r>
            <a:r>
              <a:rPr lang="en-US" sz="3200" i="1" dirty="0" smtClean="0">
                <a:sym typeface="Symbol"/>
              </a:rPr>
              <a:t>r</a:t>
            </a:r>
            <a:r>
              <a:rPr lang="en-US" sz="3200" dirty="0" smtClean="0">
                <a:sym typeface="Symbol"/>
              </a:rPr>
              <a:t>]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43817" y="4293007"/>
            <a:ext cx="7601567" cy="2244439"/>
            <a:chOff x="643817" y="4293007"/>
            <a:chExt cx="7601567" cy="2244439"/>
          </a:xfrm>
        </p:grpSpPr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874443" y="4811867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baseline="-25000" dirty="0">
                <a:latin typeface="+mn-lt"/>
              </a:endParaRP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1544703" y="4811867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214964" y="4811867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2885224" y="4811867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3555485" y="4811867"/>
              <a:ext cx="668338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4225746" y="4811867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4896006" y="4811867"/>
              <a:ext cx="668338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5566267" y="4811867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6236527" y="4811867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6906787" y="4811867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7577047" y="4811867"/>
              <a:ext cx="668337" cy="489084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pic>
          <p:nvPicPr>
            <p:cNvPr id="49" name="Picture 48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92831" y="4386344"/>
              <a:ext cx="335080" cy="27811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grpSp>
          <p:nvGrpSpPr>
            <p:cNvPr id="50" name="Group 32"/>
            <p:cNvGrpSpPr/>
            <p:nvPr/>
          </p:nvGrpSpPr>
          <p:grpSpPr>
            <a:xfrm>
              <a:off x="643817" y="5448431"/>
              <a:ext cx="3126658" cy="1084095"/>
              <a:chOff x="2028352" y="5282222"/>
              <a:chExt cx="2344950" cy="1084095"/>
            </a:xfrm>
          </p:grpSpPr>
          <p:sp>
            <p:nvSpPr>
              <p:cNvPr id="51" name="Right Brace 50"/>
              <p:cNvSpPr/>
              <p:nvPr/>
            </p:nvSpPr>
            <p:spPr bwMode="auto">
              <a:xfrm rot="5400000">
                <a:off x="2911980" y="4560822"/>
                <a:ext cx="567982" cy="2010782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028352" y="5843097"/>
                <a:ext cx="234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&lt;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grpSp>
          <p:nvGrpSpPr>
            <p:cNvPr id="53" name="Group 35"/>
            <p:cNvGrpSpPr/>
            <p:nvPr/>
          </p:nvGrpSpPr>
          <p:grpSpPr>
            <a:xfrm>
              <a:off x="3585094" y="5448431"/>
              <a:ext cx="2625125" cy="1089015"/>
              <a:chOff x="4871621" y="5282222"/>
              <a:chExt cx="2679119" cy="1089015"/>
            </a:xfrm>
          </p:grpSpPr>
          <p:sp>
            <p:nvSpPr>
              <p:cNvPr id="54" name="Right Brace 53"/>
              <p:cNvSpPr/>
              <p:nvPr/>
            </p:nvSpPr>
            <p:spPr bwMode="auto">
              <a:xfrm rot="5400000">
                <a:off x="5927190" y="4226653"/>
                <a:ext cx="567982" cy="2679119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41864" y="5848017"/>
                <a:ext cx="234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≥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pic>
          <p:nvPicPr>
            <p:cNvPr id="56" name="Picture 55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2127" y="4346095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57" name="Picture 56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35334" y="4338401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58" name="Picture 57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8500" y="4293007"/>
              <a:ext cx="279233" cy="44744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pic>
        <p:nvPicPr>
          <p:cNvPr id="59" name="Picture 5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500" y="1872220"/>
            <a:ext cx="279233" cy="4474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60" name="Rectangle 4"/>
          <p:cNvSpPr txBox="1">
            <a:spLocks noChangeArrowheads="1"/>
          </p:cNvSpPr>
          <p:nvPr/>
        </p:nvSpPr>
        <p:spPr bwMode="auto">
          <a:xfrm>
            <a:off x="0" y="130052"/>
            <a:ext cx="912547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partition</a:t>
            </a:r>
            <a:endParaRPr lang="en-US" kern="0" dirty="0" smtClean="0">
              <a:solidFill>
                <a:srgbClr val="C0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11</a:t>
            </a:fld>
            <a:endParaRPr lang="da-DK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850059" y="2402369"/>
            <a:ext cx="668337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3200" baseline="-25000" dirty="0">
              <a:latin typeface="+mn-lt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520319" y="2402369"/>
            <a:ext cx="668338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lvl="0" algn="ctr" eaLnBrk="1" hangingPunct="1"/>
            <a:endParaRPr lang="en-US" altLang="en-US" sz="3200" baseline="-25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190580" y="2402369"/>
            <a:ext cx="668337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860840" y="2402369"/>
            <a:ext cx="668338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3531101" y="2402369"/>
            <a:ext cx="668338" cy="489084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201362" y="2402369"/>
            <a:ext cx="668337" cy="489084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871622" y="2402369"/>
            <a:ext cx="668338" cy="489084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5541883" y="2402369"/>
            <a:ext cx="668337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212143" y="2402369"/>
            <a:ext cx="668337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882403" y="2402369"/>
            <a:ext cx="668338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7552663" y="2402369"/>
            <a:ext cx="668337" cy="489084"/>
          </a:xfrm>
          <a:prstGeom prst="rect">
            <a:avLst/>
          </a:prstGeom>
          <a:solidFill>
            <a:srgbClr val="99CC00">
              <a:alpha val="7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pic>
        <p:nvPicPr>
          <p:cNvPr id="31" name="Picture 3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447" y="1976846"/>
            <a:ext cx="335080" cy="27811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pSp>
        <p:nvGrpSpPr>
          <p:cNvPr id="2" name="Group 32"/>
          <p:cNvGrpSpPr/>
          <p:nvPr/>
        </p:nvGrpSpPr>
        <p:grpSpPr>
          <a:xfrm>
            <a:off x="619433" y="3038933"/>
            <a:ext cx="3126658" cy="1084095"/>
            <a:chOff x="2028352" y="5282222"/>
            <a:chExt cx="2344950" cy="1084095"/>
          </a:xfrm>
        </p:grpSpPr>
        <p:sp>
          <p:nvSpPr>
            <p:cNvPr id="34" name="Right Brace 33"/>
            <p:cNvSpPr/>
            <p:nvPr/>
          </p:nvSpPr>
          <p:spPr bwMode="auto">
            <a:xfrm rot="5400000">
              <a:off x="2911980" y="4560822"/>
              <a:ext cx="567982" cy="2010782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28352" y="5843097"/>
              <a:ext cx="2344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&lt; </a:t>
              </a:r>
              <a:r>
                <a:rPr lang="en-US" i="1" dirty="0" smtClean="0"/>
                <a:t>A</a:t>
              </a:r>
              <a:r>
                <a:rPr lang="en-US" dirty="0" smtClean="0"/>
                <a:t>[</a:t>
              </a:r>
              <a:r>
                <a:rPr lang="en-US" i="1" dirty="0" smtClean="0"/>
                <a:t>r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3560711" y="3038933"/>
            <a:ext cx="1979250" cy="1089015"/>
            <a:chOff x="4871621" y="5282222"/>
            <a:chExt cx="2679119" cy="1089015"/>
          </a:xfrm>
        </p:grpSpPr>
        <p:sp>
          <p:nvSpPr>
            <p:cNvPr id="37" name="Right Brace 36"/>
            <p:cNvSpPr/>
            <p:nvPr/>
          </p:nvSpPr>
          <p:spPr bwMode="auto">
            <a:xfrm rot="5400000">
              <a:off x="5927190" y="4226653"/>
              <a:ext cx="567982" cy="2679119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41864" y="5848017"/>
              <a:ext cx="2344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≥ </a:t>
              </a:r>
              <a:r>
                <a:rPr lang="en-US" i="1" dirty="0" smtClean="0"/>
                <a:t>A</a:t>
              </a:r>
              <a:r>
                <a:rPr lang="en-US" dirty="0" smtClean="0"/>
                <a:t>[</a:t>
              </a:r>
              <a:r>
                <a:rPr lang="en-US" i="1" dirty="0" smtClean="0"/>
                <a:t>r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pic>
        <p:nvPicPr>
          <p:cNvPr id="39" name="Picture 3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7743" y="1936597"/>
            <a:ext cx="178689" cy="31203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0" name="Picture 3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0870" y="1928903"/>
            <a:ext cx="222468" cy="40205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53" name="Curved Connector 52"/>
          <p:cNvCxnSpPr>
            <a:stCxn id="26" idx="2"/>
            <a:endCxn id="42" idx="0"/>
          </p:cNvCxnSpPr>
          <p:nvPr/>
        </p:nvCxnSpPr>
        <p:spPr bwMode="auto">
          <a:xfrm rot="5400000">
            <a:off x="3905713" y="2875394"/>
            <a:ext cx="1954281" cy="19863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Curved Connector 57"/>
          <p:cNvCxnSpPr>
            <a:stCxn id="23" idx="2"/>
            <a:endCxn id="45" idx="0"/>
          </p:cNvCxnSpPr>
          <p:nvPr/>
        </p:nvCxnSpPr>
        <p:spPr bwMode="auto">
          <a:xfrm rot="16200000" flipH="1">
            <a:off x="3905713" y="2851010"/>
            <a:ext cx="1954281" cy="203516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643817" y="4326874"/>
            <a:ext cx="7601567" cy="2244439"/>
            <a:chOff x="643817" y="4326874"/>
            <a:chExt cx="7601567" cy="2244439"/>
          </a:xfrm>
        </p:grpSpPr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874443" y="4845734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baseline="-25000" dirty="0">
                <a:latin typeface="+mn-lt"/>
              </a:endParaRP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1544703" y="4845734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214964" y="4845734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2885224" y="4845734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3555485" y="4845734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4225746" y="4845734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4896006" y="4845734"/>
              <a:ext cx="668338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5566267" y="4845734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6236527" y="4845734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6906787" y="4845734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7577047" y="4845734"/>
              <a:ext cx="668337" cy="489084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pic>
          <p:nvPicPr>
            <p:cNvPr id="49" name="Picture 48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92831" y="4420211"/>
              <a:ext cx="335080" cy="27811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grpSp>
          <p:nvGrpSpPr>
            <p:cNvPr id="4" name="Group 32"/>
            <p:cNvGrpSpPr/>
            <p:nvPr/>
          </p:nvGrpSpPr>
          <p:grpSpPr>
            <a:xfrm>
              <a:off x="643817" y="5482298"/>
              <a:ext cx="3837872" cy="1084095"/>
              <a:chOff x="2028352" y="5282222"/>
              <a:chExt cx="2344950" cy="1084095"/>
            </a:xfrm>
          </p:grpSpPr>
          <p:sp>
            <p:nvSpPr>
              <p:cNvPr id="51" name="Right Brace 50"/>
              <p:cNvSpPr/>
              <p:nvPr/>
            </p:nvSpPr>
            <p:spPr bwMode="auto">
              <a:xfrm rot="5400000">
                <a:off x="2911980" y="4560822"/>
                <a:ext cx="567982" cy="2010782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028352" y="5843097"/>
                <a:ext cx="234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&lt;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grpSp>
          <p:nvGrpSpPr>
            <p:cNvPr id="5" name="Group 35"/>
            <p:cNvGrpSpPr/>
            <p:nvPr/>
          </p:nvGrpSpPr>
          <p:grpSpPr>
            <a:xfrm>
              <a:off x="4199439" y="5482298"/>
              <a:ext cx="2010780" cy="1089015"/>
              <a:chOff x="4871621" y="5282222"/>
              <a:chExt cx="2679119" cy="1089015"/>
            </a:xfrm>
          </p:grpSpPr>
          <p:sp>
            <p:nvSpPr>
              <p:cNvPr id="54" name="Right Brace 53"/>
              <p:cNvSpPr/>
              <p:nvPr/>
            </p:nvSpPr>
            <p:spPr bwMode="auto">
              <a:xfrm rot="5400000">
                <a:off x="5927190" y="4226653"/>
                <a:ext cx="567982" cy="2679119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41864" y="5848017"/>
                <a:ext cx="23449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≥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pic>
          <p:nvPicPr>
            <p:cNvPr id="56" name="Picture 55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2127" y="4379962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57" name="Picture 56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35334" y="4372268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61" name="Picture 60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8500" y="4326874"/>
              <a:ext cx="279233" cy="44744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pic>
        <p:nvPicPr>
          <p:cNvPr id="62" name="Picture 6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500" y="1883509"/>
            <a:ext cx="279233" cy="4474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0" y="1146957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If </a:t>
            </a:r>
            <a:r>
              <a:rPr lang="en-US" sz="3200" i="1" dirty="0" smtClean="0"/>
              <a:t>A</a:t>
            </a:r>
            <a:r>
              <a:rPr lang="en-US" sz="3200" dirty="0" smtClean="0"/>
              <a:t>[</a:t>
            </a:r>
            <a:r>
              <a:rPr lang="en-US" sz="3200" i="1" dirty="0" smtClean="0"/>
              <a:t>j</a:t>
            </a:r>
            <a:r>
              <a:rPr lang="en-US" sz="3200" dirty="0" smtClean="0"/>
              <a:t>] </a:t>
            </a:r>
            <a:r>
              <a:rPr lang="en-US" sz="3200" dirty="0" smtClean="0">
                <a:sym typeface="Symbol"/>
              </a:rPr>
              <a:t>&lt; </a:t>
            </a:r>
            <a:r>
              <a:rPr lang="en-US" sz="3200" i="1" dirty="0" smtClean="0">
                <a:sym typeface="Symbol"/>
              </a:rPr>
              <a:t>A</a:t>
            </a:r>
            <a:r>
              <a:rPr lang="en-US" sz="3200" dirty="0" smtClean="0">
                <a:sym typeface="Symbol"/>
              </a:rPr>
              <a:t>[</a:t>
            </a:r>
            <a:r>
              <a:rPr lang="en-US" sz="3200" i="1" dirty="0" smtClean="0">
                <a:sym typeface="Symbol"/>
              </a:rPr>
              <a:t>r</a:t>
            </a:r>
            <a:r>
              <a:rPr lang="en-US" sz="3200" dirty="0" smtClean="0">
                <a:sym typeface="Symbol"/>
              </a:rPr>
              <a:t>]</a:t>
            </a:r>
            <a:endParaRPr lang="en-US" sz="3200" dirty="0"/>
          </a:p>
        </p:txBody>
      </p:sp>
      <p:sp>
        <p:nvSpPr>
          <p:cNvPr id="64" name="Rectangle 4"/>
          <p:cNvSpPr txBox="1">
            <a:spLocks noChangeArrowheads="1"/>
          </p:cNvSpPr>
          <p:nvPr/>
        </p:nvSpPr>
        <p:spPr bwMode="auto">
          <a:xfrm>
            <a:off x="0" y="130052"/>
            <a:ext cx="912547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partition</a:t>
            </a:r>
            <a:endParaRPr lang="en-US" kern="0" dirty="0" smtClean="0">
              <a:solidFill>
                <a:srgbClr val="C0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12</a:t>
            </a:fld>
            <a:endParaRPr lang="da-DK"/>
          </a:p>
        </p:txBody>
      </p:sp>
      <p:sp>
        <p:nvSpPr>
          <p:cNvPr id="22539" name="Text Box 52"/>
          <p:cNvSpPr txBox="1">
            <a:spLocks noChangeArrowheads="1"/>
          </p:cNvSpPr>
          <p:nvPr/>
        </p:nvSpPr>
        <p:spPr bwMode="auto">
          <a:xfrm>
            <a:off x="2803525" y="1463518"/>
            <a:ext cx="428625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charset="0"/>
              </a:rPr>
              <a:t>p</a:t>
            </a:r>
          </a:p>
        </p:txBody>
      </p:sp>
      <p:sp>
        <p:nvSpPr>
          <p:cNvPr id="22540" name="Text Box 53"/>
          <p:cNvSpPr txBox="1">
            <a:spLocks noChangeArrowheads="1"/>
          </p:cNvSpPr>
          <p:nvPr/>
        </p:nvSpPr>
        <p:spPr bwMode="auto">
          <a:xfrm>
            <a:off x="5927725" y="1446055"/>
            <a:ext cx="428625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charset="0"/>
              </a:rPr>
              <a:t>r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1129" y="373488"/>
            <a:ext cx="5660734" cy="349244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850059" y="4468682"/>
            <a:ext cx="668337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3200" baseline="-25000" dirty="0">
              <a:latin typeface="+mn-lt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520319" y="4468682"/>
            <a:ext cx="668338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lvl="0" algn="ctr" eaLnBrk="1" hangingPunct="1"/>
            <a:endParaRPr lang="en-US" altLang="en-US" sz="3200" baseline="-25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190580" y="4468682"/>
            <a:ext cx="668337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860840" y="4468682"/>
            <a:ext cx="668338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3531101" y="4468682"/>
            <a:ext cx="668338" cy="489084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201362" y="4468682"/>
            <a:ext cx="668337" cy="489084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871622" y="4468682"/>
            <a:ext cx="668338" cy="489084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5541883" y="4468682"/>
            <a:ext cx="668337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212143" y="4468682"/>
            <a:ext cx="668337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882403" y="4468682"/>
            <a:ext cx="668338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7552663" y="4468682"/>
            <a:ext cx="668337" cy="489084"/>
          </a:xfrm>
          <a:prstGeom prst="rect">
            <a:avLst/>
          </a:prstGeom>
          <a:solidFill>
            <a:srgbClr val="99CC00">
              <a:alpha val="7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pic>
        <p:nvPicPr>
          <p:cNvPr id="31" name="Picture 3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447" y="4082019"/>
            <a:ext cx="335080" cy="27811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619433" y="5105246"/>
            <a:ext cx="3126658" cy="1253430"/>
            <a:chOff x="2028352" y="5282222"/>
            <a:chExt cx="2344950" cy="1253430"/>
          </a:xfrm>
        </p:grpSpPr>
        <p:sp>
          <p:nvSpPr>
            <p:cNvPr id="34" name="Right Brace 33"/>
            <p:cNvSpPr/>
            <p:nvPr/>
          </p:nvSpPr>
          <p:spPr bwMode="auto">
            <a:xfrm rot="5400000">
              <a:off x="2911980" y="4560822"/>
              <a:ext cx="567982" cy="2010782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28352" y="6012432"/>
              <a:ext cx="2344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&lt; </a:t>
              </a:r>
              <a:r>
                <a:rPr lang="en-US" i="1" dirty="0" smtClean="0"/>
                <a:t>A</a:t>
              </a:r>
              <a:r>
                <a:rPr lang="en-US" dirty="0" smtClean="0"/>
                <a:t>[</a:t>
              </a:r>
              <a:r>
                <a:rPr lang="en-US" i="1" dirty="0" smtClean="0"/>
                <a:t>r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60711" y="5105246"/>
            <a:ext cx="1979250" cy="1258350"/>
            <a:chOff x="4871621" y="5282222"/>
            <a:chExt cx="2679119" cy="1258350"/>
          </a:xfrm>
        </p:grpSpPr>
        <p:sp>
          <p:nvSpPr>
            <p:cNvPr id="37" name="Right Brace 36"/>
            <p:cNvSpPr/>
            <p:nvPr/>
          </p:nvSpPr>
          <p:spPr bwMode="auto">
            <a:xfrm rot="5400000">
              <a:off x="5927190" y="4226653"/>
              <a:ext cx="567982" cy="2679119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41864" y="6017352"/>
              <a:ext cx="2344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≥ </a:t>
              </a:r>
              <a:r>
                <a:rPr lang="en-US" i="1" dirty="0" smtClean="0"/>
                <a:t>A</a:t>
              </a:r>
              <a:r>
                <a:rPr lang="en-US" dirty="0" smtClean="0"/>
                <a:t>[</a:t>
              </a:r>
              <a:r>
                <a:rPr lang="en-US" i="1" dirty="0" smtClean="0"/>
                <a:t>r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pic>
        <p:nvPicPr>
          <p:cNvPr id="39" name="Picture 3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7743" y="4065058"/>
            <a:ext cx="178689" cy="31203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0" name="Picture 3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0870" y="4020052"/>
            <a:ext cx="222468" cy="40205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770871" y="5487559"/>
            <a:ext cx="337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2"/>
                </a:solidFill>
              </a:rPr>
              <a:t>Lomuto</a:t>
            </a:r>
            <a:r>
              <a:rPr lang="en-US" sz="3200" dirty="0" err="1" smtClean="0"/>
              <a:t>’s</a:t>
            </a:r>
            <a:r>
              <a:rPr lang="en-US" sz="3200" dirty="0" smtClean="0"/>
              <a:t> partition</a:t>
            </a:r>
            <a:endParaRPr lang="en-US" sz="3200" dirty="0"/>
          </a:p>
        </p:txBody>
      </p:sp>
      <p:pic>
        <p:nvPicPr>
          <p:cNvPr id="32" name="Picture 3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500" y="3997355"/>
            <a:ext cx="279233" cy="4474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F40274-490B-4790-9E97-39BBF653A73E}" type="slidenum">
              <a:rPr lang="he-IL"/>
              <a:pPr/>
              <a:t>13</a:t>
            </a:fld>
            <a:endParaRPr lang="da-DK" dirty="0"/>
          </a:p>
        </p:txBody>
      </p:sp>
      <p:sp>
        <p:nvSpPr>
          <p:cNvPr id="20483" name="Rectangle 13"/>
          <p:cNvSpPr>
            <a:spLocks noChangeArrowheads="1"/>
          </p:cNvSpPr>
          <p:nvPr/>
        </p:nvSpPr>
        <p:spPr bwMode="auto">
          <a:xfrm>
            <a:off x="1557010" y="131602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2</a:t>
            </a:r>
          </a:p>
        </p:txBody>
      </p:sp>
      <p:sp>
        <p:nvSpPr>
          <p:cNvPr id="20484" name="Rectangle 24"/>
          <p:cNvSpPr>
            <a:spLocks noChangeArrowheads="1"/>
          </p:cNvSpPr>
          <p:nvPr/>
        </p:nvSpPr>
        <p:spPr bwMode="auto">
          <a:xfrm>
            <a:off x="1995160" y="131602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8</a:t>
            </a:r>
          </a:p>
        </p:txBody>
      </p:sp>
      <p:sp>
        <p:nvSpPr>
          <p:cNvPr id="20485" name="Rectangle 25"/>
          <p:cNvSpPr>
            <a:spLocks noChangeArrowheads="1"/>
          </p:cNvSpPr>
          <p:nvPr/>
        </p:nvSpPr>
        <p:spPr bwMode="auto">
          <a:xfrm>
            <a:off x="2452360" y="131602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7</a:t>
            </a:r>
          </a:p>
        </p:txBody>
      </p:sp>
      <p:sp>
        <p:nvSpPr>
          <p:cNvPr id="20486" name="Rectangle 26"/>
          <p:cNvSpPr>
            <a:spLocks noChangeArrowheads="1"/>
          </p:cNvSpPr>
          <p:nvPr/>
        </p:nvSpPr>
        <p:spPr bwMode="auto">
          <a:xfrm>
            <a:off x="2890510" y="131602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1</a:t>
            </a:r>
          </a:p>
        </p:txBody>
      </p:sp>
      <p:sp>
        <p:nvSpPr>
          <p:cNvPr id="20487" name="Rectangle 27"/>
          <p:cNvSpPr>
            <a:spLocks noChangeArrowheads="1"/>
          </p:cNvSpPr>
          <p:nvPr/>
        </p:nvSpPr>
        <p:spPr bwMode="auto">
          <a:xfrm>
            <a:off x="3352473" y="131602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3</a:t>
            </a:r>
          </a:p>
        </p:txBody>
      </p:sp>
      <p:sp>
        <p:nvSpPr>
          <p:cNvPr id="20488" name="Rectangle 28"/>
          <p:cNvSpPr>
            <a:spLocks noChangeArrowheads="1"/>
          </p:cNvSpPr>
          <p:nvPr/>
        </p:nvSpPr>
        <p:spPr bwMode="auto">
          <a:xfrm>
            <a:off x="3790623" y="131602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5</a:t>
            </a:r>
          </a:p>
        </p:txBody>
      </p:sp>
      <p:sp>
        <p:nvSpPr>
          <p:cNvPr id="20489" name="Rectangle 29"/>
          <p:cNvSpPr>
            <a:spLocks noChangeArrowheads="1"/>
          </p:cNvSpPr>
          <p:nvPr/>
        </p:nvSpPr>
        <p:spPr bwMode="auto">
          <a:xfrm>
            <a:off x="4247823" y="131602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6</a:t>
            </a:r>
          </a:p>
        </p:txBody>
      </p:sp>
      <p:sp>
        <p:nvSpPr>
          <p:cNvPr id="20490" name="Rectangle 30"/>
          <p:cNvSpPr>
            <a:spLocks noChangeArrowheads="1"/>
          </p:cNvSpPr>
          <p:nvPr/>
        </p:nvSpPr>
        <p:spPr bwMode="auto">
          <a:xfrm>
            <a:off x="4685973" y="1316026"/>
            <a:ext cx="457200" cy="457200"/>
          </a:xfrm>
          <a:prstGeom prst="rect">
            <a:avLst/>
          </a:prstGeom>
          <a:solidFill>
            <a:srgbClr val="99CC00">
              <a:alpha val="7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4</a:t>
            </a:r>
          </a:p>
        </p:txBody>
      </p:sp>
      <p:sp>
        <p:nvSpPr>
          <p:cNvPr id="61" name="Rectangle 4"/>
          <p:cNvSpPr txBox="1">
            <a:spLocks noChangeArrowheads="1"/>
          </p:cNvSpPr>
          <p:nvPr/>
        </p:nvSpPr>
        <p:spPr bwMode="auto">
          <a:xfrm>
            <a:off x="3864327" y="130052"/>
            <a:ext cx="52611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partition</a:t>
            </a:r>
            <a:endParaRPr lang="en-US" kern="0" dirty="0" smtClean="0">
              <a:solidFill>
                <a:srgbClr val="C0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pic>
        <p:nvPicPr>
          <p:cNvPr id="62" name="Picture 6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4490" y="245634"/>
            <a:ext cx="279233" cy="4474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3" name="Picture 6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4756" y="834176"/>
            <a:ext cx="335080" cy="27811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2857" y="848363"/>
            <a:ext cx="178689" cy="31203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523673" y="1986093"/>
            <a:ext cx="3586163" cy="911083"/>
            <a:chOff x="2968977" y="2192565"/>
            <a:chExt cx="3586163" cy="911083"/>
          </a:xfrm>
        </p:grpSpPr>
        <p:grpSp>
          <p:nvGrpSpPr>
            <p:cNvPr id="20529" name="Group 75"/>
            <p:cNvGrpSpPr>
              <a:grpSpLocks/>
            </p:cNvGrpSpPr>
            <p:nvPr/>
          </p:nvGrpSpPr>
          <p:grpSpPr bwMode="auto">
            <a:xfrm>
              <a:off x="2968977" y="2646448"/>
              <a:ext cx="3586163" cy="457200"/>
              <a:chOff x="1703" y="1249"/>
              <a:chExt cx="2259" cy="288"/>
            </a:xfrm>
          </p:grpSpPr>
          <p:sp>
            <p:nvSpPr>
              <p:cNvPr id="20533" name="Rectangle 33"/>
              <p:cNvSpPr>
                <a:spLocks noChangeArrowheads="1"/>
              </p:cNvSpPr>
              <p:nvPr/>
            </p:nvSpPr>
            <p:spPr bwMode="auto">
              <a:xfrm>
                <a:off x="1703" y="1249"/>
                <a:ext cx="288" cy="28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2</a:t>
                </a:r>
              </a:p>
            </p:txBody>
          </p:sp>
          <p:sp>
            <p:nvSpPr>
              <p:cNvPr id="20534" name="Rectangle 34"/>
              <p:cNvSpPr>
                <a:spLocks noChangeArrowheads="1"/>
              </p:cNvSpPr>
              <p:nvPr/>
            </p:nvSpPr>
            <p:spPr bwMode="auto">
              <a:xfrm>
                <a:off x="1979" y="1249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8</a:t>
                </a:r>
              </a:p>
            </p:txBody>
          </p:sp>
          <p:sp>
            <p:nvSpPr>
              <p:cNvPr id="20535" name="Rectangle 35"/>
              <p:cNvSpPr>
                <a:spLocks noChangeArrowheads="1"/>
              </p:cNvSpPr>
              <p:nvPr/>
            </p:nvSpPr>
            <p:spPr bwMode="auto">
              <a:xfrm>
                <a:off x="2267" y="1249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7</a:t>
                </a:r>
              </a:p>
            </p:txBody>
          </p:sp>
          <p:sp>
            <p:nvSpPr>
              <p:cNvPr id="20536" name="Rectangle 36"/>
              <p:cNvSpPr>
                <a:spLocks noChangeArrowheads="1"/>
              </p:cNvSpPr>
              <p:nvPr/>
            </p:nvSpPr>
            <p:spPr bwMode="auto">
              <a:xfrm>
                <a:off x="2543" y="1249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1</a:t>
                </a:r>
              </a:p>
            </p:txBody>
          </p:sp>
          <p:sp>
            <p:nvSpPr>
              <p:cNvPr id="20537" name="Rectangle 37"/>
              <p:cNvSpPr>
                <a:spLocks noChangeArrowheads="1"/>
              </p:cNvSpPr>
              <p:nvPr/>
            </p:nvSpPr>
            <p:spPr bwMode="auto">
              <a:xfrm>
                <a:off x="2834" y="1249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3</a:t>
                </a:r>
              </a:p>
            </p:txBody>
          </p:sp>
          <p:sp>
            <p:nvSpPr>
              <p:cNvPr id="20538" name="Rectangle 38"/>
              <p:cNvSpPr>
                <a:spLocks noChangeArrowheads="1"/>
              </p:cNvSpPr>
              <p:nvPr/>
            </p:nvSpPr>
            <p:spPr bwMode="auto">
              <a:xfrm>
                <a:off x="3110" y="1249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0539" name="Rectangle 39"/>
              <p:cNvSpPr>
                <a:spLocks noChangeArrowheads="1"/>
              </p:cNvSpPr>
              <p:nvPr/>
            </p:nvSpPr>
            <p:spPr bwMode="auto">
              <a:xfrm>
                <a:off x="3398" y="1249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6</a:t>
                </a:r>
              </a:p>
            </p:txBody>
          </p:sp>
          <p:sp>
            <p:nvSpPr>
              <p:cNvPr id="20540" name="Rectangle 40"/>
              <p:cNvSpPr>
                <a:spLocks noChangeArrowheads="1"/>
              </p:cNvSpPr>
              <p:nvPr/>
            </p:nvSpPr>
            <p:spPr bwMode="auto">
              <a:xfrm>
                <a:off x="3674" y="1249"/>
                <a:ext cx="288" cy="288"/>
              </a:xfrm>
              <a:prstGeom prst="rect">
                <a:avLst/>
              </a:prstGeom>
              <a:solidFill>
                <a:srgbClr val="99CC00">
                  <a:alpha val="70195"/>
                </a:srgb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4</a:t>
                </a:r>
              </a:p>
            </p:txBody>
          </p:sp>
        </p:grpSp>
        <p:pic>
          <p:nvPicPr>
            <p:cNvPr id="71" name="Picture 70" descr="TP_tmp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08709" y="2242715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72" name="Picture 71" descr="TP_tmp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05600" y="2192565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518911" y="3196427"/>
            <a:ext cx="3586163" cy="881849"/>
            <a:chOff x="2964215" y="3402899"/>
            <a:chExt cx="3586163" cy="881849"/>
          </a:xfrm>
        </p:grpSpPr>
        <p:grpSp>
          <p:nvGrpSpPr>
            <p:cNvPr id="5" name="Group 78"/>
            <p:cNvGrpSpPr>
              <a:grpSpLocks/>
            </p:cNvGrpSpPr>
            <p:nvPr/>
          </p:nvGrpSpPr>
          <p:grpSpPr bwMode="auto">
            <a:xfrm>
              <a:off x="2964215" y="3827548"/>
              <a:ext cx="3586163" cy="457200"/>
              <a:chOff x="1700" y="1993"/>
              <a:chExt cx="2259" cy="288"/>
            </a:xfrm>
          </p:grpSpPr>
          <p:sp>
            <p:nvSpPr>
              <p:cNvPr id="20519" name="Rectangle 43"/>
              <p:cNvSpPr>
                <a:spLocks noChangeArrowheads="1"/>
              </p:cNvSpPr>
              <p:nvPr/>
            </p:nvSpPr>
            <p:spPr bwMode="auto">
              <a:xfrm>
                <a:off x="1700" y="1993"/>
                <a:ext cx="288" cy="28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2</a:t>
                </a:r>
              </a:p>
            </p:txBody>
          </p:sp>
          <p:sp>
            <p:nvSpPr>
              <p:cNvPr id="20520" name="Rectangle 44"/>
              <p:cNvSpPr>
                <a:spLocks noChangeArrowheads="1"/>
              </p:cNvSpPr>
              <p:nvPr/>
            </p:nvSpPr>
            <p:spPr bwMode="auto">
              <a:xfrm>
                <a:off x="1976" y="1993"/>
                <a:ext cx="288" cy="288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8</a:t>
                </a:r>
              </a:p>
            </p:txBody>
          </p:sp>
          <p:sp>
            <p:nvSpPr>
              <p:cNvPr id="20521" name="Rectangle 45"/>
              <p:cNvSpPr>
                <a:spLocks noChangeArrowheads="1"/>
              </p:cNvSpPr>
              <p:nvPr/>
            </p:nvSpPr>
            <p:spPr bwMode="auto">
              <a:xfrm>
                <a:off x="2264" y="1993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7</a:t>
                </a:r>
              </a:p>
            </p:txBody>
          </p:sp>
          <p:sp>
            <p:nvSpPr>
              <p:cNvPr id="20522" name="Rectangle 46"/>
              <p:cNvSpPr>
                <a:spLocks noChangeArrowheads="1"/>
              </p:cNvSpPr>
              <p:nvPr/>
            </p:nvSpPr>
            <p:spPr bwMode="auto">
              <a:xfrm>
                <a:off x="2540" y="1993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1</a:t>
                </a:r>
              </a:p>
            </p:txBody>
          </p:sp>
          <p:sp>
            <p:nvSpPr>
              <p:cNvPr id="20523" name="Rectangle 47"/>
              <p:cNvSpPr>
                <a:spLocks noChangeArrowheads="1"/>
              </p:cNvSpPr>
              <p:nvPr/>
            </p:nvSpPr>
            <p:spPr bwMode="auto">
              <a:xfrm>
                <a:off x="2831" y="1993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3</a:t>
                </a:r>
              </a:p>
            </p:txBody>
          </p:sp>
          <p:sp>
            <p:nvSpPr>
              <p:cNvPr id="20524" name="Rectangle 48"/>
              <p:cNvSpPr>
                <a:spLocks noChangeArrowheads="1"/>
              </p:cNvSpPr>
              <p:nvPr/>
            </p:nvSpPr>
            <p:spPr bwMode="auto">
              <a:xfrm>
                <a:off x="3107" y="1993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0525" name="Rectangle 49"/>
              <p:cNvSpPr>
                <a:spLocks noChangeArrowheads="1"/>
              </p:cNvSpPr>
              <p:nvPr/>
            </p:nvSpPr>
            <p:spPr bwMode="auto">
              <a:xfrm>
                <a:off x="3395" y="1993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6</a:t>
                </a:r>
              </a:p>
            </p:txBody>
          </p:sp>
          <p:sp>
            <p:nvSpPr>
              <p:cNvPr id="20526" name="Rectangle 50"/>
              <p:cNvSpPr>
                <a:spLocks noChangeArrowheads="1"/>
              </p:cNvSpPr>
              <p:nvPr/>
            </p:nvSpPr>
            <p:spPr bwMode="auto">
              <a:xfrm>
                <a:off x="3671" y="1993"/>
                <a:ext cx="288" cy="288"/>
              </a:xfrm>
              <a:prstGeom prst="rect">
                <a:avLst/>
              </a:prstGeom>
              <a:solidFill>
                <a:srgbClr val="99CC00">
                  <a:alpha val="70195"/>
                </a:srgb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4</a:t>
                </a:r>
              </a:p>
            </p:txBody>
          </p:sp>
        </p:grpSp>
        <p:pic>
          <p:nvPicPr>
            <p:cNvPr id="8" name="Picture 7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41225" y="3410187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74" name="Picture 73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92289" y="3402899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485573" y="4285239"/>
            <a:ext cx="3586163" cy="916987"/>
            <a:chOff x="2930877" y="4491711"/>
            <a:chExt cx="3586163" cy="916987"/>
          </a:xfrm>
        </p:grpSpPr>
        <p:grpSp>
          <p:nvGrpSpPr>
            <p:cNvPr id="6" name="Group 79"/>
            <p:cNvGrpSpPr>
              <a:grpSpLocks/>
            </p:cNvGrpSpPr>
            <p:nvPr/>
          </p:nvGrpSpPr>
          <p:grpSpPr bwMode="auto">
            <a:xfrm>
              <a:off x="2930877" y="4951498"/>
              <a:ext cx="3586163" cy="457200"/>
              <a:chOff x="1679" y="2701"/>
              <a:chExt cx="2259" cy="288"/>
            </a:xfrm>
          </p:grpSpPr>
          <p:sp>
            <p:nvSpPr>
              <p:cNvPr id="20509" name="Rectangle 53"/>
              <p:cNvSpPr>
                <a:spLocks noChangeArrowheads="1"/>
              </p:cNvSpPr>
              <p:nvPr/>
            </p:nvSpPr>
            <p:spPr bwMode="auto">
              <a:xfrm>
                <a:off x="1679" y="2701"/>
                <a:ext cx="288" cy="28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2</a:t>
                </a:r>
              </a:p>
            </p:txBody>
          </p:sp>
          <p:sp>
            <p:nvSpPr>
              <p:cNvPr id="20510" name="Rectangle 54"/>
              <p:cNvSpPr>
                <a:spLocks noChangeArrowheads="1"/>
              </p:cNvSpPr>
              <p:nvPr/>
            </p:nvSpPr>
            <p:spPr bwMode="auto">
              <a:xfrm>
                <a:off x="1955" y="2701"/>
                <a:ext cx="288" cy="288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8</a:t>
                </a:r>
              </a:p>
            </p:txBody>
          </p:sp>
          <p:sp>
            <p:nvSpPr>
              <p:cNvPr id="20511" name="Rectangle 55"/>
              <p:cNvSpPr>
                <a:spLocks noChangeArrowheads="1"/>
              </p:cNvSpPr>
              <p:nvPr/>
            </p:nvSpPr>
            <p:spPr bwMode="auto">
              <a:xfrm>
                <a:off x="2243" y="2701"/>
                <a:ext cx="288" cy="288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7</a:t>
                </a:r>
              </a:p>
            </p:txBody>
          </p:sp>
          <p:sp>
            <p:nvSpPr>
              <p:cNvPr id="20512" name="Rectangle 56"/>
              <p:cNvSpPr>
                <a:spLocks noChangeArrowheads="1"/>
              </p:cNvSpPr>
              <p:nvPr/>
            </p:nvSpPr>
            <p:spPr bwMode="auto">
              <a:xfrm>
                <a:off x="2519" y="2701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1</a:t>
                </a:r>
              </a:p>
            </p:txBody>
          </p:sp>
          <p:sp>
            <p:nvSpPr>
              <p:cNvPr id="20513" name="Rectangle 57"/>
              <p:cNvSpPr>
                <a:spLocks noChangeArrowheads="1"/>
              </p:cNvSpPr>
              <p:nvPr/>
            </p:nvSpPr>
            <p:spPr bwMode="auto">
              <a:xfrm>
                <a:off x="2810" y="2701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3</a:t>
                </a:r>
              </a:p>
            </p:txBody>
          </p:sp>
          <p:sp>
            <p:nvSpPr>
              <p:cNvPr id="20514" name="Rectangle 58"/>
              <p:cNvSpPr>
                <a:spLocks noChangeArrowheads="1"/>
              </p:cNvSpPr>
              <p:nvPr/>
            </p:nvSpPr>
            <p:spPr bwMode="auto">
              <a:xfrm>
                <a:off x="3086" y="2701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0515" name="Rectangle 59"/>
              <p:cNvSpPr>
                <a:spLocks noChangeArrowheads="1"/>
              </p:cNvSpPr>
              <p:nvPr/>
            </p:nvSpPr>
            <p:spPr bwMode="auto">
              <a:xfrm>
                <a:off x="3374" y="2701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6</a:t>
                </a:r>
              </a:p>
            </p:txBody>
          </p:sp>
          <p:sp>
            <p:nvSpPr>
              <p:cNvPr id="20516" name="Rectangle 60"/>
              <p:cNvSpPr>
                <a:spLocks noChangeArrowheads="1"/>
              </p:cNvSpPr>
              <p:nvPr/>
            </p:nvSpPr>
            <p:spPr bwMode="auto">
              <a:xfrm>
                <a:off x="3650" y="2701"/>
                <a:ext cx="288" cy="288"/>
              </a:xfrm>
              <a:prstGeom prst="rect">
                <a:avLst/>
              </a:prstGeom>
              <a:solidFill>
                <a:srgbClr val="99CC00">
                  <a:alpha val="70195"/>
                </a:srgb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4</a:t>
                </a:r>
              </a:p>
            </p:txBody>
          </p:sp>
        </p:grpSp>
        <p:pic>
          <p:nvPicPr>
            <p:cNvPr id="73" name="Picture 72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72621" y="4548323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76" name="Picture 75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88585" y="4491711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1466523" y="5381511"/>
            <a:ext cx="3586162" cy="930377"/>
            <a:chOff x="2911827" y="5587983"/>
            <a:chExt cx="3586162" cy="930377"/>
          </a:xfrm>
        </p:grpSpPr>
        <p:grpSp>
          <p:nvGrpSpPr>
            <p:cNvPr id="7" name="Group 80"/>
            <p:cNvGrpSpPr>
              <a:grpSpLocks/>
            </p:cNvGrpSpPr>
            <p:nvPr/>
          </p:nvGrpSpPr>
          <p:grpSpPr bwMode="auto">
            <a:xfrm>
              <a:off x="2911827" y="6061160"/>
              <a:ext cx="3586162" cy="457200"/>
              <a:chOff x="1667" y="3400"/>
              <a:chExt cx="2259" cy="288"/>
            </a:xfrm>
          </p:grpSpPr>
          <p:sp>
            <p:nvSpPr>
              <p:cNvPr id="20499" name="Rectangle 63"/>
              <p:cNvSpPr>
                <a:spLocks noChangeArrowheads="1"/>
              </p:cNvSpPr>
              <p:nvPr/>
            </p:nvSpPr>
            <p:spPr bwMode="auto">
              <a:xfrm>
                <a:off x="1667" y="3400"/>
                <a:ext cx="288" cy="28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2</a:t>
                </a:r>
              </a:p>
            </p:txBody>
          </p:sp>
          <p:sp>
            <p:nvSpPr>
              <p:cNvPr id="20500" name="Rectangle 64"/>
              <p:cNvSpPr>
                <a:spLocks noChangeArrowheads="1"/>
              </p:cNvSpPr>
              <p:nvPr/>
            </p:nvSpPr>
            <p:spPr bwMode="auto">
              <a:xfrm>
                <a:off x="1943" y="3400"/>
                <a:ext cx="288" cy="28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1</a:t>
                </a:r>
              </a:p>
            </p:txBody>
          </p:sp>
          <p:sp>
            <p:nvSpPr>
              <p:cNvPr id="20501" name="Rectangle 65"/>
              <p:cNvSpPr>
                <a:spLocks noChangeArrowheads="1"/>
              </p:cNvSpPr>
              <p:nvPr/>
            </p:nvSpPr>
            <p:spPr bwMode="auto">
              <a:xfrm>
                <a:off x="2231" y="3400"/>
                <a:ext cx="288" cy="288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7</a:t>
                </a:r>
              </a:p>
            </p:txBody>
          </p:sp>
          <p:sp>
            <p:nvSpPr>
              <p:cNvPr id="20502" name="Rectangle 66"/>
              <p:cNvSpPr>
                <a:spLocks noChangeArrowheads="1"/>
              </p:cNvSpPr>
              <p:nvPr/>
            </p:nvSpPr>
            <p:spPr bwMode="auto">
              <a:xfrm>
                <a:off x="2507" y="3400"/>
                <a:ext cx="288" cy="288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8</a:t>
                </a:r>
              </a:p>
            </p:txBody>
          </p:sp>
          <p:sp>
            <p:nvSpPr>
              <p:cNvPr id="20503" name="Rectangle 67"/>
              <p:cNvSpPr>
                <a:spLocks noChangeArrowheads="1"/>
              </p:cNvSpPr>
              <p:nvPr/>
            </p:nvSpPr>
            <p:spPr bwMode="auto">
              <a:xfrm>
                <a:off x="2798" y="3400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3</a:t>
                </a:r>
              </a:p>
            </p:txBody>
          </p:sp>
          <p:sp>
            <p:nvSpPr>
              <p:cNvPr id="20504" name="Rectangle 68"/>
              <p:cNvSpPr>
                <a:spLocks noChangeArrowheads="1"/>
              </p:cNvSpPr>
              <p:nvPr/>
            </p:nvSpPr>
            <p:spPr bwMode="auto">
              <a:xfrm>
                <a:off x="3074" y="3400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0505" name="Rectangle 69"/>
              <p:cNvSpPr>
                <a:spLocks noChangeArrowheads="1"/>
              </p:cNvSpPr>
              <p:nvPr/>
            </p:nvSpPr>
            <p:spPr bwMode="auto">
              <a:xfrm>
                <a:off x="3362" y="3400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6</a:t>
                </a:r>
              </a:p>
            </p:txBody>
          </p:sp>
          <p:sp>
            <p:nvSpPr>
              <p:cNvPr id="20506" name="Rectangle 70"/>
              <p:cNvSpPr>
                <a:spLocks noChangeArrowheads="1"/>
              </p:cNvSpPr>
              <p:nvPr/>
            </p:nvSpPr>
            <p:spPr bwMode="auto">
              <a:xfrm>
                <a:off x="3638" y="3400"/>
                <a:ext cx="288" cy="288"/>
              </a:xfrm>
              <a:prstGeom prst="rect">
                <a:avLst/>
              </a:prstGeom>
              <a:solidFill>
                <a:srgbClr val="99CC00">
                  <a:alpha val="70195"/>
                </a:srgb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charset="0"/>
                  </a:rPr>
                  <a:t>4</a:t>
                </a:r>
              </a:p>
            </p:txBody>
          </p:sp>
        </p:grpSp>
        <p:pic>
          <p:nvPicPr>
            <p:cNvPr id="75" name="Picture 74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65909" y="5664263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77" name="Picture 76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91701" y="5587983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pic>
        <p:nvPicPr>
          <p:cNvPr id="78" name="Picture 7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7020" y="840669"/>
            <a:ext cx="222468" cy="40205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83" name="Rectangle 4"/>
          <p:cNvSpPr txBox="1">
            <a:spLocks noChangeArrowheads="1"/>
          </p:cNvSpPr>
          <p:nvPr/>
        </p:nvSpPr>
        <p:spPr bwMode="auto">
          <a:xfrm>
            <a:off x="5589639" y="1160131"/>
            <a:ext cx="35543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Use last key</a:t>
            </a:r>
            <a:b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as </a:t>
            </a:r>
            <a:r>
              <a:rPr lang="en-US" sz="36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84" name="Rectangle 4"/>
          <p:cNvSpPr txBox="1">
            <a:spLocks noChangeArrowheads="1"/>
          </p:cNvSpPr>
          <p:nvPr/>
        </p:nvSpPr>
        <p:spPr bwMode="auto">
          <a:xfrm>
            <a:off x="5579811" y="3642715"/>
            <a:ext cx="35543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600" i="1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</a:t>
            </a:r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– </a:t>
            </a:r>
            <a:b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last key &lt; </a:t>
            </a:r>
            <a:r>
              <a:rPr lang="en-US" sz="36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</a:t>
            </a:r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[</a:t>
            </a:r>
            <a:r>
              <a:rPr lang="en-US" sz="36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</a:t>
            </a:r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]</a:t>
            </a:r>
            <a:endParaRPr lang="en-US" sz="3600" kern="0" dirty="0" smtClean="0">
              <a:solidFill>
                <a:srgbClr val="00B05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85" name="Rectangle 4"/>
          <p:cNvSpPr txBox="1">
            <a:spLocks noChangeArrowheads="1"/>
          </p:cNvSpPr>
          <p:nvPr/>
        </p:nvSpPr>
        <p:spPr bwMode="auto">
          <a:xfrm>
            <a:off x="5594559" y="2403883"/>
            <a:ext cx="35543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(Is it a good choice?)</a:t>
            </a:r>
            <a:endParaRPr lang="en-US" sz="3600" kern="0" dirty="0" smtClean="0">
              <a:solidFill>
                <a:srgbClr val="00B05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86" name="Rectangle 4"/>
          <p:cNvSpPr txBox="1">
            <a:spLocks noChangeArrowheads="1"/>
          </p:cNvSpPr>
          <p:nvPr/>
        </p:nvSpPr>
        <p:spPr bwMode="auto">
          <a:xfrm>
            <a:off x="5584731" y="4886467"/>
            <a:ext cx="35543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6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j</a:t>
            </a:r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– next key</a:t>
            </a:r>
            <a:b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to inspect</a:t>
            </a:r>
            <a:endParaRPr lang="en-US" sz="3600" kern="0" dirty="0" smtClean="0">
              <a:solidFill>
                <a:srgbClr val="00B05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FF60B-AA5A-403E-A6CB-8EBDA38783BE}" type="slidenum">
              <a:rPr lang="he-IL"/>
              <a:pPr/>
              <a:t>14</a:t>
            </a:fld>
            <a:endParaRPr lang="da-DK"/>
          </a:p>
        </p:txBody>
      </p:sp>
      <p:grpSp>
        <p:nvGrpSpPr>
          <p:cNvPr id="21507" name="Group 92"/>
          <p:cNvGrpSpPr>
            <a:grpSpLocks/>
          </p:cNvGrpSpPr>
          <p:nvPr/>
        </p:nvGrpSpPr>
        <p:grpSpPr bwMode="auto">
          <a:xfrm>
            <a:off x="1304295" y="212725"/>
            <a:ext cx="3586162" cy="1012825"/>
            <a:chOff x="1667" y="134"/>
            <a:chExt cx="2259" cy="638"/>
          </a:xfrm>
        </p:grpSpPr>
        <p:sp>
          <p:nvSpPr>
            <p:cNvPr id="21552" name="Rectangle 42"/>
            <p:cNvSpPr>
              <a:spLocks noChangeArrowheads="1"/>
            </p:cNvSpPr>
            <p:nvPr/>
          </p:nvSpPr>
          <p:spPr bwMode="auto">
            <a:xfrm>
              <a:off x="1667" y="484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2</a:t>
              </a:r>
            </a:p>
          </p:txBody>
        </p:sp>
        <p:sp>
          <p:nvSpPr>
            <p:cNvPr id="21553" name="Rectangle 43"/>
            <p:cNvSpPr>
              <a:spLocks noChangeArrowheads="1"/>
            </p:cNvSpPr>
            <p:nvPr/>
          </p:nvSpPr>
          <p:spPr bwMode="auto">
            <a:xfrm>
              <a:off x="1943" y="484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21554" name="Rectangle 44"/>
            <p:cNvSpPr>
              <a:spLocks noChangeArrowheads="1"/>
            </p:cNvSpPr>
            <p:nvPr/>
          </p:nvSpPr>
          <p:spPr bwMode="auto">
            <a:xfrm>
              <a:off x="2231" y="484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7</a:t>
              </a:r>
            </a:p>
          </p:txBody>
        </p:sp>
        <p:sp>
          <p:nvSpPr>
            <p:cNvPr id="21555" name="Rectangle 45"/>
            <p:cNvSpPr>
              <a:spLocks noChangeArrowheads="1"/>
            </p:cNvSpPr>
            <p:nvPr/>
          </p:nvSpPr>
          <p:spPr bwMode="auto">
            <a:xfrm>
              <a:off x="2507" y="484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8</a:t>
              </a:r>
            </a:p>
          </p:txBody>
        </p:sp>
        <p:sp>
          <p:nvSpPr>
            <p:cNvPr id="21556" name="Rectangle 46"/>
            <p:cNvSpPr>
              <a:spLocks noChangeArrowheads="1"/>
            </p:cNvSpPr>
            <p:nvPr/>
          </p:nvSpPr>
          <p:spPr bwMode="auto">
            <a:xfrm>
              <a:off x="2798" y="484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3</a:t>
              </a:r>
            </a:p>
          </p:txBody>
        </p:sp>
        <p:sp>
          <p:nvSpPr>
            <p:cNvPr id="21557" name="Rectangle 47"/>
            <p:cNvSpPr>
              <a:spLocks noChangeArrowheads="1"/>
            </p:cNvSpPr>
            <p:nvPr/>
          </p:nvSpPr>
          <p:spPr bwMode="auto">
            <a:xfrm>
              <a:off x="3074" y="484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5</a:t>
              </a:r>
            </a:p>
          </p:txBody>
        </p:sp>
        <p:sp>
          <p:nvSpPr>
            <p:cNvPr id="21558" name="Rectangle 48"/>
            <p:cNvSpPr>
              <a:spLocks noChangeArrowheads="1"/>
            </p:cNvSpPr>
            <p:nvPr/>
          </p:nvSpPr>
          <p:spPr bwMode="auto">
            <a:xfrm>
              <a:off x="3362" y="484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6</a:t>
              </a:r>
            </a:p>
          </p:txBody>
        </p:sp>
        <p:sp>
          <p:nvSpPr>
            <p:cNvPr id="21559" name="Rectangle 49"/>
            <p:cNvSpPr>
              <a:spLocks noChangeArrowheads="1"/>
            </p:cNvSpPr>
            <p:nvPr/>
          </p:nvSpPr>
          <p:spPr bwMode="auto">
            <a:xfrm>
              <a:off x="3638" y="484"/>
              <a:ext cx="288" cy="288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4</a:t>
              </a:r>
            </a:p>
          </p:txBody>
        </p:sp>
        <p:sp>
          <p:nvSpPr>
            <p:cNvPr id="21560" name="Text Box 50"/>
            <p:cNvSpPr txBox="1">
              <a:spLocks noChangeArrowheads="1"/>
            </p:cNvSpPr>
            <p:nvPr/>
          </p:nvSpPr>
          <p:spPr bwMode="auto">
            <a:xfrm>
              <a:off x="1973" y="137"/>
              <a:ext cx="270" cy="32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omic Sans MS" charset="0"/>
                </a:rPr>
                <a:t>i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1561" name="Text Box 51"/>
            <p:cNvSpPr txBox="1">
              <a:spLocks noChangeArrowheads="1"/>
            </p:cNvSpPr>
            <p:nvPr/>
          </p:nvSpPr>
          <p:spPr bwMode="auto">
            <a:xfrm>
              <a:off x="2816" y="134"/>
              <a:ext cx="270" cy="32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charset="0"/>
                </a:rPr>
                <a:t>j</a:t>
              </a:r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1285245" y="1308100"/>
            <a:ext cx="3586162" cy="1055688"/>
            <a:chOff x="1655" y="824"/>
            <a:chExt cx="2259" cy="665"/>
          </a:xfrm>
        </p:grpSpPr>
        <p:sp>
          <p:nvSpPr>
            <p:cNvPr id="21542" name="Rectangle 52"/>
            <p:cNvSpPr>
              <a:spLocks noChangeArrowheads="1"/>
            </p:cNvSpPr>
            <p:nvPr/>
          </p:nvSpPr>
          <p:spPr bwMode="auto">
            <a:xfrm>
              <a:off x="1655" y="1201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2</a:t>
              </a:r>
            </a:p>
          </p:txBody>
        </p:sp>
        <p:sp>
          <p:nvSpPr>
            <p:cNvPr id="21543" name="Rectangle 53"/>
            <p:cNvSpPr>
              <a:spLocks noChangeArrowheads="1"/>
            </p:cNvSpPr>
            <p:nvPr/>
          </p:nvSpPr>
          <p:spPr bwMode="auto">
            <a:xfrm>
              <a:off x="1931" y="1201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21544" name="Rectangle 54"/>
            <p:cNvSpPr>
              <a:spLocks noChangeArrowheads="1"/>
            </p:cNvSpPr>
            <p:nvPr/>
          </p:nvSpPr>
          <p:spPr bwMode="auto">
            <a:xfrm>
              <a:off x="2219" y="1201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3</a:t>
              </a:r>
            </a:p>
          </p:txBody>
        </p:sp>
        <p:sp>
          <p:nvSpPr>
            <p:cNvPr id="21545" name="Rectangle 55"/>
            <p:cNvSpPr>
              <a:spLocks noChangeArrowheads="1"/>
            </p:cNvSpPr>
            <p:nvPr/>
          </p:nvSpPr>
          <p:spPr bwMode="auto">
            <a:xfrm>
              <a:off x="2495" y="1201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8</a:t>
              </a:r>
            </a:p>
          </p:txBody>
        </p:sp>
        <p:sp>
          <p:nvSpPr>
            <p:cNvPr id="21546" name="Rectangle 56"/>
            <p:cNvSpPr>
              <a:spLocks noChangeArrowheads="1"/>
            </p:cNvSpPr>
            <p:nvPr/>
          </p:nvSpPr>
          <p:spPr bwMode="auto">
            <a:xfrm>
              <a:off x="2786" y="1201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7</a:t>
              </a:r>
            </a:p>
          </p:txBody>
        </p:sp>
        <p:sp>
          <p:nvSpPr>
            <p:cNvPr id="21547" name="Rectangle 57"/>
            <p:cNvSpPr>
              <a:spLocks noChangeArrowheads="1"/>
            </p:cNvSpPr>
            <p:nvPr/>
          </p:nvSpPr>
          <p:spPr bwMode="auto">
            <a:xfrm>
              <a:off x="3062" y="1201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5</a:t>
              </a:r>
            </a:p>
          </p:txBody>
        </p:sp>
        <p:sp>
          <p:nvSpPr>
            <p:cNvPr id="21548" name="Rectangle 58"/>
            <p:cNvSpPr>
              <a:spLocks noChangeArrowheads="1"/>
            </p:cNvSpPr>
            <p:nvPr/>
          </p:nvSpPr>
          <p:spPr bwMode="auto">
            <a:xfrm>
              <a:off x="3350" y="1201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6</a:t>
              </a:r>
            </a:p>
          </p:txBody>
        </p:sp>
        <p:sp>
          <p:nvSpPr>
            <p:cNvPr id="21549" name="Rectangle 59"/>
            <p:cNvSpPr>
              <a:spLocks noChangeArrowheads="1"/>
            </p:cNvSpPr>
            <p:nvPr/>
          </p:nvSpPr>
          <p:spPr bwMode="auto">
            <a:xfrm>
              <a:off x="3626" y="1201"/>
              <a:ext cx="288" cy="288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4</a:t>
              </a:r>
            </a:p>
          </p:txBody>
        </p:sp>
        <p:sp>
          <p:nvSpPr>
            <p:cNvPr id="21550" name="Text Box 60"/>
            <p:cNvSpPr txBox="1">
              <a:spLocks noChangeArrowheads="1"/>
            </p:cNvSpPr>
            <p:nvPr/>
          </p:nvSpPr>
          <p:spPr bwMode="auto">
            <a:xfrm>
              <a:off x="2267" y="827"/>
              <a:ext cx="270" cy="32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charset="0"/>
                </a:rPr>
                <a:t>i</a:t>
              </a:r>
            </a:p>
          </p:txBody>
        </p:sp>
        <p:sp>
          <p:nvSpPr>
            <p:cNvPr id="21551" name="Text Box 61"/>
            <p:cNvSpPr txBox="1">
              <a:spLocks noChangeArrowheads="1"/>
            </p:cNvSpPr>
            <p:nvPr/>
          </p:nvSpPr>
          <p:spPr bwMode="auto">
            <a:xfrm>
              <a:off x="3083" y="824"/>
              <a:ext cx="270" cy="32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charset="0"/>
                </a:rPr>
                <a:t>j</a:t>
              </a: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280482" y="2589213"/>
            <a:ext cx="3586163" cy="1055687"/>
            <a:chOff x="1652" y="1631"/>
            <a:chExt cx="2259" cy="665"/>
          </a:xfrm>
        </p:grpSpPr>
        <p:sp>
          <p:nvSpPr>
            <p:cNvPr id="21532" name="Rectangle 62"/>
            <p:cNvSpPr>
              <a:spLocks noChangeArrowheads="1"/>
            </p:cNvSpPr>
            <p:nvPr/>
          </p:nvSpPr>
          <p:spPr bwMode="auto">
            <a:xfrm>
              <a:off x="1652" y="2008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2</a:t>
              </a:r>
            </a:p>
          </p:txBody>
        </p:sp>
        <p:sp>
          <p:nvSpPr>
            <p:cNvPr id="21533" name="Rectangle 63"/>
            <p:cNvSpPr>
              <a:spLocks noChangeArrowheads="1"/>
            </p:cNvSpPr>
            <p:nvPr/>
          </p:nvSpPr>
          <p:spPr bwMode="auto">
            <a:xfrm>
              <a:off x="1928" y="2008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21534" name="Rectangle 64"/>
            <p:cNvSpPr>
              <a:spLocks noChangeArrowheads="1"/>
            </p:cNvSpPr>
            <p:nvPr/>
          </p:nvSpPr>
          <p:spPr bwMode="auto">
            <a:xfrm>
              <a:off x="2216" y="2008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3</a:t>
              </a:r>
            </a:p>
          </p:txBody>
        </p:sp>
        <p:sp>
          <p:nvSpPr>
            <p:cNvPr id="21535" name="Rectangle 65"/>
            <p:cNvSpPr>
              <a:spLocks noChangeArrowheads="1"/>
            </p:cNvSpPr>
            <p:nvPr/>
          </p:nvSpPr>
          <p:spPr bwMode="auto">
            <a:xfrm>
              <a:off x="2492" y="2008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8</a:t>
              </a:r>
            </a:p>
          </p:txBody>
        </p:sp>
        <p:sp>
          <p:nvSpPr>
            <p:cNvPr id="21536" name="Rectangle 66"/>
            <p:cNvSpPr>
              <a:spLocks noChangeArrowheads="1"/>
            </p:cNvSpPr>
            <p:nvPr/>
          </p:nvSpPr>
          <p:spPr bwMode="auto">
            <a:xfrm>
              <a:off x="2783" y="2008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mic Sans MS" charset="0"/>
                </a:rPr>
                <a:t>7</a:t>
              </a:r>
            </a:p>
          </p:txBody>
        </p:sp>
        <p:sp>
          <p:nvSpPr>
            <p:cNvPr id="21537" name="Rectangle 67"/>
            <p:cNvSpPr>
              <a:spLocks noChangeArrowheads="1"/>
            </p:cNvSpPr>
            <p:nvPr/>
          </p:nvSpPr>
          <p:spPr bwMode="auto">
            <a:xfrm>
              <a:off x="3059" y="2008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5</a:t>
              </a:r>
            </a:p>
          </p:txBody>
        </p:sp>
        <p:sp>
          <p:nvSpPr>
            <p:cNvPr id="21538" name="Rectangle 68"/>
            <p:cNvSpPr>
              <a:spLocks noChangeArrowheads="1"/>
            </p:cNvSpPr>
            <p:nvPr/>
          </p:nvSpPr>
          <p:spPr bwMode="auto">
            <a:xfrm>
              <a:off x="3347" y="2008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6</a:t>
              </a:r>
            </a:p>
          </p:txBody>
        </p:sp>
        <p:sp>
          <p:nvSpPr>
            <p:cNvPr id="21539" name="Rectangle 69"/>
            <p:cNvSpPr>
              <a:spLocks noChangeArrowheads="1"/>
            </p:cNvSpPr>
            <p:nvPr/>
          </p:nvSpPr>
          <p:spPr bwMode="auto">
            <a:xfrm>
              <a:off x="3623" y="2008"/>
              <a:ext cx="288" cy="288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mic Sans MS" charset="0"/>
                </a:rPr>
                <a:t>4</a:t>
              </a:r>
            </a:p>
          </p:txBody>
        </p:sp>
        <p:sp>
          <p:nvSpPr>
            <p:cNvPr id="21540" name="Text Box 70"/>
            <p:cNvSpPr txBox="1">
              <a:spLocks noChangeArrowheads="1"/>
            </p:cNvSpPr>
            <p:nvPr/>
          </p:nvSpPr>
          <p:spPr bwMode="auto">
            <a:xfrm>
              <a:off x="2264" y="1634"/>
              <a:ext cx="270" cy="32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charset="0"/>
                </a:rPr>
                <a:t>i</a:t>
              </a:r>
            </a:p>
          </p:txBody>
        </p:sp>
        <p:sp>
          <p:nvSpPr>
            <p:cNvPr id="21541" name="Text Box 71"/>
            <p:cNvSpPr txBox="1">
              <a:spLocks noChangeArrowheads="1"/>
            </p:cNvSpPr>
            <p:nvPr/>
          </p:nvSpPr>
          <p:spPr bwMode="auto">
            <a:xfrm>
              <a:off x="3359" y="1631"/>
              <a:ext cx="270" cy="32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charset="0"/>
                </a:rPr>
                <a:t>j</a:t>
              </a:r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275720" y="3798888"/>
            <a:ext cx="3586162" cy="1055687"/>
            <a:chOff x="1649" y="2393"/>
            <a:chExt cx="2259" cy="665"/>
          </a:xfrm>
        </p:grpSpPr>
        <p:sp>
          <p:nvSpPr>
            <p:cNvPr id="21522" name="Rectangle 72"/>
            <p:cNvSpPr>
              <a:spLocks noChangeArrowheads="1"/>
            </p:cNvSpPr>
            <p:nvPr/>
          </p:nvSpPr>
          <p:spPr bwMode="auto">
            <a:xfrm>
              <a:off x="1649" y="2770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2</a:t>
              </a:r>
            </a:p>
          </p:txBody>
        </p:sp>
        <p:sp>
          <p:nvSpPr>
            <p:cNvPr id="21523" name="Rectangle 73"/>
            <p:cNvSpPr>
              <a:spLocks noChangeArrowheads="1"/>
            </p:cNvSpPr>
            <p:nvPr/>
          </p:nvSpPr>
          <p:spPr bwMode="auto">
            <a:xfrm>
              <a:off x="1925" y="2770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21524" name="Rectangle 74"/>
            <p:cNvSpPr>
              <a:spLocks noChangeArrowheads="1"/>
            </p:cNvSpPr>
            <p:nvPr/>
          </p:nvSpPr>
          <p:spPr bwMode="auto">
            <a:xfrm>
              <a:off x="2213" y="2770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3</a:t>
              </a:r>
            </a:p>
          </p:txBody>
        </p:sp>
        <p:sp>
          <p:nvSpPr>
            <p:cNvPr id="21525" name="Rectangle 75"/>
            <p:cNvSpPr>
              <a:spLocks noChangeArrowheads="1"/>
            </p:cNvSpPr>
            <p:nvPr/>
          </p:nvSpPr>
          <p:spPr bwMode="auto">
            <a:xfrm>
              <a:off x="2489" y="2770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8</a:t>
              </a:r>
            </a:p>
          </p:txBody>
        </p:sp>
        <p:sp>
          <p:nvSpPr>
            <p:cNvPr id="21526" name="Rectangle 76"/>
            <p:cNvSpPr>
              <a:spLocks noChangeArrowheads="1"/>
            </p:cNvSpPr>
            <p:nvPr/>
          </p:nvSpPr>
          <p:spPr bwMode="auto">
            <a:xfrm>
              <a:off x="2780" y="2770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7</a:t>
              </a:r>
            </a:p>
          </p:txBody>
        </p:sp>
        <p:sp>
          <p:nvSpPr>
            <p:cNvPr id="21527" name="Rectangle 77"/>
            <p:cNvSpPr>
              <a:spLocks noChangeArrowheads="1"/>
            </p:cNvSpPr>
            <p:nvPr/>
          </p:nvSpPr>
          <p:spPr bwMode="auto">
            <a:xfrm>
              <a:off x="3056" y="2770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mic Sans MS" charset="0"/>
                </a:rPr>
                <a:t>5</a:t>
              </a:r>
            </a:p>
          </p:txBody>
        </p:sp>
        <p:sp>
          <p:nvSpPr>
            <p:cNvPr id="21528" name="Rectangle 78"/>
            <p:cNvSpPr>
              <a:spLocks noChangeArrowheads="1"/>
            </p:cNvSpPr>
            <p:nvPr/>
          </p:nvSpPr>
          <p:spPr bwMode="auto">
            <a:xfrm>
              <a:off x="3344" y="2770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6</a:t>
              </a:r>
            </a:p>
          </p:txBody>
        </p:sp>
        <p:sp>
          <p:nvSpPr>
            <p:cNvPr id="21529" name="Rectangle 79"/>
            <p:cNvSpPr>
              <a:spLocks noChangeArrowheads="1"/>
            </p:cNvSpPr>
            <p:nvPr/>
          </p:nvSpPr>
          <p:spPr bwMode="auto">
            <a:xfrm>
              <a:off x="3620" y="2770"/>
              <a:ext cx="288" cy="288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4</a:t>
              </a:r>
            </a:p>
          </p:txBody>
        </p:sp>
        <p:sp>
          <p:nvSpPr>
            <p:cNvPr id="21530" name="Text Box 80"/>
            <p:cNvSpPr txBox="1">
              <a:spLocks noChangeArrowheads="1"/>
            </p:cNvSpPr>
            <p:nvPr/>
          </p:nvSpPr>
          <p:spPr bwMode="auto">
            <a:xfrm>
              <a:off x="2261" y="2396"/>
              <a:ext cx="270" cy="32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charset="0"/>
                </a:rPr>
                <a:t>i</a:t>
              </a:r>
            </a:p>
          </p:txBody>
        </p:sp>
        <p:sp>
          <p:nvSpPr>
            <p:cNvPr id="21531" name="Text Box 81"/>
            <p:cNvSpPr txBox="1">
              <a:spLocks noChangeArrowheads="1"/>
            </p:cNvSpPr>
            <p:nvPr/>
          </p:nvSpPr>
          <p:spPr bwMode="auto">
            <a:xfrm>
              <a:off x="3635" y="2393"/>
              <a:ext cx="270" cy="32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charset="0"/>
                </a:rPr>
                <a:t>j</a:t>
              </a:r>
            </a:p>
          </p:txBody>
        </p: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1256670" y="5051425"/>
            <a:ext cx="3586162" cy="1055688"/>
            <a:chOff x="1637" y="3182"/>
            <a:chExt cx="2259" cy="665"/>
          </a:xfrm>
        </p:grpSpPr>
        <p:sp>
          <p:nvSpPr>
            <p:cNvPr id="21512" name="Rectangle 82"/>
            <p:cNvSpPr>
              <a:spLocks noChangeArrowheads="1"/>
            </p:cNvSpPr>
            <p:nvPr/>
          </p:nvSpPr>
          <p:spPr bwMode="auto">
            <a:xfrm>
              <a:off x="1637" y="3559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2</a:t>
              </a:r>
            </a:p>
          </p:txBody>
        </p:sp>
        <p:sp>
          <p:nvSpPr>
            <p:cNvPr id="21513" name="Rectangle 83"/>
            <p:cNvSpPr>
              <a:spLocks noChangeArrowheads="1"/>
            </p:cNvSpPr>
            <p:nvPr/>
          </p:nvSpPr>
          <p:spPr bwMode="auto">
            <a:xfrm>
              <a:off x="1913" y="3559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21514" name="Rectangle 84"/>
            <p:cNvSpPr>
              <a:spLocks noChangeArrowheads="1"/>
            </p:cNvSpPr>
            <p:nvPr/>
          </p:nvSpPr>
          <p:spPr bwMode="auto">
            <a:xfrm>
              <a:off x="2201" y="3559"/>
              <a:ext cx="288" cy="28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3</a:t>
              </a:r>
            </a:p>
          </p:txBody>
        </p:sp>
        <p:sp>
          <p:nvSpPr>
            <p:cNvPr id="21515" name="Rectangle 85"/>
            <p:cNvSpPr>
              <a:spLocks noChangeArrowheads="1"/>
            </p:cNvSpPr>
            <p:nvPr/>
          </p:nvSpPr>
          <p:spPr bwMode="auto">
            <a:xfrm>
              <a:off x="2477" y="3559"/>
              <a:ext cx="288" cy="288"/>
            </a:xfrm>
            <a:prstGeom prst="rect">
              <a:avLst/>
            </a:prstGeom>
            <a:solidFill>
              <a:srgbClr val="99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4</a:t>
              </a:r>
            </a:p>
          </p:txBody>
        </p:sp>
        <p:sp>
          <p:nvSpPr>
            <p:cNvPr id="21516" name="Rectangle 86"/>
            <p:cNvSpPr>
              <a:spLocks noChangeArrowheads="1"/>
            </p:cNvSpPr>
            <p:nvPr/>
          </p:nvSpPr>
          <p:spPr bwMode="auto">
            <a:xfrm>
              <a:off x="2768" y="3559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7</a:t>
              </a:r>
            </a:p>
          </p:txBody>
        </p:sp>
        <p:sp>
          <p:nvSpPr>
            <p:cNvPr id="21517" name="Rectangle 87"/>
            <p:cNvSpPr>
              <a:spLocks noChangeArrowheads="1"/>
            </p:cNvSpPr>
            <p:nvPr/>
          </p:nvSpPr>
          <p:spPr bwMode="auto">
            <a:xfrm>
              <a:off x="3044" y="3559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5</a:t>
              </a:r>
            </a:p>
          </p:txBody>
        </p:sp>
        <p:sp>
          <p:nvSpPr>
            <p:cNvPr id="21518" name="Rectangle 88"/>
            <p:cNvSpPr>
              <a:spLocks noChangeArrowheads="1"/>
            </p:cNvSpPr>
            <p:nvPr/>
          </p:nvSpPr>
          <p:spPr bwMode="auto">
            <a:xfrm>
              <a:off x="3332" y="3559"/>
              <a:ext cx="288" cy="28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6</a:t>
              </a:r>
            </a:p>
          </p:txBody>
        </p:sp>
        <p:sp>
          <p:nvSpPr>
            <p:cNvPr id="21519" name="Rectangle 89"/>
            <p:cNvSpPr>
              <a:spLocks noChangeArrowheads="1"/>
            </p:cNvSpPr>
            <p:nvPr/>
          </p:nvSpPr>
          <p:spPr bwMode="auto">
            <a:xfrm>
              <a:off x="3608" y="3559"/>
              <a:ext cx="288" cy="288"/>
            </a:xfrm>
            <a:prstGeom prst="rect">
              <a:avLst/>
            </a:prstGeom>
            <a:solidFill>
              <a:srgbClr val="00FFFF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8</a:t>
              </a:r>
            </a:p>
          </p:txBody>
        </p:sp>
        <p:sp>
          <p:nvSpPr>
            <p:cNvPr id="21520" name="Text Box 90"/>
            <p:cNvSpPr txBox="1">
              <a:spLocks noChangeArrowheads="1"/>
            </p:cNvSpPr>
            <p:nvPr/>
          </p:nvSpPr>
          <p:spPr bwMode="auto">
            <a:xfrm>
              <a:off x="2249" y="3185"/>
              <a:ext cx="270" cy="32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charset="0"/>
                </a:rPr>
                <a:t>i</a:t>
              </a:r>
            </a:p>
          </p:txBody>
        </p:sp>
        <p:sp>
          <p:nvSpPr>
            <p:cNvPr id="21521" name="Text Box 91"/>
            <p:cNvSpPr txBox="1">
              <a:spLocks noChangeArrowheads="1"/>
            </p:cNvSpPr>
            <p:nvPr/>
          </p:nvSpPr>
          <p:spPr bwMode="auto">
            <a:xfrm>
              <a:off x="3623" y="3182"/>
              <a:ext cx="270" cy="32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charset="0"/>
                </a:rPr>
                <a:t>j</a:t>
              </a:r>
            </a:p>
          </p:txBody>
        </p:sp>
      </p:grpSp>
      <p:sp>
        <p:nvSpPr>
          <p:cNvPr id="58" name="Rectangle 4"/>
          <p:cNvSpPr txBox="1">
            <a:spLocks noChangeArrowheads="1"/>
          </p:cNvSpPr>
          <p:nvPr/>
        </p:nvSpPr>
        <p:spPr bwMode="auto">
          <a:xfrm>
            <a:off x="4911231" y="4596415"/>
            <a:ext cx="35543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Move </a:t>
            </a:r>
            <a:r>
              <a:rPr lang="en-US" sz="36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pivot</a:t>
            </a:r>
            <a:br>
              <a:rPr lang="en-US" sz="36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3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into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15</a:t>
            </a:fld>
            <a:endParaRPr lang="da-DK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850059" y="1905653"/>
            <a:ext cx="668337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3200" baseline="-25000" dirty="0">
              <a:latin typeface="+mn-lt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520319" y="1905653"/>
            <a:ext cx="668338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lvl="0" algn="ctr" eaLnBrk="1" hangingPunct="1"/>
            <a:endParaRPr lang="en-US" altLang="en-US" sz="3200" baseline="-25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190580" y="1905653"/>
            <a:ext cx="668337" cy="489084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860840" y="1905653"/>
            <a:ext cx="668338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3531101" y="1905653"/>
            <a:ext cx="668338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sz="2000" dirty="0">
              <a:solidFill>
                <a:srgbClr val="FF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201362" y="1905653"/>
            <a:ext cx="668337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sz="2000" dirty="0">
              <a:solidFill>
                <a:srgbClr val="FF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871622" y="1905653"/>
            <a:ext cx="668338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sz="2000" dirty="0">
              <a:solidFill>
                <a:srgbClr val="FF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5541883" y="1905653"/>
            <a:ext cx="668337" cy="4890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212143" y="1905653"/>
            <a:ext cx="668337" cy="489084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800" dirty="0">
              <a:latin typeface="Comic Sans MS" charset="0"/>
              <a:ea typeface="+mn-ea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882403" y="1905653"/>
            <a:ext cx="668338" cy="489084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800" dirty="0">
              <a:latin typeface="Comic Sans MS" charset="0"/>
              <a:ea typeface="+mn-ea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7552663" y="1905653"/>
            <a:ext cx="668337" cy="489084"/>
          </a:xfrm>
          <a:prstGeom prst="rect">
            <a:avLst/>
          </a:prstGeom>
          <a:solidFill>
            <a:srgbClr val="99CC00">
              <a:alpha val="7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en-US" altLang="en-US" dirty="0">
              <a:latin typeface="Comic Sans MS" charset="0"/>
            </a:endParaRPr>
          </a:p>
        </p:txBody>
      </p:sp>
      <p:pic>
        <p:nvPicPr>
          <p:cNvPr id="31" name="Picture 3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447" y="1480130"/>
            <a:ext cx="335080" cy="27811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pSp>
        <p:nvGrpSpPr>
          <p:cNvPr id="2" name="Group 32"/>
          <p:cNvGrpSpPr/>
          <p:nvPr/>
        </p:nvGrpSpPr>
        <p:grpSpPr>
          <a:xfrm>
            <a:off x="687167" y="2542217"/>
            <a:ext cx="2305858" cy="1084095"/>
            <a:chOff x="2028352" y="5282222"/>
            <a:chExt cx="2344950" cy="1084095"/>
          </a:xfrm>
        </p:grpSpPr>
        <p:sp>
          <p:nvSpPr>
            <p:cNvPr id="34" name="Right Brace 33"/>
            <p:cNvSpPr/>
            <p:nvPr/>
          </p:nvSpPr>
          <p:spPr bwMode="auto">
            <a:xfrm rot="5400000">
              <a:off x="2911980" y="4560822"/>
              <a:ext cx="567982" cy="2010782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28352" y="5843097"/>
              <a:ext cx="2344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  <a:sym typeface="Symbol"/>
                </a:rPr>
                <a:t>≤</a:t>
              </a:r>
              <a:r>
                <a:rPr lang="en-US" dirty="0" smtClean="0"/>
                <a:t> </a:t>
              </a:r>
              <a:r>
                <a:rPr lang="en-US" i="1" dirty="0" smtClean="0"/>
                <a:t>A</a:t>
              </a:r>
              <a:r>
                <a:rPr lang="en-US" dirty="0" smtClean="0"/>
                <a:t>[</a:t>
              </a:r>
              <a:r>
                <a:rPr lang="en-US" i="1" dirty="0" smtClean="0"/>
                <a:t>r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6210220" y="2542217"/>
            <a:ext cx="1327894" cy="1089015"/>
            <a:chOff x="4871621" y="5282222"/>
            <a:chExt cx="2679119" cy="1089015"/>
          </a:xfrm>
        </p:grpSpPr>
        <p:sp>
          <p:nvSpPr>
            <p:cNvPr id="37" name="Right Brace 36"/>
            <p:cNvSpPr/>
            <p:nvPr/>
          </p:nvSpPr>
          <p:spPr bwMode="auto">
            <a:xfrm rot="5400000">
              <a:off x="5927190" y="4226653"/>
              <a:ext cx="567982" cy="2679119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41864" y="5848017"/>
              <a:ext cx="23449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≥ </a:t>
              </a:r>
              <a:r>
                <a:rPr lang="en-US" i="1" dirty="0" smtClean="0"/>
                <a:t>A</a:t>
              </a:r>
              <a:r>
                <a:rPr lang="en-US" dirty="0" smtClean="0"/>
                <a:t>[</a:t>
              </a:r>
              <a:r>
                <a:rPr lang="en-US" i="1" dirty="0" smtClean="0"/>
                <a:t>r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pic>
        <p:nvPicPr>
          <p:cNvPr id="39" name="Picture 3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7743" y="1439881"/>
            <a:ext cx="178689" cy="31203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0" name="Picture 3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0870" y="1432187"/>
            <a:ext cx="222468" cy="40205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345438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Hoare’s partition</a:t>
            </a:r>
            <a:endParaRPr lang="en-US" sz="4400" dirty="0">
              <a:solidFill>
                <a:schemeClr val="accent2"/>
              </a:solidFill>
            </a:endParaRP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500" y="1386793"/>
            <a:ext cx="279233" cy="4474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0" y="3775292"/>
            <a:ext cx="914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Performs less </a:t>
            </a:r>
            <a:r>
              <a:rPr lang="en-US" sz="3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swaps</a:t>
            </a:r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than </a:t>
            </a:r>
            <a:r>
              <a:rPr lang="en-US" sz="3200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Lomuto’s</a:t>
            </a:r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partition</a:t>
            </a:r>
          </a:p>
        </p:txBody>
      </p:sp>
      <p:sp>
        <p:nvSpPr>
          <p:cNvPr id="64" name="Rectangle 4"/>
          <p:cNvSpPr txBox="1">
            <a:spLocks noChangeArrowheads="1"/>
          </p:cNvSpPr>
          <p:nvPr/>
        </p:nvSpPr>
        <p:spPr bwMode="auto">
          <a:xfrm>
            <a:off x="-5646" y="4505567"/>
            <a:ext cx="91439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Produces a more balanced partition</a:t>
            </a:r>
            <a:b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when keys contain repetitions.</a:t>
            </a:r>
          </a:p>
        </p:txBody>
      </p:sp>
      <p:sp>
        <p:nvSpPr>
          <p:cNvPr id="65" name="Rectangle 4"/>
          <p:cNvSpPr txBox="1">
            <a:spLocks noChangeArrowheads="1"/>
          </p:cNvSpPr>
          <p:nvPr/>
        </p:nvSpPr>
        <p:spPr bwMode="auto">
          <a:xfrm>
            <a:off x="5643" y="5745221"/>
            <a:ext cx="914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Used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16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30028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Hoare’s partition</a:t>
            </a:r>
            <a:endParaRPr lang="en-US" sz="4400" dirty="0">
              <a:solidFill>
                <a:schemeClr val="accent2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07905" y="1894798"/>
            <a:ext cx="7533833" cy="2244439"/>
            <a:chOff x="687167" y="2075422"/>
            <a:chExt cx="7533833" cy="2244439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850059" y="2594282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baseline="-25000" dirty="0">
                <a:latin typeface="+mn-lt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520319" y="2594282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90580" y="2594282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860840" y="2594282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531101" y="2594282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201362" y="2594282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871622" y="2594282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5541883" y="2594282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6212143" y="2594282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882403" y="2594282"/>
              <a:ext cx="668338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7552663" y="2594282"/>
              <a:ext cx="668337" cy="489084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pic>
          <p:nvPicPr>
            <p:cNvPr id="31" name="Picture 30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68447" y="2168759"/>
              <a:ext cx="335080" cy="27811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grpSp>
          <p:nvGrpSpPr>
            <p:cNvPr id="2" name="Group 32"/>
            <p:cNvGrpSpPr/>
            <p:nvPr/>
          </p:nvGrpSpPr>
          <p:grpSpPr>
            <a:xfrm>
              <a:off x="687167" y="3230846"/>
              <a:ext cx="2305858" cy="1084095"/>
              <a:chOff x="2028352" y="5282222"/>
              <a:chExt cx="2344950" cy="1084095"/>
            </a:xfrm>
          </p:grpSpPr>
          <p:sp>
            <p:nvSpPr>
              <p:cNvPr id="34" name="Right Brace 33"/>
              <p:cNvSpPr/>
              <p:nvPr/>
            </p:nvSpPr>
            <p:spPr bwMode="auto">
              <a:xfrm rot="5400000">
                <a:off x="2911980" y="4560822"/>
                <a:ext cx="567982" cy="2010782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28352" y="5843097"/>
                <a:ext cx="234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  <a:sym typeface="Symbol"/>
                  </a:rPr>
                  <a:t>≤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grpSp>
          <p:nvGrpSpPr>
            <p:cNvPr id="3" name="Group 35"/>
            <p:cNvGrpSpPr/>
            <p:nvPr/>
          </p:nvGrpSpPr>
          <p:grpSpPr>
            <a:xfrm>
              <a:off x="6210220" y="3230846"/>
              <a:ext cx="1327894" cy="1089015"/>
              <a:chOff x="4871621" y="5282222"/>
              <a:chExt cx="2679119" cy="1089015"/>
            </a:xfrm>
          </p:grpSpPr>
          <p:sp>
            <p:nvSpPr>
              <p:cNvPr id="37" name="Right Brace 36"/>
              <p:cNvSpPr/>
              <p:nvPr/>
            </p:nvSpPr>
            <p:spPr bwMode="auto">
              <a:xfrm rot="5400000">
                <a:off x="5927190" y="4226653"/>
                <a:ext cx="567982" cy="2679119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041864" y="5848017"/>
                <a:ext cx="23449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≥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pic>
          <p:nvPicPr>
            <p:cNvPr id="39" name="Picture 38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07743" y="2128510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40" name="Picture 39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70870" y="2120816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59" name="Picture 58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8500" y="2075422"/>
              <a:ext cx="279233" cy="44744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822" y="1344513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A</a:t>
            </a:r>
            <a:r>
              <a:rPr lang="en-US" sz="3200" dirty="0" smtClean="0"/>
              <a:t>[</a:t>
            </a:r>
            <a:r>
              <a:rPr lang="en-US" sz="3200" i="1" dirty="0" err="1" smtClean="0"/>
              <a:t>i</a:t>
            </a:r>
            <a:r>
              <a:rPr lang="en-US" sz="3200" dirty="0" smtClean="0"/>
              <a:t>] </a:t>
            </a:r>
            <a:r>
              <a:rPr lang="en-US" sz="3200" dirty="0" smtClean="0">
                <a:latin typeface="Times New Roman"/>
                <a:cs typeface="Times New Roman"/>
                <a:sym typeface="Symbol"/>
              </a:rPr>
              <a:t>&lt;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i="1" dirty="0" smtClean="0">
                <a:sym typeface="Symbol"/>
              </a:rPr>
              <a:t>A</a:t>
            </a:r>
            <a:r>
              <a:rPr lang="en-US" sz="3200" dirty="0" smtClean="0">
                <a:sym typeface="Symbol"/>
              </a:rPr>
              <a:t>[</a:t>
            </a:r>
            <a:r>
              <a:rPr lang="en-US" sz="3200" i="1" dirty="0" smtClean="0">
                <a:sym typeface="Symbol"/>
              </a:rPr>
              <a:t>r</a:t>
            </a:r>
            <a:r>
              <a:rPr lang="en-US" sz="3200" dirty="0" smtClean="0">
                <a:sym typeface="Symbol"/>
              </a:rPr>
              <a:t>]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807904" y="4293709"/>
            <a:ext cx="7533834" cy="2244439"/>
            <a:chOff x="692809" y="4293709"/>
            <a:chExt cx="7533834" cy="2244439"/>
          </a:xfrm>
        </p:grpSpPr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855702" y="4812569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baseline="-25000" dirty="0">
                <a:latin typeface="+mn-lt"/>
              </a:endParaRP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1525962" y="4812569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196223" y="4812569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2866483" y="4812569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3536744" y="4812569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4207005" y="4812569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4877265" y="4812569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5547526" y="4812569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6217786" y="4812569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6888046" y="4812569"/>
              <a:ext cx="668338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7558306" y="4812569"/>
              <a:ext cx="668337" cy="489084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pic>
          <p:nvPicPr>
            <p:cNvPr id="49" name="Picture 48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74090" y="4387046"/>
              <a:ext cx="335080" cy="27811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grpSp>
          <p:nvGrpSpPr>
            <p:cNvPr id="4" name="Group 32"/>
            <p:cNvGrpSpPr/>
            <p:nvPr/>
          </p:nvGrpSpPr>
          <p:grpSpPr>
            <a:xfrm>
              <a:off x="692809" y="5449133"/>
              <a:ext cx="3086627" cy="1084095"/>
              <a:chOff x="2028352" y="5282222"/>
              <a:chExt cx="2344950" cy="1084095"/>
            </a:xfrm>
          </p:grpSpPr>
          <p:sp>
            <p:nvSpPr>
              <p:cNvPr id="52" name="Right Brace 51"/>
              <p:cNvSpPr/>
              <p:nvPr/>
            </p:nvSpPr>
            <p:spPr bwMode="auto">
              <a:xfrm rot="5400000">
                <a:off x="2911980" y="4560822"/>
                <a:ext cx="567982" cy="2010782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028352" y="5843097"/>
                <a:ext cx="234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  <a:sym typeface="Symbol"/>
                  </a:rPr>
                  <a:t>≤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grpSp>
          <p:nvGrpSpPr>
            <p:cNvPr id="5" name="Group 35"/>
            <p:cNvGrpSpPr/>
            <p:nvPr/>
          </p:nvGrpSpPr>
          <p:grpSpPr>
            <a:xfrm>
              <a:off x="6215863" y="5449133"/>
              <a:ext cx="1327894" cy="1089015"/>
              <a:chOff x="4871621" y="5282222"/>
              <a:chExt cx="2679119" cy="1089015"/>
            </a:xfrm>
          </p:grpSpPr>
          <p:sp>
            <p:nvSpPr>
              <p:cNvPr id="56" name="Right Brace 55"/>
              <p:cNvSpPr/>
              <p:nvPr/>
            </p:nvSpPr>
            <p:spPr bwMode="auto">
              <a:xfrm rot="5400000">
                <a:off x="5927190" y="4226653"/>
                <a:ext cx="567982" cy="2679119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041864" y="5848017"/>
                <a:ext cx="23449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≥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pic>
          <p:nvPicPr>
            <p:cNvPr id="58" name="Picture 57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79437" y="4346797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61" name="Picture 60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76513" y="4339103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62" name="Picture 61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64143" y="4293709"/>
              <a:ext cx="279233" cy="44744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sp>
        <p:nvSpPr>
          <p:cNvPr id="51" name="Down Arrow 50"/>
          <p:cNvSpPr/>
          <p:nvPr/>
        </p:nvSpPr>
        <p:spPr bwMode="auto">
          <a:xfrm>
            <a:off x="4320821" y="3725323"/>
            <a:ext cx="508000" cy="428978"/>
          </a:xfrm>
          <a:prstGeom prst="down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17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30028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Hoare’s partition</a:t>
            </a:r>
            <a:endParaRPr lang="en-US" sz="4400" dirty="0">
              <a:solidFill>
                <a:schemeClr val="accent2"/>
              </a:solidFill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807905" y="1894798"/>
            <a:ext cx="7533833" cy="2244439"/>
            <a:chOff x="687167" y="2075422"/>
            <a:chExt cx="7533833" cy="2244439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850059" y="2594282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baseline="-25000" dirty="0">
                <a:latin typeface="+mn-lt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520319" y="2594282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90580" y="2594282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860840" y="2594282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531101" y="2594282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201362" y="2594282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871622" y="2594282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5541883" y="2594282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6212143" y="2594282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882403" y="2594282"/>
              <a:ext cx="668338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7552663" y="2594282"/>
              <a:ext cx="668337" cy="489084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pic>
          <p:nvPicPr>
            <p:cNvPr id="31" name="Picture 30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68447" y="2168759"/>
              <a:ext cx="335080" cy="27811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grpSp>
          <p:nvGrpSpPr>
            <p:cNvPr id="3" name="Group 32"/>
            <p:cNvGrpSpPr/>
            <p:nvPr/>
          </p:nvGrpSpPr>
          <p:grpSpPr>
            <a:xfrm>
              <a:off x="687167" y="3230846"/>
              <a:ext cx="2305858" cy="1084095"/>
              <a:chOff x="2028352" y="5282222"/>
              <a:chExt cx="2344950" cy="1084095"/>
            </a:xfrm>
          </p:grpSpPr>
          <p:sp>
            <p:nvSpPr>
              <p:cNvPr id="34" name="Right Brace 33"/>
              <p:cNvSpPr/>
              <p:nvPr/>
            </p:nvSpPr>
            <p:spPr bwMode="auto">
              <a:xfrm rot="5400000">
                <a:off x="2911980" y="4560822"/>
                <a:ext cx="567982" cy="2010782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28352" y="5843097"/>
                <a:ext cx="234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  <a:sym typeface="Symbol"/>
                  </a:rPr>
                  <a:t>≤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grpSp>
          <p:nvGrpSpPr>
            <p:cNvPr id="4" name="Group 35"/>
            <p:cNvGrpSpPr/>
            <p:nvPr/>
          </p:nvGrpSpPr>
          <p:grpSpPr>
            <a:xfrm>
              <a:off x="6210220" y="3230846"/>
              <a:ext cx="1327894" cy="1089015"/>
              <a:chOff x="4871621" y="5282222"/>
              <a:chExt cx="2679119" cy="1089015"/>
            </a:xfrm>
          </p:grpSpPr>
          <p:sp>
            <p:nvSpPr>
              <p:cNvPr id="37" name="Right Brace 36"/>
              <p:cNvSpPr/>
              <p:nvPr/>
            </p:nvSpPr>
            <p:spPr bwMode="auto">
              <a:xfrm rot="5400000">
                <a:off x="5927190" y="4226653"/>
                <a:ext cx="567982" cy="2679119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041864" y="5848017"/>
                <a:ext cx="23449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≥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pic>
          <p:nvPicPr>
            <p:cNvPr id="39" name="Picture 38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07743" y="2128510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40" name="Picture 39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70870" y="2120816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59" name="Picture 58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8500" y="2075422"/>
              <a:ext cx="279233" cy="44744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822" y="1344513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A</a:t>
            </a:r>
            <a:r>
              <a:rPr lang="en-US" sz="3200" dirty="0" smtClean="0"/>
              <a:t>[</a:t>
            </a:r>
            <a:r>
              <a:rPr lang="en-US" sz="3200" i="1" dirty="0" smtClean="0"/>
              <a:t>j</a:t>
            </a:r>
            <a:r>
              <a:rPr lang="en-US" sz="3200" dirty="0" smtClean="0"/>
              <a:t>] </a:t>
            </a:r>
            <a:r>
              <a:rPr lang="en-US" sz="3200" dirty="0" smtClean="0">
                <a:latin typeface="Times New Roman"/>
                <a:cs typeface="Times New Roman"/>
                <a:sym typeface="Symbol"/>
              </a:rPr>
              <a:t>&gt;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i="1" dirty="0" smtClean="0">
                <a:sym typeface="Symbol"/>
              </a:rPr>
              <a:t>A</a:t>
            </a:r>
            <a:r>
              <a:rPr lang="en-US" sz="3200" dirty="0" smtClean="0">
                <a:sym typeface="Symbol"/>
              </a:rPr>
              <a:t>[</a:t>
            </a:r>
            <a:r>
              <a:rPr lang="en-US" sz="3200" i="1" dirty="0" smtClean="0">
                <a:sym typeface="Symbol"/>
              </a:rPr>
              <a:t>r</a:t>
            </a:r>
            <a:r>
              <a:rPr lang="en-US" sz="3200" dirty="0" smtClean="0">
                <a:sym typeface="Symbol"/>
              </a:rPr>
              <a:t>]</a:t>
            </a:r>
            <a:endParaRPr lang="en-US" sz="3200" dirty="0"/>
          </a:p>
        </p:txBody>
      </p:sp>
      <p:grpSp>
        <p:nvGrpSpPr>
          <p:cNvPr id="5" name="Group 54"/>
          <p:cNvGrpSpPr/>
          <p:nvPr/>
        </p:nvGrpSpPr>
        <p:grpSpPr>
          <a:xfrm>
            <a:off x="807904" y="4293709"/>
            <a:ext cx="7533834" cy="2244439"/>
            <a:chOff x="692809" y="4293709"/>
            <a:chExt cx="7533834" cy="2244439"/>
          </a:xfrm>
        </p:grpSpPr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855702" y="4812569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baseline="-25000" dirty="0">
                <a:latin typeface="+mn-lt"/>
              </a:endParaRP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1525962" y="4812569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196223" y="4812569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2866483" y="4812569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3536744" y="4812569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4207005" y="4812569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4877265" y="4812569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5547526" y="4812569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6217786" y="4812569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6888046" y="4812569"/>
              <a:ext cx="668338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7558306" y="4812569"/>
              <a:ext cx="668337" cy="489084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pic>
          <p:nvPicPr>
            <p:cNvPr id="49" name="Picture 48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74090" y="4387046"/>
              <a:ext cx="335080" cy="27811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grpSp>
          <p:nvGrpSpPr>
            <p:cNvPr id="6" name="Group 32"/>
            <p:cNvGrpSpPr/>
            <p:nvPr/>
          </p:nvGrpSpPr>
          <p:grpSpPr>
            <a:xfrm>
              <a:off x="692809" y="5449133"/>
              <a:ext cx="3086627" cy="1084095"/>
              <a:chOff x="2028352" y="5282222"/>
              <a:chExt cx="2344950" cy="1084095"/>
            </a:xfrm>
          </p:grpSpPr>
          <p:sp>
            <p:nvSpPr>
              <p:cNvPr id="52" name="Right Brace 51"/>
              <p:cNvSpPr/>
              <p:nvPr/>
            </p:nvSpPr>
            <p:spPr bwMode="auto">
              <a:xfrm rot="5400000">
                <a:off x="2651160" y="4821643"/>
                <a:ext cx="567982" cy="1489140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028352" y="5843097"/>
                <a:ext cx="234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  <a:sym typeface="Symbol"/>
                  </a:rPr>
                  <a:t>≤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grpSp>
          <p:nvGrpSpPr>
            <p:cNvPr id="7" name="Group 35"/>
            <p:cNvGrpSpPr/>
            <p:nvPr/>
          </p:nvGrpSpPr>
          <p:grpSpPr>
            <a:xfrm>
              <a:off x="5547526" y="5449133"/>
              <a:ext cx="1996231" cy="1089015"/>
              <a:chOff x="3523205" y="5282222"/>
              <a:chExt cx="4027536" cy="1089015"/>
            </a:xfrm>
          </p:grpSpPr>
          <p:sp>
            <p:nvSpPr>
              <p:cNvPr id="56" name="Right Brace 55"/>
              <p:cNvSpPr/>
              <p:nvPr/>
            </p:nvSpPr>
            <p:spPr bwMode="auto">
              <a:xfrm rot="5400000">
                <a:off x="5252982" y="3552445"/>
                <a:ext cx="567982" cy="4027536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041864" y="5848017"/>
                <a:ext cx="23449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≥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pic>
          <p:nvPicPr>
            <p:cNvPr id="58" name="Picture 57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79519" y="4346797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61" name="Picture 60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76595" y="4339103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62" name="Picture 61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64143" y="4293709"/>
              <a:ext cx="279233" cy="44744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sp>
        <p:nvSpPr>
          <p:cNvPr id="51" name="Down Arrow 50"/>
          <p:cNvSpPr/>
          <p:nvPr/>
        </p:nvSpPr>
        <p:spPr bwMode="auto">
          <a:xfrm>
            <a:off x="4320821" y="3725323"/>
            <a:ext cx="508000" cy="428978"/>
          </a:xfrm>
          <a:prstGeom prst="down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18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30028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Hoare’s partition</a:t>
            </a:r>
            <a:endParaRPr lang="en-US" sz="4400" dirty="0">
              <a:solidFill>
                <a:schemeClr val="accent2"/>
              </a:solidFill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807905" y="1894798"/>
            <a:ext cx="7533833" cy="2244439"/>
            <a:chOff x="687167" y="2075422"/>
            <a:chExt cx="7533833" cy="2244439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850059" y="2594282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baseline="-25000" dirty="0">
                <a:latin typeface="+mn-lt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520319" y="2594282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90580" y="2594282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860840" y="2594282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531101" y="2594282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201362" y="2594282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871622" y="2594282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5541883" y="2594282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6212143" y="2594282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882403" y="2594282"/>
              <a:ext cx="668338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7552663" y="2594282"/>
              <a:ext cx="668337" cy="489084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pic>
          <p:nvPicPr>
            <p:cNvPr id="31" name="Picture 30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68447" y="2168759"/>
              <a:ext cx="335080" cy="27811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grpSp>
          <p:nvGrpSpPr>
            <p:cNvPr id="3" name="Group 32"/>
            <p:cNvGrpSpPr/>
            <p:nvPr/>
          </p:nvGrpSpPr>
          <p:grpSpPr>
            <a:xfrm>
              <a:off x="687167" y="3230846"/>
              <a:ext cx="2305858" cy="1084095"/>
              <a:chOff x="2028352" y="5282222"/>
              <a:chExt cx="2344950" cy="1084095"/>
            </a:xfrm>
          </p:grpSpPr>
          <p:sp>
            <p:nvSpPr>
              <p:cNvPr id="34" name="Right Brace 33"/>
              <p:cNvSpPr/>
              <p:nvPr/>
            </p:nvSpPr>
            <p:spPr bwMode="auto">
              <a:xfrm rot="5400000">
                <a:off x="2911980" y="4560822"/>
                <a:ext cx="567982" cy="2010782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28352" y="5843097"/>
                <a:ext cx="234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  <a:sym typeface="Symbol"/>
                  </a:rPr>
                  <a:t>≤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grpSp>
          <p:nvGrpSpPr>
            <p:cNvPr id="4" name="Group 35"/>
            <p:cNvGrpSpPr/>
            <p:nvPr/>
          </p:nvGrpSpPr>
          <p:grpSpPr>
            <a:xfrm>
              <a:off x="6210220" y="3230846"/>
              <a:ext cx="1327894" cy="1089015"/>
              <a:chOff x="4871621" y="5282222"/>
              <a:chExt cx="2679119" cy="1089015"/>
            </a:xfrm>
          </p:grpSpPr>
          <p:sp>
            <p:nvSpPr>
              <p:cNvPr id="37" name="Right Brace 36"/>
              <p:cNvSpPr/>
              <p:nvPr/>
            </p:nvSpPr>
            <p:spPr bwMode="auto">
              <a:xfrm rot="5400000">
                <a:off x="5927190" y="4226653"/>
                <a:ext cx="567982" cy="2679119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041864" y="5848017"/>
                <a:ext cx="23449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≥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pic>
          <p:nvPicPr>
            <p:cNvPr id="39" name="Picture 38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07743" y="2128510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40" name="Picture 39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70870" y="2120816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59" name="Picture 58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8500" y="2075422"/>
              <a:ext cx="279233" cy="44744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822" y="1242912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A</a:t>
            </a:r>
            <a:r>
              <a:rPr lang="en-US" sz="3200" dirty="0" smtClean="0"/>
              <a:t>[</a:t>
            </a:r>
            <a:r>
              <a:rPr lang="en-US" sz="3200" i="1" dirty="0" err="1" smtClean="0"/>
              <a:t>i</a:t>
            </a:r>
            <a:r>
              <a:rPr lang="en-US" sz="3200" dirty="0" smtClean="0"/>
              <a:t>] </a:t>
            </a:r>
            <a:r>
              <a:rPr lang="en-US" sz="3200" dirty="0" smtClean="0">
                <a:latin typeface="Times New Roman"/>
                <a:cs typeface="Times New Roman"/>
                <a:sym typeface="Symbol"/>
              </a:rPr>
              <a:t>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i="1" dirty="0" smtClean="0">
                <a:sym typeface="Symbol"/>
              </a:rPr>
              <a:t>A</a:t>
            </a:r>
            <a:r>
              <a:rPr lang="en-US" sz="3200" dirty="0" smtClean="0">
                <a:sym typeface="Symbol"/>
              </a:rPr>
              <a:t>[</a:t>
            </a:r>
            <a:r>
              <a:rPr lang="en-US" sz="3200" i="1" dirty="0" smtClean="0">
                <a:sym typeface="Symbol"/>
              </a:rPr>
              <a:t>r</a:t>
            </a:r>
            <a:r>
              <a:rPr lang="en-US" sz="3200" dirty="0" smtClean="0">
                <a:sym typeface="Symbol"/>
              </a:rPr>
              <a:t>]  ,  </a:t>
            </a:r>
            <a:r>
              <a:rPr lang="en-US" sz="3200" i="1" dirty="0" smtClean="0"/>
              <a:t>A</a:t>
            </a:r>
            <a:r>
              <a:rPr lang="en-US" sz="3200" dirty="0" smtClean="0"/>
              <a:t>[</a:t>
            </a:r>
            <a:r>
              <a:rPr lang="en-US" sz="3200" i="1" dirty="0" smtClean="0"/>
              <a:t>j</a:t>
            </a:r>
            <a:r>
              <a:rPr lang="en-US" sz="3200" dirty="0" smtClean="0"/>
              <a:t>] </a:t>
            </a:r>
            <a:r>
              <a:rPr lang="en-US" sz="3200" dirty="0" smtClean="0">
                <a:latin typeface="Times New Roman"/>
                <a:cs typeface="Times New Roman"/>
                <a:sym typeface="Symbol"/>
              </a:rPr>
              <a:t>≤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i="1" dirty="0" smtClean="0">
                <a:sym typeface="Symbol"/>
              </a:rPr>
              <a:t>A</a:t>
            </a:r>
            <a:r>
              <a:rPr lang="en-US" sz="3200" dirty="0" smtClean="0">
                <a:sym typeface="Symbol"/>
              </a:rPr>
              <a:t>[</a:t>
            </a:r>
            <a:r>
              <a:rPr lang="en-US" sz="3200" i="1" dirty="0" smtClean="0">
                <a:sym typeface="Symbol"/>
              </a:rPr>
              <a:t>r</a:t>
            </a:r>
            <a:r>
              <a:rPr lang="en-US" sz="3200" dirty="0" smtClean="0">
                <a:sym typeface="Symbol"/>
              </a:rPr>
              <a:t>]</a:t>
            </a:r>
            <a:endParaRPr lang="en-US" sz="3200" dirty="0"/>
          </a:p>
        </p:txBody>
      </p:sp>
      <p:grpSp>
        <p:nvGrpSpPr>
          <p:cNvPr id="5" name="Group 54"/>
          <p:cNvGrpSpPr/>
          <p:nvPr/>
        </p:nvGrpSpPr>
        <p:grpSpPr>
          <a:xfrm>
            <a:off x="807904" y="4293709"/>
            <a:ext cx="7533834" cy="2244439"/>
            <a:chOff x="692809" y="4293709"/>
            <a:chExt cx="7533834" cy="2244439"/>
          </a:xfrm>
        </p:grpSpPr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855702" y="4812569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baseline="-25000" dirty="0">
                <a:latin typeface="+mn-lt"/>
              </a:endParaRP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1525962" y="4812569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196223" y="4812569"/>
              <a:ext cx="668337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2866483" y="4812569"/>
              <a:ext cx="668338" cy="489084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3536744" y="4812569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4207005" y="4812569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4877265" y="4812569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sz="2000" dirty="0">
                <a:solidFill>
                  <a:srgbClr val="FF0000"/>
                </a:solidFill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5547526" y="4812569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6217786" y="4812569"/>
              <a:ext cx="668337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6888046" y="4812569"/>
              <a:ext cx="668338" cy="48908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800" dirty="0">
                <a:latin typeface="Comic Sans MS" charset="0"/>
                <a:ea typeface="+mn-ea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7558306" y="4812569"/>
              <a:ext cx="668337" cy="489084"/>
            </a:xfrm>
            <a:prstGeom prst="rect">
              <a:avLst/>
            </a:prstGeom>
            <a:solidFill>
              <a:srgbClr val="99CC00">
                <a:alpha val="7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 altLang="en-US" dirty="0">
                <a:latin typeface="Comic Sans MS" charset="0"/>
              </a:endParaRPr>
            </a:p>
          </p:txBody>
        </p:sp>
        <p:pic>
          <p:nvPicPr>
            <p:cNvPr id="49" name="Picture 48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74090" y="4387046"/>
              <a:ext cx="335080" cy="27811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grpSp>
          <p:nvGrpSpPr>
            <p:cNvPr id="6" name="Group 32"/>
            <p:cNvGrpSpPr/>
            <p:nvPr/>
          </p:nvGrpSpPr>
          <p:grpSpPr>
            <a:xfrm>
              <a:off x="692809" y="5449133"/>
              <a:ext cx="3086627" cy="1084095"/>
              <a:chOff x="2028352" y="5282222"/>
              <a:chExt cx="2344950" cy="1084095"/>
            </a:xfrm>
          </p:grpSpPr>
          <p:sp>
            <p:nvSpPr>
              <p:cNvPr id="52" name="Right Brace 51"/>
              <p:cNvSpPr/>
              <p:nvPr/>
            </p:nvSpPr>
            <p:spPr bwMode="auto">
              <a:xfrm rot="5400000">
                <a:off x="2908584" y="4564219"/>
                <a:ext cx="560877" cy="1996883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028352" y="5843097"/>
                <a:ext cx="234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  <a:sym typeface="Symbol"/>
                  </a:rPr>
                  <a:t>≤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grpSp>
          <p:nvGrpSpPr>
            <p:cNvPr id="7" name="Group 35"/>
            <p:cNvGrpSpPr/>
            <p:nvPr/>
          </p:nvGrpSpPr>
          <p:grpSpPr>
            <a:xfrm>
              <a:off x="5547526" y="5449133"/>
              <a:ext cx="1996231" cy="1089015"/>
              <a:chOff x="3523205" y="5282222"/>
              <a:chExt cx="4027536" cy="1089015"/>
            </a:xfrm>
          </p:grpSpPr>
          <p:sp>
            <p:nvSpPr>
              <p:cNvPr id="56" name="Right Brace 55"/>
              <p:cNvSpPr/>
              <p:nvPr/>
            </p:nvSpPr>
            <p:spPr bwMode="auto">
              <a:xfrm rot="5400000">
                <a:off x="5252982" y="3552445"/>
                <a:ext cx="567982" cy="4027536"/>
              </a:xfrm>
              <a:prstGeom prst="rightBrac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041864" y="5848017"/>
                <a:ext cx="23449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≥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pic>
          <p:nvPicPr>
            <p:cNvPr id="58" name="Picture 57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90726" y="4346797"/>
              <a:ext cx="178689" cy="31203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61" name="Picture 60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76595" y="4339103"/>
              <a:ext cx="222468" cy="40205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62" name="Picture 61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64143" y="4293709"/>
              <a:ext cx="279233" cy="44744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sp>
        <p:nvSpPr>
          <p:cNvPr id="51" name="Down Arrow 50"/>
          <p:cNvSpPr/>
          <p:nvPr/>
        </p:nvSpPr>
        <p:spPr bwMode="auto">
          <a:xfrm>
            <a:off x="4320821" y="3273763"/>
            <a:ext cx="508000" cy="428978"/>
          </a:xfrm>
          <a:prstGeom prst="down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Curved Connector 52"/>
          <p:cNvCxnSpPr>
            <a:stCxn id="26" idx="2"/>
            <a:endCxn id="41" idx="0"/>
          </p:cNvCxnSpPr>
          <p:nvPr/>
        </p:nvCxnSpPr>
        <p:spPr bwMode="auto">
          <a:xfrm rot="5400000">
            <a:off x="3701356" y="2517134"/>
            <a:ext cx="1909827" cy="26810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urved Connector 54"/>
          <p:cNvCxnSpPr>
            <a:stCxn id="22" idx="2"/>
            <a:endCxn id="45" idx="0"/>
          </p:cNvCxnSpPr>
          <p:nvPr/>
        </p:nvCxnSpPr>
        <p:spPr bwMode="auto">
          <a:xfrm rot="16200000" flipH="1">
            <a:off x="3701355" y="2517133"/>
            <a:ext cx="1909827" cy="26810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19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30028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Analysis of quicksort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22" y="134451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Best case:   </a:t>
            </a:r>
            <a:r>
              <a:rPr lang="en-US" sz="3600" i="1" dirty="0" smtClean="0"/>
              <a:t>n</a:t>
            </a:r>
            <a:r>
              <a:rPr lang="en-US" sz="3600" dirty="0" smtClean="0"/>
              <a:t>  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dirty="0" smtClean="0"/>
              <a:t>  (</a:t>
            </a:r>
            <a:r>
              <a:rPr lang="en-US" sz="3600" i="1" dirty="0" smtClean="0"/>
              <a:t>n−</a:t>
            </a:r>
            <a:r>
              <a:rPr lang="en-US" sz="3600" dirty="0" smtClean="0"/>
              <a:t>1)/2 , 1 , (</a:t>
            </a:r>
            <a:r>
              <a:rPr lang="en-US" sz="3600" i="1" dirty="0" smtClean="0"/>
              <a:t>n − </a:t>
            </a:r>
            <a:r>
              <a:rPr lang="en-US" sz="3600" dirty="0" smtClean="0"/>
              <a:t>1)/2 </a:t>
            </a:r>
            <a:endParaRPr lang="en-US" sz="3600" dirty="0"/>
          </a:p>
        </p:txBody>
      </p:sp>
      <p:sp>
        <p:nvSpPr>
          <p:cNvPr id="63" name="TextBox 62"/>
          <p:cNvSpPr txBox="1"/>
          <p:nvPr/>
        </p:nvSpPr>
        <p:spPr>
          <a:xfrm>
            <a:off x="8465" y="19887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Worst case:   </a:t>
            </a:r>
            <a:r>
              <a:rPr lang="en-US" sz="3600" i="1" dirty="0" smtClean="0"/>
              <a:t>n</a:t>
            </a:r>
            <a:r>
              <a:rPr lang="en-US" sz="3600" dirty="0" smtClean="0"/>
              <a:t>   </a:t>
            </a:r>
            <a:r>
              <a:rPr lang="en-US" sz="3600" dirty="0" smtClean="0">
                <a:sym typeface="Wingdings" pitchFamily="2" charset="2"/>
              </a:rPr>
              <a:t>  </a:t>
            </a:r>
            <a:r>
              <a:rPr lang="en-US" sz="3600" i="1" dirty="0" smtClean="0"/>
              <a:t>n−</a:t>
            </a:r>
            <a:r>
              <a:rPr lang="en-US" sz="3600" dirty="0" smtClean="0"/>
              <a:t>1 , 1 , 0</a:t>
            </a:r>
            <a:endParaRPr lang="en-US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2819" y="2649860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Average case:   </a:t>
            </a:r>
            <a:r>
              <a:rPr lang="en-US" sz="3600" i="1" dirty="0" smtClean="0"/>
              <a:t>n</a:t>
            </a:r>
            <a:r>
              <a:rPr lang="en-US" sz="3600" dirty="0" smtClean="0"/>
              <a:t>   </a:t>
            </a:r>
            <a:r>
              <a:rPr lang="en-US" sz="3600" dirty="0" smtClean="0">
                <a:sym typeface="Wingdings" pitchFamily="2" charset="2"/>
              </a:rPr>
              <a:t>  </a:t>
            </a:r>
            <a:r>
              <a:rPr lang="en-US" sz="3600" i="1" dirty="0" smtClean="0">
                <a:sym typeface="Wingdings" pitchFamily="2" charset="2"/>
              </a:rPr>
              <a:t>i</a:t>
            </a:r>
            <a:r>
              <a:rPr lang="en-US" sz="3600" dirty="0" smtClean="0">
                <a:sym typeface="Wingdings" pitchFamily="2" charset="2"/>
              </a:rPr>
              <a:t>−1 , 1 , </a:t>
            </a:r>
            <a:r>
              <a:rPr lang="en-US" sz="3600" i="1" dirty="0" smtClean="0"/>
              <a:t>n−</a:t>
            </a:r>
            <a:r>
              <a:rPr lang="en-US" sz="3600" i="1" dirty="0" err="1" smtClean="0"/>
              <a:t>i</a:t>
            </a:r>
            <a:endParaRPr lang="en-US" sz="3600" i="1" dirty="0" smtClean="0"/>
          </a:p>
          <a:p>
            <a:pPr algn="ctr"/>
            <a:r>
              <a:rPr lang="en-US" sz="3600" dirty="0" smtClean="0"/>
              <a:t>where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</a:t>
            </a:r>
            <a:r>
              <a:rPr lang="en-US" sz="3600" i="1" dirty="0" smtClean="0"/>
              <a:t> </a:t>
            </a:r>
            <a:r>
              <a:rPr lang="en-US" sz="3600" dirty="0" smtClean="0"/>
              <a:t>is chosen </a:t>
            </a:r>
            <a:r>
              <a:rPr lang="en-US" sz="3600" i="1" dirty="0" smtClean="0"/>
              <a:t>randomly  </a:t>
            </a:r>
            <a:r>
              <a:rPr lang="en-US" sz="3600" dirty="0" smtClean="0"/>
              <a:t>from</a:t>
            </a:r>
            <a:r>
              <a:rPr lang="en-US" sz="3600" i="1" dirty="0" smtClean="0"/>
              <a:t> </a:t>
            </a:r>
            <a:r>
              <a:rPr lang="en-US" sz="3600" dirty="0" smtClean="0"/>
              <a:t>{1,2,…,</a:t>
            </a:r>
            <a:r>
              <a:rPr lang="en-US" sz="3600" i="1" dirty="0" smtClean="0"/>
              <a:t>n</a:t>
            </a:r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65" name="TextBox 64"/>
          <p:cNvSpPr txBox="1"/>
          <p:nvPr/>
        </p:nvSpPr>
        <p:spPr>
          <a:xfrm>
            <a:off x="2819" y="4075399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Worst case obtained when array is sorted…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8462" y="4673628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Average case obtained when array is in </a:t>
            </a:r>
            <a:r>
              <a:rPr lang="en-US" sz="3200" i="1" dirty="0" smtClean="0">
                <a:solidFill>
                  <a:schemeClr val="accent2"/>
                </a:solidFill>
              </a:rPr>
              <a:t>random</a:t>
            </a:r>
            <a:r>
              <a:rPr lang="en-US" sz="3200" dirty="0" smtClean="0"/>
              <a:t> order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14" y="5501292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 </a:t>
            </a:r>
            <a:r>
              <a:rPr lang="en-US" sz="3200" i="1" dirty="0" smtClean="0">
                <a:solidFill>
                  <a:schemeClr val="accent2"/>
                </a:solidFill>
              </a:rPr>
              <a:t>C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/>
              <a:t> be the number of </a:t>
            </a:r>
            <a:r>
              <a:rPr lang="en-US" sz="3200" dirty="0" smtClean="0">
                <a:solidFill>
                  <a:srgbClr val="C00000"/>
                </a:solidFill>
              </a:rPr>
              <a:t>comparisons</a:t>
            </a:r>
            <a:r>
              <a:rPr lang="en-US" sz="3200" dirty="0" smtClean="0"/>
              <a:t> performed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08403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  <p:bldP spid="64" grpId="0"/>
      <p:bldP spid="65" grpId="0"/>
      <p:bldP spid="6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44168"/>
            <a:ext cx="9144000" cy="82832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en-US" sz="4400" kern="0" dirty="0" smtClean="0">
                <a:solidFill>
                  <a:srgbClr val="3333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Comparison based sorting</a:t>
            </a:r>
            <a:endParaRPr lang="en-US" altLang="en-US" sz="3200" kern="0" dirty="0" smtClean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294969" y="1684436"/>
            <a:ext cx="933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i="1" dirty="0" smtClean="0">
                <a:latin typeface="Times New Roman" pitchFamily="18" charset="0"/>
                <a:cs typeface="Times New Roman" pitchFamily="18" charset="0"/>
              </a:rPr>
              <a:t>info</a:t>
            </a:r>
            <a:endParaRPr lang="en-US" alt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299260" y="1157709"/>
            <a:ext cx="933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endParaRPr lang="en-US" alt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 rot="5400000">
            <a:off x="3862140" y="2142684"/>
            <a:ext cx="555625" cy="1440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233507" y="1238870"/>
            <a:ext cx="668337" cy="48908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200" i="1" dirty="0" smtClean="0">
                <a:latin typeface="+mn-lt"/>
              </a:rPr>
              <a:t>a</a:t>
            </a:r>
            <a:r>
              <a:rPr lang="en-US" altLang="en-US" sz="3200" baseline="-25000" dirty="0" smtClean="0">
                <a:latin typeface="+mn-lt"/>
              </a:rPr>
              <a:t>1</a:t>
            </a:r>
            <a:endParaRPr lang="en-US" altLang="en-US" sz="3200" baseline="-25000" dirty="0">
              <a:latin typeface="+mn-lt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897920" y="1238870"/>
            <a:ext cx="668338" cy="48908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lvl="0" algn="ctr" eaLnBrk="1" hangingPunct="1"/>
            <a:r>
              <a:rPr lang="en-US" altLang="en-US" sz="3200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en-US" sz="3200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endParaRPr lang="en-US" altLang="en-US" sz="3200" baseline="-25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565509" y="1238870"/>
            <a:ext cx="668337" cy="48908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40196" y="1238870"/>
            <a:ext cx="668338" cy="48908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902273" y="1238870"/>
            <a:ext cx="668338" cy="48908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3200" baseline="-25000" dirty="0">
              <a:latin typeface="+mn-lt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576961" y="1238870"/>
            <a:ext cx="668337" cy="48908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254823" y="1238870"/>
            <a:ext cx="668338" cy="48908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929511" y="1238870"/>
            <a:ext cx="668337" cy="48908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583561" y="1238870"/>
            <a:ext cx="668337" cy="48908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258248" y="1238870"/>
            <a:ext cx="668338" cy="48908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936111" y="1238870"/>
            <a:ext cx="668337" cy="48908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lvl="0" algn="ctr" eaLnBrk="1" hangingPunct="1"/>
            <a:r>
              <a:rPr lang="en-US" altLang="en-US" sz="3200" i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en-US" sz="3200" i="1" baseline="-25000" dirty="0" smtClean="0">
                <a:solidFill>
                  <a:srgbClr val="000000"/>
                </a:solidFill>
                <a:latin typeface="Times New Roman"/>
              </a:rPr>
              <a:t>n</a:t>
            </a:r>
            <a:endParaRPr lang="en-US" altLang="en-US" sz="3200" i="1" baseline="-25000" dirty="0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31159" y="1728970"/>
            <a:ext cx="7370941" cy="495942"/>
            <a:chOff x="1228810" y="3941170"/>
            <a:chExt cx="7370941" cy="367138"/>
          </a:xfrm>
        </p:grpSpPr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228810" y="3941170"/>
              <a:ext cx="668337" cy="36713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893223" y="3941170"/>
              <a:ext cx="668338" cy="36713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2560812" y="3941170"/>
              <a:ext cx="668337" cy="36713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3235499" y="3941170"/>
              <a:ext cx="668338" cy="36713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3897576" y="3941170"/>
              <a:ext cx="668338" cy="36713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4572264" y="3941170"/>
              <a:ext cx="668337" cy="36713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5250126" y="3941170"/>
              <a:ext cx="668338" cy="36713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5924814" y="3941170"/>
              <a:ext cx="668337" cy="36713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6578864" y="3941170"/>
              <a:ext cx="668337" cy="36713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7253551" y="3941170"/>
              <a:ext cx="668338" cy="36713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7931414" y="3941170"/>
              <a:ext cx="668337" cy="36713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24925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Input:</a:t>
            </a:r>
            <a:r>
              <a:rPr lang="en-US" sz="3200" dirty="0" smtClean="0"/>
              <a:t> An array containing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/>
              <a:t> items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61" y="31168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</a:rPr>
              <a:t>Keys</a:t>
            </a:r>
            <a:r>
              <a:rPr lang="en-US" sz="3200" dirty="0" smtClean="0"/>
              <a:t> belong to a </a:t>
            </a:r>
            <a:r>
              <a:rPr lang="en-US" sz="3200" dirty="0" smtClean="0">
                <a:solidFill>
                  <a:srgbClr val="00B050"/>
                </a:solidFill>
              </a:rPr>
              <a:t>totally ordered domain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4867" y="362319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Two </a:t>
            </a:r>
            <a:r>
              <a:rPr lang="en-US" sz="3200" i="1" dirty="0" smtClean="0">
                <a:solidFill>
                  <a:schemeClr val="accent2"/>
                </a:solidFill>
              </a:rPr>
              <a:t>keys</a:t>
            </a:r>
            <a:r>
              <a:rPr lang="en-US" sz="3200" dirty="0" smtClean="0"/>
              <a:t> can be compared in </a:t>
            </a:r>
            <a:r>
              <a:rPr lang="en-US" sz="3200" dirty="0" smtClean="0">
                <a:solidFill>
                  <a:schemeClr val="accent2"/>
                </a:solidFill>
              </a:rPr>
              <a:t>O(1)</a:t>
            </a:r>
            <a:r>
              <a:rPr lang="en-US" sz="3200" dirty="0" smtClean="0"/>
              <a:t> time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20" y="420819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Output:</a:t>
            </a:r>
            <a:r>
              <a:rPr lang="en-US" sz="3200" dirty="0" smtClean="0"/>
              <a:t> The array with the items</a:t>
            </a:r>
            <a:br>
              <a:rPr lang="en-US" sz="3200" dirty="0" smtClean="0"/>
            </a:br>
            <a:r>
              <a:rPr lang="en-US" sz="3200" dirty="0" smtClean="0"/>
              <a:t>reordered so that </a:t>
            </a:r>
            <a:r>
              <a:rPr lang="en-US" sz="3200" i="1" dirty="0" smtClean="0">
                <a:solidFill>
                  <a:schemeClr val="accent2"/>
                </a:solidFill>
              </a:rPr>
              <a:t>a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1</a:t>
            </a:r>
            <a:r>
              <a:rPr lang="en-US" sz="3200" dirty="0" smtClean="0">
                <a:solidFill>
                  <a:schemeClr val="accent2"/>
                </a:solidFill>
              </a:rPr>
              <a:t> ≤ </a:t>
            </a:r>
            <a:r>
              <a:rPr lang="en-US" sz="3200" i="1" dirty="0" smtClean="0">
                <a:solidFill>
                  <a:schemeClr val="accent2"/>
                </a:solidFill>
              </a:rPr>
              <a:t>a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2</a:t>
            </a:r>
            <a:r>
              <a:rPr lang="en-US" sz="3200" dirty="0" smtClean="0">
                <a:solidFill>
                  <a:schemeClr val="accent2"/>
                </a:solidFill>
              </a:rPr>
              <a:t> ≤ … ≤ </a:t>
            </a:r>
            <a:r>
              <a:rPr lang="en-US" sz="3200" i="1" dirty="0" smtClean="0">
                <a:solidFill>
                  <a:schemeClr val="accent2"/>
                </a:solidFill>
              </a:rPr>
              <a:t>a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n</a:t>
            </a:r>
            <a:endParaRPr lang="en-US" sz="3200" i="1" baseline="-250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20" y="53290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“in-place sorting”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-4908" y="59091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info</a:t>
            </a:r>
            <a:r>
              <a:rPr lang="en-US" sz="3200" dirty="0" smtClean="0"/>
              <a:t> may contain initial position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51399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" grpId="0"/>
      <p:bldP spid="41" grpId="0"/>
      <p:bldP spid="42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20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70825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B050"/>
                </a:solidFill>
              </a:rPr>
              <a:t>Best case </a:t>
            </a:r>
            <a:r>
              <a:rPr lang="en-US" sz="4400" dirty="0" smtClean="0">
                <a:solidFill>
                  <a:schemeClr val="accent2"/>
                </a:solidFill>
              </a:rPr>
              <a:t>of quicksort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2596" y="2751389"/>
            <a:ext cx="3504451" cy="45720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7518" y="2031573"/>
            <a:ext cx="2514606" cy="38176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9424" y="4915512"/>
            <a:ext cx="3082557" cy="52868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5" name="Down Arrow 14"/>
          <p:cNvSpPr/>
          <p:nvPr/>
        </p:nvSpPr>
        <p:spPr bwMode="auto">
          <a:xfrm>
            <a:off x="4320821" y="3749429"/>
            <a:ext cx="508000" cy="769256"/>
          </a:xfrm>
          <a:prstGeom prst="down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302" y="3788039"/>
            <a:ext cx="477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By easy induction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368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 bwMode="auto">
          <a:xfrm>
            <a:off x="8019096" y="2166593"/>
            <a:ext cx="0" cy="358239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21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70825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B050"/>
                </a:solidFill>
              </a:rPr>
              <a:t>Best case </a:t>
            </a:r>
            <a:r>
              <a:rPr lang="en-US" sz="4400" dirty="0" smtClean="0">
                <a:solidFill>
                  <a:schemeClr val="accent2"/>
                </a:solidFill>
              </a:rPr>
              <a:t>of quicksort</a:t>
            </a:r>
            <a:endParaRPr lang="en-US" sz="4400" dirty="0">
              <a:solidFill>
                <a:srgbClr val="00B05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552105" y="2071453"/>
            <a:ext cx="4045433" cy="2554656"/>
            <a:chOff x="2173941" y="2071453"/>
            <a:chExt cx="4045433" cy="2554656"/>
          </a:xfrm>
        </p:grpSpPr>
        <p:pic>
          <p:nvPicPr>
            <p:cNvPr id="2" name="Picture 1" descr="TP_tmp.pn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03857" y="2777161"/>
              <a:ext cx="267463" cy="72466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6" name="Picture 5" descr="TP_tmp.png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62544" y="2071453"/>
              <a:ext cx="268227" cy="19028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12" name="Picture 11" descr="TP_tmp.pn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21995" y="2774813"/>
              <a:ext cx="267463" cy="72466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7" name="Picture 6" descr="TP_tmp.png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73941" y="3899374"/>
              <a:ext cx="268227" cy="72673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16" name="Picture 15" descr="TP_tmp.pn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33010" y="3899374"/>
              <a:ext cx="268227" cy="72673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17" name="Picture 16" descr="TP_tmp.png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2079" y="3899374"/>
              <a:ext cx="268227" cy="72673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18" name="Picture 17" descr="TP_tmp.pn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51147" y="3899374"/>
              <a:ext cx="268227" cy="72673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 bwMode="auto">
            <a:xfrm flipH="1">
              <a:off x="3143012" y="2267594"/>
              <a:ext cx="826004" cy="51307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20852" y="2267594"/>
              <a:ext cx="826004" cy="51307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2442168" y="3475506"/>
              <a:ext cx="335548" cy="39989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5014264" y="3475506"/>
              <a:ext cx="335548" cy="39989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5616840" y="3475506"/>
              <a:ext cx="335548" cy="39989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166062" y="3475506"/>
              <a:ext cx="335548" cy="39989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1739691" y="5078437"/>
            <a:ext cx="5670260" cy="805048"/>
            <a:chOff x="1316532" y="5078437"/>
            <a:chExt cx="5670260" cy="805048"/>
          </a:xfrm>
        </p:grpSpPr>
        <p:pic>
          <p:nvPicPr>
            <p:cNvPr id="8" name="Picture 7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16532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0" name="Picture 19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81828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1" name="Picture 20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47124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2" name="Picture 21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12420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3" name="Picture 22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77716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4" name="Picture 23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43012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5" name="Picture 24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08308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6" name="Picture 25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73604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7" name="Picture 26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38900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8" name="Picture 27" descr="TP_tmp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04196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9" name="Picture 28" descr="TP_tmp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69492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31" name="Picture 30" descr="TP_tmp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788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32" name="Picture 31" descr="TP_tmp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00084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33" name="Picture 32" descr="TP_tmp.pn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65380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34" name="Picture 33" descr="TP_tmp.pn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30676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35" name="Picture 34" descr="TP_tmp.pn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95968" y="5614492"/>
              <a:ext cx="190824" cy="26899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cxnSp>
          <p:nvCxnSpPr>
            <p:cNvPr id="45" name="Straight Connector 44"/>
            <p:cNvCxnSpPr/>
            <p:nvPr/>
          </p:nvCxnSpPr>
          <p:spPr bwMode="auto">
            <a:xfrm flipH="1">
              <a:off x="1441692" y="5078437"/>
              <a:ext cx="335548" cy="39833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526088" y="5078437"/>
              <a:ext cx="316348" cy="36785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 rot="16200000">
            <a:off x="3750607" y="4316810"/>
            <a:ext cx="1095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en-US" sz="6000" dirty="0"/>
          </a:p>
        </p:txBody>
      </p:sp>
      <p:pic>
        <p:nvPicPr>
          <p:cNvPr id="52" name="Picture 5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9735" y="3717658"/>
            <a:ext cx="958723" cy="42073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6630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 bwMode="auto">
          <a:xfrm>
            <a:off x="8019096" y="2166593"/>
            <a:ext cx="0" cy="358239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22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70825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B050"/>
                </a:solidFill>
              </a:rPr>
              <a:t>“Fairly good” case </a:t>
            </a:r>
            <a:r>
              <a:rPr lang="en-US" sz="4400" dirty="0" smtClean="0">
                <a:solidFill>
                  <a:schemeClr val="accent2"/>
                </a:solidFill>
              </a:rPr>
              <a:t>of quicksort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0708" y="2071453"/>
            <a:ext cx="268227" cy="19028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11" name="Straight Connector 10"/>
          <p:cNvCxnSpPr/>
          <p:nvPr/>
        </p:nvCxnSpPr>
        <p:spPr bwMode="auto">
          <a:xfrm flipH="1">
            <a:off x="3521176" y="2267594"/>
            <a:ext cx="826004" cy="51307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799016" y="2267594"/>
            <a:ext cx="826004" cy="51307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H="1">
            <a:off x="2820332" y="3475506"/>
            <a:ext cx="335548" cy="3998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5392428" y="3475506"/>
            <a:ext cx="335548" cy="3998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5995004" y="3475506"/>
            <a:ext cx="335548" cy="3998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544226" y="3475506"/>
            <a:ext cx="335548" cy="3998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9691" y="498143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4987" y="505177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5985" y="2777161"/>
            <a:ext cx="348615" cy="60388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4637" y="2774814"/>
            <a:ext cx="381000" cy="66675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9290" y="3899374"/>
            <a:ext cx="457772" cy="54349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8359" y="3899375"/>
            <a:ext cx="457772" cy="60007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7428" y="3899375"/>
            <a:ext cx="457772" cy="60007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104" y="3899375"/>
            <a:ext cx="485204" cy="60007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0283" y="512211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2" name="Picture 21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5579" y="519245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875" y="526279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6171" y="533313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1467" y="540347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6" name="Picture 25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6763" y="547381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7" name="Picture 26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059" y="554415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8" name="Picture 27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7355" y="561449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2651" y="568483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1" name="Picture 30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7947" y="575517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2" name="Picture 31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3243" y="582551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3" name="Picture 32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8539" y="589585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4" name="Picture 33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3835" y="596619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5" name="Picture 34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9127" y="603653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51" name="TextBox 50"/>
          <p:cNvSpPr txBox="1"/>
          <p:nvPr/>
        </p:nvSpPr>
        <p:spPr>
          <a:xfrm rot="16200000">
            <a:off x="3750607" y="4316810"/>
            <a:ext cx="1095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en-US" sz="6000" dirty="0"/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9257" y="3717658"/>
            <a:ext cx="1419680" cy="46018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49" name="Straight Arrow Connector 48"/>
          <p:cNvCxnSpPr/>
          <p:nvPr/>
        </p:nvCxnSpPr>
        <p:spPr bwMode="auto">
          <a:xfrm>
            <a:off x="1213240" y="2190401"/>
            <a:ext cx="1" cy="263424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15" name="Picture 14" descr="TP_tmp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62" y="3141370"/>
            <a:ext cx="1111958" cy="4213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22091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23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70825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Worst case </a:t>
            </a:r>
            <a:r>
              <a:rPr lang="en-US" sz="4400" dirty="0" smtClean="0">
                <a:solidFill>
                  <a:schemeClr val="accent2"/>
                </a:solidFill>
              </a:rPr>
              <a:t>of quicksort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2" name="Picture 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112" y="2751389"/>
            <a:ext cx="3389419" cy="38168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7518" y="2031573"/>
            <a:ext cx="2514606" cy="38176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106" y="4915512"/>
            <a:ext cx="5297193" cy="120509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5" name="Down Arrow 14"/>
          <p:cNvSpPr/>
          <p:nvPr/>
        </p:nvSpPr>
        <p:spPr bwMode="auto">
          <a:xfrm>
            <a:off x="4320821" y="3749429"/>
            <a:ext cx="508000" cy="769256"/>
          </a:xfrm>
          <a:prstGeom prst="down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302" y="3788039"/>
            <a:ext cx="477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By easy induction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472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6" idx="0"/>
          </p:cNvCxnSpPr>
          <p:nvPr/>
        </p:nvCxnSpPr>
        <p:spPr bwMode="auto">
          <a:xfrm flipH="1">
            <a:off x="1930515" y="2071453"/>
            <a:ext cx="2644307" cy="340087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24</a:t>
            </a:fld>
            <a:endParaRPr lang="da-DK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5722" y="2777161"/>
            <a:ext cx="878046" cy="26822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0708" y="2071453"/>
            <a:ext cx="268227" cy="19028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5274" y="3632082"/>
            <a:ext cx="88055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9691" y="5614492"/>
            <a:ext cx="190824" cy="268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51" name="TextBox 50"/>
          <p:cNvSpPr txBox="1"/>
          <p:nvPr/>
        </p:nvSpPr>
        <p:spPr>
          <a:xfrm rot="18494430">
            <a:off x="1893668" y="3912940"/>
            <a:ext cx="109566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en-US" sz="6000" dirty="0"/>
          </a:p>
        </p:txBody>
      </p:sp>
      <p:sp>
        <p:nvSpPr>
          <p:cNvPr id="40" name="TextBox 39"/>
          <p:cNvSpPr txBox="1"/>
          <p:nvPr/>
        </p:nvSpPr>
        <p:spPr>
          <a:xfrm>
            <a:off x="2822" y="70825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Worst case </a:t>
            </a:r>
            <a:r>
              <a:rPr lang="en-US" sz="4400" dirty="0" smtClean="0">
                <a:solidFill>
                  <a:schemeClr val="accent2"/>
                </a:solidFill>
              </a:rPr>
              <a:t>of quicksort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79450" y="4872992"/>
            <a:ext cx="596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Obtained when array is sorted…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3815829" y="4265720"/>
            <a:ext cx="5328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Worst case is really bad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79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25</a:t>
            </a:fld>
            <a:endParaRPr lang="da-DK" dirty="0"/>
          </a:p>
        </p:txBody>
      </p:sp>
      <p:sp>
        <p:nvSpPr>
          <p:cNvPr id="40" name="TextBox 39"/>
          <p:cNvSpPr txBox="1"/>
          <p:nvPr/>
        </p:nvSpPr>
        <p:spPr>
          <a:xfrm>
            <a:off x="2822" y="70825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How do we avoid the </a:t>
            </a:r>
            <a:r>
              <a:rPr lang="en-US" sz="4400" dirty="0" smtClean="0">
                <a:solidFill>
                  <a:srgbClr val="FF0000"/>
                </a:solidFill>
              </a:rPr>
              <a:t>worst case?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2" y="170231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Use a </a:t>
            </a:r>
            <a:r>
              <a:rPr lang="en-US" sz="3200" dirty="0" smtClean="0">
                <a:solidFill>
                  <a:schemeClr val="accent2"/>
                </a:solidFill>
              </a:rPr>
              <a:t>random</a:t>
            </a:r>
            <a:r>
              <a:rPr lang="en-US" sz="3200" dirty="0" smtClean="0"/>
              <a:t> item as </a:t>
            </a:r>
            <a:r>
              <a:rPr lang="en-US" sz="3200" dirty="0" smtClean="0">
                <a:solidFill>
                  <a:srgbClr val="00B050"/>
                </a:solidFill>
              </a:rPr>
              <a:t>pivot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42" y="2403363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Running time is now a </a:t>
            </a:r>
            <a:r>
              <a:rPr lang="en-US" sz="3200" dirty="0" smtClean="0">
                <a:solidFill>
                  <a:schemeClr val="accent2"/>
                </a:solidFill>
              </a:rPr>
              <a:t>random variable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874" y="3821883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C00000"/>
                </a:solidFill>
              </a:rPr>
              <a:t>any</a:t>
            </a:r>
            <a:r>
              <a:rPr lang="en-US" sz="3200" dirty="0" smtClean="0"/>
              <a:t> input, bad behavior is extremely unlikely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4222" y="4621411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simplicity, we consider the </a:t>
            </a:r>
            <a:r>
              <a:rPr lang="en-US" sz="3200" dirty="0" smtClean="0">
                <a:solidFill>
                  <a:schemeClr val="accent2"/>
                </a:solidFill>
              </a:rPr>
              <a:t>expected</a:t>
            </a:r>
            <a:r>
              <a:rPr lang="en-US" sz="3200" dirty="0" smtClean="0"/>
              <a:t> running time, or more precisely, </a:t>
            </a:r>
            <a:r>
              <a:rPr lang="en-US" sz="3200" dirty="0" smtClean="0">
                <a:solidFill>
                  <a:schemeClr val="accent2"/>
                </a:solidFill>
              </a:rPr>
              <a:t>expected</a:t>
            </a:r>
            <a:r>
              <a:rPr lang="en-US" sz="3200" dirty="0" smtClean="0"/>
              <a:t> number of </a:t>
            </a:r>
            <a:r>
              <a:rPr lang="en-US" sz="3200" dirty="0" smtClean="0">
                <a:solidFill>
                  <a:srgbClr val="00B050"/>
                </a:solidFill>
              </a:rPr>
              <a:t>comparisons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4" y="3090347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“Average case” </a:t>
            </a:r>
            <a:r>
              <a:rPr lang="en-US" sz="3200" dirty="0" smtClean="0"/>
              <a:t>now obtained for any input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325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26</a:t>
            </a:fld>
            <a:endParaRPr lang="da-DK"/>
          </a:p>
        </p:txBody>
      </p:sp>
      <p:pic>
        <p:nvPicPr>
          <p:cNvPr id="2" name="Picture 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0244" y="3904556"/>
            <a:ext cx="6369155" cy="182963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822" y="49723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Randomized quicksort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2" y="5939859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(How do we generate random numbers?)</a:t>
            </a: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121" y="1467560"/>
            <a:ext cx="6373400" cy="233942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28348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27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300282"/>
            <a:ext cx="914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Analysis of (rand-)quicksort</a:t>
            </a:r>
            <a:br>
              <a:rPr lang="en-US" sz="4400" dirty="0" smtClean="0">
                <a:solidFill>
                  <a:schemeClr val="accent2"/>
                </a:solidFill>
              </a:rPr>
            </a:br>
            <a:r>
              <a:rPr lang="en-US" sz="4400" dirty="0" smtClean="0">
                <a:solidFill>
                  <a:srgbClr val="00B050"/>
                </a:solidFill>
              </a:rPr>
              <a:t>using recurrence relations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2" name="Picture 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0165" y="2470029"/>
            <a:ext cx="5829312" cy="110414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7518" y="1989369"/>
            <a:ext cx="2514606" cy="38176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632" y="4845173"/>
            <a:ext cx="8419409" cy="41834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5" name="Down Arrow 14"/>
          <p:cNvSpPr/>
          <p:nvPr/>
        </p:nvSpPr>
        <p:spPr bwMode="auto">
          <a:xfrm>
            <a:off x="4320821" y="3693157"/>
            <a:ext cx="508000" cy="769256"/>
          </a:xfrm>
          <a:prstGeom prst="down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50273" y="5475885"/>
            <a:ext cx="3239702" cy="1104289"/>
          </a:xfrm>
          <a:prstGeom prst="rect">
            <a:avLst/>
          </a:prstGeom>
          <a:noFill/>
          <a:ln/>
          <a:effectLst/>
        </p:spPr>
      </p:pic>
      <p:sp>
        <p:nvSpPr>
          <p:cNvPr id="20" name="TextBox 19"/>
          <p:cNvSpPr txBox="1"/>
          <p:nvPr/>
        </p:nvSpPr>
        <p:spPr>
          <a:xfrm>
            <a:off x="2383521" y="3806729"/>
            <a:ext cx="230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P2C2E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0608" y="3578853"/>
            <a:ext cx="2843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(Actually, not </a:t>
            </a:r>
            <a:b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</a:b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that complicated)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295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28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666050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Analysis of (rand-)quicksort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289" y="1879173"/>
            <a:ext cx="8269063" cy="83902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551" y="3100741"/>
            <a:ext cx="8269843" cy="141069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2655" y="4899097"/>
            <a:ext cx="6134940" cy="38186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236694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29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666050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Analysis of (rand-)quicksort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551" y="1750213"/>
            <a:ext cx="8269843" cy="141069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3967117"/>
            <a:ext cx="914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Proof by induction on the size of the array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42" y="3399119"/>
            <a:ext cx="914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Let the input keys be </a:t>
            </a:r>
            <a:r>
              <a:rPr lang="en-US" i="1" dirty="0" smtClean="0">
                <a:solidFill>
                  <a:schemeClr val="accent2"/>
                </a:solidFill>
              </a:rPr>
              <a:t>z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 &lt; </a:t>
            </a:r>
            <a:r>
              <a:rPr lang="en-US" i="1" dirty="0" smtClean="0">
                <a:solidFill>
                  <a:schemeClr val="accent2"/>
                </a:solidFill>
              </a:rPr>
              <a:t>z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 &lt; </a:t>
            </a:r>
            <a:r>
              <a:rPr lang="en-US" dirty="0">
                <a:solidFill>
                  <a:schemeClr val="accent2"/>
                </a:solidFill>
              </a:rPr>
              <a:t>… </a:t>
            </a:r>
            <a:r>
              <a:rPr lang="en-US" dirty="0" smtClean="0">
                <a:solidFill>
                  <a:schemeClr val="accent2"/>
                </a:solidFill>
              </a:rPr>
              <a:t>&lt; </a:t>
            </a:r>
            <a:r>
              <a:rPr lang="en-US" i="1" dirty="0" err="1" smtClean="0">
                <a:solidFill>
                  <a:schemeClr val="accent2"/>
                </a:solidFill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46" y="4645085"/>
            <a:ext cx="9141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Basis: If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n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=2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, then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=1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and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j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=2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, </a:t>
            </a:r>
            <a:br>
              <a:rPr lang="en-US" dirty="0" smtClean="0">
                <a:latin typeface="Times New Roman"/>
                <a:cs typeface="Times New Roman"/>
                <a:sym typeface="Symbol"/>
              </a:rPr>
            </a:br>
            <a:r>
              <a:rPr lang="en-US" dirty="0" smtClean="0">
                <a:latin typeface="Times New Roman"/>
                <a:cs typeface="Times New Roman"/>
                <a:sym typeface="Symbol"/>
              </a:rPr>
              <a:t>and the probability that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baseline="-25000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1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and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baseline="-25000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2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are compared is indeed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44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32656"/>
            <a:ext cx="9144000" cy="82832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en-US" sz="4400" kern="0" dirty="0" smtClean="0">
                <a:solidFill>
                  <a:srgbClr val="3333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Comparison based sorting</a:t>
            </a:r>
            <a:endParaRPr lang="en-US" altLang="en-US" sz="3200" kern="0" dirty="0" smtClean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8802" y="1533992"/>
            <a:ext cx="6011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ea typeface="ＭＳ Ｐゴシック" charset="-128"/>
              </a:rPr>
              <a:t>Insertion sort</a:t>
            </a:r>
          </a:p>
          <a:p>
            <a:pPr algn="ctr"/>
            <a:r>
              <a:rPr lang="en-US" sz="3600" dirty="0" smtClean="0">
                <a:latin typeface="Times New Roman"/>
                <a:ea typeface="ＭＳ Ｐゴシック" charset="-128"/>
              </a:rPr>
              <a:t>Bubble sort</a:t>
            </a:r>
            <a:endParaRPr lang="en-US" sz="3600" dirty="0">
              <a:latin typeface="Times New Roman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882" y="3028460"/>
            <a:ext cx="6006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ea typeface="ＭＳ Ｐゴシック" charset="-128"/>
              </a:rPr>
              <a:t>Balanced search trees</a:t>
            </a:r>
          </a:p>
          <a:p>
            <a:pPr algn="ctr"/>
            <a:r>
              <a:rPr lang="en-US" sz="3600" dirty="0" err="1" smtClean="0">
                <a:solidFill>
                  <a:schemeClr val="accent2"/>
                </a:solidFill>
                <a:latin typeface="Times New Roman"/>
                <a:ea typeface="ＭＳ Ｐゴシック" charset="-128"/>
              </a:rPr>
              <a:t>Heapsort</a:t>
            </a:r>
            <a:endParaRPr lang="en-US" sz="3600" dirty="0" smtClean="0">
              <a:solidFill>
                <a:schemeClr val="accent2"/>
              </a:solidFill>
              <a:latin typeface="Times New Roman"/>
              <a:ea typeface="ＭＳ Ｐゴシック" charset="-128"/>
            </a:endParaRPr>
          </a:p>
          <a:p>
            <a:pPr algn="ctr"/>
            <a:r>
              <a:rPr lang="en-US" sz="3600" dirty="0" smtClean="0">
                <a:latin typeface="Times New Roman"/>
                <a:ea typeface="ＭＳ Ｐゴシック" charset="-128"/>
              </a:rPr>
              <a:t>Merge sort</a:t>
            </a:r>
            <a:endParaRPr lang="en-US" sz="3600" dirty="0">
              <a:latin typeface="Times New Roman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86" y="5245580"/>
            <a:ext cx="598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/>
                <a:ea typeface="ＭＳ Ｐゴシック" charset="-128"/>
              </a:rPr>
              <a:t>Quicksort</a:t>
            </a:r>
            <a:endParaRPr lang="en-US" sz="3600" dirty="0">
              <a:solidFill>
                <a:srgbClr val="FF0000"/>
              </a:solidFill>
              <a:latin typeface="Times New Roman"/>
              <a:ea typeface="ＭＳ Ｐゴシック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90512" y="1729345"/>
            <a:ext cx="2939750" cy="923331"/>
            <a:chOff x="5490512" y="1729345"/>
            <a:chExt cx="2939750" cy="923331"/>
          </a:xfrm>
        </p:grpSpPr>
        <p:sp>
          <p:nvSpPr>
            <p:cNvPr id="10" name="TextBox 9"/>
            <p:cNvSpPr txBox="1"/>
            <p:nvPr/>
          </p:nvSpPr>
          <p:spPr>
            <a:xfrm>
              <a:off x="6094062" y="1859977"/>
              <a:ext cx="2336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O(</a:t>
              </a:r>
              <a:r>
                <a:rPr lang="en-US" sz="3600" i="1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n</a:t>
              </a:r>
              <a:r>
                <a:rPr lang="en-US" sz="3600" baseline="30000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2</a:t>
              </a:r>
              <a:r>
                <a:rPr lang="en-US" sz="3600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)</a:t>
              </a:r>
              <a:r>
                <a:rPr lang="en-US" sz="3600" dirty="0" smtClean="0">
                  <a:solidFill>
                    <a:srgbClr val="FF0000"/>
                  </a:solidFill>
                  <a:latin typeface="Times New Roman"/>
                  <a:ea typeface="ＭＳ Ｐゴシック" charset="-128"/>
                </a:rPr>
                <a:t> </a:t>
              </a:r>
              <a:endParaRPr lang="en-US" sz="3600" dirty="0">
                <a:solidFill>
                  <a:srgbClr val="FF0000"/>
                </a:solidFill>
                <a:latin typeface="Times New Roman"/>
                <a:ea typeface="ＭＳ Ｐゴシック" charset="-128"/>
              </a:endParaRPr>
            </a:p>
          </p:txBody>
        </p:sp>
        <p:sp>
          <p:nvSpPr>
            <p:cNvPr id="2" name="Right Brace 1"/>
            <p:cNvSpPr/>
            <p:nvPr/>
          </p:nvSpPr>
          <p:spPr bwMode="auto">
            <a:xfrm>
              <a:off x="5490512" y="1729345"/>
              <a:ext cx="545166" cy="923331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90512" y="3269710"/>
            <a:ext cx="3086711" cy="1282244"/>
            <a:chOff x="5490512" y="3269710"/>
            <a:chExt cx="3086711" cy="1282244"/>
          </a:xfrm>
        </p:grpSpPr>
        <p:sp>
          <p:nvSpPr>
            <p:cNvPr id="11" name="TextBox 10"/>
            <p:cNvSpPr txBox="1"/>
            <p:nvPr/>
          </p:nvSpPr>
          <p:spPr>
            <a:xfrm>
              <a:off x="6241023" y="3595372"/>
              <a:ext cx="2336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O(</a:t>
              </a:r>
              <a:r>
                <a:rPr lang="en-US" sz="3600" i="1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n</a:t>
              </a:r>
              <a:r>
                <a:rPr lang="en-US" sz="800" i="1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 </a:t>
              </a:r>
              <a:r>
                <a:rPr lang="en-US" sz="3600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log</a:t>
              </a:r>
              <a:r>
                <a:rPr lang="en-US" sz="800" i="1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 </a:t>
              </a:r>
              <a:r>
                <a:rPr lang="en-US" sz="3600" i="1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n</a:t>
              </a:r>
              <a:r>
                <a:rPr lang="en-US" sz="3600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)</a:t>
              </a:r>
              <a:r>
                <a:rPr lang="en-US" sz="3600" dirty="0" smtClean="0">
                  <a:solidFill>
                    <a:srgbClr val="FF0000"/>
                  </a:solidFill>
                  <a:latin typeface="Times New Roman"/>
                  <a:ea typeface="ＭＳ Ｐゴシック" charset="-128"/>
                </a:rPr>
                <a:t> </a:t>
              </a:r>
              <a:endParaRPr lang="en-US" sz="3600" dirty="0">
                <a:solidFill>
                  <a:srgbClr val="FF0000"/>
                </a:solidFill>
                <a:latin typeface="Times New Roman"/>
                <a:ea typeface="ＭＳ Ｐゴシック" charset="-128"/>
              </a:endParaRPr>
            </a:p>
          </p:txBody>
        </p:sp>
        <p:sp>
          <p:nvSpPr>
            <p:cNvPr id="13" name="Right Brace 12"/>
            <p:cNvSpPr/>
            <p:nvPr/>
          </p:nvSpPr>
          <p:spPr bwMode="auto">
            <a:xfrm>
              <a:off x="5490512" y="3269710"/>
              <a:ext cx="545166" cy="1282244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90512" y="4957682"/>
            <a:ext cx="3325143" cy="1200329"/>
            <a:chOff x="5490512" y="4957682"/>
            <a:chExt cx="3325143" cy="1200329"/>
          </a:xfrm>
        </p:grpSpPr>
        <p:sp>
          <p:nvSpPr>
            <p:cNvPr id="12" name="TextBox 11"/>
            <p:cNvSpPr txBox="1"/>
            <p:nvPr/>
          </p:nvSpPr>
          <p:spPr>
            <a:xfrm>
              <a:off x="6002591" y="4957682"/>
              <a:ext cx="2813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O(</a:t>
              </a:r>
              <a:r>
                <a:rPr lang="en-US" sz="3600" i="1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n</a:t>
              </a:r>
              <a:r>
                <a:rPr lang="en-US" sz="800" i="1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 </a:t>
              </a:r>
              <a:r>
                <a:rPr lang="en-US" sz="3600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log</a:t>
              </a:r>
              <a:r>
                <a:rPr lang="en-US" sz="800" i="1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 </a:t>
              </a:r>
              <a:r>
                <a:rPr lang="en-US" sz="3600" i="1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n</a:t>
              </a:r>
              <a:r>
                <a:rPr lang="en-US" sz="3600" dirty="0" smtClean="0">
                  <a:solidFill>
                    <a:srgbClr val="33CC33"/>
                  </a:solidFill>
                  <a:latin typeface="Times New Roman"/>
                  <a:ea typeface="ＭＳ Ｐゴシック" charset="-128"/>
                </a:rPr>
                <a:t>)</a:t>
              </a:r>
            </a:p>
            <a:p>
              <a:pPr algn="ctr"/>
              <a:r>
                <a:rPr lang="en-US" sz="3600" i="1" dirty="0" smtClean="0">
                  <a:latin typeface="Times New Roman"/>
                  <a:ea typeface="ＭＳ Ｐゴシック" charset="-128"/>
                </a:rPr>
                <a:t>expected time </a:t>
              </a:r>
              <a:endParaRPr lang="en-US" sz="3600" i="1" dirty="0">
                <a:latin typeface="Times New Roman"/>
                <a:ea typeface="ＭＳ Ｐゴシック" charset="-128"/>
              </a:endParaRPr>
            </a:p>
          </p:txBody>
        </p:sp>
        <p:sp>
          <p:nvSpPr>
            <p:cNvPr id="14" name="Right Brace 13"/>
            <p:cNvSpPr/>
            <p:nvPr/>
          </p:nvSpPr>
          <p:spPr bwMode="auto">
            <a:xfrm>
              <a:off x="5490512" y="5096181"/>
              <a:ext cx="545166" cy="923331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544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30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666050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Analysis of (rand-)quicksort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0048" y="1750213"/>
            <a:ext cx="4990164" cy="53261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194" y="3592333"/>
            <a:ext cx="914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Let </a:t>
            </a:r>
            <a:r>
              <a:rPr lang="en-US" i="1" dirty="0" err="1" smtClean="0">
                <a:solidFill>
                  <a:schemeClr val="accent2"/>
                </a:solidFill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be the chosen pivot key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46" y="2492681"/>
            <a:ext cx="9141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Induction step: </a:t>
            </a:r>
            <a:br>
              <a:rPr lang="en-US" dirty="0" smtClean="0">
                <a:latin typeface="Times New Roman"/>
                <a:cs typeface="Times New Roman"/>
                <a:sym typeface="Symbol"/>
              </a:rPr>
            </a:br>
            <a:r>
              <a:rPr lang="en-US" dirty="0" smtClean="0">
                <a:latin typeface="Times New Roman"/>
                <a:cs typeface="Times New Roman"/>
                <a:sym typeface="Symbol"/>
              </a:rPr>
              <a:t>Suppose result holds for all arrays of size &lt;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n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6168" y="4477057"/>
            <a:ext cx="2245774" cy="41808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846" y="4926445"/>
            <a:ext cx="9141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The probability that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and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j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are compared,</a:t>
            </a:r>
            <a:br>
              <a:rPr lang="en-US" dirty="0" smtClean="0">
                <a:latin typeface="Times New Roman"/>
                <a:cs typeface="Times New Roman"/>
                <a:sym typeface="Symbol"/>
              </a:rPr>
            </a:br>
            <a:r>
              <a:rPr lang="en-US" dirty="0" smtClean="0">
                <a:latin typeface="Times New Roman"/>
                <a:cs typeface="Times New Roman"/>
                <a:sym typeface="Symbol"/>
              </a:rPr>
              <a:t>given that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k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is the pivot element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458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31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51130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Analysis of (rand-)quicksort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4" y="1397725"/>
            <a:ext cx="914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Let </a:t>
            </a:r>
            <a:r>
              <a:rPr lang="en-US" i="1" dirty="0" err="1" smtClean="0">
                <a:solidFill>
                  <a:schemeClr val="accent2"/>
                </a:solidFill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be the chosen pivot key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46" y="2009038"/>
            <a:ext cx="9141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If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k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&lt;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i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, both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i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and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j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will be in the right sub-array, </a:t>
            </a:r>
            <a:br>
              <a:rPr lang="en-US" dirty="0" smtClean="0">
                <a:latin typeface="Times New Roman"/>
                <a:cs typeface="Times New Roman"/>
                <a:sym typeface="Symbol"/>
              </a:rPr>
            </a:br>
            <a:r>
              <a:rPr lang="en-US" dirty="0" smtClean="0">
                <a:latin typeface="Times New Roman"/>
                <a:cs typeface="Times New Roman"/>
                <a:sym typeface="Symbol"/>
              </a:rPr>
              <a:t>without being compared during the partition.</a:t>
            </a:r>
            <a:br>
              <a:rPr lang="en-US" dirty="0" smtClean="0">
                <a:latin typeface="Times New Roman"/>
                <a:cs typeface="Times New Roman"/>
                <a:sym typeface="Symbol"/>
              </a:rPr>
            </a:br>
            <a:r>
              <a:rPr lang="en-US" dirty="0" smtClean="0">
                <a:latin typeface="Times New Roman"/>
                <a:cs typeface="Times New Roman"/>
                <a:sym typeface="Symbol"/>
              </a:rPr>
              <a:t>In the right sub-array they are now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z’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i</a:t>
            </a:r>
            <a:r>
              <a:rPr lang="en-US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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k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and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z’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j</a:t>
            </a:r>
            <a:r>
              <a:rPr lang="en-US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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k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8" y="3482126"/>
            <a:ext cx="9141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If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k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&gt;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j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, both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i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and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j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will be in the left sub-array, </a:t>
            </a:r>
            <a:br>
              <a:rPr lang="en-US" dirty="0" smtClean="0">
                <a:latin typeface="Times New Roman"/>
                <a:cs typeface="Times New Roman"/>
                <a:sym typeface="Symbol"/>
              </a:rPr>
            </a:br>
            <a:r>
              <a:rPr lang="en-US" dirty="0" smtClean="0">
                <a:latin typeface="Times New Roman"/>
                <a:cs typeface="Times New Roman"/>
                <a:sym typeface="Symbol"/>
              </a:rPr>
              <a:t>without being compared during the partition.</a:t>
            </a:r>
            <a:br>
              <a:rPr lang="en-US" dirty="0" smtClean="0">
                <a:latin typeface="Times New Roman"/>
                <a:cs typeface="Times New Roman"/>
                <a:sym typeface="Symbol"/>
              </a:rPr>
            </a:br>
            <a:r>
              <a:rPr lang="en-US" dirty="0" smtClean="0">
                <a:latin typeface="Times New Roman"/>
                <a:cs typeface="Times New Roman"/>
                <a:sym typeface="Symbol"/>
              </a:rPr>
              <a:t>In the left sub-array they are now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z’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i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and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z’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j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50" y="4955214"/>
            <a:ext cx="914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If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k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=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i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or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k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=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j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, then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i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and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j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are compared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870" y="5566529"/>
            <a:ext cx="914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If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i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&lt;k&lt;j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, then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i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and </a:t>
            </a:r>
            <a:r>
              <a:rPr lang="en-US" i="1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z</a:t>
            </a:r>
            <a:r>
              <a:rPr lang="en-US" i="1" baseline="-25000" dirty="0" err="1" smtClean="0">
                <a:solidFill>
                  <a:schemeClr val="accent2"/>
                </a:solidFill>
                <a:latin typeface="Times New Roman"/>
                <a:cs typeface="Times New Roman"/>
                <a:sym typeface="Symbol"/>
              </a:rPr>
              <a:t>j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are not compared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034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32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51130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Analysis of (rand-)quicksort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7996" y="1889351"/>
            <a:ext cx="4036344" cy="53223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7368" y="2745151"/>
            <a:ext cx="4072902" cy="5322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2" name="Picture 2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4072" y="3684605"/>
            <a:ext cx="6281271" cy="106667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06560" y="1893860"/>
            <a:ext cx="345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(by induction)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32348" y="2749661"/>
            <a:ext cx="345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  <a:sym typeface="Symbol"/>
              </a:rPr>
              <a:t>(by induction)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 bwMode="auto">
          <a:xfrm>
            <a:off x="4320821" y="4865583"/>
            <a:ext cx="508000" cy="583349"/>
          </a:xfrm>
          <a:prstGeom prst="down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7477" y="5615023"/>
            <a:ext cx="2894750" cy="532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36705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33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666050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Analysis of (rand-)quicksort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0836" y="1750213"/>
            <a:ext cx="4267971" cy="118186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847" y="3192604"/>
            <a:ext cx="6399949" cy="110399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19355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0416"/>
            <a:ext cx="1905000" cy="457200"/>
          </a:xfrm>
          <a:noFill/>
        </p:spPr>
        <p:txBody>
          <a:bodyPr/>
          <a:lstStyle/>
          <a:p>
            <a:fld id="{4963D5A2-8A15-4941-AE1D-D065AD13D1B2}" type="slidenum">
              <a:rPr lang="he-IL"/>
              <a:pPr/>
              <a:t>34</a:t>
            </a:fld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2822" y="388457"/>
            <a:ext cx="914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Analysis of (rand-)quicksort</a:t>
            </a:r>
            <a:br>
              <a:rPr lang="en-US" sz="4400" dirty="0" smtClean="0">
                <a:solidFill>
                  <a:schemeClr val="accent2"/>
                </a:solidFill>
              </a:rPr>
            </a:br>
            <a:r>
              <a:rPr lang="en-US" sz="4400" dirty="0" smtClean="0">
                <a:solidFill>
                  <a:srgbClr val="FF0000"/>
                </a:solidFill>
              </a:rPr>
              <a:t>Exact version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2" name="Picture 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6500" y="2109451"/>
            <a:ext cx="3556643" cy="98488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0519" y="3334753"/>
            <a:ext cx="2000617" cy="95267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9773" y="3350947"/>
            <a:ext cx="2509350" cy="92028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579" y="4527963"/>
            <a:ext cx="3874571" cy="92052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7330" y="4528037"/>
            <a:ext cx="3111733" cy="92037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8247" y="5713187"/>
            <a:ext cx="6413147" cy="34856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248023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400ED-80A1-49EE-977C-DFDF21537DDD}" type="slidenum">
              <a:rPr lang="he-IL"/>
              <a:pPr/>
              <a:t>35</a:t>
            </a:fld>
            <a:endParaRPr lang="da-DK"/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1572777"/>
            <a:ext cx="9144000" cy="2585323"/>
          </a:xfrm>
        </p:spPr>
        <p:txBody>
          <a:bodyPr>
            <a:spAutoFit/>
          </a:bodyPr>
          <a:lstStyle/>
          <a:p>
            <a:pPr eaLnBrk="1" hangingPunct="1"/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Lower bound </a:t>
            </a:r>
            <a:r>
              <a:rPr lang="en-US" sz="5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for </a:t>
            </a:r>
            <a:br>
              <a:rPr lang="en-US" sz="5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5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comparison-based</a:t>
            </a:r>
            <a:br>
              <a:rPr lang="en-US" sz="5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sorting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36</a:t>
            </a:fld>
            <a:endParaRPr lang="da-DK"/>
          </a:p>
        </p:txBody>
      </p:sp>
      <p:sp>
        <p:nvSpPr>
          <p:cNvPr id="3" name="Rectangle 2"/>
          <p:cNvSpPr/>
          <p:nvPr/>
        </p:nvSpPr>
        <p:spPr bwMode="auto">
          <a:xfrm>
            <a:off x="2428881" y="3669023"/>
            <a:ext cx="4295775" cy="1428768"/>
          </a:xfrm>
          <a:prstGeom prst="rect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Sorting algorithm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657471" y="1283037"/>
            <a:ext cx="3938593" cy="1700204"/>
          </a:xfrm>
          <a:prstGeom prst="ellipse">
            <a:avLst/>
          </a:prstGeom>
          <a:solidFill>
            <a:srgbClr val="00B0F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Items to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be sorted</a:t>
            </a:r>
          </a:p>
          <a:p>
            <a:pPr algn="ctr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/>
              <a:t>… 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endParaRPr lang="en-US" i="1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822" y="16312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The comparison model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" y="5444914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rgbClr val="FF0000"/>
                </a:solidFill>
              </a:rPr>
              <a:t>only</a:t>
            </a:r>
            <a:r>
              <a:rPr lang="en-US" sz="3200" dirty="0" smtClean="0"/>
              <a:t> access that the algorithm </a:t>
            </a:r>
            <a:br>
              <a:rPr lang="en-US" sz="3200" dirty="0" smtClean="0"/>
            </a:br>
            <a:r>
              <a:rPr lang="en-US" sz="3200" dirty="0" smtClean="0"/>
              <a:t>has to the input is via </a:t>
            </a:r>
            <a:r>
              <a:rPr lang="en-US" sz="3200" b="1" dirty="0" smtClean="0">
                <a:solidFill>
                  <a:schemeClr val="accent2"/>
                </a:solidFill>
              </a:rPr>
              <a:t>comparisons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730428" y="2913942"/>
            <a:ext cx="161841" cy="755081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5468867" y="2913942"/>
            <a:ext cx="161841" cy="755081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760503" y="2904944"/>
            <a:ext cx="92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 smtClean="0">
                <a:solidFill>
                  <a:schemeClr val="accent2"/>
                </a:solidFill>
              </a:rPr>
              <a:t>i</a:t>
            </a:r>
            <a:r>
              <a:rPr lang="en-US" sz="3600" dirty="0" smtClean="0">
                <a:solidFill>
                  <a:schemeClr val="accent2"/>
                </a:solidFill>
              </a:rPr>
              <a:t> : </a:t>
            </a:r>
            <a:r>
              <a:rPr lang="en-US" sz="3600" i="1" dirty="0" smtClean="0">
                <a:solidFill>
                  <a:schemeClr val="accent2"/>
                </a:solidFill>
              </a:rPr>
              <a:t>j</a:t>
            </a:r>
            <a:endParaRPr lang="en-US" sz="3600" i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17175" y="2904944"/>
            <a:ext cx="92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&lt;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4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967195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comparison-based</a:t>
            </a:r>
            <a:br>
              <a:rPr lang="en-US" sz="5400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5400" kern="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sorting algorithm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5240" y="4232891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comparison tree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4320821" y="3250143"/>
            <a:ext cx="508000" cy="583349"/>
          </a:xfrm>
          <a:prstGeom prst="down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charset="-128"/>
              </a:rPr>
              <a:t>Insertion sort</a:t>
            </a:r>
          </a:p>
        </p:txBody>
      </p:sp>
      <p:sp>
        <p:nvSpPr>
          <p:cNvPr id="49155" name="Oval 78"/>
          <p:cNvSpPr>
            <a:spLocks noChangeArrowheads="1"/>
          </p:cNvSpPr>
          <p:nvPr/>
        </p:nvSpPr>
        <p:spPr bwMode="auto">
          <a:xfrm>
            <a:off x="4061836" y="1828800"/>
            <a:ext cx="1138237" cy="7016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en-US" dirty="0" smtClean="0"/>
              <a:t>x:y</a:t>
            </a:r>
            <a:endParaRPr lang="en-US" dirty="0"/>
          </a:p>
        </p:txBody>
      </p:sp>
      <p:cxnSp>
        <p:nvCxnSpPr>
          <p:cNvPr id="49156" name="Straight Arrow Connector 80"/>
          <p:cNvCxnSpPr>
            <a:cxnSpLocks noChangeShapeType="1"/>
            <a:stCxn id="49155" idx="2"/>
            <a:endCxn id="49157" idx="0"/>
          </p:cNvCxnSpPr>
          <p:nvPr/>
        </p:nvCxnSpPr>
        <p:spPr bwMode="auto">
          <a:xfrm flipH="1">
            <a:off x="2081606" y="2179638"/>
            <a:ext cx="1980230" cy="7159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57" name="Oval 81"/>
          <p:cNvSpPr>
            <a:spLocks noChangeArrowheads="1"/>
          </p:cNvSpPr>
          <p:nvPr/>
        </p:nvSpPr>
        <p:spPr bwMode="auto">
          <a:xfrm>
            <a:off x="1512487" y="2895600"/>
            <a:ext cx="1138237" cy="7016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en-US" dirty="0" smtClean="0"/>
              <a:t>y:z</a:t>
            </a:r>
            <a:endParaRPr lang="en-US" dirty="0"/>
          </a:p>
        </p:txBody>
      </p:sp>
      <p:sp>
        <p:nvSpPr>
          <p:cNvPr id="49158" name="TextBox 83"/>
          <p:cNvSpPr txBox="1">
            <a:spLocks noChangeArrowheads="1"/>
          </p:cNvSpPr>
          <p:nvPr/>
        </p:nvSpPr>
        <p:spPr bwMode="auto">
          <a:xfrm>
            <a:off x="2285599" y="2222500"/>
            <a:ext cx="5207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</a:t>
            </a:r>
          </a:p>
        </p:txBody>
      </p:sp>
      <p:cxnSp>
        <p:nvCxnSpPr>
          <p:cNvPr id="49159" name="Straight Arrow Connector 84"/>
          <p:cNvCxnSpPr>
            <a:cxnSpLocks noChangeShapeType="1"/>
            <a:stCxn id="49157" idx="3"/>
          </p:cNvCxnSpPr>
          <p:nvPr/>
        </p:nvCxnSpPr>
        <p:spPr bwMode="auto">
          <a:xfrm rot="5400000">
            <a:off x="1211655" y="3537745"/>
            <a:ext cx="511175" cy="4238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60" name="TextBox 85"/>
          <p:cNvSpPr txBox="1">
            <a:spLocks noChangeArrowheads="1"/>
          </p:cNvSpPr>
          <p:nvPr/>
        </p:nvSpPr>
        <p:spPr bwMode="auto">
          <a:xfrm>
            <a:off x="950512" y="3384550"/>
            <a:ext cx="520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</a:t>
            </a:r>
          </a:p>
        </p:txBody>
      </p:sp>
      <p:cxnSp>
        <p:nvCxnSpPr>
          <p:cNvPr id="49161" name="Straight Arrow Connector 87"/>
          <p:cNvCxnSpPr>
            <a:cxnSpLocks noChangeShapeType="1"/>
            <a:stCxn id="49155" idx="5"/>
            <a:endCxn id="49162" idx="0"/>
          </p:cNvCxnSpPr>
          <p:nvPr/>
        </p:nvCxnSpPr>
        <p:spPr bwMode="auto">
          <a:xfrm rot="16200000" flipH="1">
            <a:off x="5412798" y="2047876"/>
            <a:ext cx="439737" cy="11985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62" name="Oval 88"/>
          <p:cNvSpPr>
            <a:spLocks noChangeArrowheads="1"/>
          </p:cNvSpPr>
          <p:nvPr/>
        </p:nvSpPr>
        <p:spPr bwMode="auto">
          <a:xfrm>
            <a:off x="5663623" y="2867025"/>
            <a:ext cx="1138238" cy="7016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en-US" dirty="0" smtClean="0"/>
              <a:t>x:z</a:t>
            </a:r>
            <a:endParaRPr lang="en-US" dirty="0"/>
          </a:p>
        </p:txBody>
      </p:sp>
      <p:sp>
        <p:nvSpPr>
          <p:cNvPr id="49163" name="TextBox 89"/>
          <p:cNvSpPr txBox="1">
            <a:spLocks noChangeArrowheads="1"/>
          </p:cNvSpPr>
          <p:nvPr/>
        </p:nvSpPr>
        <p:spPr bwMode="auto">
          <a:xfrm>
            <a:off x="5531861" y="2193925"/>
            <a:ext cx="522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</a:t>
            </a:r>
          </a:p>
        </p:txBody>
      </p:sp>
      <p:cxnSp>
        <p:nvCxnSpPr>
          <p:cNvPr id="49164" name="Straight Arrow Connector 90"/>
          <p:cNvCxnSpPr>
            <a:cxnSpLocks noChangeShapeType="1"/>
            <a:stCxn id="49162" idx="3"/>
          </p:cNvCxnSpPr>
          <p:nvPr/>
        </p:nvCxnSpPr>
        <p:spPr bwMode="auto">
          <a:xfrm rot="5400000">
            <a:off x="5324692" y="3499644"/>
            <a:ext cx="539750" cy="4714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67" name="Oval 94"/>
          <p:cNvSpPr>
            <a:spLocks noChangeArrowheads="1"/>
          </p:cNvSpPr>
          <p:nvPr/>
        </p:nvSpPr>
        <p:spPr bwMode="auto">
          <a:xfrm>
            <a:off x="2196699" y="4005263"/>
            <a:ext cx="1138238" cy="7016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en-US" dirty="0" smtClean="0"/>
              <a:t>x:z</a:t>
            </a:r>
            <a:endParaRPr lang="en-US" dirty="0"/>
          </a:p>
        </p:txBody>
      </p:sp>
      <p:cxnSp>
        <p:nvCxnSpPr>
          <p:cNvPr id="49168" name="Straight Arrow Connector 96"/>
          <p:cNvCxnSpPr>
            <a:cxnSpLocks noChangeShapeType="1"/>
            <a:stCxn id="49157" idx="5"/>
            <a:endCxn id="49167" idx="0"/>
          </p:cNvCxnSpPr>
          <p:nvPr/>
        </p:nvCxnSpPr>
        <p:spPr bwMode="auto">
          <a:xfrm rot="16200000" flipH="1">
            <a:off x="2369737" y="3608388"/>
            <a:ext cx="511175" cy="2825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69" name="TextBox 97"/>
          <p:cNvSpPr txBox="1">
            <a:spLocks noChangeArrowheads="1"/>
          </p:cNvSpPr>
          <p:nvPr/>
        </p:nvSpPr>
        <p:spPr bwMode="auto">
          <a:xfrm>
            <a:off x="2771374" y="3419475"/>
            <a:ext cx="520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</a:t>
            </a:r>
          </a:p>
        </p:txBody>
      </p:sp>
      <p:sp>
        <p:nvSpPr>
          <p:cNvPr id="49170" name="Oval 98"/>
          <p:cNvSpPr>
            <a:spLocks noChangeArrowheads="1"/>
          </p:cNvSpPr>
          <p:nvPr/>
        </p:nvSpPr>
        <p:spPr bwMode="auto">
          <a:xfrm>
            <a:off x="6347836" y="3976688"/>
            <a:ext cx="1138237" cy="7016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en-US" dirty="0" smtClean="0"/>
              <a:t>y:z</a:t>
            </a:r>
            <a:endParaRPr lang="en-US" dirty="0"/>
          </a:p>
        </p:txBody>
      </p:sp>
      <p:cxnSp>
        <p:nvCxnSpPr>
          <p:cNvPr id="49171" name="Straight Arrow Connector 99"/>
          <p:cNvCxnSpPr>
            <a:cxnSpLocks noChangeShapeType="1"/>
            <a:stCxn id="49162" idx="5"/>
            <a:endCxn id="49170" idx="0"/>
          </p:cNvCxnSpPr>
          <p:nvPr/>
        </p:nvCxnSpPr>
        <p:spPr bwMode="auto">
          <a:xfrm rot="16200000" flipH="1">
            <a:off x="6520079" y="3580607"/>
            <a:ext cx="511175" cy="2809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72" name="TextBox 100"/>
          <p:cNvSpPr txBox="1">
            <a:spLocks noChangeArrowheads="1"/>
          </p:cNvSpPr>
          <p:nvPr/>
        </p:nvSpPr>
        <p:spPr bwMode="auto">
          <a:xfrm>
            <a:off x="6836786" y="3402013"/>
            <a:ext cx="520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</a:t>
            </a:r>
          </a:p>
        </p:txBody>
      </p:sp>
      <p:cxnSp>
        <p:nvCxnSpPr>
          <p:cNvPr id="49173" name="Straight Arrow Connector 106"/>
          <p:cNvCxnSpPr>
            <a:cxnSpLocks noChangeShapeType="1"/>
            <a:stCxn id="49167" idx="3"/>
          </p:cNvCxnSpPr>
          <p:nvPr/>
        </p:nvCxnSpPr>
        <p:spPr bwMode="auto">
          <a:xfrm rot="5400000">
            <a:off x="1853799" y="4721225"/>
            <a:ext cx="627063" cy="3921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74" name="TextBox 107"/>
          <p:cNvSpPr txBox="1">
            <a:spLocks noChangeArrowheads="1"/>
          </p:cNvSpPr>
          <p:nvPr/>
        </p:nvSpPr>
        <p:spPr bwMode="auto">
          <a:xfrm>
            <a:off x="1666474" y="4611688"/>
            <a:ext cx="5207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</a:t>
            </a:r>
          </a:p>
        </p:txBody>
      </p:sp>
      <p:cxnSp>
        <p:nvCxnSpPr>
          <p:cNvPr id="49175" name="Straight Arrow Connector 108"/>
          <p:cNvCxnSpPr>
            <a:cxnSpLocks noChangeShapeType="1"/>
            <a:stCxn id="49167" idx="5"/>
          </p:cNvCxnSpPr>
          <p:nvPr/>
        </p:nvCxnSpPr>
        <p:spPr bwMode="auto">
          <a:xfrm rot="16200000" flipH="1">
            <a:off x="3011880" y="4760119"/>
            <a:ext cx="627063" cy="3143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76" name="TextBox 109"/>
          <p:cNvSpPr txBox="1">
            <a:spLocks noChangeArrowheads="1"/>
          </p:cNvSpPr>
          <p:nvPr/>
        </p:nvSpPr>
        <p:spPr bwMode="auto">
          <a:xfrm>
            <a:off x="3369862" y="4572000"/>
            <a:ext cx="522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</a:t>
            </a:r>
          </a:p>
        </p:txBody>
      </p:sp>
      <p:cxnSp>
        <p:nvCxnSpPr>
          <p:cNvPr id="49179" name="Straight Arrow Connector 114"/>
          <p:cNvCxnSpPr>
            <a:cxnSpLocks noChangeShapeType="1"/>
            <a:stCxn id="49170" idx="3"/>
          </p:cNvCxnSpPr>
          <p:nvPr/>
        </p:nvCxnSpPr>
        <p:spPr bwMode="auto">
          <a:xfrm rot="5400000">
            <a:off x="6015254" y="4791869"/>
            <a:ext cx="715963" cy="2825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80" name="TextBox 115"/>
          <p:cNvSpPr txBox="1">
            <a:spLocks noChangeArrowheads="1"/>
          </p:cNvSpPr>
          <p:nvPr/>
        </p:nvSpPr>
        <p:spPr bwMode="auto">
          <a:xfrm>
            <a:off x="5996998" y="4592638"/>
            <a:ext cx="520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</a:t>
            </a:r>
          </a:p>
        </p:txBody>
      </p:sp>
      <p:cxnSp>
        <p:nvCxnSpPr>
          <p:cNvPr id="49181" name="Straight Arrow Connector 116"/>
          <p:cNvCxnSpPr>
            <a:cxnSpLocks noChangeShapeType="1"/>
            <a:stCxn id="49170" idx="5"/>
          </p:cNvCxnSpPr>
          <p:nvPr/>
        </p:nvCxnSpPr>
        <p:spPr bwMode="auto">
          <a:xfrm rot="16200000" flipH="1">
            <a:off x="7124123" y="4770438"/>
            <a:ext cx="655638" cy="2651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182" name="TextBox 117"/>
          <p:cNvSpPr txBox="1">
            <a:spLocks noChangeArrowheads="1"/>
          </p:cNvSpPr>
          <p:nvPr/>
        </p:nvSpPr>
        <p:spPr bwMode="auto">
          <a:xfrm>
            <a:off x="7457498" y="4540250"/>
            <a:ext cx="520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423840" y="1648039"/>
            <a:ext cx="1189918" cy="523220"/>
            <a:chOff x="5902325" y="1828800"/>
            <a:chExt cx="1189918" cy="523220"/>
          </a:xfrm>
        </p:grpSpPr>
        <p:sp>
          <p:nvSpPr>
            <p:cNvPr id="33" name="TextBox 32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7496" y="2861330"/>
            <a:ext cx="1189918" cy="523220"/>
            <a:chOff x="5902325" y="1828800"/>
            <a:chExt cx="1189918" cy="523220"/>
          </a:xfrm>
        </p:grpSpPr>
        <p:sp>
          <p:nvSpPr>
            <p:cNvPr id="38" name="TextBox 37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01062" y="2885005"/>
            <a:ext cx="1189918" cy="523220"/>
            <a:chOff x="5902325" y="1828800"/>
            <a:chExt cx="1189918" cy="523220"/>
          </a:xfrm>
        </p:grpSpPr>
        <p:sp>
          <p:nvSpPr>
            <p:cNvPr id="42" name="TextBox 41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6098" y="4130195"/>
            <a:ext cx="1189918" cy="523220"/>
            <a:chOff x="5902325" y="1828800"/>
            <a:chExt cx="1189918" cy="523220"/>
          </a:xfrm>
        </p:grpSpPr>
        <p:sp>
          <p:nvSpPr>
            <p:cNvPr id="46" name="TextBox 45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14202" y="4111338"/>
            <a:ext cx="1189918" cy="523220"/>
            <a:chOff x="5902325" y="1828800"/>
            <a:chExt cx="1189918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631947" y="4047540"/>
            <a:ext cx="1189918" cy="523220"/>
            <a:chOff x="5902325" y="1828800"/>
            <a:chExt cx="1189918" cy="523220"/>
          </a:xfrm>
        </p:grpSpPr>
        <p:sp>
          <p:nvSpPr>
            <p:cNvPr id="54" name="TextBox 53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00279" y="5358937"/>
            <a:ext cx="1189918" cy="523220"/>
            <a:chOff x="5902325" y="1828800"/>
            <a:chExt cx="1189918" cy="523220"/>
          </a:xfrm>
        </p:grpSpPr>
        <p:sp>
          <p:nvSpPr>
            <p:cNvPr id="58" name="TextBox 57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426363" y="5330576"/>
            <a:ext cx="1189918" cy="523220"/>
            <a:chOff x="5902325" y="1828800"/>
            <a:chExt cx="1189918" cy="523220"/>
          </a:xfrm>
        </p:grpSpPr>
        <p:sp>
          <p:nvSpPr>
            <p:cNvPr id="63" name="TextBox 62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410934" y="4098296"/>
            <a:ext cx="1189918" cy="523220"/>
            <a:chOff x="5902325" y="1828800"/>
            <a:chExt cx="1189918" cy="523220"/>
          </a:xfrm>
        </p:grpSpPr>
        <p:sp>
          <p:nvSpPr>
            <p:cNvPr id="68" name="TextBox 67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21051" y="5377794"/>
            <a:ext cx="1189918" cy="523220"/>
            <a:chOff x="5902325" y="1828800"/>
            <a:chExt cx="1189918" cy="523220"/>
          </a:xfrm>
        </p:grpSpPr>
        <p:sp>
          <p:nvSpPr>
            <p:cNvPr id="72" name="TextBox 71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248878" y="5338800"/>
            <a:ext cx="1189918" cy="523220"/>
            <a:chOff x="5902325" y="1828800"/>
            <a:chExt cx="1189918" cy="523220"/>
          </a:xfrm>
        </p:grpSpPr>
        <p:sp>
          <p:nvSpPr>
            <p:cNvPr id="76" name="TextBox 75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charset="-128"/>
              </a:rPr>
              <a:t>Quicksort</a:t>
            </a:r>
          </a:p>
        </p:txBody>
      </p:sp>
      <p:sp>
        <p:nvSpPr>
          <p:cNvPr id="50179" name="Oval 78"/>
          <p:cNvSpPr>
            <a:spLocks noChangeArrowheads="1"/>
          </p:cNvSpPr>
          <p:nvPr/>
        </p:nvSpPr>
        <p:spPr bwMode="auto">
          <a:xfrm>
            <a:off x="3732213" y="1828800"/>
            <a:ext cx="1138237" cy="7016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en-US" dirty="0" smtClean="0"/>
              <a:t>x:z</a:t>
            </a:r>
            <a:endParaRPr lang="en-US" dirty="0"/>
          </a:p>
        </p:txBody>
      </p:sp>
      <p:cxnSp>
        <p:nvCxnSpPr>
          <p:cNvPr id="50180" name="Straight Arrow Connector 80"/>
          <p:cNvCxnSpPr>
            <a:cxnSpLocks noChangeShapeType="1"/>
            <a:stCxn id="50179" idx="3"/>
            <a:endCxn id="50181" idx="0"/>
          </p:cNvCxnSpPr>
          <p:nvPr/>
        </p:nvCxnSpPr>
        <p:spPr bwMode="auto">
          <a:xfrm flipH="1">
            <a:off x="2847182" y="2427717"/>
            <a:ext cx="1051722" cy="5210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81" name="Oval 81"/>
          <p:cNvSpPr>
            <a:spLocks noChangeArrowheads="1"/>
          </p:cNvSpPr>
          <p:nvPr/>
        </p:nvSpPr>
        <p:spPr bwMode="auto">
          <a:xfrm>
            <a:off x="2278063" y="2948765"/>
            <a:ext cx="1138237" cy="7016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en-US" dirty="0" smtClean="0"/>
              <a:t>y:z</a:t>
            </a:r>
            <a:endParaRPr lang="en-US" dirty="0"/>
          </a:p>
        </p:txBody>
      </p:sp>
      <p:sp>
        <p:nvSpPr>
          <p:cNvPr id="50182" name="TextBox 83"/>
          <p:cNvSpPr txBox="1">
            <a:spLocks noChangeArrowheads="1"/>
          </p:cNvSpPr>
          <p:nvPr/>
        </p:nvSpPr>
        <p:spPr bwMode="auto">
          <a:xfrm>
            <a:off x="3051175" y="2222500"/>
            <a:ext cx="5207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</a:t>
            </a:r>
          </a:p>
        </p:txBody>
      </p:sp>
      <p:cxnSp>
        <p:nvCxnSpPr>
          <p:cNvPr id="50183" name="Straight Arrow Connector 84"/>
          <p:cNvCxnSpPr>
            <a:cxnSpLocks noChangeShapeType="1"/>
            <a:stCxn id="50181" idx="3"/>
          </p:cNvCxnSpPr>
          <p:nvPr/>
        </p:nvCxnSpPr>
        <p:spPr bwMode="auto">
          <a:xfrm rot="5400000">
            <a:off x="1977231" y="3590910"/>
            <a:ext cx="511175" cy="4238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84" name="TextBox 85"/>
          <p:cNvSpPr txBox="1">
            <a:spLocks noChangeArrowheads="1"/>
          </p:cNvSpPr>
          <p:nvPr/>
        </p:nvSpPr>
        <p:spPr bwMode="auto">
          <a:xfrm>
            <a:off x="1831975" y="3437715"/>
            <a:ext cx="520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</a:t>
            </a:r>
          </a:p>
        </p:txBody>
      </p:sp>
      <p:cxnSp>
        <p:nvCxnSpPr>
          <p:cNvPr id="50185" name="Straight Arrow Connector 87"/>
          <p:cNvCxnSpPr>
            <a:cxnSpLocks noChangeShapeType="1"/>
            <a:stCxn id="50179" idx="5"/>
            <a:endCxn id="50186" idx="0"/>
          </p:cNvCxnSpPr>
          <p:nvPr/>
        </p:nvCxnSpPr>
        <p:spPr bwMode="auto">
          <a:xfrm>
            <a:off x="4703759" y="2427717"/>
            <a:ext cx="1528983" cy="46057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86" name="Oval 88"/>
          <p:cNvSpPr>
            <a:spLocks noChangeArrowheads="1"/>
          </p:cNvSpPr>
          <p:nvPr/>
        </p:nvSpPr>
        <p:spPr bwMode="auto">
          <a:xfrm>
            <a:off x="5663623" y="2888291"/>
            <a:ext cx="1138238" cy="7016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en-US" dirty="0" smtClean="0"/>
              <a:t>y:z</a:t>
            </a:r>
            <a:endParaRPr lang="en-US" dirty="0"/>
          </a:p>
        </p:txBody>
      </p:sp>
      <p:sp>
        <p:nvSpPr>
          <p:cNvPr id="50187" name="TextBox 89"/>
          <p:cNvSpPr txBox="1">
            <a:spLocks noChangeArrowheads="1"/>
          </p:cNvSpPr>
          <p:nvPr/>
        </p:nvSpPr>
        <p:spPr bwMode="auto">
          <a:xfrm>
            <a:off x="5202238" y="2193925"/>
            <a:ext cx="522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</a:t>
            </a:r>
          </a:p>
        </p:txBody>
      </p:sp>
      <p:cxnSp>
        <p:nvCxnSpPr>
          <p:cNvPr id="50188" name="Straight Arrow Connector 90"/>
          <p:cNvCxnSpPr>
            <a:cxnSpLocks noChangeShapeType="1"/>
            <a:stCxn id="50186" idx="3"/>
          </p:cNvCxnSpPr>
          <p:nvPr/>
        </p:nvCxnSpPr>
        <p:spPr bwMode="auto">
          <a:xfrm rot="5400000">
            <a:off x="5324692" y="3520910"/>
            <a:ext cx="539750" cy="4714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91" name="Oval 94"/>
          <p:cNvSpPr>
            <a:spLocks noChangeArrowheads="1"/>
          </p:cNvSpPr>
          <p:nvPr/>
        </p:nvSpPr>
        <p:spPr bwMode="auto">
          <a:xfrm>
            <a:off x="1357313" y="4058428"/>
            <a:ext cx="1138237" cy="7016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en-US" dirty="0" smtClean="0"/>
              <a:t>x:y</a:t>
            </a:r>
            <a:endParaRPr lang="en-US" dirty="0"/>
          </a:p>
        </p:txBody>
      </p:sp>
      <p:cxnSp>
        <p:nvCxnSpPr>
          <p:cNvPr id="50192" name="Straight Arrow Connector 96"/>
          <p:cNvCxnSpPr>
            <a:cxnSpLocks noChangeShapeType="1"/>
            <a:stCxn id="50181" idx="5"/>
          </p:cNvCxnSpPr>
          <p:nvPr/>
        </p:nvCxnSpPr>
        <p:spPr bwMode="auto">
          <a:xfrm rot="16200000" flipH="1">
            <a:off x="3091657" y="3705209"/>
            <a:ext cx="482600" cy="1666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93" name="TextBox 97"/>
          <p:cNvSpPr txBox="1">
            <a:spLocks noChangeArrowheads="1"/>
          </p:cNvSpPr>
          <p:nvPr/>
        </p:nvSpPr>
        <p:spPr bwMode="auto">
          <a:xfrm>
            <a:off x="3462338" y="3452003"/>
            <a:ext cx="520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</a:t>
            </a:r>
          </a:p>
        </p:txBody>
      </p:sp>
      <p:sp>
        <p:nvSpPr>
          <p:cNvPr id="50194" name="Oval 98"/>
          <p:cNvSpPr>
            <a:spLocks noChangeArrowheads="1"/>
          </p:cNvSpPr>
          <p:nvPr/>
        </p:nvSpPr>
        <p:spPr bwMode="auto">
          <a:xfrm>
            <a:off x="6347836" y="3997954"/>
            <a:ext cx="1138237" cy="7016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en-US" dirty="0" smtClean="0"/>
              <a:t>x:y</a:t>
            </a:r>
            <a:endParaRPr lang="en-US" dirty="0"/>
          </a:p>
        </p:txBody>
      </p:sp>
      <p:cxnSp>
        <p:nvCxnSpPr>
          <p:cNvPr id="50195" name="Straight Arrow Connector 99"/>
          <p:cNvCxnSpPr>
            <a:cxnSpLocks noChangeShapeType="1"/>
            <a:stCxn id="50186" idx="5"/>
            <a:endCxn id="50194" idx="0"/>
          </p:cNvCxnSpPr>
          <p:nvPr/>
        </p:nvCxnSpPr>
        <p:spPr bwMode="auto">
          <a:xfrm rot="16200000" flipH="1">
            <a:off x="6520079" y="3601873"/>
            <a:ext cx="511175" cy="2809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96" name="TextBox 100"/>
          <p:cNvSpPr txBox="1">
            <a:spLocks noChangeArrowheads="1"/>
          </p:cNvSpPr>
          <p:nvPr/>
        </p:nvSpPr>
        <p:spPr bwMode="auto">
          <a:xfrm>
            <a:off x="6836786" y="3423279"/>
            <a:ext cx="520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</a:t>
            </a:r>
          </a:p>
        </p:txBody>
      </p:sp>
      <p:cxnSp>
        <p:nvCxnSpPr>
          <p:cNvPr id="50197" name="Straight Arrow Connector 106"/>
          <p:cNvCxnSpPr>
            <a:cxnSpLocks noChangeShapeType="1"/>
            <a:stCxn id="50191" idx="3"/>
          </p:cNvCxnSpPr>
          <p:nvPr/>
        </p:nvCxnSpPr>
        <p:spPr bwMode="auto">
          <a:xfrm rot="5400000">
            <a:off x="1013618" y="4773597"/>
            <a:ext cx="627063" cy="393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98" name="TextBox 107"/>
          <p:cNvSpPr txBox="1">
            <a:spLocks noChangeArrowheads="1"/>
          </p:cNvSpPr>
          <p:nvPr/>
        </p:nvSpPr>
        <p:spPr bwMode="auto">
          <a:xfrm>
            <a:off x="920750" y="4633103"/>
            <a:ext cx="5222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</a:t>
            </a:r>
          </a:p>
        </p:txBody>
      </p:sp>
      <p:cxnSp>
        <p:nvCxnSpPr>
          <p:cNvPr id="50199" name="Straight Arrow Connector 108"/>
          <p:cNvCxnSpPr>
            <a:cxnSpLocks noChangeShapeType="1"/>
            <a:stCxn id="50191" idx="5"/>
          </p:cNvCxnSpPr>
          <p:nvPr/>
        </p:nvCxnSpPr>
        <p:spPr bwMode="auto">
          <a:xfrm rot="16200000" flipH="1">
            <a:off x="2171700" y="4814078"/>
            <a:ext cx="627063" cy="31273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200" name="TextBox 109"/>
          <p:cNvSpPr txBox="1">
            <a:spLocks noChangeArrowheads="1"/>
          </p:cNvSpPr>
          <p:nvPr/>
        </p:nvSpPr>
        <p:spPr bwMode="auto">
          <a:xfrm>
            <a:off x="2530475" y="4625165"/>
            <a:ext cx="520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</a:t>
            </a:r>
          </a:p>
        </p:txBody>
      </p:sp>
      <p:cxnSp>
        <p:nvCxnSpPr>
          <p:cNvPr id="50203" name="Straight Arrow Connector 114"/>
          <p:cNvCxnSpPr>
            <a:cxnSpLocks noChangeShapeType="1"/>
            <a:stCxn id="50194" idx="3"/>
          </p:cNvCxnSpPr>
          <p:nvPr/>
        </p:nvCxnSpPr>
        <p:spPr bwMode="auto">
          <a:xfrm rot="5400000">
            <a:off x="6015254" y="4813135"/>
            <a:ext cx="715963" cy="2825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204" name="TextBox 115"/>
          <p:cNvSpPr txBox="1">
            <a:spLocks noChangeArrowheads="1"/>
          </p:cNvSpPr>
          <p:nvPr/>
        </p:nvSpPr>
        <p:spPr bwMode="auto">
          <a:xfrm>
            <a:off x="5996998" y="4613904"/>
            <a:ext cx="520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</a:t>
            </a:r>
          </a:p>
        </p:txBody>
      </p:sp>
      <p:cxnSp>
        <p:nvCxnSpPr>
          <p:cNvPr id="50205" name="Straight Arrow Connector 116"/>
          <p:cNvCxnSpPr>
            <a:cxnSpLocks noChangeShapeType="1"/>
            <a:stCxn id="50194" idx="5"/>
          </p:cNvCxnSpPr>
          <p:nvPr/>
        </p:nvCxnSpPr>
        <p:spPr bwMode="auto">
          <a:xfrm rot="16200000" flipH="1">
            <a:off x="7124123" y="4791704"/>
            <a:ext cx="655638" cy="2651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206" name="TextBox 117"/>
          <p:cNvSpPr txBox="1">
            <a:spLocks noChangeArrowheads="1"/>
          </p:cNvSpPr>
          <p:nvPr/>
        </p:nvSpPr>
        <p:spPr bwMode="auto">
          <a:xfrm>
            <a:off x="7457498" y="4561516"/>
            <a:ext cx="520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</a:t>
            </a:r>
          </a:p>
        </p:txBody>
      </p:sp>
      <p:sp>
        <p:nvSpPr>
          <p:cNvPr id="50209" name="TextBox 34"/>
          <p:cNvSpPr txBox="1">
            <a:spLocks noChangeArrowheads="1"/>
          </p:cNvSpPr>
          <p:nvPr/>
        </p:nvSpPr>
        <p:spPr bwMode="auto">
          <a:xfrm>
            <a:off x="5269923" y="3356604"/>
            <a:ext cx="5207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041052" y="1648039"/>
            <a:ext cx="1189918" cy="523220"/>
            <a:chOff x="5902325" y="1828800"/>
            <a:chExt cx="1189918" cy="523220"/>
          </a:xfrm>
        </p:grpSpPr>
        <p:sp>
          <p:nvSpPr>
            <p:cNvPr id="35" name="TextBox 34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1511" y="4118433"/>
            <a:ext cx="1189918" cy="523220"/>
            <a:chOff x="5902325" y="1828800"/>
            <a:chExt cx="1189918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7204" y="5376665"/>
            <a:ext cx="1189918" cy="523220"/>
            <a:chOff x="5902325" y="1828800"/>
            <a:chExt cx="1189918" cy="523220"/>
          </a:xfrm>
        </p:grpSpPr>
        <p:sp>
          <p:nvSpPr>
            <p:cNvPr id="43" name="TextBox 42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02022" y="5380203"/>
            <a:ext cx="1189918" cy="523220"/>
            <a:chOff x="5902325" y="1828800"/>
            <a:chExt cx="1189918" cy="523220"/>
          </a:xfrm>
        </p:grpSpPr>
        <p:sp>
          <p:nvSpPr>
            <p:cNvPr id="47" name="TextBox 46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10895" y="4132604"/>
            <a:ext cx="1189918" cy="523220"/>
            <a:chOff x="5902325" y="1828800"/>
            <a:chExt cx="1189918" cy="523220"/>
          </a:xfrm>
        </p:grpSpPr>
        <p:sp>
          <p:nvSpPr>
            <p:cNvPr id="51" name="TextBox 50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10664" y="4129066"/>
            <a:ext cx="1189918" cy="523220"/>
            <a:chOff x="5902325" y="1828800"/>
            <a:chExt cx="1189918" cy="523220"/>
          </a:xfrm>
        </p:grpSpPr>
        <p:sp>
          <p:nvSpPr>
            <p:cNvPr id="55" name="TextBox 54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660308" y="4129066"/>
            <a:ext cx="1189918" cy="523220"/>
            <a:chOff x="5902325" y="1828800"/>
            <a:chExt cx="1189918" cy="523220"/>
          </a:xfrm>
        </p:grpSpPr>
        <p:sp>
          <p:nvSpPr>
            <p:cNvPr id="59" name="TextBox 58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54209" y="5408564"/>
            <a:ext cx="1189918" cy="523220"/>
            <a:chOff x="5902325" y="1828800"/>
            <a:chExt cx="1189918" cy="523220"/>
          </a:xfrm>
        </p:grpSpPr>
        <p:sp>
          <p:nvSpPr>
            <p:cNvPr id="63" name="TextBox 62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249159" y="5387298"/>
            <a:ext cx="1189918" cy="523220"/>
            <a:chOff x="5902325" y="1828800"/>
            <a:chExt cx="1189918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5902325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99284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96243" y="1828800"/>
              <a:ext cx="396000" cy="52322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445200"/>
            <a:ext cx="9144000" cy="82832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en-US" sz="4400" kern="0" dirty="0" smtClean="0">
                <a:solidFill>
                  <a:srgbClr val="3333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Warm-up: Insertion sort</a:t>
            </a:r>
            <a:endParaRPr lang="en-US" altLang="en-US" sz="3200" kern="0" dirty="0" smtClean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07" y="1551968"/>
            <a:ext cx="6880587" cy="278030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0" y="4633440"/>
            <a:ext cx="914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Worst case </a:t>
            </a:r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O(</a:t>
            </a:r>
            <a:r>
              <a:rPr lang="en-US" sz="32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</a:t>
            </a:r>
            <a:r>
              <a:rPr lang="en-US" sz="3200" kern="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2</a:t>
            </a:r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1720" y="5193812"/>
            <a:ext cx="914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2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Best case </a:t>
            </a:r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O(</a:t>
            </a:r>
            <a:r>
              <a:rPr lang="en-US" sz="32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</a:t>
            </a:r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9372" y="5754184"/>
            <a:ext cx="914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Efficient for small values of </a:t>
            </a:r>
            <a:r>
              <a:rPr lang="en-US" sz="32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="" xmlns:p14="http://schemas.microsoft.com/office/powerpoint/2010/main" val="4620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40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4374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Comparison trees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2" y="1458522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Every comparison-based sorting algorithm</a:t>
            </a:r>
            <a:br>
              <a:rPr lang="en-US" sz="3200" dirty="0" smtClean="0"/>
            </a:br>
            <a:r>
              <a:rPr lang="en-US" sz="3200" dirty="0" smtClean="0"/>
              <a:t>can be converted into a </a:t>
            </a:r>
            <a:r>
              <a:rPr lang="en-US" sz="3200" dirty="0" smtClean="0">
                <a:solidFill>
                  <a:schemeClr val="accent2"/>
                </a:solidFill>
              </a:rPr>
              <a:t>comparison tree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062" y="2799642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Comparison trees are </a:t>
            </a:r>
            <a:r>
              <a:rPr lang="en-US" sz="3200" dirty="0" smtClean="0">
                <a:solidFill>
                  <a:srgbClr val="00B050"/>
                </a:solidFill>
              </a:rPr>
              <a:t>binary</a:t>
            </a:r>
            <a:r>
              <a:rPr lang="en-US" sz="3200" dirty="0" smtClean="0"/>
              <a:t> trees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062" y="3683562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accent2"/>
                </a:solidFill>
              </a:rPr>
              <a:t>comparison tree </a:t>
            </a:r>
            <a:r>
              <a:rPr lang="en-US" sz="3200" dirty="0" smtClean="0"/>
              <a:t>of a (correct)</a:t>
            </a:r>
            <a:br>
              <a:rPr lang="en-US" sz="3200" dirty="0" smtClean="0"/>
            </a:br>
            <a:r>
              <a:rPr lang="en-US" sz="3200" dirty="0" smtClean="0"/>
              <a:t>sorting algorithm has </a:t>
            </a:r>
            <a:r>
              <a:rPr lang="en-US" sz="3200" i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!</a:t>
            </a:r>
            <a:r>
              <a:rPr lang="en-US" sz="3200" dirty="0" smtClean="0"/>
              <a:t> leaves.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062" y="5009442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(Note: the size of a comparison tree is huge.</a:t>
            </a:r>
            <a:br>
              <a:rPr lang="en-US" sz="3200" dirty="0" smtClean="0"/>
            </a:br>
            <a:r>
              <a:rPr lang="en-US" sz="3200" dirty="0" smtClean="0"/>
              <a:t>We are only using comparison trees in proofs.)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5903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41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4374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Comparison trees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2" y="1458522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run of the sorting algorithm corresponds to</a:t>
            </a:r>
            <a:br>
              <a:rPr lang="en-US" sz="3200" dirty="0" smtClean="0"/>
            </a:br>
            <a:r>
              <a:rPr lang="en-US" sz="3200" dirty="0" smtClean="0"/>
              <a:t>a root-leaf path in the comparison tree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062" y="2784402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Maximum</a:t>
            </a:r>
            <a:r>
              <a:rPr lang="en-US" sz="3200" dirty="0" smtClean="0"/>
              <a:t> number of comparisons is </a:t>
            </a:r>
            <a:br>
              <a:rPr lang="en-US" sz="3200" dirty="0" smtClean="0"/>
            </a:br>
            <a:r>
              <a:rPr lang="en-US" sz="3200" dirty="0" smtClean="0"/>
              <a:t>therefore the </a:t>
            </a:r>
            <a:r>
              <a:rPr lang="en-US" sz="3200" dirty="0" smtClean="0">
                <a:solidFill>
                  <a:srgbClr val="00B050"/>
                </a:solidFill>
              </a:rPr>
              <a:t>height</a:t>
            </a:r>
            <a:r>
              <a:rPr lang="en-US" sz="3200" dirty="0" smtClean="0"/>
              <a:t> of the tree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8062" y="4095042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Average</a:t>
            </a:r>
            <a:r>
              <a:rPr lang="en-US" sz="3200" dirty="0" smtClean="0"/>
              <a:t> number of comparisons, over all </a:t>
            </a:r>
            <a:br>
              <a:rPr lang="en-US" sz="3200" dirty="0" smtClean="0"/>
            </a:br>
            <a:r>
              <a:rPr lang="en-US" sz="3200" dirty="0" smtClean="0"/>
              <a:t>input orders, is the </a:t>
            </a:r>
            <a:r>
              <a:rPr lang="en-US" sz="3200" dirty="0" smtClean="0">
                <a:solidFill>
                  <a:schemeClr val="accent2"/>
                </a:solidFill>
              </a:rPr>
              <a:t>average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depth</a:t>
            </a:r>
            <a:r>
              <a:rPr lang="en-US" sz="3200" dirty="0" smtClean="0"/>
              <a:t> of leaves 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6933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42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8184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Depth and average depth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1581637" y="3823620"/>
            <a:ext cx="303628" cy="275347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1980808" y="4570619"/>
            <a:ext cx="303628" cy="275347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1" name="Straight Connector 20"/>
          <p:cNvCxnSpPr>
            <a:stCxn id="19" idx="5"/>
            <a:endCxn id="20" idx="0"/>
          </p:cNvCxnSpPr>
          <p:nvPr/>
        </p:nvCxnSpPr>
        <p:spPr bwMode="auto">
          <a:xfrm>
            <a:off x="1840800" y="4058643"/>
            <a:ext cx="291822" cy="5119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2120215" y="3076267"/>
            <a:ext cx="303628" cy="275347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2658793" y="3823620"/>
            <a:ext cx="303628" cy="275347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" name="Straight Connector 23"/>
          <p:cNvCxnSpPr>
            <a:stCxn id="22" idx="5"/>
            <a:endCxn id="23" idx="1"/>
          </p:cNvCxnSpPr>
          <p:nvPr/>
        </p:nvCxnSpPr>
        <p:spPr bwMode="auto">
          <a:xfrm>
            <a:off x="2379378" y="3311290"/>
            <a:ext cx="323880" cy="5526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9" idx="7"/>
            <a:endCxn id="22" idx="3"/>
          </p:cNvCxnSpPr>
          <p:nvPr/>
        </p:nvCxnSpPr>
        <p:spPr bwMode="auto">
          <a:xfrm flipV="1">
            <a:off x="1840800" y="3311290"/>
            <a:ext cx="323880" cy="5526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3163667" y="3091393"/>
            <a:ext cx="303628" cy="275347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1182467" y="4570619"/>
            <a:ext cx="303628" cy="275347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Connector 13"/>
          <p:cNvCxnSpPr>
            <a:stCxn id="19" idx="3"/>
            <a:endCxn id="13" idx="0"/>
          </p:cNvCxnSpPr>
          <p:nvPr/>
        </p:nvCxnSpPr>
        <p:spPr bwMode="auto">
          <a:xfrm flipH="1">
            <a:off x="1334281" y="4058643"/>
            <a:ext cx="291821" cy="5119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2713892" y="2328800"/>
            <a:ext cx="303628" cy="275347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8" name="Straight Connector 17"/>
          <p:cNvCxnSpPr>
            <a:stCxn id="12" idx="0"/>
            <a:endCxn id="15" idx="5"/>
          </p:cNvCxnSpPr>
          <p:nvPr/>
        </p:nvCxnSpPr>
        <p:spPr bwMode="auto">
          <a:xfrm flipH="1" flipV="1">
            <a:off x="2973055" y="2563823"/>
            <a:ext cx="342426" cy="5275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15" idx="3"/>
            <a:endCxn id="22" idx="7"/>
          </p:cNvCxnSpPr>
          <p:nvPr/>
        </p:nvCxnSpPr>
        <p:spPr bwMode="auto">
          <a:xfrm flipH="1">
            <a:off x="2379378" y="2563823"/>
            <a:ext cx="378979" cy="5527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91095" y="2967456"/>
            <a:ext cx="7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95600" y="3699683"/>
            <a:ext cx="7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09800" y="4446682"/>
            <a:ext cx="7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627" y="4446682"/>
            <a:ext cx="7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4055" y="2362200"/>
            <a:ext cx="4366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Height</a:t>
            </a:r>
            <a:r>
              <a:rPr lang="en-US" sz="3200" dirty="0" smtClean="0"/>
              <a:t> = 3</a:t>
            </a:r>
            <a:br>
              <a:rPr lang="en-US" sz="3200" dirty="0" smtClean="0"/>
            </a:br>
            <a:r>
              <a:rPr lang="en-US" sz="3200" dirty="0" smtClean="0"/>
              <a:t>(maximal depth of leaf)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4025411" y="3794760"/>
            <a:ext cx="4743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Average depth </a:t>
            </a:r>
            <a:r>
              <a:rPr lang="en-US" sz="3200" dirty="0" smtClean="0"/>
              <a:t>of leaves</a:t>
            </a:r>
            <a:br>
              <a:rPr lang="en-US" sz="3200" dirty="0" smtClean="0"/>
            </a:br>
            <a:r>
              <a:rPr lang="en-US" sz="3200" dirty="0" smtClean="0"/>
              <a:t>=  (1+2+3+3)/4 = 9/4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7427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43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4374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Maximum and average depth of trees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9" y="1879173"/>
            <a:ext cx="7734064" cy="87559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029" y="3266013"/>
            <a:ext cx="7734064" cy="87559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476042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Lemma 2, of course, implies Lemma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" y="5192322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Lemma 1 is obvious:</a:t>
            </a:r>
            <a:br>
              <a:rPr lang="en-US" dirty="0" smtClean="0"/>
            </a:br>
            <a:r>
              <a:rPr lang="en-US" dirty="0" smtClean="0"/>
              <a:t>a tree of depth </a:t>
            </a:r>
            <a:r>
              <a:rPr lang="en-US" i="1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contains at most </a:t>
            </a:r>
            <a:r>
              <a:rPr lang="en-US" dirty="0" smtClean="0">
                <a:solidFill>
                  <a:schemeClr val="accent2"/>
                </a:solidFill>
              </a:rPr>
              <a:t>2</a:t>
            </a:r>
            <a:r>
              <a:rPr lang="en-US" i="1" baseline="30000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leaves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87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44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4374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A</a:t>
            </a:r>
            <a:r>
              <a:rPr lang="en-US" sz="4400" dirty="0" smtClean="0">
                <a:solidFill>
                  <a:schemeClr val="accent2"/>
                </a:solidFill>
              </a:rPr>
              <a:t>verage depth of trees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356" y="3464133"/>
            <a:ext cx="4732031" cy="75506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53" y="1728043"/>
            <a:ext cx="1789891" cy="38175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3" name="Oval 12"/>
          <p:cNvSpPr>
            <a:spLocks noChangeAspect="1"/>
          </p:cNvSpPr>
          <p:nvPr/>
        </p:nvSpPr>
        <p:spPr bwMode="auto">
          <a:xfrm>
            <a:off x="3495381" y="1673480"/>
            <a:ext cx="303628" cy="275347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8" name="Straight Connector 17"/>
          <p:cNvCxnSpPr>
            <a:stCxn id="12" idx="0"/>
            <a:endCxn id="13" idx="5"/>
          </p:cNvCxnSpPr>
          <p:nvPr/>
        </p:nvCxnSpPr>
        <p:spPr bwMode="auto">
          <a:xfrm flipH="1" flipV="1">
            <a:off x="3754544" y="1908503"/>
            <a:ext cx="414377" cy="3066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3" idx="3"/>
            <a:endCxn id="11" idx="0"/>
          </p:cNvCxnSpPr>
          <p:nvPr/>
        </p:nvCxnSpPr>
        <p:spPr bwMode="auto">
          <a:xfrm flipH="1">
            <a:off x="3125469" y="1908503"/>
            <a:ext cx="414377" cy="3066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sosceles Triangle 6"/>
          <p:cNvSpPr/>
          <p:nvPr/>
        </p:nvSpPr>
        <p:spPr bwMode="auto">
          <a:xfrm>
            <a:off x="2575560" y="2352823"/>
            <a:ext cx="1098549" cy="969497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973655" y="2215150"/>
            <a:ext cx="303628" cy="275347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3841750" y="2352822"/>
            <a:ext cx="677106" cy="7256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4017107" y="2215150"/>
            <a:ext cx="303628" cy="275347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893" y="2574808"/>
            <a:ext cx="303901" cy="38159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8313" y="2483368"/>
            <a:ext cx="303141" cy="38063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4967" y="4264462"/>
            <a:ext cx="4114808" cy="75506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6" name="Picture 35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5354" y="5887294"/>
            <a:ext cx="3394033" cy="75491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488375" y="1569720"/>
            <a:ext cx="436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Proof by induction</a:t>
            </a:r>
            <a:endParaRPr lang="en-US" sz="3200" i="1" dirty="0"/>
          </a:p>
        </p:txBody>
      </p:sp>
      <p:pic>
        <p:nvPicPr>
          <p:cNvPr id="35" name="Picture 34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6425" y="5064791"/>
            <a:ext cx="3531892" cy="82280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656947" y="3550920"/>
            <a:ext cx="339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(by induction)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50267" y="4892040"/>
            <a:ext cx="3395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(by convexity</a:t>
            </a:r>
            <a:br>
              <a:rPr lang="en-US" sz="3200" dirty="0" smtClean="0"/>
            </a:br>
            <a:r>
              <a:rPr lang="en-US" sz="3200" dirty="0" smtClean="0"/>
              <a:t> of </a:t>
            </a:r>
            <a:r>
              <a:rPr lang="en-US" sz="3200" i="1" dirty="0" smtClean="0"/>
              <a:t>x</a:t>
            </a:r>
            <a:r>
              <a:rPr lang="en-US" sz="3200" dirty="0" smtClean="0"/>
              <a:t> log </a:t>
            </a:r>
            <a:r>
              <a:rPr lang="en-US" sz="3200" i="1" dirty="0" smtClean="0"/>
              <a:t>x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2894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45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4374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Convexity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6" name="Arc 5"/>
          <p:cNvSpPr/>
          <p:nvPr/>
        </p:nvSpPr>
        <p:spPr bwMode="auto">
          <a:xfrm rot="8588800">
            <a:off x="655318" y="881689"/>
            <a:ext cx="7060159" cy="2780531"/>
          </a:xfrm>
          <a:prstGeom prst="arc">
            <a:avLst>
              <a:gd name="adj1" fmla="val 11582602"/>
              <a:gd name="adj2" fmla="val 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1264920" y="1295400"/>
            <a:ext cx="6080760" cy="37642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1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6483" y="5846217"/>
            <a:ext cx="381590" cy="26734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8" name="Picture 4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022" y="5663337"/>
            <a:ext cx="382353" cy="26787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9310" y="5396336"/>
            <a:ext cx="1259250" cy="80134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986" y="4445621"/>
            <a:ext cx="876897" cy="41898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506" y="1519869"/>
            <a:ext cx="876897" cy="41898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39" name="Straight Connector 38"/>
          <p:cNvCxnSpPr/>
          <p:nvPr/>
        </p:nvCxnSpPr>
        <p:spPr bwMode="auto">
          <a:xfrm>
            <a:off x="1447800" y="1729362"/>
            <a:ext cx="530312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478280" y="4670682"/>
            <a:ext cx="69331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1885899" y="4670682"/>
            <a:ext cx="0" cy="9926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6583680" y="1740736"/>
            <a:ext cx="60960" cy="37609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3475" y="4086753"/>
            <a:ext cx="4318645" cy="79438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51" name="Straight Connector 50"/>
          <p:cNvCxnSpPr/>
          <p:nvPr/>
        </p:nvCxnSpPr>
        <p:spPr bwMode="auto">
          <a:xfrm flipV="1">
            <a:off x="4343400" y="3177540"/>
            <a:ext cx="0" cy="21259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1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46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5136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Lower bounds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626162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Theorem 1: </a:t>
            </a:r>
            <a:r>
              <a:rPr lang="en-US" sz="3200" dirty="0" smtClean="0"/>
              <a:t>Any </a:t>
            </a:r>
            <a:r>
              <a:rPr lang="en-US" sz="3200" dirty="0" smtClean="0">
                <a:solidFill>
                  <a:srgbClr val="00B050"/>
                </a:solidFill>
              </a:rPr>
              <a:t>comparison-based</a:t>
            </a:r>
            <a:r>
              <a:rPr lang="en-US" sz="3200" dirty="0" smtClean="0"/>
              <a:t> sorting</a:t>
            </a:r>
            <a:br>
              <a:rPr lang="en-US" sz="3200" dirty="0" smtClean="0"/>
            </a:br>
            <a:r>
              <a:rPr lang="en-US" sz="3200" dirty="0" smtClean="0"/>
              <a:t> algorithm must perform at least </a:t>
            </a:r>
            <a:r>
              <a:rPr lang="en-US" sz="3200" dirty="0" smtClean="0">
                <a:solidFill>
                  <a:srgbClr val="FF0000"/>
                </a:solidFill>
              </a:rPr>
              <a:t>log</a:t>
            </a:r>
            <a:r>
              <a:rPr lang="en-US" sz="3200" baseline="-25000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!)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comparisons on some input.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" y="340071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Theorem 2: </a:t>
            </a:r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accent2"/>
                </a:solidFill>
              </a:rPr>
              <a:t>average</a:t>
            </a:r>
            <a:r>
              <a:rPr lang="en-US" sz="3200" dirty="0" smtClean="0"/>
              <a:t> number of comparisons, over all input orders, performed by any </a:t>
            </a:r>
            <a:r>
              <a:rPr lang="en-US" sz="3200" dirty="0" smtClean="0">
                <a:solidFill>
                  <a:srgbClr val="00B050"/>
                </a:solidFill>
              </a:rPr>
              <a:t>comparison-based</a:t>
            </a:r>
            <a:r>
              <a:rPr lang="en-US" sz="3200" dirty="0" smtClean="0"/>
              <a:t> sorting algorithm is at least </a:t>
            </a:r>
            <a:r>
              <a:rPr lang="en-US" sz="3200" dirty="0" smtClean="0">
                <a:solidFill>
                  <a:srgbClr val="FF0000"/>
                </a:solidFill>
              </a:rPr>
              <a:t>log</a:t>
            </a:r>
            <a:r>
              <a:rPr lang="en-US" sz="3200" baseline="-25000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!)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647" y="5357349"/>
            <a:ext cx="6238142" cy="53096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91464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47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5136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accent2"/>
                </a:solidFill>
              </a:rPr>
              <a:t>Stirling</a:t>
            </a:r>
            <a:r>
              <a:rPr lang="en-US" sz="4400" dirty="0" smtClean="0">
                <a:solidFill>
                  <a:schemeClr val="accent2"/>
                </a:solidFill>
              </a:rPr>
              <a:t> formula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750" y="3080913"/>
            <a:ext cx="6238142" cy="53096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122" y="1541674"/>
            <a:ext cx="8539399" cy="105759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9" name="Down Arrow 8"/>
          <p:cNvSpPr/>
          <p:nvPr/>
        </p:nvSpPr>
        <p:spPr bwMode="auto">
          <a:xfrm>
            <a:off x="4320821" y="2518624"/>
            <a:ext cx="508000" cy="453176"/>
          </a:xfrm>
          <a:prstGeom prst="down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5865" y="3903874"/>
            <a:ext cx="6057912" cy="110414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7497" y="5107834"/>
            <a:ext cx="4075233" cy="5325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136" y="5915553"/>
            <a:ext cx="4572017" cy="41833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108088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2800092" y="3217653"/>
            <a:ext cx="594360" cy="2361693"/>
          </a:xfrm>
          <a:prstGeom prst="rect">
            <a:avLst/>
          </a:prstGeom>
          <a:solidFill>
            <a:schemeClr val="accent1">
              <a:alpha val="52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07766" y="3631721"/>
            <a:ext cx="594360" cy="1950493"/>
          </a:xfrm>
          <a:prstGeom prst="rect">
            <a:avLst/>
          </a:prstGeom>
          <a:solidFill>
            <a:schemeClr val="accent1">
              <a:alpha val="52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615440" y="4157932"/>
            <a:ext cx="594360" cy="1427150"/>
          </a:xfrm>
          <a:prstGeom prst="rect">
            <a:avLst/>
          </a:prstGeom>
          <a:solidFill>
            <a:schemeClr val="accent1">
              <a:alpha val="52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36920" y="1981977"/>
            <a:ext cx="594360" cy="3595863"/>
          </a:xfrm>
          <a:prstGeom prst="rect">
            <a:avLst/>
          </a:prstGeom>
          <a:solidFill>
            <a:schemeClr val="accent1">
              <a:alpha val="52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48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4374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Approximating sums by integrals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6" name="Arc 5"/>
          <p:cNvSpPr/>
          <p:nvPr/>
        </p:nvSpPr>
        <p:spPr bwMode="auto">
          <a:xfrm rot="19812617">
            <a:off x="1044742" y="2705499"/>
            <a:ext cx="7060159" cy="2780531"/>
          </a:xfrm>
          <a:prstGeom prst="arc">
            <a:avLst>
              <a:gd name="adj1" fmla="val 11582602"/>
              <a:gd name="adj2" fmla="val 20453962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1615440" y="5585082"/>
            <a:ext cx="63855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endCxn id="6" idx="2"/>
          </p:cNvCxnSpPr>
          <p:nvPr/>
        </p:nvCxnSpPr>
        <p:spPr bwMode="auto">
          <a:xfrm flipH="1" flipV="1">
            <a:off x="6419423" y="1981977"/>
            <a:ext cx="11857" cy="29935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242560" y="2103120"/>
            <a:ext cx="594360" cy="3474720"/>
          </a:xfrm>
          <a:prstGeom prst="rect">
            <a:avLst/>
          </a:prstGeom>
          <a:solidFill>
            <a:schemeClr val="accent1">
              <a:alpha val="52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3298" y="5737832"/>
            <a:ext cx="190032" cy="26787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3130" y="5738368"/>
            <a:ext cx="189272" cy="26680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5456" y="5738368"/>
            <a:ext cx="189272" cy="26680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5792" y="5738483"/>
            <a:ext cx="722256" cy="26657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021" y="5777134"/>
            <a:ext cx="266805" cy="18927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7499" y="3395059"/>
            <a:ext cx="4883171" cy="140141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820516" y="1689589"/>
            <a:ext cx="339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f</a:t>
            </a:r>
            <a:r>
              <a:rPr lang="en-US" sz="3200" dirty="0" smtClean="0"/>
              <a:t>  increasing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536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49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5136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Randomized algorithms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626162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lower bounds we proved so far apply</a:t>
            </a:r>
            <a:br>
              <a:rPr lang="en-US" sz="3200" dirty="0" smtClean="0"/>
            </a:br>
            <a:r>
              <a:rPr lang="en-US" sz="3200" dirty="0" smtClean="0"/>
              <a:t>only to </a:t>
            </a:r>
            <a:r>
              <a:rPr lang="en-US" sz="3200" dirty="0" smtClean="0">
                <a:solidFill>
                  <a:srgbClr val="FF0000"/>
                </a:solidFill>
              </a:rPr>
              <a:t>deterministic</a:t>
            </a:r>
            <a:r>
              <a:rPr lang="en-US" sz="3200" dirty="0" smtClean="0"/>
              <a:t> algorithms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" y="2997762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Maybe there is a </a:t>
            </a:r>
            <a:r>
              <a:rPr lang="en-US" sz="3200" dirty="0" smtClean="0">
                <a:solidFill>
                  <a:schemeClr val="accent2"/>
                </a:solidFill>
              </a:rPr>
              <a:t>randomized</a:t>
            </a:r>
            <a:r>
              <a:rPr lang="en-US" sz="3200" dirty="0" smtClean="0"/>
              <a:t> comparison-based algorithm that performs an </a:t>
            </a:r>
            <a:r>
              <a:rPr lang="en-US" sz="3200" dirty="0" smtClean="0">
                <a:solidFill>
                  <a:schemeClr val="accent2"/>
                </a:solidFill>
              </a:rPr>
              <a:t>expected</a:t>
            </a:r>
            <a:r>
              <a:rPr lang="en-US" sz="3200" dirty="0" smtClean="0"/>
              <a:t> number of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B050"/>
                </a:solidFill>
              </a:rPr>
              <a:t>o(</a:t>
            </a:r>
            <a:r>
              <a:rPr lang="en-US" sz="3200" i="1" dirty="0" smtClean="0">
                <a:solidFill>
                  <a:srgbClr val="00B050"/>
                </a:solidFill>
              </a:rPr>
              <a:t>n</a:t>
            </a:r>
            <a:r>
              <a:rPr lang="en-US" sz="3200" dirty="0" smtClean="0">
                <a:solidFill>
                  <a:srgbClr val="00B050"/>
                </a:solidFill>
              </a:rPr>
              <a:t> log</a:t>
            </a:r>
            <a:r>
              <a:rPr lang="en-US" sz="800" dirty="0" smtClean="0">
                <a:solidFill>
                  <a:srgbClr val="00B050"/>
                </a:solidFill>
              </a:rPr>
              <a:t> </a:t>
            </a:r>
            <a:r>
              <a:rPr lang="en-US" sz="3200" i="1" dirty="0" smtClean="0">
                <a:solidFill>
                  <a:srgbClr val="00B050"/>
                </a:solidFill>
              </a:rPr>
              <a:t>n</a:t>
            </a:r>
            <a:r>
              <a:rPr lang="en-US" sz="3200" dirty="0" smtClean="0">
                <a:solidFill>
                  <a:srgbClr val="00B050"/>
                </a:solidFill>
              </a:rPr>
              <a:t>) </a:t>
            </a:r>
            <a:r>
              <a:rPr lang="en-US" sz="3200" dirty="0" smtClean="0"/>
              <a:t>comparisons on any input?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628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445200"/>
            <a:ext cx="9144000" cy="82832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en-US" sz="4400" kern="0" dirty="0" smtClean="0">
                <a:solidFill>
                  <a:srgbClr val="3333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Warm-up: Insertion sort</a:t>
            </a:r>
            <a:endParaRPr lang="en-US" altLang="en-US" sz="3200" kern="0" dirty="0" smtClean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2039" y="1551968"/>
            <a:ext cx="6879923" cy="355893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1720" y="5221948"/>
            <a:ext cx="914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2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Slightly optimized. </a:t>
            </a:r>
            <a:r>
              <a:rPr lang="en-US" sz="3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Worst case </a:t>
            </a:r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still</a:t>
            </a:r>
            <a:r>
              <a:rPr lang="en-US" sz="32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3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O(</a:t>
            </a:r>
            <a:r>
              <a:rPr lang="en-US" sz="32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</a:t>
            </a:r>
            <a:r>
              <a:rPr lang="en-US" sz="3200" kern="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2</a:t>
            </a:r>
            <a:r>
              <a:rPr lang="en-US" sz="3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9372" y="5754184"/>
            <a:ext cx="914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Even more efficient for small values of </a:t>
            </a:r>
            <a:r>
              <a:rPr lang="en-US" sz="32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="" xmlns:p14="http://schemas.microsoft.com/office/powerpoint/2010/main" val="141259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50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5136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Randomized algorithms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755258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accent2"/>
                </a:solidFill>
              </a:rPr>
              <a:t>randomized</a:t>
            </a:r>
            <a:r>
              <a:rPr lang="en-US" sz="3200" dirty="0" smtClean="0"/>
              <a:t> algorithm </a:t>
            </a:r>
            <a:r>
              <a:rPr lang="en-US" sz="3200" i="1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may be viewed as a </a:t>
            </a:r>
            <a:r>
              <a:rPr lang="en-US" sz="3200" dirty="0" smtClean="0">
                <a:solidFill>
                  <a:srgbClr val="00B050"/>
                </a:solidFill>
              </a:rPr>
              <a:t>probability distribution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over </a:t>
            </a:r>
            <a:r>
              <a:rPr lang="en-US" sz="3200" dirty="0" smtClean="0">
                <a:solidFill>
                  <a:srgbClr val="FF0000"/>
                </a:solidFill>
              </a:rPr>
              <a:t>deterministic</a:t>
            </a:r>
            <a:r>
              <a:rPr lang="en-US" sz="3200" dirty="0" smtClean="0"/>
              <a:t> algorithms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" y="4437474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(Perform all the random choices in advance)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-2580" y="3567432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:  Run </a:t>
            </a:r>
            <a:r>
              <a:rPr lang="en-US" sz="3200" i="1" dirty="0" smtClean="0">
                <a:solidFill>
                  <a:schemeClr val="accent2"/>
                </a:solidFill>
              </a:rPr>
              <a:t>D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dirty="0" smtClean="0"/>
              <a:t> with </a:t>
            </a:r>
            <a:r>
              <a:rPr lang="en-US" sz="3200" dirty="0" smtClean="0">
                <a:solidFill>
                  <a:srgbClr val="00B050"/>
                </a:solidFill>
              </a:rPr>
              <a:t>probability</a:t>
            </a:r>
            <a:r>
              <a:rPr lang="en-US" sz="3200" dirty="0" smtClean="0"/>
              <a:t> </a:t>
            </a:r>
            <a:r>
              <a:rPr lang="en-US" sz="3200" i="1" dirty="0" smtClean="0">
                <a:solidFill>
                  <a:schemeClr val="accent2"/>
                </a:solidFill>
              </a:rPr>
              <a:t>p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i="1" dirty="0" smtClean="0">
                <a:solidFill>
                  <a:schemeClr val="accent2"/>
                </a:solidFill>
              </a:rPr>
              <a:t> </a:t>
            </a:r>
            <a:r>
              <a:rPr lang="en-US" sz="3200" i="1" dirty="0" smtClean="0"/>
              <a:t>,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chemeClr val="accent2"/>
                </a:solidFill>
              </a:rPr>
              <a:t>1 ≤ </a:t>
            </a:r>
            <a:r>
              <a:rPr lang="en-US" sz="3200" i="1" dirty="0" err="1" smtClean="0">
                <a:solidFill>
                  <a:schemeClr val="accent2"/>
                </a:solidFill>
              </a:rPr>
              <a:t>i</a:t>
            </a:r>
            <a:r>
              <a:rPr lang="en-US" sz="3200" i="1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≤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endParaRPr lang="en-US" sz="3200" i="1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82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51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121" y="29848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Notation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" y="2067240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i="1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r>
              <a:rPr lang="en-US" sz="3200" i="1" dirty="0" smtClean="0"/>
              <a:t> - </a:t>
            </a:r>
            <a:r>
              <a:rPr lang="en-US" sz="3200" dirty="0" smtClean="0"/>
              <a:t>number of comparisons </a:t>
            </a:r>
            <a:br>
              <a:rPr lang="en-US" sz="3200" dirty="0" smtClean="0"/>
            </a:br>
            <a:r>
              <a:rPr lang="en-US" sz="3200" dirty="0" smtClean="0"/>
              <a:t>performed by </a:t>
            </a:r>
            <a:r>
              <a:rPr lang="en-US" sz="3200" i="1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on input </a:t>
            </a:r>
            <a:r>
              <a:rPr lang="en-US" sz="3200" i="1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/>
              <a:t> (random variable)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1" y="1232946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:  Run </a:t>
            </a:r>
            <a:r>
              <a:rPr lang="en-US" sz="3200" i="1" dirty="0" smtClean="0">
                <a:solidFill>
                  <a:schemeClr val="accent2"/>
                </a:solidFill>
              </a:rPr>
              <a:t>D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dirty="0" smtClean="0"/>
              <a:t> with probability </a:t>
            </a:r>
            <a:r>
              <a:rPr lang="en-US" sz="3200" i="1" dirty="0" smtClean="0">
                <a:solidFill>
                  <a:schemeClr val="accent2"/>
                </a:solidFill>
              </a:rPr>
              <a:t>p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i="1" dirty="0" smtClean="0"/>
              <a:t> ,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chemeClr val="accent2"/>
                </a:solidFill>
              </a:rPr>
              <a:t>1 ≤ </a:t>
            </a:r>
            <a:r>
              <a:rPr lang="en-US" sz="3200" i="1" dirty="0" err="1" smtClean="0">
                <a:solidFill>
                  <a:schemeClr val="accent2"/>
                </a:solidFill>
              </a:rPr>
              <a:t>i</a:t>
            </a:r>
            <a:r>
              <a:rPr lang="en-US" sz="3200" i="1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≤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endParaRPr lang="en-US" sz="3200" i="1" baseline="-25000" dirty="0">
              <a:solidFill>
                <a:schemeClr val="accent2"/>
              </a:solidFill>
            </a:endParaRP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130156" y="4785883"/>
            <a:ext cx="4883928" cy="1450959"/>
          </a:xfrm>
          <a:prstGeom prst="rect">
            <a:avLst/>
          </a:prstGeom>
          <a:noFill/>
          <a:ln/>
          <a:effectLst/>
        </p:spPr>
      </p:pic>
      <p:sp>
        <p:nvSpPr>
          <p:cNvPr id="9" name="TextBox 8"/>
          <p:cNvSpPr txBox="1"/>
          <p:nvPr/>
        </p:nvSpPr>
        <p:spPr>
          <a:xfrm>
            <a:off x="121" y="3392262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</a:rPr>
              <a:t>D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i="1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r>
              <a:rPr lang="en-US" sz="3200" i="1" dirty="0" smtClean="0"/>
              <a:t> - </a:t>
            </a:r>
            <a:r>
              <a:rPr lang="en-US" sz="3200" dirty="0" smtClean="0"/>
              <a:t>number of comparisons </a:t>
            </a:r>
            <a:br>
              <a:rPr lang="en-US" sz="3200" dirty="0" smtClean="0"/>
            </a:br>
            <a:r>
              <a:rPr lang="en-US" sz="3200" dirty="0" smtClean="0"/>
              <a:t>performed by </a:t>
            </a:r>
            <a:r>
              <a:rPr lang="en-US" sz="3200" i="1" dirty="0" smtClean="0">
                <a:solidFill>
                  <a:schemeClr val="accent2"/>
                </a:solidFill>
              </a:rPr>
              <a:t>D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dirty="0" smtClean="0"/>
              <a:t> on input </a:t>
            </a:r>
            <a:r>
              <a:rPr lang="en-US" sz="3200" i="1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/>
              <a:t> (number)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5882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" y="1351284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:  Run </a:t>
            </a:r>
            <a:r>
              <a:rPr lang="en-US" sz="3200" i="1" dirty="0" smtClean="0">
                <a:solidFill>
                  <a:schemeClr val="accent2"/>
                </a:solidFill>
              </a:rPr>
              <a:t>D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dirty="0" smtClean="0"/>
              <a:t> with probability </a:t>
            </a:r>
            <a:r>
              <a:rPr lang="en-US" sz="3200" i="1" dirty="0" smtClean="0">
                <a:solidFill>
                  <a:schemeClr val="accent2"/>
                </a:solidFill>
              </a:rPr>
              <a:t>p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i="1" dirty="0" smtClean="0"/>
              <a:t> ,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chemeClr val="accent2"/>
                </a:solidFill>
              </a:rPr>
              <a:t>1 ≤ </a:t>
            </a:r>
            <a:r>
              <a:rPr lang="en-US" sz="3200" i="1" dirty="0" err="1" smtClean="0">
                <a:solidFill>
                  <a:schemeClr val="accent2"/>
                </a:solidFill>
              </a:rPr>
              <a:t>i</a:t>
            </a:r>
            <a:r>
              <a:rPr lang="en-US" sz="3200" i="1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≤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endParaRPr lang="en-US" sz="3200" i="1" baseline="-25000" dirty="0">
              <a:solidFill>
                <a:schemeClr val="accent2"/>
              </a:solidFill>
            </a:endParaRPr>
          </a:p>
        </p:txBody>
      </p:sp>
      <p:pic>
        <p:nvPicPr>
          <p:cNvPr id="27" name="Picture 2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86294" y="2112757"/>
            <a:ext cx="6171651" cy="875461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09713" y="3164997"/>
            <a:ext cx="6324813" cy="875463"/>
          </a:xfrm>
          <a:prstGeom prst="rect">
            <a:avLst/>
          </a:prstGeom>
          <a:noFill/>
          <a:ln/>
          <a:effectLst/>
        </p:spPr>
      </p:pic>
      <p:sp>
        <p:nvSpPr>
          <p:cNvPr id="3" name="TextBox 2"/>
          <p:cNvSpPr txBox="1"/>
          <p:nvPr/>
        </p:nvSpPr>
        <p:spPr>
          <a:xfrm>
            <a:off x="121" y="29848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More notation + Important observation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16" name="Picture 1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4999" y="4318803"/>
            <a:ext cx="2920370" cy="1015368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203982" y="4318803"/>
            <a:ext cx="2795259" cy="101559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91703" y="5471219"/>
            <a:ext cx="8560834" cy="812342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="" xmlns:p14="http://schemas.microsoft.com/office/powerpoint/2010/main" val="5882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53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5136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Randomized algorithms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486680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If the </a:t>
            </a:r>
            <a:r>
              <a:rPr lang="en-US" sz="3200" dirty="0" smtClean="0">
                <a:solidFill>
                  <a:schemeClr val="accent2"/>
                </a:solidFill>
              </a:rPr>
              <a:t>expected</a:t>
            </a:r>
            <a:r>
              <a:rPr lang="en-US" sz="3200" dirty="0" smtClean="0"/>
              <a:t> number of comparisons performed</a:t>
            </a:r>
            <a:br>
              <a:rPr lang="en-US" sz="3200" dirty="0" smtClean="0"/>
            </a:br>
            <a:r>
              <a:rPr lang="en-US" sz="3200" dirty="0" smtClean="0"/>
              <a:t>by </a:t>
            </a:r>
            <a:r>
              <a:rPr lang="en-US" sz="3200" i="1" dirty="0" smtClean="0"/>
              <a:t>R</a:t>
            </a:r>
            <a:r>
              <a:rPr lang="en-US" sz="3200" dirty="0" smtClean="0"/>
              <a:t> is at most </a:t>
            </a:r>
            <a:r>
              <a:rPr lang="en-US" sz="3200" i="1" dirty="0" smtClean="0">
                <a:solidFill>
                  <a:srgbClr val="FF0000"/>
                </a:solidFill>
              </a:rPr>
              <a:t>f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r>
              <a:rPr lang="en-US" sz="3200" dirty="0" smtClean="0"/>
              <a:t> for every input </a:t>
            </a:r>
            <a:r>
              <a:rPr lang="en-US" sz="3200" i="1" dirty="0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,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18078" y="2506968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then the </a:t>
            </a:r>
            <a:r>
              <a:rPr lang="en-US" sz="3200" dirty="0" smtClean="0">
                <a:solidFill>
                  <a:schemeClr val="accent2"/>
                </a:solidFill>
              </a:rPr>
              <a:t>expected</a:t>
            </a:r>
            <a:r>
              <a:rPr lang="en-US" sz="3200" dirty="0" smtClean="0"/>
              <a:t> number of comparisons performed </a:t>
            </a:r>
            <a:br>
              <a:rPr lang="en-US" sz="3200" dirty="0" smtClean="0"/>
            </a:br>
            <a:r>
              <a:rPr lang="en-US" sz="3200" dirty="0" smtClean="0"/>
              <a:t>by </a:t>
            </a:r>
            <a:r>
              <a:rPr lang="en-US" sz="3200" i="1" dirty="0" smtClean="0"/>
              <a:t>R</a:t>
            </a:r>
            <a:r>
              <a:rPr lang="en-US" sz="3200" dirty="0" smtClean="0"/>
              <a:t> on a </a:t>
            </a:r>
            <a:r>
              <a:rPr lang="en-US" sz="3200" dirty="0" smtClean="0">
                <a:solidFill>
                  <a:schemeClr val="accent2"/>
                </a:solidFill>
              </a:rPr>
              <a:t>random</a:t>
            </a:r>
            <a:r>
              <a:rPr lang="en-US" sz="3200" dirty="0" smtClean="0"/>
              <a:t> input is also at most </a:t>
            </a:r>
            <a:r>
              <a:rPr lang="en-US" sz="3200" i="1" dirty="0" smtClean="0">
                <a:solidFill>
                  <a:srgbClr val="FF0000"/>
                </a:solidFill>
              </a:rPr>
              <a:t>f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38" y="372873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That means that there is also a </a:t>
            </a:r>
            <a:r>
              <a:rPr lang="en-US" sz="3200" dirty="0" smtClean="0">
                <a:solidFill>
                  <a:srgbClr val="00B050"/>
                </a:solidFill>
              </a:rPr>
              <a:t>deterministic</a:t>
            </a:r>
            <a:r>
              <a:rPr lang="en-US" sz="3200" dirty="0" smtClean="0"/>
              <a:t> algorithms </a:t>
            </a:r>
            <a:r>
              <a:rPr lang="en-US" sz="3200" i="1" dirty="0" smtClean="0"/>
              <a:t>D</a:t>
            </a:r>
            <a:r>
              <a:rPr lang="en-US" sz="3200" i="1" baseline="-25000" dirty="0" smtClean="0"/>
              <a:t>i</a:t>
            </a:r>
            <a:r>
              <a:rPr lang="en-US" sz="3200" dirty="0" smtClean="0"/>
              <a:t> whose </a:t>
            </a:r>
            <a:r>
              <a:rPr lang="en-US" sz="3200" dirty="0" smtClean="0">
                <a:solidFill>
                  <a:schemeClr val="accent2"/>
                </a:solidFill>
              </a:rPr>
              <a:t>expected</a:t>
            </a:r>
            <a:r>
              <a:rPr lang="en-US" sz="3200" dirty="0" smtClean="0"/>
              <a:t> number of </a:t>
            </a:r>
            <a:br>
              <a:rPr lang="en-US" sz="3200" dirty="0" smtClean="0"/>
            </a:br>
            <a:r>
              <a:rPr lang="en-US" sz="3200" dirty="0" smtClean="0"/>
              <a:t>comparisons on a random input is at most </a:t>
            </a:r>
            <a:r>
              <a:rPr lang="en-US" sz="3200" i="1" dirty="0" smtClean="0">
                <a:solidFill>
                  <a:srgbClr val="FF0000"/>
                </a:solidFill>
              </a:rPr>
              <a:t>f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8" y="5523918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Thus </a:t>
            </a:r>
            <a:r>
              <a:rPr lang="en-US" sz="3200" i="1" dirty="0" smtClean="0">
                <a:solidFill>
                  <a:srgbClr val="FF0000"/>
                </a:solidFill>
              </a:rPr>
              <a:t>f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) = </a:t>
            </a:r>
            <a:r>
              <a:rPr lang="en-US" sz="3200" dirty="0" smtClean="0">
                <a:solidFill>
                  <a:srgbClr val="FF0000"/>
                </a:solidFill>
                <a:sym typeface="Symbol"/>
              </a:rPr>
              <a:t>(</a:t>
            </a:r>
            <a:r>
              <a:rPr lang="en-US" sz="3200" i="1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sym typeface="Symbol"/>
              </a:rPr>
              <a:t> log </a:t>
            </a:r>
            <a:r>
              <a:rPr lang="en-US" sz="3200" i="1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sym typeface="Symbol"/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24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54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51364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Randomized algorithms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51126" y="1612788"/>
            <a:ext cx="3047390" cy="34854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95505" y="2277710"/>
            <a:ext cx="4158632" cy="101537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164033" y="3609457"/>
            <a:ext cx="2821577" cy="83825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479444" y="4764092"/>
            <a:ext cx="2190755" cy="381000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7717" y="5461470"/>
            <a:ext cx="4194208" cy="36256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420182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9EA2-314F-47D6-ADEF-93A30DFA638E}" type="slidenum">
              <a:rPr lang="he-IL" smtClean="0"/>
              <a:pPr/>
              <a:t>55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2822" y="312168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Lower bounds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17672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Theorem 1: </a:t>
            </a:r>
            <a:r>
              <a:rPr lang="en-US" sz="3200" dirty="0" smtClean="0"/>
              <a:t>Any </a:t>
            </a:r>
            <a:r>
              <a:rPr lang="en-US" sz="3200" dirty="0" smtClean="0">
                <a:solidFill>
                  <a:srgbClr val="00B050"/>
                </a:solidFill>
              </a:rPr>
              <a:t>comparison-based</a:t>
            </a:r>
            <a:r>
              <a:rPr lang="en-US" sz="3200" dirty="0" smtClean="0"/>
              <a:t> sorting</a:t>
            </a:r>
            <a:br>
              <a:rPr lang="en-US" sz="3200" dirty="0" smtClean="0"/>
            </a:br>
            <a:r>
              <a:rPr lang="en-US" sz="3200" dirty="0" smtClean="0"/>
              <a:t>algorithm must perform at least </a:t>
            </a:r>
            <a:r>
              <a:rPr lang="en-US" sz="3200" dirty="0" smtClean="0">
                <a:solidFill>
                  <a:srgbClr val="FF0000"/>
                </a:solidFill>
              </a:rPr>
              <a:t>log</a:t>
            </a:r>
            <a:r>
              <a:rPr lang="en-US" sz="3200" baseline="-25000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!)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comparisons on some input. 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" y="2872461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Theorem 2: </a:t>
            </a:r>
            <a:r>
              <a:rPr lang="en-US" sz="3200" dirty="0" smtClean="0"/>
              <a:t>The average number of comparisons, over all input orders, performed by any </a:t>
            </a:r>
            <a:r>
              <a:rPr lang="en-US" sz="3200" dirty="0" smtClean="0">
                <a:solidFill>
                  <a:srgbClr val="00B050"/>
                </a:solidFill>
              </a:rPr>
              <a:t>comparison-based</a:t>
            </a:r>
            <a:r>
              <a:rPr lang="en-US" sz="3200" dirty="0" smtClean="0"/>
              <a:t> sorting algorithm is at least </a:t>
            </a:r>
            <a:r>
              <a:rPr lang="en-US" sz="3200" dirty="0" smtClean="0">
                <a:solidFill>
                  <a:srgbClr val="FF0000"/>
                </a:solidFill>
              </a:rPr>
              <a:t>log</a:t>
            </a:r>
            <a:r>
              <a:rPr lang="en-US" sz="3200" baseline="-25000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!)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-2580" y="4568202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Theorem 3: </a:t>
            </a:r>
            <a:r>
              <a:rPr lang="en-US" sz="3200" dirty="0" smtClean="0"/>
              <a:t>Any </a:t>
            </a:r>
            <a:r>
              <a:rPr lang="en-US" sz="3200" dirty="0" smtClean="0">
                <a:solidFill>
                  <a:schemeClr val="accent2"/>
                </a:solidFill>
              </a:rPr>
              <a:t>randomized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comparison-based</a:t>
            </a:r>
            <a:r>
              <a:rPr lang="en-US" sz="3200" dirty="0" smtClean="0"/>
              <a:t> sorting algorithm must perform an expected number</a:t>
            </a:r>
            <a:br>
              <a:rPr lang="en-US" sz="3200" dirty="0" smtClean="0"/>
            </a:br>
            <a:r>
              <a:rPr lang="en-US" sz="3200" dirty="0" smtClean="0"/>
              <a:t>of at least </a:t>
            </a:r>
            <a:r>
              <a:rPr lang="en-US" sz="3200" dirty="0" smtClean="0">
                <a:solidFill>
                  <a:srgbClr val="FF0000"/>
                </a:solidFill>
              </a:rPr>
              <a:t>log</a:t>
            </a:r>
            <a:r>
              <a:rPr lang="en-US" sz="3200" baseline="-25000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!) </a:t>
            </a:r>
            <a:r>
              <a:rPr lang="en-US" sz="3200" dirty="0" smtClean="0"/>
              <a:t>comparisons on some input. 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2752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182E7F-C4B1-4580-ABE9-6131A19B9477}" type="slidenum">
              <a:rPr lang="he-IL"/>
              <a:pPr/>
              <a:t>56</a:t>
            </a:fld>
            <a:endParaRPr lang="da-DK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2425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Beating the lower bound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89887"/>
            <a:ext cx="9144000" cy="1421928"/>
          </a:xfrm>
        </p:spPr>
        <p:txBody>
          <a:bodyPr wrap="square">
            <a:spAutoFit/>
          </a:bodyPr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can beat the lower bound if we can </a:t>
            </a:r>
            <a:br>
              <a:rPr lang="en-US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deduce order relations between keys </a:t>
            </a:r>
            <a:br>
              <a:rPr lang="en-US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not by comparisons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3543938"/>
            <a:ext cx="9144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kern="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Examples: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4114784"/>
            <a:ext cx="9144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Count sort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18" y="4667638"/>
            <a:ext cx="9144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Radix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8252"/>
            <a:ext cx="9143999" cy="12085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keys are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between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1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57</a:t>
            </a:fld>
            <a:endParaRPr lang="da-DK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587988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2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026138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483338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921488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4383451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3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821601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5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278801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728944" y="358442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186144" y="358442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0714" y="3538354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he-IL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50196" y="3089614"/>
            <a:ext cx="4055356" cy="457200"/>
            <a:chOff x="2550196" y="3089614"/>
            <a:chExt cx="4055356" cy="457200"/>
          </a:xfrm>
        </p:grpSpPr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550196" y="30896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2988346" y="30896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445546" y="30896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883696" y="30896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345659" y="30896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783809" y="30896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241009" y="30896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91152" y="30896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6148352" y="30896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33232"/>
            <a:ext cx="7937205" cy="12085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a temporary array of size </a:t>
            </a:r>
            <a:r>
              <a:rPr lang="en-US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counts the # of keys = </a:t>
            </a:r>
            <a:r>
              <a:rPr lang="en-US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he-IL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58</a:t>
            </a:fld>
            <a:endParaRPr lang="da-DK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587988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2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026138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483338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921488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4383451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3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821601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5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278801" y="358088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728944" y="358442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186144" y="358442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0714" y="3538354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he-IL" dirty="0">
              <a:latin typeface="+mn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580893" y="506241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019043" y="506241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476243" y="506241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3914393" y="506241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376356" y="506241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814506" y="506241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4252" y="5019879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C</a:t>
            </a:r>
            <a:endParaRPr lang="he-IL" dirty="0">
              <a:latin typeface="+mn-l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74260" y="3113678"/>
            <a:ext cx="4055356" cy="457200"/>
            <a:chOff x="2566244" y="4356990"/>
            <a:chExt cx="4055356" cy="457200"/>
          </a:xfrm>
        </p:grpSpPr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70244" y="5552158"/>
            <a:ext cx="2690813" cy="457200"/>
            <a:chOff x="2570244" y="4601630"/>
            <a:chExt cx="2690813" cy="457200"/>
          </a:xfrm>
        </p:grpSpPr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59</a:t>
            </a:fld>
            <a:endParaRPr lang="da-DK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63052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2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06867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52587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96402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442598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3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86413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5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32133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771476" y="24147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228676" y="24147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3246" y="2368724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he-IL" dirty="0">
              <a:latin typeface="+mn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2342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06157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51877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1</a:t>
            </a:r>
            <a:endParaRPr lang="en-US" dirty="0">
              <a:latin typeface="Comic Sans MS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395692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418888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857038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6784" y="3850249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C</a:t>
            </a:r>
            <a:endParaRPr lang="he-IL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2849524" y="2955847"/>
            <a:ext cx="0" cy="36150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22388" y="1922510"/>
            <a:ext cx="4055356" cy="457200"/>
            <a:chOff x="2566244" y="4356990"/>
            <a:chExt cx="4055356" cy="457200"/>
          </a:xfrm>
        </p:grpSpPr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30404" y="4397086"/>
            <a:ext cx="2690813" cy="457200"/>
            <a:chOff x="2570244" y="4601630"/>
            <a:chExt cx="2690813" cy="457200"/>
          </a:xfrm>
        </p:grpSpPr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445200"/>
            <a:ext cx="9144000" cy="82832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en-US" sz="4400" kern="0" dirty="0" smtClean="0">
                <a:solidFill>
                  <a:srgbClr val="3333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Warm-up: Insertion sort</a:t>
            </a:r>
            <a:endParaRPr lang="en-US" altLang="en-US" sz="3200" kern="0" dirty="0" smtClean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2039" y="1551968"/>
            <a:ext cx="6879923" cy="355893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1720" y="5325275"/>
            <a:ext cx="91439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(Adapted from Bentley’s </a:t>
            </a:r>
            <a:r>
              <a:rPr lang="en-US" sz="32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Programming Peals</a:t>
            </a:r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</a:t>
            </a:r>
            <a:b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Second Edition, p. 116.)</a:t>
            </a:r>
            <a:endParaRPr lang="en-US" sz="3200" i="1" kern="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81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60</a:t>
            </a:fld>
            <a:endParaRPr lang="da-DK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63052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2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06867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52587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96402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442598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3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86413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5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32133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771476" y="24147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228676" y="24147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3246" y="2368724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he-IL" dirty="0">
              <a:latin typeface="+mn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2342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06157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51877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1</a:t>
            </a:r>
            <a:endParaRPr lang="en-US" dirty="0">
              <a:latin typeface="Comic Sans MS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395692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1</a:t>
            </a:r>
            <a:endParaRPr lang="en-US" dirty="0">
              <a:latin typeface="Comic Sans MS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418888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857038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6784" y="3850249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C</a:t>
            </a:r>
            <a:endParaRPr lang="he-IL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285477" y="2955847"/>
            <a:ext cx="0" cy="36150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22388" y="1922510"/>
            <a:ext cx="4055356" cy="457200"/>
            <a:chOff x="2566244" y="4356990"/>
            <a:chExt cx="4055356" cy="457200"/>
          </a:xfrm>
        </p:grpSpPr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30404" y="4397086"/>
            <a:ext cx="2690813" cy="457200"/>
            <a:chOff x="2570244" y="4601630"/>
            <a:chExt cx="2690813" cy="457200"/>
          </a:xfrm>
        </p:grpSpPr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61</a:t>
            </a:fld>
            <a:endParaRPr lang="da-DK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63052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2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06867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52587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96402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442598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3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86413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5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32133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771476" y="24147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228676" y="24147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3246" y="2368724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he-IL" dirty="0">
              <a:latin typeface="+mn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2342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1</a:t>
            </a:r>
            <a:endParaRPr lang="en-US" dirty="0">
              <a:latin typeface="Comic Sans MS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06157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51877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1</a:t>
            </a:r>
            <a:endParaRPr lang="en-US" dirty="0">
              <a:latin typeface="Comic Sans MS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395692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1</a:t>
            </a:r>
            <a:endParaRPr lang="en-US" dirty="0">
              <a:latin typeface="Comic Sans MS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418888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857038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6784" y="3850249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C</a:t>
            </a:r>
            <a:endParaRPr lang="he-IL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732063" y="2955847"/>
            <a:ext cx="0" cy="36150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22388" y="1922510"/>
            <a:ext cx="4055356" cy="457200"/>
            <a:chOff x="2566244" y="4356990"/>
            <a:chExt cx="4055356" cy="457200"/>
          </a:xfrm>
        </p:grpSpPr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30404" y="4397086"/>
            <a:ext cx="2690813" cy="457200"/>
            <a:chOff x="2570244" y="4601630"/>
            <a:chExt cx="2690813" cy="457200"/>
          </a:xfrm>
        </p:grpSpPr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62</a:t>
            </a:fld>
            <a:endParaRPr lang="da-DK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63052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2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06867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52587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964020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442598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3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86413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5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321333" y="24112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771476" y="24147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228676" y="24147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3246" y="2368724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he-IL" dirty="0">
              <a:latin typeface="+mn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2342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06157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51877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3956925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418888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857038" y="3892781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6784" y="3850249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C</a:t>
            </a:r>
            <a:endParaRPr lang="he-IL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464744" y="2955847"/>
            <a:ext cx="0" cy="36150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22388" y="1922510"/>
            <a:ext cx="4055356" cy="457200"/>
            <a:chOff x="2566244" y="4356990"/>
            <a:chExt cx="4055356" cy="457200"/>
          </a:xfrm>
        </p:grpSpPr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30404" y="4397086"/>
            <a:ext cx="2690813" cy="457200"/>
            <a:chOff x="2570244" y="4601630"/>
            <a:chExt cx="2690813" cy="457200"/>
          </a:xfrm>
        </p:grpSpPr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63</a:t>
            </a:fld>
            <a:endParaRPr lang="da-DK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630520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2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068670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525870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964020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4425983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3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864133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5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321333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771476" y="34780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228676" y="34780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3246" y="3432024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he-IL" dirty="0">
              <a:latin typeface="+mn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23425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061575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518775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3956925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418888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857038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6784" y="4764687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C</a:t>
            </a:r>
            <a:endParaRPr lang="he-IL" dirty="0">
              <a:latin typeface="+mn-lt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0" y="1694109"/>
            <a:ext cx="9143999" cy="12085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sums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now holds the # of keys ≤ </a:t>
            </a:r>
            <a:r>
              <a:rPr lang="en-US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he-IL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622388" y="3003774"/>
            <a:ext cx="4055356" cy="457200"/>
            <a:chOff x="2566244" y="4356990"/>
            <a:chExt cx="4055356" cy="457200"/>
          </a:xfrm>
        </p:grpSpPr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06340" y="5299486"/>
            <a:ext cx="2690813" cy="457200"/>
            <a:chOff x="2570244" y="4601630"/>
            <a:chExt cx="2690813" cy="457200"/>
          </a:xfrm>
        </p:grpSpPr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64</a:t>
            </a:fld>
            <a:endParaRPr lang="da-DK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630520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2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068670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525870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964020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4425983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3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864133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5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321333" y="347455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771476" y="34780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228676" y="347809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3246" y="3432024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he-IL" dirty="0">
              <a:latin typeface="+mn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23425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061575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518775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4</a:t>
            </a:r>
            <a:endParaRPr lang="en-US" dirty="0">
              <a:latin typeface="Comic Sans MS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3956925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6</a:t>
            </a:r>
            <a:endParaRPr lang="en-US" dirty="0">
              <a:latin typeface="Comic Sans MS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418888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6</a:t>
            </a:r>
            <a:endParaRPr lang="en-US" dirty="0">
              <a:latin typeface="Comic Sans MS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857038" y="480721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9</a:t>
            </a:r>
            <a:endParaRPr lang="en-US" dirty="0">
              <a:latin typeface="Comic Sans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6784" y="4764687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C</a:t>
            </a:r>
            <a:endParaRPr lang="he-IL" dirty="0">
              <a:latin typeface="+mn-l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0" y="1694109"/>
            <a:ext cx="9143999" cy="12085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sums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now holds the # of keys ≤ </a:t>
            </a:r>
            <a:r>
              <a:rPr lang="en-US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he-IL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22388" y="3003774"/>
            <a:ext cx="4055356" cy="457200"/>
            <a:chOff x="2566244" y="4356990"/>
            <a:chExt cx="4055356" cy="457200"/>
          </a:xfrm>
        </p:grpSpPr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06340" y="5299486"/>
            <a:ext cx="2690813" cy="457200"/>
            <a:chOff x="2570244" y="4601630"/>
            <a:chExt cx="2690813" cy="457200"/>
          </a:xfrm>
        </p:grpSpPr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65</a:t>
            </a:fld>
            <a:endParaRPr lang="da-DK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630520" y="281531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2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068670" y="281531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525870" y="281531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964020" y="281531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4425983" y="281531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3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864133" y="281531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5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321333" y="281531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771476" y="281884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228676" y="281884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3246" y="2772778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he-IL" dirty="0">
              <a:latin typeface="+mn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23425" y="414797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061575" y="414797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518775" y="414797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4</a:t>
            </a:r>
            <a:endParaRPr lang="en-US" dirty="0">
              <a:latin typeface="Comic Sans MS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3956925" y="414797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6</a:t>
            </a:r>
            <a:endParaRPr lang="en-US" dirty="0">
              <a:latin typeface="Comic Sans MS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418888" y="414797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6</a:t>
            </a:r>
            <a:endParaRPr lang="en-US" dirty="0">
              <a:latin typeface="Comic Sans MS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857038" y="414797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9</a:t>
            </a:r>
            <a:endParaRPr lang="en-US" dirty="0">
              <a:latin typeface="Comic Sans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6784" y="4105441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C</a:t>
            </a:r>
            <a:endParaRPr lang="he-IL" dirty="0">
              <a:latin typeface="+mn-lt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0" y="1632118"/>
            <a:ext cx="9143999" cy="7301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items to output array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623425" y="55515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/</a:t>
            </a:r>
            <a:endParaRPr lang="en-US" dirty="0">
              <a:latin typeface="Comic Sans MS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061575" y="55515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/</a:t>
            </a:r>
            <a:endParaRPr lang="en-US" dirty="0">
              <a:latin typeface="Comic Sans MS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518775" y="55515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/</a:t>
            </a:r>
            <a:endParaRPr lang="en-US" dirty="0">
              <a:latin typeface="Comic Sans MS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956925" y="55515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/</a:t>
            </a:r>
            <a:endParaRPr lang="en-US" dirty="0">
              <a:latin typeface="Comic Sans MS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418888" y="55515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/</a:t>
            </a:r>
            <a:endParaRPr lang="en-US" dirty="0">
              <a:latin typeface="Comic Sans MS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857038" y="55515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/</a:t>
            </a:r>
            <a:endParaRPr lang="en-US" dirty="0">
              <a:latin typeface="Comic Sans MS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314238" y="55515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/</a:t>
            </a:r>
            <a:endParaRPr lang="en-US" dirty="0">
              <a:latin typeface="Comic Sans MS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764381" y="5555067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/</a:t>
            </a:r>
            <a:endParaRPr lang="en-US" dirty="0">
              <a:latin typeface="Comic Sans MS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221581" y="5555067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/</a:t>
            </a:r>
            <a:endParaRPr lang="en-US" dirty="0">
              <a:latin typeface="Comic Sans M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96151" y="5508997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B</a:t>
            </a:r>
            <a:endParaRPr lang="he-IL" dirty="0">
              <a:latin typeface="+mn-lt"/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78276" y="5087710"/>
            <a:ext cx="4055356" cy="457200"/>
            <a:chOff x="2566244" y="4356990"/>
            <a:chExt cx="4055356" cy="457200"/>
          </a:xfrm>
        </p:grpSpPr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98324" y="2342014"/>
            <a:ext cx="4055356" cy="457200"/>
            <a:chOff x="2566244" y="4356990"/>
            <a:chExt cx="4055356" cy="457200"/>
          </a:xfrm>
        </p:grpSpPr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06340" y="3673550"/>
            <a:ext cx="2690813" cy="457200"/>
            <a:chOff x="2570244" y="4601630"/>
            <a:chExt cx="2690813" cy="457200"/>
          </a:xfrm>
        </p:grpSpPr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66</a:t>
            </a:fld>
            <a:endParaRPr lang="da-DK"/>
          </a:p>
        </p:txBody>
      </p:sp>
      <p:grpSp>
        <p:nvGrpSpPr>
          <p:cNvPr id="36" name="Group 35"/>
          <p:cNvGrpSpPr/>
          <p:nvPr/>
        </p:nvGrpSpPr>
        <p:grpSpPr>
          <a:xfrm>
            <a:off x="1842986" y="2049734"/>
            <a:ext cx="4789725" cy="3259439"/>
            <a:chOff x="1842986" y="2049734"/>
            <a:chExt cx="4789725" cy="3259439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25773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2</a:t>
              </a: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30155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3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4727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9108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437281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3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48109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5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52681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57183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61755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0081" y="2049734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he-IL" dirty="0">
                <a:latin typeface="+mn-lt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5702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30084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4656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4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39037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6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436572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6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480387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9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619" y="3382397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C</a:t>
              </a:r>
              <a:endParaRPr lang="he-IL" dirty="0">
                <a:latin typeface="+mn-lt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5702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0084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656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037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36572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8038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610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7112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1684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2986" y="4785953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he-IL" dirty="0">
                <a:latin typeface="+mn-lt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6411579" y="2585931"/>
              <a:ext cx="0" cy="36150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566244" y="4356990"/>
            <a:ext cx="4055356" cy="457200"/>
            <a:chOff x="2566244" y="4356990"/>
            <a:chExt cx="4055356" cy="457200"/>
          </a:xfrm>
        </p:grpSpPr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586292" y="1597646"/>
            <a:ext cx="4055356" cy="457200"/>
            <a:chOff x="2566244" y="4356990"/>
            <a:chExt cx="4055356" cy="457200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70244" y="2950014"/>
            <a:ext cx="2690813" cy="457200"/>
            <a:chOff x="2570244" y="4601630"/>
            <a:chExt cx="2690813" cy="457200"/>
          </a:xfrm>
        </p:grpSpPr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67</a:t>
            </a:fld>
            <a:endParaRPr lang="da-DK"/>
          </a:p>
        </p:txBody>
      </p:sp>
      <p:grpSp>
        <p:nvGrpSpPr>
          <p:cNvPr id="3" name="Group 35"/>
          <p:cNvGrpSpPr/>
          <p:nvPr/>
        </p:nvGrpSpPr>
        <p:grpSpPr>
          <a:xfrm>
            <a:off x="1842986" y="2049734"/>
            <a:ext cx="4789725" cy="3259439"/>
            <a:chOff x="1842986" y="2049734"/>
            <a:chExt cx="4789725" cy="3259439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25773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2</a:t>
              </a: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30155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3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4727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9108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437281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3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48109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5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52681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57183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61755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0081" y="2049734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he-IL" dirty="0">
                <a:latin typeface="+mn-lt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5702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30084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4656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4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39037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6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436572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6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480387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8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619" y="3382397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C</a:t>
              </a:r>
              <a:endParaRPr lang="he-IL" dirty="0">
                <a:latin typeface="+mn-lt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5702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0084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656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037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36572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8038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610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7112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1684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2986" y="4785953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he-IL" dirty="0">
                <a:latin typeface="+mn-lt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5964993" y="2585931"/>
              <a:ext cx="0" cy="36150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566244" y="4356990"/>
            <a:ext cx="4055356" cy="457200"/>
            <a:chOff x="2566244" y="4356990"/>
            <a:chExt cx="4055356" cy="457200"/>
          </a:xfrm>
        </p:grpSpPr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86292" y="1597646"/>
            <a:ext cx="4055356" cy="457200"/>
            <a:chOff x="2566244" y="4356990"/>
            <a:chExt cx="4055356" cy="457200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70244" y="2950014"/>
            <a:ext cx="2690813" cy="457200"/>
            <a:chOff x="2570244" y="4601630"/>
            <a:chExt cx="2690813" cy="457200"/>
          </a:xfrm>
        </p:grpSpPr>
        <p:sp>
          <p:nvSpPr>
            <p:cNvPr id="64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68</a:t>
            </a:fld>
            <a:endParaRPr lang="da-DK"/>
          </a:p>
        </p:txBody>
      </p:sp>
      <p:grpSp>
        <p:nvGrpSpPr>
          <p:cNvPr id="3" name="Group 35"/>
          <p:cNvGrpSpPr/>
          <p:nvPr/>
        </p:nvGrpSpPr>
        <p:grpSpPr>
          <a:xfrm>
            <a:off x="1842986" y="2049734"/>
            <a:ext cx="4789725" cy="3259439"/>
            <a:chOff x="1842986" y="2049734"/>
            <a:chExt cx="4789725" cy="3259439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25773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2</a:t>
              </a: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30155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3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4727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9108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437281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3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48109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5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52681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57183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61755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0081" y="2049734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he-IL" dirty="0">
                <a:latin typeface="+mn-lt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5702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30084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4656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3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39037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6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436572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6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480387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8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619" y="3382397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C</a:t>
              </a:r>
              <a:endParaRPr lang="he-IL" dirty="0">
                <a:latin typeface="+mn-lt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5702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0084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656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037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36572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8038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610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7112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1684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2986" y="4785953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he-IL" dirty="0">
                <a:latin typeface="+mn-lt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5507774" y="2585931"/>
              <a:ext cx="0" cy="36150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566244" y="4356990"/>
            <a:ext cx="4055356" cy="457200"/>
            <a:chOff x="2566244" y="4356990"/>
            <a:chExt cx="4055356" cy="457200"/>
          </a:xfrm>
        </p:grpSpPr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86292" y="1597646"/>
            <a:ext cx="4055356" cy="457200"/>
            <a:chOff x="2566244" y="4356990"/>
            <a:chExt cx="4055356" cy="457200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70244" y="2950014"/>
            <a:ext cx="2690813" cy="457200"/>
            <a:chOff x="2570244" y="4601630"/>
            <a:chExt cx="2690813" cy="457200"/>
          </a:xfrm>
        </p:grpSpPr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69</a:t>
            </a:fld>
            <a:endParaRPr lang="da-DK"/>
          </a:p>
        </p:txBody>
      </p:sp>
      <p:grpSp>
        <p:nvGrpSpPr>
          <p:cNvPr id="3" name="Group 35"/>
          <p:cNvGrpSpPr/>
          <p:nvPr/>
        </p:nvGrpSpPr>
        <p:grpSpPr>
          <a:xfrm>
            <a:off x="1842986" y="2049734"/>
            <a:ext cx="4789725" cy="3259439"/>
            <a:chOff x="1842986" y="2049734"/>
            <a:chExt cx="4789725" cy="3259439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25773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2</a:t>
              </a: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30155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3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4727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9108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437281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3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48109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5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52681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57183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61755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0081" y="2049734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he-IL" dirty="0">
                <a:latin typeface="+mn-lt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5702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1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30084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4656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3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39037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6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436572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6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480387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8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619" y="3382397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C</a:t>
              </a:r>
              <a:endParaRPr lang="he-IL" dirty="0">
                <a:latin typeface="+mn-lt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5702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0084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656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037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36572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8038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610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7112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1684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2986" y="4785953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he-IL" dirty="0">
                <a:latin typeface="+mn-lt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5071821" y="2585931"/>
              <a:ext cx="0" cy="36150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566244" y="4356990"/>
            <a:ext cx="4055356" cy="457200"/>
            <a:chOff x="2566244" y="4356990"/>
            <a:chExt cx="4055356" cy="457200"/>
          </a:xfrm>
        </p:grpSpPr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86292" y="1597646"/>
            <a:ext cx="4055356" cy="457200"/>
            <a:chOff x="2566244" y="4356990"/>
            <a:chExt cx="4055356" cy="457200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70244" y="2950014"/>
            <a:ext cx="2690813" cy="457200"/>
            <a:chOff x="2570244" y="4601630"/>
            <a:chExt cx="2690813" cy="457200"/>
          </a:xfrm>
        </p:grpSpPr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83BC-D2A9-4C6A-BD29-53EFF85C1999}" type="slidenum">
              <a:rPr lang="he-IL" altLang="en-US" smtClean="0"/>
              <a:pPr/>
              <a:t>7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8802" y="212391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ea typeface="ＭＳ Ｐゴシック" charset="-128"/>
                <a:hlinkClick r:id="rId2"/>
              </a:rPr>
              <a:t>Insertion sort</a:t>
            </a:r>
            <a:endParaRPr lang="en-US" sz="3600" dirty="0" smtClean="0">
              <a:latin typeface="Times New Roman"/>
              <a:ea typeface="ＭＳ Ｐゴシック" charset="-128"/>
            </a:endParaRPr>
          </a:p>
          <a:p>
            <a:pPr algn="ctr"/>
            <a:r>
              <a:rPr lang="en-US" sz="3600" dirty="0" smtClean="0">
                <a:latin typeface="Times New Roman"/>
                <a:ea typeface="ＭＳ Ｐゴシック" charset="-128"/>
                <a:hlinkClick r:id="rId3"/>
              </a:rPr>
              <a:t>Bubble sort</a:t>
            </a:r>
            <a:endParaRPr lang="en-US" sz="3600" dirty="0" smtClean="0">
              <a:latin typeface="Times New Roman"/>
              <a:ea typeface="ＭＳ Ｐゴシック" charset="-128"/>
            </a:endParaRPr>
          </a:p>
          <a:p>
            <a:pPr algn="ctr"/>
            <a:r>
              <a:rPr lang="en-US" sz="3600" dirty="0" smtClean="0">
                <a:latin typeface="Times New Roman"/>
                <a:ea typeface="ＭＳ Ｐゴシック" charset="-128"/>
                <a:hlinkClick r:id="rId4"/>
              </a:rPr>
              <a:t>Select sort</a:t>
            </a:r>
            <a:endParaRPr lang="en-US" sz="3600" dirty="0" smtClean="0">
              <a:latin typeface="Times New Roman"/>
              <a:ea typeface="ＭＳ Ｐゴシック" charset="-128"/>
            </a:endParaRPr>
          </a:p>
          <a:p>
            <a:pPr algn="ctr"/>
            <a:r>
              <a:rPr lang="en-US" sz="3600" dirty="0" smtClean="0">
                <a:latin typeface="Times New Roman"/>
                <a:ea typeface="ＭＳ Ｐゴシック" charset="-128"/>
                <a:hlinkClick r:id="rId5"/>
              </a:rPr>
              <a:t>Shell sort</a:t>
            </a:r>
            <a:endParaRPr lang="en-US" sz="3600" dirty="0" smtClean="0">
              <a:latin typeface="Times New Roman"/>
              <a:ea typeface="ＭＳ Ｐゴシック" charset="-128"/>
            </a:endParaRPr>
          </a:p>
          <a:p>
            <a:pPr algn="ctr"/>
            <a:r>
              <a:rPr lang="en-US" sz="3600" dirty="0" smtClean="0">
                <a:latin typeface="Times New Roman"/>
                <a:ea typeface="ＭＳ Ｐゴシック" charset="-128"/>
                <a:hlinkClick r:id="rId6"/>
              </a:rPr>
              <a:t>Merge sort</a:t>
            </a:r>
            <a:endParaRPr lang="en-US" sz="3600" dirty="0" smtClean="0">
              <a:latin typeface="Times New Roman"/>
              <a:ea typeface="ＭＳ Ｐゴシック" charset="-128"/>
            </a:endParaRPr>
          </a:p>
          <a:p>
            <a:pPr algn="ctr"/>
            <a:r>
              <a:rPr lang="en-US" sz="3600" dirty="0" smtClean="0">
                <a:latin typeface="Times New Roman"/>
                <a:ea typeface="ＭＳ Ｐゴシック" charset="-128"/>
                <a:hlinkClick r:id="rId7"/>
              </a:rPr>
              <a:t>Quicksort</a:t>
            </a:r>
            <a:endParaRPr lang="en-US" sz="3600" dirty="0">
              <a:latin typeface="Times New Roman"/>
              <a:ea typeface="ＭＳ Ｐゴシック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686608"/>
            <a:ext cx="9144000" cy="82832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en-US" sz="4400" kern="0" dirty="0" err="1">
                <a:solidFill>
                  <a:srgbClr val="3333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AlgoRythmics</a:t>
            </a:r>
            <a:endParaRPr lang="en-US" altLang="en-US" sz="3200" kern="0" dirty="0" smtClean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96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70</a:t>
            </a:fld>
            <a:endParaRPr lang="da-DK"/>
          </a:p>
        </p:txBody>
      </p:sp>
      <p:grpSp>
        <p:nvGrpSpPr>
          <p:cNvPr id="3" name="Group 35"/>
          <p:cNvGrpSpPr/>
          <p:nvPr/>
        </p:nvGrpSpPr>
        <p:grpSpPr>
          <a:xfrm>
            <a:off x="1842986" y="2049734"/>
            <a:ext cx="4789725" cy="3259439"/>
            <a:chOff x="1842986" y="2049734"/>
            <a:chExt cx="4789725" cy="3259439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25773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2</a:t>
              </a: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30155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3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4727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9108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437281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3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48109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5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52681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57183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61755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0081" y="2049734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he-IL" dirty="0">
                <a:latin typeface="+mn-lt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5702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1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30084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4656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3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39037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6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436572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6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480387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7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619" y="3382397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C</a:t>
              </a:r>
              <a:endParaRPr lang="he-IL" dirty="0">
                <a:latin typeface="+mn-lt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5702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0084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656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037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36572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8038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610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7112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1684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2986" y="4785953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he-IL" dirty="0">
                <a:latin typeface="+mn-lt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603969" y="2585931"/>
              <a:ext cx="0" cy="36150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566244" y="4356990"/>
            <a:ext cx="4055356" cy="457200"/>
            <a:chOff x="2566244" y="4356990"/>
            <a:chExt cx="4055356" cy="457200"/>
          </a:xfrm>
        </p:grpSpPr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86292" y="1597646"/>
            <a:ext cx="4055356" cy="457200"/>
            <a:chOff x="2566244" y="4356990"/>
            <a:chExt cx="4055356" cy="457200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70244" y="2950014"/>
            <a:ext cx="2690813" cy="457200"/>
            <a:chOff x="2570244" y="4601630"/>
            <a:chExt cx="2690813" cy="457200"/>
          </a:xfrm>
        </p:grpSpPr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71</a:t>
            </a:fld>
            <a:endParaRPr lang="da-DK"/>
          </a:p>
        </p:txBody>
      </p:sp>
      <p:grpSp>
        <p:nvGrpSpPr>
          <p:cNvPr id="3" name="Group 35"/>
          <p:cNvGrpSpPr/>
          <p:nvPr/>
        </p:nvGrpSpPr>
        <p:grpSpPr>
          <a:xfrm>
            <a:off x="1842986" y="2049734"/>
            <a:ext cx="4789725" cy="3259439"/>
            <a:chOff x="1842986" y="2049734"/>
            <a:chExt cx="4789725" cy="3259439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25773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2</a:t>
              </a: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30155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3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47270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910855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437281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3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48109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charset="0"/>
                </a:rPr>
                <a:t>5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5268168" y="2092266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57183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6175511" y="2095804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0081" y="2049734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he-IL" dirty="0">
                <a:latin typeface="+mn-lt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5702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1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30084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46561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3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3903760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436572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6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4803873" y="3424929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7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619" y="3382397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C</a:t>
              </a:r>
              <a:endParaRPr lang="he-IL" dirty="0">
                <a:latin typeface="+mn-lt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5702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0084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0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6561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03760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2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36572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8038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3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61073" y="4828485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/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7112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168416" y="4832023"/>
              <a:ext cx="457200" cy="4572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charset="0"/>
                </a:rPr>
                <a:t>5</a:t>
              </a:r>
              <a:endParaRPr lang="en-US" dirty="0">
                <a:latin typeface="Comic Sans M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2986" y="4785953"/>
              <a:ext cx="47846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he-IL" dirty="0">
                <a:latin typeface="+mn-lt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157383" y="2585931"/>
              <a:ext cx="0" cy="36150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566244" y="4356990"/>
            <a:ext cx="4055356" cy="457200"/>
            <a:chOff x="2566244" y="4356990"/>
            <a:chExt cx="4055356" cy="457200"/>
          </a:xfrm>
        </p:grpSpPr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86292" y="1597646"/>
            <a:ext cx="4055356" cy="457200"/>
            <a:chOff x="2566244" y="4356990"/>
            <a:chExt cx="4055356" cy="457200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70244" y="2950014"/>
            <a:ext cx="2690813" cy="457200"/>
            <a:chOff x="2570244" y="4601630"/>
            <a:chExt cx="2690813" cy="457200"/>
          </a:xfrm>
        </p:grpSpPr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72</a:t>
            </a:fld>
            <a:endParaRPr lang="da-DK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577355" y="209226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2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015505" y="209226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472705" y="209226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910855" y="209226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4372818" y="209226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3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810968" y="209226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charset="0"/>
              </a:rPr>
              <a:t>5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268168" y="2092266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718311" y="209580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175511" y="209580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0081" y="2049734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he-IL" dirty="0">
              <a:latin typeface="+mn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570260" y="34249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008410" y="34249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465610" y="34249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3903760" y="34249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4</a:t>
            </a:r>
            <a:endParaRPr lang="en-US" dirty="0">
              <a:latin typeface="Comic Sans MS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365723" y="34249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6</a:t>
            </a:r>
            <a:endParaRPr lang="en-US" dirty="0">
              <a:latin typeface="Comic Sans MS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803873" y="3424929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6</a:t>
            </a:r>
            <a:endParaRPr lang="en-US" dirty="0">
              <a:latin typeface="Comic Sans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3619" y="3382397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C</a:t>
            </a:r>
            <a:endParaRPr lang="he-IL" dirty="0">
              <a:latin typeface="+mn-lt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570260" y="483025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008410" y="483025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0</a:t>
            </a:r>
            <a:endParaRPr lang="en-US" dirty="0">
              <a:latin typeface="Comic Sans MS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65610" y="483025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903760" y="483025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2</a:t>
            </a:r>
            <a:endParaRPr lang="en-US" dirty="0">
              <a:latin typeface="Comic Sans MS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365723" y="483025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803873" y="483025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3</a:t>
            </a:r>
            <a:endParaRPr lang="en-US" dirty="0">
              <a:latin typeface="Comic Sans MS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61073" y="483025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711216" y="483025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168416" y="4830254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charset="0"/>
              </a:rPr>
              <a:t>5</a:t>
            </a:r>
            <a:endParaRPr lang="en-US" dirty="0">
              <a:latin typeface="Comic Sans M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42986" y="4785953"/>
            <a:ext cx="4784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B</a:t>
            </a:r>
            <a:endParaRPr lang="he-IL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V="1">
            <a:off x="2785726" y="2585931"/>
            <a:ext cx="0" cy="36150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66244" y="4356990"/>
            <a:ext cx="4055356" cy="457200"/>
            <a:chOff x="2566244" y="4356990"/>
            <a:chExt cx="4055356" cy="457200"/>
          </a:xfrm>
        </p:grpSpPr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86292" y="1597646"/>
            <a:ext cx="4055356" cy="457200"/>
            <a:chOff x="2566244" y="4356990"/>
            <a:chExt cx="4055356" cy="457200"/>
          </a:xfrm>
        </p:grpSpPr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25662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30043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46159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899744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36170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7998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257057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6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57072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7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6164400" y="435699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70244" y="2950014"/>
            <a:ext cx="2690813" cy="457200"/>
            <a:chOff x="2570244" y="4601630"/>
            <a:chExt cx="2690813" cy="457200"/>
          </a:xfrm>
        </p:grpSpPr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25702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30083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46559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903744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36570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803857" y="460163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32671" y="588557"/>
            <a:ext cx="6874606" cy="4537686"/>
          </a:xfrm>
          <a:prstGeom prst="rect">
            <a:avLst/>
          </a:prstGeom>
          <a:noFill/>
          <a:ln/>
          <a:effectLst/>
        </p:spPr>
      </p:pic>
      <p:sp>
        <p:nvSpPr>
          <p:cNvPr id="7" name="TextBox 6"/>
          <p:cNvSpPr txBox="1"/>
          <p:nvPr/>
        </p:nvSpPr>
        <p:spPr>
          <a:xfrm>
            <a:off x="0" y="547006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(Adapted from </a:t>
            </a:r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Rivest</a:t>
            </a:r>
            <a:r>
              <a:rPr lang="en-US" dirty="0" smtClean="0"/>
              <a:t> and Stein,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smtClean="0"/>
              <a:t>Introduction to Algorithms</a:t>
            </a:r>
            <a:r>
              <a:rPr lang="en-US" dirty="0" smtClean="0"/>
              <a:t>, Third Edition, 2009, p. 195)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68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7659"/>
            <a:ext cx="9144000" cy="6463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 </a:t>
            </a:r>
            <a:r>
              <a:rPr 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600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74</a:t>
            </a:fld>
            <a:endParaRPr lang="da-DK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1658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 particular, we can sort </a:t>
            </a:r>
            <a:r>
              <a:rPr lang="en-US" sz="3600" i="1" dirty="0" smtClean="0">
                <a:solidFill>
                  <a:schemeClr val="accent2"/>
                </a:solidFill>
              </a:rPr>
              <a:t>n</a:t>
            </a:r>
            <a:r>
              <a:rPr lang="en-US" sz="3600" dirty="0" smtClean="0"/>
              <a:t> integers </a:t>
            </a:r>
            <a:br>
              <a:rPr lang="en-US" sz="3600" dirty="0" smtClean="0"/>
            </a:br>
            <a:r>
              <a:rPr lang="en-US" sz="3600" dirty="0" smtClean="0"/>
              <a:t>in the range </a:t>
            </a:r>
            <a:r>
              <a:rPr lang="en-US" sz="3600" dirty="0" smtClean="0">
                <a:solidFill>
                  <a:schemeClr val="accent2"/>
                </a:solidFill>
              </a:rPr>
              <a:t>{0,1,…,</a:t>
            </a:r>
            <a:r>
              <a:rPr lang="en-US" sz="3600" i="1" dirty="0" err="1" smtClean="0">
                <a:solidFill>
                  <a:schemeClr val="accent2"/>
                </a:solidFill>
              </a:rPr>
              <a:t>cn</a:t>
            </a:r>
            <a:r>
              <a:rPr lang="en-US" sz="3600" dirty="0" smtClean="0">
                <a:solidFill>
                  <a:schemeClr val="accent2"/>
                </a:solidFill>
              </a:rPr>
              <a:t>} </a:t>
            </a:r>
            <a:r>
              <a:rPr lang="en-US" sz="3600" dirty="0" smtClean="0"/>
              <a:t>in </a:t>
            </a:r>
            <a:r>
              <a:rPr lang="en-US" sz="3600" dirty="0" smtClean="0">
                <a:solidFill>
                  <a:schemeClr val="accent2"/>
                </a:solidFill>
              </a:rPr>
              <a:t>O(</a:t>
            </a:r>
            <a:r>
              <a:rPr lang="en-US" sz="3600" i="1" dirty="0" err="1" smtClean="0">
                <a:solidFill>
                  <a:schemeClr val="accent2"/>
                </a:solidFill>
              </a:rPr>
              <a:t>cn</a:t>
            </a:r>
            <a:r>
              <a:rPr lang="en-US" sz="3600" dirty="0" smtClean="0">
                <a:solidFill>
                  <a:schemeClr val="accent2"/>
                </a:solidFill>
              </a:rPr>
              <a:t>)</a:t>
            </a:r>
            <a:r>
              <a:rPr lang="en-US" sz="3600" dirty="0" smtClean="0"/>
              <a:t> time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439" y="40875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Count sort is </a:t>
            </a:r>
            <a:r>
              <a:rPr lang="en-US" sz="3600" dirty="0" smtClean="0">
                <a:solidFill>
                  <a:srgbClr val="FF0000"/>
                </a:solidFill>
              </a:rPr>
              <a:t>stable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451" y="50401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No comparisons performed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407458"/>
            <a:ext cx="9144000" cy="82832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en-US" sz="4400" kern="0" dirty="0" smtClean="0">
                <a:solidFill>
                  <a:srgbClr val="3333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Stable sorting algorithms</a:t>
            </a:r>
            <a:endParaRPr lang="en-US" altLang="en-US" sz="3200" kern="0" dirty="0" smtClean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294969" y="1944521"/>
            <a:ext cx="933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i="1" dirty="0" smtClean="0">
                <a:latin typeface="Times New Roman" pitchFamily="18" charset="0"/>
                <a:cs typeface="Times New Roman" pitchFamily="18" charset="0"/>
              </a:rPr>
              <a:t>info</a:t>
            </a:r>
            <a:endParaRPr lang="en-US" alt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299260" y="1516947"/>
            <a:ext cx="933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endParaRPr lang="en-US" alt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233507" y="1598108"/>
            <a:ext cx="668337" cy="4890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897920" y="1598108"/>
            <a:ext cx="668338" cy="4890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lvl="0" algn="ctr" eaLnBrk="1" hangingPunct="1"/>
            <a:r>
              <a:rPr lang="en-US" altLang="en-US" sz="3200" i="1" dirty="0" smtClean="0">
                <a:solidFill>
                  <a:srgbClr val="000000"/>
                </a:solidFill>
                <a:latin typeface="Times New Roman"/>
              </a:rPr>
              <a:t>a</a:t>
            </a:r>
            <a:endParaRPr lang="en-US" altLang="en-US" sz="3200" baseline="-25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565509" y="1598108"/>
            <a:ext cx="668337" cy="4890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40196" y="1598108"/>
            <a:ext cx="668338" cy="4890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lvl="0" algn="ctr" eaLnBrk="1" hangingPunct="1"/>
            <a:r>
              <a:rPr lang="en-US" altLang="en-US" sz="3200" i="1" dirty="0" smtClean="0">
                <a:solidFill>
                  <a:srgbClr val="000000"/>
                </a:solidFill>
                <a:latin typeface="Times New Roman"/>
              </a:rPr>
              <a:t>a</a:t>
            </a:r>
            <a:endParaRPr lang="en-US" altLang="en-US" sz="3200" baseline="-25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902273" y="1598108"/>
            <a:ext cx="668338" cy="4890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3200" baseline="-25000" dirty="0">
              <a:latin typeface="+mn-lt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576961" y="1598108"/>
            <a:ext cx="668337" cy="4890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254823" y="1598108"/>
            <a:ext cx="668338" cy="4890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929511" y="1598108"/>
            <a:ext cx="668337" cy="4890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583561" y="1598108"/>
            <a:ext cx="668337" cy="4890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258248" y="1598108"/>
            <a:ext cx="668338" cy="4890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936111" y="1598108"/>
            <a:ext cx="668337" cy="4890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lvl="0" algn="ctr" eaLnBrk="1" hangingPunct="1"/>
            <a:endParaRPr lang="en-US" altLang="en-US" sz="3200" i="1" baseline="-25000" dirty="0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31159" y="2088208"/>
            <a:ext cx="7370941" cy="441088"/>
            <a:chOff x="1228810" y="3941170"/>
            <a:chExt cx="7370941" cy="367138"/>
          </a:xfrm>
        </p:grpSpPr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228810" y="3941170"/>
              <a:ext cx="668337" cy="3671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893223" y="3941170"/>
              <a:ext cx="668338" cy="3671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3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2560812" y="3941170"/>
              <a:ext cx="668337" cy="3671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3235499" y="3941170"/>
              <a:ext cx="668338" cy="3671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3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3897576" y="3941170"/>
              <a:ext cx="668338" cy="3671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4572264" y="3941170"/>
              <a:ext cx="668337" cy="3671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5250126" y="3941170"/>
              <a:ext cx="668338" cy="3671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3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5924814" y="3941170"/>
              <a:ext cx="668337" cy="3671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6578864" y="3941170"/>
              <a:ext cx="668337" cy="3671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7253551" y="3941170"/>
              <a:ext cx="668338" cy="3671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7931414" y="3941170"/>
              <a:ext cx="668337" cy="3671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737" y="3645156"/>
            <a:ext cx="8309479" cy="1012349"/>
            <a:chOff x="316737" y="3645156"/>
            <a:chExt cx="8309479" cy="1012349"/>
          </a:xfrm>
        </p:grpSpPr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316737" y="4072730"/>
              <a:ext cx="9337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3200" i="1" dirty="0" smtClean="0"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en-US" altLang="en-US" sz="3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321028" y="3645156"/>
              <a:ext cx="9337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3200" i="1" dirty="0" smtClean="0">
                  <a:latin typeface="Times New Roman" pitchFamily="18" charset="0"/>
                  <a:cs typeface="Times New Roman" pitchFamily="18" charset="0"/>
                </a:rPr>
                <a:t>key</a:t>
              </a:r>
              <a:endParaRPr lang="en-US" altLang="en-US" sz="3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1255275" y="3726317"/>
              <a:ext cx="668337" cy="48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1919688" y="3726317"/>
              <a:ext cx="668338" cy="48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2587277" y="3726317"/>
              <a:ext cx="668337" cy="48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3261964" y="3726317"/>
              <a:ext cx="668338" cy="48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r>
                <a:rPr lang="en-US" altLang="en-U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3924041" y="3726317"/>
              <a:ext cx="668338" cy="48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4598729" y="3726317"/>
              <a:ext cx="668337" cy="48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19"/>
            <p:cNvSpPr>
              <a:spLocks noChangeArrowheads="1"/>
            </p:cNvSpPr>
            <p:nvPr/>
          </p:nvSpPr>
          <p:spPr bwMode="auto">
            <a:xfrm>
              <a:off x="5276591" y="3726317"/>
              <a:ext cx="668338" cy="48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20"/>
            <p:cNvSpPr>
              <a:spLocks noChangeArrowheads="1"/>
            </p:cNvSpPr>
            <p:nvPr/>
          </p:nvSpPr>
          <p:spPr bwMode="auto">
            <a:xfrm>
              <a:off x="5951279" y="3726317"/>
              <a:ext cx="668337" cy="48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4" name="Rectangle 21"/>
            <p:cNvSpPr>
              <a:spLocks noChangeArrowheads="1"/>
            </p:cNvSpPr>
            <p:nvPr/>
          </p:nvSpPr>
          <p:spPr bwMode="auto">
            <a:xfrm>
              <a:off x="6605329" y="3726317"/>
              <a:ext cx="668337" cy="48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 22"/>
            <p:cNvSpPr>
              <a:spLocks noChangeArrowheads="1"/>
            </p:cNvSpPr>
            <p:nvPr/>
          </p:nvSpPr>
          <p:spPr bwMode="auto">
            <a:xfrm>
              <a:off x="7280016" y="3726317"/>
              <a:ext cx="668338" cy="48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6" name="Rectangle 23"/>
            <p:cNvSpPr>
              <a:spLocks noChangeArrowheads="1"/>
            </p:cNvSpPr>
            <p:nvPr/>
          </p:nvSpPr>
          <p:spPr bwMode="auto">
            <a:xfrm>
              <a:off x="7957879" y="3726317"/>
              <a:ext cx="668337" cy="48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i="1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252927" y="4216417"/>
              <a:ext cx="7370941" cy="441088"/>
              <a:chOff x="1228810" y="3941170"/>
              <a:chExt cx="7370941" cy="367138"/>
            </a:xfrm>
          </p:grpSpPr>
          <p:sp>
            <p:nvSpPr>
              <p:cNvPr id="58" name="Rectangle 13"/>
              <p:cNvSpPr>
                <a:spLocks noChangeArrowheads="1"/>
              </p:cNvSpPr>
              <p:nvPr/>
            </p:nvSpPr>
            <p:spPr bwMode="auto">
              <a:xfrm>
                <a:off x="1228810" y="3941170"/>
                <a:ext cx="668337" cy="367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14"/>
              <p:cNvSpPr>
                <a:spLocks noChangeArrowheads="1"/>
              </p:cNvSpPr>
              <p:nvPr/>
            </p:nvSpPr>
            <p:spPr bwMode="auto">
              <a:xfrm>
                <a:off x="1893223" y="3941170"/>
                <a:ext cx="668338" cy="367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2560812" y="3941170"/>
                <a:ext cx="668337" cy="367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16"/>
              <p:cNvSpPr>
                <a:spLocks noChangeArrowheads="1"/>
              </p:cNvSpPr>
              <p:nvPr/>
            </p:nvSpPr>
            <p:spPr bwMode="auto">
              <a:xfrm>
                <a:off x="3235499" y="3941170"/>
                <a:ext cx="668338" cy="367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en-US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17"/>
              <p:cNvSpPr>
                <a:spLocks noChangeArrowheads="1"/>
              </p:cNvSpPr>
              <p:nvPr/>
            </p:nvSpPr>
            <p:spPr bwMode="auto">
              <a:xfrm>
                <a:off x="3897576" y="3941170"/>
                <a:ext cx="668338" cy="367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en-US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18"/>
              <p:cNvSpPr>
                <a:spLocks noChangeArrowheads="1"/>
              </p:cNvSpPr>
              <p:nvPr/>
            </p:nvSpPr>
            <p:spPr bwMode="auto">
              <a:xfrm>
                <a:off x="4572264" y="3941170"/>
                <a:ext cx="668337" cy="367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altLang="en-US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19"/>
              <p:cNvSpPr>
                <a:spLocks noChangeArrowheads="1"/>
              </p:cNvSpPr>
              <p:nvPr/>
            </p:nvSpPr>
            <p:spPr bwMode="auto">
              <a:xfrm>
                <a:off x="5250126" y="3941170"/>
                <a:ext cx="668338" cy="367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20"/>
              <p:cNvSpPr>
                <a:spLocks noChangeArrowheads="1"/>
              </p:cNvSpPr>
              <p:nvPr/>
            </p:nvSpPr>
            <p:spPr bwMode="auto">
              <a:xfrm>
                <a:off x="5924814" y="3941170"/>
                <a:ext cx="668337" cy="367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21"/>
              <p:cNvSpPr>
                <a:spLocks noChangeArrowheads="1"/>
              </p:cNvSpPr>
              <p:nvPr/>
            </p:nvSpPr>
            <p:spPr bwMode="auto">
              <a:xfrm>
                <a:off x="6578864" y="3941170"/>
                <a:ext cx="668337" cy="367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22"/>
              <p:cNvSpPr>
                <a:spLocks noChangeArrowheads="1"/>
              </p:cNvSpPr>
              <p:nvPr/>
            </p:nvSpPr>
            <p:spPr bwMode="auto">
              <a:xfrm>
                <a:off x="7253551" y="3941170"/>
                <a:ext cx="668338" cy="367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23"/>
              <p:cNvSpPr>
                <a:spLocks noChangeArrowheads="1"/>
              </p:cNvSpPr>
              <p:nvPr/>
            </p:nvSpPr>
            <p:spPr bwMode="auto">
              <a:xfrm>
                <a:off x="7931414" y="3941170"/>
                <a:ext cx="668337" cy="367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0" y="506184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Order of items with same key should be preserved</a:t>
            </a:r>
            <a:endParaRPr lang="en-US" sz="3200" dirty="0"/>
          </a:p>
        </p:txBody>
      </p:sp>
      <p:sp>
        <p:nvSpPr>
          <p:cNvPr id="69" name="Down Arrow 68"/>
          <p:cNvSpPr/>
          <p:nvPr/>
        </p:nvSpPr>
        <p:spPr bwMode="auto">
          <a:xfrm>
            <a:off x="4318000" y="2910520"/>
            <a:ext cx="508000" cy="453176"/>
          </a:xfrm>
          <a:prstGeom prst="down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768" y="5736772"/>
            <a:ext cx="858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Is quicksort stable?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-5451" y="573677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 smtClean="0"/>
              <a:t>                                    No.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294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9" grpId="0" animBg="1"/>
      <p:bldP spid="70" grpId="0"/>
      <p:bldP spid="7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0944"/>
            <a:ext cx="9144000" cy="120032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 to sort numbers with 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between </a:t>
            </a:r>
            <a:r>
              <a:rPr 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endParaRPr lang="he-IL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76</a:t>
            </a:fld>
            <a:endParaRPr lang="da-DK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3639600" y="290785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3949200" y="290785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4258800" y="290785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568400" y="290785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639893" y="326228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950447" y="326228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4258785" y="326228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4569339" y="326228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632505" y="362380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3942105" y="362380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251705" y="362380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4561305" y="362380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632798" y="398886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943352" y="398886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251690" y="398886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4562244" y="398886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632505" y="434685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942105" y="434685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4251705" y="434685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4561305" y="434685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3632798" y="470127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3943352" y="470127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4251690" y="470127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4562244" y="470127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3625410" y="506280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3935010" y="506280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4244610" y="506280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4554210" y="506280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3625703" y="542786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3936257" y="542786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4244595" y="542786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4555149" y="542786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>
            <a:off x="3628948" y="578938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3938548" y="578938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4248148" y="578938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4557748" y="578938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3629241" y="615444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939795" y="615444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4" name="Rectangle 35"/>
          <p:cNvSpPr>
            <a:spLocks noChangeArrowheads="1"/>
          </p:cNvSpPr>
          <p:nvPr/>
        </p:nvSpPr>
        <p:spPr bwMode="auto">
          <a:xfrm>
            <a:off x="4248133" y="615444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4558687" y="615444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0" y="506546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4615"/>
            <a:ext cx="9144000" cy="1200329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sort, e.g. 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sort by the </a:t>
            </a:r>
            <a:r>
              <a:rPr lang="en-US" sz="3600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Digit</a:t>
            </a:r>
            <a:endParaRPr lang="he-IL" sz="3600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77</a:t>
            </a:fld>
            <a:endParaRPr lang="da-DK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3639600" y="290785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3949200" y="290785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4258800" y="290785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568400" y="2907859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639893" y="326228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950447" y="326228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4258785" y="326228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4569339" y="326228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632505" y="362380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3942105" y="362380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251705" y="362380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4561305" y="362380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632798" y="398886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943352" y="398886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251690" y="398886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4562244" y="398886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632505" y="434685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942105" y="434685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4251705" y="434685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4561305" y="434685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3632798" y="470127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3943352" y="470127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4251690" y="470127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4562244" y="4701279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3625410" y="506280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3935010" y="506280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4244610" y="506280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4554210" y="506280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3625703" y="542786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3936257" y="542786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4244595" y="542786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4555149" y="542786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>
            <a:off x="3628948" y="578938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3938548" y="578938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4248148" y="578938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4557748" y="578938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3629241" y="615444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939795" y="615444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4" name="Rectangle 35"/>
          <p:cNvSpPr>
            <a:spLocks noChangeArrowheads="1"/>
          </p:cNvSpPr>
          <p:nvPr/>
        </p:nvSpPr>
        <p:spPr bwMode="auto">
          <a:xfrm>
            <a:off x="4248133" y="615444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4558687" y="615444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78</a:t>
            </a:fld>
            <a:endParaRPr lang="da-DK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5879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975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2071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1516729" y="20359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588222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898776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207114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517668" y="239038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808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8904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2000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509634" y="275190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81127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891681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200019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10573" y="311696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808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904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2000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1509634" y="347494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81127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891681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1200019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1510573" y="382937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5737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8833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11929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1502539" y="419089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574032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884586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192924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1503478" y="455595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>
            <a:off x="5772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8868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11964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1506077" y="491747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577570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888124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4" name="Rectangle 35"/>
          <p:cNvSpPr>
            <a:spLocks noChangeArrowheads="1"/>
          </p:cNvSpPr>
          <p:nvPr/>
        </p:nvSpPr>
        <p:spPr bwMode="auto">
          <a:xfrm>
            <a:off x="1196462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1507016" y="528253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3671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26767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9863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3295978" y="203949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2367471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2678025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2986363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3296917" y="239391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23600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26696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3" name="Rectangle 35"/>
          <p:cNvSpPr>
            <a:spLocks noChangeArrowheads="1"/>
          </p:cNvSpPr>
          <p:nvPr/>
        </p:nvSpPr>
        <p:spPr bwMode="auto">
          <a:xfrm>
            <a:off x="29792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3288883" y="275544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2360376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2670930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979268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3289822" y="312050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23600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6696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9" name="Rectangle 35"/>
          <p:cNvSpPr>
            <a:spLocks noChangeArrowheads="1"/>
          </p:cNvSpPr>
          <p:nvPr/>
        </p:nvSpPr>
        <p:spPr bwMode="auto">
          <a:xfrm>
            <a:off x="29792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88883" y="347848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2360376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2670930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2979268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289822" y="383291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23529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26625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29721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3281788" y="419443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9" name="Rectangle 33"/>
          <p:cNvSpPr>
            <a:spLocks noChangeArrowheads="1"/>
          </p:cNvSpPr>
          <p:nvPr/>
        </p:nvSpPr>
        <p:spPr bwMode="auto">
          <a:xfrm>
            <a:off x="2353281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0" name="Rectangle 34"/>
          <p:cNvSpPr>
            <a:spLocks noChangeArrowheads="1"/>
          </p:cNvSpPr>
          <p:nvPr/>
        </p:nvSpPr>
        <p:spPr bwMode="auto">
          <a:xfrm>
            <a:off x="2663835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2972173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3282727" y="455949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23565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4" name="Rectangle 34"/>
          <p:cNvSpPr>
            <a:spLocks noChangeArrowheads="1"/>
          </p:cNvSpPr>
          <p:nvPr/>
        </p:nvSpPr>
        <p:spPr bwMode="auto">
          <a:xfrm>
            <a:off x="26661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29757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3285326" y="492101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2356819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2667373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9" name="Rectangle 35"/>
          <p:cNvSpPr>
            <a:spLocks noChangeArrowheads="1"/>
          </p:cNvSpPr>
          <p:nvPr/>
        </p:nvSpPr>
        <p:spPr bwMode="auto">
          <a:xfrm>
            <a:off x="2975711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3286265" y="528607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79</a:t>
            </a:fld>
            <a:endParaRPr lang="da-DK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5879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975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2071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1516729" y="20359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588222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898776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207114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517668" y="239038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808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8904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2000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509634" y="275190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81127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891681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200019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10573" y="311696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808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904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2000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1509634" y="347494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81127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891681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1200019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1510573" y="382937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5737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8833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11929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1502539" y="419089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574032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884586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192924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1503478" y="455595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>
            <a:off x="5772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8868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11964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1506077" y="491747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577570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888124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4" name="Rectangle 35"/>
          <p:cNvSpPr>
            <a:spLocks noChangeArrowheads="1"/>
          </p:cNvSpPr>
          <p:nvPr/>
        </p:nvSpPr>
        <p:spPr bwMode="auto">
          <a:xfrm>
            <a:off x="1196462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1507016" y="528253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3671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26767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986378" y="203949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7</a:t>
            </a:r>
          </a:p>
        </p:txBody>
      </p:sp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32959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2367471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2678025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2986363" y="239391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3296917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23600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26696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3" name="Rectangle 35"/>
          <p:cNvSpPr>
            <a:spLocks noChangeArrowheads="1"/>
          </p:cNvSpPr>
          <p:nvPr/>
        </p:nvSpPr>
        <p:spPr bwMode="auto">
          <a:xfrm>
            <a:off x="2979283" y="275544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32888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2360376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2670930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979268" y="312050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3289822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23600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6696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9" name="Rectangle 35"/>
          <p:cNvSpPr>
            <a:spLocks noChangeArrowheads="1"/>
          </p:cNvSpPr>
          <p:nvPr/>
        </p:nvSpPr>
        <p:spPr bwMode="auto">
          <a:xfrm>
            <a:off x="2979283" y="347848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888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2360376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2670930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2979268" y="383291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289822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23529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26625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2972188" y="419443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32817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9" name="Rectangle 33"/>
          <p:cNvSpPr>
            <a:spLocks noChangeArrowheads="1"/>
          </p:cNvSpPr>
          <p:nvPr/>
        </p:nvSpPr>
        <p:spPr bwMode="auto">
          <a:xfrm>
            <a:off x="2353281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0" name="Rectangle 34"/>
          <p:cNvSpPr>
            <a:spLocks noChangeArrowheads="1"/>
          </p:cNvSpPr>
          <p:nvPr/>
        </p:nvSpPr>
        <p:spPr bwMode="auto">
          <a:xfrm>
            <a:off x="2663835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2972173" y="455949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3282727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23565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4" name="Rectangle 34"/>
          <p:cNvSpPr>
            <a:spLocks noChangeArrowheads="1"/>
          </p:cNvSpPr>
          <p:nvPr/>
        </p:nvSpPr>
        <p:spPr bwMode="auto">
          <a:xfrm>
            <a:off x="26661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2975726" y="492101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32853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2356819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2667373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9" name="Rectangle 35"/>
          <p:cNvSpPr>
            <a:spLocks noChangeArrowheads="1"/>
          </p:cNvSpPr>
          <p:nvPr/>
        </p:nvSpPr>
        <p:spPr bwMode="auto">
          <a:xfrm>
            <a:off x="2975711" y="528607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3286265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 bwMode="auto">
          <a:xfrm>
            <a:off x="0" y="53920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10" charset="-128"/>
                <a:cs typeface="Times New Roman" panose="02020603050405020304" pitchFamily="18" charset="0"/>
              </a:rPr>
              <a:t>LSD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10" charset="-128"/>
                <a:cs typeface="Times New Roman" panose="02020603050405020304" pitchFamily="18" charset="0"/>
              </a:rPr>
              <a:t>Radix sort</a:t>
            </a:r>
            <a:endParaRPr kumimoji="0" lang="he-IL" sz="4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10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8221BD-C708-46CA-9A86-6402AF31BC94}" type="slidenum">
              <a:rPr lang="he-IL"/>
              <a:pPr/>
              <a:t>8</a:t>
            </a:fld>
            <a:endParaRPr lang="da-DK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316623"/>
            <a:ext cx="9144000" cy="1470025"/>
          </a:xfrm>
        </p:spPr>
        <p:txBody>
          <a:bodyPr/>
          <a:lstStyle/>
          <a:p>
            <a:pPr eaLnBrk="1" hangingPunct="1"/>
            <a:r>
              <a:rPr lang="en-US" sz="6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Quicksort</a:t>
            </a:r>
            <a:r>
              <a:rPr lang="en-US" sz="5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540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[Hoare (1961)]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80</a:t>
            </a:fld>
            <a:endParaRPr lang="da-DK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5879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975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2071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1516729" y="20359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588222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898776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207114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517668" y="239038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808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8904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2000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509634" y="275190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81127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891681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200019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10573" y="311696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808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904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2000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1509634" y="347494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81127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891681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1200019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1510573" y="382937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5737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8833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11929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1502539" y="419089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574032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884586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192924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1503478" y="455595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>
            <a:off x="5772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8868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11964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1506077" y="491747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577570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888124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4" name="Rectangle 35"/>
          <p:cNvSpPr>
            <a:spLocks noChangeArrowheads="1"/>
          </p:cNvSpPr>
          <p:nvPr/>
        </p:nvSpPr>
        <p:spPr bwMode="auto">
          <a:xfrm>
            <a:off x="1196462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1507016" y="528253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3671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26767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986378" y="203949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7</a:t>
            </a:r>
          </a:p>
        </p:txBody>
      </p:sp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32959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2367471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2678025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2986363" y="239391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3296917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23600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26696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3" name="Rectangle 35"/>
          <p:cNvSpPr>
            <a:spLocks noChangeArrowheads="1"/>
          </p:cNvSpPr>
          <p:nvPr/>
        </p:nvSpPr>
        <p:spPr bwMode="auto">
          <a:xfrm>
            <a:off x="2979283" y="275544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32888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2360376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2670930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979268" y="312050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3289822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23600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6696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9" name="Rectangle 35"/>
          <p:cNvSpPr>
            <a:spLocks noChangeArrowheads="1"/>
          </p:cNvSpPr>
          <p:nvPr/>
        </p:nvSpPr>
        <p:spPr bwMode="auto">
          <a:xfrm>
            <a:off x="2979283" y="347848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888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2360376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2670930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2979268" y="383291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289822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23529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26625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2972188" y="419443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32817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9" name="Rectangle 33"/>
          <p:cNvSpPr>
            <a:spLocks noChangeArrowheads="1"/>
          </p:cNvSpPr>
          <p:nvPr/>
        </p:nvSpPr>
        <p:spPr bwMode="auto">
          <a:xfrm>
            <a:off x="2353281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0" name="Rectangle 34"/>
          <p:cNvSpPr>
            <a:spLocks noChangeArrowheads="1"/>
          </p:cNvSpPr>
          <p:nvPr/>
        </p:nvSpPr>
        <p:spPr bwMode="auto">
          <a:xfrm>
            <a:off x="2663835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2972173" y="455949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3282727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23565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4" name="Rectangle 34"/>
          <p:cNvSpPr>
            <a:spLocks noChangeArrowheads="1"/>
          </p:cNvSpPr>
          <p:nvPr/>
        </p:nvSpPr>
        <p:spPr bwMode="auto">
          <a:xfrm>
            <a:off x="26661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2975726" y="492101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32853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2356819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2667373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9" name="Rectangle 35"/>
          <p:cNvSpPr>
            <a:spLocks noChangeArrowheads="1"/>
          </p:cNvSpPr>
          <p:nvPr/>
        </p:nvSpPr>
        <p:spPr bwMode="auto">
          <a:xfrm>
            <a:off x="2975711" y="528607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3286265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1" name="Rectangle 33"/>
          <p:cNvSpPr>
            <a:spLocks noChangeArrowheads="1"/>
          </p:cNvSpPr>
          <p:nvPr/>
        </p:nvSpPr>
        <p:spPr bwMode="auto">
          <a:xfrm>
            <a:off x="41145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44241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4733728" y="2043029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4" name="Rectangle 36"/>
          <p:cNvSpPr>
            <a:spLocks noChangeArrowheads="1"/>
          </p:cNvSpPr>
          <p:nvPr/>
        </p:nvSpPr>
        <p:spPr bwMode="auto">
          <a:xfrm>
            <a:off x="50433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4114821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6" name="Rectangle 34"/>
          <p:cNvSpPr>
            <a:spLocks noChangeArrowheads="1"/>
          </p:cNvSpPr>
          <p:nvPr/>
        </p:nvSpPr>
        <p:spPr bwMode="auto">
          <a:xfrm>
            <a:off x="4425375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7" name="Rectangle 35"/>
          <p:cNvSpPr>
            <a:spLocks noChangeArrowheads="1"/>
          </p:cNvSpPr>
          <p:nvPr/>
        </p:nvSpPr>
        <p:spPr bwMode="auto">
          <a:xfrm>
            <a:off x="4733713" y="239745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5044267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9" name="Rectangle 33"/>
          <p:cNvSpPr>
            <a:spLocks noChangeArrowheads="1"/>
          </p:cNvSpPr>
          <p:nvPr/>
        </p:nvSpPr>
        <p:spPr bwMode="auto">
          <a:xfrm>
            <a:off x="41074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0" name="Rectangle 34"/>
          <p:cNvSpPr>
            <a:spLocks noChangeArrowheads="1"/>
          </p:cNvSpPr>
          <p:nvPr/>
        </p:nvSpPr>
        <p:spPr bwMode="auto">
          <a:xfrm>
            <a:off x="44170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1" name="Rectangle 35"/>
          <p:cNvSpPr>
            <a:spLocks noChangeArrowheads="1"/>
          </p:cNvSpPr>
          <p:nvPr/>
        </p:nvSpPr>
        <p:spPr bwMode="auto">
          <a:xfrm>
            <a:off x="4726633" y="275897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2" name="Rectangle 36"/>
          <p:cNvSpPr>
            <a:spLocks noChangeArrowheads="1"/>
          </p:cNvSpPr>
          <p:nvPr/>
        </p:nvSpPr>
        <p:spPr bwMode="auto">
          <a:xfrm>
            <a:off x="50362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3" name="Rectangle 33"/>
          <p:cNvSpPr>
            <a:spLocks noChangeArrowheads="1"/>
          </p:cNvSpPr>
          <p:nvPr/>
        </p:nvSpPr>
        <p:spPr bwMode="auto">
          <a:xfrm>
            <a:off x="4107726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4" name="Rectangle 34"/>
          <p:cNvSpPr>
            <a:spLocks noChangeArrowheads="1"/>
          </p:cNvSpPr>
          <p:nvPr/>
        </p:nvSpPr>
        <p:spPr bwMode="auto">
          <a:xfrm>
            <a:off x="4418280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5" name="Rectangle 35"/>
          <p:cNvSpPr>
            <a:spLocks noChangeArrowheads="1"/>
          </p:cNvSpPr>
          <p:nvPr/>
        </p:nvSpPr>
        <p:spPr bwMode="auto">
          <a:xfrm>
            <a:off x="4726618" y="312403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6" name="Rectangle 36"/>
          <p:cNvSpPr>
            <a:spLocks noChangeArrowheads="1"/>
          </p:cNvSpPr>
          <p:nvPr/>
        </p:nvSpPr>
        <p:spPr bwMode="auto">
          <a:xfrm>
            <a:off x="5037172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7" name="Rectangle 33"/>
          <p:cNvSpPr>
            <a:spLocks noChangeArrowheads="1"/>
          </p:cNvSpPr>
          <p:nvPr/>
        </p:nvSpPr>
        <p:spPr bwMode="auto">
          <a:xfrm>
            <a:off x="41074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8" name="Rectangle 34"/>
          <p:cNvSpPr>
            <a:spLocks noChangeArrowheads="1"/>
          </p:cNvSpPr>
          <p:nvPr/>
        </p:nvSpPr>
        <p:spPr bwMode="auto">
          <a:xfrm>
            <a:off x="44170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4726633" y="348202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0" name="Rectangle 36"/>
          <p:cNvSpPr>
            <a:spLocks noChangeArrowheads="1"/>
          </p:cNvSpPr>
          <p:nvPr/>
        </p:nvSpPr>
        <p:spPr bwMode="auto">
          <a:xfrm>
            <a:off x="50362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4107726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4418280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4726618" y="3836449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5037172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5" name="Rectangle 33"/>
          <p:cNvSpPr>
            <a:spLocks noChangeArrowheads="1"/>
          </p:cNvSpPr>
          <p:nvPr/>
        </p:nvSpPr>
        <p:spPr bwMode="auto">
          <a:xfrm>
            <a:off x="41003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6" name="Rectangle 34"/>
          <p:cNvSpPr>
            <a:spLocks noChangeArrowheads="1"/>
          </p:cNvSpPr>
          <p:nvPr/>
        </p:nvSpPr>
        <p:spPr bwMode="auto">
          <a:xfrm>
            <a:off x="44099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7" name="Rectangle 35"/>
          <p:cNvSpPr>
            <a:spLocks noChangeArrowheads="1"/>
          </p:cNvSpPr>
          <p:nvPr/>
        </p:nvSpPr>
        <p:spPr bwMode="auto">
          <a:xfrm>
            <a:off x="4719538" y="419797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8" name="Rectangle 36"/>
          <p:cNvSpPr>
            <a:spLocks noChangeArrowheads="1"/>
          </p:cNvSpPr>
          <p:nvPr/>
        </p:nvSpPr>
        <p:spPr bwMode="auto">
          <a:xfrm>
            <a:off x="50291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9" name="Rectangle 33"/>
          <p:cNvSpPr>
            <a:spLocks noChangeArrowheads="1"/>
          </p:cNvSpPr>
          <p:nvPr/>
        </p:nvSpPr>
        <p:spPr bwMode="auto">
          <a:xfrm>
            <a:off x="4100631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0" name="Rectangle 34"/>
          <p:cNvSpPr>
            <a:spLocks noChangeArrowheads="1"/>
          </p:cNvSpPr>
          <p:nvPr/>
        </p:nvSpPr>
        <p:spPr bwMode="auto">
          <a:xfrm>
            <a:off x="4411185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1" name="Rectangle 35"/>
          <p:cNvSpPr>
            <a:spLocks noChangeArrowheads="1"/>
          </p:cNvSpPr>
          <p:nvPr/>
        </p:nvSpPr>
        <p:spPr bwMode="auto">
          <a:xfrm>
            <a:off x="4719523" y="456303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5030077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3" name="Rectangle 33"/>
          <p:cNvSpPr>
            <a:spLocks noChangeArrowheads="1"/>
          </p:cNvSpPr>
          <p:nvPr/>
        </p:nvSpPr>
        <p:spPr bwMode="auto">
          <a:xfrm>
            <a:off x="41038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44134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4723076" y="49245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6" name="Rectangle 36"/>
          <p:cNvSpPr>
            <a:spLocks noChangeArrowheads="1"/>
          </p:cNvSpPr>
          <p:nvPr/>
        </p:nvSpPr>
        <p:spPr bwMode="auto">
          <a:xfrm>
            <a:off x="50326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7" name="Rectangle 33"/>
          <p:cNvSpPr>
            <a:spLocks noChangeArrowheads="1"/>
          </p:cNvSpPr>
          <p:nvPr/>
        </p:nvSpPr>
        <p:spPr bwMode="auto">
          <a:xfrm>
            <a:off x="4104169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8" name="Rectangle 34"/>
          <p:cNvSpPr>
            <a:spLocks noChangeArrowheads="1"/>
          </p:cNvSpPr>
          <p:nvPr/>
        </p:nvSpPr>
        <p:spPr bwMode="auto">
          <a:xfrm>
            <a:off x="4414723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9" name="Rectangle 35"/>
          <p:cNvSpPr>
            <a:spLocks noChangeArrowheads="1"/>
          </p:cNvSpPr>
          <p:nvPr/>
        </p:nvSpPr>
        <p:spPr bwMode="auto">
          <a:xfrm>
            <a:off x="4723061" y="528961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0" name="Rectangle 36"/>
          <p:cNvSpPr>
            <a:spLocks noChangeArrowheads="1"/>
          </p:cNvSpPr>
          <p:nvPr/>
        </p:nvSpPr>
        <p:spPr bwMode="auto">
          <a:xfrm>
            <a:off x="5033615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81</a:t>
            </a:fld>
            <a:endParaRPr lang="da-DK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5879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975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2071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1516729" y="20359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588222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898776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207114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517668" y="239038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808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8904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2000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509634" y="275190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81127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891681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200019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10573" y="311696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808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904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2000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1509634" y="347494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81127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891681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1200019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1510573" y="382937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5737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8833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11929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1502539" y="419089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574032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884586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192924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1503478" y="455595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>
            <a:off x="5772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8868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11964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1506077" y="491747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577570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888124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4" name="Rectangle 35"/>
          <p:cNvSpPr>
            <a:spLocks noChangeArrowheads="1"/>
          </p:cNvSpPr>
          <p:nvPr/>
        </p:nvSpPr>
        <p:spPr bwMode="auto">
          <a:xfrm>
            <a:off x="1196462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1507016" y="528253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3671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26767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986378" y="203949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7</a:t>
            </a:r>
          </a:p>
        </p:txBody>
      </p:sp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32959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2367471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2678025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2986363" y="239391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3296917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23600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26696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3" name="Rectangle 35"/>
          <p:cNvSpPr>
            <a:spLocks noChangeArrowheads="1"/>
          </p:cNvSpPr>
          <p:nvPr/>
        </p:nvSpPr>
        <p:spPr bwMode="auto">
          <a:xfrm>
            <a:off x="2979283" y="275544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32888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2360376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2670930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979268" y="312050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3289822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23600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6696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9" name="Rectangle 35"/>
          <p:cNvSpPr>
            <a:spLocks noChangeArrowheads="1"/>
          </p:cNvSpPr>
          <p:nvPr/>
        </p:nvSpPr>
        <p:spPr bwMode="auto">
          <a:xfrm>
            <a:off x="2979283" y="347848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888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2360376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2670930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2979268" y="383291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289822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23529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26625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2972188" y="419443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32817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9" name="Rectangle 33"/>
          <p:cNvSpPr>
            <a:spLocks noChangeArrowheads="1"/>
          </p:cNvSpPr>
          <p:nvPr/>
        </p:nvSpPr>
        <p:spPr bwMode="auto">
          <a:xfrm>
            <a:off x="2353281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0" name="Rectangle 34"/>
          <p:cNvSpPr>
            <a:spLocks noChangeArrowheads="1"/>
          </p:cNvSpPr>
          <p:nvPr/>
        </p:nvSpPr>
        <p:spPr bwMode="auto">
          <a:xfrm>
            <a:off x="2663835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2972173" y="455949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3282727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23565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4" name="Rectangle 34"/>
          <p:cNvSpPr>
            <a:spLocks noChangeArrowheads="1"/>
          </p:cNvSpPr>
          <p:nvPr/>
        </p:nvSpPr>
        <p:spPr bwMode="auto">
          <a:xfrm>
            <a:off x="26661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2975726" y="492101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32853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2356819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2667373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9" name="Rectangle 35"/>
          <p:cNvSpPr>
            <a:spLocks noChangeArrowheads="1"/>
          </p:cNvSpPr>
          <p:nvPr/>
        </p:nvSpPr>
        <p:spPr bwMode="auto">
          <a:xfrm>
            <a:off x="2975711" y="528607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3286265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1" name="Rectangle 33"/>
          <p:cNvSpPr>
            <a:spLocks noChangeArrowheads="1"/>
          </p:cNvSpPr>
          <p:nvPr/>
        </p:nvSpPr>
        <p:spPr bwMode="auto">
          <a:xfrm>
            <a:off x="41145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4424128" y="203089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47337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4" name="Rectangle 36"/>
          <p:cNvSpPr>
            <a:spLocks noChangeArrowheads="1"/>
          </p:cNvSpPr>
          <p:nvPr/>
        </p:nvSpPr>
        <p:spPr bwMode="auto">
          <a:xfrm>
            <a:off x="50433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4114821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6" name="Rectangle 34"/>
          <p:cNvSpPr>
            <a:spLocks noChangeArrowheads="1"/>
          </p:cNvSpPr>
          <p:nvPr/>
        </p:nvSpPr>
        <p:spPr bwMode="auto">
          <a:xfrm>
            <a:off x="4425375" y="238532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7" name="Rectangle 35"/>
          <p:cNvSpPr>
            <a:spLocks noChangeArrowheads="1"/>
          </p:cNvSpPr>
          <p:nvPr/>
        </p:nvSpPr>
        <p:spPr bwMode="auto">
          <a:xfrm>
            <a:off x="4733713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5044267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9" name="Rectangle 33"/>
          <p:cNvSpPr>
            <a:spLocks noChangeArrowheads="1"/>
          </p:cNvSpPr>
          <p:nvPr/>
        </p:nvSpPr>
        <p:spPr bwMode="auto">
          <a:xfrm>
            <a:off x="41074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0" name="Rectangle 34"/>
          <p:cNvSpPr>
            <a:spLocks noChangeArrowheads="1"/>
          </p:cNvSpPr>
          <p:nvPr/>
        </p:nvSpPr>
        <p:spPr bwMode="auto">
          <a:xfrm>
            <a:off x="4417033" y="274684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1" name="Rectangle 35"/>
          <p:cNvSpPr>
            <a:spLocks noChangeArrowheads="1"/>
          </p:cNvSpPr>
          <p:nvPr/>
        </p:nvSpPr>
        <p:spPr bwMode="auto">
          <a:xfrm>
            <a:off x="47266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2" name="Rectangle 36"/>
          <p:cNvSpPr>
            <a:spLocks noChangeArrowheads="1"/>
          </p:cNvSpPr>
          <p:nvPr/>
        </p:nvSpPr>
        <p:spPr bwMode="auto">
          <a:xfrm>
            <a:off x="50362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3" name="Rectangle 33"/>
          <p:cNvSpPr>
            <a:spLocks noChangeArrowheads="1"/>
          </p:cNvSpPr>
          <p:nvPr/>
        </p:nvSpPr>
        <p:spPr bwMode="auto">
          <a:xfrm>
            <a:off x="4107726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4" name="Rectangle 34"/>
          <p:cNvSpPr>
            <a:spLocks noChangeArrowheads="1"/>
          </p:cNvSpPr>
          <p:nvPr/>
        </p:nvSpPr>
        <p:spPr bwMode="auto">
          <a:xfrm>
            <a:off x="4418280" y="311190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5" name="Rectangle 35"/>
          <p:cNvSpPr>
            <a:spLocks noChangeArrowheads="1"/>
          </p:cNvSpPr>
          <p:nvPr/>
        </p:nvSpPr>
        <p:spPr bwMode="auto">
          <a:xfrm>
            <a:off x="4726618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6" name="Rectangle 36"/>
          <p:cNvSpPr>
            <a:spLocks noChangeArrowheads="1"/>
          </p:cNvSpPr>
          <p:nvPr/>
        </p:nvSpPr>
        <p:spPr bwMode="auto">
          <a:xfrm>
            <a:off x="5037172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7" name="Rectangle 33"/>
          <p:cNvSpPr>
            <a:spLocks noChangeArrowheads="1"/>
          </p:cNvSpPr>
          <p:nvPr/>
        </p:nvSpPr>
        <p:spPr bwMode="auto">
          <a:xfrm>
            <a:off x="41074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8" name="Rectangle 34"/>
          <p:cNvSpPr>
            <a:spLocks noChangeArrowheads="1"/>
          </p:cNvSpPr>
          <p:nvPr/>
        </p:nvSpPr>
        <p:spPr bwMode="auto">
          <a:xfrm>
            <a:off x="4417033" y="346988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47266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0" name="Rectangle 36"/>
          <p:cNvSpPr>
            <a:spLocks noChangeArrowheads="1"/>
          </p:cNvSpPr>
          <p:nvPr/>
        </p:nvSpPr>
        <p:spPr bwMode="auto">
          <a:xfrm>
            <a:off x="50362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4107726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4418280" y="382431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4726618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5037172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5" name="Rectangle 33"/>
          <p:cNvSpPr>
            <a:spLocks noChangeArrowheads="1"/>
          </p:cNvSpPr>
          <p:nvPr/>
        </p:nvSpPr>
        <p:spPr bwMode="auto">
          <a:xfrm>
            <a:off x="41003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6" name="Rectangle 34"/>
          <p:cNvSpPr>
            <a:spLocks noChangeArrowheads="1"/>
          </p:cNvSpPr>
          <p:nvPr/>
        </p:nvSpPr>
        <p:spPr bwMode="auto">
          <a:xfrm>
            <a:off x="4409938" y="418583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7" name="Rectangle 35"/>
          <p:cNvSpPr>
            <a:spLocks noChangeArrowheads="1"/>
          </p:cNvSpPr>
          <p:nvPr/>
        </p:nvSpPr>
        <p:spPr bwMode="auto">
          <a:xfrm>
            <a:off x="47195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8" name="Rectangle 36"/>
          <p:cNvSpPr>
            <a:spLocks noChangeArrowheads="1"/>
          </p:cNvSpPr>
          <p:nvPr/>
        </p:nvSpPr>
        <p:spPr bwMode="auto">
          <a:xfrm>
            <a:off x="50291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9" name="Rectangle 33"/>
          <p:cNvSpPr>
            <a:spLocks noChangeArrowheads="1"/>
          </p:cNvSpPr>
          <p:nvPr/>
        </p:nvSpPr>
        <p:spPr bwMode="auto">
          <a:xfrm>
            <a:off x="4100631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0" name="Rectangle 34"/>
          <p:cNvSpPr>
            <a:spLocks noChangeArrowheads="1"/>
          </p:cNvSpPr>
          <p:nvPr/>
        </p:nvSpPr>
        <p:spPr bwMode="auto">
          <a:xfrm>
            <a:off x="4411185" y="455089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1" name="Rectangle 35"/>
          <p:cNvSpPr>
            <a:spLocks noChangeArrowheads="1"/>
          </p:cNvSpPr>
          <p:nvPr/>
        </p:nvSpPr>
        <p:spPr bwMode="auto">
          <a:xfrm>
            <a:off x="4719523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5030077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3" name="Rectangle 33"/>
          <p:cNvSpPr>
            <a:spLocks noChangeArrowheads="1"/>
          </p:cNvSpPr>
          <p:nvPr/>
        </p:nvSpPr>
        <p:spPr bwMode="auto">
          <a:xfrm>
            <a:off x="41038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4413476" y="49245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47230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6" name="Rectangle 36"/>
          <p:cNvSpPr>
            <a:spLocks noChangeArrowheads="1"/>
          </p:cNvSpPr>
          <p:nvPr/>
        </p:nvSpPr>
        <p:spPr bwMode="auto">
          <a:xfrm>
            <a:off x="50326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7" name="Rectangle 33"/>
          <p:cNvSpPr>
            <a:spLocks noChangeArrowheads="1"/>
          </p:cNvSpPr>
          <p:nvPr/>
        </p:nvSpPr>
        <p:spPr bwMode="auto">
          <a:xfrm>
            <a:off x="4104169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8" name="Rectangle 34"/>
          <p:cNvSpPr>
            <a:spLocks noChangeArrowheads="1"/>
          </p:cNvSpPr>
          <p:nvPr/>
        </p:nvSpPr>
        <p:spPr bwMode="auto">
          <a:xfrm>
            <a:off x="4414723" y="528961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9" name="Rectangle 35"/>
          <p:cNvSpPr>
            <a:spLocks noChangeArrowheads="1"/>
          </p:cNvSpPr>
          <p:nvPr/>
        </p:nvSpPr>
        <p:spPr bwMode="auto">
          <a:xfrm>
            <a:off x="4723061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0" name="Rectangle 36"/>
          <p:cNvSpPr>
            <a:spLocks noChangeArrowheads="1"/>
          </p:cNvSpPr>
          <p:nvPr/>
        </p:nvSpPr>
        <p:spPr bwMode="auto">
          <a:xfrm>
            <a:off x="5033615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82</a:t>
            </a:fld>
            <a:endParaRPr lang="da-DK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5879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975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2071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1516729" y="20359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588222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898776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207114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517668" y="239038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808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8904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2000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509634" y="275190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81127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891681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200019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10573" y="311696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808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904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2000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1509634" y="347494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81127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891681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1200019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1510573" y="382937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5737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8833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11929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1502539" y="419089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574032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884586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192924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1503478" y="455595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>
            <a:off x="5772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8868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11964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1506077" y="491747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577570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888124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4" name="Rectangle 35"/>
          <p:cNvSpPr>
            <a:spLocks noChangeArrowheads="1"/>
          </p:cNvSpPr>
          <p:nvPr/>
        </p:nvSpPr>
        <p:spPr bwMode="auto">
          <a:xfrm>
            <a:off x="1196462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1507016" y="528253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3671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26767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986378" y="203949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7</a:t>
            </a:r>
          </a:p>
        </p:txBody>
      </p:sp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32959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2367471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2678025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2986363" y="239391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3296917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23600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26696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3" name="Rectangle 35"/>
          <p:cNvSpPr>
            <a:spLocks noChangeArrowheads="1"/>
          </p:cNvSpPr>
          <p:nvPr/>
        </p:nvSpPr>
        <p:spPr bwMode="auto">
          <a:xfrm>
            <a:off x="2979283" y="275544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32888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2360376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2670930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979268" y="312050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3289822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23600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6696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9" name="Rectangle 35"/>
          <p:cNvSpPr>
            <a:spLocks noChangeArrowheads="1"/>
          </p:cNvSpPr>
          <p:nvPr/>
        </p:nvSpPr>
        <p:spPr bwMode="auto">
          <a:xfrm>
            <a:off x="2979283" y="347848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888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2360376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2670930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2979268" y="383291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289822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23529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26625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2972188" y="419443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32817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9" name="Rectangle 33"/>
          <p:cNvSpPr>
            <a:spLocks noChangeArrowheads="1"/>
          </p:cNvSpPr>
          <p:nvPr/>
        </p:nvSpPr>
        <p:spPr bwMode="auto">
          <a:xfrm>
            <a:off x="2353281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0" name="Rectangle 34"/>
          <p:cNvSpPr>
            <a:spLocks noChangeArrowheads="1"/>
          </p:cNvSpPr>
          <p:nvPr/>
        </p:nvSpPr>
        <p:spPr bwMode="auto">
          <a:xfrm>
            <a:off x="2663835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2972173" y="455949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3282727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23565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4" name="Rectangle 34"/>
          <p:cNvSpPr>
            <a:spLocks noChangeArrowheads="1"/>
          </p:cNvSpPr>
          <p:nvPr/>
        </p:nvSpPr>
        <p:spPr bwMode="auto">
          <a:xfrm>
            <a:off x="26661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2975726" y="492101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32853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2356819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2667373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9" name="Rectangle 35"/>
          <p:cNvSpPr>
            <a:spLocks noChangeArrowheads="1"/>
          </p:cNvSpPr>
          <p:nvPr/>
        </p:nvSpPr>
        <p:spPr bwMode="auto">
          <a:xfrm>
            <a:off x="2975711" y="528607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3286265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1" name="Rectangle 33"/>
          <p:cNvSpPr>
            <a:spLocks noChangeArrowheads="1"/>
          </p:cNvSpPr>
          <p:nvPr/>
        </p:nvSpPr>
        <p:spPr bwMode="auto">
          <a:xfrm>
            <a:off x="41145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4424128" y="203089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47337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4" name="Rectangle 36"/>
          <p:cNvSpPr>
            <a:spLocks noChangeArrowheads="1"/>
          </p:cNvSpPr>
          <p:nvPr/>
        </p:nvSpPr>
        <p:spPr bwMode="auto">
          <a:xfrm>
            <a:off x="50433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4114821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6" name="Rectangle 34"/>
          <p:cNvSpPr>
            <a:spLocks noChangeArrowheads="1"/>
          </p:cNvSpPr>
          <p:nvPr/>
        </p:nvSpPr>
        <p:spPr bwMode="auto">
          <a:xfrm>
            <a:off x="4425375" y="238532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7" name="Rectangle 35"/>
          <p:cNvSpPr>
            <a:spLocks noChangeArrowheads="1"/>
          </p:cNvSpPr>
          <p:nvPr/>
        </p:nvSpPr>
        <p:spPr bwMode="auto">
          <a:xfrm>
            <a:off x="4733713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5044267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9" name="Rectangle 33"/>
          <p:cNvSpPr>
            <a:spLocks noChangeArrowheads="1"/>
          </p:cNvSpPr>
          <p:nvPr/>
        </p:nvSpPr>
        <p:spPr bwMode="auto">
          <a:xfrm>
            <a:off x="41074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0" name="Rectangle 34"/>
          <p:cNvSpPr>
            <a:spLocks noChangeArrowheads="1"/>
          </p:cNvSpPr>
          <p:nvPr/>
        </p:nvSpPr>
        <p:spPr bwMode="auto">
          <a:xfrm>
            <a:off x="4417033" y="274684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1" name="Rectangle 35"/>
          <p:cNvSpPr>
            <a:spLocks noChangeArrowheads="1"/>
          </p:cNvSpPr>
          <p:nvPr/>
        </p:nvSpPr>
        <p:spPr bwMode="auto">
          <a:xfrm>
            <a:off x="47266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2" name="Rectangle 36"/>
          <p:cNvSpPr>
            <a:spLocks noChangeArrowheads="1"/>
          </p:cNvSpPr>
          <p:nvPr/>
        </p:nvSpPr>
        <p:spPr bwMode="auto">
          <a:xfrm>
            <a:off x="50362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3" name="Rectangle 33"/>
          <p:cNvSpPr>
            <a:spLocks noChangeArrowheads="1"/>
          </p:cNvSpPr>
          <p:nvPr/>
        </p:nvSpPr>
        <p:spPr bwMode="auto">
          <a:xfrm>
            <a:off x="4107726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4" name="Rectangle 34"/>
          <p:cNvSpPr>
            <a:spLocks noChangeArrowheads="1"/>
          </p:cNvSpPr>
          <p:nvPr/>
        </p:nvSpPr>
        <p:spPr bwMode="auto">
          <a:xfrm>
            <a:off x="4418280" y="311190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5" name="Rectangle 35"/>
          <p:cNvSpPr>
            <a:spLocks noChangeArrowheads="1"/>
          </p:cNvSpPr>
          <p:nvPr/>
        </p:nvSpPr>
        <p:spPr bwMode="auto">
          <a:xfrm>
            <a:off x="4726618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6" name="Rectangle 36"/>
          <p:cNvSpPr>
            <a:spLocks noChangeArrowheads="1"/>
          </p:cNvSpPr>
          <p:nvPr/>
        </p:nvSpPr>
        <p:spPr bwMode="auto">
          <a:xfrm>
            <a:off x="5037172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7" name="Rectangle 33"/>
          <p:cNvSpPr>
            <a:spLocks noChangeArrowheads="1"/>
          </p:cNvSpPr>
          <p:nvPr/>
        </p:nvSpPr>
        <p:spPr bwMode="auto">
          <a:xfrm>
            <a:off x="41074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8" name="Rectangle 34"/>
          <p:cNvSpPr>
            <a:spLocks noChangeArrowheads="1"/>
          </p:cNvSpPr>
          <p:nvPr/>
        </p:nvSpPr>
        <p:spPr bwMode="auto">
          <a:xfrm>
            <a:off x="4417033" y="346988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47266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0" name="Rectangle 36"/>
          <p:cNvSpPr>
            <a:spLocks noChangeArrowheads="1"/>
          </p:cNvSpPr>
          <p:nvPr/>
        </p:nvSpPr>
        <p:spPr bwMode="auto">
          <a:xfrm>
            <a:off x="50362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4107726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4418280" y="382431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4726618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5037172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5" name="Rectangle 33"/>
          <p:cNvSpPr>
            <a:spLocks noChangeArrowheads="1"/>
          </p:cNvSpPr>
          <p:nvPr/>
        </p:nvSpPr>
        <p:spPr bwMode="auto">
          <a:xfrm>
            <a:off x="41003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6" name="Rectangle 34"/>
          <p:cNvSpPr>
            <a:spLocks noChangeArrowheads="1"/>
          </p:cNvSpPr>
          <p:nvPr/>
        </p:nvSpPr>
        <p:spPr bwMode="auto">
          <a:xfrm>
            <a:off x="4409938" y="418583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7" name="Rectangle 35"/>
          <p:cNvSpPr>
            <a:spLocks noChangeArrowheads="1"/>
          </p:cNvSpPr>
          <p:nvPr/>
        </p:nvSpPr>
        <p:spPr bwMode="auto">
          <a:xfrm>
            <a:off x="47195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8" name="Rectangle 36"/>
          <p:cNvSpPr>
            <a:spLocks noChangeArrowheads="1"/>
          </p:cNvSpPr>
          <p:nvPr/>
        </p:nvSpPr>
        <p:spPr bwMode="auto">
          <a:xfrm>
            <a:off x="50291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9" name="Rectangle 33"/>
          <p:cNvSpPr>
            <a:spLocks noChangeArrowheads="1"/>
          </p:cNvSpPr>
          <p:nvPr/>
        </p:nvSpPr>
        <p:spPr bwMode="auto">
          <a:xfrm>
            <a:off x="4100631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0" name="Rectangle 34"/>
          <p:cNvSpPr>
            <a:spLocks noChangeArrowheads="1"/>
          </p:cNvSpPr>
          <p:nvPr/>
        </p:nvSpPr>
        <p:spPr bwMode="auto">
          <a:xfrm>
            <a:off x="4411185" y="455089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1" name="Rectangle 35"/>
          <p:cNvSpPr>
            <a:spLocks noChangeArrowheads="1"/>
          </p:cNvSpPr>
          <p:nvPr/>
        </p:nvSpPr>
        <p:spPr bwMode="auto">
          <a:xfrm>
            <a:off x="4719523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5030077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3" name="Rectangle 33"/>
          <p:cNvSpPr>
            <a:spLocks noChangeArrowheads="1"/>
          </p:cNvSpPr>
          <p:nvPr/>
        </p:nvSpPr>
        <p:spPr bwMode="auto">
          <a:xfrm>
            <a:off x="41038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4413476" y="49245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47230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6" name="Rectangle 36"/>
          <p:cNvSpPr>
            <a:spLocks noChangeArrowheads="1"/>
          </p:cNvSpPr>
          <p:nvPr/>
        </p:nvSpPr>
        <p:spPr bwMode="auto">
          <a:xfrm>
            <a:off x="50326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7" name="Rectangle 33"/>
          <p:cNvSpPr>
            <a:spLocks noChangeArrowheads="1"/>
          </p:cNvSpPr>
          <p:nvPr/>
        </p:nvSpPr>
        <p:spPr bwMode="auto">
          <a:xfrm>
            <a:off x="4104169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8" name="Rectangle 34"/>
          <p:cNvSpPr>
            <a:spLocks noChangeArrowheads="1"/>
          </p:cNvSpPr>
          <p:nvPr/>
        </p:nvSpPr>
        <p:spPr bwMode="auto">
          <a:xfrm>
            <a:off x="4414723" y="528961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9" name="Rectangle 35"/>
          <p:cNvSpPr>
            <a:spLocks noChangeArrowheads="1"/>
          </p:cNvSpPr>
          <p:nvPr/>
        </p:nvSpPr>
        <p:spPr bwMode="auto">
          <a:xfrm>
            <a:off x="4723061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0" name="Rectangle 36"/>
          <p:cNvSpPr>
            <a:spLocks noChangeArrowheads="1"/>
          </p:cNvSpPr>
          <p:nvPr/>
        </p:nvSpPr>
        <p:spPr bwMode="auto">
          <a:xfrm>
            <a:off x="5033615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1" name="Rectangle 33"/>
          <p:cNvSpPr>
            <a:spLocks noChangeArrowheads="1"/>
          </p:cNvSpPr>
          <p:nvPr/>
        </p:nvSpPr>
        <p:spPr bwMode="auto">
          <a:xfrm>
            <a:off x="5819346" y="204656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2" name="Rectangle 34"/>
          <p:cNvSpPr>
            <a:spLocks noChangeArrowheads="1"/>
          </p:cNvSpPr>
          <p:nvPr/>
        </p:nvSpPr>
        <p:spPr bwMode="auto">
          <a:xfrm>
            <a:off x="6128946" y="203443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3" name="Rectangle 35"/>
          <p:cNvSpPr>
            <a:spLocks noChangeArrowheads="1"/>
          </p:cNvSpPr>
          <p:nvPr/>
        </p:nvSpPr>
        <p:spPr bwMode="auto">
          <a:xfrm>
            <a:off x="6438546" y="204656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4" name="Rectangle 36"/>
          <p:cNvSpPr>
            <a:spLocks noChangeArrowheads="1"/>
          </p:cNvSpPr>
          <p:nvPr/>
        </p:nvSpPr>
        <p:spPr bwMode="auto">
          <a:xfrm>
            <a:off x="6748146" y="204656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5" name="Rectangle 33"/>
          <p:cNvSpPr>
            <a:spLocks noChangeArrowheads="1"/>
          </p:cNvSpPr>
          <p:nvPr/>
        </p:nvSpPr>
        <p:spPr bwMode="auto">
          <a:xfrm>
            <a:off x="5819639" y="240099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6" name="Rectangle 34"/>
          <p:cNvSpPr>
            <a:spLocks noChangeArrowheads="1"/>
          </p:cNvSpPr>
          <p:nvPr/>
        </p:nvSpPr>
        <p:spPr bwMode="auto">
          <a:xfrm>
            <a:off x="6130193" y="238885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7" name="Rectangle 35"/>
          <p:cNvSpPr>
            <a:spLocks noChangeArrowheads="1"/>
          </p:cNvSpPr>
          <p:nvPr/>
        </p:nvSpPr>
        <p:spPr bwMode="auto">
          <a:xfrm>
            <a:off x="6438531" y="240099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8" name="Rectangle 36"/>
          <p:cNvSpPr>
            <a:spLocks noChangeArrowheads="1"/>
          </p:cNvSpPr>
          <p:nvPr/>
        </p:nvSpPr>
        <p:spPr bwMode="auto">
          <a:xfrm>
            <a:off x="6749085" y="240099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5812251" y="276251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6121851" y="275038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1" name="Rectangle 35"/>
          <p:cNvSpPr>
            <a:spLocks noChangeArrowheads="1"/>
          </p:cNvSpPr>
          <p:nvPr/>
        </p:nvSpPr>
        <p:spPr bwMode="auto">
          <a:xfrm>
            <a:off x="6431451" y="276251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6741051" y="276251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3" name="Rectangle 33"/>
          <p:cNvSpPr>
            <a:spLocks noChangeArrowheads="1"/>
          </p:cNvSpPr>
          <p:nvPr/>
        </p:nvSpPr>
        <p:spPr bwMode="auto">
          <a:xfrm>
            <a:off x="5812544" y="312757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4" name="Rectangle 34"/>
          <p:cNvSpPr>
            <a:spLocks noChangeArrowheads="1"/>
          </p:cNvSpPr>
          <p:nvPr/>
        </p:nvSpPr>
        <p:spPr bwMode="auto">
          <a:xfrm>
            <a:off x="6123098" y="311544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5" name="Rectangle 35"/>
          <p:cNvSpPr>
            <a:spLocks noChangeArrowheads="1"/>
          </p:cNvSpPr>
          <p:nvPr/>
        </p:nvSpPr>
        <p:spPr bwMode="auto">
          <a:xfrm>
            <a:off x="6431436" y="312757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6" name="Rectangle 36"/>
          <p:cNvSpPr>
            <a:spLocks noChangeArrowheads="1"/>
          </p:cNvSpPr>
          <p:nvPr/>
        </p:nvSpPr>
        <p:spPr bwMode="auto">
          <a:xfrm>
            <a:off x="6741990" y="312757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7" name="Rectangle 33"/>
          <p:cNvSpPr>
            <a:spLocks noChangeArrowheads="1"/>
          </p:cNvSpPr>
          <p:nvPr/>
        </p:nvSpPr>
        <p:spPr bwMode="auto">
          <a:xfrm>
            <a:off x="5812251" y="348556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8" name="Rectangle 34"/>
          <p:cNvSpPr>
            <a:spLocks noChangeArrowheads="1"/>
          </p:cNvSpPr>
          <p:nvPr/>
        </p:nvSpPr>
        <p:spPr bwMode="auto">
          <a:xfrm>
            <a:off x="6121851" y="347342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9" name="Rectangle 35"/>
          <p:cNvSpPr>
            <a:spLocks noChangeArrowheads="1"/>
          </p:cNvSpPr>
          <p:nvPr/>
        </p:nvSpPr>
        <p:spPr bwMode="auto">
          <a:xfrm>
            <a:off x="6431451" y="348556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0" name="Rectangle 36"/>
          <p:cNvSpPr>
            <a:spLocks noChangeArrowheads="1"/>
          </p:cNvSpPr>
          <p:nvPr/>
        </p:nvSpPr>
        <p:spPr bwMode="auto">
          <a:xfrm>
            <a:off x="6741051" y="348556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1" name="Rectangle 33"/>
          <p:cNvSpPr>
            <a:spLocks noChangeArrowheads="1"/>
          </p:cNvSpPr>
          <p:nvPr/>
        </p:nvSpPr>
        <p:spPr bwMode="auto">
          <a:xfrm>
            <a:off x="5812544" y="383998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2" name="Rectangle 34"/>
          <p:cNvSpPr>
            <a:spLocks noChangeArrowheads="1"/>
          </p:cNvSpPr>
          <p:nvPr/>
        </p:nvSpPr>
        <p:spPr bwMode="auto">
          <a:xfrm>
            <a:off x="6123098" y="382785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3" name="Rectangle 35"/>
          <p:cNvSpPr>
            <a:spLocks noChangeArrowheads="1"/>
          </p:cNvSpPr>
          <p:nvPr/>
        </p:nvSpPr>
        <p:spPr bwMode="auto">
          <a:xfrm>
            <a:off x="6431436" y="383998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4" name="Rectangle 36"/>
          <p:cNvSpPr>
            <a:spLocks noChangeArrowheads="1"/>
          </p:cNvSpPr>
          <p:nvPr/>
        </p:nvSpPr>
        <p:spPr bwMode="auto">
          <a:xfrm>
            <a:off x="6741990" y="383998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5" name="Rectangle 33"/>
          <p:cNvSpPr>
            <a:spLocks noChangeArrowheads="1"/>
          </p:cNvSpPr>
          <p:nvPr/>
        </p:nvSpPr>
        <p:spPr bwMode="auto">
          <a:xfrm>
            <a:off x="5805156" y="420150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114756" y="418937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6424356" y="420150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8" name="Rectangle 36"/>
          <p:cNvSpPr>
            <a:spLocks noChangeArrowheads="1"/>
          </p:cNvSpPr>
          <p:nvPr/>
        </p:nvSpPr>
        <p:spPr bwMode="auto">
          <a:xfrm>
            <a:off x="6733956" y="420150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9" name="Rectangle 33"/>
          <p:cNvSpPr>
            <a:spLocks noChangeArrowheads="1"/>
          </p:cNvSpPr>
          <p:nvPr/>
        </p:nvSpPr>
        <p:spPr bwMode="auto">
          <a:xfrm>
            <a:off x="5805449" y="456656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0" name="Rectangle 34"/>
          <p:cNvSpPr>
            <a:spLocks noChangeArrowheads="1"/>
          </p:cNvSpPr>
          <p:nvPr/>
        </p:nvSpPr>
        <p:spPr bwMode="auto">
          <a:xfrm>
            <a:off x="6116003" y="455443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1" name="Rectangle 35"/>
          <p:cNvSpPr>
            <a:spLocks noChangeArrowheads="1"/>
          </p:cNvSpPr>
          <p:nvPr/>
        </p:nvSpPr>
        <p:spPr bwMode="auto">
          <a:xfrm>
            <a:off x="6424341" y="456656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2" name="Rectangle 36"/>
          <p:cNvSpPr>
            <a:spLocks noChangeArrowheads="1"/>
          </p:cNvSpPr>
          <p:nvPr/>
        </p:nvSpPr>
        <p:spPr bwMode="auto">
          <a:xfrm>
            <a:off x="6734895" y="456656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3" name="Rectangle 33"/>
          <p:cNvSpPr>
            <a:spLocks noChangeArrowheads="1"/>
          </p:cNvSpPr>
          <p:nvPr/>
        </p:nvSpPr>
        <p:spPr bwMode="auto">
          <a:xfrm>
            <a:off x="5808694" y="49280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4" name="Rectangle 34"/>
          <p:cNvSpPr>
            <a:spLocks noChangeArrowheads="1"/>
          </p:cNvSpPr>
          <p:nvPr/>
        </p:nvSpPr>
        <p:spPr bwMode="auto">
          <a:xfrm>
            <a:off x="6118294" y="492809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5" name="Rectangle 35"/>
          <p:cNvSpPr>
            <a:spLocks noChangeArrowheads="1"/>
          </p:cNvSpPr>
          <p:nvPr/>
        </p:nvSpPr>
        <p:spPr bwMode="auto">
          <a:xfrm>
            <a:off x="6427894" y="49280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6" name="Rectangle 36"/>
          <p:cNvSpPr>
            <a:spLocks noChangeArrowheads="1"/>
          </p:cNvSpPr>
          <p:nvPr/>
        </p:nvSpPr>
        <p:spPr bwMode="auto">
          <a:xfrm>
            <a:off x="6737494" y="49280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7" name="Rectangle 33"/>
          <p:cNvSpPr>
            <a:spLocks noChangeArrowheads="1"/>
          </p:cNvSpPr>
          <p:nvPr/>
        </p:nvSpPr>
        <p:spPr bwMode="auto">
          <a:xfrm>
            <a:off x="5808987" y="529315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8" name="Rectangle 34"/>
          <p:cNvSpPr>
            <a:spLocks noChangeArrowheads="1"/>
          </p:cNvSpPr>
          <p:nvPr/>
        </p:nvSpPr>
        <p:spPr bwMode="auto">
          <a:xfrm>
            <a:off x="6119541" y="529315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9" name="Rectangle 35"/>
          <p:cNvSpPr>
            <a:spLocks noChangeArrowheads="1"/>
          </p:cNvSpPr>
          <p:nvPr/>
        </p:nvSpPr>
        <p:spPr bwMode="auto">
          <a:xfrm>
            <a:off x="6427879" y="529315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0" name="Rectangle 36"/>
          <p:cNvSpPr>
            <a:spLocks noChangeArrowheads="1"/>
          </p:cNvSpPr>
          <p:nvPr/>
        </p:nvSpPr>
        <p:spPr bwMode="auto">
          <a:xfrm>
            <a:off x="6738433" y="529315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1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83</a:t>
            </a:fld>
            <a:endParaRPr lang="da-DK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5879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975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2071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1516729" y="20359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588222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898776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207114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517668" y="239038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808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8904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2000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509634" y="275190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81127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891681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200019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10573" y="311696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808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904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2000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1509634" y="347494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81127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891681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1200019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1510573" y="382937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5737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8833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11929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1502539" y="419089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574032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884586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192924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1503478" y="455595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>
            <a:off x="5772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8868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11964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1506077" y="491747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577570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888124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4" name="Rectangle 35"/>
          <p:cNvSpPr>
            <a:spLocks noChangeArrowheads="1"/>
          </p:cNvSpPr>
          <p:nvPr/>
        </p:nvSpPr>
        <p:spPr bwMode="auto">
          <a:xfrm>
            <a:off x="1196462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1507016" y="528253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3671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26767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986378" y="203949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7</a:t>
            </a:r>
          </a:p>
        </p:txBody>
      </p:sp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32959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2367471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2678025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2986363" y="239391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3296917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23600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26696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3" name="Rectangle 35"/>
          <p:cNvSpPr>
            <a:spLocks noChangeArrowheads="1"/>
          </p:cNvSpPr>
          <p:nvPr/>
        </p:nvSpPr>
        <p:spPr bwMode="auto">
          <a:xfrm>
            <a:off x="2979283" y="275544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32888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2360376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2670930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979268" y="312050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3289822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23600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6696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9" name="Rectangle 35"/>
          <p:cNvSpPr>
            <a:spLocks noChangeArrowheads="1"/>
          </p:cNvSpPr>
          <p:nvPr/>
        </p:nvSpPr>
        <p:spPr bwMode="auto">
          <a:xfrm>
            <a:off x="2979283" y="347848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888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2360376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2670930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2979268" y="383291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289822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23529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26625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2972188" y="419443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32817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9" name="Rectangle 33"/>
          <p:cNvSpPr>
            <a:spLocks noChangeArrowheads="1"/>
          </p:cNvSpPr>
          <p:nvPr/>
        </p:nvSpPr>
        <p:spPr bwMode="auto">
          <a:xfrm>
            <a:off x="2353281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0" name="Rectangle 34"/>
          <p:cNvSpPr>
            <a:spLocks noChangeArrowheads="1"/>
          </p:cNvSpPr>
          <p:nvPr/>
        </p:nvSpPr>
        <p:spPr bwMode="auto">
          <a:xfrm>
            <a:off x="2663835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2972173" y="455949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3282727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23565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4" name="Rectangle 34"/>
          <p:cNvSpPr>
            <a:spLocks noChangeArrowheads="1"/>
          </p:cNvSpPr>
          <p:nvPr/>
        </p:nvSpPr>
        <p:spPr bwMode="auto">
          <a:xfrm>
            <a:off x="26661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2975726" y="492101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32853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2356819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2667373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9" name="Rectangle 35"/>
          <p:cNvSpPr>
            <a:spLocks noChangeArrowheads="1"/>
          </p:cNvSpPr>
          <p:nvPr/>
        </p:nvSpPr>
        <p:spPr bwMode="auto">
          <a:xfrm>
            <a:off x="2975711" y="528607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3286265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1" name="Rectangle 33"/>
          <p:cNvSpPr>
            <a:spLocks noChangeArrowheads="1"/>
          </p:cNvSpPr>
          <p:nvPr/>
        </p:nvSpPr>
        <p:spPr bwMode="auto">
          <a:xfrm>
            <a:off x="41145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4424128" y="203089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47337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4" name="Rectangle 36"/>
          <p:cNvSpPr>
            <a:spLocks noChangeArrowheads="1"/>
          </p:cNvSpPr>
          <p:nvPr/>
        </p:nvSpPr>
        <p:spPr bwMode="auto">
          <a:xfrm>
            <a:off x="50433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4114821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6" name="Rectangle 34"/>
          <p:cNvSpPr>
            <a:spLocks noChangeArrowheads="1"/>
          </p:cNvSpPr>
          <p:nvPr/>
        </p:nvSpPr>
        <p:spPr bwMode="auto">
          <a:xfrm>
            <a:off x="4425375" y="238532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7" name="Rectangle 35"/>
          <p:cNvSpPr>
            <a:spLocks noChangeArrowheads="1"/>
          </p:cNvSpPr>
          <p:nvPr/>
        </p:nvSpPr>
        <p:spPr bwMode="auto">
          <a:xfrm>
            <a:off x="4733713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5044267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9" name="Rectangle 33"/>
          <p:cNvSpPr>
            <a:spLocks noChangeArrowheads="1"/>
          </p:cNvSpPr>
          <p:nvPr/>
        </p:nvSpPr>
        <p:spPr bwMode="auto">
          <a:xfrm>
            <a:off x="41074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0" name="Rectangle 34"/>
          <p:cNvSpPr>
            <a:spLocks noChangeArrowheads="1"/>
          </p:cNvSpPr>
          <p:nvPr/>
        </p:nvSpPr>
        <p:spPr bwMode="auto">
          <a:xfrm>
            <a:off x="4417033" y="274684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1" name="Rectangle 35"/>
          <p:cNvSpPr>
            <a:spLocks noChangeArrowheads="1"/>
          </p:cNvSpPr>
          <p:nvPr/>
        </p:nvSpPr>
        <p:spPr bwMode="auto">
          <a:xfrm>
            <a:off x="47266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2" name="Rectangle 36"/>
          <p:cNvSpPr>
            <a:spLocks noChangeArrowheads="1"/>
          </p:cNvSpPr>
          <p:nvPr/>
        </p:nvSpPr>
        <p:spPr bwMode="auto">
          <a:xfrm>
            <a:off x="50362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3" name="Rectangle 33"/>
          <p:cNvSpPr>
            <a:spLocks noChangeArrowheads="1"/>
          </p:cNvSpPr>
          <p:nvPr/>
        </p:nvSpPr>
        <p:spPr bwMode="auto">
          <a:xfrm>
            <a:off x="4107726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4" name="Rectangle 34"/>
          <p:cNvSpPr>
            <a:spLocks noChangeArrowheads="1"/>
          </p:cNvSpPr>
          <p:nvPr/>
        </p:nvSpPr>
        <p:spPr bwMode="auto">
          <a:xfrm>
            <a:off x="4418280" y="311190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5" name="Rectangle 35"/>
          <p:cNvSpPr>
            <a:spLocks noChangeArrowheads="1"/>
          </p:cNvSpPr>
          <p:nvPr/>
        </p:nvSpPr>
        <p:spPr bwMode="auto">
          <a:xfrm>
            <a:off x="4726618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6" name="Rectangle 36"/>
          <p:cNvSpPr>
            <a:spLocks noChangeArrowheads="1"/>
          </p:cNvSpPr>
          <p:nvPr/>
        </p:nvSpPr>
        <p:spPr bwMode="auto">
          <a:xfrm>
            <a:off x="5037172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7" name="Rectangle 33"/>
          <p:cNvSpPr>
            <a:spLocks noChangeArrowheads="1"/>
          </p:cNvSpPr>
          <p:nvPr/>
        </p:nvSpPr>
        <p:spPr bwMode="auto">
          <a:xfrm>
            <a:off x="41074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8" name="Rectangle 34"/>
          <p:cNvSpPr>
            <a:spLocks noChangeArrowheads="1"/>
          </p:cNvSpPr>
          <p:nvPr/>
        </p:nvSpPr>
        <p:spPr bwMode="auto">
          <a:xfrm>
            <a:off x="4417033" y="346988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47266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0" name="Rectangle 36"/>
          <p:cNvSpPr>
            <a:spLocks noChangeArrowheads="1"/>
          </p:cNvSpPr>
          <p:nvPr/>
        </p:nvSpPr>
        <p:spPr bwMode="auto">
          <a:xfrm>
            <a:off x="50362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4107726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4418280" y="382431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4726618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5037172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5" name="Rectangle 33"/>
          <p:cNvSpPr>
            <a:spLocks noChangeArrowheads="1"/>
          </p:cNvSpPr>
          <p:nvPr/>
        </p:nvSpPr>
        <p:spPr bwMode="auto">
          <a:xfrm>
            <a:off x="41003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6" name="Rectangle 34"/>
          <p:cNvSpPr>
            <a:spLocks noChangeArrowheads="1"/>
          </p:cNvSpPr>
          <p:nvPr/>
        </p:nvSpPr>
        <p:spPr bwMode="auto">
          <a:xfrm>
            <a:off x="4409938" y="418583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7" name="Rectangle 35"/>
          <p:cNvSpPr>
            <a:spLocks noChangeArrowheads="1"/>
          </p:cNvSpPr>
          <p:nvPr/>
        </p:nvSpPr>
        <p:spPr bwMode="auto">
          <a:xfrm>
            <a:off x="47195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8" name="Rectangle 36"/>
          <p:cNvSpPr>
            <a:spLocks noChangeArrowheads="1"/>
          </p:cNvSpPr>
          <p:nvPr/>
        </p:nvSpPr>
        <p:spPr bwMode="auto">
          <a:xfrm>
            <a:off x="50291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9" name="Rectangle 33"/>
          <p:cNvSpPr>
            <a:spLocks noChangeArrowheads="1"/>
          </p:cNvSpPr>
          <p:nvPr/>
        </p:nvSpPr>
        <p:spPr bwMode="auto">
          <a:xfrm>
            <a:off x="4100631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0" name="Rectangle 34"/>
          <p:cNvSpPr>
            <a:spLocks noChangeArrowheads="1"/>
          </p:cNvSpPr>
          <p:nvPr/>
        </p:nvSpPr>
        <p:spPr bwMode="auto">
          <a:xfrm>
            <a:off x="4411185" y="455089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1" name="Rectangle 35"/>
          <p:cNvSpPr>
            <a:spLocks noChangeArrowheads="1"/>
          </p:cNvSpPr>
          <p:nvPr/>
        </p:nvSpPr>
        <p:spPr bwMode="auto">
          <a:xfrm>
            <a:off x="4719523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5030077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3" name="Rectangle 33"/>
          <p:cNvSpPr>
            <a:spLocks noChangeArrowheads="1"/>
          </p:cNvSpPr>
          <p:nvPr/>
        </p:nvSpPr>
        <p:spPr bwMode="auto">
          <a:xfrm>
            <a:off x="41038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4413476" y="49245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47230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6" name="Rectangle 36"/>
          <p:cNvSpPr>
            <a:spLocks noChangeArrowheads="1"/>
          </p:cNvSpPr>
          <p:nvPr/>
        </p:nvSpPr>
        <p:spPr bwMode="auto">
          <a:xfrm>
            <a:off x="50326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7" name="Rectangle 33"/>
          <p:cNvSpPr>
            <a:spLocks noChangeArrowheads="1"/>
          </p:cNvSpPr>
          <p:nvPr/>
        </p:nvSpPr>
        <p:spPr bwMode="auto">
          <a:xfrm>
            <a:off x="4104169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8" name="Rectangle 34"/>
          <p:cNvSpPr>
            <a:spLocks noChangeArrowheads="1"/>
          </p:cNvSpPr>
          <p:nvPr/>
        </p:nvSpPr>
        <p:spPr bwMode="auto">
          <a:xfrm>
            <a:off x="4414723" y="528961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9" name="Rectangle 35"/>
          <p:cNvSpPr>
            <a:spLocks noChangeArrowheads="1"/>
          </p:cNvSpPr>
          <p:nvPr/>
        </p:nvSpPr>
        <p:spPr bwMode="auto">
          <a:xfrm>
            <a:off x="4723061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0" name="Rectangle 36"/>
          <p:cNvSpPr>
            <a:spLocks noChangeArrowheads="1"/>
          </p:cNvSpPr>
          <p:nvPr/>
        </p:nvSpPr>
        <p:spPr bwMode="auto">
          <a:xfrm>
            <a:off x="5033615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1" name="Rectangle 33"/>
          <p:cNvSpPr>
            <a:spLocks noChangeArrowheads="1"/>
          </p:cNvSpPr>
          <p:nvPr/>
        </p:nvSpPr>
        <p:spPr bwMode="auto">
          <a:xfrm>
            <a:off x="5819346" y="204656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2" name="Rectangle 34"/>
          <p:cNvSpPr>
            <a:spLocks noChangeArrowheads="1"/>
          </p:cNvSpPr>
          <p:nvPr/>
        </p:nvSpPr>
        <p:spPr bwMode="auto">
          <a:xfrm>
            <a:off x="6128946" y="20344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3" name="Rectangle 35"/>
          <p:cNvSpPr>
            <a:spLocks noChangeArrowheads="1"/>
          </p:cNvSpPr>
          <p:nvPr/>
        </p:nvSpPr>
        <p:spPr bwMode="auto">
          <a:xfrm>
            <a:off x="6438546" y="204656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4" name="Rectangle 36"/>
          <p:cNvSpPr>
            <a:spLocks noChangeArrowheads="1"/>
          </p:cNvSpPr>
          <p:nvPr/>
        </p:nvSpPr>
        <p:spPr bwMode="auto">
          <a:xfrm>
            <a:off x="6748146" y="204656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5" name="Rectangle 33"/>
          <p:cNvSpPr>
            <a:spLocks noChangeArrowheads="1"/>
          </p:cNvSpPr>
          <p:nvPr/>
        </p:nvSpPr>
        <p:spPr bwMode="auto">
          <a:xfrm>
            <a:off x="5819639" y="240099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6" name="Rectangle 34"/>
          <p:cNvSpPr>
            <a:spLocks noChangeArrowheads="1"/>
          </p:cNvSpPr>
          <p:nvPr/>
        </p:nvSpPr>
        <p:spPr bwMode="auto">
          <a:xfrm>
            <a:off x="6130193" y="238885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7" name="Rectangle 35"/>
          <p:cNvSpPr>
            <a:spLocks noChangeArrowheads="1"/>
          </p:cNvSpPr>
          <p:nvPr/>
        </p:nvSpPr>
        <p:spPr bwMode="auto">
          <a:xfrm>
            <a:off x="6438531" y="240099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8" name="Rectangle 36"/>
          <p:cNvSpPr>
            <a:spLocks noChangeArrowheads="1"/>
          </p:cNvSpPr>
          <p:nvPr/>
        </p:nvSpPr>
        <p:spPr bwMode="auto">
          <a:xfrm>
            <a:off x="6749085" y="240099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5812251" y="276251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6121851" y="275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1" name="Rectangle 35"/>
          <p:cNvSpPr>
            <a:spLocks noChangeArrowheads="1"/>
          </p:cNvSpPr>
          <p:nvPr/>
        </p:nvSpPr>
        <p:spPr bwMode="auto">
          <a:xfrm>
            <a:off x="6431451" y="276251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6741051" y="276251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3" name="Rectangle 33"/>
          <p:cNvSpPr>
            <a:spLocks noChangeArrowheads="1"/>
          </p:cNvSpPr>
          <p:nvPr/>
        </p:nvSpPr>
        <p:spPr bwMode="auto">
          <a:xfrm>
            <a:off x="5812544" y="312757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4" name="Rectangle 34"/>
          <p:cNvSpPr>
            <a:spLocks noChangeArrowheads="1"/>
          </p:cNvSpPr>
          <p:nvPr/>
        </p:nvSpPr>
        <p:spPr bwMode="auto">
          <a:xfrm>
            <a:off x="6123098" y="311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5" name="Rectangle 35"/>
          <p:cNvSpPr>
            <a:spLocks noChangeArrowheads="1"/>
          </p:cNvSpPr>
          <p:nvPr/>
        </p:nvSpPr>
        <p:spPr bwMode="auto">
          <a:xfrm>
            <a:off x="6431436" y="312757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6" name="Rectangle 36"/>
          <p:cNvSpPr>
            <a:spLocks noChangeArrowheads="1"/>
          </p:cNvSpPr>
          <p:nvPr/>
        </p:nvSpPr>
        <p:spPr bwMode="auto">
          <a:xfrm>
            <a:off x="6741990" y="312757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7" name="Rectangle 33"/>
          <p:cNvSpPr>
            <a:spLocks noChangeArrowheads="1"/>
          </p:cNvSpPr>
          <p:nvPr/>
        </p:nvSpPr>
        <p:spPr bwMode="auto">
          <a:xfrm>
            <a:off x="5812251" y="348556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8" name="Rectangle 34"/>
          <p:cNvSpPr>
            <a:spLocks noChangeArrowheads="1"/>
          </p:cNvSpPr>
          <p:nvPr/>
        </p:nvSpPr>
        <p:spPr bwMode="auto">
          <a:xfrm>
            <a:off x="6121851" y="347342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9" name="Rectangle 35"/>
          <p:cNvSpPr>
            <a:spLocks noChangeArrowheads="1"/>
          </p:cNvSpPr>
          <p:nvPr/>
        </p:nvSpPr>
        <p:spPr bwMode="auto">
          <a:xfrm>
            <a:off x="6431451" y="348556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0" name="Rectangle 36"/>
          <p:cNvSpPr>
            <a:spLocks noChangeArrowheads="1"/>
          </p:cNvSpPr>
          <p:nvPr/>
        </p:nvSpPr>
        <p:spPr bwMode="auto">
          <a:xfrm>
            <a:off x="6741051" y="348556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1" name="Rectangle 33"/>
          <p:cNvSpPr>
            <a:spLocks noChangeArrowheads="1"/>
          </p:cNvSpPr>
          <p:nvPr/>
        </p:nvSpPr>
        <p:spPr bwMode="auto">
          <a:xfrm>
            <a:off x="5812544" y="383998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2" name="Rectangle 34"/>
          <p:cNvSpPr>
            <a:spLocks noChangeArrowheads="1"/>
          </p:cNvSpPr>
          <p:nvPr/>
        </p:nvSpPr>
        <p:spPr bwMode="auto">
          <a:xfrm>
            <a:off x="6123098" y="382785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3" name="Rectangle 35"/>
          <p:cNvSpPr>
            <a:spLocks noChangeArrowheads="1"/>
          </p:cNvSpPr>
          <p:nvPr/>
        </p:nvSpPr>
        <p:spPr bwMode="auto">
          <a:xfrm>
            <a:off x="6431436" y="383998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4" name="Rectangle 36"/>
          <p:cNvSpPr>
            <a:spLocks noChangeArrowheads="1"/>
          </p:cNvSpPr>
          <p:nvPr/>
        </p:nvSpPr>
        <p:spPr bwMode="auto">
          <a:xfrm>
            <a:off x="6741990" y="383998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5" name="Rectangle 33"/>
          <p:cNvSpPr>
            <a:spLocks noChangeArrowheads="1"/>
          </p:cNvSpPr>
          <p:nvPr/>
        </p:nvSpPr>
        <p:spPr bwMode="auto">
          <a:xfrm>
            <a:off x="5805156" y="4201509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114756" y="418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6424356" y="420150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8" name="Rectangle 36"/>
          <p:cNvSpPr>
            <a:spLocks noChangeArrowheads="1"/>
          </p:cNvSpPr>
          <p:nvPr/>
        </p:nvSpPr>
        <p:spPr bwMode="auto">
          <a:xfrm>
            <a:off x="6733956" y="420150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9" name="Rectangle 33"/>
          <p:cNvSpPr>
            <a:spLocks noChangeArrowheads="1"/>
          </p:cNvSpPr>
          <p:nvPr/>
        </p:nvSpPr>
        <p:spPr bwMode="auto">
          <a:xfrm>
            <a:off x="5805449" y="4566569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0" name="Rectangle 34"/>
          <p:cNvSpPr>
            <a:spLocks noChangeArrowheads="1"/>
          </p:cNvSpPr>
          <p:nvPr/>
        </p:nvSpPr>
        <p:spPr bwMode="auto">
          <a:xfrm>
            <a:off x="6116003" y="455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1" name="Rectangle 35"/>
          <p:cNvSpPr>
            <a:spLocks noChangeArrowheads="1"/>
          </p:cNvSpPr>
          <p:nvPr/>
        </p:nvSpPr>
        <p:spPr bwMode="auto">
          <a:xfrm>
            <a:off x="6424341" y="456656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2" name="Rectangle 36"/>
          <p:cNvSpPr>
            <a:spLocks noChangeArrowheads="1"/>
          </p:cNvSpPr>
          <p:nvPr/>
        </p:nvSpPr>
        <p:spPr bwMode="auto">
          <a:xfrm>
            <a:off x="6734895" y="456656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3" name="Rectangle 33"/>
          <p:cNvSpPr>
            <a:spLocks noChangeArrowheads="1"/>
          </p:cNvSpPr>
          <p:nvPr/>
        </p:nvSpPr>
        <p:spPr bwMode="auto">
          <a:xfrm>
            <a:off x="5808694" y="492809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4" name="Rectangle 34"/>
          <p:cNvSpPr>
            <a:spLocks noChangeArrowheads="1"/>
          </p:cNvSpPr>
          <p:nvPr/>
        </p:nvSpPr>
        <p:spPr bwMode="auto">
          <a:xfrm>
            <a:off x="6118294" y="49280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5" name="Rectangle 35"/>
          <p:cNvSpPr>
            <a:spLocks noChangeArrowheads="1"/>
          </p:cNvSpPr>
          <p:nvPr/>
        </p:nvSpPr>
        <p:spPr bwMode="auto">
          <a:xfrm>
            <a:off x="6427894" y="49280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6" name="Rectangle 36"/>
          <p:cNvSpPr>
            <a:spLocks noChangeArrowheads="1"/>
          </p:cNvSpPr>
          <p:nvPr/>
        </p:nvSpPr>
        <p:spPr bwMode="auto">
          <a:xfrm>
            <a:off x="6737494" y="49280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7" name="Rectangle 33"/>
          <p:cNvSpPr>
            <a:spLocks noChangeArrowheads="1"/>
          </p:cNvSpPr>
          <p:nvPr/>
        </p:nvSpPr>
        <p:spPr bwMode="auto">
          <a:xfrm>
            <a:off x="5808987" y="529315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8" name="Rectangle 34"/>
          <p:cNvSpPr>
            <a:spLocks noChangeArrowheads="1"/>
          </p:cNvSpPr>
          <p:nvPr/>
        </p:nvSpPr>
        <p:spPr bwMode="auto">
          <a:xfrm>
            <a:off x="6119541" y="529315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9" name="Rectangle 35"/>
          <p:cNvSpPr>
            <a:spLocks noChangeArrowheads="1"/>
          </p:cNvSpPr>
          <p:nvPr/>
        </p:nvSpPr>
        <p:spPr bwMode="auto">
          <a:xfrm>
            <a:off x="6427879" y="529315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0" name="Rectangle 36"/>
          <p:cNvSpPr>
            <a:spLocks noChangeArrowheads="1"/>
          </p:cNvSpPr>
          <p:nvPr/>
        </p:nvSpPr>
        <p:spPr bwMode="auto">
          <a:xfrm>
            <a:off x="6738433" y="529315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1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84</a:t>
            </a:fld>
            <a:endParaRPr lang="da-DK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5879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975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207129" y="20359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1516729" y="20359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588222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898776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207114" y="239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517668" y="239038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808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8904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200034" y="275190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509634" y="275190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81127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891681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200019" y="311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10573" y="311696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808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904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200034" y="347494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1509634" y="347494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81127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891681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1200019" y="382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1510573" y="382937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5737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8833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1192939" y="419089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1502539" y="419089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574032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884586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192924" y="455595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1503478" y="455595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>
            <a:off x="5772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8868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1196477" y="491747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1506077" y="491747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577570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888124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4" name="Rectangle 35"/>
          <p:cNvSpPr>
            <a:spLocks noChangeArrowheads="1"/>
          </p:cNvSpPr>
          <p:nvPr/>
        </p:nvSpPr>
        <p:spPr bwMode="auto">
          <a:xfrm>
            <a:off x="1196462" y="528253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1507016" y="528253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3671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26767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8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986378" y="203949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7</a:t>
            </a:r>
          </a:p>
        </p:txBody>
      </p:sp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3295978" y="20394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2367471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2678025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2986363" y="239391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3296917" y="239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1</a:t>
            </a:r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23600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26696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3" name="Rectangle 35"/>
          <p:cNvSpPr>
            <a:spLocks noChangeArrowheads="1"/>
          </p:cNvSpPr>
          <p:nvPr/>
        </p:nvSpPr>
        <p:spPr bwMode="auto">
          <a:xfrm>
            <a:off x="2979283" y="275544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3288883" y="275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2360376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2670930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979268" y="312050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3289822" y="312050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23600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6696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79" name="Rectangle 35"/>
          <p:cNvSpPr>
            <a:spLocks noChangeArrowheads="1"/>
          </p:cNvSpPr>
          <p:nvPr/>
        </p:nvSpPr>
        <p:spPr bwMode="auto">
          <a:xfrm>
            <a:off x="2979283" y="347848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charset="0"/>
              </a:rPr>
              <a:t>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88883" y="347848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2360376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2670930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2979268" y="383291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289822" y="383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23529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26625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2972188" y="419443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3281788" y="419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89" name="Rectangle 33"/>
          <p:cNvSpPr>
            <a:spLocks noChangeArrowheads="1"/>
          </p:cNvSpPr>
          <p:nvPr/>
        </p:nvSpPr>
        <p:spPr bwMode="auto">
          <a:xfrm>
            <a:off x="2353281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0" name="Rectangle 34"/>
          <p:cNvSpPr>
            <a:spLocks noChangeArrowheads="1"/>
          </p:cNvSpPr>
          <p:nvPr/>
        </p:nvSpPr>
        <p:spPr bwMode="auto">
          <a:xfrm>
            <a:off x="2663835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2972173" y="455949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3282727" y="455949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23565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4" name="Rectangle 34"/>
          <p:cNvSpPr>
            <a:spLocks noChangeArrowheads="1"/>
          </p:cNvSpPr>
          <p:nvPr/>
        </p:nvSpPr>
        <p:spPr bwMode="auto">
          <a:xfrm>
            <a:off x="26661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2975726" y="492101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3285326" y="492101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2356819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2667373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99" name="Rectangle 35"/>
          <p:cNvSpPr>
            <a:spLocks noChangeArrowheads="1"/>
          </p:cNvSpPr>
          <p:nvPr/>
        </p:nvSpPr>
        <p:spPr bwMode="auto">
          <a:xfrm>
            <a:off x="2975711" y="528607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3286265" y="528607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1" name="Rectangle 33"/>
          <p:cNvSpPr>
            <a:spLocks noChangeArrowheads="1"/>
          </p:cNvSpPr>
          <p:nvPr/>
        </p:nvSpPr>
        <p:spPr bwMode="auto">
          <a:xfrm>
            <a:off x="41145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4424128" y="203089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47337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4" name="Rectangle 36"/>
          <p:cNvSpPr>
            <a:spLocks noChangeArrowheads="1"/>
          </p:cNvSpPr>
          <p:nvPr/>
        </p:nvSpPr>
        <p:spPr bwMode="auto">
          <a:xfrm>
            <a:off x="5043328" y="20430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charset="0"/>
              </a:rPr>
              <a:t>1</a:t>
            </a: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4114821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6" name="Rectangle 34"/>
          <p:cNvSpPr>
            <a:spLocks noChangeArrowheads="1"/>
          </p:cNvSpPr>
          <p:nvPr/>
        </p:nvSpPr>
        <p:spPr bwMode="auto">
          <a:xfrm>
            <a:off x="4425375" y="238532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7" name="Rectangle 35"/>
          <p:cNvSpPr>
            <a:spLocks noChangeArrowheads="1"/>
          </p:cNvSpPr>
          <p:nvPr/>
        </p:nvSpPr>
        <p:spPr bwMode="auto">
          <a:xfrm>
            <a:off x="4733713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5044267" y="239745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09" name="Rectangle 33"/>
          <p:cNvSpPr>
            <a:spLocks noChangeArrowheads="1"/>
          </p:cNvSpPr>
          <p:nvPr/>
        </p:nvSpPr>
        <p:spPr bwMode="auto">
          <a:xfrm>
            <a:off x="41074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0" name="Rectangle 34"/>
          <p:cNvSpPr>
            <a:spLocks noChangeArrowheads="1"/>
          </p:cNvSpPr>
          <p:nvPr/>
        </p:nvSpPr>
        <p:spPr bwMode="auto">
          <a:xfrm>
            <a:off x="4417033" y="274684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1" name="Rectangle 35"/>
          <p:cNvSpPr>
            <a:spLocks noChangeArrowheads="1"/>
          </p:cNvSpPr>
          <p:nvPr/>
        </p:nvSpPr>
        <p:spPr bwMode="auto">
          <a:xfrm>
            <a:off x="47266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2" name="Rectangle 36"/>
          <p:cNvSpPr>
            <a:spLocks noChangeArrowheads="1"/>
          </p:cNvSpPr>
          <p:nvPr/>
        </p:nvSpPr>
        <p:spPr bwMode="auto">
          <a:xfrm>
            <a:off x="5036233" y="275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3" name="Rectangle 33"/>
          <p:cNvSpPr>
            <a:spLocks noChangeArrowheads="1"/>
          </p:cNvSpPr>
          <p:nvPr/>
        </p:nvSpPr>
        <p:spPr bwMode="auto">
          <a:xfrm>
            <a:off x="4107726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4" name="Rectangle 34"/>
          <p:cNvSpPr>
            <a:spLocks noChangeArrowheads="1"/>
          </p:cNvSpPr>
          <p:nvPr/>
        </p:nvSpPr>
        <p:spPr bwMode="auto">
          <a:xfrm>
            <a:off x="4418280" y="311190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5" name="Rectangle 35"/>
          <p:cNvSpPr>
            <a:spLocks noChangeArrowheads="1"/>
          </p:cNvSpPr>
          <p:nvPr/>
        </p:nvSpPr>
        <p:spPr bwMode="auto">
          <a:xfrm>
            <a:off x="4726618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6" name="Rectangle 36"/>
          <p:cNvSpPr>
            <a:spLocks noChangeArrowheads="1"/>
          </p:cNvSpPr>
          <p:nvPr/>
        </p:nvSpPr>
        <p:spPr bwMode="auto">
          <a:xfrm>
            <a:off x="5037172" y="312403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7" name="Rectangle 33"/>
          <p:cNvSpPr>
            <a:spLocks noChangeArrowheads="1"/>
          </p:cNvSpPr>
          <p:nvPr/>
        </p:nvSpPr>
        <p:spPr bwMode="auto">
          <a:xfrm>
            <a:off x="41074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8" name="Rectangle 34"/>
          <p:cNvSpPr>
            <a:spLocks noChangeArrowheads="1"/>
          </p:cNvSpPr>
          <p:nvPr/>
        </p:nvSpPr>
        <p:spPr bwMode="auto">
          <a:xfrm>
            <a:off x="4417033" y="346988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47266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0" name="Rectangle 36"/>
          <p:cNvSpPr>
            <a:spLocks noChangeArrowheads="1"/>
          </p:cNvSpPr>
          <p:nvPr/>
        </p:nvSpPr>
        <p:spPr bwMode="auto">
          <a:xfrm>
            <a:off x="5036233" y="348202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4107726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4418280" y="382431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4726618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5037172" y="383644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5" name="Rectangle 33"/>
          <p:cNvSpPr>
            <a:spLocks noChangeArrowheads="1"/>
          </p:cNvSpPr>
          <p:nvPr/>
        </p:nvSpPr>
        <p:spPr bwMode="auto">
          <a:xfrm>
            <a:off x="41003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6" name="Rectangle 34"/>
          <p:cNvSpPr>
            <a:spLocks noChangeArrowheads="1"/>
          </p:cNvSpPr>
          <p:nvPr/>
        </p:nvSpPr>
        <p:spPr bwMode="auto">
          <a:xfrm>
            <a:off x="4409938" y="418583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7" name="Rectangle 35"/>
          <p:cNvSpPr>
            <a:spLocks noChangeArrowheads="1"/>
          </p:cNvSpPr>
          <p:nvPr/>
        </p:nvSpPr>
        <p:spPr bwMode="auto">
          <a:xfrm>
            <a:off x="47195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8" name="Rectangle 36"/>
          <p:cNvSpPr>
            <a:spLocks noChangeArrowheads="1"/>
          </p:cNvSpPr>
          <p:nvPr/>
        </p:nvSpPr>
        <p:spPr bwMode="auto">
          <a:xfrm>
            <a:off x="5029138" y="419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29" name="Rectangle 33"/>
          <p:cNvSpPr>
            <a:spLocks noChangeArrowheads="1"/>
          </p:cNvSpPr>
          <p:nvPr/>
        </p:nvSpPr>
        <p:spPr bwMode="auto">
          <a:xfrm>
            <a:off x="4100631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0" name="Rectangle 34"/>
          <p:cNvSpPr>
            <a:spLocks noChangeArrowheads="1"/>
          </p:cNvSpPr>
          <p:nvPr/>
        </p:nvSpPr>
        <p:spPr bwMode="auto">
          <a:xfrm>
            <a:off x="4411185" y="455089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1" name="Rectangle 35"/>
          <p:cNvSpPr>
            <a:spLocks noChangeArrowheads="1"/>
          </p:cNvSpPr>
          <p:nvPr/>
        </p:nvSpPr>
        <p:spPr bwMode="auto">
          <a:xfrm>
            <a:off x="4719523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5030077" y="45630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3" name="Rectangle 33"/>
          <p:cNvSpPr>
            <a:spLocks noChangeArrowheads="1"/>
          </p:cNvSpPr>
          <p:nvPr/>
        </p:nvSpPr>
        <p:spPr bwMode="auto">
          <a:xfrm>
            <a:off x="41038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4413476" y="492455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47230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6" name="Rectangle 36"/>
          <p:cNvSpPr>
            <a:spLocks noChangeArrowheads="1"/>
          </p:cNvSpPr>
          <p:nvPr/>
        </p:nvSpPr>
        <p:spPr bwMode="auto">
          <a:xfrm>
            <a:off x="5032676" y="492455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7" name="Rectangle 33"/>
          <p:cNvSpPr>
            <a:spLocks noChangeArrowheads="1"/>
          </p:cNvSpPr>
          <p:nvPr/>
        </p:nvSpPr>
        <p:spPr bwMode="auto">
          <a:xfrm>
            <a:off x="4104169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8" name="Rectangle 34"/>
          <p:cNvSpPr>
            <a:spLocks noChangeArrowheads="1"/>
          </p:cNvSpPr>
          <p:nvPr/>
        </p:nvSpPr>
        <p:spPr bwMode="auto">
          <a:xfrm>
            <a:off x="4414723" y="5289613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39" name="Rectangle 35"/>
          <p:cNvSpPr>
            <a:spLocks noChangeArrowheads="1"/>
          </p:cNvSpPr>
          <p:nvPr/>
        </p:nvSpPr>
        <p:spPr bwMode="auto">
          <a:xfrm>
            <a:off x="4723061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0" name="Rectangle 36"/>
          <p:cNvSpPr>
            <a:spLocks noChangeArrowheads="1"/>
          </p:cNvSpPr>
          <p:nvPr/>
        </p:nvSpPr>
        <p:spPr bwMode="auto">
          <a:xfrm>
            <a:off x="5033615" y="528961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1" name="Rectangle 33"/>
          <p:cNvSpPr>
            <a:spLocks noChangeArrowheads="1"/>
          </p:cNvSpPr>
          <p:nvPr/>
        </p:nvSpPr>
        <p:spPr bwMode="auto">
          <a:xfrm>
            <a:off x="5819346" y="204656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2" name="Rectangle 34"/>
          <p:cNvSpPr>
            <a:spLocks noChangeArrowheads="1"/>
          </p:cNvSpPr>
          <p:nvPr/>
        </p:nvSpPr>
        <p:spPr bwMode="auto">
          <a:xfrm>
            <a:off x="6128946" y="203443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3" name="Rectangle 35"/>
          <p:cNvSpPr>
            <a:spLocks noChangeArrowheads="1"/>
          </p:cNvSpPr>
          <p:nvPr/>
        </p:nvSpPr>
        <p:spPr bwMode="auto">
          <a:xfrm>
            <a:off x="6438546" y="204656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4" name="Rectangle 36"/>
          <p:cNvSpPr>
            <a:spLocks noChangeArrowheads="1"/>
          </p:cNvSpPr>
          <p:nvPr/>
        </p:nvSpPr>
        <p:spPr bwMode="auto">
          <a:xfrm>
            <a:off x="6748146" y="204656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5" name="Rectangle 33"/>
          <p:cNvSpPr>
            <a:spLocks noChangeArrowheads="1"/>
          </p:cNvSpPr>
          <p:nvPr/>
        </p:nvSpPr>
        <p:spPr bwMode="auto">
          <a:xfrm>
            <a:off x="5819639" y="240099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6" name="Rectangle 34"/>
          <p:cNvSpPr>
            <a:spLocks noChangeArrowheads="1"/>
          </p:cNvSpPr>
          <p:nvPr/>
        </p:nvSpPr>
        <p:spPr bwMode="auto">
          <a:xfrm>
            <a:off x="6130193" y="238885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7" name="Rectangle 35"/>
          <p:cNvSpPr>
            <a:spLocks noChangeArrowheads="1"/>
          </p:cNvSpPr>
          <p:nvPr/>
        </p:nvSpPr>
        <p:spPr bwMode="auto">
          <a:xfrm>
            <a:off x="6438531" y="240099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8" name="Rectangle 36"/>
          <p:cNvSpPr>
            <a:spLocks noChangeArrowheads="1"/>
          </p:cNvSpPr>
          <p:nvPr/>
        </p:nvSpPr>
        <p:spPr bwMode="auto">
          <a:xfrm>
            <a:off x="6749085" y="240099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5812251" y="276251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6121851" y="275038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1" name="Rectangle 35"/>
          <p:cNvSpPr>
            <a:spLocks noChangeArrowheads="1"/>
          </p:cNvSpPr>
          <p:nvPr/>
        </p:nvSpPr>
        <p:spPr bwMode="auto">
          <a:xfrm>
            <a:off x="6431451" y="276251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6741051" y="276251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3" name="Rectangle 33"/>
          <p:cNvSpPr>
            <a:spLocks noChangeArrowheads="1"/>
          </p:cNvSpPr>
          <p:nvPr/>
        </p:nvSpPr>
        <p:spPr bwMode="auto">
          <a:xfrm>
            <a:off x="5812544" y="3127576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4" name="Rectangle 34"/>
          <p:cNvSpPr>
            <a:spLocks noChangeArrowheads="1"/>
          </p:cNvSpPr>
          <p:nvPr/>
        </p:nvSpPr>
        <p:spPr bwMode="auto">
          <a:xfrm>
            <a:off x="6123098" y="311544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5" name="Rectangle 35"/>
          <p:cNvSpPr>
            <a:spLocks noChangeArrowheads="1"/>
          </p:cNvSpPr>
          <p:nvPr/>
        </p:nvSpPr>
        <p:spPr bwMode="auto">
          <a:xfrm>
            <a:off x="6431436" y="312757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6" name="Rectangle 36"/>
          <p:cNvSpPr>
            <a:spLocks noChangeArrowheads="1"/>
          </p:cNvSpPr>
          <p:nvPr/>
        </p:nvSpPr>
        <p:spPr bwMode="auto">
          <a:xfrm>
            <a:off x="6741990" y="312757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7" name="Rectangle 33"/>
          <p:cNvSpPr>
            <a:spLocks noChangeArrowheads="1"/>
          </p:cNvSpPr>
          <p:nvPr/>
        </p:nvSpPr>
        <p:spPr bwMode="auto">
          <a:xfrm>
            <a:off x="5812251" y="3485560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8" name="Rectangle 34"/>
          <p:cNvSpPr>
            <a:spLocks noChangeArrowheads="1"/>
          </p:cNvSpPr>
          <p:nvPr/>
        </p:nvSpPr>
        <p:spPr bwMode="auto">
          <a:xfrm>
            <a:off x="6121851" y="347342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59" name="Rectangle 35"/>
          <p:cNvSpPr>
            <a:spLocks noChangeArrowheads="1"/>
          </p:cNvSpPr>
          <p:nvPr/>
        </p:nvSpPr>
        <p:spPr bwMode="auto">
          <a:xfrm>
            <a:off x="6431451" y="348556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0" name="Rectangle 36"/>
          <p:cNvSpPr>
            <a:spLocks noChangeArrowheads="1"/>
          </p:cNvSpPr>
          <p:nvPr/>
        </p:nvSpPr>
        <p:spPr bwMode="auto">
          <a:xfrm>
            <a:off x="6741051" y="3485560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1" name="Rectangle 33"/>
          <p:cNvSpPr>
            <a:spLocks noChangeArrowheads="1"/>
          </p:cNvSpPr>
          <p:nvPr/>
        </p:nvSpPr>
        <p:spPr bwMode="auto">
          <a:xfrm>
            <a:off x="5812544" y="383998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2" name="Rectangle 34"/>
          <p:cNvSpPr>
            <a:spLocks noChangeArrowheads="1"/>
          </p:cNvSpPr>
          <p:nvPr/>
        </p:nvSpPr>
        <p:spPr bwMode="auto">
          <a:xfrm>
            <a:off x="6123098" y="382785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3" name="Rectangle 35"/>
          <p:cNvSpPr>
            <a:spLocks noChangeArrowheads="1"/>
          </p:cNvSpPr>
          <p:nvPr/>
        </p:nvSpPr>
        <p:spPr bwMode="auto">
          <a:xfrm>
            <a:off x="6431436" y="383998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4" name="Rectangle 36"/>
          <p:cNvSpPr>
            <a:spLocks noChangeArrowheads="1"/>
          </p:cNvSpPr>
          <p:nvPr/>
        </p:nvSpPr>
        <p:spPr bwMode="auto">
          <a:xfrm>
            <a:off x="6741990" y="383998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5" name="Rectangle 33"/>
          <p:cNvSpPr>
            <a:spLocks noChangeArrowheads="1"/>
          </p:cNvSpPr>
          <p:nvPr/>
        </p:nvSpPr>
        <p:spPr bwMode="auto">
          <a:xfrm>
            <a:off x="5805156" y="4201509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114756" y="418937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6424356" y="420150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8" name="Rectangle 36"/>
          <p:cNvSpPr>
            <a:spLocks noChangeArrowheads="1"/>
          </p:cNvSpPr>
          <p:nvPr/>
        </p:nvSpPr>
        <p:spPr bwMode="auto">
          <a:xfrm>
            <a:off x="6733956" y="420150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69" name="Rectangle 33"/>
          <p:cNvSpPr>
            <a:spLocks noChangeArrowheads="1"/>
          </p:cNvSpPr>
          <p:nvPr/>
        </p:nvSpPr>
        <p:spPr bwMode="auto">
          <a:xfrm>
            <a:off x="5805449" y="4566569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0" name="Rectangle 34"/>
          <p:cNvSpPr>
            <a:spLocks noChangeArrowheads="1"/>
          </p:cNvSpPr>
          <p:nvPr/>
        </p:nvSpPr>
        <p:spPr bwMode="auto">
          <a:xfrm>
            <a:off x="6116003" y="4554433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1" name="Rectangle 35"/>
          <p:cNvSpPr>
            <a:spLocks noChangeArrowheads="1"/>
          </p:cNvSpPr>
          <p:nvPr/>
        </p:nvSpPr>
        <p:spPr bwMode="auto">
          <a:xfrm>
            <a:off x="6424341" y="456656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2" name="Rectangle 36"/>
          <p:cNvSpPr>
            <a:spLocks noChangeArrowheads="1"/>
          </p:cNvSpPr>
          <p:nvPr/>
        </p:nvSpPr>
        <p:spPr bwMode="auto">
          <a:xfrm>
            <a:off x="6734895" y="456656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3" name="Rectangle 33"/>
          <p:cNvSpPr>
            <a:spLocks noChangeArrowheads="1"/>
          </p:cNvSpPr>
          <p:nvPr/>
        </p:nvSpPr>
        <p:spPr bwMode="auto">
          <a:xfrm>
            <a:off x="5808694" y="492809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4" name="Rectangle 34"/>
          <p:cNvSpPr>
            <a:spLocks noChangeArrowheads="1"/>
          </p:cNvSpPr>
          <p:nvPr/>
        </p:nvSpPr>
        <p:spPr bwMode="auto">
          <a:xfrm>
            <a:off x="6118294" y="49280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5" name="Rectangle 35"/>
          <p:cNvSpPr>
            <a:spLocks noChangeArrowheads="1"/>
          </p:cNvSpPr>
          <p:nvPr/>
        </p:nvSpPr>
        <p:spPr bwMode="auto">
          <a:xfrm>
            <a:off x="6427894" y="49280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6" name="Rectangle 36"/>
          <p:cNvSpPr>
            <a:spLocks noChangeArrowheads="1"/>
          </p:cNvSpPr>
          <p:nvPr/>
        </p:nvSpPr>
        <p:spPr bwMode="auto">
          <a:xfrm>
            <a:off x="6737494" y="492809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7" name="Rectangle 33"/>
          <p:cNvSpPr>
            <a:spLocks noChangeArrowheads="1"/>
          </p:cNvSpPr>
          <p:nvPr/>
        </p:nvSpPr>
        <p:spPr bwMode="auto">
          <a:xfrm>
            <a:off x="5808987" y="5293151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8" name="Rectangle 34"/>
          <p:cNvSpPr>
            <a:spLocks noChangeArrowheads="1"/>
          </p:cNvSpPr>
          <p:nvPr/>
        </p:nvSpPr>
        <p:spPr bwMode="auto">
          <a:xfrm>
            <a:off x="6119541" y="529315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79" name="Rectangle 35"/>
          <p:cNvSpPr>
            <a:spLocks noChangeArrowheads="1"/>
          </p:cNvSpPr>
          <p:nvPr/>
        </p:nvSpPr>
        <p:spPr bwMode="auto">
          <a:xfrm>
            <a:off x="6427879" y="529315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0" name="Rectangle 36"/>
          <p:cNvSpPr>
            <a:spLocks noChangeArrowheads="1"/>
          </p:cNvSpPr>
          <p:nvPr/>
        </p:nvSpPr>
        <p:spPr bwMode="auto">
          <a:xfrm>
            <a:off x="6738433" y="529315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1" name="Rectangle 33"/>
          <p:cNvSpPr>
            <a:spLocks noChangeArrowheads="1"/>
          </p:cNvSpPr>
          <p:nvPr/>
        </p:nvSpPr>
        <p:spPr bwMode="auto">
          <a:xfrm>
            <a:off x="7439100" y="205010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2" name="Rectangle 34"/>
          <p:cNvSpPr>
            <a:spLocks noChangeArrowheads="1"/>
          </p:cNvSpPr>
          <p:nvPr/>
        </p:nvSpPr>
        <p:spPr bwMode="auto">
          <a:xfrm>
            <a:off x="7748700" y="203796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3" name="Rectangle 35"/>
          <p:cNvSpPr>
            <a:spLocks noChangeArrowheads="1"/>
          </p:cNvSpPr>
          <p:nvPr/>
        </p:nvSpPr>
        <p:spPr bwMode="auto">
          <a:xfrm>
            <a:off x="8058300" y="205010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4" name="Rectangle 36"/>
          <p:cNvSpPr>
            <a:spLocks noChangeArrowheads="1"/>
          </p:cNvSpPr>
          <p:nvPr/>
        </p:nvSpPr>
        <p:spPr bwMode="auto">
          <a:xfrm>
            <a:off x="8367900" y="205010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5" name="Rectangle 33"/>
          <p:cNvSpPr>
            <a:spLocks noChangeArrowheads="1"/>
          </p:cNvSpPr>
          <p:nvPr/>
        </p:nvSpPr>
        <p:spPr bwMode="auto">
          <a:xfrm>
            <a:off x="7439393" y="2404532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6" name="Rectangle 34"/>
          <p:cNvSpPr>
            <a:spLocks noChangeArrowheads="1"/>
          </p:cNvSpPr>
          <p:nvPr/>
        </p:nvSpPr>
        <p:spPr bwMode="auto">
          <a:xfrm>
            <a:off x="7749947" y="2392396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7" name="Rectangle 35"/>
          <p:cNvSpPr>
            <a:spLocks noChangeArrowheads="1"/>
          </p:cNvSpPr>
          <p:nvPr/>
        </p:nvSpPr>
        <p:spPr bwMode="auto">
          <a:xfrm>
            <a:off x="8058285" y="240453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8" name="Rectangle 36"/>
          <p:cNvSpPr>
            <a:spLocks noChangeArrowheads="1"/>
          </p:cNvSpPr>
          <p:nvPr/>
        </p:nvSpPr>
        <p:spPr bwMode="auto">
          <a:xfrm>
            <a:off x="8368839" y="240453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89" name="Rectangle 33"/>
          <p:cNvSpPr>
            <a:spLocks noChangeArrowheads="1"/>
          </p:cNvSpPr>
          <p:nvPr/>
        </p:nvSpPr>
        <p:spPr bwMode="auto">
          <a:xfrm>
            <a:off x="7432005" y="276605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90" name="Rectangle 34"/>
          <p:cNvSpPr>
            <a:spLocks noChangeArrowheads="1"/>
          </p:cNvSpPr>
          <p:nvPr/>
        </p:nvSpPr>
        <p:spPr bwMode="auto">
          <a:xfrm>
            <a:off x="7741605" y="275391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91" name="Rectangle 35"/>
          <p:cNvSpPr>
            <a:spLocks noChangeArrowheads="1"/>
          </p:cNvSpPr>
          <p:nvPr/>
        </p:nvSpPr>
        <p:spPr bwMode="auto">
          <a:xfrm>
            <a:off x="8051205" y="276605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92" name="Rectangle 36"/>
          <p:cNvSpPr>
            <a:spLocks noChangeArrowheads="1"/>
          </p:cNvSpPr>
          <p:nvPr/>
        </p:nvSpPr>
        <p:spPr bwMode="auto">
          <a:xfrm>
            <a:off x="8360805" y="276605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93" name="Rectangle 33"/>
          <p:cNvSpPr>
            <a:spLocks noChangeArrowheads="1"/>
          </p:cNvSpPr>
          <p:nvPr/>
        </p:nvSpPr>
        <p:spPr bwMode="auto">
          <a:xfrm>
            <a:off x="7432298" y="3131114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94" name="Rectangle 34"/>
          <p:cNvSpPr>
            <a:spLocks noChangeArrowheads="1"/>
          </p:cNvSpPr>
          <p:nvPr/>
        </p:nvSpPr>
        <p:spPr bwMode="auto">
          <a:xfrm>
            <a:off x="7742852" y="311897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95" name="Rectangle 35"/>
          <p:cNvSpPr>
            <a:spLocks noChangeArrowheads="1"/>
          </p:cNvSpPr>
          <p:nvPr/>
        </p:nvSpPr>
        <p:spPr bwMode="auto">
          <a:xfrm>
            <a:off x="8051190" y="313111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96" name="Rectangle 36"/>
          <p:cNvSpPr>
            <a:spLocks noChangeArrowheads="1"/>
          </p:cNvSpPr>
          <p:nvPr/>
        </p:nvSpPr>
        <p:spPr bwMode="auto">
          <a:xfrm>
            <a:off x="8361744" y="3131114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97" name="Rectangle 33"/>
          <p:cNvSpPr>
            <a:spLocks noChangeArrowheads="1"/>
          </p:cNvSpPr>
          <p:nvPr/>
        </p:nvSpPr>
        <p:spPr bwMode="auto">
          <a:xfrm>
            <a:off x="7432005" y="3489098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98" name="Rectangle 34"/>
          <p:cNvSpPr>
            <a:spLocks noChangeArrowheads="1"/>
          </p:cNvSpPr>
          <p:nvPr/>
        </p:nvSpPr>
        <p:spPr bwMode="auto">
          <a:xfrm>
            <a:off x="7741605" y="3476962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199" name="Rectangle 35"/>
          <p:cNvSpPr>
            <a:spLocks noChangeArrowheads="1"/>
          </p:cNvSpPr>
          <p:nvPr/>
        </p:nvSpPr>
        <p:spPr bwMode="auto">
          <a:xfrm>
            <a:off x="8051205" y="348909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00" name="Rectangle 36"/>
          <p:cNvSpPr>
            <a:spLocks noChangeArrowheads="1"/>
          </p:cNvSpPr>
          <p:nvPr/>
        </p:nvSpPr>
        <p:spPr bwMode="auto">
          <a:xfrm>
            <a:off x="8360805" y="3489098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01" name="Rectangle 33"/>
          <p:cNvSpPr>
            <a:spLocks noChangeArrowheads="1"/>
          </p:cNvSpPr>
          <p:nvPr/>
        </p:nvSpPr>
        <p:spPr bwMode="auto">
          <a:xfrm>
            <a:off x="7432298" y="3843525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02" name="Rectangle 34"/>
          <p:cNvSpPr>
            <a:spLocks noChangeArrowheads="1"/>
          </p:cNvSpPr>
          <p:nvPr/>
        </p:nvSpPr>
        <p:spPr bwMode="auto">
          <a:xfrm>
            <a:off x="7742852" y="383138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03" name="Rectangle 35"/>
          <p:cNvSpPr>
            <a:spLocks noChangeArrowheads="1"/>
          </p:cNvSpPr>
          <p:nvPr/>
        </p:nvSpPr>
        <p:spPr bwMode="auto">
          <a:xfrm>
            <a:off x="8051190" y="384352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04" name="Rectangle 36"/>
          <p:cNvSpPr>
            <a:spLocks noChangeArrowheads="1"/>
          </p:cNvSpPr>
          <p:nvPr/>
        </p:nvSpPr>
        <p:spPr bwMode="auto">
          <a:xfrm>
            <a:off x="8361744" y="3843525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1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05" name="Rectangle 33"/>
          <p:cNvSpPr>
            <a:spLocks noChangeArrowheads="1"/>
          </p:cNvSpPr>
          <p:nvPr/>
        </p:nvSpPr>
        <p:spPr bwMode="auto">
          <a:xfrm>
            <a:off x="7424910" y="420504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06" name="Rectangle 34"/>
          <p:cNvSpPr>
            <a:spLocks noChangeArrowheads="1"/>
          </p:cNvSpPr>
          <p:nvPr/>
        </p:nvSpPr>
        <p:spPr bwMode="auto">
          <a:xfrm>
            <a:off x="7734510" y="419291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07" name="Rectangle 35"/>
          <p:cNvSpPr>
            <a:spLocks noChangeArrowheads="1"/>
          </p:cNvSpPr>
          <p:nvPr/>
        </p:nvSpPr>
        <p:spPr bwMode="auto">
          <a:xfrm>
            <a:off x="8044110" y="420504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08" name="Rectangle 36"/>
          <p:cNvSpPr>
            <a:spLocks noChangeArrowheads="1"/>
          </p:cNvSpPr>
          <p:nvPr/>
        </p:nvSpPr>
        <p:spPr bwMode="auto">
          <a:xfrm>
            <a:off x="8353710" y="420504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09" name="Rectangle 33"/>
          <p:cNvSpPr>
            <a:spLocks noChangeArrowheads="1"/>
          </p:cNvSpPr>
          <p:nvPr/>
        </p:nvSpPr>
        <p:spPr bwMode="auto">
          <a:xfrm>
            <a:off x="7425203" y="4570107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6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10" name="Rectangle 34"/>
          <p:cNvSpPr>
            <a:spLocks noChangeArrowheads="1"/>
          </p:cNvSpPr>
          <p:nvPr/>
        </p:nvSpPr>
        <p:spPr bwMode="auto">
          <a:xfrm>
            <a:off x="7735757" y="4557971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5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11" name="Rectangle 35"/>
          <p:cNvSpPr>
            <a:spLocks noChangeArrowheads="1"/>
          </p:cNvSpPr>
          <p:nvPr/>
        </p:nvSpPr>
        <p:spPr bwMode="auto">
          <a:xfrm>
            <a:off x="8044095" y="457010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12" name="Rectangle 36"/>
          <p:cNvSpPr>
            <a:spLocks noChangeArrowheads="1"/>
          </p:cNvSpPr>
          <p:nvPr/>
        </p:nvSpPr>
        <p:spPr bwMode="auto">
          <a:xfrm>
            <a:off x="8354649" y="4570107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13" name="Rectangle 33"/>
          <p:cNvSpPr>
            <a:spLocks noChangeArrowheads="1"/>
          </p:cNvSpPr>
          <p:nvPr/>
        </p:nvSpPr>
        <p:spPr bwMode="auto">
          <a:xfrm>
            <a:off x="7428448" y="4931629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7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14" name="Rectangle 34"/>
          <p:cNvSpPr>
            <a:spLocks noChangeArrowheads="1"/>
          </p:cNvSpPr>
          <p:nvPr/>
        </p:nvSpPr>
        <p:spPr bwMode="auto">
          <a:xfrm>
            <a:off x="7738048" y="49316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0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15" name="Rectangle 35"/>
          <p:cNvSpPr>
            <a:spLocks noChangeArrowheads="1"/>
          </p:cNvSpPr>
          <p:nvPr/>
        </p:nvSpPr>
        <p:spPr bwMode="auto">
          <a:xfrm>
            <a:off x="8047648" y="49316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16" name="Rectangle 36"/>
          <p:cNvSpPr>
            <a:spLocks noChangeArrowheads="1"/>
          </p:cNvSpPr>
          <p:nvPr/>
        </p:nvSpPr>
        <p:spPr bwMode="auto">
          <a:xfrm>
            <a:off x="8357248" y="493162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2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17" name="Rectangle 33"/>
          <p:cNvSpPr>
            <a:spLocks noChangeArrowheads="1"/>
          </p:cNvSpPr>
          <p:nvPr/>
        </p:nvSpPr>
        <p:spPr bwMode="auto">
          <a:xfrm>
            <a:off x="7428741" y="5296689"/>
            <a:ext cx="311200" cy="360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8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18" name="Rectangle 34"/>
          <p:cNvSpPr>
            <a:spLocks noChangeArrowheads="1"/>
          </p:cNvSpPr>
          <p:nvPr/>
        </p:nvSpPr>
        <p:spPr bwMode="auto">
          <a:xfrm>
            <a:off x="7739295" y="529668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3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19" name="Rectangle 35"/>
          <p:cNvSpPr>
            <a:spLocks noChangeArrowheads="1"/>
          </p:cNvSpPr>
          <p:nvPr/>
        </p:nvSpPr>
        <p:spPr bwMode="auto">
          <a:xfrm>
            <a:off x="8047633" y="529668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9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20" name="Rectangle 36"/>
          <p:cNvSpPr>
            <a:spLocks noChangeArrowheads="1"/>
          </p:cNvSpPr>
          <p:nvPr/>
        </p:nvSpPr>
        <p:spPr bwMode="auto">
          <a:xfrm>
            <a:off x="8358187" y="5296689"/>
            <a:ext cx="311200" cy="3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mic Sans MS" charset="0"/>
              </a:rPr>
              <a:t>4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221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85</a:t>
            </a:fld>
            <a:endParaRPr lang="da-DK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556646"/>
            <a:ext cx="9144000" cy="6463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 </a:t>
            </a:r>
            <a:r>
              <a:rPr 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6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1658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 particular, we can sort </a:t>
            </a:r>
            <a:r>
              <a:rPr lang="en-US" sz="3600" i="1" dirty="0" smtClean="0">
                <a:solidFill>
                  <a:schemeClr val="accent2"/>
                </a:solidFill>
              </a:rPr>
              <a:t>n</a:t>
            </a:r>
            <a:r>
              <a:rPr lang="en-US" sz="3600" dirty="0" smtClean="0"/>
              <a:t> integers </a:t>
            </a:r>
            <a:br>
              <a:rPr lang="en-US" sz="3600" dirty="0" smtClean="0"/>
            </a:br>
            <a:r>
              <a:rPr lang="en-US" sz="3600" dirty="0" smtClean="0"/>
              <a:t>in the range </a:t>
            </a:r>
            <a:r>
              <a:rPr lang="en-US" sz="3600" dirty="0" smtClean="0">
                <a:solidFill>
                  <a:schemeClr val="accent2"/>
                </a:solidFill>
              </a:rPr>
              <a:t>{0,1,…, </a:t>
            </a:r>
            <a:r>
              <a:rPr lang="en-US" sz="3600" i="1" dirty="0" smtClean="0">
                <a:solidFill>
                  <a:schemeClr val="accent2"/>
                </a:solidFill>
              </a:rPr>
              <a:t>n</a:t>
            </a:r>
            <a:r>
              <a:rPr lang="en-US" sz="3600" i="1" baseline="30000" dirty="0" smtClean="0">
                <a:solidFill>
                  <a:schemeClr val="accent2"/>
                </a:solidFill>
              </a:rPr>
              <a:t>d</a:t>
            </a:r>
            <a:r>
              <a:rPr lang="en-US" sz="3600" dirty="0" smtClean="0">
                <a:solidFill>
                  <a:schemeClr val="accent2"/>
                </a:solidFill>
                <a:sym typeface="Symbol"/>
              </a:rPr>
              <a:t>1</a:t>
            </a:r>
            <a:r>
              <a:rPr lang="en-US" sz="3600" dirty="0" smtClean="0">
                <a:solidFill>
                  <a:schemeClr val="accent2"/>
                </a:solidFill>
              </a:rPr>
              <a:t>} </a:t>
            </a:r>
            <a:r>
              <a:rPr lang="en-US" sz="3600" dirty="0" smtClean="0"/>
              <a:t>in </a:t>
            </a:r>
            <a:r>
              <a:rPr lang="en-US" sz="3600" dirty="0" smtClean="0">
                <a:solidFill>
                  <a:schemeClr val="accent2"/>
                </a:solidFill>
              </a:rPr>
              <a:t>O(</a:t>
            </a:r>
            <a:r>
              <a:rPr lang="en-US" sz="3600" i="1" dirty="0" err="1" smtClean="0">
                <a:solidFill>
                  <a:schemeClr val="accent2"/>
                </a:solidFill>
              </a:rPr>
              <a:t>dn</a:t>
            </a:r>
            <a:r>
              <a:rPr lang="en-US" sz="3600" dirty="0" smtClean="0">
                <a:solidFill>
                  <a:schemeClr val="accent2"/>
                </a:solidFill>
              </a:rPr>
              <a:t>)</a:t>
            </a:r>
            <a:r>
              <a:rPr lang="en-US" sz="3600" dirty="0" smtClean="0"/>
              <a:t> time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1768" y="37283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(View each number as a </a:t>
            </a:r>
            <a:r>
              <a:rPr lang="en-US" sz="3200" i="1" dirty="0" smtClean="0">
                <a:solidFill>
                  <a:schemeClr val="accent2"/>
                </a:solidFill>
              </a:rPr>
              <a:t>d</a:t>
            </a:r>
            <a:r>
              <a:rPr lang="en-US" sz="3200" dirty="0" smtClean="0"/>
              <a:t> digit number in base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78" y="455023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 practice, choose </a:t>
            </a:r>
            <a:r>
              <a:rPr lang="en-US" sz="3200" i="1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to be a power of two</a:t>
            </a:r>
            <a:br>
              <a:rPr lang="en-US" sz="3200" dirty="0" smtClean="0"/>
            </a:br>
            <a:r>
              <a:rPr lang="en-US" sz="3200" dirty="0" smtClean="0"/>
              <a:t>Edge digit extracted using simple bit operations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86</a:t>
            </a:fld>
            <a:endParaRPr lang="da-DK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digits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0447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 </a:t>
            </a:r>
            <a:r>
              <a:rPr lang="en-US" sz="3600" i="1" dirty="0" smtClean="0"/>
              <a:t>R</a:t>
            </a:r>
            <a:r>
              <a:rPr lang="en-US" sz="3600" dirty="0" smtClean="0"/>
              <a:t>=2</a:t>
            </a:r>
            <a:r>
              <a:rPr lang="en-US" sz="3600" i="1" baseline="30000" dirty="0" smtClean="0"/>
              <a:t>r</a:t>
            </a:r>
            <a:r>
              <a:rPr lang="en-US" sz="3600" i="1" dirty="0" smtClean="0"/>
              <a:t>, </a:t>
            </a:r>
            <a:r>
              <a:rPr lang="en-US" sz="3600" dirty="0" smtClean="0"/>
              <a:t>the operation is especially efficient:</a:t>
            </a:r>
            <a:endParaRPr lang="en-US" sz="3600" dirty="0"/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48277" y="1612787"/>
            <a:ext cx="4647447" cy="72466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542667" y="3409316"/>
            <a:ext cx="6058667" cy="496124"/>
          </a:xfrm>
          <a:prstGeom prst="rect">
            <a:avLst/>
          </a:prstGeom>
          <a:noFill/>
          <a:ln/>
          <a:effectLst/>
        </p:spPr>
      </p:pic>
      <p:grpSp>
        <p:nvGrpSpPr>
          <p:cNvPr id="39" name="Group 38"/>
          <p:cNvGrpSpPr/>
          <p:nvPr/>
        </p:nvGrpSpPr>
        <p:grpSpPr>
          <a:xfrm>
            <a:off x="425265" y="4498703"/>
            <a:ext cx="8293470" cy="495942"/>
            <a:chOff x="382933" y="4498703"/>
            <a:chExt cx="8293470" cy="495942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981836" y="4498703"/>
              <a:ext cx="516337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499659" y="4498703"/>
              <a:ext cx="516338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4017483" y="4498703"/>
              <a:ext cx="516337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535306" y="4498703"/>
              <a:ext cx="516338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5053130" y="4498703"/>
              <a:ext cx="516338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5570954" y="4498703"/>
              <a:ext cx="516337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6088777" y="4498703"/>
              <a:ext cx="516338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6606601" y="4498703"/>
              <a:ext cx="516337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7124424" y="4498703"/>
              <a:ext cx="516337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7642247" y="4498703"/>
              <a:ext cx="516338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8160066" y="4498703"/>
              <a:ext cx="516337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382933" y="4498703"/>
              <a:ext cx="516338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900757" y="4498703"/>
              <a:ext cx="516337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418580" y="4498703"/>
              <a:ext cx="516337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1936403" y="4498703"/>
              <a:ext cx="516338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2454222" y="4498703"/>
              <a:ext cx="516337" cy="4959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48932" y="5103699"/>
            <a:ext cx="2069803" cy="1083145"/>
            <a:chOff x="6648932" y="5103699"/>
            <a:chExt cx="2069803" cy="1083145"/>
          </a:xfrm>
        </p:grpSpPr>
        <p:sp>
          <p:nvSpPr>
            <p:cNvPr id="40" name="Right Brace 39"/>
            <p:cNvSpPr/>
            <p:nvPr/>
          </p:nvSpPr>
          <p:spPr bwMode="auto">
            <a:xfrm rot="5400000">
              <a:off x="7424922" y="4327709"/>
              <a:ext cx="517824" cy="2069803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23559" y="5602069"/>
              <a:ext cx="13272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 smtClean="0"/>
                <a:t>r</a:t>
              </a:r>
              <a:r>
                <a:rPr lang="en-US" sz="3200" dirty="0" smtClean="0"/>
                <a:t> bits</a:t>
              </a:r>
              <a:endParaRPr lang="en-US" sz="3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79129" y="5103698"/>
            <a:ext cx="2069803" cy="1092325"/>
            <a:chOff x="4579129" y="5103698"/>
            <a:chExt cx="2069803" cy="1092325"/>
          </a:xfrm>
        </p:grpSpPr>
        <p:sp>
          <p:nvSpPr>
            <p:cNvPr id="41" name="Right Brace 40"/>
            <p:cNvSpPr/>
            <p:nvPr/>
          </p:nvSpPr>
          <p:spPr bwMode="auto">
            <a:xfrm rot="5400000">
              <a:off x="5355119" y="4327708"/>
              <a:ext cx="517824" cy="2069803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2559" y="5611248"/>
              <a:ext cx="13272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 smtClean="0"/>
                <a:t>r</a:t>
              </a:r>
              <a:r>
                <a:rPr lang="en-US" sz="3200" dirty="0" smtClean="0"/>
                <a:t> bits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8E80-D907-4009-8F2E-B4CD05C43C58}" type="slidenum">
              <a:rPr lang="he-IL" smtClean="0"/>
              <a:pPr/>
              <a:t>87</a:t>
            </a:fld>
            <a:endParaRPr lang="da-DK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39204"/>
            <a:ext cx="91440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Word-RAM model</a:t>
            </a:r>
            <a:endParaRPr 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605633"/>
            <a:ext cx="9144000" cy="584775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machine word holds </a:t>
            </a:r>
            <a:r>
              <a:rPr lang="en-US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41658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 constant time, we can perform any “usual” operation on two machine words, e.g., addition, multiplication, logical operations, shifts, etc.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768" y="42345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Open problem: </a:t>
            </a:r>
            <a:r>
              <a:rPr lang="en-US" sz="3200" dirty="0" smtClean="0"/>
              <a:t>Can we sort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/>
              <a:t> words in </a:t>
            </a:r>
            <a:r>
              <a:rPr lang="en-US" sz="3200" dirty="0" smtClean="0">
                <a:solidFill>
                  <a:schemeClr val="accent2"/>
                </a:solidFill>
              </a:rPr>
              <a:t>O(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r>
              <a:rPr lang="en-US" sz="3200" dirty="0" smtClean="0"/>
              <a:t> time?</a:t>
            </a:r>
            <a:endParaRPr lang="en-US" sz="3200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1644" y="5161402"/>
            <a:ext cx="5600712" cy="95326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208936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01AE0-5E5A-403B-AC38-878B11F4D61E}" type="slidenum">
              <a:rPr lang="he-IL"/>
              <a:pPr/>
              <a:t>9</a:t>
            </a:fld>
            <a:endParaRPr lang="da-DK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33" y="1523832"/>
            <a:ext cx="5662735" cy="233997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0" y="257429"/>
            <a:ext cx="9144000" cy="1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6000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Quicksort</a:t>
            </a:r>
            <a:endParaRPr lang="en-US" sz="5400" kern="0" dirty="0" smtClean="0">
              <a:solidFill>
                <a:srgbClr val="C0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50059" y="4645658"/>
            <a:ext cx="7370941" cy="489084"/>
            <a:chOff x="850059" y="4645658"/>
            <a:chExt cx="7370941" cy="489084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850059" y="4645658"/>
              <a:ext cx="668337" cy="489084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baseline="-25000" dirty="0">
                <a:latin typeface="+mn-lt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520319" y="4645658"/>
              <a:ext cx="668338" cy="489084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190580" y="4645658"/>
              <a:ext cx="668337" cy="4890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860840" y="4645658"/>
              <a:ext cx="668338" cy="4890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531101" y="4645658"/>
              <a:ext cx="668338" cy="4890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3200" baseline="-25000" dirty="0">
                <a:latin typeface="+mn-lt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201362" y="4645658"/>
              <a:ext cx="668337" cy="489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871622" y="4645658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5541883" y="4645658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6212143" y="4645658"/>
              <a:ext cx="668337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6882403" y="4645658"/>
              <a:ext cx="668338" cy="4890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7552663" y="4645658"/>
              <a:ext cx="668337" cy="489084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ＭＳ Ｐゴシック" charset="-128"/>
                </a:defRPr>
              </a:lvl9pPr>
            </a:lstStyle>
            <a:p>
              <a:pPr lvl="0" algn="ctr" eaLnBrk="1" hangingPunct="1"/>
              <a:endParaRPr lang="en-US" altLang="en-US" sz="3200" i="1" baseline="-25000" dirty="0">
                <a:solidFill>
                  <a:srgbClr val="000000"/>
                </a:solidFill>
                <a:latin typeface="Times New Roman"/>
              </a:endParaRPr>
            </a:p>
          </p:txBody>
        </p:sp>
      </p:grpSp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6061" y="4061731"/>
            <a:ext cx="279233" cy="4474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9535" y="4146395"/>
            <a:ext cx="335080" cy="27811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2" name="Picture 2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4459" y="4089431"/>
            <a:ext cx="335080" cy="39204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2059509" y="5282222"/>
            <a:ext cx="2344950" cy="1253430"/>
            <a:chOff x="2028352" y="5282222"/>
            <a:chExt cx="2344950" cy="1253430"/>
          </a:xfrm>
        </p:grpSpPr>
        <p:sp>
          <p:nvSpPr>
            <p:cNvPr id="24" name="Right Brace 23"/>
            <p:cNvSpPr/>
            <p:nvPr/>
          </p:nvSpPr>
          <p:spPr bwMode="auto">
            <a:xfrm rot="5400000">
              <a:off x="2911980" y="4560822"/>
              <a:ext cx="567982" cy="2010782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28352" y="6012432"/>
              <a:ext cx="2344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&lt; </a:t>
              </a:r>
              <a:r>
                <a:rPr lang="en-US" i="1" dirty="0" smtClean="0"/>
                <a:t>A</a:t>
              </a:r>
              <a:r>
                <a:rPr lang="en-US" dirty="0" smtClean="0"/>
                <a:t>[</a:t>
              </a:r>
              <a:r>
                <a:rPr lang="en-US" i="1" dirty="0" smtClean="0"/>
                <a:t>p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02778" y="5282222"/>
            <a:ext cx="2679119" cy="1258350"/>
            <a:chOff x="4871621" y="5282222"/>
            <a:chExt cx="2679119" cy="1258350"/>
          </a:xfrm>
        </p:grpSpPr>
        <p:sp>
          <p:nvSpPr>
            <p:cNvPr id="29" name="Right Brace 28"/>
            <p:cNvSpPr/>
            <p:nvPr/>
          </p:nvSpPr>
          <p:spPr bwMode="auto">
            <a:xfrm rot="5400000">
              <a:off x="5927190" y="4226653"/>
              <a:ext cx="567982" cy="2679119"/>
            </a:xfrm>
            <a:prstGeom prst="righ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41864" y="6017352"/>
              <a:ext cx="2344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≥ </a:t>
              </a:r>
              <a:r>
                <a:rPr lang="en-US" i="1" dirty="0" smtClean="0"/>
                <a:t>A</a:t>
              </a:r>
              <a:r>
                <a:rPr lang="en-US" dirty="0" smtClean="0"/>
                <a:t>[</a:t>
              </a:r>
              <a:r>
                <a:rPr lang="en-US" i="1" dirty="0" smtClean="0"/>
                <a:t>p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pic>
        <p:nvPicPr>
          <p:cNvPr id="2" name="Picture 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1300" y="1523832"/>
            <a:ext cx="5661401" cy="233942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302419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ZWICK@ELZVUKPFUVWZY5H8" val="5083"/>
  <p:tag name="FIRSTZWICK@FZFMRKMFUVWYY57I" val="510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\frac{n}{10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1"/>
  <p:tag name="PICTUREFILESIZE" val="208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\frac{9n}{10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"/>
  <p:tag name="PICTUREFILESIZE" val="250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\frac{n}{100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"/>
  <p:tag name="PICTUREFILESIZE" val="261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\frac{9n}{100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"/>
  <p:tag name="PICTUREFILESIZE" val="303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\frac{9n}{100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"/>
  <p:tag name="PICTUREFILESIZE" val="303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\frac{81n}{100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7"/>
  <p:tag name="PICTUREFILESIZE" val="31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\log_{10/9} n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37"/>
  <p:tag name="PICTUREFILESIZE" val="341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\log_{10} n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9"/>
  <p:tag name="PICTUREFILESIZE" val="274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C_n \;=\; n-1 + C_{n-1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89"/>
  <p:tag name="PICTUREFILESIZE" val="410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C_0 \;=\; C_1 \;=\; 0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6"/>
  <p:tag name="PICTUREFILESIZE" val="33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C_n \;=\; {n \choose 2} \;=\; \frac{n(n-1)}{2} 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10"/>
  <p:tag name="PICTUREFILESIZE" val="847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n-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3"/>
  <p:tag name="PICTUREFILESIZE" val="168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n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31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n-2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3"/>
  <p:tag name="PICTUREFILESIZE" val="189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&#10;\parbox{2.6in}{&#10;\begin{function}[H]&#10;\SetVline \dontprintsemicolon&#10;% \BlankLine&#10;$i\gets \mbox{\tt rand}(\ell,r)$ \;&#10;$A[i]\leftrightarrow A[r]$ \;&#10;\Return{$\mbox{\tt partition}(A,\ell,r)$}&#10;\caption{rand-partition(\mbox{$A,\ell,r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88"/>
  <p:tag name="PICTUREFILESIZE" val="2905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6in}{&#10;\begin{function}[H]&#10;\SetVline \dontprintsemicolon&#10;\If{$\ell&lt;r$}&#10;{&#10;   $p\gets \mbox{\tt rand-partition}(A,\ell,r)$ \;&#10;   $\mbox{\tt rand-quicksort}(A,\ell,p-1)$ \;&#10;   $\mbox{\tt rand-quicksort}(A,p+1,r)$ \;&#10;&#10;}&#10;\caption{rand-quicksort(\mbox{$A,\ell,r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88"/>
  <p:tag name="PICTUREFILESIZE" val="4438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C_n \;=\; n-1 + \frac{1}{n}\sum_{i=1}^n (C_{i-1}+C_{n-i})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53"/>
  <p:tag name="PICTUREFILESIZE" val="1090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C_0 \;=\; C_1 \;=\; 0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6"/>
  <p:tag name="PICTUREFILESIZE" val="33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C_n \;=\; 2(n+1)H_n-4n \;\sim\; 2n\ln n \;\approx\; 1.39n\log_2 n 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21"/>
  <p:tag name="PICTUREFILESIZE" val="1256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H_n \;=\; \sum_{i=1}^n\frac{1}{i} \sim \ln n 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85"/>
  <p:tag name="PICTUREFILESIZE" val="726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parbox{3in}{&#10;{\bf Lemma 1} Every two keys are compared at most once by {\tt quicksort}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17"/>
  <p:tag name="PICTUREFILESIZE" val="1915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parbox{3in}{&#10;{\bf Lemma 2} The probability that {\tt quicksort} compares the $i$-th largest key&#10;with the $j$-th largest key in the input array, where $i&lt;j$, is exactly $\frac{2}{j-i+1}$.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17"/>
  <p:tag name="PICTUREFILESIZE" val="3849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parbox{3in}{&#10;We assume that all keys are distinct.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1"/>
  <p:tag name="PICTUREFILESIZE" val="1033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parbox{3in}{&#10;{\bf Lemma 2} The probability that {\tt quicksort} compares the $i$-th largest key&#10;with the $j$-th largest key in the input array, where $i&lt;j$, is exactly $\frac{2}{j-i+1}$.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17"/>
  <p:tag name="PICTUREFILESIZE" val="384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parbox{3in}{&#10;{\bf Lemma 2} $\;\;\Pr[i:j] \;=\; \frac{2}{j-i+1}$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31"/>
  <p:tag name="PICTUREFILESIZE" val="737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parbox{3in}{&#10;$\Pr[i:j\mid k]\;= $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9"/>
  <p:tag name="PICTUREFILESIZE" val="39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parbox{3in}{&#10;$\Pr[i:j\mid k&lt;i]\;=\; \frac{2}{j-i+1} $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6"/>
  <p:tag name="PICTUREFILESIZE" val="633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parbox{3in}{&#10;$\Pr[i:j\mid k&gt;j]\;=\; \frac{2}{j-i+1} $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7"/>
  <p:tag name="PICTUREFILESIZE" val="634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parbox{3in}{&#10;\[  \begin{array}{c}&#10;\Pr[i:j\mid i\le k\le j]\;=\; \\[3pt]&#10;\Pr[k=i \lor k=j \mid i\le k\le j] \;=\; \frac{2}{j-i+1}&#10;\end{array}&#10;\]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5"/>
  <p:tag name="PICTUREFILESIZE" val="1478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parbox{3in}{&#10;$\Pr[i:j]\;=\; \frac{2}{j-i+1} $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6"/>
  <p:tag name="PICTUREFILESIZE" val="470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C_n \;=\; \sum_{i=1}^{n-1} \sum_{j=i+1}^n \frac{2}{j-i+1}&#10;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12"/>
  <p:tag name="PICTUREFILESIZE" val="969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&#10;\;&lt;\; 2n \cdot \sum_{k=2}^n \frac{1}{k} \;&lt;\;2 nH_n \;&lt;\; 2n(\ln n+1)&#10;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8"/>
  <p:tag name="PICTUREFILESIZE" val="1282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C_n \;=\; \sum_{i=1}^{n-1} \sum_{j=i+1}^n \frac{2}{j-i+1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12"/>
  <p:tag name="PICTUREFILESIZE" val="969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 \;=\; \sum_{i=1}^{n-1} \sum_{k=2}^{n-i+1} \frac{2}{k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3"/>
  <p:tag name="PICTUREFILESIZE" val="769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 \;=\; 2\sum_{k=2}^n \frac{n-k+1}{k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9"/>
  <p:tag name="PICTUREFILESIZE" val="714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 \;=\; 2(n+1)\sum_{k=2}^n \frac{1}{k} -2(n-1)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2"/>
  <p:tag name="PICTUREFILESIZE" val="940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 \;=\; 2(n+1)\sum_{k=1}^n \frac{1}{k} -4n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98"/>
  <p:tag name="PICTUREFILESIZE" val="884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 \;=\; 2(n+1)H_n -4n \;\sim\; 2n\ln n \;\approx\; 1.39n\log_2 n  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02"/>
  <p:tag name="PICTUREFILESIZE" val="1183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parbox{2.8in}{&#10;{\bf Lemma 1} The {\color{red}height} (maximal depth) of a binary tree containing $\ell$ &#10;leaves is at least $\log_2\ell$.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03"/>
  <p:tag name="PICTUREFILESIZE" val="2426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parbox{2.8in}{&#10;{\bf Lemma 2} The {\color{blue}average depth} of a leaf in a binary tree containing $\ell$ &#10;leaves is at least $\log_2\ell$.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03"/>
  <p:tag name="PICTUREFILESIZE" val="2380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frac{\ell_1}{\ell}(1+\log_2\ell_1) + \frac{\ell_2}{\ell}(1+\log_2\ell_2)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38"/>
  <p:tag name="PICTUREFILESIZE" val="1055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ell = \ell_1+\ell_2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7"/>
  <p:tag name="PICTUREFILESIZE" val="318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ell_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8"/>
  <p:tag name="PICTUREFILESIZE" val="148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ell_2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8"/>
  <p:tag name="PICTUREFILESIZE" val="16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=\; 1 + \frac{\ell_1\log_2\ell_1+\ell_2\log_2\ell_2}{\ell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0"/>
  <p:tag name="PICTUREFILESIZE" val="848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=\; 1 + \log_2\frac{\ell}{2} \;=\; \log_2\ell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99"/>
  <p:tag name="PICTUREFILESIZE" val="670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\ge\; 1 + \frac{2\frac{\ell_1+\ell_2}{2} \log_2\frac{\ell_1+\ell_2}{2}}{\ell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3"/>
  <p:tag name="PICTUREFILESIZE" val="824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x_1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"/>
  <p:tag name="PICTUREFILESIZE" val="148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x_2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"/>
  <p:tag name="PICTUREFILESIZE" val="157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frac{x_1+x_2}{2}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33"/>
  <p:tag name="PICTUREFILESIZE" val="347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f(x_1)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3"/>
  <p:tag name="PICTUREFILESIZE" val="260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f(x_2)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3"/>
  <p:tag name="PICTUREFILESIZE" val="270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f\biggl(\frac{x_1+x_2}{2}\biggr) \;\le\; \frac{f(x_1)+f(x_2)}{2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36"/>
  <p:tag name="PICTUREFILESIZE" val="1107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log_2 n! \;&gt;\; n\log_2 n - (\log_2{\rm e})n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9"/>
  <p:tag name="PICTUREFILESIZE" val="708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log_2 n! \;&gt;\; n\log_2 n - (\log_2{\rm e})n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9"/>
  <p:tag name="PICTUREFILESIZE" val="708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sqrt{2\pi n}\left(\frac{n}{\rm e}\right)^n \;&lt;\; n! \;&lt;\;&#10;\sqrt{2\pi n}\left(\frac{n}{\rm e}\right)^n \left(1+\frac{1}{12n}\right)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02"/>
  <p:tag name="PICTUREFILESIZE" val="1711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log_2 n! \;=\; \sum_{i=2}^n \log_2 i \;&gt;\;&#10;\int_{1}^n \log_2x\,dx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59"/>
  <p:tag name="PICTUREFILESIZE" val="1238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= \; \bigl[ x\log_2x - (\log_2{\rm e})x\bigr]_1^n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7"/>
  <p:tag name="PICTUREFILESIZE" val="733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 \;=\; n\log_2 n - (\log_2{\rm e})(n-1)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0"/>
  <p:tag name="PICTUREFILESIZE" val="686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1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2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8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3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4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n{-}1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9"/>
  <p:tag name="PICTUREFILESIZE" val="163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n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3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int_1^n f(x)\,dx \;\le\; \sum_{i=2}^n f(i)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1"/>
  <p:tag name="PICTUREFILESIZE" val="1009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latexsym}&#10;\usepackage{verbatim}&#10;\usepackage{amsmath}&#10;\usepackage{amsthm}&#10;\usepackage{amssymb}&#10;\usepackage{amsfonts}&#10;\begin{document}&#10;\[ \mathbb{E}[R(x)] \;=\; \sum_{i=1}^N p_i D_i(x)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1"/>
  <p:tag name="PICTUREFILESIZE" val="1047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latexsym}&#10;\usepackage{verbatim}&#10;\usepackage{amsmath}&#10;\usepackage{amsthm}&#10;\usepackage{amssymb}&#10;\usepackage{amsfonts}&#10;\begin{document}&#10;\begin{center}&#10;{\color{blue}$\bar{R}$} -- &#10;expected number of comparisons \\&#10;made by  {\color{blue}$R$} on a random input&#10;%Average, over all input orders, of\\&#10;%expected number of comparisons performed by {\color{blue}$R$}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2"/>
  <p:tag name="PICTUREFILESIZE" val="1834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latexsym}&#10;\usepackage{verbatim}&#10;\usepackage{amsmath}&#10;\usepackage{amsthm}&#10;\usepackage{amssymb}&#10;\usepackage{amsfonts}&#10;\begin{document}&#10;\begin{center}&#10;{\color{blue}$\bar{D}_i$} -- expected number of comparisons \\&#10;made by  {\color{blue}$D_i$} on a random input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6"/>
  <p:tag name="PICTUREFILESIZE" val="1879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latexsym}&#10;\usepackage{verbatim}&#10;\usepackage{amsmath}&#10;\usepackage{amsthm}&#10;\usepackage{amssymb}&#10;\usepackage{amsfonts}&#10;\begin{document}&#10;\[\bar{R} \;=\; \frac{1}{n!}\sum_{j=1}^{n!}  \mathbb{E}[R(x_j)]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92"/>
  <p:tag name="PICTUREFILESIZE" val="991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latexsym}&#10;\usepackage{verbatim}&#10;\usepackage{amsmath}&#10;\usepackage{amsthm}&#10;\usepackage{amssymb}&#10;\usepackage{amsfonts}&#10;\begin{document}&#10;\[\bar{D}_i \;=\; \frac{1}{n!}\sum_{j=1}^{n!}  D_i(x_j)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88"/>
  <p:tag name="PICTUREFILESIZE" val="879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%\usepackage{amsmath}&#10;\usepackage{amsfonts}&#10;&#10;\begin{document}&#10;\[ \bar{R} \!\;=\;\! \frac{1}{n!}\sum_{j=1}^{n!} \mathbb{E}[R(x_j)] \!\;=\;\!&#10;\frac{1}{n!}\sum_{j=1}^{n!} \sum_{i=1}^N p_i D_i(x_j) \!\;=\;\!&#10;\sum_{i=1}^N p_i \frac{1}{n!} \sum_{j=1}^{n!} D_i(x_j) \!\;=\; \!&#10;\sum_{i=1}^N p_i \bar{D}_i&#10;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337"/>
  <p:tag name="PICTUREFILESIZE" val="2885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fonts}&#10;&#10;\begin{document}&#10;\[ \forall j \quad \mathbb{E}[R(x_j)] \;\le\; f(n)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96"/>
  <p:tag name="PICTUREFILESIZE" val="778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fonts}&#10;&#10;\begin{document}&#10;\[ \bar{R} \;=\; \frac{1}{n!}\sum_{j=1}^{n!} \mathbb{E}[R(x_j)] \;\le\; f(n)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31"/>
  <p:tag name="PICTUREFILESIZE" val="1338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bar{R} \;=\; \sum_{i=1}^N p_i \bar{D}_i \;\le\; f(n)&#10;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1"/>
  <p:tag name="PICTUREFILESIZE" val="934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\exists i \quad \bar{D}_i \;\le\; f(n)&#10;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9"/>
  <p:tag name="PICTUREFILESIZE" val="460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[ f(n) \;\ge\; \log_2n! \;=\; \Omega(n \log n)&#10;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7"/>
  <p:tag name="PICTUREFILESIZE" val="828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\usepackage{color}&#10;&#10;\newcommand{\RR}{{\color{blue}R}}&#10;\begin{document}&#10;&#10;\parbox{2.8in}{&#10;\begin{function}[H]&#10;\SetVline \dontprintsemicolon&#10;\For{$i\gets 0$ {\tt to} $\RR-1$}&#10;{$C[i] \gets 0$}&#10;\For{$j\gets 0$ {\tt to} $n-1$}&#10;{$C[A[j].{\color{red}key}] \gets C[A[j].{\color{red}key}]+1$}&#10;\For{$i\gets 1$ {\tt to} $\RR-1$}&#10;{$C[i]\gets C[i]+C[i-1]$}&#10;\For{$j\gets n-1$ {\tt downto} $0$}&#10;{ &#10;$C[A[j].{\color{red}key}] \gets C[A[j].{\color{red}key}]-1$ \;&#10;$B[C[A[j].{\color{red}key}]] \gets A[j]$&#10;}&#10;\caption{count-sort(\mbox{$A,B,n,\RR$})}&#10;\end{function}&#10;} 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03"/>
  <p:tag name="PICTUREFILESIZE" val="7266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fonts}&#10;&#10;\begin{document}&#10;\[ \mbox{\tt digit}^R_i(x) \;=\; \left\lfloor \frac{x}{R^i} \right\rfloor \bmod R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2"/>
  <p:tag name="PICTUREFILESIZE" val="1047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fonts}&#10;&#10;\begin{document}&#10;\[ \mbox{\tt digit}^R_i(x) \;=\; {\tt (x&gt;&gt;i*r)\,\, \&amp;\,\, (R{-}1)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59"/>
  <p:tag name="PICTUREFILESIZE" val="10526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begin{document}&#10;\begin{center}&#10;Best upper bound $O(n\sqrt{\log\log n})$\\[1pt]&#10;  [Han-Thorup (2002)]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47"/>
  <p:tag name="PICTUREFILESIZE" val="181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8in}{&#10;\begin{function}[H]&#10;\SetVline \dontprintsemicolon&#10;\For{$i\gets 1$ {\tt to} $n-1$}&#10;{&#10;   $j\gets i$ \;&#10;   \While{$j&gt;0$ {\tt and} $A[j-1]&gt;A[j]$}&#10;  {&#10;      $A[j-1]\leftrightarrow A[j]$ \;&#10;     $j\gets j-1$&#10;  }&#10;}&#10;\caption{insertion-sort(\mbox{$A,n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03"/>
  <p:tag name="PICTUREFILESIZE" val="394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&#10;\parbox{2.3in}{&#10;\begin{function}[H]&#10;\SetVline \dontprintsemicolon&#10;$i\gets \ell-1$ \;&#10;\For{$j\gets \ell$ \mbox{\tt to} $r-1$}&#10;{&#10;   \If{$A[j]&lt;A[r]$}&#10;   {&#10;      $i\gets i+1$ \;&#10;      $A[i] \leftrightarrow A[j]$ &#10;   }&#10;}&#10;$A[i+1]\leftrightarrow A[r]$ \;&#10;\Return{$i+1$}&#10;\caption{partition(\mbox{$A,\ell,r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7"/>
  <p:tag name="PICTUREFILESIZE" val="4291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8in}{&#10;\begin{function}[H]&#10;\SetVline \dontprintsemicolon&#10;\For{$i\gets 1$ {\tt to} $n-1$}&#10;{&#10;   $t\gets A[i]$ \;&#10;   $j\gets i$ \;&#10;   \While{$j&gt;0$ {\tt and} $A[j-1]&gt;t$}&#10;  {&#10;      $A[j]\gets A[j-1]$ \;&#10;     $j\gets j-1$&#10;  }&#10;  $A[j]\gets t$&#10;}&#10;\caption{insertion-sort(\mbox{$A,n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03"/>
  <p:tag name="PICTUREFILESIZE" val="4565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8in}{&#10;\begin{function}[H]&#10;\SetVline \dontprintsemicolon&#10;\For{$i\gets 1$ {\tt to} $n-1$}&#10;{&#10;   $t\gets A[i]$ \;&#10;   $j\gets i$ \;&#10;   \While{$j&gt;0$ {\tt and} $A[j-1]&gt;t$}&#10;  {&#10;      $A[j]\gets A[j-1]$ \;&#10;     $j\gets j-1$&#10;  }&#10;  $A[j]\gets t$&#10;}&#10;\caption{insertion-sort(\mbox{$A,n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03"/>
  <p:tag name="PICTUREFILESIZE" val="4565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3in}{&#10;\begin{function}[H]&#10;\SetVline \dontprintsemicolon&#10;\If{$\ell&lt;r$}&#10;{&#10;   $p\gets \mbox{\tt partition}(A,\ell,r)$ \;&#10;   $\mbox{\tt quicksort}(A,\ell,p-1)$ \;&#10;   $\mbox{\tt quicksort}(A,p+1,r)$ \;&#10;&#10;}&#10;\caption{quicksort(\mbox{$A,\ell,r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7"/>
  <p:tag name="PICTUREFILESIZE" val="3908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i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"/>
  <p:tag name="PICTUREFILESIZE" val="123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j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2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r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18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\ell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6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C_n \;=\; n-1 + 2C_{n/2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92"/>
  <p:tag name="PICTUREFILESIZE" val="522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C_0 \;=\; C_1 \;=\; 0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6"/>
  <p:tag name="PICTUREFILESIZE" val="33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C_n \;\le\; n \log_2 n 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4"/>
  <p:tag name="PICTUREFILESIZE" val="454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\log_2 n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5"/>
  <p:tag name="PICTUREFILESIZE" val="261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$p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33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3in}{&#10;\begin{function}[H]&#10;\SetVline \dontprintsemicolon&#10;\If{$\ell&lt;r$}&#10;{&#10;   $p\gets \mbox{\tt partition}(A,\ell,r)$ \;&#10;   $\mbox{\tt quicksort}(A,\ell,p-1)$ \;&#10;   $\mbox{\tt quicksort}(A,p+1,r)$ \;&#10;&#10;}&#10;\caption{quicksort(\mbox{$A,\ell,r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7"/>
  <p:tag name="PICTUREFILESIZE" val="3908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\frac{n}{2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75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n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31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\frac{n}{2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75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\frac{n}{4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6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\frac{n}{4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69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\frac{n}{4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69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\frac{n}{4}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69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\[ n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3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\[ 1 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035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1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4105A4-E5F1-449A-87FF-B64FA245A676}"/>
</file>

<file path=customXml/itemProps2.xml><?xml version="1.0" encoding="utf-8"?>
<ds:datastoreItem xmlns:ds="http://schemas.openxmlformats.org/officeDocument/2006/customXml" ds:itemID="{ED776719-7D23-49F6-A64F-C784786A74A6}"/>
</file>

<file path=customXml/itemProps3.xml><?xml version="1.0" encoding="utf-8"?>
<ds:datastoreItem xmlns:ds="http://schemas.openxmlformats.org/officeDocument/2006/customXml" ds:itemID="{44FADDF1-581C-4C91-B920-39D9FD5F95EF}"/>
</file>

<file path=docProps/app.xml><?xml version="1.0" encoding="utf-8"?>
<Properties xmlns="http://schemas.openxmlformats.org/officeDocument/2006/extended-properties" xmlns:vt="http://schemas.openxmlformats.org/officeDocument/2006/docPropsVTypes">
  <TotalTime>11599</TotalTime>
  <Words>3234</Words>
  <Application>Microsoft Office PowerPoint</Application>
  <PresentationFormat>On-screen Show (4:3)</PresentationFormat>
  <Paragraphs>2196</Paragraphs>
  <Slides>87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Standarddesign</vt:lpstr>
      <vt:lpstr>1_Default Design</vt:lpstr>
      <vt:lpstr> Data Structures </vt:lpstr>
      <vt:lpstr>Slide 2</vt:lpstr>
      <vt:lpstr>Slide 3</vt:lpstr>
      <vt:lpstr>Slide 4</vt:lpstr>
      <vt:lpstr>Slide 5</vt:lpstr>
      <vt:lpstr>Slide 6</vt:lpstr>
      <vt:lpstr>Slide 7</vt:lpstr>
      <vt:lpstr>Quicksort [Hoare (1961)]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Lower bound for  comparison-based sorting algorithms</vt:lpstr>
      <vt:lpstr>Slide 36</vt:lpstr>
      <vt:lpstr>Slide 37</vt:lpstr>
      <vt:lpstr>Insertion sort</vt:lpstr>
      <vt:lpstr>Quicksort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Beating the lower bound</vt:lpstr>
      <vt:lpstr>Count sort</vt:lpstr>
      <vt:lpstr>Count sort</vt:lpstr>
      <vt:lpstr>Count sort</vt:lpstr>
      <vt:lpstr>Count sort</vt:lpstr>
      <vt:lpstr>Count sort</vt:lpstr>
      <vt:lpstr>Count sort</vt:lpstr>
      <vt:lpstr>Count sort</vt:lpstr>
      <vt:lpstr>Count sort</vt:lpstr>
      <vt:lpstr>Count sort</vt:lpstr>
      <vt:lpstr>Count sort</vt:lpstr>
      <vt:lpstr>Count sort</vt:lpstr>
      <vt:lpstr>Count sort</vt:lpstr>
      <vt:lpstr>Count sort</vt:lpstr>
      <vt:lpstr>Count sort</vt:lpstr>
      <vt:lpstr>Count sort</vt:lpstr>
      <vt:lpstr>Count sort</vt:lpstr>
      <vt:lpstr>Slide 73</vt:lpstr>
      <vt:lpstr>Count sort</vt:lpstr>
      <vt:lpstr>Slide 75</vt:lpstr>
      <vt:lpstr>Radix sort</vt:lpstr>
      <vt:lpstr>LSD Radix sort</vt:lpstr>
      <vt:lpstr>LSD Radix sort</vt:lpstr>
      <vt:lpstr>Slide 79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Extracting digits</vt:lpstr>
      <vt:lpstr>Word-RAM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Haim Kaplan; Uri Zwick</dc:creator>
  <cp:lastModifiedBy>Uri Zwick</cp:lastModifiedBy>
  <cp:revision>503</cp:revision>
  <dcterms:created xsi:type="dcterms:W3CDTF">2010-12-20T19:10:24Z</dcterms:created>
  <dcterms:modified xsi:type="dcterms:W3CDTF">2014-12-29T10:33:54Z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