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7"/>
  </p:notesMasterIdLst>
  <p:sldIdLst>
    <p:sldId id="256" r:id="rId2"/>
    <p:sldId id="285" r:id="rId3"/>
    <p:sldId id="395" r:id="rId4"/>
    <p:sldId id="396" r:id="rId5"/>
    <p:sldId id="397" r:id="rId6"/>
    <p:sldId id="398" r:id="rId7"/>
    <p:sldId id="386" r:id="rId8"/>
    <p:sldId id="387" r:id="rId9"/>
    <p:sldId id="328" r:id="rId10"/>
    <p:sldId id="336" r:id="rId11"/>
    <p:sldId id="337" r:id="rId12"/>
    <p:sldId id="371" r:id="rId13"/>
    <p:sldId id="370" r:id="rId14"/>
    <p:sldId id="410" r:id="rId15"/>
    <p:sldId id="411" r:id="rId16"/>
    <p:sldId id="412" r:id="rId17"/>
    <p:sldId id="413" r:id="rId18"/>
    <p:sldId id="414" r:id="rId19"/>
    <p:sldId id="338" r:id="rId20"/>
    <p:sldId id="339" r:id="rId21"/>
    <p:sldId id="340" r:id="rId22"/>
    <p:sldId id="344" r:id="rId23"/>
    <p:sldId id="342" r:id="rId24"/>
    <p:sldId id="343" r:id="rId25"/>
    <p:sldId id="401" r:id="rId26"/>
    <p:sldId id="351" r:id="rId27"/>
    <p:sldId id="352" r:id="rId28"/>
    <p:sldId id="388" r:id="rId29"/>
    <p:sldId id="389" r:id="rId30"/>
    <p:sldId id="390" r:id="rId31"/>
    <p:sldId id="419" r:id="rId32"/>
    <p:sldId id="420" r:id="rId33"/>
    <p:sldId id="421" r:id="rId34"/>
    <p:sldId id="356" r:id="rId35"/>
    <p:sldId id="357" r:id="rId36"/>
    <p:sldId id="358" r:id="rId37"/>
    <p:sldId id="359" r:id="rId38"/>
    <p:sldId id="360" r:id="rId39"/>
    <p:sldId id="362" r:id="rId40"/>
    <p:sldId id="363" r:id="rId41"/>
    <p:sldId id="365" r:id="rId42"/>
    <p:sldId id="366" r:id="rId43"/>
    <p:sldId id="367" r:id="rId44"/>
    <p:sldId id="368" r:id="rId45"/>
    <p:sldId id="422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94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Dr. B </a:t>
            </a:r>
            <a:r>
              <a:rPr lang="en-US" dirty="0" err="1" smtClean="0"/>
              <a:t>Sathis</a:t>
            </a:r>
            <a:r>
              <a:rPr lang="en-US" dirty="0" smtClean="0"/>
              <a:t> Kumar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20" y="514350"/>
            <a:ext cx="4987280" cy="1946269"/>
          </a:xfrm>
        </p:spPr>
        <p:txBody>
          <a:bodyPr>
            <a:normAutofit/>
          </a:bodyPr>
          <a:lstStyle/>
          <a:p>
            <a:r>
              <a:rPr lang="en-IN" dirty="0"/>
              <a:t>Queues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C. Oswald &amp; </a:t>
            </a:r>
            <a:r>
              <a:rPr lang="en-IN" dirty="0" err="1" smtClean="0">
                <a:solidFill>
                  <a:schemeClr val="tx2"/>
                </a:solidFill>
              </a:rPr>
              <a:t>Preeth</a:t>
            </a:r>
            <a:r>
              <a:rPr lang="en-IN" dirty="0" smtClean="0">
                <a:solidFill>
                  <a:schemeClr val="tx2"/>
                </a:solidFill>
              </a:rPr>
              <a:t> R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75656" y="4011910"/>
            <a:ext cx="68349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The class notes are a compilation and edition from many sources. The </a:t>
            </a:r>
            <a:r>
              <a:rPr lang="en-US" sz="1600" dirty="0" smtClean="0"/>
              <a:t>faculty does </a:t>
            </a:r>
            <a:r>
              <a:rPr lang="en-US" sz="1600" dirty="0"/>
              <a:t>not claim intellectual property or ownership of the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0"/>
            <a:ext cx="5572164" cy="1428741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Queue Abstract Data 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688" y="699542"/>
            <a:ext cx="6987912" cy="417646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  <a:p>
            <a:r>
              <a:rPr lang="en-US" sz="1800" dirty="0" err="1"/>
              <a:t>Enqueue</a:t>
            </a:r>
            <a:r>
              <a:rPr lang="en-US" sz="1800" dirty="0"/>
              <a:t>(o): Insert objects </a:t>
            </a:r>
            <a:r>
              <a:rPr lang="en-US" sz="1800" i="1" dirty="0"/>
              <a:t>o</a:t>
            </a:r>
            <a:r>
              <a:rPr lang="en-US" sz="1800" dirty="0"/>
              <a:t> at the rear of the queue</a:t>
            </a:r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b="1" dirty="0"/>
              <a:t>Input</a:t>
            </a:r>
            <a:r>
              <a:rPr lang="en-US" sz="1800" dirty="0"/>
              <a:t> : Object ; </a:t>
            </a:r>
            <a:r>
              <a:rPr lang="en-US" sz="1800" b="1" dirty="0"/>
              <a:t>Output</a:t>
            </a:r>
            <a:r>
              <a:rPr lang="en-US" sz="1800" dirty="0"/>
              <a:t> : </a:t>
            </a:r>
            <a:r>
              <a:rPr lang="en-US" sz="1800" dirty="0" smtClean="0"/>
              <a:t>Updated Queue.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Dequeue</a:t>
            </a:r>
            <a:r>
              <a:rPr lang="en-US" sz="1800" dirty="0" smtClean="0"/>
              <a:t>(): Remove and return from the queue the object at front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b="1" dirty="0" smtClean="0"/>
              <a:t>Input</a:t>
            </a:r>
            <a:r>
              <a:rPr lang="en-US" sz="1800" dirty="0" smtClean="0"/>
              <a:t> : None; </a:t>
            </a:r>
            <a:r>
              <a:rPr lang="en-US" sz="1800" b="1" dirty="0" smtClean="0"/>
              <a:t>Output</a:t>
            </a:r>
            <a:r>
              <a:rPr lang="en-US" sz="1800" dirty="0" smtClean="0"/>
              <a:t> : Object.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Size(): Return the number of objects in the queue</a:t>
            </a:r>
          </a:p>
          <a:p>
            <a:pPr>
              <a:buNone/>
            </a:pPr>
            <a:r>
              <a:rPr lang="en-US" sz="1800" b="1" dirty="0" smtClean="0"/>
              <a:t>     Input : </a:t>
            </a:r>
            <a:r>
              <a:rPr lang="en-US" sz="1800" dirty="0" smtClean="0"/>
              <a:t>None</a:t>
            </a:r>
            <a:r>
              <a:rPr lang="en-US" sz="1800" b="1" dirty="0" smtClean="0"/>
              <a:t>; Output : </a:t>
            </a:r>
            <a:r>
              <a:rPr lang="en-US" sz="1800" dirty="0" smtClean="0"/>
              <a:t>Integer</a:t>
            </a:r>
            <a:r>
              <a:rPr lang="en-US" sz="1800" b="1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Is Empty():Return a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value indicating if the queue is empty</a:t>
            </a:r>
          </a:p>
          <a:p>
            <a:pPr>
              <a:buNone/>
            </a:pPr>
            <a:r>
              <a:rPr lang="en-US" sz="1800" b="1" dirty="0" smtClean="0">
                <a:solidFill>
                  <a:prstClr val="white"/>
                </a:solidFill>
              </a:rPr>
              <a:t>	 Input : </a:t>
            </a:r>
            <a:r>
              <a:rPr lang="en-US" sz="1800" dirty="0" smtClean="0">
                <a:solidFill>
                  <a:prstClr val="white"/>
                </a:solidFill>
              </a:rPr>
              <a:t>None</a:t>
            </a:r>
            <a:r>
              <a:rPr lang="en-US" sz="1800" b="1" dirty="0" smtClean="0">
                <a:solidFill>
                  <a:prstClr val="white"/>
                </a:solidFill>
              </a:rPr>
              <a:t>; Output : </a:t>
            </a:r>
            <a:r>
              <a:rPr lang="en-US" sz="1800" dirty="0" err="1" smtClean="0">
                <a:solidFill>
                  <a:prstClr val="white"/>
                </a:solidFill>
              </a:rPr>
              <a:t>boolean</a:t>
            </a:r>
            <a:r>
              <a:rPr lang="en-US" sz="1800" b="1" dirty="0" smtClean="0">
                <a:solidFill>
                  <a:prstClr val="white"/>
                </a:solidFill>
              </a:rPr>
              <a:t>.</a:t>
            </a:r>
          </a:p>
          <a:p>
            <a:pPr>
              <a:buNone/>
            </a:pPr>
            <a:endParaRPr lang="en-US" sz="18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25123"/>
            <a:ext cx="5983992" cy="1500198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59014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an Array, Q, with capacity n for storing its elements, (n=1000)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Consider two variables </a:t>
            </a:r>
            <a:r>
              <a:rPr lang="en-US" sz="2200" i="1" dirty="0" smtClean="0"/>
              <a:t>front</a:t>
            </a:r>
            <a:r>
              <a:rPr lang="en-US" sz="2200" dirty="0" smtClean="0"/>
              <a:t> and </a:t>
            </a:r>
            <a:r>
              <a:rPr lang="en-US" sz="2200" i="1" dirty="0" smtClean="0"/>
              <a:t>rear, </a:t>
            </a:r>
            <a:r>
              <a:rPr lang="en-US" sz="2200" dirty="0" smtClean="0"/>
              <a:t>which will be initialized to -1. (i.e., queue is empty)</a:t>
            </a:r>
            <a:endParaRPr lang="en-US" sz="2400" b="1" i="1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Naïve </a:t>
            </a:r>
            <a:r>
              <a:rPr lang="en-US" sz="2200" dirty="0"/>
              <a:t>way</a:t>
            </a:r>
          </a:p>
          <a:p>
            <a:pPr lvl="1"/>
            <a:r>
              <a:rPr lang="en-US" sz="2200" dirty="0"/>
              <a:t>When </a:t>
            </a:r>
            <a:r>
              <a:rPr lang="en-US" sz="2200" dirty="0" err="1">
                <a:solidFill>
                  <a:schemeClr val="hlink"/>
                </a:solidFill>
              </a:rPr>
              <a:t>enqueuing</a:t>
            </a:r>
            <a:r>
              <a:rPr lang="en-US" sz="2200" dirty="0"/>
              <a:t>, the </a:t>
            </a:r>
            <a:r>
              <a:rPr lang="en-US" sz="2200" u="sng" dirty="0"/>
              <a:t>front index</a:t>
            </a:r>
            <a:r>
              <a:rPr lang="en-US" sz="2200" dirty="0"/>
              <a:t> is always fixed and the </a:t>
            </a:r>
            <a:r>
              <a:rPr lang="en-US" sz="2200" u="sng" dirty="0"/>
              <a:t>rear index</a:t>
            </a:r>
            <a:r>
              <a:rPr lang="en-US" sz="2200" dirty="0"/>
              <a:t> moves forward in the </a:t>
            </a:r>
            <a:r>
              <a:rPr lang="en-US" sz="2200" dirty="0" smtClean="0"/>
              <a:t>array.</a:t>
            </a:r>
          </a:p>
          <a:p>
            <a:pPr lvl="1"/>
            <a:r>
              <a:rPr lang="en-US" sz="2200" dirty="0" smtClean="0"/>
              <a:t>Q[0</a:t>
            </a:r>
            <a:r>
              <a:rPr lang="en-US" sz="2200" dirty="0"/>
              <a:t>] be the front of the queue and the queue grow from there</a:t>
            </a:r>
          </a:p>
          <a:p>
            <a:pPr lvl="1"/>
            <a:endParaRPr lang="en-US" dirty="0"/>
          </a:p>
          <a:p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315200" cy="865573"/>
          </a:xfrm>
        </p:spPr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8863"/>
            <a:ext cx="7834312" cy="36734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Naïve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</a:t>
            </a:r>
            <a:r>
              <a:rPr lang="en-US" dirty="0" err="1">
                <a:solidFill>
                  <a:schemeClr val="hlink"/>
                </a:solidFill>
              </a:rPr>
              <a:t>enqueuing</a:t>
            </a:r>
            <a:r>
              <a:rPr lang="en-US" dirty="0"/>
              <a:t>, the </a:t>
            </a:r>
            <a:r>
              <a:rPr lang="en-US" u="sng" dirty="0"/>
              <a:t>front index</a:t>
            </a:r>
            <a:r>
              <a:rPr lang="en-US" dirty="0"/>
              <a:t> is always fixed and the </a:t>
            </a:r>
            <a:r>
              <a:rPr lang="en-US" u="sng" dirty="0"/>
              <a:t>rear index</a:t>
            </a:r>
            <a:r>
              <a:rPr lang="en-US" dirty="0"/>
              <a:t> moves forward in the array.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</a:t>
            </a:r>
            <a:r>
              <a:rPr lang="en-US" dirty="0" err="1">
                <a:solidFill>
                  <a:schemeClr val="hlink"/>
                </a:solidFill>
              </a:rPr>
              <a:t>dequeuing</a:t>
            </a:r>
            <a:r>
              <a:rPr lang="en-US" dirty="0"/>
              <a:t>, the element at the front the queue is removed. Move all the elements after it by one position. (</a:t>
            </a:r>
            <a:r>
              <a:rPr lang="en-US" dirty="0">
                <a:solidFill>
                  <a:schemeClr val="hlink"/>
                </a:solidFill>
              </a:rPr>
              <a:t>Inefficient</a:t>
            </a:r>
            <a:r>
              <a:rPr lang="en-US" dirty="0" smtClean="0">
                <a:solidFill>
                  <a:schemeClr val="hlink"/>
                </a:solidFill>
              </a:rPr>
              <a:t>!!!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320040" lvl="1"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85631" y="4746625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Dequeue</a:t>
            </a:r>
            <a:r>
              <a:rPr lang="en-US" dirty="0">
                <a:solidFill>
                  <a:schemeClr val="hlink"/>
                </a:solidFill>
              </a:rPr>
              <a:t>()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516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3612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9708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75433" y="4116390"/>
            <a:ext cx="990600" cy="735013"/>
            <a:chOff x="2928" y="2736"/>
            <a:chExt cx="624" cy="463"/>
          </a:xfrm>
        </p:grpSpPr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Front =0</a:t>
              </a:r>
              <a:endParaRPr lang="en-US" dirty="0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1361233" y="2592387"/>
            <a:ext cx="990600" cy="869950"/>
            <a:chOff x="2974" y="1776"/>
            <a:chExt cx="624" cy="548"/>
          </a:xfrm>
        </p:grpSpPr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Rear = 1</a:t>
              </a:r>
              <a:endParaRPr lang="en-US" dirty="0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888158" y="362743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6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1529508" y="364648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3732346" y="4754256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Dequeue</a:t>
            </a:r>
            <a:r>
              <a:rPr lang="en-US" dirty="0">
                <a:solidFill>
                  <a:schemeClr val="hlink"/>
                </a:solidFill>
              </a:rPr>
              <a:t>()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6619033" y="4740274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Dequeue</a:t>
            </a:r>
            <a:r>
              <a:rPr lang="en-US" dirty="0">
                <a:solidFill>
                  <a:schemeClr val="hlink"/>
                </a:solidFill>
              </a:rPr>
              <a:t>()</a:t>
            </a:r>
          </a:p>
        </p:txBody>
      </p:sp>
      <p:sp>
        <p:nvSpPr>
          <p:cNvPr id="20" name="Rectangle 53"/>
          <p:cNvSpPr>
            <a:spLocks noChangeArrowheads="1"/>
          </p:cNvSpPr>
          <p:nvPr/>
        </p:nvSpPr>
        <p:spPr bwMode="auto">
          <a:xfrm>
            <a:off x="34948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41044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47140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56"/>
          <p:cNvGrpSpPr>
            <a:grpSpLocks/>
          </p:cNvGrpSpPr>
          <p:nvPr/>
        </p:nvGrpSpPr>
        <p:grpSpPr bwMode="auto">
          <a:xfrm>
            <a:off x="3418635" y="4116390"/>
            <a:ext cx="1198563" cy="735013"/>
            <a:chOff x="2928" y="2736"/>
            <a:chExt cx="755" cy="463"/>
          </a:xfrm>
        </p:grpSpPr>
        <p:sp>
          <p:nvSpPr>
            <p:cNvPr id="24" name="Text Box 57"/>
            <p:cNvSpPr txBox="1">
              <a:spLocks noChangeArrowheads="1"/>
            </p:cNvSpPr>
            <p:nvPr/>
          </p:nvSpPr>
          <p:spPr bwMode="auto">
            <a:xfrm>
              <a:off x="2928" y="296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Front = 0</a:t>
              </a:r>
              <a:endParaRPr lang="en-US" dirty="0"/>
            </a:p>
          </p:txBody>
        </p:sp>
        <p:sp>
          <p:nvSpPr>
            <p:cNvPr id="25" name="Line 5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450383" y="2592387"/>
            <a:ext cx="990600" cy="869950"/>
            <a:chOff x="2974" y="1776"/>
            <a:chExt cx="624" cy="548"/>
          </a:xfrm>
        </p:grpSpPr>
        <p:sp>
          <p:nvSpPr>
            <p:cNvPr id="27" name="Text Box 60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Rear = 0</a:t>
              </a:r>
              <a:endParaRPr lang="en-US" dirty="0"/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3631358" y="3627437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  <p:sp>
        <p:nvSpPr>
          <p:cNvPr id="30" name="Rectangle 64"/>
          <p:cNvSpPr>
            <a:spLocks noChangeArrowheads="1"/>
          </p:cNvSpPr>
          <p:nvPr/>
        </p:nvSpPr>
        <p:spPr bwMode="auto">
          <a:xfrm>
            <a:off x="65428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1524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66"/>
          <p:cNvSpPr>
            <a:spLocks noChangeArrowheads="1"/>
          </p:cNvSpPr>
          <p:nvPr/>
        </p:nvSpPr>
        <p:spPr bwMode="auto">
          <a:xfrm>
            <a:off x="7762033" y="350678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6498383" y="2592387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 smtClean="0"/>
              <a:t>Rear </a:t>
            </a:r>
            <a:r>
              <a:rPr lang="en-US" dirty="0"/>
              <a:t>= -1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4" name="Group 75"/>
          <p:cNvGrpSpPr>
            <a:grpSpLocks/>
          </p:cNvGrpSpPr>
          <p:nvPr/>
        </p:nvGrpSpPr>
        <p:grpSpPr bwMode="auto">
          <a:xfrm>
            <a:off x="6466633" y="4116390"/>
            <a:ext cx="1219200" cy="735013"/>
            <a:chOff x="2928" y="2736"/>
            <a:chExt cx="768" cy="463"/>
          </a:xfrm>
        </p:grpSpPr>
        <p:sp>
          <p:nvSpPr>
            <p:cNvPr id="35" name="Text Box 76"/>
            <p:cNvSpPr txBox="1">
              <a:spLocks noChangeArrowheads="1"/>
            </p:cNvSpPr>
            <p:nvPr/>
          </p:nvSpPr>
          <p:spPr bwMode="auto">
            <a:xfrm>
              <a:off x="2928" y="2966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dirty="0" smtClean="0"/>
                <a:t>Front = -1</a:t>
              </a:r>
              <a:endParaRPr lang="en-US" dirty="0"/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742950"/>
          </a:xfrm>
        </p:spPr>
        <p:txBody>
          <a:bodyPr/>
          <a:lstStyle/>
          <a:p>
            <a:r>
              <a:rPr lang="en-US" dirty="0" smtClean="0"/>
              <a:t>Array</a:t>
            </a:r>
            <a:r>
              <a:rPr lang="en-US" dirty="0"/>
              <a:t> </a:t>
            </a:r>
            <a:r>
              <a:rPr lang="en-US" dirty="0" smtClean="0"/>
              <a:t>Implementation </a:t>
            </a:r>
            <a:r>
              <a:rPr lang="en-US" dirty="0"/>
              <a:t>of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85850"/>
            <a:ext cx="8153400" cy="2000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Better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item is </a:t>
            </a:r>
            <a:r>
              <a:rPr lang="en-US" dirty="0" err="1">
                <a:solidFill>
                  <a:schemeClr val="hlink"/>
                </a:solidFill>
              </a:rPr>
              <a:t>enqueued</a:t>
            </a:r>
            <a:r>
              <a:rPr lang="en-US" dirty="0"/>
              <a:t>, make the </a:t>
            </a:r>
            <a:r>
              <a:rPr lang="en-US" u="sng" dirty="0"/>
              <a:t>rear index</a:t>
            </a:r>
            <a:r>
              <a:rPr lang="en-US" dirty="0"/>
              <a:t> move forward.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item is </a:t>
            </a:r>
            <a:r>
              <a:rPr lang="en-US" dirty="0" err="1">
                <a:solidFill>
                  <a:schemeClr val="hlink"/>
                </a:solidFill>
              </a:rPr>
              <a:t>dequeued</a:t>
            </a:r>
            <a:r>
              <a:rPr lang="en-US" dirty="0"/>
              <a:t>, the </a:t>
            </a:r>
            <a:r>
              <a:rPr lang="en-US" u="sng" dirty="0"/>
              <a:t>front index</a:t>
            </a:r>
            <a:r>
              <a:rPr lang="en-US" dirty="0"/>
              <a:t> moves by one element towards the back of the queue (thus removing the front item, so no copying to neighboring elements is needed).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77660" y="2611874"/>
            <a:ext cx="71806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XXXXOOOOO   (rear)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OXXX</a:t>
            </a:r>
            <a:r>
              <a:rPr lang="en-US" sz="2400" b="0" dirty="0">
                <a:solidFill>
                  <a:schemeClr val="hlink"/>
                </a:solidFill>
              </a:rPr>
              <a:t>X</a:t>
            </a:r>
            <a:r>
              <a:rPr lang="en-US" sz="2400" b="0" dirty="0"/>
              <a:t>OOOO   (after 1 </a:t>
            </a:r>
            <a:r>
              <a:rPr lang="en-US" sz="2400" b="0" dirty="0" err="1"/>
              <a:t>dequeue</a:t>
            </a:r>
            <a:r>
              <a:rPr lang="en-US" sz="2400" b="0" dirty="0"/>
              <a:t>, and 1 </a:t>
            </a:r>
            <a:r>
              <a:rPr lang="en-US" sz="2400" b="0" dirty="0" err="1"/>
              <a:t>enqueue</a:t>
            </a:r>
            <a:r>
              <a:rPr lang="en-US" sz="2400" b="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OOXXX</a:t>
            </a:r>
            <a:r>
              <a:rPr lang="en-US" sz="2400" b="0" dirty="0">
                <a:solidFill>
                  <a:schemeClr val="hlink"/>
                </a:solidFill>
              </a:rPr>
              <a:t>XX</a:t>
            </a:r>
            <a:r>
              <a:rPr lang="en-US" sz="2400" b="0" dirty="0"/>
              <a:t>OO   (after another </a:t>
            </a:r>
            <a:r>
              <a:rPr lang="en-US" sz="2400" b="0" dirty="0" err="1"/>
              <a:t>dequeue</a:t>
            </a:r>
            <a:r>
              <a:rPr lang="en-US" sz="2400" b="0" dirty="0"/>
              <a:t>, and 2 </a:t>
            </a:r>
            <a:r>
              <a:rPr lang="en-US" sz="2400" b="0" dirty="0" err="1"/>
              <a:t>enqueues</a:t>
            </a:r>
            <a:r>
              <a:rPr lang="en-US" sz="2400" b="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OOOOXXX</a:t>
            </a:r>
            <a:r>
              <a:rPr lang="en-US" sz="2400" b="0" dirty="0">
                <a:solidFill>
                  <a:schemeClr val="hlink"/>
                </a:solidFill>
              </a:rPr>
              <a:t>XX</a:t>
            </a:r>
            <a:r>
              <a:rPr lang="en-US" sz="2400" b="0" dirty="0"/>
              <a:t>   (after 2 more </a:t>
            </a:r>
            <a:r>
              <a:rPr lang="en-US" sz="2400" b="0" dirty="0" err="1"/>
              <a:t>dequeues</a:t>
            </a:r>
            <a:r>
              <a:rPr lang="en-US" sz="2400" b="0" dirty="0"/>
              <a:t>, and 2 </a:t>
            </a:r>
            <a:r>
              <a:rPr lang="en-US" sz="2400" b="0" dirty="0" err="1"/>
              <a:t>enqueues</a:t>
            </a:r>
            <a:r>
              <a:rPr lang="en-US" sz="2400" b="0" dirty="0"/>
              <a:t>)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361654" y="260576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6200" y="2626922"/>
            <a:ext cx="991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(front)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4299942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The problem here is that the rear index cannot move beyond the last element in the array</a:t>
            </a:r>
            <a:r>
              <a:rPr lang="en-US" dirty="0" smtClean="0">
                <a:solidFill>
                  <a:schemeClr val="hlink"/>
                </a:solidFill>
              </a:rPr>
              <a:t>. (Shall discuss after few slides)</a:t>
            </a: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smtClean="0"/>
              <a:t>Sample Illustration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The queue grows towards the right from the left</a:t>
            </a:r>
          </a:p>
          <a:p>
            <a:r>
              <a:rPr lang="en-US" dirty="0" smtClean="0"/>
              <a:t>Two indices namely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  <a:r>
              <a:rPr lang="en-US" dirty="0" smtClean="0"/>
              <a:t> are used to traverse the elements.</a:t>
            </a:r>
          </a:p>
          <a:p>
            <a:r>
              <a:rPr lang="en-US" dirty="0" smtClean="0"/>
              <a:t>Consider a example of queue with size n=5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714494"/>
            <a:ext cx="528637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43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(5)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(3)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(10)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785932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928940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000510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71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(7)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94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143254"/>
            <a:ext cx="4362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80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After performing the </a:t>
            </a:r>
            <a:r>
              <a:rPr lang="en-US" dirty="0" err="1" smtClean="0"/>
              <a:t>dequeue</a:t>
            </a:r>
            <a:r>
              <a:rPr lang="en-US" dirty="0" smtClean="0"/>
              <a:t> operation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785932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143254"/>
            <a:ext cx="4362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2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(2):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 rear </a:t>
            </a:r>
            <a:r>
              <a:rPr lang="en-US" smtClean="0"/>
              <a:t>== n-1</a:t>
            </a:r>
            <a:r>
              <a:rPr lang="en-US" dirty="0" smtClean="0"/>
              <a:t>, So the queue is full (i.e., Overflow)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94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500444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93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8958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 err="1" smtClean="0"/>
              <a:t>Enqueue</a:t>
            </a:r>
            <a:r>
              <a:rPr lang="en-IN" sz="2900" dirty="0" smtClean="0"/>
              <a:t>(</a:t>
            </a:r>
            <a:r>
              <a:rPr lang="en-IN" sz="2900" dirty="0" err="1" smtClean="0"/>
              <a:t>obj</a:t>
            </a:r>
            <a:r>
              <a:rPr lang="en-IN" sz="2900" dirty="0" smtClean="0"/>
              <a:t>): If </a:t>
            </a:r>
            <a:r>
              <a:rPr lang="en-IN" sz="2900" i="1" dirty="0" smtClean="0"/>
              <a:t>rear &lt; </a:t>
            </a:r>
            <a:r>
              <a:rPr lang="en-IN" sz="2900" i="1" dirty="0"/>
              <a:t>n</a:t>
            </a:r>
            <a:r>
              <a:rPr lang="en-IN" sz="2900" i="1" dirty="0" smtClean="0"/>
              <a:t>-1 </a:t>
            </a:r>
            <a:r>
              <a:rPr lang="en-IN" sz="2900" dirty="0" smtClean="0"/>
              <a:t>, it indicates that the array is not full then store the element at </a:t>
            </a:r>
            <a:r>
              <a:rPr lang="en-IN" sz="2900" i="1" dirty="0" smtClean="0"/>
              <a:t>Q[rear]</a:t>
            </a:r>
            <a:r>
              <a:rPr lang="en-IN" sz="2900" dirty="0" smtClean="0"/>
              <a:t> and increment </a:t>
            </a:r>
            <a:r>
              <a:rPr lang="en-IN" sz="2900" i="1" dirty="0" smtClean="0"/>
              <a:t>rear</a:t>
            </a:r>
            <a:r>
              <a:rPr lang="en-IN" sz="2900" dirty="0" smtClean="0"/>
              <a:t> by </a:t>
            </a:r>
            <a:r>
              <a:rPr lang="en-IN" sz="2900" i="1" dirty="0" smtClean="0"/>
              <a:t>1</a:t>
            </a:r>
          </a:p>
          <a:p>
            <a:pPr>
              <a:buNone/>
            </a:pPr>
            <a:endParaRPr lang="en-US" sz="2900" dirty="0" smtClean="0"/>
          </a:p>
          <a:p>
            <a:r>
              <a:rPr lang="en-IN" sz="2900" dirty="0" err="1" smtClean="0"/>
              <a:t>Enqueue</a:t>
            </a:r>
            <a:r>
              <a:rPr lang="en-IN" sz="2900" dirty="0" smtClean="0"/>
              <a:t>(</a:t>
            </a:r>
            <a:r>
              <a:rPr lang="en-IN" sz="2900" dirty="0" err="1" smtClean="0"/>
              <a:t>obj</a:t>
            </a:r>
            <a:r>
              <a:rPr lang="en-IN" sz="2900" dirty="0" smtClean="0"/>
              <a:t>): If </a:t>
            </a:r>
            <a:r>
              <a:rPr lang="en-IN" sz="2900" i="1" dirty="0" smtClean="0"/>
              <a:t>rear == </a:t>
            </a:r>
            <a:r>
              <a:rPr lang="en-IN" sz="2900" i="1" dirty="0"/>
              <a:t>n</a:t>
            </a:r>
            <a:r>
              <a:rPr lang="en-IN" sz="2900" i="1" dirty="0" smtClean="0"/>
              <a:t>-1, </a:t>
            </a:r>
            <a:r>
              <a:rPr lang="en-IN" sz="2900" dirty="0" smtClean="0"/>
              <a:t>then the array is full</a:t>
            </a:r>
            <a:r>
              <a:rPr lang="en-US" sz="2900" dirty="0" smtClean="0"/>
              <a:t> and is said as queue overflow condition</a:t>
            </a:r>
            <a:endParaRPr lang="en-US" sz="2900" b="1" i="1" dirty="0" smtClean="0"/>
          </a:p>
          <a:p>
            <a:pPr>
              <a:buNone/>
            </a:pPr>
            <a:endParaRPr lang="en-US" sz="2900" dirty="0" smtClean="0"/>
          </a:p>
          <a:p>
            <a:r>
              <a:rPr lang="en-US" sz="2900" dirty="0" err="1" smtClean="0"/>
              <a:t>Deq</a:t>
            </a:r>
            <a:r>
              <a:rPr lang="en-IN" sz="2900" dirty="0" err="1" smtClean="0"/>
              <a:t>ueue</a:t>
            </a:r>
            <a:r>
              <a:rPr lang="en-IN" sz="2900" dirty="0" smtClean="0"/>
              <a:t>(): The element at </a:t>
            </a:r>
            <a:r>
              <a:rPr lang="en-IN" sz="2900" i="1" dirty="0" smtClean="0"/>
              <a:t>Q[front]</a:t>
            </a:r>
            <a:r>
              <a:rPr lang="en-IN" sz="2900" dirty="0" smtClean="0"/>
              <a:t> will be deleted, if </a:t>
            </a:r>
            <a:r>
              <a:rPr lang="en-IN" sz="2900" i="1" dirty="0" smtClean="0"/>
              <a:t>rear</a:t>
            </a:r>
            <a:r>
              <a:rPr lang="en-IN" sz="2900" dirty="0" smtClean="0"/>
              <a:t> &gt;= 0 (i.e., the queue should have </a:t>
            </a:r>
            <a:r>
              <a:rPr lang="en-IN" sz="2900" dirty="0" err="1" smtClean="0"/>
              <a:t>atleast</a:t>
            </a:r>
            <a:r>
              <a:rPr lang="en-IN" sz="2900" dirty="0" smtClean="0"/>
              <a:t> one element in it)</a:t>
            </a:r>
          </a:p>
          <a:p>
            <a:endParaRPr lang="en-IN" sz="29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1"/>
            <a:ext cx="5553084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43558"/>
            <a:ext cx="8151440" cy="3888432"/>
          </a:xfrm>
        </p:spPr>
        <p:txBody>
          <a:bodyPr>
            <a:noAutofit/>
          </a:bodyPr>
          <a:lstStyle/>
          <a:p>
            <a:r>
              <a:rPr lang="en-US" dirty="0" smtClean="0"/>
              <a:t>Queue is a container of objects – another form of restricted list of elements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First-in first-out principle (FIFO)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Any </a:t>
            </a:r>
            <a:r>
              <a:rPr lang="en-US" dirty="0"/>
              <a:t>waiting line is a queue: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assembly </a:t>
            </a:r>
            <a:r>
              <a:rPr lang="en-US" sz="2000" dirty="0" smtClean="0"/>
              <a:t>line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r>
              <a:rPr lang="en-US" dirty="0" smtClean="0"/>
              <a:t>Elements enter the queue at the </a:t>
            </a:r>
            <a:r>
              <a:rPr lang="en-US" b="1" i="1" dirty="0" smtClean="0"/>
              <a:t>rear</a:t>
            </a:r>
            <a:r>
              <a:rPr lang="en-US" dirty="0" smtClean="0"/>
              <a:t> and removed from the </a:t>
            </a:r>
            <a:r>
              <a:rPr lang="en-US" b="1" i="1" dirty="0" smtClean="0"/>
              <a:t>front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85734"/>
            <a:ext cx="6283424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Front</a:t>
            </a:r>
            <a:r>
              <a:rPr lang="en-US" dirty="0" smtClean="0"/>
              <a:t>(): Returns the reference to the front element in the queue(</a:t>
            </a:r>
            <a:r>
              <a:rPr lang="en-IN" dirty="0" smtClean="0"/>
              <a:t> i.e., </a:t>
            </a:r>
            <a:r>
              <a:rPr lang="en-IN" i="1" dirty="0" smtClean="0"/>
              <a:t>Q[front]</a:t>
            </a:r>
            <a:r>
              <a:rPr lang="en-IN" dirty="0" smtClean="0"/>
              <a:t> if queue is not empty)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i="1" dirty="0" smtClean="0"/>
              <a:t>Time Complexity:</a:t>
            </a:r>
          </a:p>
          <a:p>
            <a:pPr lvl="1"/>
            <a:r>
              <a:rPr lang="en-US" sz="2000" dirty="0" err="1" smtClean="0"/>
              <a:t>Enqueue</a:t>
            </a:r>
            <a:r>
              <a:rPr lang="en-US" sz="2000" dirty="0" smtClean="0"/>
              <a:t>(Insertion): O(1)</a:t>
            </a:r>
          </a:p>
          <a:p>
            <a:pPr lvl="1"/>
            <a:r>
              <a:rPr lang="en-US" sz="2000" dirty="0" err="1" smtClean="0"/>
              <a:t>Dequeue</a:t>
            </a:r>
            <a:r>
              <a:rPr lang="en-US" sz="2000" dirty="0" smtClean="0"/>
              <a:t>(Deletion):O(1)</a:t>
            </a:r>
          </a:p>
          <a:p>
            <a:pPr lvl="1"/>
            <a:r>
              <a:rPr lang="en-US" sz="2000" dirty="0" err="1" smtClean="0"/>
              <a:t>Dequeue</a:t>
            </a:r>
            <a:r>
              <a:rPr lang="en-US" sz="2000" dirty="0" smtClean="0"/>
              <a:t>(Deletion):O(n) { Array implementation of Queue in efficient manner}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Isempty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# define Q[n]</a:t>
            </a:r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front = rear=-1;</a:t>
            </a:r>
          </a:p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 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If(rear==-1 &amp;&amp; front== -1)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return true</a:t>
            </a:r>
          </a:p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 	return false;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 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If(rear==n-1)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(“Overflow”);</a:t>
            </a:r>
          </a:p>
          <a:p>
            <a:pPr lvl="1">
              <a:buNone/>
            </a:pPr>
            <a:r>
              <a:rPr lang="en-US" sz="2000" dirty="0" smtClean="0"/>
              <a:t>else if(front==-1&amp;&amp;rear==-1)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Front=rear=0;</a:t>
            </a:r>
          </a:p>
          <a:p>
            <a:pPr lvl="1">
              <a:buNone/>
            </a:pPr>
            <a:r>
              <a:rPr lang="en-US" sz="2000" dirty="0" smtClean="0"/>
              <a:t>Q[rear]=x; 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rear++;</a:t>
            </a:r>
          </a:p>
          <a:p>
            <a:pPr lvl="1">
              <a:buNone/>
            </a:pPr>
            <a:r>
              <a:rPr lang="en-US" sz="2000" dirty="0" smtClean="0"/>
              <a:t>Q[rear]=x;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if(rear==-1 ||front&gt;rear)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(“Underflow”)</a:t>
            </a:r>
          </a:p>
          <a:p>
            <a:pPr lvl="1">
              <a:buNone/>
            </a:pPr>
            <a:r>
              <a:rPr lang="en-US" sz="2000" dirty="0" smtClean="0"/>
              <a:t>else 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element=Q[front];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(Element);</a:t>
            </a:r>
          </a:p>
          <a:p>
            <a:pPr lvl="1">
              <a:buNone/>
            </a:pPr>
            <a:r>
              <a:rPr lang="en-US" sz="2000" dirty="0" smtClean="0"/>
              <a:t>front++;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23478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using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1591"/>
            <a:ext cx="8050088" cy="3600430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hlink"/>
                </a:solidFill>
              </a:rPr>
              <a:t>circular array</a:t>
            </a:r>
          </a:p>
          <a:p>
            <a:r>
              <a:rPr lang="en-US" dirty="0"/>
              <a:t>When an element moves past the end of a circular array, it wraps around to the beginning, e.g.</a:t>
            </a:r>
          </a:p>
          <a:p>
            <a:pPr lvl="1"/>
            <a:r>
              <a:rPr lang="en-US" dirty="0"/>
              <a:t>OOOOO7963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hlink"/>
                </a:solidFill>
              </a:rPr>
              <a:t>4</a:t>
            </a:r>
            <a:r>
              <a:rPr lang="en-US" dirty="0"/>
              <a:t>OOOO7963 (after </a:t>
            </a:r>
            <a:r>
              <a:rPr lang="en-US" dirty="0" err="1"/>
              <a:t>Enqueue</a:t>
            </a:r>
            <a:r>
              <a:rPr lang="en-US" dirty="0"/>
              <a:t>(4))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Enqueue</a:t>
            </a:r>
            <a:r>
              <a:rPr lang="en-US" dirty="0"/>
              <a:t>(4), the </a:t>
            </a:r>
            <a:r>
              <a:rPr lang="en-US" u="sng" dirty="0"/>
              <a:t>rear index</a:t>
            </a:r>
            <a:r>
              <a:rPr lang="en-US" dirty="0"/>
              <a:t> moves from 3 to 4.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Linear data structure in which the operations are based on  FIFO(First In-First Out)</a:t>
            </a:r>
          </a:p>
          <a:p>
            <a:endParaRPr lang="en-US" dirty="0" smtClean="0"/>
          </a:p>
          <a:p>
            <a:r>
              <a:rPr lang="en-US" dirty="0" smtClean="0"/>
              <a:t>It is also called as </a:t>
            </a:r>
            <a:r>
              <a:rPr lang="en-US" i="1" dirty="0" smtClean="0"/>
              <a:t>Ring buffer</a:t>
            </a:r>
          </a:p>
          <a:p>
            <a:endParaRPr lang="en-US" dirty="0" smtClean="0"/>
          </a:p>
          <a:p>
            <a:r>
              <a:rPr lang="en-IN" dirty="0" smtClean="0"/>
              <a:t>Instead of ending the queue at the last position, it again starts from the first position after the last, hence making the queue behave like a circular data 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The circular queue was devised to limit the memory wastage of the linear queue</a:t>
            </a:r>
          </a:p>
          <a:p>
            <a:endParaRPr lang="en-IN" dirty="0" smtClean="0"/>
          </a:p>
          <a:p>
            <a:r>
              <a:rPr lang="en-IN" dirty="0" smtClean="0"/>
              <a:t>The new element is added at the very first position of the queue if the last is occupied and space is available.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time complexity is O(1) for all the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341" y="109568"/>
            <a:ext cx="7979336" cy="360039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Conceptual example of a Circular Queue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524594"/>
            <a:ext cx="10292952" cy="6403011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5306596"/>
            <a:ext cx="1905000" cy="457200"/>
          </a:xfrm>
        </p:spPr>
        <p:txBody>
          <a:bodyPr/>
          <a:lstStyle/>
          <a:p>
            <a:r>
              <a:rPr lang="en-US"/>
              <a:t>6-</a:t>
            </a:r>
            <a:fld id="{579F6FD0-4525-498B-91DD-360C1B8A7EC4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57400" y="734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8400" y="886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819400" y="1115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71800" y="149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95600" y="19537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6670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860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8288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3716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143000" y="2029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66800" y="1648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219200" y="10393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600200" y="734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219200" y="582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62000" y="963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09600" y="157279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85800" y="19537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14400" y="24109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09600" y="1267996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191000" y="3401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572000" y="3553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953000" y="3782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105400" y="4163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029200" y="46207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800600" y="5077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419600" y="530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962400" y="530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505200" y="5077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3276600" y="4696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200400" y="43159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352800" y="37063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733800" y="3401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3352800" y="3249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2895600" y="3630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2743200" y="423979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819400" y="46207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048000" y="50779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743200" y="3934996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477000" y="734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858000" y="886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7239000" y="1115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7391400" y="14965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7315200" y="195379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70866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67056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6248400" y="2639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5791200" y="2410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5562600" y="2029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5486400" y="16489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638800" y="10393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6019800" y="734596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638800" y="582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81600" y="96319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5029200" y="157279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5105400" y="19537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5334000" y="2410996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5029200" y="1267996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2819400" y="658396"/>
            <a:ext cx="22098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7 enqueues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381000" y="124996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563498" y="1986067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rear</a:t>
            </a: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762000" y="505996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H="1" flipV="1">
            <a:off x="3200400" y="213768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3810000" y="1725196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7391400" y="353596"/>
            <a:ext cx="1371600" cy="7016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5 dequeues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8153400" y="1420396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8191500" y="219355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rear</a:t>
            </a: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 flipH="1">
            <a:off x="7696200" y="164899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H="1">
            <a:off x="7620000" y="215774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5486400" y="4773196"/>
            <a:ext cx="2819400" cy="3968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After 8 more enqueues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5943600" y="4087396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77" name="Line 74"/>
          <p:cNvSpPr>
            <a:spLocks noChangeShapeType="1"/>
          </p:cNvSpPr>
          <p:nvPr/>
        </p:nvSpPr>
        <p:spPr bwMode="auto">
          <a:xfrm flipH="1">
            <a:off x="5486400" y="431599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4320449" y="306283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/>
              <a:t>rear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3924300" y="3163169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 flipH="1">
            <a:off x="5562600" y="3172996"/>
            <a:ext cx="1066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5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432048"/>
          </a:xfrm>
        </p:spPr>
        <p:txBody>
          <a:bodyPr>
            <a:noAutofit/>
          </a:bodyPr>
          <a:lstStyle/>
          <a:p>
            <a:r>
              <a:rPr lang="en-US" sz="2800" dirty="0"/>
              <a:t>Circular Array Implementation of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1510"/>
            <a:ext cx="8784976" cy="4536503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91400" y="5426075"/>
            <a:ext cx="1905000" cy="457200"/>
          </a:xfrm>
        </p:spPr>
        <p:txBody>
          <a:bodyPr/>
          <a:lstStyle/>
          <a:p>
            <a:r>
              <a:rPr lang="en-US"/>
              <a:t>6-</a:t>
            </a:r>
            <a:fld id="{AA2A2D11-DC67-4716-9EB3-860D8F479924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733800" y="1082675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95800" y="1692275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733800" y="30638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467600" y="30638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943600" y="10826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943600" y="45116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495800" y="161607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086600" y="4054475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4343400" y="405447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934200" y="153987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81600" y="123507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553200" y="443547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3962400" y="2301875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7391400" y="359727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6477000" y="1235075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7315200" y="2225675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3886200" y="359727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1847850" y="250825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695450" y="296545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1771650" y="20510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1852613" y="159861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1563688" y="1463675"/>
            <a:ext cx="18653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2667000" y="25304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2743200" y="2606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2514600" y="20732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2667000" y="16160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2514600" y="298767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924050" y="258445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2895600" y="1844675"/>
            <a:ext cx="1219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1924050" y="167005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4800600" y="2225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7" name="Text Box 60"/>
          <p:cNvSpPr txBox="1">
            <a:spLocks noChangeArrowheads="1"/>
          </p:cNvSpPr>
          <p:nvPr/>
        </p:nvSpPr>
        <p:spPr bwMode="auto">
          <a:xfrm>
            <a:off x="5105400" y="19208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5486400" y="17684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5943600" y="17684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6400800" y="1844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1" name="Text Box 64"/>
          <p:cNvSpPr txBox="1">
            <a:spLocks noChangeArrowheads="1"/>
          </p:cNvSpPr>
          <p:nvPr/>
        </p:nvSpPr>
        <p:spPr bwMode="auto">
          <a:xfrm>
            <a:off x="6781800" y="21494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2" name="Text Box 65"/>
          <p:cNvSpPr txBox="1">
            <a:spLocks noChangeArrowheads="1"/>
          </p:cNvSpPr>
          <p:nvPr/>
        </p:nvSpPr>
        <p:spPr bwMode="auto">
          <a:xfrm>
            <a:off x="7086600" y="26066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43" name="Text Box 66"/>
          <p:cNvSpPr txBox="1">
            <a:spLocks noChangeArrowheads="1"/>
          </p:cNvSpPr>
          <p:nvPr/>
        </p:nvSpPr>
        <p:spPr bwMode="auto">
          <a:xfrm>
            <a:off x="7086600" y="30638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44" name="Text Box 67"/>
          <p:cNvSpPr txBox="1">
            <a:spLocks noChangeArrowheads="1"/>
          </p:cNvSpPr>
          <p:nvPr/>
        </p:nvSpPr>
        <p:spPr bwMode="auto">
          <a:xfrm>
            <a:off x="6858000" y="35210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 Box 68"/>
          <p:cNvSpPr txBox="1">
            <a:spLocks noChangeArrowheads="1"/>
          </p:cNvSpPr>
          <p:nvPr/>
        </p:nvSpPr>
        <p:spPr bwMode="auto">
          <a:xfrm>
            <a:off x="6553200" y="382587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6" name="Text Box 69"/>
          <p:cNvSpPr txBox="1">
            <a:spLocks noChangeArrowheads="1"/>
          </p:cNvSpPr>
          <p:nvPr/>
        </p:nvSpPr>
        <p:spPr bwMode="auto">
          <a:xfrm>
            <a:off x="6019800" y="39782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7" name="Text Box 70"/>
          <p:cNvSpPr txBox="1">
            <a:spLocks noChangeArrowheads="1"/>
          </p:cNvSpPr>
          <p:nvPr/>
        </p:nvSpPr>
        <p:spPr bwMode="auto">
          <a:xfrm>
            <a:off x="4572000" y="26828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n-1</a:t>
            </a:r>
          </a:p>
        </p:txBody>
      </p:sp>
      <p:sp>
        <p:nvSpPr>
          <p:cNvPr id="48" name="Text Box 71"/>
          <p:cNvSpPr txBox="1">
            <a:spLocks noChangeArrowheads="1"/>
          </p:cNvSpPr>
          <p:nvPr/>
        </p:nvSpPr>
        <p:spPr bwMode="auto">
          <a:xfrm>
            <a:off x="4572000" y="30638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n-2</a:t>
            </a:r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4800600" y="35210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n-3</a:t>
            </a: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4800600" y="38258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5410200" y="40544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52" name="Text Box 75"/>
          <p:cNvSpPr txBox="1">
            <a:spLocks noChangeArrowheads="1"/>
          </p:cNvSpPr>
          <p:nvPr/>
        </p:nvSpPr>
        <p:spPr bwMode="auto">
          <a:xfrm>
            <a:off x="5105400" y="39782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6172200" y="47307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7162800" y="70167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" name="Rectangle 78"/>
          <p:cNvSpPr>
            <a:spLocks noChangeArrowheads="1"/>
          </p:cNvSpPr>
          <p:nvPr/>
        </p:nvSpPr>
        <p:spPr bwMode="auto">
          <a:xfrm>
            <a:off x="8001000" y="1311275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6" name="Rectangle 79"/>
          <p:cNvSpPr>
            <a:spLocks noChangeArrowheads="1"/>
          </p:cNvSpPr>
          <p:nvPr/>
        </p:nvSpPr>
        <p:spPr bwMode="auto">
          <a:xfrm>
            <a:off x="8458200" y="237807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7" name="Line 80"/>
          <p:cNvSpPr>
            <a:spLocks noChangeShapeType="1"/>
          </p:cNvSpPr>
          <p:nvPr/>
        </p:nvSpPr>
        <p:spPr bwMode="auto">
          <a:xfrm flipV="1">
            <a:off x="6248400" y="930275"/>
            <a:ext cx="152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8" name="Line 81"/>
          <p:cNvSpPr>
            <a:spLocks noChangeShapeType="1"/>
          </p:cNvSpPr>
          <p:nvPr/>
        </p:nvSpPr>
        <p:spPr bwMode="auto">
          <a:xfrm flipV="1">
            <a:off x="6934200" y="1158875"/>
            <a:ext cx="3810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9" name="Line 82"/>
          <p:cNvSpPr>
            <a:spLocks noChangeShapeType="1"/>
          </p:cNvSpPr>
          <p:nvPr/>
        </p:nvSpPr>
        <p:spPr bwMode="auto">
          <a:xfrm flipV="1">
            <a:off x="7391400" y="1616075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" name="Line 83"/>
          <p:cNvSpPr>
            <a:spLocks noChangeShapeType="1"/>
          </p:cNvSpPr>
          <p:nvPr/>
        </p:nvSpPr>
        <p:spPr bwMode="auto">
          <a:xfrm flipV="1">
            <a:off x="7848600" y="2606675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1" name="Rectangle 85"/>
          <p:cNvSpPr>
            <a:spLocks noChangeArrowheads="1"/>
          </p:cNvSpPr>
          <p:nvPr/>
        </p:nvSpPr>
        <p:spPr bwMode="auto">
          <a:xfrm>
            <a:off x="8382000" y="329247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>
            <a:off x="7772400" y="3368675"/>
            <a:ext cx="6096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" name="Text Box 87"/>
          <p:cNvSpPr txBox="1">
            <a:spLocks noChangeArrowheads="1"/>
          </p:cNvSpPr>
          <p:nvPr/>
        </p:nvSpPr>
        <p:spPr bwMode="auto">
          <a:xfrm>
            <a:off x="484188" y="2246313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accent2"/>
                </a:solidFill>
              </a:rPr>
              <a:t>cq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4" name="Rectangle 88"/>
          <p:cNvSpPr>
            <a:spLocks noChangeArrowheads="1"/>
          </p:cNvSpPr>
          <p:nvPr/>
        </p:nvSpPr>
        <p:spPr bwMode="auto">
          <a:xfrm>
            <a:off x="915988" y="224631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5" name="Line 89"/>
          <p:cNvSpPr>
            <a:spLocks noChangeShapeType="1"/>
          </p:cNvSpPr>
          <p:nvPr/>
        </p:nvSpPr>
        <p:spPr bwMode="auto">
          <a:xfrm>
            <a:off x="1114425" y="2462213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8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a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500180"/>
            <a:ext cx="600076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9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-164553"/>
            <a:ext cx="7315200" cy="576064"/>
          </a:xfrm>
        </p:spPr>
        <p:txBody>
          <a:bodyPr>
            <a:normAutofit/>
          </a:bodyPr>
          <a:lstStyle/>
          <a:p>
            <a:r>
              <a:rPr lang="en-US" sz="2800" dirty="0"/>
              <a:t>A Queue Straddling the End of a Circular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9502"/>
            <a:ext cx="8856984" cy="4392519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199005"/>
            <a:ext cx="1905000" cy="457200"/>
          </a:xfrm>
        </p:spPr>
        <p:txBody>
          <a:bodyPr/>
          <a:lstStyle/>
          <a:p>
            <a:r>
              <a:rPr lang="en-US"/>
              <a:t>6-</a:t>
            </a:r>
            <a:fld id="{92DAA42F-0805-46AE-B661-1C0F35EBB02C}" type="slidenum">
              <a:rPr lang="en-US"/>
              <a:pPr/>
              <a:t>30</a:t>
            </a:fld>
            <a:endParaRPr lang="en-US"/>
          </a:p>
        </p:txBody>
      </p:sp>
      <p:sp>
        <p:nvSpPr>
          <p:cNvPr id="66" name="Oval 3"/>
          <p:cNvSpPr>
            <a:spLocks noChangeArrowheads="1"/>
          </p:cNvSpPr>
          <p:nvPr/>
        </p:nvSpPr>
        <p:spPr bwMode="auto">
          <a:xfrm>
            <a:off x="4006850" y="830205"/>
            <a:ext cx="4419600" cy="41148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7" name="Oval 4"/>
          <p:cNvSpPr>
            <a:spLocks noChangeArrowheads="1"/>
          </p:cNvSpPr>
          <p:nvPr/>
        </p:nvSpPr>
        <p:spPr bwMode="auto">
          <a:xfrm>
            <a:off x="4768850" y="1439805"/>
            <a:ext cx="2971800" cy="2819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 flipH="1">
            <a:off x="4006850" y="281140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7740650" y="281140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6216650" y="83020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6216650" y="425920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4768850" y="136360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7359650" y="3802005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 flipH="1">
            <a:off x="4616450" y="3802005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flipH="1">
            <a:off x="7207250" y="1287405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5454650" y="98260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6826250" y="4183005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4235450" y="2049405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7664450" y="334480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 flipH="1">
            <a:off x="6750050" y="982605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 flipH="1">
            <a:off x="7588250" y="1973205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 flipV="1">
            <a:off x="4159250" y="3344805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1693863" y="228276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1549400" y="271456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1549400" y="1849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1693863" y="134614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1404938" y="1211205"/>
            <a:ext cx="1839912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2482850" y="227800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2559050" y="2354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2330450" y="182080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queue</a:t>
            </a: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2482850" y="136360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2330450" y="273520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1765300" y="2354205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2711450" y="1592205"/>
            <a:ext cx="16002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5" name="Text Box 33"/>
          <p:cNvSpPr txBox="1">
            <a:spLocks noChangeArrowheads="1"/>
          </p:cNvSpPr>
          <p:nvPr/>
        </p:nvSpPr>
        <p:spPr bwMode="auto">
          <a:xfrm>
            <a:off x="1693863" y="14175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5073650" y="1973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5378450" y="16684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5759450" y="15160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6216650" y="15160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0" name="Text Box 38"/>
          <p:cNvSpPr txBox="1">
            <a:spLocks noChangeArrowheads="1"/>
          </p:cNvSpPr>
          <p:nvPr/>
        </p:nvSpPr>
        <p:spPr bwMode="auto">
          <a:xfrm>
            <a:off x="6673850" y="1592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1" name="Text Box 39"/>
          <p:cNvSpPr txBox="1">
            <a:spLocks noChangeArrowheads="1"/>
          </p:cNvSpPr>
          <p:nvPr/>
        </p:nvSpPr>
        <p:spPr bwMode="auto">
          <a:xfrm>
            <a:off x="7054850" y="18970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" name="Text Box 40"/>
          <p:cNvSpPr txBox="1">
            <a:spLocks noChangeArrowheads="1"/>
          </p:cNvSpPr>
          <p:nvPr/>
        </p:nvSpPr>
        <p:spPr bwMode="auto">
          <a:xfrm>
            <a:off x="7359650" y="23542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03" name="Text Box 41"/>
          <p:cNvSpPr txBox="1">
            <a:spLocks noChangeArrowheads="1"/>
          </p:cNvSpPr>
          <p:nvPr/>
        </p:nvSpPr>
        <p:spPr bwMode="auto">
          <a:xfrm>
            <a:off x="7359650" y="28114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04" name="Text Box 42"/>
          <p:cNvSpPr txBox="1">
            <a:spLocks noChangeArrowheads="1"/>
          </p:cNvSpPr>
          <p:nvPr/>
        </p:nvSpPr>
        <p:spPr bwMode="auto">
          <a:xfrm>
            <a:off x="7131050" y="32686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6826250" y="3573405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6292850" y="372580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07" name="Text Box 45"/>
          <p:cNvSpPr txBox="1">
            <a:spLocks noChangeArrowheads="1"/>
          </p:cNvSpPr>
          <p:nvPr/>
        </p:nvSpPr>
        <p:spPr bwMode="auto">
          <a:xfrm>
            <a:off x="4845050" y="243040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99</a:t>
            </a:r>
          </a:p>
        </p:txBody>
      </p:sp>
      <p:sp>
        <p:nvSpPr>
          <p:cNvPr id="108" name="Text Box 46"/>
          <p:cNvSpPr txBox="1">
            <a:spLocks noChangeArrowheads="1"/>
          </p:cNvSpPr>
          <p:nvPr/>
        </p:nvSpPr>
        <p:spPr bwMode="auto">
          <a:xfrm>
            <a:off x="4845050" y="281140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5073650" y="326860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97</a:t>
            </a:r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5073650" y="357340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683250" y="380200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78450" y="372580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6000" b="0">
                <a:solidFill>
                  <a:schemeClr val="accent2"/>
                </a:solidFill>
                <a:latin typeface="Times" pitchFamily="18" charset="0"/>
              </a:rPr>
              <a:t>.</a:t>
            </a:r>
          </a:p>
        </p:txBody>
      </p:sp>
      <p:sp>
        <p:nvSpPr>
          <p:cNvPr id="113" name="Rectangle 51"/>
          <p:cNvSpPr>
            <a:spLocks noChangeArrowheads="1"/>
          </p:cNvSpPr>
          <p:nvPr/>
        </p:nvSpPr>
        <p:spPr bwMode="auto">
          <a:xfrm>
            <a:off x="3397250" y="2049405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3321050" y="3192405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5" name="Rectangle 53"/>
          <p:cNvSpPr>
            <a:spLocks noChangeArrowheads="1"/>
          </p:cNvSpPr>
          <p:nvPr/>
        </p:nvSpPr>
        <p:spPr bwMode="auto">
          <a:xfrm>
            <a:off x="4692650" y="37300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6" name="Rectangle 54"/>
          <p:cNvSpPr>
            <a:spLocks noChangeArrowheads="1"/>
          </p:cNvSpPr>
          <p:nvPr/>
        </p:nvSpPr>
        <p:spPr bwMode="auto">
          <a:xfrm>
            <a:off x="3778250" y="98260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7" name="Line 59"/>
          <p:cNvSpPr>
            <a:spLocks noChangeShapeType="1"/>
          </p:cNvSpPr>
          <p:nvPr/>
        </p:nvSpPr>
        <p:spPr bwMode="auto">
          <a:xfrm flipH="1">
            <a:off x="3778250" y="3116205"/>
            <a:ext cx="685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8" name="Line 60"/>
          <p:cNvSpPr>
            <a:spLocks noChangeShapeType="1"/>
          </p:cNvSpPr>
          <p:nvPr/>
        </p:nvSpPr>
        <p:spPr bwMode="auto">
          <a:xfrm flipH="1" flipV="1">
            <a:off x="3854450" y="2278005"/>
            <a:ext cx="533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9" name="Line 61"/>
          <p:cNvSpPr>
            <a:spLocks noChangeShapeType="1"/>
          </p:cNvSpPr>
          <p:nvPr/>
        </p:nvSpPr>
        <p:spPr bwMode="auto">
          <a:xfrm flipH="1" flipV="1">
            <a:off x="4235450" y="1287405"/>
            <a:ext cx="533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0" name="Line 62"/>
          <p:cNvSpPr>
            <a:spLocks noChangeShapeType="1"/>
          </p:cNvSpPr>
          <p:nvPr/>
        </p:nvSpPr>
        <p:spPr bwMode="auto">
          <a:xfrm flipH="1" flipV="1">
            <a:off x="4921250" y="830205"/>
            <a:ext cx="3048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1" name="Text Box 63"/>
          <p:cNvSpPr txBox="1">
            <a:spLocks noChangeArrowheads="1"/>
          </p:cNvSpPr>
          <p:nvPr/>
        </p:nvSpPr>
        <p:spPr bwMode="auto">
          <a:xfrm>
            <a:off x="250825" y="2019243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accent2"/>
                </a:solidFill>
              </a:rPr>
              <a:t>cq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2" name="Rectangle 64"/>
          <p:cNvSpPr>
            <a:spLocks noChangeArrowheads="1"/>
          </p:cNvSpPr>
          <p:nvPr/>
        </p:nvSpPr>
        <p:spPr bwMode="auto">
          <a:xfrm>
            <a:off x="755650" y="201924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71550" y="2235143"/>
            <a:ext cx="431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85734"/>
            <a:ext cx="6643464" cy="989872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/>
              <a:t>W</a:t>
            </a:r>
            <a:r>
              <a:rPr lang="en-IN" dirty="0" smtClean="0"/>
              <a:t>hen the rear end fills up and front part of the array has empty slots, new insertions should go into the front end</a:t>
            </a:r>
          </a:p>
          <a:p>
            <a:r>
              <a:rPr lang="en-IN" dirty="0" smtClean="0"/>
              <a:t>Consider the size </a:t>
            </a:r>
            <a:r>
              <a:rPr lang="en-IN" i="1" dirty="0"/>
              <a:t>n</a:t>
            </a:r>
            <a:r>
              <a:rPr lang="en-IN" dirty="0" smtClean="0"/>
              <a:t> of queue Q as 10. The yellow coloured slots remain empty and brown coloured slots are having values in it.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14692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27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The next insertion goes into slot 0, and rear tracks it.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After One Call to </a:t>
            </a:r>
            <a:r>
              <a:rPr lang="en-IN" dirty="0" err="1" smtClean="0"/>
              <a:t>enqueue</a:t>
            </a:r>
            <a:r>
              <a:rPr lang="en-IN" dirty="0" smtClean="0"/>
              <a:t>()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29006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928808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68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After One Call to </a:t>
            </a:r>
            <a:r>
              <a:rPr lang="en-IN" dirty="0" err="1" smtClean="0"/>
              <a:t>enqueue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Now, the queue is full. So, memory wastage is avoided in circular queue, which leads to better performance.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4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1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Numeric for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front</a:t>
            </a:r>
            <a:r>
              <a:rPr lang="en-IN" dirty="0" smtClean="0"/>
              <a:t> increases by (1 modulo size) after each </a:t>
            </a:r>
            <a:r>
              <a:rPr lang="en-IN" dirty="0" err="1" smtClean="0"/>
              <a:t>dequeue</a:t>
            </a:r>
            <a:r>
              <a:rPr lang="en-IN" dirty="0" smtClean="0"/>
              <a:t>( ): </a:t>
            </a:r>
          </a:p>
          <a:p>
            <a:pPr>
              <a:buNone/>
            </a:pPr>
            <a:r>
              <a:rPr lang="en-IN" dirty="0" smtClean="0"/>
              <a:t>       front= (front+1)%size</a:t>
            </a:r>
          </a:p>
          <a:p>
            <a:endParaRPr lang="en-IN" dirty="0" smtClean="0"/>
          </a:p>
          <a:p>
            <a:r>
              <a:rPr lang="en-IN" b="1" i="1" dirty="0" smtClean="0"/>
              <a:t>rear</a:t>
            </a:r>
            <a:r>
              <a:rPr lang="en-IN" dirty="0" smtClean="0"/>
              <a:t> increases by (1 modulo size) after each </a:t>
            </a:r>
            <a:r>
              <a:rPr lang="en-IN" dirty="0" err="1" smtClean="0"/>
              <a:t>enqueue</a:t>
            </a:r>
            <a:r>
              <a:rPr lang="en-IN" dirty="0" smtClean="0"/>
              <a:t>( ): </a:t>
            </a:r>
          </a:p>
          <a:p>
            <a:pPr>
              <a:buNone/>
            </a:pPr>
            <a:r>
              <a:rPr lang="en-IN" dirty="0" smtClean="0"/>
              <a:t>        rear= (rear+1)%size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Illustration of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75503" y="1285875"/>
            <a:ext cx="3239769" cy="320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To add an element in circular queue, move </a:t>
            </a:r>
            <a:r>
              <a:rPr lang="en-IN" b="1" i="1" dirty="0" smtClean="0"/>
              <a:t>rear</a:t>
            </a:r>
            <a:r>
              <a:rPr lang="en-IN" b="1" dirty="0" smtClean="0"/>
              <a:t> clockwise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Then put it into Q[rear]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643056"/>
            <a:ext cx="30718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To remove an element in circular queue, move </a:t>
            </a:r>
            <a:r>
              <a:rPr lang="en-IN" b="1" i="1" dirty="0" smtClean="0"/>
              <a:t>front </a:t>
            </a:r>
            <a:r>
              <a:rPr lang="en-IN" b="1" dirty="0" smtClean="0"/>
              <a:t>clockwise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Then extract it into Q[front]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714494"/>
            <a:ext cx="26432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Isfull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Check whether queue is Full:-Check ((rear == SIZE-1 &amp;&amp; front == 0) </a:t>
            </a: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Is that alone sufficient??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714494"/>
            <a:ext cx="28670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Isfull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Check whether this condition also holds, i.e. (rear == front-1)</a:t>
            </a: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Two conditions to be checked.((rear == SIZE-1 &amp;&amp; front == 0) || (rear == front-1)).</a:t>
            </a:r>
          </a:p>
          <a:p>
            <a:endParaRPr lang="en-IN" dirty="0" smtClean="0"/>
          </a:p>
          <a:p>
            <a:r>
              <a:rPr lang="en-IN" dirty="0" smtClean="0"/>
              <a:t>If queue is not full then, check if (rear == SIZE – 1 &amp;&amp; front != 0) if it is true then set rear=0 and insert element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a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42"/>
            <a:ext cx="576738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78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enQueue</a:t>
            </a:r>
            <a:r>
              <a:rPr lang="en-IN" dirty="0" smtClean="0"/>
              <a:t> (</a:t>
            </a:r>
            <a:r>
              <a:rPr lang="en-IN" dirty="0" err="1" smtClean="0"/>
              <a:t>int</a:t>
            </a:r>
            <a:r>
              <a:rPr lang="en-IN" dirty="0" smtClean="0"/>
              <a:t> value) </a:t>
            </a:r>
          </a:p>
          <a:p>
            <a:pPr fontAlgn="base">
              <a:buNone/>
            </a:pPr>
            <a:r>
              <a:rPr lang="en-IN" dirty="0" smtClean="0"/>
              <a:t>{ </a:t>
            </a:r>
          </a:p>
          <a:p>
            <a:pPr fontAlgn="base">
              <a:buNone/>
            </a:pPr>
            <a:r>
              <a:rPr lang="en-IN" dirty="0" smtClean="0"/>
              <a:t>if ((front == 0 &amp;&amp; rear == size-1) || </a:t>
            </a:r>
          </a:p>
          <a:p>
            <a:pPr fontAlgn="base">
              <a:buNone/>
            </a:pPr>
            <a:r>
              <a:rPr lang="en-IN" dirty="0" smtClean="0"/>
              <a:t>         (rear == (front-1)%(size-1))) </a:t>
            </a:r>
          </a:p>
          <a:p>
            <a:pPr fontAlgn="base">
              <a:buNone/>
            </a:pPr>
            <a:r>
              <a:rPr lang="en-IN" dirty="0" smtClean="0"/>
              <a:t>  { 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Full"); </a:t>
            </a:r>
          </a:p>
          <a:p>
            <a:pPr fontAlgn="base">
              <a:buNone/>
            </a:pPr>
            <a:r>
              <a:rPr lang="en-IN" dirty="0" smtClean="0"/>
              <a:t>        	return;     }   </a:t>
            </a:r>
          </a:p>
          <a:p>
            <a:pPr fontAlgn="base">
              <a:buNone/>
            </a:pPr>
            <a:r>
              <a:rPr lang="en-IN" dirty="0" smtClean="0"/>
              <a:t>  else if (front == -1) /* Insert First Element */</a:t>
            </a:r>
          </a:p>
          <a:p>
            <a:pPr fontAlgn="base">
              <a:buNone/>
            </a:pPr>
            <a:r>
              <a:rPr lang="en-IN" dirty="0" smtClean="0"/>
              <a:t>    {         front = rear = 0; </a:t>
            </a:r>
          </a:p>
          <a:p>
            <a:pPr fontAlgn="base">
              <a:buNone/>
            </a:pPr>
            <a:r>
              <a:rPr lang="en-IN" dirty="0" smtClean="0"/>
              <a:t>		 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 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  else if (rear == size-1 &amp;&amp; front != 0) </a:t>
            </a:r>
          </a:p>
          <a:p>
            <a:pPr fontAlgn="base">
              <a:buNone/>
            </a:pPr>
            <a:r>
              <a:rPr lang="en-IN" dirty="0" smtClean="0"/>
              <a:t>    {   rear = 0; </a:t>
            </a:r>
          </a:p>
          <a:p>
            <a:pPr fontAlgn="base">
              <a:buNone/>
            </a:pPr>
            <a:r>
              <a:rPr lang="en-IN" dirty="0" smtClean="0"/>
              <a:t>        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 </a:t>
            </a:r>
          </a:p>
          <a:p>
            <a:pPr fontAlgn="base">
              <a:buNone/>
            </a:pPr>
            <a:r>
              <a:rPr lang="en-IN" dirty="0" smtClean="0"/>
              <a:t>    else   { </a:t>
            </a:r>
          </a:p>
          <a:p>
            <a:pPr fontAlgn="base">
              <a:buNone/>
            </a:pPr>
            <a:r>
              <a:rPr lang="en-IN" dirty="0" smtClean="0"/>
              <a:t>        rear++; </a:t>
            </a:r>
          </a:p>
          <a:p>
            <a:pPr fontAlgn="base"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</a:t>
            </a:r>
          </a:p>
          <a:p>
            <a:pPr fontAlgn="base">
              <a:buNone/>
            </a:pPr>
            <a:r>
              <a:rPr lang="en-IN" dirty="0" smtClean="0"/>
              <a:t>  }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 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deQueue</a:t>
            </a:r>
            <a:r>
              <a:rPr lang="en-IN" dirty="0" smtClean="0"/>
              <a:t>() </a:t>
            </a:r>
          </a:p>
          <a:p>
            <a:pPr fontAlgn="base">
              <a:buNone/>
            </a:pPr>
            <a:r>
              <a:rPr lang="en-IN" dirty="0" smtClean="0"/>
              <a:t>{   </a:t>
            </a:r>
          </a:p>
          <a:p>
            <a:pPr fontAlgn="base">
              <a:buNone/>
            </a:pPr>
            <a:r>
              <a:rPr lang="en-IN" dirty="0" smtClean="0"/>
              <a:t>   if (front == -1) </a:t>
            </a:r>
          </a:p>
          <a:p>
            <a:pPr fontAlgn="base">
              <a:buNone/>
            </a:pPr>
            <a:r>
              <a:rPr lang="en-IN" dirty="0" smtClean="0"/>
              <a:t>    {  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Empty"); </a:t>
            </a:r>
          </a:p>
          <a:p>
            <a:pPr fontAlgn="base">
              <a:buNone/>
            </a:pPr>
            <a:r>
              <a:rPr lang="en-IN" dirty="0" smtClean="0"/>
              <a:t>      } </a:t>
            </a:r>
          </a:p>
          <a:p>
            <a:pPr fontAlgn="base">
              <a:buNone/>
            </a:pPr>
            <a:r>
              <a:rPr lang="en-IN" dirty="0" smtClean="0"/>
              <a:t>   </a:t>
            </a:r>
            <a:r>
              <a:rPr lang="en-IN" dirty="0" err="1" smtClean="0"/>
              <a:t>int</a:t>
            </a:r>
            <a:r>
              <a:rPr lang="en-IN" dirty="0" smtClean="0"/>
              <a:t> data = Q[front]; </a:t>
            </a:r>
          </a:p>
          <a:p>
            <a:pPr fontAlgn="base">
              <a:buNone/>
            </a:pPr>
            <a:r>
              <a:rPr lang="en-I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429024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dirty="0" smtClean="0"/>
              <a:t>       </a:t>
            </a:r>
            <a:r>
              <a:rPr lang="en-IN" sz="2200" dirty="0" smtClean="0"/>
              <a:t> if (front == rear) {</a:t>
            </a:r>
          </a:p>
          <a:p>
            <a:pPr fontAlgn="base">
              <a:buNone/>
            </a:pPr>
            <a:r>
              <a:rPr lang="en-IN" sz="2200" dirty="0" smtClean="0"/>
              <a:t>        front = -1; </a:t>
            </a:r>
          </a:p>
          <a:p>
            <a:pPr fontAlgn="base">
              <a:buNone/>
            </a:pPr>
            <a:r>
              <a:rPr lang="en-IN" sz="2200" dirty="0" smtClean="0"/>
              <a:t>        rear = -1; </a:t>
            </a:r>
          </a:p>
          <a:p>
            <a:pPr fontAlgn="base">
              <a:buNone/>
            </a:pPr>
            <a:r>
              <a:rPr lang="en-IN" sz="2200" dirty="0" smtClean="0"/>
              <a:t>    } </a:t>
            </a:r>
          </a:p>
          <a:p>
            <a:pPr fontAlgn="base">
              <a:buNone/>
            </a:pPr>
            <a:r>
              <a:rPr lang="en-IN" sz="2200" dirty="0" smtClean="0"/>
              <a:t>else if (front == size-1) </a:t>
            </a:r>
          </a:p>
          <a:p>
            <a:pPr fontAlgn="base">
              <a:buNone/>
            </a:pPr>
            <a:r>
              <a:rPr lang="en-IN" sz="2200" dirty="0" smtClean="0"/>
              <a:t>		        front = 0; </a:t>
            </a:r>
          </a:p>
          <a:p>
            <a:pPr fontAlgn="base">
              <a:buNone/>
            </a:pPr>
            <a:r>
              <a:rPr lang="en-IN" sz="2200" dirty="0" smtClean="0"/>
              <a:t>	    else</a:t>
            </a:r>
          </a:p>
          <a:p>
            <a:pPr fontAlgn="base">
              <a:buNone/>
            </a:pPr>
            <a:r>
              <a:rPr lang="en-IN" sz="2200" dirty="0" smtClean="0"/>
              <a:t>   		        front++; </a:t>
            </a:r>
          </a:p>
          <a:p>
            <a:pPr fontAlgn="base">
              <a:buNone/>
            </a:pPr>
            <a:r>
              <a:rPr lang="en-IN" sz="2200" dirty="0" smtClean="0"/>
              <a:t>   return data; </a:t>
            </a:r>
          </a:p>
          <a:p>
            <a:pPr fontAlgn="base">
              <a:buNone/>
            </a:pPr>
            <a:r>
              <a:rPr lang="en-IN" sz="2200" dirty="0" smtClean="0"/>
              <a:t>	  } 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Applications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CPU Scheduling</a:t>
            </a:r>
            <a:r>
              <a:rPr lang="en-IN" dirty="0" smtClean="0"/>
              <a:t> is a process of determining which process will own CPU for execution while another process is on hold</a:t>
            </a:r>
          </a:p>
          <a:p>
            <a:pPr lvl="2"/>
            <a:r>
              <a:rPr lang="en-IN" dirty="0" smtClean="0"/>
              <a:t> </a:t>
            </a:r>
            <a:r>
              <a:rPr lang="en-IN" sz="2000" dirty="0" smtClean="0"/>
              <a:t>First Come First Serve Scheduling</a:t>
            </a:r>
          </a:p>
          <a:p>
            <a:r>
              <a:rPr lang="en-IN" dirty="0" smtClean="0"/>
              <a:t>In this type of algorithm, the process which requests the CPU gets the CPU allocation first. This scheduling method can be managed with a FIFO queue.</a:t>
            </a:r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535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91"/>
            <a:ext cx="569594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96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91"/>
            <a:ext cx="600076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22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95486"/>
            <a:ext cx="7315200" cy="865573"/>
          </a:xfrm>
        </p:spPr>
        <p:txBody>
          <a:bodyPr/>
          <a:lstStyle/>
          <a:p>
            <a:r>
              <a:rPr lang="en-US" dirty="0"/>
              <a:t>Uses of Queues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7615"/>
            <a:ext cx="7315200" cy="3384406"/>
          </a:xfrm>
        </p:spPr>
        <p:txBody>
          <a:bodyPr/>
          <a:lstStyle/>
          <a:p>
            <a:r>
              <a:rPr lang="en-US" dirty="0"/>
              <a:t>For any kind of problem involving FIFO data</a:t>
            </a:r>
          </a:p>
          <a:p>
            <a:r>
              <a:rPr lang="en-US" dirty="0"/>
              <a:t>Printer queue (e.g. printer in MC 235)</a:t>
            </a:r>
          </a:p>
          <a:p>
            <a:r>
              <a:rPr lang="en-US" dirty="0"/>
              <a:t>Keyboard input buffer</a:t>
            </a:r>
          </a:p>
          <a:p>
            <a:r>
              <a:rPr lang="en-US" dirty="0"/>
              <a:t>GUI event queue (click on buttons, menu items)</a:t>
            </a:r>
          </a:p>
          <a:p>
            <a:r>
              <a:rPr lang="en-US" dirty="0"/>
              <a:t>To encode messages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45720" indent="0">
              <a:buNone/>
            </a:pPr>
            <a:r>
              <a:rPr lang="en-US" dirty="0" smtClean="0"/>
              <a:t>Ref: https</a:t>
            </a:r>
            <a:r>
              <a:rPr lang="en-US" dirty="0"/>
              <a:t>://www.csd.uwo.ca/Courses/CS1027b/notes/CS1027-Queues-W17.pptx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9502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Uses of Queues in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75606"/>
            <a:ext cx="7315200" cy="3456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i="1" dirty="0">
                <a:solidFill>
                  <a:schemeClr val="hlink"/>
                </a:solidFill>
              </a:rPr>
              <a:t>simulation studies</a:t>
            </a:r>
            <a:r>
              <a:rPr lang="en-US" dirty="0"/>
              <a:t>, where the goal is to reduce waiting times:</a:t>
            </a:r>
          </a:p>
          <a:p>
            <a:pPr lvl="1"/>
            <a:r>
              <a:rPr lang="en-US" sz="3200" dirty="0"/>
              <a:t>Optimize the flow of traffic at a traffic light</a:t>
            </a:r>
          </a:p>
          <a:p>
            <a:pPr lvl="1"/>
            <a:r>
              <a:rPr lang="en-US" sz="3200" dirty="0"/>
              <a:t>Determine number of cashiers to have on duty at a grocery store at different times of day</a:t>
            </a:r>
          </a:p>
          <a:p>
            <a:pPr lvl="1"/>
            <a:r>
              <a:rPr lang="en-US" sz="3200" dirty="0"/>
              <a:t>Other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357172"/>
            <a:ext cx="5624522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 Abstract Data 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0059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a container, where element access and deletion are restricted to the first element in the sequence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Deletion at the front of the queue and Insertion at rear of the queue</a:t>
            </a:r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2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1284887" y="3701996"/>
            <a:ext cx="1295400" cy="457200"/>
          </a:xfrm>
          <a:custGeom>
            <a:avLst/>
            <a:gdLst>
              <a:gd name="T0" fmla="*/ 816 w 816"/>
              <a:gd name="T1" fmla="*/ 0 h 288"/>
              <a:gd name="T2" fmla="*/ 288 w 816"/>
              <a:gd name="T3" fmla="*/ 48 h 288"/>
              <a:gd name="T4" fmla="*/ 0 w 816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auto">
          <a:xfrm>
            <a:off x="6891937" y="3701996"/>
            <a:ext cx="1371600" cy="457200"/>
          </a:xfrm>
          <a:custGeom>
            <a:avLst/>
            <a:gdLst>
              <a:gd name="T0" fmla="*/ 864 w 864"/>
              <a:gd name="T1" fmla="*/ 288 h 288"/>
              <a:gd name="T2" fmla="*/ 624 w 864"/>
              <a:gd name="T3" fmla="*/ 96 h 288"/>
              <a:gd name="T4" fmla="*/ 0 w 86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1898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7994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44090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50186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56282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6237887" y="339719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196737" y="4006796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Insert </a:t>
            </a:r>
            <a:br>
              <a:rPr lang="en-US"/>
            </a:br>
            <a:r>
              <a:rPr lang="en-US"/>
              <a:t>(Enqueue)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206137" y="437192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rear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504087" y="437192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front</a:t>
            </a:r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 flipV="1">
            <a:off x="6587137" y="4006796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903887" y="4113158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Remove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 flipV="1">
            <a:off x="2885087" y="4006796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6" ma:contentTypeDescription="Create a new document." ma:contentTypeScope="" ma:versionID="4b0160b5efa258f8613a6b71f82c8a16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728c41f00c9f68fead3696138961d1ed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ACAB07-7406-49ED-8D6D-198C5215B118}"/>
</file>

<file path=customXml/itemProps2.xml><?xml version="1.0" encoding="utf-8"?>
<ds:datastoreItem xmlns:ds="http://schemas.openxmlformats.org/officeDocument/2006/customXml" ds:itemID="{2CFB9D03-4F6A-44CD-ACC9-85C492D214DE}"/>
</file>

<file path=customXml/itemProps3.xml><?xml version="1.0" encoding="utf-8"?>
<ds:datastoreItem xmlns:ds="http://schemas.openxmlformats.org/officeDocument/2006/customXml" ds:itemID="{2A23291B-223A-4ED8-8C0A-F3067835CE44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3809</TotalTime>
  <Words>1294</Words>
  <Application>Microsoft Office PowerPoint</Application>
  <PresentationFormat>On-screen Show (16:9)</PresentationFormat>
  <Paragraphs>645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Perspective</vt:lpstr>
      <vt:lpstr>Queues </vt:lpstr>
      <vt:lpstr>Queues </vt:lpstr>
      <vt:lpstr> Graphical Representation of a Queue  </vt:lpstr>
      <vt:lpstr> Graphical Representation of a Queue  </vt:lpstr>
      <vt:lpstr> Graphical Representation of Queue  </vt:lpstr>
      <vt:lpstr> Graphical Representation of Queue  </vt:lpstr>
      <vt:lpstr>Uses of Queues in Computing</vt:lpstr>
      <vt:lpstr>Uses of Queues in Computing </vt:lpstr>
      <vt:lpstr>Queue Abstract Data type </vt:lpstr>
      <vt:lpstr>Queue Abstract Data Type </vt:lpstr>
      <vt:lpstr>Array based implementation </vt:lpstr>
      <vt:lpstr>Array Implementation of Queue</vt:lpstr>
      <vt:lpstr>Array Implementation of Queue</vt:lpstr>
      <vt:lpstr>Queue: Example </vt:lpstr>
      <vt:lpstr>Queue: Example </vt:lpstr>
      <vt:lpstr>Queue: Example </vt:lpstr>
      <vt:lpstr>Queue: Example </vt:lpstr>
      <vt:lpstr>Queue: Example </vt:lpstr>
      <vt:lpstr>Array based implementation </vt:lpstr>
      <vt:lpstr>Array based implementation </vt:lpstr>
      <vt:lpstr>Isempty() </vt:lpstr>
      <vt:lpstr>Enqueue(int x ) </vt:lpstr>
      <vt:lpstr>Enqueue(int x) </vt:lpstr>
      <vt:lpstr>Dequeue() </vt:lpstr>
      <vt:lpstr>Implementation using Circular Array</vt:lpstr>
      <vt:lpstr>Circular Queue </vt:lpstr>
      <vt:lpstr>Circular Queue </vt:lpstr>
      <vt:lpstr>Conceptual example of a Circular Queue</vt:lpstr>
      <vt:lpstr>Circular Array Implementation of a Queue</vt:lpstr>
      <vt:lpstr>A Queue Straddling the End of a Circular Array</vt:lpstr>
      <vt:lpstr>Operations: Circular Queue </vt:lpstr>
      <vt:lpstr>Operations: Circular Queue </vt:lpstr>
      <vt:lpstr>Operations: Circular Queue </vt:lpstr>
      <vt:lpstr>Numeric for circular queue </vt:lpstr>
      <vt:lpstr>Illustration of Circular queue </vt:lpstr>
      <vt:lpstr>Enqueue(int x) </vt:lpstr>
      <vt:lpstr>Dequeue() </vt:lpstr>
      <vt:lpstr>Isfull() </vt:lpstr>
      <vt:lpstr>Isfull() </vt:lpstr>
      <vt:lpstr>enqueue(int x) </vt:lpstr>
      <vt:lpstr>enqueue(int x) </vt:lpstr>
      <vt:lpstr>dequeue() </vt:lpstr>
      <vt:lpstr>dequeue() </vt:lpstr>
      <vt:lpstr>Applications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149</cp:revision>
  <dcterms:created xsi:type="dcterms:W3CDTF">2006-08-16T00:00:00Z</dcterms:created>
  <dcterms:modified xsi:type="dcterms:W3CDTF">2020-12-19T06:45:06Z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