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16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54"/>
  </p:notesMasterIdLst>
  <p:sldIdLst>
    <p:sldId id="256" r:id="rId2"/>
    <p:sldId id="429" r:id="rId3"/>
    <p:sldId id="442" r:id="rId4"/>
    <p:sldId id="441" r:id="rId5"/>
    <p:sldId id="389" r:id="rId6"/>
    <p:sldId id="390" r:id="rId7"/>
    <p:sldId id="391" r:id="rId8"/>
    <p:sldId id="436" r:id="rId9"/>
    <p:sldId id="437" r:id="rId10"/>
    <p:sldId id="393" r:id="rId11"/>
    <p:sldId id="432" r:id="rId12"/>
    <p:sldId id="433" r:id="rId13"/>
    <p:sldId id="422" r:id="rId14"/>
    <p:sldId id="394" r:id="rId15"/>
    <p:sldId id="395" r:id="rId16"/>
    <p:sldId id="396" r:id="rId17"/>
    <p:sldId id="397" r:id="rId18"/>
    <p:sldId id="398" r:id="rId19"/>
    <p:sldId id="399" r:id="rId20"/>
    <p:sldId id="400" r:id="rId21"/>
    <p:sldId id="405" r:id="rId22"/>
    <p:sldId id="402" r:id="rId23"/>
    <p:sldId id="403" r:id="rId24"/>
    <p:sldId id="404" r:id="rId25"/>
    <p:sldId id="412" r:id="rId26"/>
    <p:sldId id="413" r:id="rId27"/>
    <p:sldId id="410" r:id="rId28"/>
    <p:sldId id="443" r:id="rId29"/>
    <p:sldId id="414" r:id="rId30"/>
    <p:sldId id="435" r:id="rId31"/>
    <p:sldId id="415" r:id="rId32"/>
    <p:sldId id="423" r:id="rId33"/>
    <p:sldId id="424" r:id="rId34"/>
    <p:sldId id="367" r:id="rId35"/>
    <p:sldId id="444" r:id="rId36"/>
    <p:sldId id="445" r:id="rId37"/>
    <p:sldId id="446" r:id="rId38"/>
    <p:sldId id="448" r:id="rId39"/>
    <p:sldId id="449" r:id="rId40"/>
    <p:sldId id="450" r:id="rId41"/>
    <p:sldId id="369" r:id="rId42"/>
    <p:sldId id="451" r:id="rId43"/>
    <p:sldId id="486" r:id="rId44"/>
    <p:sldId id="477" r:id="rId45"/>
    <p:sldId id="478" r:id="rId46"/>
    <p:sldId id="479" r:id="rId47"/>
    <p:sldId id="480" r:id="rId48"/>
    <p:sldId id="481" r:id="rId49"/>
    <p:sldId id="482" r:id="rId50"/>
    <p:sldId id="483" r:id="rId51"/>
    <p:sldId id="484" r:id="rId52"/>
    <p:sldId id="364" r:id="rId5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44" y="2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customXml" Target="../customXml/item3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95501-73F2-41BA-85CC-22557878FAFE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130DD-32EB-4721-81EC-BC5717B4C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249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F12E-1E87-4B1A-A947-DBF022AF93C8}" type="datetime1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87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3A9F-3EAC-4347-B865-CDC9AD438DD1}" type="datetime1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79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5727-0AAB-4D1A-BCCF-2C5F8D400B69}" type="datetime1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04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428750"/>
            <a:ext cx="3810000" cy="3086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428750"/>
            <a:ext cx="3810000" cy="3086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fld id="{1A708F51-578C-489A-8E76-A3FAF5098B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8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9B06-8CAF-47A1-98E8-D0DEFE91BD99}" type="datetime1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6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6C00-2141-4DE3-93A2-AE8DF0305A8C}" type="datetime1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6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725BD-EAB6-44E1-9559-FDE7E669CA7F}" type="datetime1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8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FCA8A-4212-4A2B-BA3D-8C8DCA382C7F}" type="datetime1">
              <a:rPr lang="en-US" smtClean="0"/>
              <a:t>8/15/2020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05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8C3A-91D1-4689-BE52-489814C7014B}" type="datetime1">
              <a:rPr lang="en-US" smtClean="0"/>
              <a:t>8/15/2020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77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6FFA-DD3A-44CD-832C-54EEAFAF22B1}" type="datetime1">
              <a:rPr lang="en-US" smtClean="0"/>
              <a:t>8/15/2020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53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93FD9-D8FC-4057-8980-901DCF8D4B58}" type="datetime1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84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383D8-D646-43BE-8CB5-3BCA23A1F3B7}" type="datetime1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87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4238E-6F86-4843-8AD3-C5FD56701C9B}" type="datetime1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26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4200" y="514351"/>
            <a:ext cx="5715000" cy="1295400"/>
          </a:xfrm>
        </p:spPr>
        <p:txBody>
          <a:bodyPr>
            <a:normAutofit/>
          </a:bodyPr>
          <a:lstStyle/>
          <a:p>
            <a:r>
              <a:rPr lang="en-IN" b="1" dirty="0" smtClean="0"/>
              <a:t>Algorithms: Design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581150"/>
            <a:ext cx="8382000" cy="31242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CSE2003 - Module 1 &amp; 2  Asymptotic Notations</a:t>
            </a:r>
          </a:p>
          <a:p>
            <a:r>
              <a:rPr lang="en-IN" sz="2400" dirty="0" smtClean="0">
                <a:solidFill>
                  <a:schemeClr val="tx2"/>
                </a:solidFill>
              </a:rPr>
              <a:t>C. Oswald  </a:t>
            </a:r>
          </a:p>
          <a:p>
            <a:r>
              <a:rPr lang="en-IN" sz="2400" dirty="0" smtClean="0">
                <a:solidFill>
                  <a:schemeClr val="tx2"/>
                </a:solidFill>
              </a:rPr>
              <a:t>VIT Chennai</a:t>
            </a:r>
          </a:p>
          <a:p>
            <a:endParaRPr lang="en-IN" sz="2400" dirty="0" smtClean="0">
              <a:solidFill>
                <a:schemeClr val="tx2"/>
              </a:solidFill>
            </a:endParaRPr>
          </a:p>
          <a:p>
            <a:r>
              <a:rPr lang="en-IN" sz="2000" dirty="0">
                <a:solidFill>
                  <a:schemeClr val="tx2"/>
                </a:solidFill>
              </a:rPr>
              <a:t>Some of the contents of these slides are from the scribe notes of my algorithm guru </a:t>
            </a:r>
            <a:r>
              <a:rPr lang="en-IN" sz="2000" dirty="0" err="1">
                <a:solidFill>
                  <a:schemeClr val="tx2"/>
                </a:solidFill>
              </a:rPr>
              <a:t>Dr.</a:t>
            </a:r>
            <a:r>
              <a:rPr lang="en-IN" sz="2000" dirty="0">
                <a:solidFill>
                  <a:schemeClr val="tx2"/>
                </a:solidFill>
              </a:rPr>
              <a:t> </a:t>
            </a:r>
            <a:r>
              <a:rPr lang="en-IN" sz="2000" dirty="0" err="1" smtClean="0">
                <a:solidFill>
                  <a:schemeClr val="tx2"/>
                </a:solidFill>
              </a:rPr>
              <a:t>Sadagopan</a:t>
            </a:r>
            <a:r>
              <a:rPr lang="en-IN" sz="2000" dirty="0" smtClean="0">
                <a:solidFill>
                  <a:schemeClr val="tx2"/>
                </a:solidFill>
              </a:rPr>
              <a:t>(IIITDM), books by CLRS</a:t>
            </a:r>
            <a:r>
              <a:rPr lang="en-IN" sz="2000" dirty="0">
                <a:solidFill>
                  <a:schemeClr val="tx2"/>
                </a:solidFill>
              </a:rPr>
              <a:t>, </a:t>
            </a:r>
            <a:r>
              <a:rPr lang="en-US" sz="2000" dirty="0">
                <a:solidFill>
                  <a:schemeClr val="tx2"/>
                </a:solidFill>
              </a:rPr>
              <a:t>Michael T. Goodrich et al., etc</a:t>
            </a:r>
            <a:r>
              <a:rPr lang="en-US" sz="2000" dirty="0" smtClean="0">
                <a:solidFill>
                  <a:schemeClr val="tx2"/>
                </a:solidFill>
              </a:rPr>
              <a:t>. Heartfelt thanks to them!</a:t>
            </a:r>
            <a:endParaRPr lang="en-IN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0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The </a:t>
            </a:r>
            <a:r>
              <a:rPr lang="en-US" sz="3200" dirty="0" smtClean="0"/>
              <a:t>definition </a:t>
            </a:r>
            <a:r>
              <a:rPr lang="en-US" sz="3200" dirty="0"/>
              <a:t>of algorithm sparks natural fundamental questions;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473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How to design an algorithm for a given problem</a:t>
            </a:r>
            <a:r>
              <a:rPr lang="en-US" dirty="0" smtClean="0">
                <a:solidFill>
                  <a:srgbClr val="7030A0"/>
                </a:solidFill>
              </a:rPr>
              <a:t>?</a:t>
            </a:r>
          </a:p>
          <a:p>
            <a:r>
              <a:rPr lang="en-US" dirty="0">
                <a:solidFill>
                  <a:srgbClr val="00B050"/>
                </a:solidFill>
              </a:rPr>
              <a:t>Is every problem algorithmically solvable? If so, how many algorithms can a problem have </a:t>
            </a:r>
            <a:r>
              <a:rPr lang="en-US" dirty="0" smtClean="0">
                <a:solidFill>
                  <a:srgbClr val="00B050"/>
                </a:solidFill>
              </a:rPr>
              <a:t>and how </a:t>
            </a:r>
            <a:r>
              <a:rPr lang="en-US" dirty="0">
                <a:solidFill>
                  <a:srgbClr val="00B050"/>
                </a:solidFill>
              </a:rPr>
              <a:t>to </a:t>
            </a:r>
            <a:r>
              <a:rPr lang="en-US" dirty="0" smtClean="0">
                <a:solidFill>
                  <a:srgbClr val="00B050"/>
                </a:solidFill>
              </a:rPr>
              <a:t>find </a:t>
            </a:r>
            <a:r>
              <a:rPr lang="en-US" dirty="0">
                <a:solidFill>
                  <a:srgbClr val="00B050"/>
                </a:solidFill>
              </a:rPr>
              <a:t>the </a:t>
            </a:r>
            <a:r>
              <a:rPr lang="en-US" dirty="0" smtClean="0">
                <a:solidFill>
                  <a:srgbClr val="00B050"/>
                </a:solidFill>
              </a:rPr>
              <a:t>efficient </a:t>
            </a:r>
            <a:r>
              <a:rPr lang="en-US" dirty="0">
                <a:solidFill>
                  <a:srgbClr val="00B050"/>
                </a:solidFill>
              </a:rPr>
              <a:t>one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741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D1F9-A466-46A5-993B-B2D64EEF4675}" type="slidenum">
              <a:rPr lang="en-US"/>
              <a:pPr/>
              <a:t>11</a:t>
            </a:fld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Pseudocode</a:t>
            </a:r>
            <a:r>
              <a:rPr lang="en-US" dirty="0"/>
              <a:t> </a:t>
            </a:r>
          </a:p>
        </p:txBody>
      </p:sp>
      <p:sp>
        <p:nvSpPr>
          <p:cNvPr id="112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314450"/>
            <a:ext cx="3657600" cy="2971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High-level description of an algorithm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More structured than English prose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Less detailed than a program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Preferred notation for describing algorithms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Hides program design issues</a:t>
            </a:r>
          </a:p>
        </p:txBody>
      </p:sp>
      <p:sp>
        <p:nvSpPr>
          <p:cNvPr id="11270" name="Rectangle 6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62000" y="4057650"/>
            <a:ext cx="38100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/>
              <a:t>	</a:t>
            </a:r>
          </a:p>
        </p:txBody>
      </p:sp>
      <p:grpSp>
        <p:nvGrpSpPr>
          <p:cNvPr id="11274" name="Group 10"/>
          <p:cNvGrpSpPr>
            <a:grpSpLocks/>
          </p:cNvGrpSpPr>
          <p:nvPr/>
        </p:nvGrpSpPr>
        <p:grpSpPr bwMode="auto">
          <a:xfrm>
            <a:off x="4343400" y="1196578"/>
            <a:ext cx="4495800" cy="3917156"/>
            <a:chOff x="2688" y="1056"/>
            <a:chExt cx="2832" cy="3290"/>
          </a:xfrm>
        </p:grpSpPr>
        <p:sp>
          <p:nvSpPr>
            <p:cNvPr id="11271" name="Text Box 7"/>
            <p:cNvSpPr txBox="1">
              <a:spLocks noChangeArrowheads="1"/>
            </p:cNvSpPr>
            <p:nvPr/>
          </p:nvSpPr>
          <p:spPr bwMode="auto">
            <a:xfrm>
              <a:off x="2688" y="1632"/>
              <a:ext cx="2832" cy="2714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defTabSz="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defTabSz="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defTabSz="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defTabSz="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defTabSz="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defTabSz="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defTabSz="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defTabSz="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1" dirty="0">
                  <a:solidFill>
                    <a:srgbClr val="000000"/>
                  </a:solidFill>
                </a:rPr>
                <a:t>Algorithm</a:t>
              </a:r>
              <a:r>
                <a:rPr lang="en-US" dirty="0"/>
                <a:t> </a:t>
              </a:r>
              <a:r>
                <a:rPr lang="en-US" b="1" i="1" dirty="0" err="1">
                  <a:solidFill>
                    <a:schemeClr val="tx2"/>
                  </a:solidFill>
                </a:rPr>
                <a:t>arrayMax</a:t>
              </a:r>
              <a:r>
                <a:rPr lang="en-US" dirty="0">
                  <a:solidFill>
                    <a:schemeClr val="tx2"/>
                  </a:solidFill>
                </a:rPr>
                <a:t>(</a:t>
              </a:r>
              <a:r>
                <a:rPr lang="en-US" b="1" i="1" dirty="0">
                  <a:solidFill>
                    <a:schemeClr val="tx2"/>
                  </a:solidFill>
                </a:rPr>
                <a:t>A</a:t>
              </a:r>
              <a:r>
                <a:rPr lang="en-US" dirty="0">
                  <a:solidFill>
                    <a:schemeClr val="tx2"/>
                  </a:solidFill>
                </a:rPr>
                <a:t>, </a:t>
              </a:r>
              <a:r>
                <a:rPr lang="en-US" b="1" i="1" dirty="0">
                  <a:solidFill>
                    <a:schemeClr val="tx2"/>
                  </a:solidFill>
                </a:rPr>
                <a:t>n</a:t>
              </a:r>
              <a:r>
                <a:rPr lang="en-US" dirty="0">
                  <a:solidFill>
                    <a:schemeClr val="tx2"/>
                  </a:solidFill>
                </a:rPr>
                <a:t>)</a:t>
              </a:r>
            </a:p>
            <a:p>
              <a:r>
                <a:rPr lang="en-US" b="1" dirty="0">
                  <a:solidFill>
                    <a:schemeClr val="tx2"/>
                  </a:solidFill>
                </a:rPr>
                <a:t>	</a:t>
              </a:r>
              <a:r>
                <a:rPr lang="en-US" b="1" dirty="0">
                  <a:solidFill>
                    <a:srgbClr val="000000"/>
                  </a:solidFill>
                </a:rPr>
                <a:t>Input</a:t>
              </a:r>
              <a:r>
                <a:rPr lang="en-US" dirty="0"/>
                <a:t> </a:t>
              </a:r>
              <a:r>
                <a:rPr lang="en-US" dirty="0">
                  <a:solidFill>
                    <a:schemeClr val="accent2"/>
                  </a:solidFill>
                </a:rPr>
                <a:t>array </a:t>
              </a:r>
              <a:r>
                <a:rPr lang="en-US" b="1" i="1" dirty="0">
                  <a:solidFill>
                    <a:schemeClr val="accent2"/>
                  </a:solidFill>
                </a:rPr>
                <a:t>A</a:t>
              </a:r>
              <a:r>
                <a:rPr lang="en-US" dirty="0">
                  <a:solidFill>
                    <a:schemeClr val="accent2"/>
                  </a:solidFill>
                </a:rPr>
                <a:t> of </a:t>
              </a:r>
              <a:r>
                <a:rPr lang="en-US" b="1" i="1" dirty="0">
                  <a:solidFill>
                    <a:schemeClr val="accent2"/>
                  </a:solidFill>
                </a:rPr>
                <a:t>n</a:t>
              </a:r>
              <a:r>
                <a:rPr lang="en-US" dirty="0">
                  <a:solidFill>
                    <a:schemeClr val="accent2"/>
                  </a:solidFill>
                </a:rPr>
                <a:t> integers</a:t>
              </a:r>
            </a:p>
            <a:p>
              <a:r>
                <a:rPr lang="en-US" b="1" dirty="0">
                  <a:solidFill>
                    <a:schemeClr val="tx2"/>
                  </a:solidFill>
                </a:rPr>
                <a:t>	</a:t>
              </a:r>
              <a:r>
                <a:rPr lang="en-US" b="1" dirty="0">
                  <a:solidFill>
                    <a:srgbClr val="000000"/>
                  </a:solidFill>
                </a:rPr>
                <a:t>Output</a:t>
              </a:r>
              <a:r>
                <a:rPr lang="en-US" dirty="0"/>
                <a:t> </a:t>
              </a:r>
              <a:r>
                <a:rPr lang="en-US" dirty="0">
                  <a:solidFill>
                    <a:schemeClr val="accent2"/>
                  </a:solidFill>
                </a:rPr>
                <a:t>maximum element of </a:t>
              </a:r>
              <a:r>
                <a:rPr lang="en-US" b="1" i="1" dirty="0">
                  <a:solidFill>
                    <a:schemeClr val="accent2"/>
                  </a:solidFill>
                </a:rPr>
                <a:t>A</a:t>
              </a:r>
            </a:p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chemeClr val="tx2"/>
                  </a:solidFill>
                </a:rPr>
                <a:t>	</a:t>
              </a:r>
              <a:r>
                <a:rPr lang="en-US" b="1" i="1" dirty="0" err="1">
                  <a:solidFill>
                    <a:schemeClr val="accent2"/>
                  </a:solidFill>
                </a:rPr>
                <a:t>currentMax</a:t>
              </a:r>
              <a:r>
                <a:rPr lang="en-US" dirty="0">
                  <a:solidFill>
                    <a:schemeClr val="tx2"/>
                  </a:solidFill>
                </a:rPr>
                <a:t> </a:t>
              </a:r>
              <a:r>
                <a:rPr lang="en-US" dirty="0">
                  <a:solidFill>
                    <a:srgbClr val="000000"/>
                  </a:solidFill>
                  <a:sym typeface="Symbol" pitchFamily="18" charset="2"/>
                </a:rPr>
                <a:t></a:t>
              </a:r>
              <a:r>
                <a:rPr lang="en-US" dirty="0">
                  <a:solidFill>
                    <a:schemeClr val="tx2"/>
                  </a:solidFill>
                  <a:sym typeface="Symbol" pitchFamily="18" charset="2"/>
                </a:rPr>
                <a:t> </a:t>
              </a:r>
              <a:r>
                <a:rPr lang="en-US" b="1" i="1" dirty="0">
                  <a:solidFill>
                    <a:schemeClr val="accent2"/>
                  </a:solidFill>
                  <a:sym typeface="Symbol" pitchFamily="18" charset="2"/>
                </a:rPr>
                <a:t>A</a:t>
              </a:r>
              <a:r>
                <a:rPr lang="en-US" dirty="0">
                  <a:solidFill>
                    <a:schemeClr val="accent2"/>
                  </a:solidFill>
                  <a:sym typeface="Symbol" pitchFamily="18" charset="2"/>
                </a:rPr>
                <a:t>[0]</a:t>
              </a:r>
              <a:endParaRPr lang="en-US" dirty="0">
                <a:solidFill>
                  <a:schemeClr val="accent2"/>
                </a:solidFill>
              </a:endParaRPr>
            </a:p>
            <a:p>
              <a:r>
                <a:rPr lang="en-US" dirty="0"/>
                <a:t>	</a:t>
              </a:r>
              <a:r>
                <a:rPr lang="en-US" b="1" dirty="0">
                  <a:solidFill>
                    <a:srgbClr val="000000"/>
                  </a:solidFill>
                </a:rPr>
                <a:t>for</a:t>
              </a:r>
              <a:r>
                <a:rPr lang="en-US" dirty="0"/>
                <a:t> </a:t>
              </a:r>
              <a:r>
                <a:rPr lang="en-US" b="1" i="1" dirty="0">
                  <a:solidFill>
                    <a:schemeClr val="accent2"/>
                  </a:solidFill>
                </a:rPr>
                <a:t>i</a:t>
              </a:r>
              <a:r>
                <a:rPr lang="en-US" dirty="0">
                  <a:solidFill>
                    <a:schemeClr val="tx2"/>
                  </a:solidFill>
                </a:rPr>
                <a:t> </a:t>
              </a:r>
              <a:r>
                <a:rPr lang="en-US" dirty="0">
                  <a:solidFill>
                    <a:srgbClr val="000000"/>
                  </a:solidFill>
                  <a:sym typeface="Symbol" pitchFamily="18" charset="2"/>
                </a:rPr>
                <a:t></a:t>
              </a:r>
              <a:r>
                <a:rPr lang="en-US" dirty="0">
                  <a:solidFill>
                    <a:schemeClr val="tx2"/>
                  </a:solidFill>
                  <a:sym typeface="Symbol" pitchFamily="18" charset="2"/>
                </a:rPr>
                <a:t> </a:t>
              </a:r>
              <a:r>
                <a:rPr lang="en-US" dirty="0">
                  <a:solidFill>
                    <a:schemeClr val="accent2"/>
                  </a:solidFill>
                  <a:sym typeface="Symbol" pitchFamily="18" charset="2"/>
                </a:rPr>
                <a:t>1</a:t>
              </a:r>
              <a:r>
                <a:rPr lang="en-US" dirty="0">
                  <a:sym typeface="Symbol" pitchFamily="18" charset="2"/>
                </a:rPr>
                <a:t> </a:t>
              </a:r>
              <a:r>
                <a:rPr lang="en-US" b="1" dirty="0">
                  <a:solidFill>
                    <a:srgbClr val="000000"/>
                  </a:solidFill>
                  <a:sym typeface="Symbol" pitchFamily="18" charset="2"/>
                </a:rPr>
                <a:t>to</a:t>
              </a:r>
              <a:r>
                <a:rPr lang="en-US" dirty="0">
                  <a:sym typeface="Symbol" pitchFamily="18" charset="2"/>
                </a:rPr>
                <a:t> </a:t>
              </a:r>
              <a:r>
                <a:rPr lang="en-US" b="1" i="1" dirty="0">
                  <a:solidFill>
                    <a:schemeClr val="accent2"/>
                  </a:solidFill>
                  <a:sym typeface="Symbol" pitchFamily="18" charset="2"/>
                </a:rPr>
                <a:t>n</a:t>
              </a:r>
              <a:r>
                <a:rPr lang="en-US" dirty="0">
                  <a:solidFill>
                    <a:schemeClr val="accent2"/>
                  </a:solidFill>
                  <a:sym typeface="Symbol" pitchFamily="18" charset="2"/>
                </a:rPr>
                <a:t>  1</a:t>
              </a:r>
              <a:r>
                <a:rPr lang="en-US" dirty="0">
                  <a:sym typeface="Symbol" pitchFamily="18" charset="2"/>
                </a:rPr>
                <a:t> </a:t>
              </a:r>
              <a:r>
                <a:rPr lang="en-US" b="1" dirty="0">
                  <a:solidFill>
                    <a:srgbClr val="000000"/>
                  </a:solidFill>
                  <a:sym typeface="Symbol" pitchFamily="18" charset="2"/>
                </a:rPr>
                <a:t>do</a:t>
              </a:r>
            </a:p>
            <a:p>
              <a:r>
                <a:rPr lang="en-US" dirty="0">
                  <a:sym typeface="Symbol" pitchFamily="18" charset="2"/>
                </a:rPr>
                <a:t>		</a:t>
              </a:r>
              <a:r>
                <a:rPr lang="en-US" b="1" dirty="0">
                  <a:solidFill>
                    <a:srgbClr val="000000"/>
                  </a:solidFill>
                  <a:sym typeface="Symbol" pitchFamily="18" charset="2"/>
                </a:rPr>
                <a:t>if</a:t>
              </a:r>
              <a:r>
                <a:rPr lang="en-US" dirty="0">
                  <a:sym typeface="Symbol" pitchFamily="18" charset="2"/>
                </a:rPr>
                <a:t> </a:t>
              </a:r>
              <a:r>
                <a:rPr lang="en-US" b="1" i="1" dirty="0">
                  <a:solidFill>
                    <a:schemeClr val="accent2"/>
                  </a:solidFill>
                  <a:sym typeface="Symbol" pitchFamily="18" charset="2"/>
                </a:rPr>
                <a:t>A</a:t>
              </a:r>
              <a:r>
                <a:rPr lang="en-US" dirty="0">
                  <a:solidFill>
                    <a:schemeClr val="accent2"/>
                  </a:solidFill>
                  <a:sym typeface="Symbol" pitchFamily="18" charset="2"/>
                </a:rPr>
                <a:t>[</a:t>
              </a:r>
              <a:r>
                <a:rPr lang="en-US" i="1" dirty="0">
                  <a:solidFill>
                    <a:schemeClr val="accent2"/>
                  </a:solidFill>
                  <a:sym typeface="Symbol" pitchFamily="18" charset="2"/>
                </a:rPr>
                <a:t>i</a:t>
              </a:r>
              <a:r>
                <a:rPr lang="en-US" dirty="0">
                  <a:solidFill>
                    <a:schemeClr val="accent2"/>
                  </a:solidFill>
                  <a:sym typeface="Symbol" pitchFamily="18" charset="2"/>
                </a:rPr>
                <a:t>]  </a:t>
              </a:r>
              <a:r>
                <a:rPr lang="en-US" b="1" i="1" dirty="0" err="1">
                  <a:solidFill>
                    <a:schemeClr val="accent2"/>
                  </a:solidFill>
                  <a:sym typeface="Symbol" pitchFamily="18" charset="2"/>
                </a:rPr>
                <a:t>currentMax</a:t>
              </a:r>
              <a:r>
                <a:rPr lang="en-US" dirty="0">
                  <a:sym typeface="Symbol" pitchFamily="18" charset="2"/>
                </a:rPr>
                <a:t> </a:t>
              </a:r>
              <a:r>
                <a:rPr lang="en-US" b="1" dirty="0">
                  <a:solidFill>
                    <a:srgbClr val="000000"/>
                  </a:solidFill>
                  <a:sym typeface="Symbol" pitchFamily="18" charset="2"/>
                </a:rPr>
                <a:t>then</a:t>
              </a:r>
            </a:p>
            <a:p>
              <a:r>
                <a:rPr lang="en-US" dirty="0">
                  <a:sym typeface="Symbol" pitchFamily="18" charset="2"/>
                </a:rPr>
                <a:t>			</a:t>
              </a:r>
              <a:r>
                <a:rPr lang="en-US" b="1" i="1" dirty="0" err="1">
                  <a:solidFill>
                    <a:schemeClr val="accent2"/>
                  </a:solidFill>
                  <a:sym typeface="Symbol" pitchFamily="18" charset="2"/>
                </a:rPr>
                <a:t>currentMax</a:t>
              </a:r>
              <a:r>
                <a:rPr lang="en-US" dirty="0">
                  <a:solidFill>
                    <a:schemeClr val="tx2"/>
                  </a:solidFill>
                  <a:sym typeface="Symbol" pitchFamily="18" charset="2"/>
                </a:rPr>
                <a:t> </a:t>
              </a:r>
              <a:r>
                <a:rPr lang="en-US" dirty="0">
                  <a:solidFill>
                    <a:srgbClr val="000000"/>
                  </a:solidFill>
                  <a:sym typeface="Symbol" pitchFamily="18" charset="2"/>
                </a:rPr>
                <a:t></a:t>
              </a:r>
              <a:r>
                <a:rPr lang="en-US" dirty="0">
                  <a:solidFill>
                    <a:schemeClr val="accent2"/>
                  </a:solidFill>
                  <a:sym typeface="Symbol" pitchFamily="18" charset="2"/>
                </a:rPr>
                <a:t> </a:t>
              </a:r>
              <a:r>
                <a:rPr lang="en-US" b="1" i="1" dirty="0">
                  <a:solidFill>
                    <a:schemeClr val="accent2"/>
                  </a:solidFill>
                  <a:sym typeface="Symbol" pitchFamily="18" charset="2"/>
                </a:rPr>
                <a:t>A</a:t>
              </a:r>
              <a:r>
                <a:rPr lang="en-US" dirty="0">
                  <a:solidFill>
                    <a:schemeClr val="accent2"/>
                  </a:solidFill>
                  <a:sym typeface="Symbol" pitchFamily="18" charset="2"/>
                </a:rPr>
                <a:t>[</a:t>
              </a:r>
              <a:r>
                <a:rPr lang="en-US" b="1" i="1" dirty="0">
                  <a:solidFill>
                    <a:schemeClr val="accent2"/>
                  </a:solidFill>
                  <a:sym typeface="Symbol" pitchFamily="18" charset="2"/>
                </a:rPr>
                <a:t>i</a:t>
              </a:r>
              <a:r>
                <a:rPr lang="en-US" dirty="0">
                  <a:solidFill>
                    <a:schemeClr val="accent2"/>
                  </a:solidFill>
                  <a:sym typeface="Symbol" pitchFamily="18" charset="2"/>
                </a:rPr>
                <a:t>]</a:t>
              </a:r>
            </a:p>
            <a:p>
              <a:r>
                <a:rPr lang="en-US" dirty="0">
                  <a:sym typeface="Symbol" pitchFamily="18" charset="2"/>
                </a:rPr>
                <a:t>	</a:t>
              </a:r>
              <a:r>
                <a:rPr lang="en-US" b="1" dirty="0">
                  <a:solidFill>
                    <a:srgbClr val="000000"/>
                  </a:solidFill>
                  <a:sym typeface="Symbol" pitchFamily="18" charset="2"/>
                </a:rPr>
                <a:t>return</a:t>
              </a:r>
              <a:r>
                <a:rPr lang="en-US" dirty="0">
                  <a:sym typeface="Symbol" pitchFamily="18" charset="2"/>
                </a:rPr>
                <a:t> </a:t>
              </a:r>
              <a:r>
                <a:rPr lang="en-US" b="1" i="1" dirty="0" err="1">
                  <a:solidFill>
                    <a:schemeClr val="accent2"/>
                  </a:solidFill>
                  <a:sym typeface="Symbol" pitchFamily="18" charset="2"/>
                </a:rPr>
                <a:t>currentMax</a:t>
              </a:r>
              <a:r>
                <a:rPr lang="en-US" dirty="0">
                  <a:sym typeface="Symbol" pitchFamily="18" charset="2"/>
                </a:rPr>
                <a:t> </a:t>
              </a:r>
              <a:endParaRPr lang="en-US" dirty="0"/>
            </a:p>
          </p:txBody>
        </p:sp>
        <p:sp>
          <p:nvSpPr>
            <p:cNvPr id="11273" name="Text Box 9"/>
            <p:cNvSpPr txBox="1">
              <a:spLocks noChangeArrowheads="1"/>
            </p:cNvSpPr>
            <p:nvPr/>
          </p:nvSpPr>
          <p:spPr bwMode="auto">
            <a:xfrm>
              <a:off x="3192" y="1056"/>
              <a:ext cx="1824" cy="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Example: find max element of an array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345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Pseudocode Details</a:t>
            </a:r>
          </a:p>
        </p:txBody>
      </p:sp>
      <p:sp>
        <p:nvSpPr>
          <p:cNvPr id="133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00100" y="1428750"/>
            <a:ext cx="4267200" cy="3086100"/>
          </a:xfrm>
        </p:spPr>
        <p:txBody>
          <a:bodyPr>
            <a:normAutofit fontScale="92500" lnSpcReduction="20000"/>
          </a:bodyPr>
          <a:lstStyle/>
          <a:p>
            <a:r>
              <a:rPr lang="en-US" sz="2400"/>
              <a:t>Control flow</a:t>
            </a:r>
          </a:p>
          <a:p>
            <a:pPr lvl="1"/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if</a:t>
            </a: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pitchFamily="18" charset="0"/>
              </a:rPr>
              <a:t>…</a:t>
            </a: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then</a:t>
            </a: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pitchFamily="18" charset="0"/>
              </a:rPr>
              <a:t>…</a:t>
            </a: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 [</a:t>
            </a: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else</a:t>
            </a: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pitchFamily="18" charset="0"/>
              </a:rPr>
              <a:t>…]</a:t>
            </a:r>
          </a:p>
          <a:p>
            <a:pPr lvl="1"/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while</a:t>
            </a: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pitchFamily="18" charset="0"/>
              </a:rPr>
              <a:t>…</a:t>
            </a: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do</a:t>
            </a: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pitchFamily="18" charset="0"/>
              </a:rPr>
              <a:t>…</a:t>
            </a:r>
          </a:p>
          <a:p>
            <a:pPr lvl="1"/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repeat</a:t>
            </a: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pitchFamily="18" charset="0"/>
              </a:rPr>
              <a:t>…</a:t>
            </a: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until</a:t>
            </a: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pitchFamily="18" charset="0"/>
              </a:rPr>
              <a:t>…</a:t>
            </a:r>
          </a:p>
          <a:p>
            <a:pPr lvl="1"/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for</a:t>
            </a: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pitchFamily="18" charset="0"/>
              </a:rPr>
              <a:t>…</a:t>
            </a: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do</a:t>
            </a: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pitchFamily="18" charset="0"/>
              </a:rPr>
              <a:t>…</a:t>
            </a:r>
          </a:p>
          <a:p>
            <a:pPr lvl="1"/>
            <a:r>
              <a:rPr lang="en-US" sz="2000"/>
              <a:t>Indentation replaces braces </a:t>
            </a:r>
          </a:p>
          <a:p>
            <a:r>
              <a:rPr lang="en-US" sz="2400"/>
              <a:t>Method declaration</a:t>
            </a:r>
          </a:p>
          <a:p>
            <a:pPr lvl="1">
              <a:buFont typeface="Wingdings" pitchFamily="2" charset="2"/>
              <a:buNone/>
            </a:pP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Algorithm </a:t>
            </a:r>
            <a:r>
              <a:rPr lang="en-US" sz="2000" b="1" i="1">
                <a:solidFill>
                  <a:schemeClr val="tx2"/>
                </a:solidFill>
                <a:latin typeface="Times New Roman" pitchFamily="18" charset="0"/>
              </a:rPr>
              <a:t>method</a:t>
            </a: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 (</a:t>
            </a:r>
            <a:r>
              <a:rPr lang="en-US" sz="2000" b="1" i="1">
                <a:solidFill>
                  <a:schemeClr val="tx2"/>
                </a:solidFill>
                <a:latin typeface="Times New Roman" pitchFamily="18" charset="0"/>
              </a:rPr>
              <a:t>arg</a:t>
            </a: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 [, </a:t>
            </a:r>
            <a:r>
              <a:rPr lang="en-US" sz="2000" b="1" i="1">
                <a:solidFill>
                  <a:schemeClr val="tx2"/>
                </a:solidFill>
                <a:latin typeface="Times New Roman" pitchFamily="18" charset="0"/>
              </a:rPr>
              <a:t>arg</a:t>
            </a: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…])</a:t>
            </a:r>
          </a:p>
          <a:p>
            <a:pPr lvl="1">
              <a:buFont typeface="Wingdings" pitchFamily="2" charset="2"/>
              <a:buNone/>
            </a:pPr>
            <a:r>
              <a:rPr lang="en-US" sz="2000">
                <a:latin typeface="Times New Roman" pitchFamily="18" charset="0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Input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pitchFamily="18" charset="0"/>
              </a:rPr>
              <a:t>…</a:t>
            </a:r>
          </a:p>
          <a:p>
            <a:pPr lvl="1">
              <a:buFont typeface="Wingdings" pitchFamily="2" charset="2"/>
              <a:buNone/>
            </a:pPr>
            <a:r>
              <a:rPr lang="en-US" sz="2000">
                <a:latin typeface="Times New Roman" pitchFamily="18" charset="0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Output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pitchFamily="18" charset="0"/>
              </a:rPr>
              <a:t>…</a:t>
            </a:r>
          </a:p>
        </p:txBody>
      </p:sp>
      <p:sp>
        <p:nvSpPr>
          <p:cNvPr id="13316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428750"/>
            <a:ext cx="3657600" cy="30289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z="2400"/>
              <a:t>Method call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i="1">
                <a:solidFill>
                  <a:schemeClr val="accent2"/>
                </a:solidFill>
                <a:latin typeface="Times New Roman" pitchFamily="18" charset="0"/>
              </a:rPr>
              <a:t>var.method </a:t>
            </a:r>
            <a:r>
              <a:rPr lang="en-US" sz="20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2000" b="1" i="1">
                <a:solidFill>
                  <a:schemeClr val="accent2"/>
                </a:solidFill>
                <a:latin typeface="Times New Roman" pitchFamily="18" charset="0"/>
              </a:rPr>
              <a:t>arg</a:t>
            </a:r>
            <a:r>
              <a:rPr lang="en-US" sz="2000">
                <a:solidFill>
                  <a:schemeClr val="accent2"/>
                </a:solidFill>
                <a:latin typeface="Times New Roman" pitchFamily="18" charset="0"/>
              </a:rPr>
              <a:t> [, </a:t>
            </a:r>
            <a:r>
              <a:rPr lang="en-US" sz="2000" b="1" i="1">
                <a:solidFill>
                  <a:schemeClr val="accent2"/>
                </a:solidFill>
                <a:latin typeface="Times New Roman" pitchFamily="18" charset="0"/>
              </a:rPr>
              <a:t>arg</a:t>
            </a:r>
            <a:r>
              <a:rPr lang="en-US" sz="2000">
                <a:solidFill>
                  <a:schemeClr val="accent2"/>
                </a:solidFill>
                <a:latin typeface="Times New Roman" pitchFamily="18" charset="0"/>
              </a:rPr>
              <a:t>…])</a:t>
            </a:r>
          </a:p>
          <a:p>
            <a:pPr>
              <a:lnSpc>
                <a:spcPct val="90000"/>
              </a:lnSpc>
            </a:pPr>
            <a:r>
              <a:rPr lang="en-US" sz="2400"/>
              <a:t>Return value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return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 i="1">
                <a:solidFill>
                  <a:schemeClr val="accent2"/>
                </a:solidFill>
                <a:latin typeface="Times New Roman" pitchFamily="18" charset="0"/>
              </a:rPr>
              <a:t>expression</a:t>
            </a:r>
          </a:p>
          <a:p>
            <a:pPr>
              <a:lnSpc>
                <a:spcPct val="90000"/>
              </a:lnSpc>
            </a:pPr>
            <a:r>
              <a:rPr lang="en-US" sz="2400"/>
              <a:t>Expressions</a:t>
            </a:r>
          </a:p>
          <a:p>
            <a:pPr lvl="1">
              <a:lnSpc>
                <a:spcPct val="90000"/>
              </a:lnSpc>
              <a:buClr>
                <a:srgbClr val="000000"/>
              </a:buClr>
              <a:buSzTx/>
              <a:buFont typeface="Symbol" pitchFamily="18" charset="2"/>
              <a:buChar char="¬"/>
            </a:pPr>
            <a:r>
              <a:rPr lang="en-US" sz="2000">
                <a:sym typeface="Symbol" pitchFamily="18" charset="2"/>
              </a:rPr>
              <a:t>Assignment</a:t>
            </a:r>
            <a:br>
              <a:rPr lang="en-US" sz="2000">
                <a:sym typeface="Symbol" pitchFamily="18" charset="2"/>
              </a:rPr>
            </a:br>
            <a:r>
              <a:rPr lang="en-US" sz="2000">
                <a:sym typeface="Symbol" pitchFamily="18" charset="2"/>
              </a:rPr>
              <a:t>(like  in Java)</a:t>
            </a:r>
          </a:p>
          <a:p>
            <a:pPr lvl="1">
              <a:lnSpc>
                <a:spcPct val="90000"/>
              </a:lnSpc>
              <a:buClr>
                <a:srgbClr val="000000"/>
              </a:buClr>
              <a:buSzTx/>
              <a:buFont typeface="Symbol" pitchFamily="18" charset="2"/>
              <a:buChar char="="/>
            </a:pPr>
            <a:r>
              <a:rPr lang="en-US" sz="2000">
                <a:sym typeface="Symbol" pitchFamily="18" charset="2"/>
              </a:rPr>
              <a:t>Equality testing</a:t>
            </a:r>
            <a:br>
              <a:rPr lang="en-US" sz="2000">
                <a:sym typeface="Symbol" pitchFamily="18" charset="2"/>
              </a:rPr>
            </a:br>
            <a:r>
              <a:rPr lang="en-US" sz="2000">
                <a:sym typeface="Symbol" pitchFamily="18" charset="2"/>
              </a:rPr>
              <a:t>(like  in Java)</a:t>
            </a:r>
          </a:p>
          <a:p>
            <a:pPr lvl="1">
              <a:lnSpc>
                <a:spcPct val="90000"/>
              </a:lnSpc>
              <a:buClr>
                <a:srgbClr val="000000"/>
              </a:buClr>
              <a:buSzTx/>
              <a:buFont typeface="Symbol" pitchFamily="18" charset="2"/>
              <a:buNone/>
            </a:pPr>
            <a:r>
              <a:rPr lang="en-US" sz="2000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000" baseline="300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2	</a:t>
            </a:r>
            <a:r>
              <a:rPr lang="en-US" sz="2000">
                <a:sym typeface="Symbol" pitchFamily="18" charset="2"/>
              </a:rPr>
              <a:t>Superscripts and other mathematical formatting allowed</a:t>
            </a:r>
            <a:endParaRPr lang="en-US" sz="2000" baseline="30000">
              <a:sym typeface="Symbol" pitchFamily="18" charset="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/>
          </a:p>
        </p:txBody>
      </p:sp>
      <p:grpSp>
        <p:nvGrpSpPr>
          <p:cNvPr id="13378" name="Group 66"/>
          <p:cNvGrpSpPr>
            <a:grpSpLocks/>
          </p:cNvGrpSpPr>
          <p:nvPr/>
        </p:nvGrpSpPr>
        <p:grpSpPr bwMode="auto">
          <a:xfrm flipH="1">
            <a:off x="6792782" y="351275"/>
            <a:ext cx="2057400" cy="1314450"/>
            <a:chOff x="148" y="195"/>
            <a:chExt cx="1107" cy="1001"/>
          </a:xfrm>
        </p:grpSpPr>
        <p:grpSp>
          <p:nvGrpSpPr>
            <p:cNvPr id="13333" name="Group 21"/>
            <p:cNvGrpSpPr>
              <a:grpSpLocks/>
            </p:cNvGrpSpPr>
            <p:nvPr/>
          </p:nvGrpSpPr>
          <p:grpSpPr bwMode="auto">
            <a:xfrm>
              <a:off x="746" y="434"/>
              <a:ext cx="509" cy="285"/>
              <a:chOff x="746" y="434"/>
              <a:chExt cx="509" cy="285"/>
            </a:xfrm>
          </p:grpSpPr>
          <p:grpSp>
            <p:nvGrpSpPr>
              <p:cNvPr id="13321" name="Group 9"/>
              <p:cNvGrpSpPr>
                <a:grpSpLocks/>
              </p:cNvGrpSpPr>
              <p:nvPr/>
            </p:nvGrpSpPr>
            <p:grpSpPr bwMode="auto">
              <a:xfrm>
                <a:off x="746" y="548"/>
                <a:ext cx="235" cy="171"/>
                <a:chOff x="746" y="548"/>
                <a:chExt cx="235" cy="171"/>
              </a:xfrm>
            </p:grpSpPr>
            <p:sp>
              <p:nvSpPr>
                <p:cNvPr id="13318" name="Freeform 6"/>
                <p:cNvSpPr>
                  <a:spLocks/>
                </p:cNvSpPr>
                <p:nvPr/>
              </p:nvSpPr>
              <p:spPr bwMode="auto">
                <a:xfrm>
                  <a:off x="746" y="548"/>
                  <a:ext cx="235" cy="170"/>
                </a:xfrm>
                <a:custGeom>
                  <a:avLst/>
                  <a:gdLst>
                    <a:gd name="T0" fmla="*/ 194 w 469"/>
                    <a:gd name="T1" fmla="*/ 0 h 510"/>
                    <a:gd name="T2" fmla="*/ 350 w 469"/>
                    <a:gd name="T3" fmla="*/ 88 h 510"/>
                    <a:gd name="T4" fmla="*/ 423 w 469"/>
                    <a:gd name="T5" fmla="*/ 141 h 510"/>
                    <a:gd name="T6" fmla="*/ 457 w 469"/>
                    <a:gd name="T7" fmla="*/ 185 h 510"/>
                    <a:gd name="T8" fmla="*/ 469 w 469"/>
                    <a:gd name="T9" fmla="*/ 264 h 510"/>
                    <a:gd name="T10" fmla="*/ 461 w 469"/>
                    <a:gd name="T11" fmla="*/ 343 h 510"/>
                    <a:gd name="T12" fmla="*/ 430 w 469"/>
                    <a:gd name="T13" fmla="*/ 423 h 510"/>
                    <a:gd name="T14" fmla="*/ 380 w 469"/>
                    <a:gd name="T15" fmla="*/ 470 h 510"/>
                    <a:gd name="T16" fmla="*/ 357 w 469"/>
                    <a:gd name="T17" fmla="*/ 510 h 510"/>
                    <a:gd name="T18" fmla="*/ 278 w 469"/>
                    <a:gd name="T19" fmla="*/ 456 h 510"/>
                    <a:gd name="T20" fmla="*/ 218 w 469"/>
                    <a:gd name="T21" fmla="*/ 428 h 510"/>
                    <a:gd name="T22" fmla="*/ 164 w 469"/>
                    <a:gd name="T23" fmla="*/ 388 h 510"/>
                    <a:gd name="T24" fmla="*/ 115 w 469"/>
                    <a:gd name="T25" fmla="*/ 335 h 510"/>
                    <a:gd name="T26" fmla="*/ 69 w 469"/>
                    <a:gd name="T27" fmla="*/ 286 h 510"/>
                    <a:gd name="T28" fmla="*/ 34 w 469"/>
                    <a:gd name="T29" fmla="*/ 228 h 510"/>
                    <a:gd name="T30" fmla="*/ 0 w 469"/>
                    <a:gd name="T31" fmla="*/ 177 h 510"/>
                    <a:gd name="T32" fmla="*/ 118 w 469"/>
                    <a:gd name="T33" fmla="*/ 88 h 510"/>
                    <a:gd name="T34" fmla="*/ 194 w 469"/>
                    <a:gd name="T35" fmla="*/ 0 h 5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69" h="510">
                      <a:moveTo>
                        <a:pt x="194" y="0"/>
                      </a:moveTo>
                      <a:lnTo>
                        <a:pt x="350" y="88"/>
                      </a:lnTo>
                      <a:lnTo>
                        <a:pt x="423" y="141"/>
                      </a:lnTo>
                      <a:lnTo>
                        <a:pt x="457" y="185"/>
                      </a:lnTo>
                      <a:lnTo>
                        <a:pt x="469" y="264"/>
                      </a:lnTo>
                      <a:lnTo>
                        <a:pt x="461" y="343"/>
                      </a:lnTo>
                      <a:lnTo>
                        <a:pt x="430" y="423"/>
                      </a:lnTo>
                      <a:lnTo>
                        <a:pt x="380" y="470"/>
                      </a:lnTo>
                      <a:lnTo>
                        <a:pt x="357" y="510"/>
                      </a:lnTo>
                      <a:lnTo>
                        <a:pt x="278" y="456"/>
                      </a:lnTo>
                      <a:lnTo>
                        <a:pt x="218" y="428"/>
                      </a:lnTo>
                      <a:lnTo>
                        <a:pt x="164" y="388"/>
                      </a:lnTo>
                      <a:lnTo>
                        <a:pt x="115" y="335"/>
                      </a:lnTo>
                      <a:lnTo>
                        <a:pt x="69" y="286"/>
                      </a:lnTo>
                      <a:lnTo>
                        <a:pt x="34" y="228"/>
                      </a:lnTo>
                      <a:lnTo>
                        <a:pt x="0" y="177"/>
                      </a:lnTo>
                      <a:lnTo>
                        <a:pt x="118" y="88"/>
                      </a:lnTo>
                      <a:lnTo>
                        <a:pt x="194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19" name="Freeform 7"/>
                <p:cNvSpPr>
                  <a:spLocks/>
                </p:cNvSpPr>
                <p:nvPr/>
              </p:nvSpPr>
              <p:spPr bwMode="auto">
                <a:xfrm>
                  <a:off x="911" y="611"/>
                  <a:ext cx="66" cy="86"/>
                </a:xfrm>
                <a:custGeom>
                  <a:avLst/>
                  <a:gdLst>
                    <a:gd name="T0" fmla="*/ 55 w 132"/>
                    <a:gd name="T1" fmla="*/ 36 h 257"/>
                    <a:gd name="T2" fmla="*/ 88 w 132"/>
                    <a:gd name="T3" fmla="*/ 6 h 257"/>
                    <a:gd name="T4" fmla="*/ 116 w 132"/>
                    <a:gd name="T5" fmla="*/ 0 h 257"/>
                    <a:gd name="T6" fmla="*/ 132 w 132"/>
                    <a:gd name="T7" fmla="*/ 8 h 257"/>
                    <a:gd name="T8" fmla="*/ 99 w 132"/>
                    <a:gd name="T9" fmla="*/ 56 h 257"/>
                    <a:gd name="T10" fmla="*/ 81 w 132"/>
                    <a:gd name="T11" fmla="*/ 102 h 257"/>
                    <a:gd name="T12" fmla="*/ 72 w 132"/>
                    <a:gd name="T13" fmla="*/ 157 h 257"/>
                    <a:gd name="T14" fmla="*/ 78 w 132"/>
                    <a:gd name="T15" fmla="*/ 182 h 257"/>
                    <a:gd name="T16" fmla="*/ 105 w 132"/>
                    <a:gd name="T17" fmla="*/ 217 h 257"/>
                    <a:gd name="T18" fmla="*/ 69 w 132"/>
                    <a:gd name="T19" fmla="*/ 242 h 257"/>
                    <a:gd name="T20" fmla="*/ 39 w 132"/>
                    <a:gd name="T21" fmla="*/ 241 h 257"/>
                    <a:gd name="T22" fmla="*/ 5 w 132"/>
                    <a:gd name="T23" fmla="*/ 257 h 257"/>
                    <a:gd name="T24" fmla="*/ 0 w 132"/>
                    <a:gd name="T25" fmla="*/ 201 h 257"/>
                    <a:gd name="T26" fmla="*/ 7 w 132"/>
                    <a:gd name="T27" fmla="*/ 154 h 257"/>
                    <a:gd name="T28" fmla="*/ 30 w 132"/>
                    <a:gd name="T29" fmla="*/ 87 h 257"/>
                    <a:gd name="T30" fmla="*/ 55 w 132"/>
                    <a:gd name="T31" fmla="*/ 36 h 2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2" h="257">
                      <a:moveTo>
                        <a:pt x="55" y="36"/>
                      </a:moveTo>
                      <a:lnTo>
                        <a:pt x="88" y="6"/>
                      </a:lnTo>
                      <a:lnTo>
                        <a:pt x="116" y="0"/>
                      </a:lnTo>
                      <a:lnTo>
                        <a:pt x="132" y="8"/>
                      </a:lnTo>
                      <a:lnTo>
                        <a:pt x="99" y="56"/>
                      </a:lnTo>
                      <a:lnTo>
                        <a:pt x="81" y="102"/>
                      </a:lnTo>
                      <a:lnTo>
                        <a:pt x="72" y="157"/>
                      </a:lnTo>
                      <a:lnTo>
                        <a:pt x="78" y="182"/>
                      </a:lnTo>
                      <a:lnTo>
                        <a:pt x="105" y="217"/>
                      </a:lnTo>
                      <a:lnTo>
                        <a:pt x="69" y="242"/>
                      </a:lnTo>
                      <a:lnTo>
                        <a:pt x="39" y="241"/>
                      </a:lnTo>
                      <a:lnTo>
                        <a:pt x="5" y="257"/>
                      </a:lnTo>
                      <a:lnTo>
                        <a:pt x="0" y="201"/>
                      </a:lnTo>
                      <a:lnTo>
                        <a:pt x="7" y="154"/>
                      </a:lnTo>
                      <a:lnTo>
                        <a:pt x="30" y="87"/>
                      </a:lnTo>
                      <a:lnTo>
                        <a:pt x="55" y="36"/>
                      </a:lnTo>
                      <a:close/>
                    </a:path>
                  </a:pathLst>
                </a:custGeom>
                <a:solidFill>
                  <a:srgbClr val="E0E0FF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20" name="Freeform 8"/>
                <p:cNvSpPr>
                  <a:spLocks/>
                </p:cNvSpPr>
                <p:nvPr/>
              </p:nvSpPr>
              <p:spPr bwMode="auto">
                <a:xfrm>
                  <a:off x="909" y="609"/>
                  <a:ext cx="66" cy="110"/>
                </a:xfrm>
                <a:custGeom>
                  <a:avLst/>
                  <a:gdLst>
                    <a:gd name="T0" fmla="*/ 30 w 131"/>
                    <a:gd name="T1" fmla="*/ 329 h 329"/>
                    <a:gd name="T2" fmla="*/ 13 w 131"/>
                    <a:gd name="T3" fmla="*/ 290 h 329"/>
                    <a:gd name="T4" fmla="*/ 0 w 131"/>
                    <a:gd name="T5" fmla="*/ 227 h 329"/>
                    <a:gd name="T6" fmla="*/ 9 w 131"/>
                    <a:gd name="T7" fmla="*/ 157 h 329"/>
                    <a:gd name="T8" fmla="*/ 30 w 131"/>
                    <a:gd name="T9" fmla="*/ 88 h 329"/>
                    <a:gd name="T10" fmla="*/ 62 w 131"/>
                    <a:gd name="T11" fmla="*/ 35 h 329"/>
                    <a:gd name="T12" fmla="*/ 95 w 131"/>
                    <a:gd name="T13" fmla="*/ 5 h 329"/>
                    <a:gd name="T14" fmla="*/ 131 w 131"/>
                    <a:gd name="T15" fmla="*/ 0 h 3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1" h="329">
                      <a:moveTo>
                        <a:pt x="30" y="329"/>
                      </a:moveTo>
                      <a:lnTo>
                        <a:pt x="13" y="290"/>
                      </a:lnTo>
                      <a:lnTo>
                        <a:pt x="0" y="227"/>
                      </a:lnTo>
                      <a:lnTo>
                        <a:pt x="9" y="157"/>
                      </a:lnTo>
                      <a:lnTo>
                        <a:pt x="30" y="88"/>
                      </a:lnTo>
                      <a:lnTo>
                        <a:pt x="62" y="35"/>
                      </a:lnTo>
                      <a:lnTo>
                        <a:pt x="95" y="5"/>
                      </a:lnTo>
                      <a:lnTo>
                        <a:pt x="131" y="0"/>
                      </a:lnTo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332" name="Group 20"/>
              <p:cNvGrpSpPr>
                <a:grpSpLocks/>
              </p:cNvGrpSpPr>
              <p:nvPr/>
            </p:nvGrpSpPr>
            <p:grpSpPr bwMode="auto">
              <a:xfrm>
                <a:off x="943" y="434"/>
                <a:ext cx="312" cy="269"/>
                <a:chOff x="943" y="434"/>
                <a:chExt cx="312" cy="269"/>
              </a:xfrm>
            </p:grpSpPr>
            <p:sp>
              <p:nvSpPr>
                <p:cNvPr id="13322" name="Freeform 10"/>
                <p:cNvSpPr>
                  <a:spLocks/>
                </p:cNvSpPr>
                <p:nvPr/>
              </p:nvSpPr>
              <p:spPr bwMode="auto">
                <a:xfrm>
                  <a:off x="943" y="542"/>
                  <a:ext cx="140" cy="152"/>
                </a:xfrm>
                <a:custGeom>
                  <a:avLst/>
                  <a:gdLst>
                    <a:gd name="T0" fmla="*/ 11 w 280"/>
                    <a:gd name="T1" fmla="*/ 297 h 456"/>
                    <a:gd name="T2" fmla="*/ 22 w 280"/>
                    <a:gd name="T3" fmla="*/ 270 h 456"/>
                    <a:gd name="T4" fmla="*/ 32 w 280"/>
                    <a:gd name="T5" fmla="*/ 250 h 456"/>
                    <a:gd name="T6" fmla="*/ 46 w 280"/>
                    <a:gd name="T7" fmla="*/ 238 h 456"/>
                    <a:gd name="T8" fmla="*/ 66 w 280"/>
                    <a:gd name="T9" fmla="*/ 220 h 456"/>
                    <a:gd name="T10" fmla="*/ 82 w 280"/>
                    <a:gd name="T11" fmla="*/ 203 h 456"/>
                    <a:gd name="T12" fmla="*/ 96 w 280"/>
                    <a:gd name="T13" fmla="*/ 183 h 456"/>
                    <a:gd name="T14" fmla="*/ 106 w 280"/>
                    <a:gd name="T15" fmla="*/ 164 h 456"/>
                    <a:gd name="T16" fmla="*/ 124 w 280"/>
                    <a:gd name="T17" fmla="*/ 148 h 456"/>
                    <a:gd name="T18" fmla="*/ 147 w 280"/>
                    <a:gd name="T19" fmla="*/ 136 h 456"/>
                    <a:gd name="T20" fmla="*/ 165 w 280"/>
                    <a:gd name="T21" fmla="*/ 118 h 456"/>
                    <a:gd name="T22" fmla="*/ 173 w 280"/>
                    <a:gd name="T23" fmla="*/ 84 h 456"/>
                    <a:gd name="T24" fmla="*/ 189 w 280"/>
                    <a:gd name="T25" fmla="*/ 61 h 456"/>
                    <a:gd name="T26" fmla="*/ 212 w 280"/>
                    <a:gd name="T27" fmla="*/ 3 h 456"/>
                    <a:gd name="T28" fmla="*/ 225 w 280"/>
                    <a:gd name="T29" fmla="*/ 0 h 456"/>
                    <a:gd name="T30" fmla="*/ 237 w 280"/>
                    <a:gd name="T31" fmla="*/ 11 h 456"/>
                    <a:gd name="T32" fmla="*/ 245 w 280"/>
                    <a:gd name="T33" fmla="*/ 25 h 456"/>
                    <a:gd name="T34" fmla="*/ 247 w 280"/>
                    <a:gd name="T35" fmla="*/ 52 h 456"/>
                    <a:gd name="T36" fmla="*/ 239 w 280"/>
                    <a:gd name="T37" fmla="*/ 86 h 456"/>
                    <a:gd name="T38" fmla="*/ 228 w 280"/>
                    <a:gd name="T39" fmla="*/ 101 h 456"/>
                    <a:gd name="T40" fmla="*/ 219 w 280"/>
                    <a:gd name="T41" fmla="*/ 118 h 456"/>
                    <a:gd name="T42" fmla="*/ 208 w 280"/>
                    <a:gd name="T43" fmla="*/ 148 h 456"/>
                    <a:gd name="T44" fmla="*/ 221 w 280"/>
                    <a:gd name="T45" fmla="*/ 142 h 456"/>
                    <a:gd name="T46" fmla="*/ 241 w 280"/>
                    <a:gd name="T47" fmla="*/ 142 h 456"/>
                    <a:gd name="T48" fmla="*/ 249 w 280"/>
                    <a:gd name="T49" fmla="*/ 148 h 456"/>
                    <a:gd name="T50" fmla="*/ 271 w 280"/>
                    <a:gd name="T51" fmla="*/ 166 h 456"/>
                    <a:gd name="T52" fmla="*/ 279 w 280"/>
                    <a:gd name="T53" fmla="*/ 195 h 456"/>
                    <a:gd name="T54" fmla="*/ 280 w 280"/>
                    <a:gd name="T55" fmla="*/ 238 h 456"/>
                    <a:gd name="T56" fmla="*/ 275 w 280"/>
                    <a:gd name="T57" fmla="*/ 290 h 456"/>
                    <a:gd name="T58" fmla="*/ 262 w 280"/>
                    <a:gd name="T59" fmla="*/ 324 h 456"/>
                    <a:gd name="T60" fmla="*/ 248 w 280"/>
                    <a:gd name="T61" fmla="*/ 366 h 456"/>
                    <a:gd name="T62" fmla="*/ 225 w 280"/>
                    <a:gd name="T63" fmla="*/ 412 h 456"/>
                    <a:gd name="T64" fmla="*/ 211 w 280"/>
                    <a:gd name="T65" fmla="*/ 439 h 456"/>
                    <a:gd name="T66" fmla="*/ 194 w 280"/>
                    <a:gd name="T67" fmla="*/ 452 h 456"/>
                    <a:gd name="T68" fmla="*/ 173 w 280"/>
                    <a:gd name="T69" fmla="*/ 456 h 456"/>
                    <a:gd name="T70" fmla="*/ 150 w 280"/>
                    <a:gd name="T71" fmla="*/ 452 h 456"/>
                    <a:gd name="T72" fmla="*/ 130 w 280"/>
                    <a:gd name="T73" fmla="*/ 443 h 456"/>
                    <a:gd name="T74" fmla="*/ 117 w 280"/>
                    <a:gd name="T75" fmla="*/ 433 h 456"/>
                    <a:gd name="T76" fmla="*/ 105 w 280"/>
                    <a:gd name="T77" fmla="*/ 422 h 456"/>
                    <a:gd name="T78" fmla="*/ 93 w 280"/>
                    <a:gd name="T79" fmla="*/ 428 h 456"/>
                    <a:gd name="T80" fmla="*/ 76 w 280"/>
                    <a:gd name="T81" fmla="*/ 431 h 456"/>
                    <a:gd name="T82" fmla="*/ 58 w 280"/>
                    <a:gd name="T83" fmla="*/ 434 h 456"/>
                    <a:gd name="T84" fmla="*/ 34 w 280"/>
                    <a:gd name="T85" fmla="*/ 428 h 456"/>
                    <a:gd name="T86" fmla="*/ 19 w 280"/>
                    <a:gd name="T87" fmla="*/ 414 h 456"/>
                    <a:gd name="T88" fmla="*/ 5 w 280"/>
                    <a:gd name="T89" fmla="*/ 387 h 456"/>
                    <a:gd name="T90" fmla="*/ 0 w 280"/>
                    <a:gd name="T91" fmla="*/ 347 h 456"/>
                    <a:gd name="T92" fmla="*/ 7 w 280"/>
                    <a:gd name="T93" fmla="*/ 304 h 456"/>
                    <a:gd name="T94" fmla="*/ 11 w 280"/>
                    <a:gd name="T95" fmla="*/ 297 h 4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280" h="456">
                      <a:moveTo>
                        <a:pt x="11" y="297"/>
                      </a:moveTo>
                      <a:lnTo>
                        <a:pt x="22" y="270"/>
                      </a:lnTo>
                      <a:lnTo>
                        <a:pt x="32" y="250"/>
                      </a:lnTo>
                      <a:lnTo>
                        <a:pt x="46" y="238"/>
                      </a:lnTo>
                      <a:lnTo>
                        <a:pt x="66" y="220"/>
                      </a:lnTo>
                      <a:lnTo>
                        <a:pt x="82" y="203"/>
                      </a:lnTo>
                      <a:lnTo>
                        <a:pt x="96" y="183"/>
                      </a:lnTo>
                      <a:lnTo>
                        <a:pt x="106" y="164"/>
                      </a:lnTo>
                      <a:lnTo>
                        <a:pt x="124" y="148"/>
                      </a:lnTo>
                      <a:lnTo>
                        <a:pt x="147" y="136"/>
                      </a:lnTo>
                      <a:lnTo>
                        <a:pt x="165" y="118"/>
                      </a:lnTo>
                      <a:lnTo>
                        <a:pt x="173" y="84"/>
                      </a:lnTo>
                      <a:lnTo>
                        <a:pt x="189" y="61"/>
                      </a:lnTo>
                      <a:lnTo>
                        <a:pt x="212" y="3"/>
                      </a:lnTo>
                      <a:lnTo>
                        <a:pt x="225" y="0"/>
                      </a:lnTo>
                      <a:lnTo>
                        <a:pt x="237" y="11"/>
                      </a:lnTo>
                      <a:lnTo>
                        <a:pt x="245" y="25"/>
                      </a:lnTo>
                      <a:lnTo>
                        <a:pt x="247" y="52"/>
                      </a:lnTo>
                      <a:lnTo>
                        <a:pt x="239" y="86"/>
                      </a:lnTo>
                      <a:lnTo>
                        <a:pt x="228" y="101"/>
                      </a:lnTo>
                      <a:lnTo>
                        <a:pt x="219" y="118"/>
                      </a:lnTo>
                      <a:lnTo>
                        <a:pt x="208" y="148"/>
                      </a:lnTo>
                      <a:lnTo>
                        <a:pt x="221" y="142"/>
                      </a:lnTo>
                      <a:lnTo>
                        <a:pt x="241" y="142"/>
                      </a:lnTo>
                      <a:lnTo>
                        <a:pt x="249" y="148"/>
                      </a:lnTo>
                      <a:lnTo>
                        <a:pt x="271" y="166"/>
                      </a:lnTo>
                      <a:lnTo>
                        <a:pt x="279" y="195"/>
                      </a:lnTo>
                      <a:lnTo>
                        <a:pt x="280" y="238"/>
                      </a:lnTo>
                      <a:lnTo>
                        <a:pt x="275" y="290"/>
                      </a:lnTo>
                      <a:lnTo>
                        <a:pt x="262" y="324"/>
                      </a:lnTo>
                      <a:lnTo>
                        <a:pt x="248" y="366"/>
                      </a:lnTo>
                      <a:lnTo>
                        <a:pt x="225" y="412"/>
                      </a:lnTo>
                      <a:lnTo>
                        <a:pt x="211" y="439"/>
                      </a:lnTo>
                      <a:lnTo>
                        <a:pt x="194" y="452"/>
                      </a:lnTo>
                      <a:lnTo>
                        <a:pt x="173" y="456"/>
                      </a:lnTo>
                      <a:lnTo>
                        <a:pt x="150" y="452"/>
                      </a:lnTo>
                      <a:lnTo>
                        <a:pt x="130" y="443"/>
                      </a:lnTo>
                      <a:lnTo>
                        <a:pt x="117" y="433"/>
                      </a:lnTo>
                      <a:lnTo>
                        <a:pt x="105" y="422"/>
                      </a:lnTo>
                      <a:lnTo>
                        <a:pt x="93" y="428"/>
                      </a:lnTo>
                      <a:lnTo>
                        <a:pt x="76" y="431"/>
                      </a:lnTo>
                      <a:lnTo>
                        <a:pt x="58" y="434"/>
                      </a:lnTo>
                      <a:lnTo>
                        <a:pt x="34" y="428"/>
                      </a:lnTo>
                      <a:lnTo>
                        <a:pt x="19" y="414"/>
                      </a:lnTo>
                      <a:lnTo>
                        <a:pt x="5" y="387"/>
                      </a:lnTo>
                      <a:lnTo>
                        <a:pt x="0" y="347"/>
                      </a:lnTo>
                      <a:lnTo>
                        <a:pt x="7" y="304"/>
                      </a:lnTo>
                      <a:lnTo>
                        <a:pt x="11" y="297"/>
                      </a:lnTo>
                      <a:close/>
                    </a:path>
                  </a:pathLst>
                </a:custGeom>
                <a:solidFill>
                  <a:srgbClr val="E0A080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3331" name="Group 19"/>
                <p:cNvGrpSpPr>
                  <a:grpSpLocks/>
                </p:cNvGrpSpPr>
                <p:nvPr/>
              </p:nvGrpSpPr>
              <p:grpSpPr bwMode="auto">
                <a:xfrm>
                  <a:off x="974" y="434"/>
                  <a:ext cx="281" cy="269"/>
                  <a:chOff x="974" y="434"/>
                  <a:chExt cx="281" cy="269"/>
                </a:xfrm>
              </p:grpSpPr>
              <p:grpSp>
                <p:nvGrpSpPr>
                  <p:cNvPr id="13325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974" y="434"/>
                    <a:ext cx="281" cy="235"/>
                    <a:chOff x="974" y="434"/>
                    <a:chExt cx="281" cy="235"/>
                  </a:xfrm>
                </p:grpSpPr>
                <p:sp>
                  <p:nvSpPr>
                    <p:cNvPr id="13323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974" y="434"/>
                      <a:ext cx="281" cy="235"/>
                    </a:xfrm>
                    <a:custGeom>
                      <a:avLst/>
                      <a:gdLst>
                        <a:gd name="T0" fmla="*/ 7 w 560"/>
                        <a:gd name="T1" fmla="*/ 627 h 705"/>
                        <a:gd name="T2" fmla="*/ 35 w 560"/>
                        <a:gd name="T3" fmla="*/ 580 h 705"/>
                        <a:gd name="T4" fmla="*/ 77 w 560"/>
                        <a:gd name="T5" fmla="*/ 515 h 705"/>
                        <a:gd name="T6" fmla="*/ 128 w 560"/>
                        <a:gd name="T7" fmla="*/ 453 h 705"/>
                        <a:gd name="T8" fmla="*/ 166 w 560"/>
                        <a:gd name="T9" fmla="*/ 414 h 705"/>
                        <a:gd name="T10" fmla="*/ 197 w 560"/>
                        <a:gd name="T11" fmla="*/ 400 h 705"/>
                        <a:gd name="T12" fmla="*/ 218 w 560"/>
                        <a:gd name="T13" fmla="*/ 392 h 705"/>
                        <a:gd name="T14" fmla="*/ 232 w 560"/>
                        <a:gd name="T15" fmla="*/ 373 h 705"/>
                        <a:gd name="T16" fmla="*/ 227 w 560"/>
                        <a:gd name="T17" fmla="*/ 329 h 705"/>
                        <a:gd name="T18" fmla="*/ 235 w 560"/>
                        <a:gd name="T19" fmla="*/ 280 h 705"/>
                        <a:gd name="T20" fmla="*/ 255 w 560"/>
                        <a:gd name="T21" fmla="*/ 233 h 705"/>
                        <a:gd name="T22" fmla="*/ 285 w 560"/>
                        <a:gd name="T23" fmla="*/ 181 h 705"/>
                        <a:gd name="T24" fmla="*/ 329 w 560"/>
                        <a:gd name="T25" fmla="*/ 127 h 705"/>
                        <a:gd name="T26" fmla="*/ 376 w 560"/>
                        <a:gd name="T27" fmla="*/ 76 h 705"/>
                        <a:gd name="T28" fmla="*/ 421 w 560"/>
                        <a:gd name="T29" fmla="*/ 35 h 705"/>
                        <a:gd name="T30" fmla="*/ 470 w 560"/>
                        <a:gd name="T31" fmla="*/ 7 h 705"/>
                        <a:gd name="T32" fmla="*/ 504 w 560"/>
                        <a:gd name="T33" fmla="*/ 0 h 705"/>
                        <a:gd name="T34" fmla="*/ 534 w 560"/>
                        <a:gd name="T35" fmla="*/ 13 h 705"/>
                        <a:gd name="T36" fmla="*/ 552 w 560"/>
                        <a:gd name="T37" fmla="*/ 38 h 705"/>
                        <a:gd name="T38" fmla="*/ 560 w 560"/>
                        <a:gd name="T39" fmla="*/ 72 h 705"/>
                        <a:gd name="T40" fmla="*/ 557 w 560"/>
                        <a:gd name="T41" fmla="*/ 121 h 705"/>
                        <a:gd name="T42" fmla="*/ 541 w 560"/>
                        <a:gd name="T43" fmla="*/ 174 h 705"/>
                        <a:gd name="T44" fmla="*/ 521 w 560"/>
                        <a:gd name="T45" fmla="*/ 220 h 705"/>
                        <a:gd name="T46" fmla="*/ 492 w 560"/>
                        <a:gd name="T47" fmla="*/ 270 h 705"/>
                        <a:gd name="T48" fmla="*/ 459 w 560"/>
                        <a:gd name="T49" fmla="*/ 311 h 705"/>
                        <a:gd name="T50" fmla="*/ 414 w 560"/>
                        <a:gd name="T51" fmla="*/ 358 h 705"/>
                        <a:gd name="T52" fmla="*/ 371 w 560"/>
                        <a:gd name="T53" fmla="*/ 397 h 705"/>
                        <a:gd name="T54" fmla="*/ 335 w 560"/>
                        <a:gd name="T55" fmla="*/ 419 h 705"/>
                        <a:gd name="T56" fmla="*/ 302 w 560"/>
                        <a:gd name="T57" fmla="*/ 422 h 705"/>
                        <a:gd name="T58" fmla="*/ 272 w 560"/>
                        <a:gd name="T59" fmla="*/ 417 h 705"/>
                        <a:gd name="T60" fmla="*/ 252 w 560"/>
                        <a:gd name="T61" fmla="*/ 426 h 705"/>
                        <a:gd name="T62" fmla="*/ 239 w 560"/>
                        <a:gd name="T63" fmla="*/ 450 h 705"/>
                        <a:gd name="T64" fmla="*/ 228 w 560"/>
                        <a:gd name="T65" fmla="*/ 491 h 705"/>
                        <a:gd name="T66" fmla="*/ 201 w 560"/>
                        <a:gd name="T67" fmla="*/ 537 h 705"/>
                        <a:gd name="T68" fmla="*/ 160 w 560"/>
                        <a:gd name="T69" fmla="*/ 587 h 705"/>
                        <a:gd name="T70" fmla="*/ 129 w 560"/>
                        <a:gd name="T71" fmla="*/ 630 h 705"/>
                        <a:gd name="T72" fmla="*/ 99 w 560"/>
                        <a:gd name="T73" fmla="*/ 668 h 705"/>
                        <a:gd name="T74" fmla="*/ 74 w 560"/>
                        <a:gd name="T75" fmla="*/ 692 h 705"/>
                        <a:gd name="T76" fmla="*/ 46 w 560"/>
                        <a:gd name="T77" fmla="*/ 704 h 705"/>
                        <a:gd name="T78" fmla="*/ 21 w 560"/>
                        <a:gd name="T79" fmla="*/ 705 h 705"/>
                        <a:gd name="T80" fmla="*/ 1 w 560"/>
                        <a:gd name="T81" fmla="*/ 692 h 705"/>
                        <a:gd name="T82" fmla="*/ 0 w 560"/>
                        <a:gd name="T83" fmla="*/ 659 h 705"/>
                        <a:gd name="T84" fmla="*/ 7 w 560"/>
                        <a:gd name="T85" fmla="*/ 627 h 70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</a:cxnLst>
                      <a:rect l="0" t="0" r="r" b="b"/>
                      <a:pathLst>
                        <a:path w="560" h="705">
                          <a:moveTo>
                            <a:pt x="7" y="627"/>
                          </a:moveTo>
                          <a:lnTo>
                            <a:pt x="35" y="580"/>
                          </a:lnTo>
                          <a:lnTo>
                            <a:pt x="77" y="515"/>
                          </a:lnTo>
                          <a:lnTo>
                            <a:pt x="128" y="453"/>
                          </a:lnTo>
                          <a:lnTo>
                            <a:pt x="166" y="414"/>
                          </a:lnTo>
                          <a:lnTo>
                            <a:pt x="197" y="400"/>
                          </a:lnTo>
                          <a:lnTo>
                            <a:pt x="218" y="392"/>
                          </a:lnTo>
                          <a:lnTo>
                            <a:pt x="232" y="373"/>
                          </a:lnTo>
                          <a:lnTo>
                            <a:pt x="227" y="329"/>
                          </a:lnTo>
                          <a:lnTo>
                            <a:pt x="235" y="280"/>
                          </a:lnTo>
                          <a:lnTo>
                            <a:pt x="255" y="233"/>
                          </a:lnTo>
                          <a:lnTo>
                            <a:pt x="285" y="181"/>
                          </a:lnTo>
                          <a:lnTo>
                            <a:pt x="329" y="127"/>
                          </a:lnTo>
                          <a:lnTo>
                            <a:pt x="376" y="76"/>
                          </a:lnTo>
                          <a:lnTo>
                            <a:pt x="421" y="35"/>
                          </a:lnTo>
                          <a:lnTo>
                            <a:pt x="470" y="7"/>
                          </a:lnTo>
                          <a:lnTo>
                            <a:pt x="504" y="0"/>
                          </a:lnTo>
                          <a:lnTo>
                            <a:pt x="534" y="13"/>
                          </a:lnTo>
                          <a:lnTo>
                            <a:pt x="552" y="38"/>
                          </a:lnTo>
                          <a:lnTo>
                            <a:pt x="560" y="72"/>
                          </a:lnTo>
                          <a:lnTo>
                            <a:pt x="557" y="121"/>
                          </a:lnTo>
                          <a:lnTo>
                            <a:pt x="541" y="174"/>
                          </a:lnTo>
                          <a:lnTo>
                            <a:pt x="521" y="220"/>
                          </a:lnTo>
                          <a:lnTo>
                            <a:pt x="492" y="270"/>
                          </a:lnTo>
                          <a:lnTo>
                            <a:pt x="459" y="311"/>
                          </a:lnTo>
                          <a:lnTo>
                            <a:pt x="414" y="358"/>
                          </a:lnTo>
                          <a:lnTo>
                            <a:pt x="371" y="397"/>
                          </a:lnTo>
                          <a:lnTo>
                            <a:pt x="335" y="419"/>
                          </a:lnTo>
                          <a:lnTo>
                            <a:pt x="302" y="422"/>
                          </a:lnTo>
                          <a:lnTo>
                            <a:pt x="272" y="417"/>
                          </a:lnTo>
                          <a:lnTo>
                            <a:pt x="252" y="426"/>
                          </a:lnTo>
                          <a:lnTo>
                            <a:pt x="239" y="450"/>
                          </a:lnTo>
                          <a:lnTo>
                            <a:pt x="228" y="491"/>
                          </a:lnTo>
                          <a:lnTo>
                            <a:pt x="201" y="537"/>
                          </a:lnTo>
                          <a:lnTo>
                            <a:pt x="160" y="587"/>
                          </a:lnTo>
                          <a:lnTo>
                            <a:pt x="129" y="630"/>
                          </a:lnTo>
                          <a:lnTo>
                            <a:pt x="99" y="668"/>
                          </a:lnTo>
                          <a:lnTo>
                            <a:pt x="74" y="692"/>
                          </a:lnTo>
                          <a:lnTo>
                            <a:pt x="46" y="704"/>
                          </a:lnTo>
                          <a:lnTo>
                            <a:pt x="21" y="705"/>
                          </a:lnTo>
                          <a:lnTo>
                            <a:pt x="1" y="692"/>
                          </a:lnTo>
                          <a:lnTo>
                            <a:pt x="0" y="659"/>
                          </a:lnTo>
                          <a:lnTo>
                            <a:pt x="7" y="627"/>
                          </a:lnTo>
                          <a:close/>
                        </a:path>
                      </a:pathLst>
                    </a:custGeom>
                    <a:solidFill>
                      <a:srgbClr val="A0A0C0"/>
                    </a:solidFill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324" name="Freeform 12"/>
                    <p:cNvSpPr>
                      <a:spLocks/>
                    </p:cNvSpPr>
                    <p:nvPr/>
                  </p:nvSpPr>
                  <p:spPr bwMode="auto">
                    <a:xfrm>
                      <a:off x="1105" y="448"/>
                      <a:ext cx="134" cy="112"/>
                    </a:xfrm>
                    <a:custGeom>
                      <a:avLst/>
                      <a:gdLst>
                        <a:gd name="T0" fmla="*/ 0 w 269"/>
                        <a:gd name="T1" fmla="*/ 273 h 336"/>
                        <a:gd name="T2" fmla="*/ 11 w 269"/>
                        <a:gd name="T3" fmla="*/ 233 h 336"/>
                        <a:gd name="T4" fmla="*/ 28 w 269"/>
                        <a:gd name="T5" fmla="*/ 196 h 336"/>
                        <a:gd name="T6" fmla="*/ 64 w 269"/>
                        <a:gd name="T7" fmla="*/ 145 h 336"/>
                        <a:gd name="T8" fmla="*/ 96 w 269"/>
                        <a:gd name="T9" fmla="*/ 103 h 336"/>
                        <a:gd name="T10" fmla="*/ 139 w 269"/>
                        <a:gd name="T11" fmla="*/ 62 h 336"/>
                        <a:gd name="T12" fmla="*/ 180 w 269"/>
                        <a:gd name="T13" fmla="*/ 28 h 336"/>
                        <a:gd name="T14" fmla="*/ 214 w 269"/>
                        <a:gd name="T15" fmla="*/ 4 h 336"/>
                        <a:gd name="T16" fmla="*/ 242 w 269"/>
                        <a:gd name="T17" fmla="*/ 0 h 336"/>
                        <a:gd name="T18" fmla="*/ 263 w 269"/>
                        <a:gd name="T19" fmla="*/ 10 h 336"/>
                        <a:gd name="T20" fmla="*/ 269 w 269"/>
                        <a:gd name="T21" fmla="*/ 44 h 336"/>
                        <a:gd name="T22" fmla="*/ 259 w 269"/>
                        <a:gd name="T23" fmla="*/ 83 h 336"/>
                        <a:gd name="T24" fmla="*/ 242 w 269"/>
                        <a:gd name="T25" fmla="*/ 127 h 336"/>
                        <a:gd name="T26" fmla="*/ 208 w 269"/>
                        <a:gd name="T27" fmla="*/ 183 h 336"/>
                        <a:gd name="T28" fmla="*/ 175 w 269"/>
                        <a:gd name="T29" fmla="*/ 224 h 336"/>
                        <a:gd name="T30" fmla="*/ 139 w 269"/>
                        <a:gd name="T31" fmla="*/ 264 h 336"/>
                        <a:gd name="T32" fmla="*/ 101 w 269"/>
                        <a:gd name="T33" fmla="*/ 304 h 336"/>
                        <a:gd name="T34" fmla="*/ 53 w 269"/>
                        <a:gd name="T35" fmla="*/ 336 h 336"/>
                        <a:gd name="T36" fmla="*/ 21 w 269"/>
                        <a:gd name="T37" fmla="*/ 332 h 336"/>
                        <a:gd name="T38" fmla="*/ 4 w 269"/>
                        <a:gd name="T39" fmla="*/ 313 h 336"/>
                        <a:gd name="T40" fmla="*/ 0 w 269"/>
                        <a:gd name="T41" fmla="*/ 273 h 3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269" h="336">
                          <a:moveTo>
                            <a:pt x="0" y="273"/>
                          </a:moveTo>
                          <a:lnTo>
                            <a:pt x="11" y="233"/>
                          </a:lnTo>
                          <a:lnTo>
                            <a:pt x="28" y="196"/>
                          </a:lnTo>
                          <a:lnTo>
                            <a:pt x="64" y="145"/>
                          </a:lnTo>
                          <a:lnTo>
                            <a:pt x="96" y="103"/>
                          </a:lnTo>
                          <a:lnTo>
                            <a:pt x="139" y="62"/>
                          </a:lnTo>
                          <a:lnTo>
                            <a:pt x="180" y="28"/>
                          </a:lnTo>
                          <a:lnTo>
                            <a:pt x="214" y="4"/>
                          </a:lnTo>
                          <a:lnTo>
                            <a:pt x="242" y="0"/>
                          </a:lnTo>
                          <a:lnTo>
                            <a:pt x="263" y="10"/>
                          </a:lnTo>
                          <a:lnTo>
                            <a:pt x="269" y="44"/>
                          </a:lnTo>
                          <a:lnTo>
                            <a:pt x="259" y="83"/>
                          </a:lnTo>
                          <a:lnTo>
                            <a:pt x="242" y="127"/>
                          </a:lnTo>
                          <a:lnTo>
                            <a:pt x="208" y="183"/>
                          </a:lnTo>
                          <a:lnTo>
                            <a:pt x="175" y="224"/>
                          </a:lnTo>
                          <a:lnTo>
                            <a:pt x="139" y="264"/>
                          </a:lnTo>
                          <a:lnTo>
                            <a:pt x="101" y="304"/>
                          </a:lnTo>
                          <a:lnTo>
                            <a:pt x="53" y="336"/>
                          </a:lnTo>
                          <a:lnTo>
                            <a:pt x="21" y="332"/>
                          </a:lnTo>
                          <a:lnTo>
                            <a:pt x="4" y="313"/>
                          </a:lnTo>
                          <a:lnTo>
                            <a:pt x="0" y="273"/>
                          </a:lnTo>
                          <a:close/>
                        </a:path>
                      </a:pathLst>
                    </a:custGeom>
                    <a:solidFill>
                      <a:srgbClr val="E0E0FF"/>
                    </a:solidFill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3326" name="Freeform 14"/>
                  <p:cNvSpPr>
                    <a:spLocks/>
                  </p:cNvSpPr>
                  <p:nvPr/>
                </p:nvSpPr>
                <p:spPr bwMode="auto">
                  <a:xfrm>
                    <a:off x="1015" y="602"/>
                    <a:ext cx="90" cy="101"/>
                  </a:xfrm>
                  <a:custGeom>
                    <a:avLst/>
                    <a:gdLst>
                      <a:gd name="T0" fmla="*/ 136 w 180"/>
                      <a:gd name="T1" fmla="*/ 0 h 302"/>
                      <a:gd name="T2" fmla="*/ 153 w 180"/>
                      <a:gd name="T3" fmla="*/ 6 h 302"/>
                      <a:gd name="T4" fmla="*/ 164 w 180"/>
                      <a:gd name="T5" fmla="*/ 23 h 302"/>
                      <a:gd name="T6" fmla="*/ 165 w 180"/>
                      <a:gd name="T7" fmla="*/ 41 h 302"/>
                      <a:gd name="T8" fmla="*/ 159 w 180"/>
                      <a:gd name="T9" fmla="*/ 56 h 302"/>
                      <a:gd name="T10" fmla="*/ 169 w 180"/>
                      <a:gd name="T11" fmla="*/ 63 h 302"/>
                      <a:gd name="T12" fmla="*/ 179 w 180"/>
                      <a:gd name="T13" fmla="*/ 82 h 302"/>
                      <a:gd name="T14" fmla="*/ 180 w 180"/>
                      <a:gd name="T15" fmla="*/ 105 h 302"/>
                      <a:gd name="T16" fmla="*/ 170 w 180"/>
                      <a:gd name="T17" fmla="*/ 119 h 302"/>
                      <a:gd name="T18" fmla="*/ 153 w 180"/>
                      <a:gd name="T19" fmla="*/ 130 h 302"/>
                      <a:gd name="T20" fmla="*/ 164 w 180"/>
                      <a:gd name="T21" fmla="*/ 152 h 302"/>
                      <a:gd name="T22" fmla="*/ 165 w 180"/>
                      <a:gd name="T23" fmla="*/ 177 h 302"/>
                      <a:gd name="T24" fmla="*/ 154 w 180"/>
                      <a:gd name="T25" fmla="*/ 196 h 302"/>
                      <a:gd name="T26" fmla="*/ 133 w 180"/>
                      <a:gd name="T27" fmla="*/ 205 h 302"/>
                      <a:gd name="T28" fmla="*/ 101 w 180"/>
                      <a:gd name="T29" fmla="*/ 199 h 302"/>
                      <a:gd name="T30" fmla="*/ 102 w 180"/>
                      <a:gd name="T31" fmla="*/ 220 h 302"/>
                      <a:gd name="T32" fmla="*/ 101 w 180"/>
                      <a:gd name="T33" fmla="*/ 251 h 302"/>
                      <a:gd name="T34" fmla="*/ 95 w 180"/>
                      <a:gd name="T35" fmla="*/ 274 h 302"/>
                      <a:gd name="T36" fmla="*/ 85 w 180"/>
                      <a:gd name="T37" fmla="*/ 291 h 302"/>
                      <a:gd name="T38" fmla="*/ 72 w 180"/>
                      <a:gd name="T39" fmla="*/ 301 h 302"/>
                      <a:gd name="T40" fmla="*/ 54 w 180"/>
                      <a:gd name="T41" fmla="*/ 302 h 302"/>
                      <a:gd name="T42" fmla="*/ 31 w 180"/>
                      <a:gd name="T43" fmla="*/ 292 h 302"/>
                      <a:gd name="T44" fmla="*/ 18 w 180"/>
                      <a:gd name="T45" fmla="*/ 273 h 302"/>
                      <a:gd name="T46" fmla="*/ 3 w 180"/>
                      <a:gd name="T47" fmla="*/ 239 h 302"/>
                      <a:gd name="T48" fmla="*/ 0 w 180"/>
                      <a:gd name="T49" fmla="*/ 214 h 302"/>
                      <a:gd name="T50" fmla="*/ 7 w 180"/>
                      <a:gd name="T51" fmla="*/ 199 h 302"/>
                      <a:gd name="T52" fmla="*/ 18 w 180"/>
                      <a:gd name="T53" fmla="*/ 192 h 302"/>
                      <a:gd name="T54" fmla="*/ 28 w 180"/>
                      <a:gd name="T55" fmla="*/ 189 h 302"/>
                      <a:gd name="T56" fmla="*/ 24 w 180"/>
                      <a:gd name="T57" fmla="*/ 171 h 302"/>
                      <a:gd name="T58" fmla="*/ 11 w 180"/>
                      <a:gd name="T59" fmla="*/ 158 h 302"/>
                      <a:gd name="T60" fmla="*/ 7 w 180"/>
                      <a:gd name="T61" fmla="*/ 142 h 302"/>
                      <a:gd name="T62" fmla="*/ 13 w 180"/>
                      <a:gd name="T63" fmla="*/ 124 h 302"/>
                      <a:gd name="T64" fmla="*/ 30 w 180"/>
                      <a:gd name="T65" fmla="*/ 113 h 302"/>
                      <a:gd name="T66" fmla="*/ 22 w 180"/>
                      <a:gd name="T67" fmla="*/ 100 h 302"/>
                      <a:gd name="T68" fmla="*/ 22 w 180"/>
                      <a:gd name="T69" fmla="*/ 81 h 302"/>
                      <a:gd name="T70" fmla="*/ 35 w 180"/>
                      <a:gd name="T71" fmla="*/ 71 h 302"/>
                      <a:gd name="T72" fmla="*/ 29 w 180"/>
                      <a:gd name="T73" fmla="*/ 53 h 302"/>
                      <a:gd name="T74" fmla="*/ 37 w 180"/>
                      <a:gd name="T75" fmla="*/ 32 h 302"/>
                      <a:gd name="T76" fmla="*/ 49 w 180"/>
                      <a:gd name="T77" fmla="*/ 22 h 302"/>
                      <a:gd name="T78" fmla="*/ 68 w 180"/>
                      <a:gd name="T79" fmla="*/ 19 h 302"/>
                      <a:gd name="T80" fmla="*/ 77 w 180"/>
                      <a:gd name="T81" fmla="*/ 22 h 302"/>
                      <a:gd name="T82" fmla="*/ 88 w 180"/>
                      <a:gd name="T83" fmla="*/ 23 h 302"/>
                      <a:gd name="T84" fmla="*/ 105 w 180"/>
                      <a:gd name="T85" fmla="*/ 15 h 302"/>
                      <a:gd name="T86" fmla="*/ 136 w 180"/>
                      <a:gd name="T87" fmla="*/ 0 h 3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180" h="302">
                        <a:moveTo>
                          <a:pt x="136" y="0"/>
                        </a:moveTo>
                        <a:lnTo>
                          <a:pt x="153" y="6"/>
                        </a:lnTo>
                        <a:lnTo>
                          <a:pt x="164" y="23"/>
                        </a:lnTo>
                        <a:lnTo>
                          <a:pt x="165" y="41"/>
                        </a:lnTo>
                        <a:lnTo>
                          <a:pt x="159" y="56"/>
                        </a:lnTo>
                        <a:lnTo>
                          <a:pt x="169" y="63"/>
                        </a:lnTo>
                        <a:lnTo>
                          <a:pt x="179" y="82"/>
                        </a:lnTo>
                        <a:lnTo>
                          <a:pt x="180" y="105"/>
                        </a:lnTo>
                        <a:lnTo>
                          <a:pt x="170" y="119"/>
                        </a:lnTo>
                        <a:lnTo>
                          <a:pt x="153" y="130"/>
                        </a:lnTo>
                        <a:lnTo>
                          <a:pt x="164" y="152"/>
                        </a:lnTo>
                        <a:lnTo>
                          <a:pt x="165" y="177"/>
                        </a:lnTo>
                        <a:lnTo>
                          <a:pt x="154" y="196"/>
                        </a:lnTo>
                        <a:lnTo>
                          <a:pt x="133" y="205"/>
                        </a:lnTo>
                        <a:lnTo>
                          <a:pt x="101" y="199"/>
                        </a:lnTo>
                        <a:lnTo>
                          <a:pt x="102" y="220"/>
                        </a:lnTo>
                        <a:lnTo>
                          <a:pt x="101" y="251"/>
                        </a:lnTo>
                        <a:lnTo>
                          <a:pt x="95" y="274"/>
                        </a:lnTo>
                        <a:lnTo>
                          <a:pt x="85" y="291"/>
                        </a:lnTo>
                        <a:lnTo>
                          <a:pt x="72" y="301"/>
                        </a:lnTo>
                        <a:lnTo>
                          <a:pt x="54" y="302"/>
                        </a:lnTo>
                        <a:lnTo>
                          <a:pt x="31" y="292"/>
                        </a:lnTo>
                        <a:lnTo>
                          <a:pt x="18" y="273"/>
                        </a:lnTo>
                        <a:lnTo>
                          <a:pt x="3" y="239"/>
                        </a:lnTo>
                        <a:lnTo>
                          <a:pt x="0" y="214"/>
                        </a:lnTo>
                        <a:lnTo>
                          <a:pt x="7" y="199"/>
                        </a:lnTo>
                        <a:lnTo>
                          <a:pt x="18" y="192"/>
                        </a:lnTo>
                        <a:lnTo>
                          <a:pt x="28" y="189"/>
                        </a:lnTo>
                        <a:lnTo>
                          <a:pt x="24" y="171"/>
                        </a:lnTo>
                        <a:lnTo>
                          <a:pt x="11" y="158"/>
                        </a:lnTo>
                        <a:lnTo>
                          <a:pt x="7" y="142"/>
                        </a:lnTo>
                        <a:lnTo>
                          <a:pt x="13" y="124"/>
                        </a:lnTo>
                        <a:lnTo>
                          <a:pt x="30" y="113"/>
                        </a:lnTo>
                        <a:lnTo>
                          <a:pt x="22" y="100"/>
                        </a:lnTo>
                        <a:lnTo>
                          <a:pt x="22" y="81"/>
                        </a:lnTo>
                        <a:lnTo>
                          <a:pt x="35" y="71"/>
                        </a:lnTo>
                        <a:lnTo>
                          <a:pt x="29" y="53"/>
                        </a:lnTo>
                        <a:lnTo>
                          <a:pt x="37" y="32"/>
                        </a:lnTo>
                        <a:lnTo>
                          <a:pt x="49" y="22"/>
                        </a:lnTo>
                        <a:lnTo>
                          <a:pt x="68" y="19"/>
                        </a:lnTo>
                        <a:lnTo>
                          <a:pt x="77" y="22"/>
                        </a:lnTo>
                        <a:lnTo>
                          <a:pt x="88" y="23"/>
                        </a:lnTo>
                        <a:lnTo>
                          <a:pt x="105" y="15"/>
                        </a:lnTo>
                        <a:lnTo>
                          <a:pt x="136" y="0"/>
                        </a:lnTo>
                        <a:close/>
                      </a:path>
                    </a:pathLst>
                  </a:custGeom>
                  <a:solidFill>
                    <a:srgbClr val="E0A080"/>
                  </a:solidFill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27" name="Freeform 15"/>
                  <p:cNvSpPr>
                    <a:spLocks/>
                  </p:cNvSpPr>
                  <p:nvPr/>
                </p:nvSpPr>
                <p:spPr bwMode="auto">
                  <a:xfrm>
                    <a:off x="1047" y="645"/>
                    <a:ext cx="45" cy="6"/>
                  </a:xfrm>
                  <a:custGeom>
                    <a:avLst/>
                    <a:gdLst>
                      <a:gd name="T0" fmla="*/ 0 w 91"/>
                      <a:gd name="T1" fmla="*/ 4 h 20"/>
                      <a:gd name="T2" fmla="*/ 14 w 91"/>
                      <a:gd name="T3" fmla="*/ 13 h 20"/>
                      <a:gd name="T4" fmla="*/ 36 w 91"/>
                      <a:gd name="T5" fmla="*/ 20 h 20"/>
                      <a:gd name="T6" fmla="*/ 57 w 91"/>
                      <a:gd name="T7" fmla="*/ 16 h 20"/>
                      <a:gd name="T8" fmla="*/ 79 w 91"/>
                      <a:gd name="T9" fmla="*/ 9 h 20"/>
                      <a:gd name="T10" fmla="*/ 91 w 91"/>
                      <a:gd name="T11" fmla="*/ 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91" h="20">
                        <a:moveTo>
                          <a:pt x="0" y="4"/>
                        </a:moveTo>
                        <a:lnTo>
                          <a:pt x="14" y="13"/>
                        </a:lnTo>
                        <a:lnTo>
                          <a:pt x="36" y="20"/>
                        </a:lnTo>
                        <a:lnTo>
                          <a:pt x="57" y="16"/>
                        </a:lnTo>
                        <a:lnTo>
                          <a:pt x="79" y="9"/>
                        </a:lnTo>
                        <a:lnTo>
                          <a:pt x="91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28" name="Freeform 16"/>
                  <p:cNvSpPr>
                    <a:spLocks/>
                  </p:cNvSpPr>
                  <p:nvPr/>
                </p:nvSpPr>
                <p:spPr bwMode="auto">
                  <a:xfrm>
                    <a:off x="1038" y="662"/>
                    <a:ext cx="27" cy="7"/>
                  </a:xfrm>
                  <a:custGeom>
                    <a:avLst/>
                    <a:gdLst>
                      <a:gd name="T0" fmla="*/ 56 w 56"/>
                      <a:gd name="T1" fmla="*/ 21 h 21"/>
                      <a:gd name="T2" fmla="*/ 39 w 56"/>
                      <a:gd name="T3" fmla="*/ 19 h 21"/>
                      <a:gd name="T4" fmla="*/ 20 w 56"/>
                      <a:gd name="T5" fmla="*/ 13 h 21"/>
                      <a:gd name="T6" fmla="*/ 0 w 56"/>
                      <a:gd name="T7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6" h="21">
                        <a:moveTo>
                          <a:pt x="56" y="21"/>
                        </a:moveTo>
                        <a:lnTo>
                          <a:pt x="39" y="19"/>
                        </a:lnTo>
                        <a:lnTo>
                          <a:pt x="20" y="13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29" name="Freeform 17"/>
                  <p:cNvSpPr>
                    <a:spLocks/>
                  </p:cNvSpPr>
                  <p:nvPr/>
                </p:nvSpPr>
                <p:spPr bwMode="auto">
                  <a:xfrm>
                    <a:off x="1035" y="670"/>
                    <a:ext cx="26" cy="10"/>
                  </a:xfrm>
                  <a:custGeom>
                    <a:avLst/>
                    <a:gdLst>
                      <a:gd name="T0" fmla="*/ 50 w 50"/>
                      <a:gd name="T1" fmla="*/ 29 h 29"/>
                      <a:gd name="T2" fmla="*/ 36 w 50"/>
                      <a:gd name="T3" fmla="*/ 20 h 29"/>
                      <a:gd name="T4" fmla="*/ 23 w 50"/>
                      <a:gd name="T5" fmla="*/ 20 h 29"/>
                      <a:gd name="T6" fmla="*/ 10 w 50"/>
                      <a:gd name="T7" fmla="*/ 29 h 29"/>
                      <a:gd name="T8" fmla="*/ 7 w 50"/>
                      <a:gd name="T9" fmla="*/ 14 h 29"/>
                      <a:gd name="T10" fmla="*/ 0 w 50"/>
                      <a:gd name="T11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0" h="29">
                        <a:moveTo>
                          <a:pt x="50" y="29"/>
                        </a:moveTo>
                        <a:lnTo>
                          <a:pt x="36" y="20"/>
                        </a:lnTo>
                        <a:lnTo>
                          <a:pt x="23" y="20"/>
                        </a:lnTo>
                        <a:lnTo>
                          <a:pt x="10" y="29"/>
                        </a:lnTo>
                        <a:lnTo>
                          <a:pt x="7" y="14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30" name="Freeform 18"/>
                  <p:cNvSpPr>
                    <a:spLocks/>
                  </p:cNvSpPr>
                  <p:nvPr/>
                </p:nvSpPr>
                <p:spPr bwMode="auto">
                  <a:xfrm>
                    <a:off x="1047" y="622"/>
                    <a:ext cx="46" cy="9"/>
                  </a:xfrm>
                  <a:custGeom>
                    <a:avLst/>
                    <a:gdLst>
                      <a:gd name="T0" fmla="*/ 92 w 92"/>
                      <a:gd name="T1" fmla="*/ 0 h 27"/>
                      <a:gd name="T2" fmla="*/ 79 w 92"/>
                      <a:gd name="T3" fmla="*/ 5 h 27"/>
                      <a:gd name="T4" fmla="*/ 66 w 92"/>
                      <a:gd name="T5" fmla="*/ 9 h 27"/>
                      <a:gd name="T6" fmla="*/ 56 w 92"/>
                      <a:gd name="T7" fmla="*/ 15 h 27"/>
                      <a:gd name="T8" fmla="*/ 46 w 92"/>
                      <a:gd name="T9" fmla="*/ 22 h 27"/>
                      <a:gd name="T10" fmla="*/ 33 w 92"/>
                      <a:gd name="T11" fmla="*/ 27 h 27"/>
                      <a:gd name="T12" fmla="*/ 21 w 92"/>
                      <a:gd name="T13" fmla="*/ 24 h 27"/>
                      <a:gd name="T14" fmla="*/ 10 w 92"/>
                      <a:gd name="T15" fmla="*/ 18 h 27"/>
                      <a:gd name="T16" fmla="*/ 0 w 92"/>
                      <a:gd name="T17" fmla="*/ 12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2" h="27">
                        <a:moveTo>
                          <a:pt x="92" y="0"/>
                        </a:moveTo>
                        <a:lnTo>
                          <a:pt x="79" y="5"/>
                        </a:lnTo>
                        <a:lnTo>
                          <a:pt x="66" y="9"/>
                        </a:lnTo>
                        <a:lnTo>
                          <a:pt x="56" y="15"/>
                        </a:lnTo>
                        <a:lnTo>
                          <a:pt x="46" y="22"/>
                        </a:lnTo>
                        <a:lnTo>
                          <a:pt x="33" y="27"/>
                        </a:lnTo>
                        <a:lnTo>
                          <a:pt x="21" y="24"/>
                        </a:lnTo>
                        <a:lnTo>
                          <a:pt x="10" y="18"/>
                        </a:lnTo>
                        <a:lnTo>
                          <a:pt x="0" y="12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3347" name="Group 35"/>
            <p:cNvGrpSpPr>
              <a:grpSpLocks/>
            </p:cNvGrpSpPr>
            <p:nvPr/>
          </p:nvGrpSpPr>
          <p:grpSpPr bwMode="auto">
            <a:xfrm>
              <a:off x="933" y="270"/>
              <a:ext cx="224" cy="306"/>
              <a:chOff x="933" y="270"/>
              <a:chExt cx="224" cy="306"/>
            </a:xfrm>
          </p:grpSpPr>
          <p:grpSp>
            <p:nvGrpSpPr>
              <p:cNvPr id="13345" name="Group 33"/>
              <p:cNvGrpSpPr>
                <a:grpSpLocks/>
              </p:cNvGrpSpPr>
              <p:nvPr/>
            </p:nvGrpSpPr>
            <p:grpSpPr bwMode="auto">
              <a:xfrm>
                <a:off x="933" y="318"/>
                <a:ext cx="189" cy="258"/>
                <a:chOff x="933" y="318"/>
                <a:chExt cx="189" cy="258"/>
              </a:xfrm>
            </p:grpSpPr>
            <p:sp>
              <p:nvSpPr>
                <p:cNvPr id="13334" name="Freeform 22"/>
                <p:cNvSpPr>
                  <a:spLocks/>
                </p:cNvSpPr>
                <p:nvPr/>
              </p:nvSpPr>
              <p:spPr bwMode="auto">
                <a:xfrm>
                  <a:off x="933" y="318"/>
                  <a:ext cx="189" cy="258"/>
                </a:xfrm>
                <a:custGeom>
                  <a:avLst/>
                  <a:gdLst>
                    <a:gd name="T0" fmla="*/ 12 w 377"/>
                    <a:gd name="T1" fmla="*/ 209 h 773"/>
                    <a:gd name="T2" fmla="*/ 3 w 377"/>
                    <a:gd name="T3" fmla="*/ 257 h 773"/>
                    <a:gd name="T4" fmla="*/ 0 w 377"/>
                    <a:gd name="T5" fmla="*/ 304 h 773"/>
                    <a:gd name="T6" fmla="*/ 9 w 377"/>
                    <a:gd name="T7" fmla="*/ 409 h 773"/>
                    <a:gd name="T8" fmla="*/ 16 w 377"/>
                    <a:gd name="T9" fmla="*/ 499 h 773"/>
                    <a:gd name="T10" fmla="*/ 34 w 377"/>
                    <a:gd name="T11" fmla="*/ 553 h 773"/>
                    <a:gd name="T12" fmla="*/ 53 w 377"/>
                    <a:gd name="T13" fmla="*/ 620 h 773"/>
                    <a:gd name="T14" fmla="*/ 64 w 377"/>
                    <a:gd name="T15" fmla="*/ 654 h 773"/>
                    <a:gd name="T16" fmla="*/ 80 w 377"/>
                    <a:gd name="T17" fmla="*/ 698 h 773"/>
                    <a:gd name="T18" fmla="*/ 91 w 377"/>
                    <a:gd name="T19" fmla="*/ 733 h 773"/>
                    <a:gd name="T20" fmla="*/ 104 w 377"/>
                    <a:gd name="T21" fmla="*/ 758 h 773"/>
                    <a:gd name="T22" fmla="*/ 116 w 377"/>
                    <a:gd name="T23" fmla="*/ 770 h 773"/>
                    <a:gd name="T24" fmla="*/ 130 w 377"/>
                    <a:gd name="T25" fmla="*/ 773 h 773"/>
                    <a:gd name="T26" fmla="*/ 144 w 377"/>
                    <a:gd name="T27" fmla="*/ 767 h 773"/>
                    <a:gd name="T28" fmla="*/ 155 w 377"/>
                    <a:gd name="T29" fmla="*/ 769 h 773"/>
                    <a:gd name="T30" fmla="*/ 163 w 377"/>
                    <a:gd name="T31" fmla="*/ 764 h 773"/>
                    <a:gd name="T32" fmla="*/ 174 w 377"/>
                    <a:gd name="T33" fmla="*/ 744 h 773"/>
                    <a:gd name="T34" fmla="*/ 191 w 377"/>
                    <a:gd name="T35" fmla="*/ 699 h 773"/>
                    <a:gd name="T36" fmla="*/ 205 w 377"/>
                    <a:gd name="T37" fmla="*/ 646 h 773"/>
                    <a:gd name="T38" fmla="*/ 215 w 377"/>
                    <a:gd name="T39" fmla="*/ 599 h 773"/>
                    <a:gd name="T40" fmla="*/ 220 w 377"/>
                    <a:gd name="T41" fmla="*/ 556 h 773"/>
                    <a:gd name="T42" fmla="*/ 228 w 377"/>
                    <a:gd name="T43" fmla="*/ 525 h 773"/>
                    <a:gd name="T44" fmla="*/ 242 w 377"/>
                    <a:gd name="T45" fmla="*/ 487 h 773"/>
                    <a:gd name="T46" fmla="*/ 258 w 377"/>
                    <a:gd name="T47" fmla="*/ 459 h 773"/>
                    <a:gd name="T48" fmla="*/ 244 w 377"/>
                    <a:gd name="T49" fmla="*/ 441 h 773"/>
                    <a:gd name="T50" fmla="*/ 226 w 377"/>
                    <a:gd name="T51" fmla="*/ 429 h 773"/>
                    <a:gd name="T52" fmla="*/ 240 w 377"/>
                    <a:gd name="T53" fmla="*/ 407 h 773"/>
                    <a:gd name="T54" fmla="*/ 242 w 377"/>
                    <a:gd name="T55" fmla="*/ 385 h 773"/>
                    <a:gd name="T56" fmla="*/ 247 w 377"/>
                    <a:gd name="T57" fmla="*/ 370 h 773"/>
                    <a:gd name="T58" fmla="*/ 256 w 377"/>
                    <a:gd name="T59" fmla="*/ 354 h 773"/>
                    <a:gd name="T60" fmla="*/ 264 w 377"/>
                    <a:gd name="T61" fmla="*/ 361 h 773"/>
                    <a:gd name="T62" fmla="*/ 272 w 377"/>
                    <a:gd name="T63" fmla="*/ 366 h 773"/>
                    <a:gd name="T64" fmla="*/ 280 w 377"/>
                    <a:gd name="T65" fmla="*/ 382 h 773"/>
                    <a:gd name="T66" fmla="*/ 283 w 377"/>
                    <a:gd name="T67" fmla="*/ 403 h 773"/>
                    <a:gd name="T68" fmla="*/ 289 w 377"/>
                    <a:gd name="T69" fmla="*/ 410 h 773"/>
                    <a:gd name="T70" fmla="*/ 301 w 377"/>
                    <a:gd name="T71" fmla="*/ 412 h 773"/>
                    <a:gd name="T72" fmla="*/ 309 w 377"/>
                    <a:gd name="T73" fmla="*/ 406 h 773"/>
                    <a:gd name="T74" fmla="*/ 315 w 377"/>
                    <a:gd name="T75" fmla="*/ 391 h 773"/>
                    <a:gd name="T76" fmla="*/ 323 w 377"/>
                    <a:gd name="T77" fmla="*/ 348 h 773"/>
                    <a:gd name="T78" fmla="*/ 340 w 377"/>
                    <a:gd name="T79" fmla="*/ 322 h 773"/>
                    <a:gd name="T80" fmla="*/ 350 w 377"/>
                    <a:gd name="T81" fmla="*/ 305 h 773"/>
                    <a:gd name="T82" fmla="*/ 354 w 377"/>
                    <a:gd name="T83" fmla="*/ 286 h 773"/>
                    <a:gd name="T84" fmla="*/ 344 w 377"/>
                    <a:gd name="T85" fmla="*/ 245 h 773"/>
                    <a:gd name="T86" fmla="*/ 337 w 377"/>
                    <a:gd name="T87" fmla="*/ 221 h 773"/>
                    <a:gd name="T88" fmla="*/ 346 w 377"/>
                    <a:gd name="T89" fmla="*/ 193 h 773"/>
                    <a:gd name="T90" fmla="*/ 364 w 377"/>
                    <a:gd name="T91" fmla="*/ 168 h 773"/>
                    <a:gd name="T92" fmla="*/ 377 w 377"/>
                    <a:gd name="T93" fmla="*/ 146 h 773"/>
                    <a:gd name="T94" fmla="*/ 368 w 377"/>
                    <a:gd name="T95" fmla="*/ 94 h 773"/>
                    <a:gd name="T96" fmla="*/ 347 w 377"/>
                    <a:gd name="T97" fmla="*/ 51 h 773"/>
                    <a:gd name="T98" fmla="*/ 295 w 377"/>
                    <a:gd name="T99" fmla="*/ 16 h 773"/>
                    <a:gd name="T100" fmla="*/ 241 w 377"/>
                    <a:gd name="T101" fmla="*/ 0 h 773"/>
                    <a:gd name="T102" fmla="*/ 186 w 377"/>
                    <a:gd name="T103" fmla="*/ 6 h 773"/>
                    <a:gd name="T104" fmla="*/ 125 w 377"/>
                    <a:gd name="T105" fmla="*/ 32 h 773"/>
                    <a:gd name="T106" fmla="*/ 106 w 377"/>
                    <a:gd name="T107" fmla="*/ 59 h 773"/>
                    <a:gd name="T108" fmla="*/ 97 w 377"/>
                    <a:gd name="T109" fmla="*/ 85 h 773"/>
                    <a:gd name="T110" fmla="*/ 89 w 377"/>
                    <a:gd name="T111" fmla="*/ 122 h 773"/>
                    <a:gd name="T112" fmla="*/ 82 w 377"/>
                    <a:gd name="T113" fmla="*/ 140 h 773"/>
                    <a:gd name="T114" fmla="*/ 41 w 377"/>
                    <a:gd name="T115" fmla="*/ 170 h 773"/>
                    <a:gd name="T116" fmla="*/ 23 w 377"/>
                    <a:gd name="T117" fmla="*/ 189 h 773"/>
                    <a:gd name="T118" fmla="*/ 12 w 377"/>
                    <a:gd name="T119" fmla="*/ 209 h 7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377" h="773">
                      <a:moveTo>
                        <a:pt x="12" y="209"/>
                      </a:moveTo>
                      <a:lnTo>
                        <a:pt x="3" y="257"/>
                      </a:lnTo>
                      <a:lnTo>
                        <a:pt x="0" y="304"/>
                      </a:lnTo>
                      <a:lnTo>
                        <a:pt x="9" y="409"/>
                      </a:lnTo>
                      <a:lnTo>
                        <a:pt x="16" y="499"/>
                      </a:lnTo>
                      <a:lnTo>
                        <a:pt x="34" y="553"/>
                      </a:lnTo>
                      <a:lnTo>
                        <a:pt x="53" y="620"/>
                      </a:lnTo>
                      <a:lnTo>
                        <a:pt x="64" y="654"/>
                      </a:lnTo>
                      <a:lnTo>
                        <a:pt x="80" y="698"/>
                      </a:lnTo>
                      <a:lnTo>
                        <a:pt x="91" y="733"/>
                      </a:lnTo>
                      <a:lnTo>
                        <a:pt x="104" y="758"/>
                      </a:lnTo>
                      <a:lnTo>
                        <a:pt x="116" y="770"/>
                      </a:lnTo>
                      <a:lnTo>
                        <a:pt x="130" y="773"/>
                      </a:lnTo>
                      <a:lnTo>
                        <a:pt x="144" y="767"/>
                      </a:lnTo>
                      <a:lnTo>
                        <a:pt x="155" y="769"/>
                      </a:lnTo>
                      <a:lnTo>
                        <a:pt x="163" y="764"/>
                      </a:lnTo>
                      <a:lnTo>
                        <a:pt x="174" y="744"/>
                      </a:lnTo>
                      <a:lnTo>
                        <a:pt x="191" y="699"/>
                      </a:lnTo>
                      <a:lnTo>
                        <a:pt x="205" y="646"/>
                      </a:lnTo>
                      <a:lnTo>
                        <a:pt x="215" y="599"/>
                      </a:lnTo>
                      <a:lnTo>
                        <a:pt x="220" y="556"/>
                      </a:lnTo>
                      <a:lnTo>
                        <a:pt x="228" y="525"/>
                      </a:lnTo>
                      <a:lnTo>
                        <a:pt x="242" y="487"/>
                      </a:lnTo>
                      <a:lnTo>
                        <a:pt x="258" y="459"/>
                      </a:lnTo>
                      <a:lnTo>
                        <a:pt x="244" y="441"/>
                      </a:lnTo>
                      <a:lnTo>
                        <a:pt x="226" y="429"/>
                      </a:lnTo>
                      <a:lnTo>
                        <a:pt x="240" y="407"/>
                      </a:lnTo>
                      <a:lnTo>
                        <a:pt x="242" y="385"/>
                      </a:lnTo>
                      <a:lnTo>
                        <a:pt x="247" y="370"/>
                      </a:lnTo>
                      <a:lnTo>
                        <a:pt x="256" y="354"/>
                      </a:lnTo>
                      <a:lnTo>
                        <a:pt x="264" y="361"/>
                      </a:lnTo>
                      <a:lnTo>
                        <a:pt x="272" y="366"/>
                      </a:lnTo>
                      <a:lnTo>
                        <a:pt x="280" y="382"/>
                      </a:lnTo>
                      <a:lnTo>
                        <a:pt x="283" y="403"/>
                      </a:lnTo>
                      <a:lnTo>
                        <a:pt x="289" y="410"/>
                      </a:lnTo>
                      <a:lnTo>
                        <a:pt x="301" y="412"/>
                      </a:lnTo>
                      <a:lnTo>
                        <a:pt x="309" y="406"/>
                      </a:lnTo>
                      <a:lnTo>
                        <a:pt x="315" y="391"/>
                      </a:lnTo>
                      <a:lnTo>
                        <a:pt x="323" y="348"/>
                      </a:lnTo>
                      <a:lnTo>
                        <a:pt x="340" y="322"/>
                      </a:lnTo>
                      <a:lnTo>
                        <a:pt x="350" y="305"/>
                      </a:lnTo>
                      <a:lnTo>
                        <a:pt x="354" y="286"/>
                      </a:lnTo>
                      <a:lnTo>
                        <a:pt x="344" y="245"/>
                      </a:lnTo>
                      <a:lnTo>
                        <a:pt x="337" y="221"/>
                      </a:lnTo>
                      <a:lnTo>
                        <a:pt x="346" y="193"/>
                      </a:lnTo>
                      <a:lnTo>
                        <a:pt x="364" y="168"/>
                      </a:lnTo>
                      <a:lnTo>
                        <a:pt x="377" y="146"/>
                      </a:lnTo>
                      <a:lnTo>
                        <a:pt x="368" y="94"/>
                      </a:lnTo>
                      <a:lnTo>
                        <a:pt x="347" y="51"/>
                      </a:lnTo>
                      <a:lnTo>
                        <a:pt x="295" y="16"/>
                      </a:lnTo>
                      <a:lnTo>
                        <a:pt x="241" y="0"/>
                      </a:lnTo>
                      <a:lnTo>
                        <a:pt x="186" y="6"/>
                      </a:lnTo>
                      <a:lnTo>
                        <a:pt x="125" y="32"/>
                      </a:lnTo>
                      <a:lnTo>
                        <a:pt x="106" y="59"/>
                      </a:lnTo>
                      <a:lnTo>
                        <a:pt x="97" y="85"/>
                      </a:lnTo>
                      <a:lnTo>
                        <a:pt x="89" y="122"/>
                      </a:lnTo>
                      <a:lnTo>
                        <a:pt x="82" y="140"/>
                      </a:lnTo>
                      <a:lnTo>
                        <a:pt x="41" y="170"/>
                      </a:lnTo>
                      <a:lnTo>
                        <a:pt x="23" y="189"/>
                      </a:lnTo>
                      <a:lnTo>
                        <a:pt x="12" y="209"/>
                      </a:lnTo>
                      <a:close/>
                    </a:path>
                  </a:pathLst>
                </a:custGeom>
                <a:solidFill>
                  <a:srgbClr val="E0A080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3344" name="Group 32"/>
                <p:cNvGrpSpPr>
                  <a:grpSpLocks/>
                </p:cNvGrpSpPr>
                <p:nvPr/>
              </p:nvGrpSpPr>
              <p:grpSpPr bwMode="auto">
                <a:xfrm>
                  <a:off x="956" y="356"/>
                  <a:ext cx="146" cy="137"/>
                  <a:chOff x="956" y="356"/>
                  <a:chExt cx="146" cy="137"/>
                </a:xfrm>
              </p:grpSpPr>
              <p:grpSp>
                <p:nvGrpSpPr>
                  <p:cNvPr id="13342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956" y="356"/>
                    <a:ext cx="146" cy="137"/>
                    <a:chOff x="956" y="356"/>
                    <a:chExt cx="146" cy="137"/>
                  </a:xfrm>
                </p:grpSpPr>
                <p:sp>
                  <p:nvSpPr>
                    <p:cNvPr id="13335" name="Freeform 23"/>
                    <p:cNvSpPr>
                      <a:spLocks/>
                    </p:cNvSpPr>
                    <p:nvPr/>
                  </p:nvSpPr>
                  <p:spPr bwMode="auto">
                    <a:xfrm>
                      <a:off x="956" y="371"/>
                      <a:ext cx="44" cy="122"/>
                    </a:xfrm>
                    <a:custGeom>
                      <a:avLst/>
                      <a:gdLst>
                        <a:gd name="T0" fmla="*/ 3 w 88"/>
                        <a:gd name="T1" fmla="*/ 367 h 367"/>
                        <a:gd name="T2" fmla="*/ 14 w 88"/>
                        <a:gd name="T3" fmla="*/ 332 h 367"/>
                        <a:gd name="T4" fmla="*/ 21 w 88"/>
                        <a:gd name="T5" fmla="*/ 307 h 367"/>
                        <a:gd name="T6" fmla="*/ 18 w 88"/>
                        <a:gd name="T7" fmla="*/ 262 h 367"/>
                        <a:gd name="T8" fmla="*/ 7 w 88"/>
                        <a:gd name="T9" fmla="*/ 223 h 367"/>
                        <a:gd name="T10" fmla="*/ 0 w 88"/>
                        <a:gd name="T11" fmla="*/ 177 h 367"/>
                        <a:gd name="T12" fmla="*/ 3 w 88"/>
                        <a:gd name="T13" fmla="*/ 140 h 367"/>
                        <a:gd name="T14" fmla="*/ 20 w 88"/>
                        <a:gd name="T15" fmla="*/ 102 h 367"/>
                        <a:gd name="T16" fmla="*/ 38 w 88"/>
                        <a:gd name="T17" fmla="*/ 76 h 367"/>
                        <a:gd name="T18" fmla="*/ 64 w 88"/>
                        <a:gd name="T19" fmla="*/ 53 h 367"/>
                        <a:gd name="T20" fmla="*/ 88 w 88"/>
                        <a:gd name="T21" fmla="*/ 41 h 367"/>
                        <a:gd name="T22" fmla="*/ 74 w 88"/>
                        <a:gd name="T23" fmla="*/ 40 h 367"/>
                        <a:gd name="T24" fmla="*/ 65 w 88"/>
                        <a:gd name="T25" fmla="*/ 35 h 367"/>
                        <a:gd name="T26" fmla="*/ 59 w 88"/>
                        <a:gd name="T27" fmla="*/ 26 h 367"/>
                        <a:gd name="T28" fmla="*/ 54 w 88"/>
                        <a:gd name="T29" fmla="*/ 10 h 367"/>
                        <a:gd name="T30" fmla="*/ 57 w 88"/>
                        <a:gd name="T31" fmla="*/ 0 h 3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</a:cxnLst>
                      <a:rect l="0" t="0" r="r" b="b"/>
                      <a:pathLst>
                        <a:path w="88" h="367">
                          <a:moveTo>
                            <a:pt x="3" y="367"/>
                          </a:moveTo>
                          <a:lnTo>
                            <a:pt x="14" y="332"/>
                          </a:lnTo>
                          <a:lnTo>
                            <a:pt x="21" y="307"/>
                          </a:lnTo>
                          <a:lnTo>
                            <a:pt x="18" y="262"/>
                          </a:lnTo>
                          <a:lnTo>
                            <a:pt x="7" y="223"/>
                          </a:lnTo>
                          <a:lnTo>
                            <a:pt x="0" y="177"/>
                          </a:lnTo>
                          <a:lnTo>
                            <a:pt x="3" y="140"/>
                          </a:lnTo>
                          <a:lnTo>
                            <a:pt x="20" y="102"/>
                          </a:lnTo>
                          <a:lnTo>
                            <a:pt x="38" y="76"/>
                          </a:lnTo>
                          <a:lnTo>
                            <a:pt x="64" y="53"/>
                          </a:lnTo>
                          <a:lnTo>
                            <a:pt x="88" y="41"/>
                          </a:lnTo>
                          <a:lnTo>
                            <a:pt x="74" y="40"/>
                          </a:lnTo>
                          <a:lnTo>
                            <a:pt x="65" y="35"/>
                          </a:lnTo>
                          <a:lnTo>
                            <a:pt x="59" y="26"/>
                          </a:lnTo>
                          <a:lnTo>
                            <a:pt x="54" y="10"/>
                          </a:lnTo>
                          <a:lnTo>
                            <a:pt x="57" y="0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336" name="Freeform 24"/>
                    <p:cNvSpPr>
                      <a:spLocks/>
                    </p:cNvSpPr>
                    <p:nvPr/>
                  </p:nvSpPr>
                  <p:spPr bwMode="auto">
                    <a:xfrm>
                      <a:off x="1018" y="391"/>
                      <a:ext cx="51" cy="17"/>
                    </a:xfrm>
                    <a:custGeom>
                      <a:avLst/>
                      <a:gdLst>
                        <a:gd name="T0" fmla="*/ 0 w 103"/>
                        <a:gd name="T1" fmla="*/ 27 h 52"/>
                        <a:gd name="T2" fmla="*/ 20 w 103"/>
                        <a:gd name="T3" fmla="*/ 42 h 52"/>
                        <a:gd name="T4" fmla="*/ 39 w 103"/>
                        <a:gd name="T5" fmla="*/ 50 h 52"/>
                        <a:gd name="T6" fmla="*/ 62 w 103"/>
                        <a:gd name="T7" fmla="*/ 52 h 52"/>
                        <a:gd name="T8" fmla="*/ 78 w 103"/>
                        <a:gd name="T9" fmla="*/ 50 h 52"/>
                        <a:gd name="T10" fmla="*/ 93 w 103"/>
                        <a:gd name="T11" fmla="*/ 45 h 52"/>
                        <a:gd name="T12" fmla="*/ 103 w 103"/>
                        <a:gd name="T13" fmla="*/ 30 h 52"/>
                        <a:gd name="T14" fmla="*/ 103 w 103"/>
                        <a:gd name="T15" fmla="*/ 12 h 52"/>
                        <a:gd name="T16" fmla="*/ 91 w 103"/>
                        <a:gd name="T17" fmla="*/ 3 h 52"/>
                        <a:gd name="T18" fmla="*/ 77 w 103"/>
                        <a:gd name="T19" fmla="*/ 0 h 52"/>
                        <a:gd name="T20" fmla="*/ 58 w 103"/>
                        <a:gd name="T21" fmla="*/ 6 h 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103" h="52">
                          <a:moveTo>
                            <a:pt x="0" y="27"/>
                          </a:moveTo>
                          <a:lnTo>
                            <a:pt x="20" y="42"/>
                          </a:lnTo>
                          <a:lnTo>
                            <a:pt x="39" y="50"/>
                          </a:lnTo>
                          <a:lnTo>
                            <a:pt x="62" y="52"/>
                          </a:lnTo>
                          <a:lnTo>
                            <a:pt x="78" y="50"/>
                          </a:lnTo>
                          <a:lnTo>
                            <a:pt x="93" y="45"/>
                          </a:lnTo>
                          <a:lnTo>
                            <a:pt x="103" y="30"/>
                          </a:lnTo>
                          <a:lnTo>
                            <a:pt x="103" y="12"/>
                          </a:lnTo>
                          <a:lnTo>
                            <a:pt x="91" y="3"/>
                          </a:lnTo>
                          <a:lnTo>
                            <a:pt x="77" y="0"/>
                          </a:lnTo>
                          <a:lnTo>
                            <a:pt x="58" y="6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337" name="Freeform 25"/>
                    <p:cNvSpPr>
                      <a:spLocks/>
                    </p:cNvSpPr>
                    <p:nvPr/>
                  </p:nvSpPr>
                  <p:spPr bwMode="auto">
                    <a:xfrm>
                      <a:off x="1005" y="430"/>
                      <a:ext cx="23" cy="25"/>
                    </a:xfrm>
                    <a:custGeom>
                      <a:avLst/>
                      <a:gdLst>
                        <a:gd name="T0" fmla="*/ 47 w 47"/>
                        <a:gd name="T1" fmla="*/ 0 h 77"/>
                        <a:gd name="T2" fmla="*/ 28 w 47"/>
                        <a:gd name="T3" fmla="*/ 10 h 77"/>
                        <a:gd name="T4" fmla="*/ 13 w 47"/>
                        <a:gd name="T5" fmla="*/ 28 h 77"/>
                        <a:gd name="T6" fmla="*/ 3 w 47"/>
                        <a:gd name="T7" fmla="*/ 53 h 77"/>
                        <a:gd name="T8" fmla="*/ 0 w 47"/>
                        <a:gd name="T9" fmla="*/ 77 h 7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7" h="77">
                          <a:moveTo>
                            <a:pt x="47" y="0"/>
                          </a:moveTo>
                          <a:lnTo>
                            <a:pt x="28" y="10"/>
                          </a:lnTo>
                          <a:lnTo>
                            <a:pt x="13" y="28"/>
                          </a:lnTo>
                          <a:lnTo>
                            <a:pt x="3" y="53"/>
                          </a:lnTo>
                          <a:lnTo>
                            <a:pt x="0" y="77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338" name="Freeform 26"/>
                    <p:cNvSpPr>
                      <a:spLocks/>
                    </p:cNvSpPr>
                    <p:nvPr/>
                  </p:nvSpPr>
                  <p:spPr bwMode="auto">
                    <a:xfrm>
                      <a:off x="1057" y="367"/>
                      <a:ext cx="19" cy="20"/>
                    </a:xfrm>
                    <a:custGeom>
                      <a:avLst/>
                      <a:gdLst>
                        <a:gd name="T0" fmla="*/ 0 w 38"/>
                        <a:gd name="T1" fmla="*/ 0 h 59"/>
                        <a:gd name="T2" fmla="*/ 18 w 38"/>
                        <a:gd name="T3" fmla="*/ 59 h 59"/>
                        <a:gd name="T4" fmla="*/ 20 w 38"/>
                        <a:gd name="T5" fmla="*/ 45 h 59"/>
                        <a:gd name="T6" fmla="*/ 27 w 38"/>
                        <a:gd name="T7" fmla="*/ 36 h 59"/>
                        <a:gd name="T8" fmla="*/ 38 w 38"/>
                        <a:gd name="T9" fmla="*/ 37 h 5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8" h="59">
                          <a:moveTo>
                            <a:pt x="0" y="0"/>
                          </a:moveTo>
                          <a:lnTo>
                            <a:pt x="18" y="59"/>
                          </a:lnTo>
                          <a:lnTo>
                            <a:pt x="20" y="45"/>
                          </a:lnTo>
                          <a:lnTo>
                            <a:pt x="27" y="36"/>
                          </a:lnTo>
                          <a:lnTo>
                            <a:pt x="38" y="37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339" name="Freeform 27"/>
                    <p:cNvSpPr>
                      <a:spLocks/>
                    </p:cNvSpPr>
                    <p:nvPr/>
                  </p:nvSpPr>
                  <p:spPr bwMode="auto">
                    <a:xfrm>
                      <a:off x="1071" y="383"/>
                      <a:ext cx="9" cy="8"/>
                    </a:xfrm>
                    <a:custGeom>
                      <a:avLst/>
                      <a:gdLst>
                        <a:gd name="T0" fmla="*/ 7 w 18"/>
                        <a:gd name="T1" fmla="*/ 19 h 22"/>
                        <a:gd name="T2" fmla="*/ 3 w 18"/>
                        <a:gd name="T3" fmla="*/ 15 h 22"/>
                        <a:gd name="T4" fmla="*/ 0 w 18"/>
                        <a:gd name="T5" fmla="*/ 10 h 22"/>
                        <a:gd name="T6" fmla="*/ 0 w 18"/>
                        <a:gd name="T7" fmla="*/ 5 h 22"/>
                        <a:gd name="T8" fmla="*/ 4 w 18"/>
                        <a:gd name="T9" fmla="*/ 0 h 22"/>
                        <a:gd name="T10" fmla="*/ 8 w 18"/>
                        <a:gd name="T11" fmla="*/ 0 h 22"/>
                        <a:gd name="T12" fmla="*/ 13 w 18"/>
                        <a:gd name="T13" fmla="*/ 3 h 22"/>
                        <a:gd name="T14" fmla="*/ 15 w 18"/>
                        <a:gd name="T15" fmla="*/ 7 h 22"/>
                        <a:gd name="T16" fmla="*/ 15 w 18"/>
                        <a:gd name="T17" fmla="*/ 13 h 22"/>
                        <a:gd name="T18" fmla="*/ 17 w 18"/>
                        <a:gd name="T19" fmla="*/ 19 h 22"/>
                        <a:gd name="T20" fmla="*/ 18 w 18"/>
                        <a:gd name="T21" fmla="*/ 22 h 22"/>
                        <a:gd name="T22" fmla="*/ 13 w 18"/>
                        <a:gd name="T23" fmla="*/ 21 h 22"/>
                        <a:gd name="T24" fmla="*/ 7 w 18"/>
                        <a:gd name="T25" fmla="*/ 19 h 2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</a:cxnLst>
                      <a:rect l="0" t="0" r="r" b="b"/>
                      <a:pathLst>
                        <a:path w="18" h="22">
                          <a:moveTo>
                            <a:pt x="7" y="19"/>
                          </a:moveTo>
                          <a:lnTo>
                            <a:pt x="3" y="15"/>
                          </a:lnTo>
                          <a:lnTo>
                            <a:pt x="0" y="10"/>
                          </a:lnTo>
                          <a:lnTo>
                            <a:pt x="0" y="5"/>
                          </a:lnTo>
                          <a:lnTo>
                            <a:pt x="4" y="0"/>
                          </a:lnTo>
                          <a:lnTo>
                            <a:pt x="8" y="0"/>
                          </a:lnTo>
                          <a:lnTo>
                            <a:pt x="13" y="3"/>
                          </a:lnTo>
                          <a:lnTo>
                            <a:pt x="15" y="7"/>
                          </a:lnTo>
                          <a:lnTo>
                            <a:pt x="15" y="13"/>
                          </a:lnTo>
                          <a:lnTo>
                            <a:pt x="17" y="19"/>
                          </a:lnTo>
                          <a:lnTo>
                            <a:pt x="18" y="22"/>
                          </a:lnTo>
                          <a:lnTo>
                            <a:pt x="13" y="21"/>
                          </a:lnTo>
                          <a:lnTo>
                            <a:pt x="7" y="19"/>
                          </a:lnTo>
                          <a:close/>
                        </a:path>
                      </a:pathLst>
                    </a:custGeom>
                    <a:solidFill>
                      <a:srgbClr val="C08040"/>
                    </a:solidFill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340" name="Freeform 28"/>
                    <p:cNvSpPr>
                      <a:spLocks/>
                    </p:cNvSpPr>
                    <p:nvPr/>
                  </p:nvSpPr>
                  <p:spPr bwMode="auto">
                    <a:xfrm>
                      <a:off x="1077" y="356"/>
                      <a:ext cx="25" cy="35"/>
                    </a:xfrm>
                    <a:custGeom>
                      <a:avLst/>
                      <a:gdLst>
                        <a:gd name="T0" fmla="*/ 50 w 50"/>
                        <a:gd name="T1" fmla="*/ 103 h 103"/>
                        <a:gd name="T2" fmla="*/ 49 w 50"/>
                        <a:gd name="T3" fmla="*/ 71 h 103"/>
                        <a:gd name="T4" fmla="*/ 40 w 50"/>
                        <a:gd name="T5" fmla="*/ 43 h 103"/>
                        <a:gd name="T6" fmla="*/ 21 w 50"/>
                        <a:gd name="T7" fmla="*/ 34 h 103"/>
                        <a:gd name="T8" fmla="*/ 2 w 50"/>
                        <a:gd name="T9" fmla="*/ 19 h 103"/>
                        <a:gd name="T10" fmla="*/ 0 w 50"/>
                        <a:gd name="T11" fmla="*/ 0 h 10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50" h="103">
                          <a:moveTo>
                            <a:pt x="50" y="103"/>
                          </a:moveTo>
                          <a:lnTo>
                            <a:pt x="49" y="71"/>
                          </a:lnTo>
                          <a:lnTo>
                            <a:pt x="40" y="43"/>
                          </a:lnTo>
                          <a:lnTo>
                            <a:pt x="21" y="34"/>
                          </a:lnTo>
                          <a:lnTo>
                            <a:pt x="2" y="19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341" name="Freeform 29"/>
                    <p:cNvSpPr>
                      <a:spLocks/>
                    </p:cNvSpPr>
                    <p:nvPr/>
                  </p:nvSpPr>
                  <p:spPr bwMode="auto">
                    <a:xfrm>
                      <a:off x="1044" y="405"/>
                      <a:ext cx="33" cy="32"/>
                    </a:xfrm>
                    <a:custGeom>
                      <a:avLst/>
                      <a:gdLst>
                        <a:gd name="T0" fmla="*/ 35 w 67"/>
                        <a:gd name="T1" fmla="*/ 93 h 97"/>
                        <a:gd name="T2" fmla="*/ 21 w 67"/>
                        <a:gd name="T3" fmla="*/ 97 h 97"/>
                        <a:gd name="T4" fmla="*/ 8 w 67"/>
                        <a:gd name="T5" fmla="*/ 96 h 97"/>
                        <a:gd name="T6" fmla="*/ 0 w 67"/>
                        <a:gd name="T7" fmla="*/ 84 h 97"/>
                        <a:gd name="T8" fmla="*/ 1 w 67"/>
                        <a:gd name="T9" fmla="*/ 65 h 97"/>
                        <a:gd name="T10" fmla="*/ 12 w 67"/>
                        <a:gd name="T11" fmla="*/ 52 h 97"/>
                        <a:gd name="T12" fmla="*/ 33 w 67"/>
                        <a:gd name="T13" fmla="*/ 40 h 97"/>
                        <a:gd name="T14" fmla="*/ 49 w 67"/>
                        <a:gd name="T15" fmla="*/ 27 h 97"/>
                        <a:gd name="T16" fmla="*/ 60 w 67"/>
                        <a:gd name="T17" fmla="*/ 18 h 97"/>
                        <a:gd name="T18" fmla="*/ 67 w 67"/>
                        <a:gd name="T19" fmla="*/ 0 h 9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67" h="97">
                          <a:moveTo>
                            <a:pt x="35" y="93"/>
                          </a:moveTo>
                          <a:lnTo>
                            <a:pt x="21" y="97"/>
                          </a:lnTo>
                          <a:lnTo>
                            <a:pt x="8" y="96"/>
                          </a:lnTo>
                          <a:lnTo>
                            <a:pt x="0" y="84"/>
                          </a:lnTo>
                          <a:lnTo>
                            <a:pt x="1" y="65"/>
                          </a:lnTo>
                          <a:lnTo>
                            <a:pt x="12" y="52"/>
                          </a:lnTo>
                          <a:lnTo>
                            <a:pt x="33" y="40"/>
                          </a:lnTo>
                          <a:lnTo>
                            <a:pt x="49" y="27"/>
                          </a:lnTo>
                          <a:lnTo>
                            <a:pt x="60" y="18"/>
                          </a:lnTo>
                          <a:lnTo>
                            <a:pt x="67" y="0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3343" name="Line 3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015" y="440"/>
                    <a:ext cx="37" cy="23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3346" name="Freeform 34"/>
              <p:cNvSpPr>
                <a:spLocks/>
              </p:cNvSpPr>
              <p:nvPr/>
            </p:nvSpPr>
            <p:spPr bwMode="auto">
              <a:xfrm>
                <a:off x="954" y="270"/>
                <a:ext cx="203" cy="108"/>
              </a:xfrm>
              <a:custGeom>
                <a:avLst/>
                <a:gdLst>
                  <a:gd name="T0" fmla="*/ 14 w 405"/>
                  <a:gd name="T1" fmla="*/ 326 h 326"/>
                  <a:gd name="T2" fmla="*/ 41 w 405"/>
                  <a:gd name="T3" fmla="*/ 309 h 326"/>
                  <a:gd name="T4" fmla="*/ 56 w 405"/>
                  <a:gd name="T5" fmla="*/ 285 h 326"/>
                  <a:gd name="T6" fmla="*/ 65 w 405"/>
                  <a:gd name="T7" fmla="*/ 251 h 326"/>
                  <a:gd name="T8" fmla="*/ 71 w 405"/>
                  <a:gd name="T9" fmla="*/ 220 h 326"/>
                  <a:gd name="T10" fmla="*/ 81 w 405"/>
                  <a:gd name="T11" fmla="*/ 198 h 326"/>
                  <a:gd name="T12" fmla="*/ 97 w 405"/>
                  <a:gd name="T13" fmla="*/ 183 h 326"/>
                  <a:gd name="T14" fmla="*/ 115 w 405"/>
                  <a:gd name="T15" fmla="*/ 176 h 326"/>
                  <a:gd name="T16" fmla="*/ 132 w 405"/>
                  <a:gd name="T17" fmla="*/ 180 h 326"/>
                  <a:gd name="T18" fmla="*/ 148 w 405"/>
                  <a:gd name="T19" fmla="*/ 196 h 326"/>
                  <a:gd name="T20" fmla="*/ 157 w 405"/>
                  <a:gd name="T21" fmla="*/ 222 h 326"/>
                  <a:gd name="T22" fmla="*/ 151 w 405"/>
                  <a:gd name="T23" fmla="*/ 253 h 326"/>
                  <a:gd name="T24" fmla="*/ 137 w 405"/>
                  <a:gd name="T25" fmla="*/ 294 h 326"/>
                  <a:gd name="T26" fmla="*/ 169 w 405"/>
                  <a:gd name="T27" fmla="*/ 304 h 326"/>
                  <a:gd name="T28" fmla="*/ 172 w 405"/>
                  <a:gd name="T29" fmla="*/ 285 h 326"/>
                  <a:gd name="T30" fmla="*/ 189 w 405"/>
                  <a:gd name="T31" fmla="*/ 267 h 326"/>
                  <a:gd name="T32" fmla="*/ 201 w 405"/>
                  <a:gd name="T33" fmla="*/ 247 h 326"/>
                  <a:gd name="T34" fmla="*/ 208 w 405"/>
                  <a:gd name="T35" fmla="*/ 229 h 326"/>
                  <a:gd name="T36" fmla="*/ 212 w 405"/>
                  <a:gd name="T37" fmla="*/ 211 h 326"/>
                  <a:gd name="T38" fmla="*/ 223 w 405"/>
                  <a:gd name="T39" fmla="*/ 220 h 326"/>
                  <a:gd name="T40" fmla="*/ 237 w 405"/>
                  <a:gd name="T41" fmla="*/ 225 h 326"/>
                  <a:gd name="T42" fmla="*/ 249 w 405"/>
                  <a:gd name="T43" fmla="*/ 227 h 326"/>
                  <a:gd name="T44" fmla="*/ 261 w 405"/>
                  <a:gd name="T45" fmla="*/ 225 h 326"/>
                  <a:gd name="T46" fmla="*/ 272 w 405"/>
                  <a:gd name="T47" fmla="*/ 222 h 326"/>
                  <a:gd name="T48" fmla="*/ 281 w 405"/>
                  <a:gd name="T49" fmla="*/ 239 h 326"/>
                  <a:gd name="T50" fmla="*/ 294 w 405"/>
                  <a:gd name="T51" fmla="*/ 261 h 326"/>
                  <a:gd name="T52" fmla="*/ 313 w 405"/>
                  <a:gd name="T53" fmla="*/ 281 h 326"/>
                  <a:gd name="T54" fmla="*/ 328 w 405"/>
                  <a:gd name="T55" fmla="*/ 292 h 326"/>
                  <a:gd name="T56" fmla="*/ 348 w 405"/>
                  <a:gd name="T57" fmla="*/ 303 h 326"/>
                  <a:gd name="T58" fmla="*/ 370 w 405"/>
                  <a:gd name="T59" fmla="*/ 306 h 326"/>
                  <a:gd name="T60" fmla="*/ 388 w 405"/>
                  <a:gd name="T61" fmla="*/ 298 h 326"/>
                  <a:gd name="T62" fmla="*/ 402 w 405"/>
                  <a:gd name="T63" fmla="*/ 278 h 326"/>
                  <a:gd name="T64" fmla="*/ 405 w 405"/>
                  <a:gd name="T65" fmla="*/ 254 h 326"/>
                  <a:gd name="T66" fmla="*/ 400 w 405"/>
                  <a:gd name="T67" fmla="*/ 233 h 326"/>
                  <a:gd name="T68" fmla="*/ 390 w 405"/>
                  <a:gd name="T69" fmla="*/ 204 h 326"/>
                  <a:gd name="T70" fmla="*/ 383 w 405"/>
                  <a:gd name="T71" fmla="*/ 177 h 326"/>
                  <a:gd name="T72" fmla="*/ 376 w 405"/>
                  <a:gd name="T73" fmla="*/ 160 h 326"/>
                  <a:gd name="T74" fmla="*/ 357 w 405"/>
                  <a:gd name="T75" fmla="*/ 137 h 326"/>
                  <a:gd name="T76" fmla="*/ 340 w 405"/>
                  <a:gd name="T77" fmla="*/ 130 h 326"/>
                  <a:gd name="T78" fmla="*/ 322 w 405"/>
                  <a:gd name="T79" fmla="*/ 126 h 326"/>
                  <a:gd name="T80" fmla="*/ 310 w 405"/>
                  <a:gd name="T81" fmla="*/ 129 h 326"/>
                  <a:gd name="T82" fmla="*/ 296 w 405"/>
                  <a:gd name="T83" fmla="*/ 95 h 326"/>
                  <a:gd name="T84" fmla="*/ 275 w 405"/>
                  <a:gd name="T85" fmla="*/ 67 h 326"/>
                  <a:gd name="T86" fmla="*/ 240 w 405"/>
                  <a:gd name="T87" fmla="*/ 37 h 326"/>
                  <a:gd name="T88" fmla="*/ 194 w 405"/>
                  <a:gd name="T89" fmla="*/ 13 h 326"/>
                  <a:gd name="T90" fmla="*/ 149 w 405"/>
                  <a:gd name="T91" fmla="*/ 0 h 326"/>
                  <a:gd name="T92" fmla="*/ 116 w 405"/>
                  <a:gd name="T93" fmla="*/ 6 h 326"/>
                  <a:gd name="T94" fmla="*/ 109 w 405"/>
                  <a:gd name="T95" fmla="*/ 19 h 326"/>
                  <a:gd name="T96" fmla="*/ 101 w 405"/>
                  <a:gd name="T97" fmla="*/ 33 h 326"/>
                  <a:gd name="T98" fmla="*/ 84 w 405"/>
                  <a:gd name="T99" fmla="*/ 46 h 326"/>
                  <a:gd name="T100" fmla="*/ 63 w 405"/>
                  <a:gd name="T101" fmla="*/ 59 h 326"/>
                  <a:gd name="T102" fmla="*/ 47 w 405"/>
                  <a:gd name="T103" fmla="*/ 71 h 326"/>
                  <a:gd name="T104" fmla="*/ 35 w 405"/>
                  <a:gd name="T105" fmla="*/ 84 h 326"/>
                  <a:gd name="T106" fmla="*/ 24 w 405"/>
                  <a:gd name="T107" fmla="*/ 106 h 326"/>
                  <a:gd name="T108" fmla="*/ 16 w 405"/>
                  <a:gd name="T109" fmla="*/ 129 h 326"/>
                  <a:gd name="T110" fmla="*/ 14 w 405"/>
                  <a:gd name="T111" fmla="*/ 152 h 326"/>
                  <a:gd name="T112" fmla="*/ 8 w 405"/>
                  <a:gd name="T113" fmla="*/ 180 h 326"/>
                  <a:gd name="T114" fmla="*/ 2 w 405"/>
                  <a:gd name="T115" fmla="*/ 211 h 326"/>
                  <a:gd name="T116" fmla="*/ 0 w 405"/>
                  <a:gd name="T117" fmla="*/ 248 h 326"/>
                  <a:gd name="T118" fmla="*/ 1 w 405"/>
                  <a:gd name="T119" fmla="*/ 276 h 326"/>
                  <a:gd name="T120" fmla="*/ 6 w 405"/>
                  <a:gd name="T121" fmla="*/ 304 h 326"/>
                  <a:gd name="T122" fmla="*/ 14 w 405"/>
                  <a:gd name="T123" fmla="*/ 326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05" h="326">
                    <a:moveTo>
                      <a:pt x="14" y="326"/>
                    </a:moveTo>
                    <a:lnTo>
                      <a:pt x="41" y="309"/>
                    </a:lnTo>
                    <a:lnTo>
                      <a:pt x="56" y="285"/>
                    </a:lnTo>
                    <a:lnTo>
                      <a:pt x="65" y="251"/>
                    </a:lnTo>
                    <a:lnTo>
                      <a:pt x="71" y="220"/>
                    </a:lnTo>
                    <a:lnTo>
                      <a:pt x="81" y="198"/>
                    </a:lnTo>
                    <a:lnTo>
                      <a:pt x="97" y="183"/>
                    </a:lnTo>
                    <a:lnTo>
                      <a:pt x="115" y="176"/>
                    </a:lnTo>
                    <a:lnTo>
                      <a:pt x="132" y="180"/>
                    </a:lnTo>
                    <a:lnTo>
                      <a:pt x="148" y="196"/>
                    </a:lnTo>
                    <a:lnTo>
                      <a:pt x="157" y="222"/>
                    </a:lnTo>
                    <a:lnTo>
                      <a:pt x="151" y="253"/>
                    </a:lnTo>
                    <a:lnTo>
                      <a:pt x="137" y="294"/>
                    </a:lnTo>
                    <a:lnTo>
                      <a:pt x="169" y="304"/>
                    </a:lnTo>
                    <a:lnTo>
                      <a:pt x="172" y="285"/>
                    </a:lnTo>
                    <a:lnTo>
                      <a:pt x="189" y="267"/>
                    </a:lnTo>
                    <a:lnTo>
                      <a:pt x="201" y="247"/>
                    </a:lnTo>
                    <a:lnTo>
                      <a:pt x="208" y="229"/>
                    </a:lnTo>
                    <a:lnTo>
                      <a:pt x="212" y="211"/>
                    </a:lnTo>
                    <a:lnTo>
                      <a:pt x="223" y="220"/>
                    </a:lnTo>
                    <a:lnTo>
                      <a:pt x="237" y="225"/>
                    </a:lnTo>
                    <a:lnTo>
                      <a:pt x="249" y="227"/>
                    </a:lnTo>
                    <a:lnTo>
                      <a:pt x="261" y="225"/>
                    </a:lnTo>
                    <a:lnTo>
                      <a:pt x="272" y="222"/>
                    </a:lnTo>
                    <a:lnTo>
                      <a:pt x="281" y="239"/>
                    </a:lnTo>
                    <a:lnTo>
                      <a:pt x="294" y="261"/>
                    </a:lnTo>
                    <a:lnTo>
                      <a:pt x="313" y="281"/>
                    </a:lnTo>
                    <a:lnTo>
                      <a:pt x="328" y="292"/>
                    </a:lnTo>
                    <a:lnTo>
                      <a:pt x="348" y="303"/>
                    </a:lnTo>
                    <a:lnTo>
                      <a:pt x="370" y="306"/>
                    </a:lnTo>
                    <a:lnTo>
                      <a:pt x="388" y="298"/>
                    </a:lnTo>
                    <a:lnTo>
                      <a:pt x="402" y="278"/>
                    </a:lnTo>
                    <a:lnTo>
                      <a:pt x="405" y="254"/>
                    </a:lnTo>
                    <a:lnTo>
                      <a:pt x="400" y="233"/>
                    </a:lnTo>
                    <a:lnTo>
                      <a:pt x="390" y="204"/>
                    </a:lnTo>
                    <a:lnTo>
                      <a:pt x="383" y="177"/>
                    </a:lnTo>
                    <a:lnTo>
                      <a:pt x="376" y="160"/>
                    </a:lnTo>
                    <a:lnTo>
                      <a:pt x="357" y="137"/>
                    </a:lnTo>
                    <a:lnTo>
                      <a:pt x="340" y="130"/>
                    </a:lnTo>
                    <a:lnTo>
                      <a:pt x="322" y="126"/>
                    </a:lnTo>
                    <a:lnTo>
                      <a:pt x="310" y="129"/>
                    </a:lnTo>
                    <a:lnTo>
                      <a:pt x="296" y="95"/>
                    </a:lnTo>
                    <a:lnTo>
                      <a:pt x="275" y="67"/>
                    </a:lnTo>
                    <a:lnTo>
                      <a:pt x="240" y="37"/>
                    </a:lnTo>
                    <a:lnTo>
                      <a:pt x="194" y="13"/>
                    </a:lnTo>
                    <a:lnTo>
                      <a:pt x="149" y="0"/>
                    </a:lnTo>
                    <a:lnTo>
                      <a:pt x="116" y="6"/>
                    </a:lnTo>
                    <a:lnTo>
                      <a:pt x="109" y="19"/>
                    </a:lnTo>
                    <a:lnTo>
                      <a:pt x="101" y="33"/>
                    </a:lnTo>
                    <a:lnTo>
                      <a:pt x="84" y="46"/>
                    </a:lnTo>
                    <a:lnTo>
                      <a:pt x="63" y="59"/>
                    </a:lnTo>
                    <a:lnTo>
                      <a:pt x="47" y="71"/>
                    </a:lnTo>
                    <a:lnTo>
                      <a:pt x="35" y="84"/>
                    </a:lnTo>
                    <a:lnTo>
                      <a:pt x="24" y="106"/>
                    </a:lnTo>
                    <a:lnTo>
                      <a:pt x="16" y="129"/>
                    </a:lnTo>
                    <a:lnTo>
                      <a:pt x="14" y="152"/>
                    </a:lnTo>
                    <a:lnTo>
                      <a:pt x="8" y="180"/>
                    </a:lnTo>
                    <a:lnTo>
                      <a:pt x="2" y="211"/>
                    </a:lnTo>
                    <a:lnTo>
                      <a:pt x="0" y="248"/>
                    </a:lnTo>
                    <a:lnTo>
                      <a:pt x="1" y="276"/>
                    </a:lnTo>
                    <a:lnTo>
                      <a:pt x="6" y="304"/>
                    </a:lnTo>
                    <a:lnTo>
                      <a:pt x="14" y="326"/>
                    </a:lnTo>
                    <a:close/>
                  </a:path>
                </a:pathLst>
              </a:custGeom>
              <a:solidFill>
                <a:srgbClr val="A0A0A0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50" name="Group 38"/>
            <p:cNvGrpSpPr>
              <a:grpSpLocks/>
            </p:cNvGrpSpPr>
            <p:nvPr/>
          </p:nvGrpSpPr>
          <p:grpSpPr bwMode="auto">
            <a:xfrm>
              <a:off x="256" y="1100"/>
              <a:ext cx="377" cy="96"/>
              <a:chOff x="256" y="1100"/>
              <a:chExt cx="377" cy="96"/>
            </a:xfrm>
          </p:grpSpPr>
          <p:sp>
            <p:nvSpPr>
              <p:cNvPr id="13348" name="Freeform 36"/>
              <p:cNvSpPr>
                <a:spLocks/>
              </p:cNvSpPr>
              <p:nvPr/>
            </p:nvSpPr>
            <p:spPr bwMode="auto">
              <a:xfrm>
                <a:off x="256" y="1100"/>
                <a:ext cx="372" cy="73"/>
              </a:xfrm>
              <a:custGeom>
                <a:avLst/>
                <a:gdLst>
                  <a:gd name="T0" fmla="*/ 355 w 744"/>
                  <a:gd name="T1" fmla="*/ 0 h 221"/>
                  <a:gd name="T2" fmla="*/ 403 w 744"/>
                  <a:gd name="T3" fmla="*/ 9 h 221"/>
                  <a:gd name="T4" fmla="*/ 442 w 744"/>
                  <a:gd name="T5" fmla="*/ 26 h 221"/>
                  <a:gd name="T6" fmla="*/ 483 w 744"/>
                  <a:gd name="T7" fmla="*/ 49 h 221"/>
                  <a:gd name="T8" fmla="*/ 543 w 744"/>
                  <a:gd name="T9" fmla="*/ 71 h 221"/>
                  <a:gd name="T10" fmla="*/ 585 w 744"/>
                  <a:gd name="T11" fmla="*/ 71 h 221"/>
                  <a:gd name="T12" fmla="*/ 642 w 744"/>
                  <a:gd name="T13" fmla="*/ 87 h 221"/>
                  <a:gd name="T14" fmla="*/ 690 w 744"/>
                  <a:gd name="T15" fmla="*/ 105 h 221"/>
                  <a:gd name="T16" fmla="*/ 741 w 744"/>
                  <a:gd name="T17" fmla="*/ 130 h 221"/>
                  <a:gd name="T18" fmla="*/ 744 w 744"/>
                  <a:gd name="T19" fmla="*/ 161 h 221"/>
                  <a:gd name="T20" fmla="*/ 723 w 744"/>
                  <a:gd name="T21" fmla="*/ 193 h 221"/>
                  <a:gd name="T22" fmla="*/ 680 w 744"/>
                  <a:gd name="T23" fmla="*/ 215 h 221"/>
                  <a:gd name="T24" fmla="*/ 626 w 744"/>
                  <a:gd name="T25" fmla="*/ 220 h 221"/>
                  <a:gd name="T26" fmla="*/ 444 w 744"/>
                  <a:gd name="T27" fmla="*/ 221 h 221"/>
                  <a:gd name="T28" fmla="*/ 376 w 744"/>
                  <a:gd name="T29" fmla="*/ 215 h 221"/>
                  <a:gd name="T30" fmla="*/ 309 w 744"/>
                  <a:gd name="T31" fmla="*/ 208 h 221"/>
                  <a:gd name="T32" fmla="*/ 247 w 744"/>
                  <a:gd name="T33" fmla="*/ 186 h 221"/>
                  <a:gd name="T34" fmla="*/ 211 w 744"/>
                  <a:gd name="T35" fmla="*/ 176 h 221"/>
                  <a:gd name="T36" fmla="*/ 211 w 744"/>
                  <a:gd name="T37" fmla="*/ 204 h 221"/>
                  <a:gd name="T38" fmla="*/ 44 w 744"/>
                  <a:gd name="T39" fmla="*/ 205 h 221"/>
                  <a:gd name="T40" fmla="*/ 19 w 744"/>
                  <a:gd name="T41" fmla="*/ 177 h 221"/>
                  <a:gd name="T42" fmla="*/ 3 w 744"/>
                  <a:gd name="T43" fmla="*/ 130 h 221"/>
                  <a:gd name="T44" fmla="*/ 0 w 744"/>
                  <a:gd name="T45" fmla="*/ 94 h 221"/>
                  <a:gd name="T46" fmla="*/ 3 w 744"/>
                  <a:gd name="T47" fmla="*/ 44 h 221"/>
                  <a:gd name="T48" fmla="*/ 9 w 744"/>
                  <a:gd name="T49" fmla="*/ 7 h 221"/>
                  <a:gd name="T50" fmla="*/ 49 w 744"/>
                  <a:gd name="T51" fmla="*/ 7 h 221"/>
                  <a:gd name="T52" fmla="*/ 101 w 744"/>
                  <a:gd name="T53" fmla="*/ 31 h 221"/>
                  <a:gd name="T54" fmla="*/ 156 w 744"/>
                  <a:gd name="T55" fmla="*/ 53 h 221"/>
                  <a:gd name="T56" fmla="*/ 196 w 744"/>
                  <a:gd name="T57" fmla="*/ 55 h 221"/>
                  <a:gd name="T58" fmla="*/ 239 w 744"/>
                  <a:gd name="T59" fmla="*/ 44 h 221"/>
                  <a:gd name="T60" fmla="*/ 288 w 744"/>
                  <a:gd name="T61" fmla="*/ 31 h 221"/>
                  <a:gd name="T62" fmla="*/ 378 w 744"/>
                  <a:gd name="T63" fmla="*/ 47 h 221"/>
                  <a:gd name="T64" fmla="*/ 355 w 744"/>
                  <a:gd name="T65" fmla="*/ 0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44" h="221">
                    <a:moveTo>
                      <a:pt x="355" y="0"/>
                    </a:moveTo>
                    <a:lnTo>
                      <a:pt x="403" y="9"/>
                    </a:lnTo>
                    <a:lnTo>
                      <a:pt x="442" y="26"/>
                    </a:lnTo>
                    <a:lnTo>
                      <a:pt x="483" y="49"/>
                    </a:lnTo>
                    <a:lnTo>
                      <a:pt x="543" y="71"/>
                    </a:lnTo>
                    <a:lnTo>
                      <a:pt x="585" y="71"/>
                    </a:lnTo>
                    <a:lnTo>
                      <a:pt x="642" y="87"/>
                    </a:lnTo>
                    <a:lnTo>
                      <a:pt x="690" y="105"/>
                    </a:lnTo>
                    <a:lnTo>
                      <a:pt x="741" y="130"/>
                    </a:lnTo>
                    <a:lnTo>
                      <a:pt x="744" y="161"/>
                    </a:lnTo>
                    <a:lnTo>
                      <a:pt x="723" y="193"/>
                    </a:lnTo>
                    <a:lnTo>
                      <a:pt x="680" y="215"/>
                    </a:lnTo>
                    <a:lnTo>
                      <a:pt x="626" y="220"/>
                    </a:lnTo>
                    <a:lnTo>
                      <a:pt x="444" y="221"/>
                    </a:lnTo>
                    <a:lnTo>
                      <a:pt x="376" y="215"/>
                    </a:lnTo>
                    <a:lnTo>
                      <a:pt x="309" y="208"/>
                    </a:lnTo>
                    <a:lnTo>
                      <a:pt x="247" y="186"/>
                    </a:lnTo>
                    <a:lnTo>
                      <a:pt x="211" y="176"/>
                    </a:lnTo>
                    <a:lnTo>
                      <a:pt x="211" y="204"/>
                    </a:lnTo>
                    <a:lnTo>
                      <a:pt x="44" y="205"/>
                    </a:lnTo>
                    <a:lnTo>
                      <a:pt x="19" y="177"/>
                    </a:lnTo>
                    <a:lnTo>
                      <a:pt x="3" y="130"/>
                    </a:lnTo>
                    <a:lnTo>
                      <a:pt x="0" y="94"/>
                    </a:lnTo>
                    <a:lnTo>
                      <a:pt x="3" y="44"/>
                    </a:lnTo>
                    <a:lnTo>
                      <a:pt x="9" y="7"/>
                    </a:lnTo>
                    <a:lnTo>
                      <a:pt x="49" y="7"/>
                    </a:lnTo>
                    <a:lnTo>
                      <a:pt x="101" y="31"/>
                    </a:lnTo>
                    <a:lnTo>
                      <a:pt x="156" y="53"/>
                    </a:lnTo>
                    <a:lnTo>
                      <a:pt x="196" y="55"/>
                    </a:lnTo>
                    <a:lnTo>
                      <a:pt x="239" y="44"/>
                    </a:lnTo>
                    <a:lnTo>
                      <a:pt x="288" y="31"/>
                    </a:lnTo>
                    <a:lnTo>
                      <a:pt x="378" y="47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rgbClr val="606060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9" name="Freeform 37"/>
              <p:cNvSpPr>
                <a:spLocks/>
              </p:cNvSpPr>
              <p:nvPr/>
            </p:nvSpPr>
            <p:spPr bwMode="auto">
              <a:xfrm>
                <a:off x="261" y="1123"/>
                <a:ext cx="372" cy="73"/>
              </a:xfrm>
              <a:custGeom>
                <a:avLst/>
                <a:gdLst>
                  <a:gd name="T0" fmla="*/ 355 w 745"/>
                  <a:gd name="T1" fmla="*/ 0 h 220"/>
                  <a:gd name="T2" fmla="*/ 403 w 745"/>
                  <a:gd name="T3" fmla="*/ 9 h 220"/>
                  <a:gd name="T4" fmla="*/ 442 w 745"/>
                  <a:gd name="T5" fmla="*/ 27 h 220"/>
                  <a:gd name="T6" fmla="*/ 483 w 745"/>
                  <a:gd name="T7" fmla="*/ 49 h 220"/>
                  <a:gd name="T8" fmla="*/ 543 w 745"/>
                  <a:gd name="T9" fmla="*/ 71 h 220"/>
                  <a:gd name="T10" fmla="*/ 584 w 745"/>
                  <a:gd name="T11" fmla="*/ 71 h 220"/>
                  <a:gd name="T12" fmla="*/ 643 w 745"/>
                  <a:gd name="T13" fmla="*/ 87 h 220"/>
                  <a:gd name="T14" fmla="*/ 691 w 745"/>
                  <a:gd name="T15" fmla="*/ 105 h 220"/>
                  <a:gd name="T16" fmla="*/ 741 w 745"/>
                  <a:gd name="T17" fmla="*/ 130 h 220"/>
                  <a:gd name="T18" fmla="*/ 745 w 745"/>
                  <a:gd name="T19" fmla="*/ 160 h 220"/>
                  <a:gd name="T20" fmla="*/ 723 w 745"/>
                  <a:gd name="T21" fmla="*/ 192 h 220"/>
                  <a:gd name="T22" fmla="*/ 680 w 745"/>
                  <a:gd name="T23" fmla="*/ 213 h 220"/>
                  <a:gd name="T24" fmla="*/ 626 w 745"/>
                  <a:gd name="T25" fmla="*/ 219 h 220"/>
                  <a:gd name="T26" fmla="*/ 444 w 745"/>
                  <a:gd name="T27" fmla="*/ 220 h 220"/>
                  <a:gd name="T28" fmla="*/ 375 w 745"/>
                  <a:gd name="T29" fmla="*/ 214 h 220"/>
                  <a:gd name="T30" fmla="*/ 310 w 745"/>
                  <a:gd name="T31" fmla="*/ 205 h 220"/>
                  <a:gd name="T32" fmla="*/ 248 w 745"/>
                  <a:gd name="T33" fmla="*/ 185 h 220"/>
                  <a:gd name="T34" fmla="*/ 211 w 745"/>
                  <a:gd name="T35" fmla="*/ 174 h 220"/>
                  <a:gd name="T36" fmla="*/ 211 w 745"/>
                  <a:gd name="T37" fmla="*/ 201 h 220"/>
                  <a:gd name="T38" fmla="*/ 45 w 745"/>
                  <a:gd name="T39" fmla="*/ 202 h 220"/>
                  <a:gd name="T40" fmla="*/ 19 w 745"/>
                  <a:gd name="T41" fmla="*/ 176 h 220"/>
                  <a:gd name="T42" fmla="*/ 4 w 745"/>
                  <a:gd name="T43" fmla="*/ 130 h 220"/>
                  <a:gd name="T44" fmla="*/ 0 w 745"/>
                  <a:gd name="T45" fmla="*/ 95 h 220"/>
                  <a:gd name="T46" fmla="*/ 4 w 745"/>
                  <a:gd name="T47" fmla="*/ 45 h 220"/>
                  <a:gd name="T48" fmla="*/ 10 w 745"/>
                  <a:gd name="T49" fmla="*/ 8 h 220"/>
                  <a:gd name="T50" fmla="*/ 49 w 745"/>
                  <a:gd name="T51" fmla="*/ 8 h 220"/>
                  <a:gd name="T52" fmla="*/ 101 w 745"/>
                  <a:gd name="T53" fmla="*/ 31 h 220"/>
                  <a:gd name="T54" fmla="*/ 156 w 745"/>
                  <a:gd name="T55" fmla="*/ 53 h 220"/>
                  <a:gd name="T56" fmla="*/ 196 w 745"/>
                  <a:gd name="T57" fmla="*/ 55 h 220"/>
                  <a:gd name="T58" fmla="*/ 239 w 745"/>
                  <a:gd name="T59" fmla="*/ 45 h 220"/>
                  <a:gd name="T60" fmla="*/ 289 w 745"/>
                  <a:gd name="T61" fmla="*/ 31 h 220"/>
                  <a:gd name="T62" fmla="*/ 378 w 745"/>
                  <a:gd name="T63" fmla="*/ 48 h 220"/>
                  <a:gd name="T64" fmla="*/ 355 w 745"/>
                  <a:gd name="T65" fmla="*/ 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45" h="220">
                    <a:moveTo>
                      <a:pt x="355" y="0"/>
                    </a:moveTo>
                    <a:lnTo>
                      <a:pt x="403" y="9"/>
                    </a:lnTo>
                    <a:lnTo>
                      <a:pt x="442" y="27"/>
                    </a:lnTo>
                    <a:lnTo>
                      <a:pt x="483" y="49"/>
                    </a:lnTo>
                    <a:lnTo>
                      <a:pt x="543" y="71"/>
                    </a:lnTo>
                    <a:lnTo>
                      <a:pt x="584" y="71"/>
                    </a:lnTo>
                    <a:lnTo>
                      <a:pt x="643" y="87"/>
                    </a:lnTo>
                    <a:lnTo>
                      <a:pt x="691" y="105"/>
                    </a:lnTo>
                    <a:lnTo>
                      <a:pt x="741" y="130"/>
                    </a:lnTo>
                    <a:lnTo>
                      <a:pt x="745" y="160"/>
                    </a:lnTo>
                    <a:lnTo>
                      <a:pt x="723" y="192"/>
                    </a:lnTo>
                    <a:lnTo>
                      <a:pt x="680" y="213"/>
                    </a:lnTo>
                    <a:lnTo>
                      <a:pt x="626" y="219"/>
                    </a:lnTo>
                    <a:lnTo>
                      <a:pt x="444" y="220"/>
                    </a:lnTo>
                    <a:lnTo>
                      <a:pt x="375" y="214"/>
                    </a:lnTo>
                    <a:lnTo>
                      <a:pt x="310" y="205"/>
                    </a:lnTo>
                    <a:lnTo>
                      <a:pt x="248" y="185"/>
                    </a:lnTo>
                    <a:lnTo>
                      <a:pt x="211" y="174"/>
                    </a:lnTo>
                    <a:lnTo>
                      <a:pt x="211" y="201"/>
                    </a:lnTo>
                    <a:lnTo>
                      <a:pt x="45" y="202"/>
                    </a:lnTo>
                    <a:lnTo>
                      <a:pt x="19" y="176"/>
                    </a:lnTo>
                    <a:lnTo>
                      <a:pt x="4" y="130"/>
                    </a:lnTo>
                    <a:lnTo>
                      <a:pt x="0" y="95"/>
                    </a:lnTo>
                    <a:lnTo>
                      <a:pt x="4" y="45"/>
                    </a:lnTo>
                    <a:lnTo>
                      <a:pt x="10" y="8"/>
                    </a:lnTo>
                    <a:lnTo>
                      <a:pt x="49" y="8"/>
                    </a:lnTo>
                    <a:lnTo>
                      <a:pt x="101" y="31"/>
                    </a:lnTo>
                    <a:lnTo>
                      <a:pt x="156" y="53"/>
                    </a:lnTo>
                    <a:lnTo>
                      <a:pt x="196" y="55"/>
                    </a:lnTo>
                    <a:lnTo>
                      <a:pt x="239" y="45"/>
                    </a:lnTo>
                    <a:lnTo>
                      <a:pt x="289" y="31"/>
                    </a:lnTo>
                    <a:lnTo>
                      <a:pt x="378" y="48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rgbClr val="808080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53" name="Group 41"/>
            <p:cNvGrpSpPr>
              <a:grpSpLocks/>
            </p:cNvGrpSpPr>
            <p:nvPr/>
          </p:nvGrpSpPr>
          <p:grpSpPr bwMode="auto">
            <a:xfrm>
              <a:off x="148" y="246"/>
              <a:ext cx="296" cy="902"/>
              <a:chOff x="148" y="246"/>
              <a:chExt cx="296" cy="902"/>
            </a:xfrm>
          </p:grpSpPr>
          <p:sp>
            <p:nvSpPr>
              <p:cNvPr id="13351" name="Freeform 39"/>
              <p:cNvSpPr>
                <a:spLocks/>
              </p:cNvSpPr>
              <p:nvPr/>
            </p:nvSpPr>
            <p:spPr bwMode="auto">
              <a:xfrm>
                <a:off x="148" y="246"/>
                <a:ext cx="296" cy="902"/>
              </a:xfrm>
              <a:custGeom>
                <a:avLst/>
                <a:gdLst>
                  <a:gd name="T0" fmla="*/ 168 w 592"/>
                  <a:gd name="T1" fmla="*/ 0 h 2708"/>
                  <a:gd name="T2" fmla="*/ 230 w 592"/>
                  <a:gd name="T3" fmla="*/ 115 h 2708"/>
                  <a:gd name="T4" fmla="*/ 278 w 592"/>
                  <a:gd name="T5" fmla="*/ 221 h 2708"/>
                  <a:gd name="T6" fmla="*/ 299 w 592"/>
                  <a:gd name="T7" fmla="*/ 299 h 2708"/>
                  <a:gd name="T8" fmla="*/ 423 w 592"/>
                  <a:gd name="T9" fmla="*/ 636 h 2708"/>
                  <a:gd name="T10" fmla="*/ 473 w 592"/>
                  <a:gd name="T11" fmla="*/ 838 h 2708"/>
                  <a:gd name="T12" fmla="*/ 480 w 592"/>
                  <a:gd name="T13" fmla="*/ 1031 h 2708"/>
                  <a:gd name="T14" fmla="*/ 487 w 592"/>
                  <a:gd name="T15" fmla="*/ 1305 h 2708"/>
                  <a:gd name="T16" fmla="*/ 494 w 592"/>
                  <a:gd name="T17" fmla="*/ 1457 h 2708"/>
                  <a:gd name="T18" fmla="*/ 518 w 592"/>
                  <a:gd name="T19" fmla="*/ 1575 h 2708"/>
                  <a:gd name="T20" fmla="*/ 531 w 592"/>
                  <a:gd name="T21" fmla="*/ 1676 h 2708"/>
                  <a:gd name="T22" fmla="*/ 529 w 592"/>
                  <a:gd name="T23" fmla="*/ 1774 h 2708"/>
                  <a:gd name="T24" fmla="*/ 510 w 592"/>
                  <a:gd name="T25" fmla="*/ 1845 h 2708"/>
                  <a:gd name="T26" fmla="*/ 501 w 592"/>
                  <a:gd name="T27" fmla="*/ 1932 h 2708"/>
                  <a:gd name="T28" fmla="*/ 508 w 592"/>
                  <a:gd name="T29" fmla="*/ 2072 h 2708"/>
                  <a:gd name="T30" fmla="*/ 511 w 592"/>
                  <a:gd name="T31" fmla="*/ 2313 h 2708"/>
                  <a:gd name="T32" fmla="*/ 522 w 592"/>
                  <a:gd name="T33" fmla="*/ 2426 h 2708"/>
                  <a:gd name="T34" fmla="*/ 551 w 592"/>
                  <a:gd name="T35" fmla="*/ 2531 h 2708"/>
                  <a:gd name="T36" fmla="*/ 592 w 592"/>
                  <a:gd name="T37" fmla="*/ 2637 h 2708"/>
                  <a:gd name="T38" fmla="*/ 515 w 592"/>
                  <a:gd name="T39" fmla="*/ 2673 h 2708"/>
                  <a:gd name="T40" fmla="*/ 430 w 592"/>
                  <a:gd name="T41" fmla="*/ 2708 h 2708"/>
                  <a:gd name="T42" fmla="*/ 368 w 592"/>
                  <a:gd name="T43" fmla="*/ 2699 h 2708"/>
                  <a:gd name="T44" fmla="*/ 242 w 592"/>
                  <a:gd name="T45" fmla="*/ 2664 h 2708"/>
                  <a:gd name="T46" fmla="*/ 226 w 592"/>
                  <a:gd name="T47" fmla="*/ 2535 h 2708"/>
                  <a:gd name="T48" fmla="*/ 216 w 592"/>
                  <a:gd name="T49" fmla="*/ 2425 h 2708"/>
                  <a:gd name="T50" fmla="*/ 223 w 592"/>
                  <a:gd name="T51" fmla="*/ 2348 h 2708"/>
                  <a:gd name="T52" fmla="*/ 232 w 592"/>
                  <a:gd name="T53" fmla="*/ 2242 h 2708"/>
                  <a:gd name="T54" fmla="*/ 223 w 592"/>
                  <a:gd name="T55" fmla="*/ 2144 h 2708"/>
                  <a:gd name="T56" fmla="*/ 195 w 592"/>
                  <a:gd name="T57" fmla="*/ 2047 h 2708"/>
                  <a:gd name="T58" fmla="*/ 175 w 592"/>
                  <a:gd name="T59" fmla="*/ 1976 h 2708"/>
                  <a:gd name="T60" fmla="*/ 168 w 592"/>
                  <a:gd name="T61" fmla="*/ 1861 h 2708"/>
                  <a:gd name="T62" fmla="*/ 154 w 592"/>
                  <a:gd name="T63" fmla="*/ 1800 h 2708"/>
                  <a:gd name="T64" fmla="*/ 140 w 592"/>
                  <a:gd name="T65" fmla="*/ 1579 h 2708"/>
                  <a:gd name="T66" fmla="*/ 119 w 592"/>
                  <a:gd name="T67" fmla="*/ 1403 h 2708"/>
                  <a:gd name="T68" fmla="*/ 105 w 592"/>
                  <a:gd name="T69" fmla="*/ 1269 h 2708"/>
                  <a:gd name="T70" fmla="*/ 83 w 592"/>
                  <a:gd name="T71" fmla="*/ 1216 h 2708"/>
                  <a:gd name="T72" fmla="*/ 61 w 592"/>
                  <a:gd name="T73" fmla="*/ 1071 h 2708"/>
                  <a:gd name="T74" fmla="*/ 46 w 592"/>
                  <a:gd name="T75" fmla="*/ 902 h 2708"/>
                  <a:gd name="T76" fmla="*/ 52 w 592"/>
                  <a:gd name="T77" fmla="*/ 750 h 2708"/>
                  <a:gd name="T78" fmla="*/ 47 w 592"/>
                  <a:gd name="T79" fmla="*/ 652 h 2708"/>
                  <a:gd name="T80" fmla="*/ 27 w 592"/>
                  <a:gd name="T81" fmla="*/ 528 h 2708"/>
                  <a:gd name="T82" fmla="*/ 20 w 592"/>
                  <a:gd name="T83" fmla="*/ 413 h 2708"/>
                  <a:gd name="T84" fmla="*/ 11 w 592"/>
                  <a:gd name="T85" fmla="*/ 276 h 2708"/>
                  <a:gd name="T86" fmla="*/ 0 w 592"/>
                  <a:gd name="T87" fmla="*/ 159 h 2708"/>
                  <a:gd name="T88" fmla="*/ 17 w 592"/>
                  <a:gd name="T89" fmla="*/ 94 h 2708"/>
                  <a:gd name="T90" fmla="*/ 48 w 592"/>
                  <a:gd name="T91" fmla="*/ 49 h 2708"/>
                  <a:gd name="T92" fmla="*/ 100 w 592"/>
                  <a:gd name="T93" fmla="*/ 13 h 2708"/>
                  <a:gd name="T94" fmla="*/ 168 w 592"/>
                  <a:gd name="T95" fmla="*/ 0 h 27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92" h="2708">
                    <a:moveTo>
                      <a:pt x="168" y="0"/>
                    </a:moveTo>
                    <a:lnTo>
                      <a:pt x="230" y="115"/>
                    </a:lnTo>
                    <a:lnTo>
                      <a:pt x="278" y="221"/>
                    </a:lnTo>
                    <a:lnTo>
                      <a:pt x="299" y="299"/>
                    </a:lnTo>
                    <a:lnTo>
                      <a:pt x="423" y="636"/>
                    </a:lnTo>
                    <a:lnTo>
                      <a:pt x="473" y="838"/>
                    </a:lnTo>
                    <a:lnTo>
                      <a:pt x="480" y="1031"/>
                    </a:lnTo>
                    <a:lnTo>
                      <a:pt x="487" y="1305"/>
                    </a:lnTo>
                    <a:lnTo>
                      <a:pt x="494" y="1457"/>
                    </a:lnTo>
                    <a:lnTo>
                      <a:pt x="518" y="1575"/>
                    </a:lnTo>
                    <a:lnTo>
                      <a:pt x="531" y="1676"/>
                    </a:lnTo>
                    <a:lnTo>
                      <a:pt x="529" y="1774"/>
                    </a:lnTo>
                    <a:lnTo>
                      <a:pt x="510" y="1845"/>
                    </a:lnTo>
                    <a:lnTo>
                      <a:pt x="501" y="1932"/>
                    </a:lnTo>
                    <a:lnTo>
                      <a:pt x="508" y="2072"/>
                    </a:lnTo>
                    <a:lnTo>
                      <a:pt x="511" y="2313"/>
                    </a:lnTo>
                    <a:lnTo>
                      <a:pt x="522" y="2426"/>
                    </a:lnTo>
                    <a:lnTo>
                      <a:pt x="551" y="2531"/>
                    </a:lnTo>
                    <a:lnTo>
                      <a:pt x="592" y="2637"/>
                    </a:lnTo>
                    <a:lnTo>
                      <a:pt x="515" y="2673"/>
                    </a:lnTo>
                    <a:lnTo>
                      <a:pt x="430" y="2708"/>
                    </a:lnTo>
                    <a:lnTo>
                      <a:pt x="368" y="2699"/>
                    </a:lnTo>
                    <a:lnTo>
                      <a:pt x="242" y="2664"/>
                    </a:lnTo>
                    <a:lnTo>
                      <a:pt x="226" y="2535"/>
                    </a:lnTo>
                    <a:lnTo>
                      <a:pt x="216" y="2425"/>
                    </a:lnTo>
                    <a:lnTo>
                      <a:pt x="223" y="2348"/>
                    </a:lnTo>
                    <a:lnTo>
                      <a:pt x="232" y="2242"/>
                    </a:lnTo>
                    <a:lnTo>
                      <a:pt x="223" y="2144"/>
                    </a:lnTo>
                    <a:lnTo>
                      <a:pt x="195" y="2047"/>
                    </a:lnTo>
                    <a:lnTo>
                      <a:pt x="175" y="1976"/>
                    </a:lnTo>
                    <a:lnTo>
                      <a:pt x="168" y="1861"/>
                    </a:lnTo>
                    <a:lnTo>
                      <a:pt x="154" y="1800"/>
                    </a:lnTo>
                    <a:lnTo>
                      <a:pt x="140" y="1579"/>
                    </a:lnTo>
                    <a:lnTo>
                      <a:pt x="119" y="1403"/>
                    </a:lnTo>
                    <a:lnTo>
                      <a:pt x="105" y="1269"/>
                    </a:lnTo>
                    <a:lnTo>
                      <a:pt x="83" y="1216"/>
                    </a:lnTo>
                    <a:lnTo>
                      <a:pt x="61" y="1071"/>
                    </a:lnTo>
                    <a:lnTo>
                      <a:pt x="46" y="902"/>
                    </a:lnTo>
                    <a:lnTo>
                      <a:pt x="52" y="750"/>
                    </a:lnTo>
                    <a:lnTo>
                      <a:pt x="47" y="652"/>
                    </a:lnTo>
                    <a:lnTo>
                      <a:pt x="27" y="528"/>
                    </a:lnTo>
                    <a:lnTo>
                      <a:pt x="20" y="413"/>
                    </a:lnTo>
                    <a:lnTo>
                      <a:pt x="11" y="276"/>
                    </a:lnTo>
                    <a:lnTo>
                      <a:pt x="0" y="159"/>
                    </a:lnTo>
                    <a:lnTo>
                      <a:pt x="17" y="94"/>
                    </a:lnTo>
                    <a:lnTo>
                      <a:pt x="48" y="49"/>
                    </a:lnTo>
                    <a:lnTo>
                      <a:pt x="100" y="13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rgbClr val="0000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2" name="Freeform 40"/>
              <p:cNvSpPr>
                <a:spLocks/>
              </p:cNvSpPr>
              <p:nvPr/>
            </p:nvSpPr>
            <p:spPr bwMode="auto">
              <a:xfrm>
                <a:off x="186" y="496"/>
                <a:ext cx="73" cy="373"/>
              </a:xfrm>
              <a:custGeom>
                <a:avLst/>
                <a:gdLst>
                  <a:gd name="T0" fmla="*/ 113 w 147"/>
                  <a:gd name="T1" fmla="*/ 1120 h 1120"/>
                  <a:gd name="T2" fmla="*/ 113 w 147"/>
                  <a:gd name="T3" fmla="*/ 971 h 1120"/>
                  <a:gd name="T4" fmla="*/ 133 w 147"/>
                  <a:gd name="T5" fmla="*/ 891 h 1120"/>
                  <a:gd name="T6" fmla="*/ 147 w 147"/>
                  <a:gd name="T7" fmla="*/ 820 h 1120"/>
                  <a:gd name="T8" fmla="*/ 113 w 147"/>
                  <a:gd name="T9" fmla="*/ 742 h 1120"/>
                  <a:gd name="T10" fmla="*/ 113 w 147"/>
                  <a:gd name="T11" fmla="*/ 707 h 1120"/>
                  <a:gd name="T12" fmla="*/ 99 w 147"/>
                  <a:gd name="T13" fmla="*/ 645 h 1120"/>
                  <a:gd name="T14" fmla="*/ 78 w 147"/>
                  <a:gd name="T15" fmla="*/ 590 h 1120"/>
                  <a:gd name="T16" fmla="*/ 85 w 147"/>
                  <a:gd name="T17" fmla="*/ 510 h 1120"/>
                  <a:gd name="T18" fmla="*/ 57 w 147"/>
                  <a:gd name="T19" fmla="*/ 466 h 1120"/>
                  <a:gd name="T20" fmla="*/ 43 w 147"/>
                  <a:gd name="T21" fmla="*/ 386 h 1120"/>
                  <a:gd name="T22" fmla="*/ 43 w 147"/>
                  <a:gd name="T23" fmla="*/ 299 h 1120"/>
                  <a:gd name="T24" fmla="*/ 36 w 147"/>
                  <a:gd name="T25" fmla="*/ 211 h 1120"/>
                  <a:gd name="T26" fmla="*/ 14 w 147"/>
                  <a:gd name="T27" fmla="*/ 122 h 1120"/>
                  <a:gd name="T28" fmla="*/ 0 w 147"/>
                  <a:gd name="T29" fmla="*/ 26 h 1120"/>
                  <a:gd name="T30" fmla="*/ 0 w 147"/>
                  <a:gd name="T31" fmla="*/ 0 h 1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7" h="1120">
                    <a:moveTo>
                      <a:pt x="113" y="1120"/>
                    </a:moveTo>
                    <a:lnTo>
                      <a:pt x="113" y="971"/>
                    </a:lnTo>
                    <a:lnTo>
                      <a:pt x="133" y="891"/>
                    </a:lnTo>
                    <a:lnTo>
                      <a:pt x="147" y="820"/>
                    </a:lnTo>
                    <a:lnTo>
                      <a:pt x="113" y="742"/>
                    </a:lnTo>
                    <a:lnTo>
                      <a:pt x="113" y="707"/>
                    </a:lnTo>
                    <a:lnTo>
                      <a:pt x="99" y="645"/>
                    </a:lnTo>
                    <a:lnTo>
                      <a:pt x="78" y="590"/>
                    </a:lnTo>
                    <a:lnTo>
                      <a:pt x="85" y="510"/>
                    </a:lnTo>
                    <a:lnTo>
                      <a:pt x="57" y="466"/>
                    </a:lnTo>
                    <a:lnTo>
                      <a:pt x="43" y="386"/>
                    </a:lnTo>
                    <a:lnTo>
                      <a:pt x="43" y="299"/>
                    </a:lnTo>
                    <a:lnTo>
                      <a:pt x="36" y="211"/>
                    </a:lnTo>
                    <a:lnTo>
                      <a:pt x="14" y="122"/>
                    </a:lnTo>
                    <a:lnTo>
                      <a:pt x="0" y="26"/>
                    </a:lnTo>
                    <a:lnTo>
                      <a:pt x="0" y="0"/>
                    </a:lnTo>
                  </a:path>
                </a:pathLst>
              </a:cu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77" name="Group 65"/>
            <p:cNvGrpSpPr>
              <a:grpSpLocks/>
            </p:cNvGrpSpPr>
            <p:nvPr/>
          </p:nvGrpSpPr>
          <p:grpSpPr bwMode="auto">
            <a:xfrm>
              <a:off x="207" y="195"/>
              <a:ext cx="758" cy="491"/>
              <a:chOff x="207" y="195"/>
              <a:chExt cx="758" cy="491"/>
            </a:xfrm>
          </p:grpSpPr>
          <p:sp>
            <p:nvSpPr>
              <p:cNvPr id="13354" name="Freeform 42"/>
              <p:cNvSpPr>
                <a:spLocks/>
              </p:cNvSpPr>
              <p:nvPr/>
            </p:nvSpPr>
            <p:spPr bwMode="auto">
              <a:xfrm>
                <a:off x="666" y="516"/>
                <a:ext cx="279" cy="131"/>
              </a:xfrm>
              <a:custGeom>
                <a:avLst/>
                <a:gdLst>
                  <a:gd name="T0" fmla="*/ 473 w 557"/>
                  <a:gd name="T1" fmla="*/ 0 h 391"/>
                  <a:gd name="T2" fmla="*/ 550 w 557"/>
                  <a:gd name="T3" fmla="*/ 69 h 391"/>
                  <a:gd name="T4" fmla="*/ 557 w 557"/>
                  <a:gd name="T5" fmla="*/ 104 h 391"/>
                  <a:gd name="T6" fmla="*/ 552 w 557"/>
                  <a:gd name="T7" fmla="*/ 157 h 391"/>
                  <a:gd name="T8" fmla="*/ 538 w 557"/>
                  <a:gd name="T9" fmla="*/ 202 h 391"/>
                  <a:gd name="T10" fmla="*/ 515 w 557"/>
                  <a:gd name="T11" fmla="*/ 243 h 391"/>
                  <a:gd name="T12" fmla="*/ 472 w 557"/>
                  <a:gd name="T13" fmla="*/ 286 h 391"/>
                  <a:gd name="T14" fmla="*/ 414 w 557"/>
                  <a:gd name="T15" fmla="*/ 324 h 391"/>
                  <a:gd name="T16" fmla="*/ 343 w 557"/>
                  <a:gd name="T17" fmla="*/ 361 h 391"/>
                  <a:gd name="T18" fmla="*/ 272 w 557"/>
                  <a:gd name="T19" fmla="*/ 385 h 391"/>
                  <a:gd name="T20" fmla="*/ 195 w 557"/>
                  <a:gd name="T21" fmla="*/ 391 h 391"/>
                  <a:gd name="T22" fmla="*/ 133 w 557"/>
                  <a:gd name="T23" fmla="*/ 386 h 391"/>
                  <a:gd name="T24" fmla="*/ 69 w 557"/>
                  <a:gd name="T25" fmla="*/ 351 h 391"/>
                  <a:gd name="T26" fmla="*/ 0 w 557"/>
                  <a:gd name="T27" fmla="*/ 308 h 391"/>
                  <a:gd name="T28" fmla="*/ 98 w 557"/>
                  <a:gd name="T29" fmla="*/ 333 h 391"/>
                  <a:gd name="T30" fmla="*/ 202 w 557"/>
                  <a:gd name="T31" fmla="*/ 342 h 391"/>
                  <a:gd name="T32" fmla="*/ 279 w 557"/>
                  <a:gd name="T33" fmla="*/ 308 h 391"/>
                  <a:gd name="T34" fmla="*/ 370 w 557"/>
                  <a:gd name="T35" fmla="*/ 255 h 391"/>
                  <a:gd name="T36" fmla="*/ 432 w 557"/>
                  <a:gd name="T37" fmla="*/ 175 h 391"/>
                  <a:gd name="T38" fmla="*/ 473 w 557"/>
                  <a:gd name="T39" fmla="*/ 0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57" h="391">
                    <a:moveTo>
                      <a:pt x="473" y="0"/>
                    </a:moveTo>
                    <a:lnTo>
                      <a:pt x="550" y="69"/>
                    </a:lnTo>
                    <a:lnTo>
                      <a:pt x="557" y="104"/>
                    </a:lnTo>
                    <a:lnTo>
                      <a:pt x="552" y="157"/>
                    </a:lnTo>
                    <a:lnTo>
                      <a:pt x="538" y="202"/>
                    </a:lnTo>
                    <a:lnTo>
                      <a:pt x="515" y="243"/>
                    </a:lnTo>
                    <a:lnTo>
                      <a:pt x="472" y="286"/>
                    </a:lnTo>
                    <a:lnTo>
                      <a:pt x="414" y="324"/>
                    </a:lnTo>
                    <a:lnTo>
                      <a:pt x="343" y="361"/>
                    </a:lnTo>
                    <a:lnTo>
                      <a:pt x="272" y="385"/>
                    </a:lnTo>
                    <a:lnTo>
                      <a:pt x="195" y="391"/>
                    </a:lnTo>
                    <a:lnTo>
                      <a:pt x="133" y="386"/>
                    </a:lnTo>
                    <a:lnTo>
                      <a:pt x="69" y="351"/>
                    </a:lnTo>
                    <a:lnTo>
                      <a:pt x="0" y="308"/>
                    </a:lnTo>
                    <a:lnTo>
                      <a:pt x="98" y="333"/>
                    </a:lnTo>
                    <a:lnTo>
                      <a:pt x="202" y="342"/>
                    </a:lnTo>
                    <a:lnTo>
                      <a:pt x="279" y="308"/>
                    </a:lnTo>
                    <a:lnTo>
                      <a:pt x="370" y="255"/>
                    </a:lnTo>
                    <a:lnTo>
                      <a:pt x="432" y="175"/>
                    </a:lnTo>
                    <a:lnTo>
                      <a:pt x="473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5" name="Freeform 43"/>
              <p:cNvSpPr>
                <a:spLocks/>
              </p:cNvSpPr>
              <p:nvPr/>
            </p:nvSpPr>
            <p:spPr bwMode="auto">
              <a:xfrm>
                <a:off x="847" y="516"/>
                <a:ext cx="118" cy="100"/>
              </a:xfrm>
              <a:custGeom>
                <a:avLst/>
                <a:gdLst>
                  <a:gd name="T0" fmla="*/ 183 w 237"/>
                  <a:gd name="T1" fmla="*/ 7 h 298"/>
                  <a:gd name="T2" fmla="*/ 222 w 237"/>
                  <a:gd name="T3" fmla="*/ 0 h 298"/>
                  <a:gd name="T4" fmla="*/ 234 w 237"/>
                  <a:gd name="T5" fmla="*/ 16 h 298"/>
                  <a:gd name="T6" fmla="*/ 237 w 237"/>
                  <a:gd name="T7" fmla="*/ 45 h 298"/>
                  <a:gd name="T8" fmla="*/ 227 w 237"/>
                  <a:gd name="T9" fmla="*/ 85 h 298"/>
                  <a:gd name="T10" fmla="*/ 202 w 237"/>
                  <a:gd name="T11" fmla="*/ 104 h 298"/>
                  <a:gd name="T12" fmla="*/ 174 w 237"/>
                  <a:gd name="T13" fmla="*/ 109 h 298"/>
                  <a:gd name="T14" fmla="*/ 146 w 237"/>
                  <a:gd name="T15" fmla="*/ 193 h 298"/>
                  <a:gd name="T16" fmla="*/ 82 w 237"/>
                  <a:gd name="T17" fmla="*/ 248 h 298"/>
                  <a:gd name="T18" fmla="*/ 40 w 237"/>
                  <a:gd name="T19" fmla="*/ 280 h 298"/>
                  <a:gd name="T20" fmla="*/ 0 w 237"/>
                  <a:gd name="T21" fmla="*/ 298 h 298"/>
                  <a:gd name="T22" fmla="*/ 48 w 237"/>
                  <a:gd name="T23" fmla="*/ 227 h 298"/>
                  <a:gd name="T24" fmla="*/ 79 w 237"/>
                  <a:gd name="T25" fmla="*/ 187 h 298"/>
                  <a:gd name="T26" fmla="*/ 106 w 237"/>
                  <a:gd name="T27" fmla="*/ 137 h 298"/>
                  <a:gd name="T28" fmla="*/ 149 w 237"/>
                  <a:gd name="T29" fmla="*/ 70 h 298"/>
                  <a:gd name="T30" fmla="*/ 162 w 237"/>
                  <a:gd name="T31" fmla="*/ 57 h 298"/>
                  <a:gd name="T32" fmla="*/ 168 w 237"/>
                  <a:gd name="T33" fmla="*/ 39 h 298"/>
                  <a:gd name="T34" fmla="*/ 171 w 237"/>
                  <a:gd name="T35" fmla="*/ 25 h 298"/>
                  <a:gd name="T36" fmla="*/ 183 w 237"/>
                  <a:gd name="T37" fmla="*/ 7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7" h="298">
                    <a:moveTo>
                      <a:pt x="183" y="7"/>
                    </a:moveTo>
                    <a:lnTo>
                      <a:pt x="222" y="0"/>
                    </a:lnTo>
                    <a:lnTo>
                      <a:pt x="234" y="16"/>
                    </a:lnTo>
                    <a:lnTo>
                      <a:pt x="237" y="45"/>
                    </a:lnTo>
                    <a:lnTo>
                      <a:pt x="227" y="85"/>
                    </a:lnTo>
                    <a:lnTo>
                      <a:pt x="202" y="104"/>
                    </a:lnTo>
                    <a:lnTo>
                      <a:pt x="174" y="109"/>
                    </a:lnTo>
                    <a:lnTo>
                      <a:pt x="146" y="193"/>
                    </a:lnTo>
                    <a:lnTo>
                      <a:pt x="82" y="248"/>
                    </a:lnTo>
                    <a:lnTo>
                      <a:pt x="40" y="280"/>
                    </a:lnTo>
                    <a:lnTo>
                      <a:pt x="0" y="298"/>
                    </a:lnTo>
                    <a:lnTo>
                      <a:pt x="48" y="227"/>
                    </a:lnTo>
                    <a:lnTo>
                      <a:pt x="79" y="187"/>
                    </a:lnTo>
                    <a:lnTo>
                      <a:pt x="106" y="137"/>
                    </a:lnTo>
                    <a:lnTo>
                      <a:pt x="149" y="70"/>
                    </a:lnTo>
                    <a:lnTo>
                      <a:pt x="162" y="57"/>
                    </a:lnTo>
                    <a:lnTo>
                      <a:pt x="168" y="39"/>
                    </a:lnTo>
                    <a:lnTo>
                      <a:pt x="171" y="25"/>
                    </a:lnTo>
                    <a:lnTo>
                      <a:pt x="183" y="7"/>
                    </a:lnTo>
                    <a:close/>
                  </a:path>
                </a:pathLst>
              </a:custGeom>
              <a:solidFill>
                <a:srgbClr val="FF0000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376" name="Group 64"/>
              <p:cNvGrpSpPr>
                <a:grpSpLocks/>
              </p:cNvGrpSpPr>
              <p:nvPr/>
            </p:nvGrpSpPr>
            <p:grpSpPr bwMode="auto">
              <a:xfrm>
                <a:off x="207" y="195"/>
                <a:ext cx="751" cy="491"/>
                <a:chOff x="207" y="195"/>
                <a:chExt cx="751" cy="491"/>
              </a:xfrm>
            </p:grpSpPr>
            <p:grpSp>
              <p:nvGrpSpPr>
                <p:cNvPr id="13364" name="Group 52"/>
                <p:cNvGrpSpPr>
                  <a:grpSpLocks/>
                </p:cNvGrpSpPr>
                <p:nvPr/>
              </p:nvGrpSpPr>
              <p:grpSpPr bwMode="auto">
                <a:xfrm>
                  <a:off x="207" y="195"/>
                  <a:ext cx="751" cy="491"/>
                  <a:chOff x="207" y="195"/>
                  <a:chExt cx="751" cy="491"/>
                </a:xfrm>
              </p:grpSpPr>
              <p:grpSp>
                <p:nvGrpSpPr>
                  <p:cNvPr id="13362" name="Group 50"/>
                  <p:cNvGrpSpPr>
                    <a:grpSpLocks/>
                  </p:cNvGrpSpPr>
                  <p:nvPr/>
                </p:nvGrpSpPr>
                <p:grpSpPr bwMode="auto">
                  <a:xfrm>
                    <a:off x="207" y="195"/>
                    <a:ext cx="751" cy="491"/>
                    <a:chOff x="207" y="195"/>
                    <a:chExt cx="751" cy="491"/>
                  </a:xfrm>
                </p:grpSpPr>
                <p:grpSp>
                  <p:nvGrpSpPr>
                    <p:cNvPr id="13360" name="Group 4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37" y="195"/>
                      <a:ext cx="124" cy="146"/>
                      <a:chOff x="337" y="195"/>
                      <a:chExt cx="124" cy="146"/>
                    </a:xfrm>
                  </p:grpSpPr>
                  <p:sp>
                    <p:nvSpPr>
                      <p:cNvPr id="13356" name="Freeform 4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37" y="195"/>
                        <a:ext cx="124" cy="146"/>
                      </a:xfrm>
                      <a:custGeom>
                        <a:avLst/>
                        <a:gdLst>
                          <a:gd name="T0" fmla="*/ 248 w 248"/>
                          <a:gd name="T1" fmla="*/ 269 h 436"/>
                          <a:gd name="T2" fmla="*/ 209 w 248"/>
                          <a:gd name="T3" fmla="*/ 231 h 436"/>
                          <a:gd name="T4" fmla="*/ 193 w 248"/>
                          <a:gd name="T5" fmla="*/ 200 h 436"/>
                          <a:gd name="T6" fmla="*/ 199 w 248"/>
                          <a:gd name="T7" fmla="*/ 172 h 436"/>
                          <a:gd name="T8" fmla="*/ 200 w 248"/>
                          <a:gd name="T9" fmla="*/ 149 h 436"/>
                          <a:gd name="T10" fmla="*/ 194 w 248"/>
                          <a:gd name="T11" fmla="*/ 132 h 436"/>
                          <a:gd name="T12" fmla="*/ 182 w 248"/>
                          <a:gd name="T13" fmla="*/ 124 h 436"/>
                          <a:gd name="T14" fmla="*/ 192 w 248"/>
                          <a:gd name="T15" fmla="*/ 107 h 436"/>
                          <a:gd name="T16" fmla="*/ 189 w 248"/>
                          <a:gd name="T17" fmla="*/ 86 h 436"/>
                          <a:gd name="T18" fmla="*/ 180 w 248"/>
                          <a:gd name="T19" fmla="*/ 70 h 436"/>
                          <a:gd name="T20" fmla="*/ 167 w 248"/>
                          <a:gd name="T21" fmla="*/ 62 h 436"/>
                          <a:gd name="T22" fmla="*/ 154 w 248"/>
                          <a:gd name="T23" fmla="*/ 58 h 436"/>
                          <a:gd name="T24" fmla="*/ 140 w 248"/>
                          <a:gd name="T25" fmla="*/ 61 h 436"/>
                          <a:gd name="T26" fmla="*/ 146 w 248"/>
                          <a:gd name="T27" fmla="*/ 45 h 436"/>
                          <a:gd name="T28" fmla="*/ 143 w 248"/>
                          <a:gd name="T29" fmla="*/ 25 h 436"/>
                          <a:gd name="T30" fmla="*/ 136 w 248"/>
                          <a:gd name="T31" fmla="*/ 18 h 436"/>
                          <a:gd name="T32" fmla="*/ 124 w 248"/>
                          <a:gd name="T33" fmla="*/ 14 h 436"/>
                          <a:gd name="T34" fmla="*/ 112 w 248"/>
                          <a:gd name="T35" fmla="*/ 15 h 436"/>
                          <a:gd name="T36" fmla="*/ 100 w 248"/>
                          <a:gd name="T37" fmla="*/ 22 h 436"/>
                          <a:gd name="T38" fmla="*/ 91 w 248"/>
                          <a:gd name="T39" fmla="*/ 5 h 436"/>
                          <a:gd name="T40" fmla="*/ 73 w 248"/>
                          <a:gd name="T41" fmla="*/ 0 h 436"/>
                          <a:gd name="T42" fmla="*/ 51 w 248"/>
                          <a:gd name="T43" fmla="*/ 0 h 436"/>
                          <a:gd name="T44" fmla="*/ 27 w 248"/>
                          <a:gd name="T45" fmla="*/ 11 h 436"/>
                          <a:gd name="T46" fmla="*/ 11 w 248"/>
                          <a:gd name="T47" fmla="*/ 28 h 436"/>
                          <a:gd name="T48" fmla="*/ 2 w 248"/>
                          <a:gd name="T49" fmla="*/ 46 h 436"/>
                          <a:gd name="T50" fmla="*/ 0 w 248"/>
                          <a:gd name="T51" fmla="*/ 71 h 436"/>
                          <a:gd name="T52" fmla="*/ 3 w 248"/>
                          <a:gd name="T53" fmla="*/ 98 h 436"/>
                          <a:gd name="T54" fmla="*/ 11 w 248"/>
                          <a:gd name="T55" fmla="*/ 127 h 436"/>
                          <a:gd name="T56" fmla="*/ 18 w 248"/>
                          <a:gd name="T57" fmla="*/ 161 h 436"/>
                          <a:gd name="T58" fmla="*/ 30 w 248"/>
                          <a:gd name="T59" fmla="*/ 195 h 436"/>
                          <a:gd name="T60" fmla="*/ 51 w 248"/>
                          <a:gd name="T61" fmla="*/ 222 h 436"/>
                          <a:gd name="T62" fmla="*/ 90 w 248"/>
                          <a:gd name="T63" fmla="*/ 257 h 436"/>
                          <a:gd name="T64" fmla="*/ 131 w 248"/>
                          <a:gd name="T65" fmla="*/ 279 h 436"/>
                          <a:gd name="T66" fmla="*/ 173 w 248"/>
                          <a:gd name="T67" fmla="*/ 295 h 436"/>
                          <a:gd name="T68" fmla="*/ 221 w 248"/>
                          <a:gd name="T69" fmla="*/ 363 h 436"/>
                          <a:gd name="T70" fmla="*/ 240 w 248"/>
                          <a:gd name="T71" fmla="*/ 436 h 436"/>
                          <a:gd name="T72" fmla="*/ 248 w 248"/>
                          <a:gd name="T73" fmla="*/ 269 h 4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</a:cxnLst>
                        <a:rect l="0" t="0" r="r" b="b"/>
                        <a:pathLst>
                          <a:path w="248" h="436">
                            <a:moveTo>
                              <a:pt x="248" y="269"/>
                            </a:moveTo>
                            <a:lnTo>
                              <a:pt x="209" y="231"/>
                            </a:lnTo>
                            <a:lnTo>
                              <a:pt x="193" y="200"/>
                            </a:lnTo>
                            <a:lnTo>
                              <a:pt x="199" y="172"/>
                            </a:lnTo>
                            <a:lnTo>
                              <a:pt x="200" y="149"/>
                            </a:lnTo>
                            <a:lnTo>
                              <a:pt x="194" y="132"/>
                            </a:lnTo>
                            <a:lnTo>
                              <a:pt x="182" y="124"/>
                            </a:lnTo>
                            <a:lnTo>
                              <a:pt x="192" y="107"/>
                            </a:lnTo>
                            <a:lnTo>
                              <a:pt x="189" y="86"/>
                            </a:lnTo>
                            <a:lnTo>
                              <a:pt x="180" y="70"/>
                            </a:lnTo>
                            <a:lnTo>
                              <a:pt x="167" y="62"/>
                            </a:lnTo>
                            <a:lnTo>
                              <a:pt x="154" y="58"/>
                            </a:lnTo>
                            <a:lnTo>
                              <a:pt x="140" y="61"/>
                            </a:lnTo>
                            <a:lnTo>
                              <a:pt x="146" y="45"/>
                            </a:lnTo>
                            <a:lnTo>
                              <a:pt x="143" y="25"/>
                            </a:lnTo>
                            <a:lnTo>
                              <a:pt x="136" y="18"/>
                            </a:lnTo>
                            <a:lnTo>
                              <a:pt x="124" y="14"/>
                            </a:lnTo>
                            <a:lnTo>
                              <a:pt x="112" y="15"/>
                            </a:lnTo>
                            <a:lnTo>
                              <a:pt x="100" y="22"/>
                            </a:lnTo>
                            <a:lnTo>
                              <a:pt x="91" y="5"/>
                            </a:lnTo>
                            <a:lnTo>
                              <a:pt x="73" y="0"/>
                            </a:lnTo>
                            <a:lnTo>
                              <a:pt x="51" y="0"/>
                            </a:lnTo>
                            <a:lnTo>
                              <a:pt x="27" y="11"/>
                            </a:lnTo>
                            <a:lnTo>
                              <a:pt x="11" y="28"/>
                            </a:lnTo>
                            <a:lnTo>
                              <a:pt x="2" y="46"/>
                            </a:lnTo>
                            <a:lnTo>
                              <a:pt x="0" y="71"/>
                            </a:lnTo>
                            <a:lnTo>
                              <a:pt x="3" y="98"/>
                            </a:lnTo>
                            <a:lnTo>
                              <a:pt x="11" y="127"/>
                            </a:lnTo>
                            <a:lnTo>
                              <a:pt x="18" y="161"/>
                            </a:lnTo>
                            <a:lnTo>
                              <a:pt x="30" y="195"/>
                            </a:lnTo>
                            <a:lnTo>
                              <a:pt x="51" y="222"/>
                            </a:lnTo>
                            <a:lnTo>
                              <a:pt x="90" y="257"/>
                            </a:lnTo>
                            <a:lnTo>
                              <a:pt x="131" y="279"/>
                            </a:lnTo>
                            <a:lnTo>
                              <a:pt x="173" y="295"/>
                            </a:lnTo>
                            <a:lnTo>
                              <a:pt x="221" y="363"/>
                            </a:lnTo>
                            <a:lnTo>
                              <a:pt x="240" y="436"/>
                            </a:lnTo>
                            <a:lnTo>
                              <a:pt x="248" y="269"/>
                            </a:lnTo>
                            <a:close/>
                          </a:path>
                        </a:pathLst>
                      </a:custGeom>
                      <a:solidFill>
                        <a:srgbClr val="E0A080"/>
                      </a:solidFill>
                      <a:ln w="635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3357" name="Freeform 4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2" y="204"/>
                        <a:ext cx="26" cy="27"/>
                      </a:xfrm>
                      <a:custGeom>
                        <a:avLst/>
                        <a:gdLst>
                          <a:gd name="T0" fmla="*/ 2 w 52"/>
                          <a:gd name="T1" fmla="*/ 83 h 83"/>
                          <a:gd name="T2" fmla="*/ 0 w 52"/>
                          <a:gd name="T3" fmla="*/ 59 h 83"/>
                          <a:gd name="T4" fmla="*/ 1 w 52"/>
                          <a:gd name="T5" fmla="*/ 36 h 83"/>
                          <a:gd name="T6" fmla="*/ 9 w 52"/>
                          <a:gd name="T7" fmla="*/ 18 h 83"/>
                          <a:gd name="T8" fmla="*/ 20 w 52"/>
                          <a:gd name="T9" fmla="*/ 9 h 83"/>
                          <a:gd name="T10" fmla="*/ 32 w 52"/>
                          <a:gd name="T11" fmla="*/ 3 h 83"/>
                          <a:gd name="T12" fmla="*/ 40 w 52"/>
                          <a:gd name="T13" fmla="*/ 5 h 83"/>
                          <a:gd name="T14" fmla="*/ 52 w 52"/>
                          <a:gd name="T15" fmla="*/ 0 h 8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52" h="83">
                            <a:moveTo>
                              <a:pt x="2" y="83"/>
                            </a:moveTo>
                            <a:lnTo>
                              <a:pt x="0" y="59"/>
                            </a:lnTo>
                            <a:lnTo>
                              <a:pt x="1" y="36"/>
                            </a:lnTo>
                            <a:lnTo>
                              <a:pt x="9" y="18"/>
                            </a:lnTo>
                            <a:lnTo>
                              <a:pt x="20" y="9"/>
                            </a:lnTo>
                            <a:lnTo>
                              <a:pt x="32" y="3"/>
                            </a:lnTo>
                            <a:lnTo>
                              <a:pt x="40" y="5"/>
                            </a:lnTo>
                            <a:lnTo>
                              <a:pt x="52" y="0"/>
                            </a:lnTo>
                          </a:path>
                        </a:pathLst>
                      </a:custGeom>
                      <a:noFill/>
                      <a:ln w="635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3358" name="Freeform 4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83" y="216"/>
                        <a:ext cx="21" cy="28"/>
                      </a:xfrm>
                      <a:custGeom>
                        <a:avLst/>
                        <a:gdLst>
                          <a:gd name="T0" fmla="*/ 42 w 42"/>
                          <a:gd name="T1" fmla="*/ 0 h 83"/>
                          <a:gd name="T2" fmla="*/ 22 w 42"/>
                          <a:gd name="T3" fmla="*/ 5 h 83"/>
                          <a:gd name="T4" fmla="*/ 8 w 42"/>
                          <a:gd name="T5" fmla="*/ 14 h 83"/>
                          <a:gd name="T6" fmla="*/ 0 w 42"/>
                          <a:gd name="T7" fmla="*/ 30 h 83"/>
                          <a:gd name="T8" fmla="*/ 3 w 42"/>
                          <a:gd name="T9" fmla="*/ 45 h 83"/>
                          <a:gd name="T10" fmla="*/ 13 w 42"/>
                          <a:gd name="T11" fmla="*/ 62 h 83"/>
                          <a:gd name="T12" fmla="*/ 17 w 42"/>
                          <a:gd name="T13" fmla="*/ 83 h 8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42" h="83">
                            <a:moveTo>
                              <a:pt x="42" y="0"/>
                            </a:moveTo>
                            <a:lnTo>
                              <a:pt x="22" y="5"/>
                            </a:lnTo>
                            <a:lnTo>
                              <a:pt x="8" y="14"/>
                            </a:lnTo>
                            <a:lnTo>
                              <a:pt x="0" y="30"/>
                            </a:lnTo>
                            <a:lnTo>
                              <a:pt x="3" y="45"/>
                            </a:lnTo>
                            <a:lnTo>
                              <a:pt x="13" y="62"/>
                            </a:lnTo>
                            <a:lnTo>
                              <a:pt x="17" y="83"/>
                            </a:lnTo>
                          </a:path>
                        </a:pathLst>
                      </a:custGeom>
                      <a:noFill/>
                      <a:ln w="635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3359" name="Freeform 4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03" y="234"/>
                        <a:ext cx="23" cy="22"/>
                      </a:xfrm>
                      <a:custGeom>
                        <a:avLst/>
                        <a:gdLst>
                          <a:gd name="T0" fmla="*/ 46 w 46"/>
                          <a:gd name="T1" fmla="*/ 8 h 67"/>
                          <a:gd name="T2" fmla="*/ 29 w 46"/>
                          <a:gd name="T3" fmla="*/ 0 h 67"/>
                          <a:gd name="T4" fmla="*/ 14 w 46"/>
                          <a:gd name="T5" fmla="*/ 5 h 67"/>
                          <a:gd name="T6" fmla="*/ 4 w 46"/>
                          <a:gd name="T7" fmla="*/ 17 h 67"/>
                          <a:gd name="T8" fmla="*/ 0 w 46"/>
                          <a:gd name="T9" fmla="*/ 34 h 67"/>
                          <a:gd name="T10" fmla="*/ 6 w 46"/>
                          <a:gd name="T11" fmla="*/ 49 h 67"/>
                          <a:gd name="T12" fmla="*/ 14 w 46"/>
                          <a:gd name="T13" fmla="*/ 67 h 6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46" h="67">
                            <a:moveTo>
                              <a:pt x="46" y="8"/>
                            </a:moveTo>
                            <a:lnTo>
                              <a:pt x="29" y="0"/>
                            </a:lnTo>
                            <a:lnTo>
                              <a:pt x="14" y="5"/>
                            </a:lnTo>
                            <a:lnTo>
                              <a:pt x="4" y="17"/>
                            </a:lnTo>
                            <a:lnTo>
                              <a:pt x="0" y="34"/>
                            </a:lnTo>
                            <a:lnTo>
                              <a:pt x="6" y="49"/>
                            </a:lnTo>
                            <a:lnTo>
                              <a:pt x="14" y="67"/>
                            </a:lnTo>
                          </a:path>
                        </a:pathLst>
                      </a:custGeom>
                      <a:noFill/>
                      <a:ln w="635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3361" name="Freeform 49"/>
                    <p:cNvSpPr>
                      <a:spLocks/>
                    </p:cNvSpPr>
                    <p:nvPr/>
                  </p:nvSpPr>
                  <p:spPr bwMode="auto">
                    <a:xfrm>
                      <a:off x="207" y="223"/>
                      <a:ext cx="751" cy="463"/>
                    </a:xfrm>
                    <a:custGeom>
                      <a:avLst/>
                      <a:gdLst>
                        <a:gd name="T0" fmla="*/ 579 w 1503"/>
                        <a:gd name="T1" fmla="*/ 1069 h 1391"/>
                        <a:gd name="T2" fmla="*/ 530 w 1503"/>
                        <a:gd name="T3" fmla="*/ 1152 h 1391"/>
                        <a:gd name="T4" fmla="*/ 484 w 1503"/>
                        <a:gd name="T5" fmla="*/ 1199 h 1391"/>
                        <a:gd name="T6" fmla="*/ 426 w 1503"/>
                        <a:gd name="T7" fmla="*/ 1241 h 1391"/>
                        <a:gd name="T8" fmla="*/ 414 w 1503"/>
                        <a:gd name="T9" fmla="*/ 1292 h 1391"/>
                        <a:gd name="T10" fmla="*/ 387 w 1503"/>
                        <a:gd name="T11" fmla="*/ 1332 h 1391"/>
                        <a:gd name="T12" fmla="*/ 365 w 1503"/>
                        <a:gd name="T13" fmla="*/ 1391 h 1391"/>
                        <a:gd name="T14" fmla="*/ 349 w 1503"/>
                        <a:gd name="T15" fmla="*/ 1232 h 1391"/>
                        <a:gd name="T16" fmla="*/ 327 w 1503"/>
                        <a:gd name="T17" fmla="*/ 1127 h 1391"/>
                        <a:gd name="T18" fmla="*/ 349 w 1503"/>
                        <a:gd name="T19" fmla="*/ 941 h 1391"/>
                        <a:gd name="T20" fmla="*/ 313 w 1503"/>
                        <a:gd name="T21" fmla="*/ 845 h 1391"/>
                        <a:gd name="T22" fmla="*/ 265 w 1503"/>
                        <a:gd name="T23" fmla="*/ 670 h 1391"/>
                        <a:gd name="T24" fmla="*/ 175 w 1503"/>
                        <a:gd name="T25" fmla="*/ 473 h 1391"/>
                        <a:gd name="T26" fmla="*/ 148 w 1503"/>
                        <a:gd name="T27" fmla="*/ 351 h 1391"/>
                        <a:gd name="T28" fmla="*/ 99 w 1503"/>
                        <a:gd name="T29" fmla="*/ 202 h 1391"/>
                        <a:gd name="T30" fmla="*/ 44 w 1503"/>
                        <a:gd name="T31" fmla="*/ 95 h 1391"/>
                        <a:gd name="T32" fmla="*/ 0 w 1503"/>
                        <a:gd name="T33" fmla="*/ 54 h 1391"/>
                        <a:gd name="T34" fmla="*/ 51 w 1503"/>
                        <a:gd name="T35" fmla="*/ 20 h 1391"/>
                        <a:gd name="T36" fmla="*/ 119 w 1503"/>
                        <a:gd name="T37" fmla="*/ 0 h 1391"/>
                        <a:gd name="T38" fmla="*/ 200 w 1503"/>
                        <a:gd name="T39" fmla="*/ 11 h 1391"/>
                        <a:gd name="T40" fmla="*/ 282 w 1503"/>
                        <a:gd name="T41" fmla="*/ 42 h 1391"/>
                        <a:gd name="T42" fmla="*/ 358 w 1503"/>
                        <a:gd name="T43" fmla="*/ 85 h 1391"/>
                        <a:gd name="T44" fmla="*/ 412 w 1503"/>
                        <a:gd name="T45" fmla="*/ 122 h 1391"/>
                        <a:gd name="T46" fmla="*/ 434 w 1503"/>
                        <a:gd name="T47" fmla="*/ 109 h 1391"/>
                        <a:gd name="T48" fmla="*/ 469 w 1503"/>
                        <a:gd name="T49" fmla="*/ 84 h 1391"/>
                        <a:gd name="T50" fmla="*/ 475 w 1503"/>
                        <a:gd name="T51" fmla="*/ 23 h 1391"/>
                        <a:gd name="T52" fmla="*/ 508 w 1503"/>
                        <a:gd name="T53" fmla="*/ 56 h 1391"/>
                        <a:gd name="T54" fmla="*/ 551 w 1503"/>
                        <a:gd name="T55" fmla="*/ 67 h 1391"/>
                        <a:gd name="T56" fmla="*/ 611 w 1503"/>
                        <a:gd name="T57" fmla="*/ 84 h 1391"/>
                        <a:gd name="T58" fmla="*/ 669 w 1503"/>
                        <a:gd name="T59" fmla="*/ 91 h 1391"/>
                        <a:gd name="T60" fmla="*/ 722 w 1503"/>
                        <a:gd name="T61" fmla="*/ 98 h 1391"/>
                        <a:gd name="T62" fmla="*/ 799 w 1503"/>
                        <a:gd name="T63" fmla="*/ 95 h 1391"/>
                        <a:gd name="T64" fmla="*/ 864 w 1503"/>
                        <a:gd name="T65" fmla="*/ 128 h 1391"/>
                        <a:gd name="T66" fmla="*/ 919 w 1503"/>
                        <a:gd name="T67" fmla="*/ 188 h 1391"/>
                        <a:gd name="T68" fmla="*/ 973 w 1503"/>
                        <a:gd name="T69" fmla="*/ 278 h 1391"/>
                        <a:gd name="T70" fmla="*/ 1014 w 1503"/>
                        <a:gd name="T71" fmla="*/ 346 h 1391"/>
                        <a:gd name="T72" fmla="*/ 1066 w 1503"/>
                        <a:gd name="T73" fmla="*/ 402 h 1391"/>
                        <a:gd name="T74" fmla="*/ 1121 w 1503"/>
                        <a:gd name="T75" fmla="*/ 442 h 1391"/>
                        <a:gd name="T76" fmla="*/ 1167 w 1503"/>
                        <a:gd name="T77" fmla="*/ 487 h 1391"/>
                        <a:gd name="T78" fmla="*/ 1191 w 1503"/>
                        <a:gd name="T79" fmla="*/ 544 h 1391"/>
                        <a:gd name="T80" fmla="*/ 1277 w 1503"/>
                        <a:gd name="T81" fmla="*/ 532 h 1391"/>
                        <a:gd name="T82" fmla="*/ 1385 w 1503"/>
                        <a:gd name="T83" fmla="*/ 553 h 1391"/>
                        <a:gd name="T84" fmla="*/ 1364 w 1503"/>
                        <a:gd name="T85" fmla="*/ 491 h 1391"/>
                        <a:gd name="T86" fmla="*/ 1476 w 1503"/>
                        <a:gd name="T87" fmla="*/ 509 h 1391"/>
                        <a:gd name="T88" fmla="*/ 1483 w 1503"/>
                        <a:gd name="T89" fmla="*/ 678 h 1391"/>
                        <a:gd name="T90" fmla="*/ 1490 w 1503"/>
                        <a:gd name="T91" fmla="*/ 819 h 1391"/>
                        <a:gd name="T92" fmla="*/ 1503 w 1503"/>
                        <a:gd name="T93" fmla="*/ 863 h 1391"/>
                        <a:gd name="T94" fmla="*/ 1476 w 1503"/>
                        <a:gd name="T95" fmla="*/ 881 h 1391"/>
                        <a:gd name="T96" fmla="*/ 1448 w 1503"/>
                        <a:gd name="T97" fmla="*/ 881 h 1391"/>
                        <a:gd name="T98" fmla="*/ 1420 w 1503"/>
                        <a:gd name="T99" fmla="*/ 977 h 1391"/>
                        <a:gd name="T100" fmla="*/ 1364 w 1503"/>
                        <a:gd name="T101" fmla="*/ 1083 h 1391"/>
                        <a:gd name="T102" fmla="*/ 1323 w 1503"/>
                        <a:gd name="T103" fmla="*/ 1136 h 1391"/>
                        <a:gd name="T104" fmla="*/ 1274 w 1503"/>
                        <a:gd name="T105" fmla="*/ 1171 h 1391"/>
                        <a:gd name="T106" fmla="*/ 1184 w 1503"/>
                        <a:gd name="T107" fmla="*/ 1223 h 1391"/>
                        <a:gd name="T108" fmla="*/ 1093 w 1503"/>
                        <a:gd name="T109" fmla="*/ 1245 h 1391"/>
                        <a:gd name="T110" fmla="*/ 996 w 1503"/>
                        <a:gd name="T111" fmla="*/ 1250 h 1391"/>
                        <a:gd name="T112" fmla="*/ 923 w 1503"/>
                        <a:gd name="T113" fmla="*/ 1230 h 1391"/>
                        <a:gd name="T114" fmla="*/ 857 w 1503"/>
                        <a:gd name="T115" fmla="*/ 1201 h 1391"/>
                        <a:gd name="T116" fmla="*/ 801 w 1503"/>
                        <a:gd name="T117" fmla="*/ 1162 h 1391"/>
                        <a:gd name="T118" fmla="*/ 759 w 1503"/>
                        <a:gd name="T119" fmla="*/ 1109 h 1391"/>
                        <a:gd name="T120" fmla="*/ 724 w 1503"/>
                        <a:gd name="T121" fmla="*/ 1065 h 1391"/>
                        <a:gd name="T122" fmla="*/ 656 w 1503"/>
                        <a:gd name="T123" fmla="*/ 1041 h 1391"/>
                        <a:gd name="T124" fmla="*/ 579 w 1503"/>
                        <a:gd name="T125" fmla="*/ 1069 h 13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  <a:cxn ang="0">
                          <a:pos x="T122" y="T123"/>
                        </a:cxn>
                        <a:cxn ang="0">
                          <a:pos x="T124" y="T125"/>
                        </a:cxn>
                      </a:cxnLst>
                      <a:rect l="0" t="0" r="r" b="b"/>
                      <a:pathLst>
                        <a:path w="1503" h="1391">
                          <a:moveTo>
                            <a:pt x="579" y="1069"/>
                          </a:moveTo>
                          <a:lnTo>
                            <a:pt x="530" y="1152"/>
                          </a:lnTo>
                          <a:lnTo>
                            <a:pt x="484" y="1199"/>
                          </a:lnTo>
                          <a:lnTo>
                            <a:pt x="426" y="1241"/>
                          </a:lnTo>
                          <a:lnTo>
                            <a:pt x="414" y="1292"/>
                          </a:lnTo>
                          <a:lnTo>
                            <a:pt x="387" y="1332"/>
                          </a:lnTo>
                          <a:lnTo>
                            <a:pt x="365" y="1391"/>
                          </a:lnTo>
                          <a:lnTo>
                            <a:pt x="349" y="1232"/>
                          </a:lnTo>
                          <a:lnTo>
                            <a:pt x="327" y="1127"/>
                          </a:lnTo>
                          <a:lnTo>
                            <a:pt x="349" y="941"/>
                          </a:lnTo>
                          <a:lnTo>
                            <a:pt x="313" y="845"/>
                          </a:lnTo>
                          <a:lnTo>
                            <a:pt x="265" y="670"/>
                          </a:lnTo>
                          <a:lnTo>
                            <a:pt x="175" y="473"/>
                          </a:lnTo>
                          <a:lnTo>
                            <a:pt x="148" y="351"/>
                          </a:lnTo>
                          <a:lnTo>
                            <a:pt x="99" y="202"/>
                          </a:lnTo>
                          <a:lnTo>
                            <a:pt x="44" y="95"/>
                          </a:lnTo>
                          <a:lnTo>
                            <a:pt x="0" y="54"/>
                          </a:lnTo>
                          <a:lnTo>
                            <a:pt x="51" y="20"/>
                          </a:lnTo>
                          <a:lnTo>
                            <a:pt x="119" y="0"/>
                          </a:lnTo>
                          <a:lnTo>
                            <a:pt x="200" y="11"/>
                          </a:lnTo>
                          <a:lnTo>
                            <a:pt x="282" y="42"/>
                          </a:lnTo>
                          <a:lnTo>
                            <a:pt x="358" y="85"/>
                          </a:lnTo>
                          <a:lnTo>
                            <a:pt x="412" y="122"/>
                          </a:lnTo>
                          <a:lnTo>
                            <a:pt x="434" y="109"/>
                          </a:lnTo>
                          <a:lnTo>
                            <a:pt x="469" y="84"/>
                          </a:lnTo>
                          <a:lnTo>
                            <a:pt x="475" y="23"/>
                          </a:lnTo>
                          <a:lnTo>
                            <a:pt x="508" y="56"/>
                          </a:lnTo>
                          <a:lnTo>
                            <a:pt x="551" y="67"/>
                          </a:lnTo>
                          <a:lnTo>
                            <a:pt x="611" y="84"/>
                          </a:lnTo>
                          <a:lnTo>
                            <a:pt x="669" y="91"/>
                          </a:lnTo>
                          <a:lnTo>
                            <a:pt x="722" y="98"/>
                          </a:lnTo>
                          <a:lnTo>
                            <a:pt x="799" y="95"/>
                          </a:lnTo>
                          <a:lnTo>
                            <a:pt x="864" y="128"/>
                          </a:lnTo>
                          <a:lnTo>
                            <a:pt x="919" y="188"/>
                          </a:lnTo>
                          <a:lnTo>
                            <a:pt x="973" y="278"/>
                          </a:lnTo>
                          <a:lnTo>
                            <a:pt x="1014" y="346"/>
                          </a:lnTo>
                          <a:lnTo>
                            <a:pt x="1066" y="402"/>
                          </a:lnTo>
                          <a:lnTo>
                            <a:pt x="1121" y="442"/>
                          </a:lnTo>
                          <a:lnTo>
                            <a:pt x="1167" y="487"/>
                          </a:lnTo>
                          <a:lnTo>
                            <a:pt x="1191" y="544"/>
                          </a:lnTo>
                          <a:lnTo>
                            <a:pt x="1277" y="532"/>
                          </a:lnTo>
                          <a:lnTo>
                            <a:pt x="1385" y="553"/>
                          </a:lnTo>
                          <a:lnTo>
                            <a:pt x="1364" y="491"/>
                          </a:lnTo>
                          <a:lnTo>
                            <a:pt x="1476" y="509"/>
                          </a:lnTo>
                          <a:lnTo>
                            <a:pt x="1483" y="678"/>
                          </a:lnTo>
                          <a:lnTo>
                            <a:pt x="1490" y="819"/>
                          </a:lnTo>
                          <a:lnTo>
                            <a:pt x="1503" y="863"/>
                          </a:lnTo>
                          <a:lnTo>
                            <a:pt x="1476" y="881"/>
                          </a:lnTo>
                          <a:lnTo>
                            <a:pt x="1448" y="881"/>
                          </a:lnTo>
                          <a:lnTo>
                            <a:pt x="1420" y="977"/>
                          </a:lnTo>
                          <a:lnTo>
                            <a:pt x="1364" y="1083"/>
                          </a:lnTo>
                          <a:lnTo>
                            <a:pt x="1323" y="1136"/>
                          </a:lnTo>
                          <a:lnTo>
                            <a:pt x="1274" y="1171"/>
                          </a:lnTo>
                          <a:lnTo>
                            <a:pt x="1184" y="1223"/>
                          </a:lnTo>
                          <a:lnTo>
                            <a:pt x="1093" y="1245"/>
                          </a:lnTo>
                          <a:lnTo>
                            <a:pt x="996" y="1250"/>
                          </a:lnTo>
                          <a:lnTo>
                            <a:pt x="923" y="1230"/>
                          </a:lnTo>
                          <a:lnTo>
                            <a:pt x="857" y="1201"/>
                          </a:lnTo>
                          <a:lnTo>
                            <a:pt x="801" y="1162"/>
                          </a:lnTo>
                          <a:lnTo>
                            <a:pt x="759" y="1109"/>
                          </a:lnTo>
                          <a:lnTo>
                            <a:pt x="724" y="1065"/>
                          </a:lnTo>
                          <a:lnTo>
                            <a:pt x="656" y="1041"/>
                          </a:lnTo>
                          <a:lnTo>
                            <a:pt x="579" y="1069"/>
                          </a:lnTo>
                          <a:close/>
                        </a:path>
                      </a:pathLst>
                    </a:custGeom>
                    <a:solidFill>
                      <a:srgbClr val="0000FF"/>
                    </a:solidFill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3363" name="Freeform 51"/>
                  <p:cNvSpPr>
                    <a:spLocks/>
                  </p:cNvSpPr>
                  <p:nvPr/>
                </p:nvSpPr>
                <p:spPr bwMode="auto">
                  <a:xfrm>
                    <a:off x="413" y="262"/>
                    <a:ext cx="394" cy="229"/>
                  </a:xfrm>
                  <a:custGeom>
                    <a:avLst/>
                    <a:gdLst>
                      <a:gd name="T0" fmla="*/ 0 w 788"/>
                      <a:gd name="T1" fmla="*/ 0 h 687"/>
                      <a:gd name="T2" fmla="*/ 55 w 788"/>
                      <a:gd name="T3" fmla="*/ 60 h 687"/>
                      <a:gd name="T4" fmla="*/ 103 w 788"/>
                      <a:gd name="T5" fmla="*/ 95 h 687"/>
                      <a:gd name="T6" fmla="*/ 148 w 788"/>
                      <a:gd name="T7" fmla="*/ 137 h 687"/>
                      <a:gd name="T8" fmla="*/ 171 w 788"/>
                      <a:gd name="T9" fmla="*/ 177 h 687"/>
                      <a:gd name="T10" fmla="*/ 192 w 788"/>
                      <a:gd name="T11" fmla="*/ 212 h 687"/>
                      <a:gd name="T12" fmla="*/ 226 w 788"/>
                      <a:gd name="T13" fmla="*/ 245 h 687"/>
                      <a:gd name="T14" fmla="*/ 270 w 788"/>
                      <a:gd name="T15" fmla="*/ 268 h 687"/>
                      <a:gd name="T16" fmla="*/ 300 w 788"/>
                      <a:gd name="T17" fmla="*/ 304 h 687"/>
                      <a:gd name="T18" fmla="*/ 325 w 788"/>
                      <a:gd name="T19" fmla="*/ 346 h 687"/>
                      <a:gd name="T20" fmla="*/ 353 w 788"/>
                      <a:gd name="T21" fmla="*/ 400 h 687"/>
                      <a:gd name="T22" fmla="*/ 374 w 788"/>
                      <a:gd name="T23" fmla="*/ 453 h 687"/>
                      <a:gd name="T24" fmla="*/ 395 w 788"/>
                      <a:gd name="T25" fmla="*/ 523 h 687"/>
                      <a:gd name="T26" fmla="*/ 422 w 788"/>
                      <a:gd name="T27" fmla="*/ 583 h 687"/>
                      <a:gd name="T28" fmla="*/ 452 w 788"/>
                      <a:gd name="T29" fmla="*/ 625 h 687"/>
                      <a:gd name="T30" fmla="*/ 493 w 788"/>
                      <a:gd name="T31" fmla="*/ 658 h 687"/>
                      <a:gd name="T32" fmla="*/ 533 w 788"/>
                      <a:gd name="T33" fmla="*/ 676 h 687"/>
                      <a:gd name="T34" fmla="*/ 573 w 788"/>
                      <a:gd name="T35" fmla="*/ 687 h 687"/>
                      <a:gd name="T36" fmla="*/ 618 w 788"/>
                      <a:gd name="T37" fmla="*/ 683 h 687"/>
                      <a:gd name="T38" fmla="*/ 660 w 788"/>
                      <a:gd name="T39" fmla="*/ 673 h 687"/>
                      <a:gd name="T40" fmla="*/ 704 w 788"/>
                      <a:gd name="T41" fmla="*/ 646 h 687"/>
                      <a:gd name="T42" fmla="*/ 740 w 788"/>
                      <a:gd name="T43" fmla="*/ 612 h 687"/>
                      <a:gd name="T44" fmla="*/ 765 w 788"/>
                      <a:gd name="T45" fmla="*/ 571 h 687"/>
                      <a:gd name="T46" fmla="*/ 781 w 788"/>
                      <a:gd name="T47" fmla="*/ 523 h 687"/>
                      <a:gd name="T48" fmla="*/ 788 w 788"/>
                      <a:gd name="T49" fmla="*/ 470 h 687"/>
                      <a:gd name="T50" fmla="*/ 779 w 788"/>
                      <a:gd name="T51" fmla="*/ 419 h 6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788" h="687">
                        <a:moveTo>
                          <a:pt x="0" y="0"/>
                        </a:moveTo>
                        <a:lnTo>
                          <a:pt x="55" y="60"/>
                        </a:lnTo>
                        <a:lnTo>
                          <a:pt x="103" y="95"/>
                        </a:lnTo>
                        <a:lnTo>
                          <a:pt x="148" y="137"/>
                        </a:lnTo>
                        <a:lnTo>
                          <a:pt x="171" y="177"/>
                        </a:lnTo>
                        <a:lnTo>
                          <a:pt x="192" y="212"/>
                        </a:lnTo>
                        <a:lnTo>
                          <a:pt x="226" y="245"/>
                        </a:lnTo>
                        <a:lnTo>
                          <a:pt x="270" y="268"/>
                        </a:lnTo>
                        <a:lnTo>
                          <a:pt x="300" y="304"/>
                        </a:lnTo>
                        <a:lnTo>
                          <a:pt x="325" y="346"/>
                        </a:lnTo>
                        <a:lnTo>
                          <a:pt x="353" y="400"/>
                        </a:lnTo>
                        <a:lnTo>
                          <a:pt x="374" y="453"/>
                        </a:lnTo>
                        <a:lnTo>
                          <a:pt x="395" y="523"/>
                        </a:lnTo>
                        <a:lnTo>
                          <a:pt x="422" y="583"/>
                        </a:lnTo>
                        <a:lnTo>
                          <a:pt x="452" y="625"/>
                        </a:lnTo>
                        <a:lnTo>
                          <a:pt x="493" y="658"/>
                        </a:lnTo>
                        <a:lnTo>
                          <a:pt x="533" y="676"/>
                        </a:lnTo>
                        <a:lnTo>
                          <a:pt x="573" y="687"/>
                        </a:lnTo>
                        <a:lnTo>
                          <a:pt x="618" y="683"/>
                        </a:lnTo>
                        <a:lnTo>
                          <a:pt x="660" y="673"/>
                        </a:lnTo>
                        <a:lnTo>
                          <a:pt x="704" y="646"/>
                        </a:lnTo>
                        <a:lnTo>
                          <a:pt x="740" y="612"/>
                        </a:lnTo>
                        <a:lnTo>
                          <a:pt x="765" y="571"/>
                        </a:lnTo>
                        <a:lnTo>
                          <a:pt x="781" y="523"/>
                        </a:lnTo>
                        <a:lnTo>
                          <a:pt x="788" y="470"/>
                        </a:lnTo>
                        <a:lnTo>
                          <a:pt x="779" y="419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375" name="Group 63"/>
                <p:cNvGrpSpPr>
                  <a:grpSpLocks/>
                </p:cNvGrpSpPr>
                <p:nvPr/>
              </p:nvGrpSpPr>
              <p:grpSpPr bwMode="auto">
                <a:xfrm>
                  <a:off x="479" y="286"/>
                  <a:ext cx="474" cy="350"/>
                  <a:chOff x="479" y="286"/>
                  <a:chExt cx="474" cy="350"/>
                </a:xfrm>
              </p:grpSpPr>
              <p:sp>
                <p:nvSpPr>
                  <p:cNvPr id="13365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795" y="452"/>
                    <a:ext cx="95" cy="26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66" name="Freeform 54"/>
                  <p:cNvSpPr>
                    <a:spLocks/>
                  </p:cNvSpPr>
                  <p:nvPr/>
                </p:nvSpPr>
                <p:spPr bwMode="auto">
                  <a:xfrm>
                    <a:off x="550" y="422"/>
                    <a:ext cx="43" cy="78"/>
                  </a:xfrm>
                  <a:custGeom>
                    <a:avLst/>
                    <a:gdLst>
                      <a:gd name="T0" fmla="*/ 9 w 87"/>
                      <a:gd name="T1" fmla="*/ 233 h 233"/>
                      <a:gd name="T2" fmla="*/ 0 w 87"/>
                      <a:gd name="T3" fmla="*/ 172 h 233"/>
                      <a:gd name="T4" fmla="*/ 12 w 87"/>
                      <a:gd name="T5" fmla="*/ 106 h 233"/>
                      <a:gd name="T6" fmla="*/ 40 w 87"/>
                      <a:gd name="T7" fmla="*/ 44 h 233"/>
                      <a:gd name="T8" fmla="*/ 87 w 87"/>
                      <a:gd name="T9" fmla="*/ 0 h 2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7" h="233">
                        <a:moveTo>
                          <a:pt x="9" y="233"/>
                        </a:moveTo>
                        <a:lnTo>
                          <a:pt x="0" y="172"/>
                        </a:lnTo>
                        <a:lnTo>
                          <a:pt x="12" y="106"/>
                        </a:lnTo>
                        <a:lnTo>
                          <a:pt x="40" y="44"/>
                        </a:lnTo>
                        <a:lnTo>
                          <a:pt x="87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67" name="Freeform 55"/>
                  <p:cNvSpPr>
                    <a:spLocks/>
                  </p:cNvSpPr>
                  <p:nvPr/>
                </p:nvSpPr>
                <p:spPr bwMode="auto">
                  <a:xfrm>
                    <a:off x="574" y="438"/>
                    <a:ext cx="28" cy="83"/>
                  </a:xfrm>
                  <a:custGeom>
                    <a:avLst/>
                    <a:gdLst>
                      <a:gd name="T0" fmla="*/ 56 w 56"/>
                      <a:gd name="T1" fmla="*/ 249 h 249"/>
                      <a:gd name="T2" fmla="*/ 27 w 56"/>
                      <a:gd name="T3" fmla="*/ 226 h 249"/>
                      <a:gd name="T4" fmla="*/ 10 w 56"/>
                      <a:gd name="T5" fmla="*/ 190 h 249"/>
                      <a:gd name="T6" fmla="*/ 0 w 56"/>
                      <a:gd name="T7" fmla="*/ 137 h 249"/>
                      <a:gd name="T8" fmla="*/ 6 w 56"/>
                      <a:gd name="T9" fmla="*/ 88 h 249"/>
                      <a:gd name="T10" fmla="*/ 27 w 56"/>
                      <a:gd name="T11" fmla="*/ 37 h 249"/>
                      <a:gd name="T12" fmla="*/ 53 w 56"/>
                      <a:gd name="T13" fmla="*/ 0 h 2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6" h="249">
                        <a:moveTo>
                          <a:pt x="56" y="249"/>
                        </a:moveTo>
                        <a:lnTo>
                          <a:pt x="27" y="226"/>
                        </a:lnTo>
                        <a:lnTo>
                          <a:pt x="10" y="190"/>
                        </a:lnTo>
                        <a:lnTo>
                          <a:pt x="0" y="137"/>
                        </a:lnTo>
                        <a:lnTo>
                          <a:pt x="6" y="88"/>
                        </a:lnTo>
                        <a:lnTo>
                          <a:pt x="27" y="37"/>
                        </a:lnTo>
                        <a:lnTo>
                          <a:pt x="53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68" name="Freeform 56"/>
                  <p:cNvSpPr>
                    <a:spLocks/>
                  </p:cNvSpPr>
                  <p:nvPr/>
                </p:nvSpPr>
                <p:spPr bwMode="auto">
                  <a:xfrm>
                    <a:off x="614" y="449"/>
                    <a:ext cx="22" cy="37"/>
                  </a:xfrm>
                  <a:custGeom>
                    <a:avLst/>
                    <a:gdLst>
                      <a:gd name="T0" fmla="*/ 0 w 43"/>
                      <a:gd name="T1" fmla="*/ 0 h 111"/>
                      <a:gd name="T2" fmla="*/ 1 w 43"/>
                      <a:gd name="T3" fmla="*/ 48 h 111"/>
                      <a:gd name="T4" fmla="*/ 19 w 43"/>
                      <a:gd name="T5" fmla="*/ 92 h 111"/>
                      <a:gd name="T6" fmla="*/ 43 w 43"/>
                      <a:gd name="T7" fmla="*/ 111 h 1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43" h="111">
                        <a:moveTo>
                          <a:pt x="0" y="0"/>
                        </a:moveTo>
                        <a:lnTo>
                          <a:pt x="1" y="48"/>
                        </a:lnTo>
                        <a:lnTo>
                          <a:pt x="19" y="92"/>
                        </a:lnTo>
                        <a:lnTo>
                          <a:pt x="43" y="111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69" name="Freeform 57"/>
                  <p:cNvSpPr>
                    <a:spLocks/>
                  </p:cNvSpPr>
                  <p:nvPr/>
                </p:nvSpPr>
                <p:spPr bwMode="auto">
                  <a:xfrm>
                    <a:off x="479" y="394"/>
                    <a:ext cx="105" cy="49"/>
                  </a:xfrm>
                  <a:custGeom>
                    <a:avLst/>
                    <a:gdLst>
                      <a:gd name="T0" fmla="*/ 0 w 211"/>
                      <a:gd name="T1" fmla="*/ 146 h 146"/>
                      <a:gd name="T2" fmla="*/ 19 w 211"/>
                      <a:gd name="T3" fmla="*/ 100 h 146"/>
                      <a:gd name="T4" fmla="*/ 48 w 211"/>
                      <a:gd name="T5" fmla="*/ 53 h 146"/>
                      <a:gd name="T6" fmla="*/ 83 w 211"/>
                      <a:gd name="T7" fmla="*/ 20 h 146"/>
                      <a:gd name="T8" fmla="*/ 117 w 211"/>
                      <a:gd name="T9" fmla="*/ 4 h 146"/>
                      <a:gd name="T10" fmla="*/ 148 w 211"/>
                      <a:gd name="T11" fmla="*/ 0 h 146"/>
                      <a:gd name="T12" fmla="*/ 185 w 211"/>
                      <a:gd name="T13" fmla="*/ 10 h 146"/>
                      <a:gd name="T14" fmla="*/ 211 w 211"/>
                      <a:gd name="T15" fmla="*/ 29 h 1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11" h="146">
                        <a:moveTo>
                          <a:pt x="0" y="146"/>
                        </a:moveTo>
                        <a:lnTo>
                          <a:pt x="19" y="100"/>
                        </a:lnTo>
                        <a:lnTo>
                          <a:pt x="48" y="53"/>
                        </a:lnTo>
                        <a:lnTo>
                          <a:pt x="83" y="20"/>
                        </a:lnTo>
                        <a:lnTo>
                          <a:pt x="117" y="4"/>
                        </a:lnTo>
                        <a:lnTo>
                          <a:pt x="148" y="0"/>
                        </a:lnTo>
                        <a:lnTo>
                          <a:pt x="185" y="10"/>
                        </a:lnTo>
                        <a:lnTo>
                          <a:pt x="211" y="29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70" name="Freeform 58"/>
                  <p:cNvSpPr>
                    <a:spLocks/>
                  </p:cNvSpPr>
                  <p:nvPr/>
                </p:nvSpPr>
                <p:spPr bwMode="auto">
                  <a:xfrm>
                    <a:off x="568" y="516"/>
                    <a:ext cx="227" cy="120"/>
                  </a:xfrm>
                  <a:custGeom>
                    <a:avLst/>
                    <a:gdLst>
                      <a:gd name="T0" fmla="*/ 0 w 453"/>
                      <a:gd name="T1" fmla="*/ 184 h 358"/>
                      <a:gd name="T2" fmla="*/ 69 w 453"/>
                      <a:gd name="T3" fmla="*/ 160 h 358"/>
                      <a:gd name="T4" fmla="*/ 132 w 453"/>
                      <a:gd name="T5" fmla="*/ 129 h 358"/>
                      <a:gd name="T6" fmla="*/ 198 w 453"/>
                      <a:gd name="T7" fmla="*/ 88 h 358"/>
                      <a:gd name="T8" fmla="*/ 259 w 453"/>
                      <a:gd name="T9" fmla="*/ 42 h 358"/>
                      <a:gd name="T10" fmla="*/ 307 w 453"/>
                      <a:gd name="T11" fmla="*/ 0 h 358"/>
                      <a:gd name="T12" fmla="*/ 327 w 453"/>
                      <a:gd name="T13" fmla="*/ 67 h 358"/>
                      <a:gd name="T14" fmla="*/ 361 w 453"/>
                      <a:gd name="T15" fmla="*/ 132 h 358"/>
                      <a:gd name="T16" fmla="*/ 402 w 453"/>
                      <a:gd name="T17" fmla="*/ 191 h 358"/>
                      <a:gd name="T18" fmla="*/ 453 w 453"/>
                      <a:gd name="T19" fmla="*/ 237 h 358"/>
                      <a:gd name="T20" fmla="*/ 406 w 453"/>
                      <a:gd name="T21" fmla="*/ 284 h 358"/>
                      <a:gd name="T22" fmla="*/ 364 w 453"/>
                      <a:gd name="T23" fmla="*/ 315 h 358"/>
                      <a:gd name="T24" fmla="*/ 307 w 453"/>
                      <a:gd name="T25" fmla="*/ 342 h 358"/>
                      <a:gd name="T26" fmla="*/ 253 w 453"/>
                      <a:gd name="T27" fmla="*/ 358 h 358"/>
                      <a:gd name="T28" fmla="*/ 215 w 453"/>
                      <a:gd name="T29" fmla="*/ 355 h 358"/>
                      <a:gd name="T30" fmla="*/ 185 w 453"/>
                      <a:gd name="T31" fmla="*/ 345 h 3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53" h="358">
                        <a:moveTo>
                          <a:pt x="0" y="184"/>
                        </a:moveTo>
                        <a:lnTo>
                          <a:pt x="69" y="160"/>
                        </a:lnTo>
                        <a:lnTo>
                          <a:pt x="132" y="129"/>
                        </a:lnTo>
                        <a:lnTo>
                          <a:pt x="198" y="88"/>
                        </a:lnTo>
                        <a:lnTo>
                          <a:pt x="259" y="42"/>
                        </a:lnTo>
                        <a:lnTo>
                          <a:pt x="307" y="0"/>
                        </a:lnTo>
                        <a:lnTo>
                          <a:pt x="327" y="67"/>
                        </a:lnTo>
                        <a:lnTo>
                          <a:pt x="361" y="132"/>
                        </a:lnTo>
                        <a:lnTo>
                          <a:pt x="402" y="191"/>
                        </a:lnTo>
                        <a:lnTo>
                          <a:pt x="453" y="237"/>
                        </a:lnTo>
                        <a:lnTo>
                          <a:pt x="406" y="284"/>
                        </a:lnTo>
                        <a:lnTo>
                          <a:pt x="364" y="315"/>
                        </a:lnTo>
                        <a:lnTo>
                          <a:pt x="307" y="342"/>
                        </a:lnTo>
                        <a:lnTo>
                          <a:pt x="253" y="358"/>
                        </a:lnTo>
                        <a:lnTo>
                          <a:pt x="215" y="355"/>
                        </a:lnTo>
                        <a:lnTo>
                          <a:pt x="185" y="345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71" name="Freeform 59"/>
                  <p:cNvSpPr>
                    <a:spLocks/>
                  </p:cNvSpPr>
                  <p:nvPr/>
                </p:nvSpPr>
                <p:spPr bwMode="auto">
                  <a:xfrm>
                    <a:off x="652" y="554"/>
                    <a:ext cx="75" cy="73"/>
                  </a:xfrm>
                  <a:custGeom>
                    <a:avLst/>
                    <a:gdLst>
                      <a:gd name="T0" fmla="*/ 0 w 150"/>
                      <a:gd name="T1" fmla="*/ 0 h 220"/>
                      <a:gd name="T2" fmla="*/ 35 w 150"/>
                      <a:gd name="T3" fmla="*/ 160 h 220"/>
                      <a:gd name="T4" fmla="*/ 150 w 150"/>
                      <a:gd name="T5" fmla="*/ 220 h 2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50" h="220">
                        <a:moveTo>
                          <a:pt x="0" y="0"/>
                        </a:moveTo>
                        <a:lnTo>
                          <a:pt x="35" y="160"/>
                        </a:lnTo>
                        <a:lnTo>
                          <a:pt x="150" y="22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72" name="Freeform 60"/>
                  <p:cNvSpPr>
                    <a:spLocks/>
                  </p:cNvSpPr>
                  <p:nvPr/>
                </p:nvSpPr>
                <p:spPr bwMode="auto">
                  <a:xfrm>
                    <a:off x="537" y="286"/>
                    <a:ext cx="30" cy="71"/>
                  </a:xfrm>
                  <a:custGeom>
                    <a:avLst/>
                    <a:gdLst>
                      <a:gd name="T0" fmla="*/ 0 w 59"/>
                      <a:gd name="T1" fmla="*/ 0 h 211"/>
                      <a:gd name="T2" fmla="*/ 26 w 59"/>
                      <a:gd name="T3" fmla="*/ 27 h 211"/>
                      <a:gd name="T4" fmla="*/ 43 w 59"/>
                      <a:gd name="T5" fmla="*/ 61 h 211"/>
                      <a:gd name="T6" fmla="*/ 44 w 59"/>
                      <a:gd name="T7" fmla="*/ 95 h 211"/>
                      <a:gd name="T8" fmla="*/ 54 w 59"/>
                      <a:gd name="T9" fmla="*/ 133 h 211"/>
                      <a:gd name="T10" fmla="*/ 59 w 59"/>
                      <a:gd name="T11" fmla="*/ 173 h 211"/>
                      <a:gd name="T12" fmla="*/ 59 w 59"/>
                      <a:gd name="T13" fmla="*/ 211 h 2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9" h="211">
                        <a:moveTo>
                          <a:pt x="0" y="0"/>
                        </a:moveTo>
                        <a:lnTo>
                          <a:pt x="26" y="27"/>
                        </a:lnTo>
                        <a:lnTo>
                          <a:pt x="43" y="61"/>
                        </a:lnTo>
                        <a:lnTo>
                          <a:pt x="44" y="95"/>
                        </a:lnTo>
                        <a:lnTo>
                          <a:pt x="54" y="133"/>
                        </a:lnTo>
                        <a:lnTo>
                          <a:pt x="59" y="173"/>
                        </a:lnTo>
                        <a:lnTo>
                          <a:pt x="59" y="211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73" name="Freeform 61"/>
                  <p:cNvSpPr>
                    <a:spLocks/>
                  </p:cNvSpPr>
                  <p:nvPr/>
                </p:nvSpPr>
                <p:spPr bwMode="auto">
                  <a:xfrm>
                    <a:off x="530" y="300"/>
                    <a:ext cx="28" cy="41"/>
                  </a:xfrm>
                  <a:custGeom>
                    <a:avLst/>
                    <a:gdLst>
                      <a:gd name="T0" fmla="*/ 12 w 55"/>
                      <a:gd name="T1" fmla="*/ 0 h 122"/>
                      <a:gd name="T2" fmla="*/ 0 w 55"/>
                      <a:gd name="T3" fmla="*/ 23 h 122"/>
                      <a:gd name="T4" fmla="*/ 3 w 55"/>
                      <a:gd name="T5" fmla="*/ 53 h 122"/>
                      <a:gd name="T6" fmla="*/ 12 w 55"/>
                      <a:gd name="T7" fmla="*/ 78 h 122"/>
                      <a:gd name="T8" fmla="*/ 25 w 55"/>
                      <a:gd name="T9" fmla="*/ 94 h 122"/>
                      <a:gd name="T10" fmla="*/ 36 w 55"/>
                      <a:gd name="T11" fmla="*/ 109 h 122"/>
                      <a:gd name="T12" fmla="*/ 55 w 55"/>
                      <a:gd name="T13" fmla="*/ 122 h 1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5" h="122">
                        <a:moveTo>
                          <a:pt x="12" y="0"/>
                        </a:moveTo>
                        <a:lnTo>
                          <a:pt x="0" y="23"/>
                        </a:lnTo>
                        <a:lnTo>
                          <a:pt x="3" y="53"/>
                        </a:lnTo>
                        <a:lnTo>
                          <a:pt x="12" y="78"/>
                        </a:lnTo>
                        <a:lnTo>
                          <a:pt x="25" y="94"/>
                        </a:lnTo>
                        <a:lnTo>
                          <a:pt x="36" y="109"/>
                        </a:lnTo>
                        <a:lnTo>
                          <a:pt x="55" y="122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74" name="Freeform 62"/>
                  <p:cNvSpPr>
                    <a:spLocks/>
                  </p:cNvSpPr>
                  <p:nvPr/>
                </p:nvSpPr>
                <p:spPr bwMode="auto">
                  <a:xfrm>
                    <a:off x="806" y="389"/>
                    <a:ext cx="147" cy="241"/>
                  </a:xfrm>
                  <a:custGeom>
                    <a:avLst/>
                    <a:gdLst>
                      <a:gd name="T0" fmla="*/ 294 w 294"/>
                      <a:gd name="T1" fmla="*/ 376 h 723"/>
                      <a:gd name="T2" fmla="*/ 258 w 294"/>
                      <a:gd name="T3" fmla="*/ 384 h 723"/>
                      <a:gd name="T4" fmla="*/ 249 w 294"/>
                      <a:gd name="T5" fmla="*/ 412 h 723"/>
                      <a:gd name="T6" fmla="*/ 243 w 294"/>
                      <a:gd name="T7" fmla="*/ 432 h 723"/>
                      <a:gd name="T8" fmla="*/ 224 w 294"/>
                      <a:gd name="T9" fmla="*/ 444 h 723"/>
                      <a:gd name="T10" fmla="*/ 176 w 294"/>
                      <a:gd name="T11" fmla="*/ 522 h 723"/>
                      <a:gd name="T12" fmla="*/ 140 w 294"/>
                      <a:gd name="T13" fmla="*/ 590 h 723"/>
                      <a:gd name="T14" fmla="*/ 93 w 294"/>
                      <a:gd name="T15" fmla="*/ 646 h 723"/>
                      <a:gd name="T16" fmla="*/ 74 w 294"/>
                      <a:gd name="T17" fmla="*/ 683 h 723"/>
                      <a:gd name="T18" fmla="*/ 0 w 294"/>
                      <a:gd name="T19" fmla="*/ 723 h 723"/>
                      <a:gd name="T20" fmla="*/ 32 w 294"/>
                      <a:gd name="T21" fmla="*/ 691 h 723"/>
                      <a:gd name="T22" fmla="*/ 62 w 294"/>
                      <a:gd name="T23" fmla="*/ 636 h 723"/>
                      <a:gd name="T24" fmla="*/ 73 w 294"/>
                      <a:gd name="T25" fmla="*/ 589 h 723"/>
                      <a:gd name="T26" fmla="*/ 78 w 294"/>
                      <a:gd name="T27" fmla="*/ 530 h 723"/>
                      <a:gd name="T28" fmla="*/ 66 w 294"/>
                      <a:gd name="T29" fmla="*/ 459 h 723"/>
                      <a:gd name="T30" fmla="*/ 100 w 294"/>
                      <a:gd name="T31" fmla="*/ 415 h 723"/>
                      <a:gd name="T32" fmla="*/ 103 w 294"/>
                      <a:gd name="T33" fmla="*/ 342 h 723"/>
                      <a:gd name="T34" fmla="*/ 103 w 294"/>
                      <a:gd name="T35" fmla="*/ 310 h 723"/>
                      <a:gd name="T36" fmla="*/ 201 w 294"/>
                      <a:gd name="T37" fmla="*/ 389 h 723"/>
                      <a:gd name="T38" fmla="*/ 153 w 294"/>
                      <a:gd name="T39" fmla="*/ 292 h 723"/>
                      <a:gd name="T40" fmla="*/ 166 w 294"/>
                      <a:gd name="T41" fmla="*/ 240 h 723"/>
                      <a:gd name="T42" fmla="*/ 187 w 294"/>
                      <a:gd name="T43" fmla="*/ 159 h 723"/>
                      <a:gd name="T44" fmla="*/ 190 w 294"/>
                      <a:gd name="T45" fmla="*/ 97 h 723"/>
                      <a:gd name="T46" fmla="*/ 176 w 294"/>
                      <a:gd name="T47" fmla="*/ 49 h 723"/>
                      <a:gd name="T48" fmla="*/ 163 w 294"/>
                      <a:gd name="T49" fmla="*/ 0 h 7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294" h="723">
                        <a:moveTo>
                          <a:pt x="294" y="376"/>
                        </a:moveTo>
                        <a:lnTo>
                          <a:pt x="258" y="384"/>
                        </a:lnTo>
                        <a:lnTo>
                          <a:pt x="249" y="412"/>
                        </a:lnTo>
                        <a:lnTo>
                          <a:pt x="243" y="432"/>
                        </a:lnTo>
                        <a:lnTo>
                          <a:pt x="224" y="444"/>
                        </a:lnTo>
                        <a:lnTo>
                          <a:pt x="176" y="522"/>
                        </a:lnTo>
                        <a:lnTo>
                          <a:pt x="140" y="590"/>
                        </a:lnTo>
                        <a:lnTo>
                          <a:pt x="93" y="646"/>
                        </a:lnTo>
                        <a:lnTo>
                          <a:pt x="74" y="683"/>
                        </a:lnTo>
                        <a:lnTo>
                          <a:pt x="0" y="723"/>
                        </a:lnTo>
                        <a:lnTo>
                          <a:pt x="32" y="691"/>
                        </a:lnTo>
                        <a:lnTo>
                          <a:pt x="62" y="636"/>
                        </a:lnTo>
                        <a:lnTo>
                          <a:pt x="73" y="589"/>
                        </a:lnTo>
                        <a:lnTo>
                          <a:pt x="78" y="530"/>
                        </a:lnTo>
                        <a:lnTo>
                          <a:pt x="66" y="459"/>
                        </a:lnTo>
                        <a:lnTo>
                          <a:pt x="100" y="415"/>
                        </a:lnTo>
                        <a:lnTo>
                          <a:pt x="103" y="342"/>
                        </a:lnTo>
                        <a:lnTo>
                          <a:pt x="103" y="310"/>
                        </a:lnTo>
                        <a:lnTo>
                          <a:pt x="201" y="389"/>
                        </a:lnTo>
                        <a:lnTo>
                          <a:pt x="153" y="292"/>
                        </a:lnTo>
                        <a:lnTo>
                          <a:pt x="166" y="240"/>
                        </a:lnTo>
                        <a:lnTo>
                          <a:pt x="187" y="159"/>
                        </a:lnTo>
                        <a:lnTo>
                          <a:pt x="190" y="97"/>
                        </a:lnTo>
                        <a:lnTo>
                          <a:pt x="176" y="49"/>
                        </a:lnTo>
                        <a:lnTo>
                          <a:pt x="163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16815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 example…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038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smtClean="0"/>
              <a:t>	Finding </a:t>
            </a:r>
            <a:r>
              <a:rPr lang="en-US" i="1" dirty="0"/>
              <a:t>a maximum element in an </a:t>
            </a:r>
            <a:r>
              <a:rPr lang="en-US" i="1" dirty="0" smtClean="0"/>
              <a:t>array</a:t>
            </a:r>
          </a:p>
          <a:p>
            <a:pPr marL="0" indent="0">
              <a:buNone/>
            </a:pPr>
            <a:r>
              <a:rPr lang="en-US" sz="2000" dirty="0" err="1" smtClean="0"/>
              <a:t>Algo</a:t>
            </a:r>
            <a:r>
              <a:rPr lang="en-US" sz="2000" dirty="0" smtClean="0"/>
              <a:t> </a:t>
            </a:r>
            <a:r>
              <a:rPr lang="en-US" sz="2000" dirty="0"/>
              <a:t>Max-array(</a:t>
            </a:r>
            <a:r>
              <a:rPr lang="en-US" sz="2000" dirty="0" err="1"/>
              <a:t>A,n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 smtClean="0"/>
              <a:t>	{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     Max </a:t>
            </a:r>
            <a:r>
              <a:rPr lang="en-US" sz="2000" dirty="0"/>
              <a:t>= A[1];</a:t>
            </a:r>
          </a:p>
          <a:p>
            <a:pPr marL="0" indent="0">
              <a:buNone/>
            </a:pPr>
            <a:r>
              <a:rPr lang="pt-BR" sz="2000" dirty="0" smtClean="0"/>
              <a:t>		for </a:t>
            </a:r>
            <a:r>
              <a:rPr lang="pt-BR" sz="2000" dirty="0"/>
              <a:t>i = 2 to n do</a:t>
            </a:r>
          </a:p>
          <a:p>
            <a:pPr marL="0" indent="0">
              <a:buNone/>
            </a:pPr>
            <a:r>
              <a:rPr lang="en-US" sz="2000" dirty="0" smtClean="0"/>
              <a:t>		      if </a:t>
            </a:r>
            <a:r>
              <a:rPr lang="en-US" sz="2000" dirty="0"/>
              <a:t>( A[i] &gt; Max ) then Max = A[i];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	    return </a:t>
            </a:r>
            <a:r>
              <a:rPr lang="en-US" sz="2000" dirty="0"/>
              <a:t>Max;</a:t>
            </a:r>
          </a:p>
          <a:p>
            <a:pPr marL="0" indent="0">
              <a:buNone/>
            </a:pPr>
            <a:r>
              <a:rPr lang="en-US" sz="2000" dirty="0" smtClean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00663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 example…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038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smtClean="0"/>
              <a:t>	Finding </a:t>
            </a:r>
            <a:r>
              <a:rPr lang="en-US" i="1" dirty="0"/>
              <a:t>a maximum element in an </a:t>
            </a:r>
            <a:r>
              <a:rPr lang="en-US" i="1" dirty="0" smtClean="0"/>
              <a:t>array</a:t>
            </a:r>
          </a:p>
          <a:p>
            <a:pPr marL="0" indent="0">
              <a:buNone/>
            </a:pPr>
            <a:r>
              <a:rPr lang="en-US" sz="2000" dirty="0" err="1" smtClean="0"/>
              <a:t>Algo</a:t>
            </a:r>
            <a:r>
              <a:rPr lang="en-US" sz="2000" dirty="0" smtClean="0"/>
              <a:t> </a:t>
            </a:r>
            <a:r>
              <a:rPr lang="en-US" sz="2000" dirty="0"/>
              <a:t>Max-array(</a:t>
            </a:r>
            <a:r>
              <a:rPr lang="en-US" sz="2000" dirty="0" err="1"/>
              <a:t>A,n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 smtClean="0"/>
              <a:t>	{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     Max </a:t>
            </a:r>
            <a:r>
              <a:rPr lang="en-US" sz="2000" dirty="0"/>
              <a:t>= A[1];</a:t>
            </a:r>
          </a:p>
          <a:p>
            <a:pPr marL="0" indent="0">
              <a:buNone/>
            </a:pPr>
            <a:r>
              <a:rPr lang="pt-BR" sz="2000" dirty="0" smtClean="0"/>
              <a:t>		for </a:t>
            </a:r>
            <a:r>
              <a:rPr lang="pt-BR" sz="2000" dirty="0"/>
              <a:t>i = 2 to n do</a:t>
            </a:r>
          </a:p>
          <a:p>
            <a:pPr marL="0" indent="0">
              <a:buNone/>
            </a:pPr>
            <a:r>
              <a:rPr lang="en-US" sz="2000" dirty="0" smtClean="0"/>
              <a:t>		      if </a:t>
            </a:r>
            <a:r>
              <a:rPr lang="en-US" sz="2000" dirty="0"/>
              <a:t>( A[i] &gt; Max ) then Max = A[i];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	    return </a:t>
            </a:r>
            <a:r>
              <a:rPr lang="en-US" sz="2000" dirty="0"/>
              <a:t>Max;</a:t>
            </a:r>
          </a:p>
          <a:p>
            <a:pPr marL="0" indent="0">
              <a:buNone/>
            </a:pPr>
            <a:r>
              <a:rPr lang="en-US" sz="2000" dirty="0" smtClean="0"/>
              <a:t>	}</a:t>
            </a:r>
          </a:p>
          <a:p>
            <a:pPr marL="0" indent="0" algn="ctr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Can you guess how many other solutions are there?</a:t>
            </a:r>
          </a:p>
          <a:p>
            <a:pPr marL="0" indent="0" algn="ctr">
              <a:buNone/>
            </a:pPr>
            <a:r>
              <a:rPr lang="en-US" sz="2000" dirty="0" smtClean="0">
                <a:solidFill>
                  <a:srgbClr val="7030A0"/>
                </a:solidFill>
              </a:rPr>
              <a:t>Finding the best (Efficient) one – Study of analysis of algorithms</a:t>
            </a:r>
            <a:endParaRPr 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07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60771"/>
          </a:xfrm>
        </p:spPr>
        <p:txBody>
          <a:bodyPr>
            <a:noAutofit/>
          </a:bodyPr>
          <a:lstStyle/>
          <a:p>
            <a:r>
              <a:rPr lang="en-US" sz="3600" dirty="0"/>
              <a:t>Types of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54687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1. Top-down </a:t>
            </a:r>
            <a:r>
              <a:rPr lang="en-US" dirty="0"/>
              <a:t>approach (Iterative algorithm</a:t>
            </a:r>
            <a:r>
              <a:rPr lang="en-US" dirty="0" smtClean="0"/>
              <a:t>)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2. Bottom-up </a:t>
            </a:r>
            <a:r>
              <a:rPr lang="en-US" dirty="0"/>
              <a:t>approach (Recursive algorithm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47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13171"/>
          </a:xfrm>
        </p:spPr>
        <p:txBody>
          <a:bodyPr>
            <a:normAutofit/>
          </a:bodyPr>
          <a:lstStyle/>
          <a:p>
            <a:r>
              <a:rPr lang="en-US" sz="3200" dirty="0"/>
              <a:t>1. Iterative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1047750"/>
            <a:ext cx="5410200" cy="36575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Fact(n)</a:t>
            </a:r>
          </a:p>
          <a:p>
            <a:pPr marL="0" indent="0">
              <a:buNone/>
            </a:pPr>
            <a:r>
              <a:rPr lang="en-US" sz="2800" dirty="0" smtClean="0"/>
              <a:t>    {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       for </a:t>
            </a:r>
            <a:r>
              <a:rPr lang="en-US" sz="2800" dirty="0"/>
              <a:t>i = 1 to n</a:t>
            </a:r>
          </a:p>
          <a:p>
            <a:pPr marL="0" indent="0">
              <a:buNone/>
            </a:pPr>
            <a:r>
              <a:rPr lang="en-US" sz="2800" dirty="0" smtClean="0"/>
              <a:t>           fact </a:t>
            </a:r>
            <a:r>
              <a:rPr lang="en-US" sz="2800" dirty="0"/>
              <a:t>= fact * i;</a:t>
            </a:r>
          </a:p>
          <a:p>
            <a:pPr marL="0" indent="0">
              <a:buNone/>
            </a:pPr>
            <a:r>
              <a:rPr lang="en-US" sz="2800" dirty="0" smtClean="0"/>
              <a:t>       return </a:t>
            </a:r>
            <a:r>
              <a:rPr lang="en-US" sz="2800" dirty="0"/>
              <a:t>fact;</a:t>
            </a:r>
          </a:p>
          <a:p>
            <a:pPr marL="0" indent="0">
              <a:buNone/>
            </a:pPr>
            <a:r>
              <a:rPr lang="en-US" sz="2800" dirty="0" smtClean="0"/>
              <a:t>   }</a:t>
            </a:r>
          </a:p>
          <a:p>
            <a:pPr marL="0" indent="0">
              <a:buNone/>
            </a:pPr>
            <a:r>
              <a:rPr lang="en-US" dirty="0" smtClean="0"/>
              <a:t>Factorial = 1 x 2 x 3x…</a:t>
            </a:r>
            <a:r>
              <a:rPr lang="en-US" dirty="0" err="1" smtClean="0"/>
              <a:t>xn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85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 fontScale="90000"/>
          </a:bodyPr>
          <a:lstStyle/>
          <a:p>
            <a:r>
              <a:rPr lang="en-US" dirty="0"/>
              <a:t>Recursive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775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Fact(n)</a:t>
            </a:r>
          </a:p>
          <a:p>
            <a:pPr marL="0" indent="0">
              <a:buNone/>
            </a:pPr>
            <a:r>
              <a:rPr lang="en-US" sz="2400" dirty="0" smtClean="0"/>
              <a:t>	{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	if </a:t>
            </a:r>
            <a:r>
              <a:rPr lang="en-US" sz="2400" dirty="0"/>
              <a:t>n = 1</a:t>
            </a:r>
          </a:p>
          <a:p>
            <a:pPr marL="0" indent="0">
              <a:buNone/>
            </a:pPr>
            <a:r>
              <a:rPr lang="en-US" sz="2400" dirty="0" smtClean="0"/>
              <a:t>		   return </a:t>
            </a:r>
            <a:r>
              <a:rPr lang="en-US" sz="2400" dirty="0"/>
              <a:t>1;</a:t>
            </a:r>
          </a:p>
          <a:p>
            <a:pPr marL="0" indent="0">
              <a:buNone/>
            </a:pPr>
            <a:r>
              <a:rPr lang="en-US" sz="2400" dirty="0" smtClean="0"/>
              <a:t>		else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	   return </a:t>
            </a:r>
            <a:r>
              <a:rPr lang="en-US" sz="2400" dirty="0"/>
              <a:t>n * fact(n-1);</a:t>
            </a:r>
          </a:p>
          <a:p>
            <a:pPr marL="0" indent="0">
              <a:buNone/>
            </a:pPr>
            <a:r>
              <a:rPr lang="en-US" sz="2400" dirty="0" smtClean="0"/>
              <a:t>         }</a:t>
            </a:r>
          </a:p>
          <a:p>
            <a:pPr marL="0" indent="0" algn="ctr">
              <a:buNone/>
            </a:pPr>
            <a:r>
              <a:rPr lang="en-US" sz="2400" dirty="0" smtClean="0"/>
              <a:t>Factorial = </a:t>
            </a:r>
            <a:r>
              <a:rPr lang="pt-BR" sz="2400" dirty="0"/>
              <a:t>n </a:t>
            </a:r>
            <a:r>
              <a:rPr lang="pt-BR" sz="2400" dirty="0" smtClean="0"/>
              <a:t>x (n-1) x...x 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446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60771"/>
          </a:xfrm>
        </p:spPr>
        <p:txBody>
          <a:bodyPr>
            <a:noAutofit/>
          </a:bodyPr>
          <a:lstStyle/>
          <a:p>
            <a:r>
              <a:rPr lang="en-US" sz="3600" dirty="0"/>
              <a:t>Algorithm: </a:t>
            </a:r>
            <a:r>
              <a:rPr lang="en-US" sz="3600" dirty="0" smtClean="0"/>
              <a:t>Analysis steps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6750"/>
            <a:ext cx="8229600" cy="3962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 smtClean="0"/>
              <a:t>Involves </a:t>
            </a:r>
            <a:r>
              <a:rPr lang="en-US" sz="2800" dirty="0"/>
              <a:t>the following measures and are listed in the order of </a:t>
            </a:r>
            <a:r>
              <a:rPr lang="en-US" sz="2800" dirty="0" smtClean="0"/>
              <a:t>priority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Correctness</a:t>
            </a:r>
          </a:p>
          <a:p>
            <a:pPr marL="514350" indent="-514350">
              <a:buAutoNum type="arabicPeriod"/>
            </a:pPr>
            <a:r>
              <a:rPr lang="en-US" sz="2800" dirty="0"/>
              <a:t>Amount of work done (time complexity</a:t>
            </a:r>
            <a:r>
              <a:rPr lang="en-US" sz="2800" dirty="0" smtClean="0"/>
              <a:t>)</a:t>
            </a:r>
          </a:p>
          <a:p>
            <a:r>
              <a:rPr lang="en-US" sz="2400" dirty="0"/>
              <a:t>By analysis we </a:t>
            </a:r>
            <a:r>
              <a:rPr lang="en-US" sz="2400" dirty="0" smtClean="0"/>
              <a:t>mean, the </a:t>
            </a:r>
            <a:r>
              <a:rPr lang="en-US" sz="2400" dirty="0"/>
              <a:t>amount of time and space required to execute the algorithm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Does not </a:t>
            </a:r>
            <a:r>
              <a:rPr lang="en-US" sz="2400" dirty="0"/>
              <a:t>refer to the actual running time of an algorithm in terms of </a:t>
            </a:r>
            <a:r>
              <a:rPr lang="en-US" sz="2400" i="1" dirty="0" err="1"/>
              <a:t>millisec</a:t>
            </a:r>
            <a:r>
              <a:rPr lang="en-US" sz="2400" dirty="0"/>
              <a:t> (system time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An algorithm taking 100s on </a:t>
            </a:r>
            <a:r>
              <a:rPr lang="en-US" sz="2400" dirty="0" smtClean="0"/>
              <a:t>Intel machine </a:t>
            </a:r>
            <a:r>
              <a:rPr lang="en-US" sz="2400" dirty="0"/>
              <a:t>may take </a:t>
            </a:r>
            <a:r>
              <a:rPr lang="en-US" sz="2400" dirty="0" smtClean="0"/>
              <a:t>10</a:t>
            </a:r>
            <a:r>
              <a:rPr lang="en-US" sz="2400" i="1" dirty="0" smtClean="0"/>
              <a:t>ns </a:t>
            </a:r>
            <a:r>
              <a:rPr lang="en-US" sz="2400" dirty="0"/>
              <a:t>on an AMD machine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So, the time complexity must be </a:t>
            </a:r>
            <a:r>
              <a:rPr lang="en-US" sz="2400" dirty="0" smtClean="0"/>
              <a:t>defined independent </a:t>
            </a:r>
            <a:r>
              <a:rPr lang="en-US" sz="2400" dirty="0"/>
              <a:t>of the system </a:t>
            </a:r>
            <a:r>
              <a:rPr lang="en-US" sz="2400" dirty="0" smtClean="0"/>
              <a:t>configuration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735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Algorithm: Analysis </a:t>
            </a:r>
            <a:r>
              <a:rPr lang="en-US" dirty="0" smtClean="0"/>
              <a:t>steps…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For each algorithm</a:t>
            </a:r>
            <a:r>
              <a:rPr lang="en-US" sz="2400" dirty="0" smtClean="0"/>
              <a:t>,</a:t>
            </a:r>
          </a:p>
          <a:p>
            <a:r>
              <a:rPr lang="en-US" sz="2400" i="1" dirty="0"/>
              <a:t>step count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7030A0"/>
                </a:solidFill>
              </a:rPr>
              <a:t>the </a:t>
            </a:r>
            <a:r>
              <a:rPr lang="en-US" sz="2400" dirty="0" smtClean="0">
                <a:solidFill>
                  <a:srgbClr val="7030A0"/>
                </a:solidFill>
              </a:rPr>
              <a:t>number of </a:t>
            </a:r>
            <a:r>
              <a:rPr lang="en-US" sz="2400" dirty="0">
                <a:solidFill>
                  <a:srgbClr val="7030A0"/>
                </a:solidFill>
              </a:rPr>
              <a:t>times each statement in the algorithm is executed</a:t>
            </a:r>
            <a:r>
              <a:rPr lang="en-US" sz="2400" dirty="0" smtClean="0"/>
              <a:t>,</a:t>
            </a:r>
          </a:p>
          <a:p>
            <a:r>
              <a:rPr lang="en-US" sz="2400" dirty="0"/>
              <a:t>The step count focuses on primitive operations along with basic operations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Moreover, this number increases with the problem size.</a:t>
            </a:r>
            <a:endParaRPr lang="en-US" sz="2400" dirty="0" smtClean="0"/>
          </a:p>
          <a:p>
            <a:r>
              <a:rPr lang="en-US" sz="2400" dirty="0" smtClean="0"/>
              <a:t>We </a:t>
            </a:r>
            <a:r>
              <a:rPr lang="en-US" sz="2400" dirty="0"/>
              <a:t>express the step </a:t>
            </a:r>
            <a:r>
              <a:rPr lang="en-US" sz="2400" dirty="0" smtClean="0"/>
              <a:t>count (time </a:t>
            </a:r>
            <a:r>
              <a:rPr lang="en-US" sz="2400" dirty="0"/>
              <a:t>complexity) as a function of the input size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003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82651" y="514350"/>
            <a:ext cx="7772400" cy="857250"/>
          </a:xfrm>
        </p:spPr>
        <p:txBody>
          <a:bodyPr/>
          <a:lstStyle/>
          <a:p>
            <a:r>
              <a:rPr lang="en-US" dirty="0"/>
              <a:t>Analysis of </a:t>
            </a:r>
            <a:r>
              <a:rPr lang="en-US" dirty="0" smtClean="0"/>
              <a:t>Algorithms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4386817" y="2821749"/>
            <a:ext cx="102592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b="1">
                <a:solidFill>
                  <a:srgbClr val="000000"/>
                </a:solidFill>
                <a:latin typeface="Times" pitchFamily="18" charset="0"/>
              </a:rPr>
              <a:t>Algorithm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2846854" y="2820558"/>
            <a:ext cx="5514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b="1">
                <a:latin typeface="Times" pitchFamily="18" charset="0"/>
              </a:rPr>
              <a:t>Input</a:t>
            </a:r>
            <a:endParaRPr lang="en-US"/>
          </a:p>
        </p:txBody>
      </p:sp>
      <p:grpSp>
        <p:nvGrpSpPr>
          <p:cNvPr id="3230" name="Group 158"/>
          <p:cNvGrpSpPr>
            <a:grpSpLocks/>
          </p:cNvGrpSpPr>
          <p:nvPr/>
        </p:nvGrpSpPr>
        <p:grpSpPr bwMode="auto">
          <a:xfrm>
            <a:off x="6061034" y="1889490"/>
            <a:ext cx="1236662" cy="732234"/>
            <a:chOff x="4193" y="2328"/>
            <a:chExt cx="779" cy="615"/>
          </a:xfrm>
        </p:grpSpPr>
        <p:sp>
          <p:nvSpPr>
            <p:cNvPr id="3084" name="Freeform 12"/>
            <p:cNvSpPr>
              <a:spLocks/>
            </p:cNvSpPr>
            <p:nvPr/>
          </p:nvSpPr>
          <p:spPr bwMode="auto">
            <a:xfrm>
              <a:off x="4862" y="2823"/>
              <a:ext cx="65" cy="88"/>
            </a:xfrm>
            <a:custGeom>
              <a:avLst/>
              <a:gdLst>
                <a:gd name="T0" fmla="*/ 0 w 65"/>
                <a:gd name="T1" fmla="*/ 0 h 88"/>
                <a:gd name="T2" fmla="*/ 6 w 65"/>
                <a:gd name="T3" fmla="*/ 56 h 88"/>
                <a:gd name="T4" fmla="*/ 6 w 65"/>
                <a:gd name="T5" fmla="*/ 80 h 88"/>
                <a:gd name="T6" fmla="*/ 26 w 65"/>
                <a:gd name="T7" fmla="*/ 88 h 88"/>
                <a:gd name="T8" fmla="*/ 32 w 65"/>
                <a:gd name="T9" fmla="*/ 80 h 88"/>
                <a:gd name="T10" fmla="*/ 45 w 65"/>
                <a:gd name="T11" fmla="*/ 88 h 88"/>
                <a:gd name="T12" fmla="*/ 65 w 65"/>
                <a:gd name="T13" fmla="*/ 80 h 88"/>
                <a:gd name="T14" fmla="*/ 58 w 65"/>
                <a:gd name="T15" fmla="*/ 64 h 88"/>
                <a:gd name="T16" fmla="*/ 65 w 65"/>
                <a:gd name="T17" fmla="*/ 0 h 88"/>
                <a:gd name="T18" fmla="*/ 52 w 65"/>
                <a:gd name="T19" fmla="*/ 8 h 88"/>
                <a:gd name="T20" fmla="*/ 0 w 65"/>
                <a:gd name="T2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" h="88">
                  <a:moveTo>
                    <a:pt x="0" y="0"/>
                  </a:moveTo>
                  <a:lnTo>
                    <a:pt x="6" y="56"/>
                  </a:lnTo>
                  <a:lnTo>
                    <a:pt x="6" y="80"/>
                  </a:lnTo>
                  <a:lnTo>
                    <a:pt x="26" y="88"/>
                  </a:lnTo>
                  <a:lnTo>
                    <a:pt x="32" y="80"/>
                  </a:lnTo>
                  <a:lnTo>
                    <a:pt x="45" y="88"/>
                  </a:lnTo>
                  <a:lnTo>
                    <a:pt x="65" y="80"/>
                  </a:lnTo>
                  <a:lnTo>
                    <a:pt x="58" y="64"/>
                  </a:lnTo>
                  <a:lnTo>
                    <a:pt x="65" y="0"/>
                  </a:lnTo>
                  <a:lnTo>
                    <a:pt x="52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5" name="Freeform 13"/>
            <p:cNvSpPr>
              <a:spLocks/>
            </p:cNvSpPr>
            <p:nvPr/>
          </p:nvSpPr>
          <p:spPr bwMode="auto">
            <a:xfrm>
              <a:off x="4907" y="2376"/>
              <a:ext cx="39" cy="56"/>
            </a:xfrm>
            <a:custGeom>
              <a:avLst/>
              <a:gdLst>
                <a:gd name="T0" fmla="*/ 0 w 39"/>
                <a:gd name="T1" fmla="*/ 8 h 56"/>
                <a:gd name="T2" fmla="*/ 7 w 39"/>
                <a:gd name="T3" fmla="*/ 0 h 56"/>
                <a:gd name="T4" fmla="*/ 20 w 39"/>
                <a:gd name="T5" fmla="*/ 8 h 56"/>
                <a:gd name="T6" fmla="*/ 33 w 39"/>
                <a:gd name="T7" fmla="*/ 24 h 56"/>
                <a:gd name="T8" fmla="*/ 39 w 39"/>
                <a:gd name="T9" fmla="*/ 32 h 56"/>
                <a:gd name="T10" fmla="*/ 33 w 39"/>
                <a:gd name="T11" fmla="*/ 56 h 56"/>
                <a:gd name="T12" fmla="*/ 26 w 39"/>
                <a:gd name="T13" fmla="*/ 48 h 56"/>
                <a:gd name="T14" fmla="*/ 20 w 39"/>
                <a:gd name="T15" fmla="*/ 40 h 56"/>
                <a:gd name="T16" fmla="*/ 13 w 39"/>
                <a:gd name="T17" fmla="*/ 16 h 56"/>
                <a:gd name="T18" fmla="*/ 0 w 39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56">
                  <a:moveTo>
                    <a:pt x="0" y="8"/>
                  </a:moveTo>
                  <a:lnTo>
                    <a:pt x="7" y="0"/>
                  </a:lnTo>
                  <a:lnTo>
                    <a:pt x="20" y="8"/>
                  </a:lnTo>
                  <a:lnTo>
                    <a:pt x="33" y="24"/>
                  </a:lnTo>
                  <a:lnTo>
                    <a:pt x="39" y="32"/>
                  </a:lnTo>
                  <a:lnTo>
                    <a:pt x="33" y="56"/>
                  </a:lnTo>
                  <a:lnTo>
                    <a:pt x="26" y="48"/>
                  </a:lnTo>
                  <a:lnTo>
                    <a:pt x="20" y="40"/>
                  </a:lnTo>
                  <a:lnTo>
                    <a:pt x="13" y="1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6" name="Freeform 14"/>
            <p:cNvSpPr>
              <a:spLocks/>
            </p:cNvSpPr>
            <p:nvPr/>
          </p:nvSpPr>
          <p:spPr bwMode="auto">
            <a:xfrm>
              <a:off x="4842" y="2352"/>
              <a:ext cx="72" cy="96"/>
            </a:xfrm>
            <a:custGeom>
              <a:avLst/>
              <a:gdLst>
                <a:gd name="T0" fmla="*/ 13 w 72"/>
                <a:gd name="T1" fmla="*/ 40 h 96"/>
                <a:gd name="T2" fmla="*/ 7 w 72"/>
                <a:gd name="T3" fmla="*/ 32 h 96"/>
                <a:gd name="T4" fmla="*/ 0 w 72"/>
                <a:gd name="T5" fmla="*/ 40 h 96"/>
                <a:gd name="T6" fmla="*/ 0 w 72"/>
                <a:gd name="T7" fmla="*/ 56 h 96"/>
                <a:gd name="T8" fmla="*/ 13 w 72"/>
                <a:gd name="T9" fmla="*/ 56 h 96"/>
                <a:gd name="T10" fmla="*/ 20 w 72"/>
                <a:gd name="T11" fmla="*/ 80 h 96"/>
                <a:gd name="T12" fmla="*/ 46 w 72"/>
                <a:gd name="T13" fmla="*/ 96 h 96"/>
                <a:gd name="T14" fmla="*/ 59 w 72"/>
                <a:gd name="T15" fmla="*/ 96 h 96"/>
                <a:gd name="T16" fmla="*/ 65 w 72"/>
                <a:gd name="T17" fmla="*/ 72 h 96"/>
                <a:gd name="T18" fmla="*/ 72 w 72"/>
                <a:gd name="T19" fmla="*/ 48 h 96"/>
                <a:gd name="T20" fmla="*/ 65 w 72"/>
                <a:gd name="T21" fmla="*/ 16 h 96"/>
                <a:gd name="T22" fmla="*/ 39 w 72"/>
                <a:gd name="T23" fmla="*/ 0 h 96"/>
                <a:gd name="T24" fmla="*/ 20 w 72"/>
                <a:gd name="T25" fmla="*/ 16 h 96"/>
                <a:gd name="T26" fmla="*/ 13 w 72"/>
                <a:gd name="T27" fmla="*/ 4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96">
                  <a:moveTo>
                    <a:pt x="13" y="40"/>
                  </a:moveTo>
                  <a:lnTo>
                    <a:pt x="7" y="32"/>
                  </a:lnTo>
                  <a:lnTo>
                    <a:pt x="0" y="40"/>
                  </a:lnTo>
                  <a:lnTo>
                    <a:pt x="0" y="56"/>
                  </a:lnTo>
                  <a:lnTo>
                    <a:pt x="13" y="56"/>
                  </a:lnTo>
                  <a:lnTo>
                    <a:pt x="20" y="80"/>
                  </a:lnTo>
                  <a:lnTo>
                    <a:pt x="46" y="96"/>
                  </a:lnTo>
                  <a:lnTo>
                    <a:pt x="59" y="96"/>
                  </a:lnTo>
                  <a:lnTo>
                    <a:pt x="65" y="72"/>
                  </a:lnTo>
                  <a:lnTo>
                    <a:pt x="72" y="48"/>
                  </a:lnTo>
                  <a:lnTo>
                    <a:pt x="65" y="16"/>
                  </a:lnTo>
                  <a:lnTo>
                    <a:pt x="39" y="0"/>
                  </a:lnTo>
                  <a:lnTo>
                    <a:pt x="20" y="16"/>
                  </a:lnTo>
                  <a:lnTo>
                    <a:pt x="13" y="4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7" name="Freeform 15"/>
            <p:cNvSpPr>
              <a:spLocks/>
            </p:cNvSpPr>
            <p:nvPr/>
          </p:nvSpPr>
          <p:spPr bwMode="auto">
            <a:xfrm>
              <a:off x="4836" y="2328"/>
              <a:ext cx="84" cy="80"/>
            </a:xfrm>
            <a:custGeom>
              <a:avLst/>
              <a:gdLst>
                <a:gd name="T0" fmla="*/ 78 w 84"/>
                <a:gd name="T1" fmla="*/ 48 h 80"/>
                <a:gd name="T2" fmla="*/ 84 w 84"/>
                <a:gd name="T3" fmla="*/ 40 h 80"/>
                <a:gd name="T4" fmla="*/ 84 w 84"/>
                <a:gd name="T5" fmla="*/ 24 h 80"/>
                <a:gd name="T6" fmla="*/ 71 w 84"/>
                <a:gd name="T7" fmla="*/ 16 h 80"/>
                <a:gd name="T8" fmla="*/ 58 w 84"/>
                <a:gd name="T9" fmla="*/ 0 h 80"/>
                <a:gd name="T10" fmla="*/ 39 w 84"/>
                <a:gd name="T11" fmla="*/ 0 h 80"/>
                <a:gd name="T12" fmla="*/ 19 w 84"/>
                <a:gd name="T13" fmla="*/ 0 h 80"/>
                <a:gd name="T14" fmla="*/ 19 w 84"/>
                <a:gd name="T15" fmla="*/ 16 h 80"/>
                <a:gd name="T16" fmla="*/ 6 w 84"/>
                <a:gd name="T17" fmla="*/ 16 h 80"/>
                <a:gd name="T18" fmla="*/ 0 w 84"/>
                <a:gd name="T19" fmla="*/ 48 h 80"/>
                <a:gd name="T20" fmla="*/ 0 w 84"/>
                <a:gd name="T21" fmla="*/ 72 h 80"/>
                <a:gd name="T22" fmla="*/ 6 w 84"/>
                <a:gd name="T23" fmla="*/ 80 h 80"/>
                <a:gd name="T24" fmla="*/ 6 w 84"/>
                <a:gd name="T25" fmla="*/ 64 h 80"/>
                <a:gd name="T26" fmla="*/ 13 w 84"/>
                <a:gd name="T27" fmla="*/ 56 h 80"/>
                <a:gd name="T28" fmla="*/ 19 w 84"/>
                <a:gd name="T29" fmla="*/ 64 h 80"/>
                <a:gd name="T30" fmla="*/ 26 w 84"/>
                <a:gd name="T31" fmla="*/ 40 h 80"/>
                <a:gd name="T32" fmla="*/ 45 w 84"/>
                <a:gd name="T33" fmla="*/ 24 h 80"/>
                <a:gd name="T34" fmla="*/ 71 w 84"/>
                <a:gd name="T35" fmla="*/ 40 h 80"/>
                <a:gd name="T36" fmla="*/ 78 w 84"/>
                <a:gd name="T37" fmla="*/ 4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4" h="80">
                  <a:moveTo>
                    <a:pt x="78" y="48"/>
                  </a:moveTo>
                  <a:lnTo>
                    <a:pt x="84" y="40"/>
                  </a:lnTo>
                  <a:lnTo>
                    <a:pt x="84" y="24"/>
                  </a:lnTo>
                  <a:lnTo>
                    <a:pt x="71" y="16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19" y="0"/>
                  </a:lnTo>
                  <a:lnTo>
                    <a:pt x="19" y="16"/>
                  </a:lnTo>
                  <a:lnTo>
                    <a:pt x="6" y="16"/>
                  </a:lnTo>
                  <a:lnTo>
                    <a:pt x="0" y="48"/>
                  </a:lnTo>
                  <a:lnTo>
                    <a:pt x="0" y="72"/>
                  </a:lnTo>
                  <a:lnTo>
                    <a:pt x="6" y="80"/>
                  </a:lnTo>
                  <a:lnTo>
                    <a:pt x="6" y="64"/>
                  </a:lnTo>
                  <a:lnTo>
                    <a:pt x="13" y="56"/>
                  </a:lnTo>
                  <a:lnTo>
                    <a:pt x="19" y="64"/>
                  </a:lnTo>
                  <a:lnTo>
                    <a:pt x="26" y="40"/>
                  </a:lnTo>
                  <a:lnTo>
                    <a:pt x="45" y="24"/>
                  </a:lnTo>
                  <a:lnTo>
                    <a:pt x="71" y="40"/>
                  </a:lnTo>
                  <a:lnTo>
                    <a:pt x="78" y="4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8" name="Freeform 16"/>
            <p:cNvSpPr>
              <a:spLocks/>
            </p:cNvSpPr>
            <p:nvPr/>
          </p:nvSpPr>
          <p:spPr bwMode="auto">
            <a:xfrm>
              <a:off x="4803" y="2376"/>
              <a:ext cx="33" cy="56"/>
            </a:xfrm>
            <a:custGeom>
              <a:avLst/>
              <a:gdLst>
                <a:gd name="T0" fmla="*/ 33 w 33"/>
                <a:gd name="T1" fmla="*/ 16 h 56"/>
                <a:gd name="T2" fmla="*/ 33 w 33"/>
                <a:gd name="T3" fmla="*/ 0 h 56"/>
                <a:gd name="T4" fmla="*/ 20 w 33"/>
                <a:gd name="T5" fmla="*/ 8 h 56"/>
                <a:gd name="T6" fmla="*/ 0 w 33"/>
                <a:gd name="T7" fmla="*/ 24 h 56"/>
                <a:gd name="T8" fmla="*/ 0 w 33"/>
                <a:gd name="T9" fmla="*/ 40 h 56"/>
                <a:gd name="T10" fmla="*/ 0 w 33"/>
                <a:gd name="T11" fmla="*/ 56 h 56"/>
                <a:gd name="T12" fmla="*/ 13 w 33"/>
                <a:gd name="T13" fmla="*/ 56 h 56"/>
                <a:gd name="T14" fmla="*/ 13 w 33"/>
                <a:gd name="T15" fmla="*/ 40 h 56"/>
                <a:gd name="T16" fmla="*/ 26 w 33"/>
                <a:gd name="T17" fmla="*/ 16 h 56"/>
                <a:gd name="T18" fmla="*/ 33 w 33"/>
                <a:gd name="T19" fmla="*/ 1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6">
                  <a:moveTo>
                    <a:pt x="33" y="16"/>
                  </a:moveTo>
                  <a:lnTo>
                    <a:pt x="33" y="0"/>
                  </a:lnTo>
                  <a:lnTo>
                    <a:pt x="20" y="8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0" y="56"/>
                  </a:lnTo>
                  <a:lnTo>
                    <a:pt x="13" y="56"/>
                  </a:lnTo>
                  <a:lnTo>
                    <a:pt x="13" y="40"/>
                  </a:lnTo>
                  <a:lnTo>
                    <a:pt x="26" y="16"/>
                  </a:lnTo>
                  <a:lnTo>
                    <a:pt x="33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9" name="Freeform 17"/>
            <p:cNvSpPr>
              <a:spLocks/>
            </p:cNvSpPr>
            <p:nvPr/>
          </p:nvSpPr>
          <p:spPr bwMode="auto">
            <a:xfrm>
              <a:off x="4829" y="2368"/>
              <a:ext cx="13" cy="24"/>
            </a:xfrm>
            <a:custGeom>
              <a:avLst/>
              <a:gdLst>
                <a:gd name="T0" fmla="*/ 7 w 13"/>
                <a:gd name="T1" fmla="*/ 8 h 24"/>
                <a:gd name="T2" fmla="*/ 0 w 13"/>
                <a:gd name="T3" fmla="*/ 8 h 24"/>
                <a:gd name="T4" fmla="*/ 7 w 13"/>
                <a:gd name="T5" fmla="*/ 0 h 24"/>
                <a:gd name="T6" fmla="*/ 7 w 13"/>
                <a:gd name="T7" fmla="*/ 8 h 24"/>
                <a:gd name="T8" fmla="*/ 13 w 13"/>
                <a:gd name="T9" fmla="*/ 0 h 24"/>
                <a:gd name="T10" fmla="*/ 13 w 13"/>
                <a:gd name="T11" fmla="*/ 8 h 24"/>
                <a:gd name="T12" fmla="*/ 7 w 13"/>
                <a:gd name="T13" fmla="*/ 8 h 24"/>
                <a:gd name="T14" fmla="*/ 7 w 13"/>
                <a:gd name="T15" fmla="*/ 24 h 24"/>
                <a:gd name="T16" fmla="*/ 7 w 13"/>
                <a:gd name="T17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24">
                  <a:moveTo>
                    <a:pt x="7" y="8"/>
                  </a:moveTo>
                  <a:lnTo>
                    <a:pt x="0" y="8"/>
                  </a:lnTo>
                  <a:lnTo>
                    <a:pt x="7" y="0"/>
                  </a:lnTo>
                  <a:lnTo>
                    <a:pt x="7" y="8"/>
                  </a:lnTo>
                  <a:lnTo>
                    <a:pt x="13" y="0"/>
                  </a:lnTo>
                  <a:lnTo>
                    <a:pt x="13" y="8"/>
                  </a:lnTo>
                  <a:lnTo>
                    <a:pt x="7" y="8"/>
                  </a:lnTo>
                  <a:lnTo>
                    <a:pt x="7" y="24"/>
                  </a:lnTo>
                  <a:lnTo>
                    <a:pt x="7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0" name="Freeform 18"/>
            <p:cNvSpPr>
              <a:spLocks/>
            </p:cNvSpPr>
            <p:nvPr/>
          </p:nvSpPr>
          <p:spPr bwMode="auto">
            <a:xfrm>
              <a:off x="4849" y="2408"/>
              <a:ext cx="45" cy="64"/>
            </a:xfrm>
            <a:custGeom>
              <a:avLst/>
              <a:gdLst>
                <a:gd name="T0" fmla="*/ 6 w 45"/>
                <a:gd name="T1" fmla="*/ 0 h 64"/>
                <a:gd name="T2" fmla="*/ 0 w 45"/>
                <a:gd name="T3" fmla="*/ 48 h 64"/>
                <a:gd name="T4" fmla="*/ 13 w 45"/>
                <a:gd name="T5" fmla="*/ 56 h 64"/>
                <a:gd name="T6" fmla="*/ 32 w 45"/>
                <a:gd name="T7" fmla="*/ 64 h 64"/>
                <a:gd name="T8" fmla="*/ 45 w 45"/>
                <a:gd name="T9" fmla="*/ 56 h 64"/>
                <a:gd name="T10" fmla="*/ 45 w 45"/>
                <a:gd name="T11" fmla="*/ 40 h 64"/>
                <a:gd name="T12" fmla="*/ 39 w 45"/>
                <a:gd name="T13" fmla="*/ 40 h 64"/>
                <a:gd name="T14" fmla="*/ 13 w 45"/>
                <a:gd name="T15" fmla="*/ 24 h 64"/>
                <a:gd name="T16" fmla="*/ 6 w 45"/>
                <a:gd name="T1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64">
                  <a:moveTo>
                    <a:pt x="6" y="0"/>
                  </a:moveTo>
                  <a:lnTo>
                    <a:pt x="0" y="48"/>
                  </a:lnTo>
                  <a:lnTo>
                    <a:pt x="13" y="56"/>
                  </a:lnTo>
                  <a:lnTo>
                    <a:pt x="32" y="64"/>
                  </a:lnTo>
                  <a:lnTo>
                    <a:pt x="45" y="56"/>
                  </a:lnTo>
                  <a:lnTo>
                    <a:pt x="45" y="40"/>
                  </a:lnTo>
                  <a:lnTo>
                    <a:pt x="39" y="40"/>
                  </a:lnTo>
                  <a:lnTo>
                    <a:pt x="13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1" name="Freeform 19"/>
            <p:cNvSpPr>
              <a:spLocks/>
            </p:cNvSpPr>
            <p:nvPr/>
          </p:nvSpPr>
          <p:spPr bwMode="auto">
            <a:xfrm>
              <a:off x="4790" y="2448"/>
              <a:ext cx="182" cy="375"/>
            </a:xfrm>
            <a:custGeom>
              <a:avLst/>
              <a:gdLst>
                <a:gd name="T0" fmla="*/ 59 w 182"/>
                <a:gd name="T1" fmla="*/ 8 h 375"/>
                <a:gd name="T2" fmla="*/ 26 w 182"/>
                <a:gd name="T3" fmla="*/ 16 h 375"/>
                <a:gd name="T4" fmla="*/ 13 w 182"/>
                <a:gd name="T5" fmla="*/ 8 h 375"/>
                <a:gd name="T6" fmla="*/ 0 w 182"/>
                <a:gd name="T7" fmla="*/ 24 h 375"/>
                <a:gd name="T8" fmla="*/ 0 w 182"/>
                <a:gd name="T9" fmla="*/ 47 h 375"/>
                <a:gd name="T10" fmla="*/ 0 w 182"/>
                <a:gd name="T11" fmla="*/ 79 h 375"/>
                <a:gd name="T12" fmla="*/ 20 w 182"/>
                <a:gd name="T13" fmla="*/ 95 h 375"/>
                <a:gd name="T14" fmla="*/ 33 w 182"/>
                <a:gd name="T15" fmla="*/ 95 h 375"/>
                <a:gd name="T16" fmla="*/ 39 w 182"/>
                <a:gd name="T17" fmla="*/ 175 h 375"/>
                <a:gd name="T18" fmla="*/ 13 w 182"/>
                <a:gd name="T19" fmla="*/ 319 h 375"/>
                <a:gd name="T20" fmla="*/ 13 w 182"/>
                <a:gd name="T21" fmla="*/ 359 h 375"/>
                <a:gd name="T22" fmla="*/ 59 w 182"/>
                <a:gd name="T23" fmla="*/ 367 h 375"/>
                <a:gd name="T24" fmla="*/ 117 w 182"/>
                <a:gd name="T25" fmla="*/ 375 h 375"/>
                <a:gd name="T26" fmla="*/ 150 w 182"/>
                <a:gd name="T27" fmla="*/ 367 h 375"/>
                <a:gd name="T28" fmla="*/ 182 w 182"/>
                <a:gd name="T29" fmla="*/ 343 h 375"/>
                <a:gd name="T30" fmla="*/ 176 w 182"/>
                <a:gd name="T31" fmla="*/ 311 h 375"/>
                <a:gd name="T32" fmla="*/ 143 w 182"/>
                <a:gd name="T33" fmla="*/ 167 h 375"/>
                <a:gd name="T34" fmla="*/ 137 w 182"/>
                <a:gd name="T35" fmla="*/ 95 h 375"/>
                <a:gd name="T36" fmla="*/ 156 w 182"/>
                <a:gd name="T37" fmla="*/ 87 h 375"/>
                <a:gd name="T38" fmla="*/ 163 w 182"/>
                <a:gd name="T39" fmla="*/ 79 h 375"/>
                <a:gd name="T40" fmla="*/ 163 w 182"/>
                <a:gd name="T41" fmla="*/ 31 h 375"/>
                <a:gd name="T42" fmla="*/ 150 w 182"/>
                <a:gd name="T43" fmla="*/ 8 h 375"/>
                <a:gd name="T44" fmla="*/ 130 w 182"/>
                <a:gd name="T45" fmla="*/ 16 h 375"/>
                <a:gd name="T46" fmla="*/ 104 w 182"/>
                <a:gd name="T47" fmla="*/ 0 h 375"/>
                <a:gd name="T48" fmla="*/ 104 w 182"/>
                <a:gd name="T49" fmla="*/ 16 h 375"/>
                <a:gd name="T50" fmla="*/ 91 w 182"/>
                <a:gd name="T51" fmla="*/ 24 h 375"/>
                <a:gd name="T52" fmla="*/ 72 w 182"/>
                <a:gd name="T53" fmla="*/ 16 h 375"/>
                <a:gd name="T54" fmla="*/ 59 w 182"/>
                <a:gd name="T55" fmla="*/ 8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2" h="375">
                  <a:moveTo>
                    <a:pt x="59" y="8"/>
                  </a:moveTo>
                  <a:lnTo>
                    <a:pt x="26" y="16"/>
                  </a:lnTo>
                  <a:lnTo>
                    <a:pt x="13" y="8"/>
                  </a:lnTo>
                  <a:lnTo>
                    <a:pt x="0" y="24"/>
                  </a:lnTo>
                  <a:lnTo>
                    <a:pt x="0" y="47"/>
                  </a:lnTo>
                  <a:lnTo>
                    <a:pt x="0" y="79"/>
                  </a:lnTo>
                  <a:lnTo>
                    <a:pt x="20" y="95"/>
                  </a:lnTo>
                  <a:lnTo>
                    <a:pt x="33" y="95"/>
                  </a:lnTo>
                  <a:lnTo>
                    <a:pt x="39" y="175"/>
                  </a:lnTo>
                  <a:lnTo>
                    <a:pt x="13" y="319"/>
                  </a:lnTo>
                  <a:lnTo>
                    <a:pt x="13" y="359"/>
                  </a:lnTo>
                  <a:lnTo>
                    <a:pt x="59" y="367"/>
                  </a:lnTo>
                  <a:lnTo>
                    <a:pt x="117" y="375"/>
                  </a:lnTo>
                  <a:lnTo>
                    <a:pt x="150" y="367"/>
                  </a:lnTo>
                  <a:lnTo>
                    <a:pt x="182" y="343"/>
                  </a:lnTo>
                  <a:lnTo>
                    <a:pt x="176" y="311"/>
                  </a:lnTo>
                  <a:lnTo>
                    <a:pt x="143" y="167"/>
                  </a:lnTo>
                  <a:lnTo>
                    <a:pt x="137" y="95"/>
                  </a:lnTo>
                  <a:lnTo>
                    <a:pt x="156" y="87"/>
                  </a:lnTo>
                  <a:lnTo>
                    <a:pt x="163" y="79"/>
                  </a:lnTo>
                  <a:lnTo>
                    <a:pt x="163" y="31"/>
                  </a:lnTo>
                  <a:lnTo>
                    <a:pt x="150" y="8"/>
                  </a:lnTo>
                  <a:lnTo>
                    <a:pt x="130" y="16"/>
                  </a:lnTo>
                  <a:lnTo>
                    <a:pt x="104" y="0"/>
                  </a:lnTo>
                  <a:lnTo>
                    <a:pt x="104" y="16"/>
                  </a:lnTo>
                  <a:lnTo>
                    <a:pt x="91" y="24"/>
                  </a:lnTo>
                  <a:lnTo>
                    <a:pt x="72" y="16"/>
                  </a:lnTo>
                  <a:lnTo>
                    <a:pt x="59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V="1">
              <a:off x="4927" y="2511"/>
              <a:ext cx="6" cy="32"/>
            </a:xfrm>
            <a:prstGeom prst="line">
              <a:avLst/>
            </a:prstGeom>
            <a:noFill/>
            <a:ln w="9525">
              <a:solidFill>
                <a:srgbClr val="E4BB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3" name="Freeform 21"/>
            <p:cNvSpPr>
              <a:spLocks/>
            </p:cNvSpPr>
            <p:nvPr/>
          </p:nvSpPr>
          <p:spPr bwMode="auto">
            <a:xfrm>
              <a:off x="4797" y="2535"/>
              <a:ext cx="32" cy="32"/>
            </a:xfrm>
            <a:custGeom>
              <a:avLst/>
              <a:gdLst>
                <a:gd name="T0" fmla="*/ 0 w 32"/>
                <a:gd name="T1" fmla="*/ 0 h 32"/>
                <a:gd name="T2" fmla="*/ 6 w 32"/>
                <a:gd name="T3" fmla="*/ 24 h 32"/>
                <a:gd name="T4" fmla="*/ 13 w 32"/>
                <a:gd name="T5" fmla="*/ 32 h 32"/>
                <a:gd name="T6" fmla="*/ 32 w 32"/>
                <a:gd name="T7" fmla="*/ 24 h 32"/>
                <a:gd name="T8" fmla="*/ 26 w 32"/>
                <a:gd name="T9" fmla="*/ 8 h 32"/>
                <a:gd name="T10" fmla="*/ 13 w 32"/>
                <a:gd name="T11" fmla="*/ 8 h 32"/>
                <a:gd name="T12" fmla="*/ 0 w 32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2">
                  <a:moveTo>
                    <a:pt x="0" y="0"/>
                  </a:moveTo>
                  <a:lnTo>
                    <a:pt x="6" y="24"/>
                  </a:lnTo>
                  <a:lnTo>
                    <a:pt x="13" y="32"/>
                  </a:lnTo>
                  <a:lnTo>
                    <a:pt x="32" y="24"/>
                  </a:lnTo>
                  <a:lnTo>
                    <a:pt x="26" y="8"/>
                  </a:lnTo>
                  <a:lnTo>
                    <a:pt x="13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4" name="Freeform 22"/>
            <p:cNvSpPr>
              <a:spLocks/>
            </p:cNvSpPr>
            <p:nvPr/>
          </p:nvSpPr>
          <p:spPr bwMode="auto">
            <a:xfrm>
              <a:off x="4927" y="2527"/>
              <a:ext cx="26" cy="32"/>
            </a:xfrm>
            <a:custGeom>
              <a:avLst/>
              <a:gdLst>
                <a:gd name="T0" fmla="*/ 0 w 26"/>
                <a:gd name="T1" fmla="*/ 16 h 32"/>
                <a:gd name="T2" fmla="*/ 0 w 26"/>
                <a:gd name="T3" fmla="*/ 32 h 32"/>
                <a:gd name="T4" fmla="*/ 13 w 26"/>
                <a:gd name="T5" fmla="*/ 32 h 32"/>
                <a:gd name="T6" fmla="*/ 26 w 26"/>
                <a:gd name="T7" fmla="*/ 24 h 32"/>
                <a:gd name="T8" fmla="*/ 26 w 26"/>
                <a:gd name="T9" fmla="*/ 0 h 32"/>
                <a:gd name="T10" fmla="*/ 19 w 26"/>
                <a:gd name="T11" fmla="*/ 8 h 32"/>
                <a:gd name="T12" fmla="*/ 0 w 26"/>
                <a:gd name="T13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32">
                  <a:moveTo>
                    <a:pt x="0" y="16"/>
                  </a:moveTo>
                  <a:lnTo>
                    <a:pt x="0" y="32"/>
                  </a:lnTo>
                  <a:lnTo>
                    <a:pt x="13" y="32"/>
                  </a:lnTo>
                  <a:lnTo>
                    <a:pt x="26" y="24"/>
                  </a:lnTo>
                  <a:lnTo>
                    <a:pt x="26" y="0"/>
                  </a:lnTo>
                  <a:lnTo>
                    <a:pt x="19" y="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5" name="Freeform 23"/>
            <p:cNvSpPr>
              <a:spLocks/>
            </p:cNvSpPr>
            <p:nvPr/>
          </p:nvSpPr>
          <p:spPr bwMode="auto">
            <a:xfrm>
              <a:off x="4803" y="2559"/>
              <a:ext cx="111" cy="104"/>
            </a:xfrm>
            <a:custGeom>
              <a:avLst/>
              <a:gdLst>
                <a:gd name="T0" fmla="*/ 0 w 111"/>
                <a:gd name="T1" fmla="*/ 0 h 104"/>
                <a:gd name="T2" fmla="*/ 7 w 111"/>
                <a:gd name="T3" fmla="*/ 48 h 104"/>
                <a:gd name="T4" fmla="*/ 59 w 111"/>
                <a:gd name="T5" fmla="*/ 88 h 104"/>
                <a:gd name="T6" fmla="*/ 72 w 111"/>
                <a:gd name="T7" fmla="*/ 96 h 104"/>
                <a:gd name="T8" fmla="*/ 91 w 111"/>
                <a:gd name="T9" fmla="*/ 104 h 104"/>
                <a:gd name="T10" fmla="*/ 111 w 111"/>
                <a:gd name="T11" fmla="*/ 88 h 104"/>
                <a:gd name="T12" fmla="*/ 91 w 111"/>
                <a:gd name="T13" fmla="*/ 80 h 104"/>
                <a:gd name="T14" fmla="*/ 85 w 111"/>
                <a:gd name="T15" fmla="*/ 72 h 104"/>
                <a:gd name="T16" fmla="*/ 91 w 111"/>
                <a:gd name="T17" fmla="*/ 64 h 104"/>
                <a:gd name="T18" fmla="*/ 91 w 111"/>
                <a:gd name="T19" fmla="*/ 56 h 104"/>
                <a:gd name="T20" fmla="*/ 78 w 111"/>
                <a:gd name="T21" fmla="*/ 64 h 104"/>
                <a:gd name="T22" fmla="*/ 65 w 111"/>
                <a:gd name="T23" fmla="*/ 64 h 104"/>
                <a:gd name="T24" fmla="*/ 26 w 111"/>
                <a:gd name="T25" fmla="*/ 32 h 104"/>
                <a:gd name="T26" fmla="*/ 26 w 111"/>
                <a:gd name="T27" fmla="*/ 0 h 104"/>
                <a:gd name="T28" fmla="*/ 0 w 111"/>
                <a:gd name="T2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1" h="104">
                  <a:moveTo>
                    <a:pt x="0" y="0"/>
                  </a:moveTo>
                  <a:lnTo>
                    <a:pt x="7" y="48"/>
                  </a:lnTo>
                  <a:lnTo>
                    <a:pt x="59" y="88"/>
                  </a:lnTo>
                  <a:lnTo>
                    <a:pt x="72" y="96"/>
                  </a:lnTo>
                  <a:lnTo>
                    <a:pt x="91" y="104"/>
                  </a:lnTo>
                  <a:lnTo>
                    <a:pt x="111" y="88"/>
                  </a:lnTo>
                  <a:lnTo>
                    <a:pt x="91" y="80"/>
                  </a:lnTo>
                  <a:lnTo>
                    <a:pt x="85" y="72"/>
                  </a:lnTo>
                  <a:lnTo>
                    <a:pt x="91" y="64"/>
                  </a:lnTo>
                  <a:lnTo>
                    <a:pt x="91" y="56"/>
                  </a:lnTo>
                  <a:lnTo>
                    <a:pt x="78" y="64"/>
                  </a:lnTo>
                  <a:lnTo>
                    <a:pt x="65" y="64"/>
                  </a:lnTo>
                  <a:lnTo>
                    <a:pt x="26" y="3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6" name="Freeform 24"/>
            <p:cNvSpPr>
              <a:spLocks/>
            </p:cNvSpPr>
            <p:nvPr/>
          </p:nvSpPr>
          <p:spPr bwMode="auto">
            <a:xfrm>
              <a:off x="4888" y="2551"/>
              <a:ext cx="65" cy="96"/>
            </a:xfrm>
            <a:custGeom>
              <a:avLst/>
              <a:gdLst>
                <a:gd name="T0" fmla="*/ 39 w 65"/>
                <a:gd name="T1" fmla="*/ 8 h 96"/>
                <a:gd name="T2" fmla="*/ 39 w 65"/>
                <a:gd name="T3" fmla="*/ 48 h 96"/>
                <a:gd name="T4" fmla="*/ 19 w 65"/>
                <a:gd name="T5" fmla="*/ 72 h 96"/>
                <a:gd name="T6" fmla="*/ 6 w 65"/>
                <a:gd name="T7" fmla="*/ 64 h 96"/>
                <a:gd name="T8" fmla="*/ 6 w 65"/>
                <a:gd name="T9" fmla="*/ 72 h 96"/>
                <a:gd name="T10" fmla="*/ 0 w 65"/>
                <a:gd name="T11" fmla="*/ 80 h 96"/>
                <a:gd name="T12" fmla="*/ 6 w 65"/>
                <a:gd name="T13" fmla="*/ 88 h 96"/>
                <a:gd name="T14" fmla="*/ 26 w 65"/>
                <a:gd name="T15" fmla="*/ 96 h 96"/>
                <a:gd name="T16" fmla="*/ 32 w 65"/>
                <a:gd name="T17" fmla="*/ 88 h 96"/>
                <a:gd name="T18" fmla="*/ 39 w 65"/>
                <a:gd name="T19" fmla="*/ 80 h 96"/>
                <a:gd name="T20" fmla="*/ 58 w 65"/>
                <a:gd name="T21" fmla="*/ 56 h 96"/>
                <a:gd name="T22" fmla="*/ 65 w 65"/>
                <a:gd name="T23" fmla="*/ 0 h 96"/>
                <a:gd name="T24" fmla="*/ 52 w 65"/>
                <a:gd name="T25" fmla="*/ 8 h 96"/>
                <a:gd name="T26" fmla="*/ 39 w 65"/>
                <a:gd name="T27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96">
                  <a:moveTo>
                    <a:pt x="39" y="8"/>
                  </a:moveTo>
                  <a:lnTo>
                    <a:pt x="39" y="48"/>
                  </a:lnTo>
                  <a:lnTo>
                    <a:pt x="19" y="72"/>
                  </a:lnTo>
                  <a:lnTo>
                    <a:pt x="6" y="64"/>
                  </a:lnTo>
                  <a:lnTo>
                    <a:pt x="6" y="72"/>
                  </a:lnTo>
                  <a:lnTo>
                    <a:pt x="0" y="80"/>
                  </a:lnTo>
                  <a:lnTo>
                    <a:pt x="6" y="88"/>
                  </a:lnTo>
                  <a:lnTo>
                    <a:pt x="26" y="96"/>
                  </a:lnTo>
                  <a:lnTo>
                    <a:pt x="32" y="88"/>
                  </a:lnTo>
                  <a:lnTo>
                    <a:pt x="39" y="80"/>
                  </a:lnTo>
                  <a:lnTo>
                    <a:pt x="58" y="56"/>
                  </a:lnTo>
                  <a:lnTo>
                    <a:pt x="65" y="0"/>
                  </a:lnTo>
                  <a:lnTo>
                    <a:pt x="52" y="8"/>
                  </a:lnTo>
                  <a:lnTo>
                    <a:pt x="39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7" name="Freeform 25"/>
            <p:cNvSpPr>
              <a:spLocks/>
            </p:cNvSpPr>
            <p:nvPr/>
          </p:nvSpPr>
          <p:spPr bwMode="auto">
            <a:xfrm>
              <a:off x="4836" y="2448"/>
              <a:ext cx="78" cy="47"/>
            </a:xfrm>
            <a:custGeom>
              <a:avLst/>
              <a:gdLst>
                <a:gd name="T0" fmla="*/ 13 w 78"/>
                <a:gd name="T1" fmla="*/ 8 h 47"/>
                <a:gd name="T2" fmla="*/ 0 w 78"/>
                <a:gd name="T3" fmla="*/ 16 h 47"/>
                <a:gd name="T4" fmla="*/ 0 w 78"/>
                <a:gd name="T5" fmla="*/ 31 h 47"/>
                <a:gd name="T6" fmla="*/ 19 w 78"/>
                <a:gd name="T7" fmla="*/ 47 h 47"/>
                <a:gd name="T8" fmla="*/ 32 w 78"/>
                <a:gd name="T9" fmla="*/ 47 h 47"/>
                <a:gd name="T10" fmla="*/ 45 w 78"/>
                <a:gd name="T11" fmla="*/ 31 h 47"/>
                <a:gd name="T12" fmla="*/ 52 w 78"/>
                <a:gd name="T13" fmla="*/ 47 h 47"/>
                <a:gd name="T14" fmla="*/ 65 w 78"/>
                <a:gd name="T15" fmla="*/ 47 h 47"/>
                <a:gd name="T16" fmla="*/ 78 w 78"/>
                <a:gd name="T17" fmla="*/ 31 h 47"/>
                <a:gd name="T18" fmla="*/ 71 w 78"/>
                <a:gd name="T19" fmla="*/ 8 h 47"/>
                <a:gd name="T20" fmla="*/ 58 w 78"/>
                <a:gd name="T21" fmla="*/ 0 h 47"/>
                <a:gd name="T22" fmla="*/ 58 w 78"/>
                <a:gd name="T23" fmla="*/ 16 h 47"/>
                <a:gd name="T24" fmla="*/ 45 w 78"/>
                <a:gd name="T25" fmla="*/ 24 h 47"/>
                <a:gd name="T26" fmla="*/ 26 w 78"/>
                <a:gd name="T27" fmla="*/ 16 h 47"/>
                <a:gd name="T28" fmla="*/ 13 w 78"/>
                <a:gd name="T29" fmla="*/ 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8" h="47">
                  <a:moveTo>
                    <a:pt x="13" y="8"/>
                  </a:moveTo>
                  <a:lnTo>
                    <a:pt x="0" y="16"/>
                  </a:lnTo>
                  <a:lnTo>
                    <a:pt x="0" y="31"/>
                  </a:lnTo>
                  <a:lnTo>
                    <a:pt x="19" y="47"/>
                  </a:lnTo>
                  <a:lnTo>
                    <a:pt x="32" y="47"/>
                  </a:lnTo>
                  <a:lnTo>
                    <a:pt x="45" y="31"/>
                  </a:lnTo>
                  <a:lnTo>
                    <a:pt x="52" y="47"/>
                  </a:lnTo>
                  <a:lnTo>
                    <a:pt x="65" y="47"/>
                  </a:lnTo>
                  <a:lnTo>
                    <a:pt x="78" y="31"/>
                  </a:lnTo>
                  <a:lnTo>
                    <a:pt x="71" y="8"/>
                  </a:lnTo>
                  <a:lnTo>
                    <a:pt x="58" y="0"/>
                  </a:lnTo>
                  <a:lnTo>
                    <a:pt x="58" y="16"/>
                  </a:lnTo>
                  <a:lnTo>
                    <a:pt x="45" y="24"/>
                  </a:lnTo>
                  <a:lnTo>
                    <a:pt x="26" y="16"/>
                  </a:lnTo>
                  <a:lnTo>
                    <a:pt x="13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8" name="Freeform 26"/>
            <p:cNvSpPr>
              <a:spLocks/>
            </p:cNvSpPr>
            <p:nvPr/>
          </p:nvSpPr>
          <p:spPr bwMode="auto">
            <a:xfrm>
              <a:off x="4888" y="2823"/>
              <a:ext cx="6" cy="72"/>
            </a:xfrm>
            <a:custGeom>
              <a:avLst/>
              <a:gdLst>
                <a:gd name="T0" fmla="*/ 0 w 6"/>
                <a:gd name="T1" fmla="*/ 72 h 72"/>
                <a:gd name="T2" fmla="*/ 0 w 6"/>
                <a:gd name="T3" fmla="*/ 40 h 72"/>
                <a:gd name="T4" fmla="*/ 6 w 6"/>
                <a:gd name="T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72">
                  <a:moveTo>
                    <a:pt x="0" y="72"/>
                  </a:moveTo>
                  <a:lnTo>
                    <a:pt x="0" y="40"/>
                  </a:lnTo>
                  <a:lnTo>
                    <a:pt x="6" y="0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9" name="Freeform 27"/>
            <p:cNvSpPr>
              <a:spLocks/>
            </p:cNvSpPr>
            <p:nvPr/>
          </p:nvSpPr>
          <p:spPr bwMode="auto">
            <a:xfrm>
              <a:off x="4855" y="2895"/>
              <a:ext cx="98" cy="48"/>
            </a:xfrm>
            <a:custGeom>
              <a:avLst/>
              <a:gdLst>
                <a:gd name="T0" fmla="*/ 7 w 98"/>
                <a:gd name="T1" fmla="*/ 0 h 48"/>
                <a:gd name="T2" fmla="*/ 0 w 98"/>
                <a:gd name="T3" fmla="*/ 24 h 48"/>
                <a:gd name="T4" fmla="*/ 7 w 98"/>
                <a:gd name="T5" fmla="*/ 40 h 48"/>
                <a:gd name="T6" fmla="*/ 20 w 98"/>
                <a:gd name="T7" fmla="*/ 48 h 48"/>
                <a:gd name="T8" fmla="*/ 46 w 98"/>
                <a:gd name="T9" fmla="*/ 48 h 48"/>
                <a:gd name="T10" fmla="*/ 52 w 98"/>
                <a:gd name="T11" fmla="*/ 32 h 48"/>
                <a:gd name="T12" fmla="*/ 59 w 98"/>
                <a:gd name="T13" fmla="*/ 40 h 48"/>
                <a:gd name="T14" fmla="*/ 78 w 98"/>
                <a:gd name="T15" fmla="*/ 40 h 48"/>
                <a:gd name="T16" fmla="*/ 98 w 98"/>
                <a:gd name="T17" fmla="*/ 32 h 48"/>
                <a:gd name="T18" fmla="*/ 91 w 98"/>
                <a:gd name="T19" fmla="*/ 16 h 48"/>
                <a:gd name="T20" fmla="*/ 78 w 98"/>
                <a:gd name="T21" fmla="*/ 16 h 48"/>
                <a:gd name="T22" fmla="*/ 65 w 98"/>
                <a:gd name="T23" fmla="*/ 0 h 48"/>
                <a:gd name="T24" fmla="*/ 46 w 98"/>
                <a:gd name="T25" fmla="*/ 8 h 48"/>
                <a:gd name="T26" fmla="*/ 33 w 98"/>
                <a:gd name="T27" fmla="*/ 0 h 48"/>
                <a:gd name="T28" fmla="*/ 26 w 98"/>
                <a:gd name="T29" fmla="*/ 8 h 48"/>
                <a:gd name="T30" fmla="*/ 7 w 98"/>
                <a:gd name="T3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" h="48">
                  <a:moveTo>
                    <a:pt x="7" y="0"/>
                  </a:moveTo>
                  <a:lnTo>
                    <a:pt x="0" y="24"/>
                  </a:lnTo>
                  <a:lnTo>
                    <a:pt x="7" y="40"/>
                  </a:lnTo>
                  <a:lnTo>
                    <a:pt x="20" y="48"/>
                  </a:lnTo>
                  <a:lnTo>
                    <a:pt x="46" y="48"/>
                  </a:lnTo>
                  <a:lnTo>
                    <a:pt x="52" y="32"/>
                  </a:lnTo>
                  <a:lnTo>
                    <a:pt x="59" y="40"/>
                  </a:lnTo>
                  <a:lnTo>
                    <a:pt x="78" y="40"/>
                  </a:lnTo>
                  <a:lnTo>
                    <a:pt x="98" y="32"/>
                  </a:lnTo>
                  <a:lnTo>
                    <a:pt x="91" y="16"/>
                  </a:lnTo>
                  <a:lnTo>
                    <a:pt x="78" y="16"/>
                  </a:lnTo>
                  <a:lnTo>
                    <a:pt x="65" y="0"/>
                  </a:lnTo>
                  <a:lnTo>
                    <a:pt x="46" y="8"/>
                  </a:lnTo>
                  <a:lnTo>
                    <a:pt x="33" y="0"/>
                  </a:lnTo>
                  <a:lnTo>
                    <a:pt x="26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0" name="Freeform 28"/>
            <p:cNvSpPr>
              <a:spLocks/>
            </p:cNvSpPr>
            <p:nvPr/>
          </p:nvSpPr>
          <p:spPr bwMode="auto">
            <a:xfrm>
              <a:off x="4427" y="2863"/>
              <a:ext cx="39" cy="48"/>
            </a:xfrm>
            <a:custGeom>
              <a:avLst/>
              <a:gdLst>
                <a:gd name="T0" fmla="*/ 0 w 39"/>
                <a:gd name="T1" fmla="*/ 0 h 48"/>
                <a:gd name="T2" fmla="*/ 0 w 39"/>
                <a:gd name="T3" fmla="*/ 32 h 48"/>
                <a:gd name="T4" fmla="*/ 0 w 39"/>
                <a:gd name="T5" fmla="*/ 48 h 48"/>
                <a:gd name="T6" fmla="*/ 13 w 39"/>
                <a:gd name="T7" fmla="*/ 48 h 48"/>
                <a:gd name="T8" fmla="*/ 19 w 39"/>
                <a:gd name="T9" fmla="*/ 48 h 48"/>
                <a:gd name="T10" fmla="*/ 26 w 39"/>
                <a:gd name="T11" fmla="*/ 48 h 48"/>
                <a:gd name="T12" fmla="*/ 39 w 39"/>
                <a:gd name="T13" fmla="*/ 48 h 48"/>
                <a:gd name="T14" fmla="*/ 39 w 39"/>
                <a:gd name="T15" fmla="*/ 32 h 48"/>
                <a:gd name="T16" fmla="*/ 39 w 39"/>
                <a:gd name="T17" fmla="*/ 0 h 48"/>
                <a:gd name="T18" fmla="*/ 32 w 39"/>
                <a:gd name="T19" fmla="*/ 0 h 48"/>
                <a:gd name="T20" fmla="*/ 0 w 39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48">
                  <a:moveTo>
                    <a:pt x="0" y="0"/>
                  </a:moveTo>
                  <a:lnTo>
                    <a:pt x="0" y="32"/>
                  </a:lnTo>
                  <a:lnTo>
                    <a:pt x="0" y="48"/>
                  </a:lnTo>
                  <a:lnTo>
                    <a:pt x="13" y="48"/>
                  </a:lnTo>
                  <a:lnTo>
                    <a:pt x="19" y="48"/>
                  </a:lnTo>
                  <a:lnTo>
                    <a:pt x="26" y="48"/>
                  </a:lnTo>
                  <a:lnTo>
                    <a:pt x="39" y="48"/>
                  </a:lnTo>
                  <a:lnTo>
                    <a:pt x="39" y="32"/>
                  </a:lnTo>
                  <a:lnTo>
                    <a:pt x="39" y="0"/>
                  </a:lnTo>
                  <a:lnTo>
                    <a:pt x="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1" name="Freeform 29"/>
            <p:cNvSpPr>
              <a:spLocks/>
            </p:cNvSpPr>
            <p:nvPr/>
          </p:nvSpPr>
          <p:spPr bwMode="auto">
            <a:xfrm>
              <a:off x="4459" y="2567"/>
              <a:ext cx="20" cy="32"/>
            </a:xfrm>
            <a:custGeom>
              <a:avLst/>
              <a:gdLst>
                <a:gd name="T0" fmla="*/ 0 w 20"/>
                <a:gd name="T1" fmla="*/ 8 h 32"/>
                <a:gd name="T2" fmla="*/ 0 w 20"/>
                <a:gd name="T3" fmla="*/ 0 h 32"/>
                <a:gd name="T4" fmla="*/ 13 w 20"/>
                <a:gd name="T5" fmla="*/ 0 h 32"/>
                <a:gd name="T6" fmla="*/ 20 w 20"/>
                <a:gd name="T7" fmla="*/ 16 h 32"/>
                <a:gd name="T8" fmla="*/ 20 w 20"/>
                <a:gd name="T9" fmla="*/ 24 h 32"/>
                <a:gd name="T10" fmla="*/ 20 w 20"/>
                <a:gd name="T11" fmla="*/ 32 h 32"/>
                <a:gd name="T12" fmla="*/ 13 w 20"/>
                <a:gd name="T13" fmla="*/ 32 h 32"/>
                <a:gd name="T14" fmla="*/ 13 w 20"/>
                <a:gd name="T15" fmla="*/ 24 h 32"/>
                <a:gd name="T16" fmla="*/ 7 w 20"/>
                <a:gd name="T17" fmla="*/ 8 h 32"/>
                <a:gd name="T18" fmla="*/ 0 w 20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32">
                  <a:moveTo>
                    <a:pt x="0" y="8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20" y="16"/>
                  </a:lnTo>
                  <a:lnTo>
                    <a:pt x="20" y="24"/>
                  </a:lnTo>
                  <a:lnTo>
                    <a:pt x="20" y="32"/>
                  </a:lnTo>
                  <a:lnTo>
                    <a:pt x="13" y="32"/>
                  </a:lnTo>
                  <a:lnTo>
                    <a:pt x="13" y="24"/>
                  </a:lnTo>
                  <a:lnTo>
                    <a:pt x="7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2" name="Freeform 30"/>
            <p:cNvSpPr>
              <a:spLocks/>
            </p:cNvSpPr>
            <p:nvPr/>
          </p:nvSpPr>
          <p:spPr bwMode="auto">
            <a:xfrm>
              <a:off x="4414" y="2551"/>
              <a:ext cx="52" cy="64"/>
            </a:xfrm>
            <a:custGeom>
              <a:avLst/>
              <a:gdLst>
                <a:gd name="T0" fmla="*/ 13 w 52"/>
                <a:gd name="T1" fmla="*/ 24 h 64"/>
                <a:gd name="T2" fmla="*/ 7 w 52"/>
                <a:gd name="T3" fmla="*/ 24 h 64"/>
                <a:gd name="T4" fmla="*/ 0 w 52"/>
                <a:gd name="T5" fmla="*/ 32 h 64"/>
                <a:gd name="T6" fmla="*/ 0 w 52"/>
                <a:gd name="T7" fmla="*/ 40 h 64"/>
                <a:gd name="T8" fmla="*/ 7 w 52"/>
                <a:gd name="T9" fmla="*/ 40 h 64"/>
                <a:gd name="T10" fmla="*/ 13 w 52"/>
                <a:gd name="T11" fmla="*/ 56 h 64"/>
                <a:gd name="T12" fmla="*/ 32 w 52"/>
                <a:gd name="T13" fmla="*/ 64 h 64"/>
                <a:gd name="T14" fmla="*/ 39 w 52"/>
                <a:gd name="T15" fmla="*/ 64 h 64"/>
                <a:gd name="T16" fmla="*/ 45 w 52"/>
                <a:gd name="T17" fmla="*/ 48 h 64"/>
                <a:gd name="T18" fmla="*/ 52 w 52"/>
                <a:gd name="T19" fmla="*/ 32 h 64"/>
                <a:gd name="T20" fmla="*/ 45 w 52"/>
                <a:gd name="T21" fmla="*/ 8 h 64"/>
                <a:gd name="T22" fmla="*/ 26 w 52"/>
                <a:gd name="T23" fmla="*/ 0 h 64"/>
                <a:gd name="T24" fmla="*/ 13 w 52"/>
                <a:gd name="T25" fmla="*/ 16 h 64"/>
                <a:gd name="T26" fmla="*/ 13 w 52"/>
                <a:gd name="T27" fmla="*/ 2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64">
                  <a:moveTo>
                    <a:pt x="13" y="24"/>
                  </a:moveTo>
                  <a:lnTo>
                    <a:pt x="7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7" y="40"/>
                  </a:lnTo>
                  <a:lnTo>
                    <a:pt x="13" y="56"/>
                  </a:lnTo>
                  <a:lnTo>
                    <a:pt x="32" y="64"/>
                  </a:lnTo>
                  <a:lnTo>
                    <a:pt x="39" y="64"/>
                  </a:lnTo>
                  <a:lnTo>
                    <a:pt x="45" y="48"/>
                  </a:lnTo>
                  <a:lnTo>
                    <a:pt x="52" y="32"/>
                  </a:lnTo>
                  <a:lnTo>
                    <a:pt x="45" y="8"/>
                  </a:lnTo>
                  <a:lnTo>
                    <a:pt x="26" y="0"/>
                  </a:lnTo>
                  <a:lnTo>
                    <a:pt x="13" y="16"/>
                  </a:lnTo>
                  <a:lnTo>
                    <a:pt x="13" y="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3" name="Freeform 31"/>
            <p:cNvSpPr>
              <a:spLocks/>
            </p:cNvSpPr>
            <p:nvPr/>
          </p:nvSpPr>
          <p:spPr bwMode="auto">
            <a:xfrm>
              <a:off x="4408" y="2535"/>
              <a:ext cx="58" cy="56"/>
            </a:xfrm>
            <a:custGeom>
              <a:avLst/>
              <a:gdLst>
                <a:gd name="T0" fmla="*/ 51 w 58"/>
                <a:gd name="T1" fmla="*/ 32 h 56"/>
                <a:gd name="T2" fmla="*/ 58 w 58"/>
                <a:gd name="T3" fmla="*/ 32 h 56"/>
                <a:gd name="T4" fmla="*/ 58 w 58"/>
                <a:gd name="T5" fmla="*/ 16 h 56"/>
                <a:gd name="T6" fmla="*/ 51 w 58"/>
                <a:gd name="T7" fmla="*/ 8 h 56"/>
                <a:gd name="T8" fmla="*/ 38 w 58"/>
                <a:gd name="T9" fmla="*/ 0 h 56"/>
                <a:gd name="T10" fmla="*/ 26 w 58"/>
                <a:gd name="T11" fmla="*/ 0 h 56"/>
                <a:gd name="T12" fmla="*/ 19 w 58"/>
                <a:gd name="T13" fmla="*/ 0 h 56"/>
                <a:gd name="T14" fmla="*/ 13 w 58"/>
                <a:gd name="T15" fmla="*/ 8 h 56"/>
                <a:gd name="T16" fmla="*/ 6 w 58"/>
                <a:gd name="T17" fmla="*/ 16 h 56"/>
                <a:gd name="T18" fmla="*/ 0 w 58"/>
                <a:gd name="T19" fmla="*/ 32 h 56"/>
                <a:gd name="T20" fmla="*/ 0 w 58"/>
                <a:gd name="T21" fmla="*/ 48 h 56"/>
                <a:gd name="T22" fmla="*/ 6 w 58"/>
                <a:gd name="T23" fmla="*/ 56 h 56"/>
                <a:gd name="T24" fmla="*/ 6 w 58"/>
                <a:gd name="T25" fmla="*/ 48 h 56"/>
                <a:gd name="T26" fmla="*/ 13 w 58"/>
                <a:gd name="T27" fmla="*/ 40 h 56"/>
                <a:gd name="T28" fmla="*/ 19 w 58"/>
                <a:gd name="T29" fmla="*/ 40 h 56"/>
                <a:gd name="T30" fmla="*/ 19 w 58"/>
                <a:gd name="T31" fmla="*/ 32 h 56"/>
                <a:gd name="T32" fmla="*/ 32 w 58"/>
                <a:gd name="T33" fmla="*/ 16 h 56"/>
                <a:gd name="T34" fmla="*/ 51 w 58"/>
                <a:gd name="T35" fmla="*/ 24 h 56"/>
                <a:gd name="T36" fmla="*/ 51 w 58"/>
                <a:gd name="T37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" h="56">
                  <a:moveTo>
                    <a:pt x="51" y="32"/>
                  </a:moveTo>
                  <a:lnTo>
                    <a:pt x="58" y="32"/>
                  </a:lnTo>
                  <a:lnTo>
                    <a:pt x="58" y="16"/>
                  </a:lnTo>
                  <a:lnTo>
                    <a:pt x="51" y="8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8"/>
                  </a:lnTo>
                  <a:lnTo>
                    <a:pt x="6" y="16"/>
                  </a:lnTo>
                  <a:lnTo>
                    <a:pt x="0" y="32"/>
                  </a:lnTo>
                  <a:lnTo>
                    <a:pt x="0" y="48"/>
                  </a:lnTo>
                  <a:lnTo>
                    <a:pt x="6" y="56"/>
                  </a:lnTo>
                  <a:lnTo>
                    <a:pt x="6" y="48"/>
                  </a:lnTo>
                  <a:lnTo>
                    <a:pt x="13" y="40"/>
                  </a:lnTo>
                  <a:lnTo>
                    <a:pt x="19" y="40"/>
                  </a:lnTo>
                  <a:lnTo>
                    <a:pt x="19" y="32"/>
                  </a:lnTo>
                  <a:lnTo>
                    <a:pt x="32" y="16"/>
                  </a:lnTo>
                  <a:lnTo>
                    <a:pt x="51" y="24"/>
                  </a:lnTo>
                  <a:lnTo>
                    <a:pt x="51" y="3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4" name="Freeform 32"/>
            <p:cNvSpPr>
              <a:spLocks/>
            </p:cNvSpPr>
            <p:nvPr/>
          </p:nvSpPr>
          <p:spPr bwMode="auto">
            <a:xfrm>
              <a:off x="4388" y="2567"/>
              <a:ext cx="26" cy="40"/>
            </a:xfrm>
            <a:custGeom>
              <a:avLst/>
              <a:gdLst>
                <a:gd name="T0" fmla="*/ 26 w 26"/>
                <a:gd name="T1" fmla="*/ 8 h 40"/>
                <a:gd name="T2" fmla="*/ 20 w 26"/>
                <a:gd name="T3" fmla="*/ 0 h 40"/>
                <a:gd name="T4" fmla="*/ 13 w 26"/>
                <a:gd name="T5" fmla="*/ 8 h 40"/>
                <a:gd name="T6" fmla="*/ 0 w 26"/>
                <a:gd name="T7" fmla="*/ 16 h 40"/>
                <a:gd name="T8" fmla="*/ 0 w 26"/>
                <a:gd name="T9" fmla="*/ 24 h 40"/>
                <a:gd name="T10" fmla="*/ 0 w 26"/>
                <a:gd name="T11" fmla="*/ 40 h 40"/>
                <a:gd name="T12" fmla="*/ 7 w 26"/>
                <a:gd name="T13" fmla="*/ 32 h 40"/>
                <a:gd name="T14" fmla="*/ 13 w 26"/>
                <a:gd name="T15" fmla="*/ 24 h 40"/>
                <a:gd name="T16" fmla="*/ 20 w 26"/>
                <a:gd name="T17" fmla="*/ 16 h 40"/>
                <a:gd name="T18" fmla="*/ 26 w 26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40">
                  <a:moveTo>
                    <a:pt x="26" y="8"/>
                  </a:moveTo>
                  <a:lnTo>
                    <a:pt x="20" y="0"/>
                  </a:lnTo>
                  <a:lnTo>
                    <a:pt x="13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7" y="32"/>
                  </a:lnTo>
                  <a:lnTo>
                    <a:pt x="13" y="24"/>
                  </a:lnTo>
                  <a:lnTo>
                    <a:pt x="20" y="16"/>
                  </a:lnTo>
                  <a:lnTo>
                    <a:pt x="26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5" name="Freeform 33"/>
            <p:cNvSpPr>
              <a:spLocks/>
            </p:cNvSpPr>
            <p:nvPr/>
          </p:nvSpPr>
          <p:spPr bwMode="auto">
            <a:xfrm>
              <a:off x="4408" y="2559"/>
              <a:ext cx="6" cy="16"/>
            </a:xfrm>
            <a:custGeom>
              <a:avLst/>
              <a:gdLst>
                <a:gd name="T0" fmla="*/ 0 w 6"/>
                <a:gd name="T1" fmla="*/ 8 h 16"/>
                <a:gd name="T2" fmla="*/ 0 w 6"/>
                <a:gd name="T3" fmla="*/ 8 h 16"/>
                <a:gd name="T4" fmla="*/ 0 w 6"/>
                <a:gd name="T5" fmla="*/ 0 h 16"/>
                <a:gd name="T6" fmla="*/ 0 w 6"/>
                <a:gd name="T7" fmla="*/ 8 h 16"/>
                <a:gd name="T8" fmla="*/ 6 w 6"/>
                <a:gd name="T9" fmla="*/ 8 h 16"/>
                <a:gd name="T10" fmla="*/ 6 w 6"/>
                <a:gd name="T11" fmla="*/ 8 h 16"/>
                <a:gd name="T12" fmla="*/ 6 w 6"/>
                <a:gd name="T13" fmla="*/ 8 h 16"/>
                <a:gd name="T14" fmla="*/ 6 w 6"/>
                <a:gd name="T15" fmla="*/ 16 h 16"/>
                <a:gd name="T16" fmla="*/ 0 w 6"/>
                <a:gd name="T17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6">
                  <a:moveTo>
                    <a:pt x="0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1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6" name="Freeform 34"/>
            <p:cNvSpPr>
              <a:spLocks/>
            </p:cNvSpPr>
            <p:nvPr/>
          </p:nvSpPr>
          <p:spPr bwMode="auto">
            <a:xfrm>
              <a:off x="4421" y="2591"/>
              <a:ext cx="25" cy="40"/>
            </a:xfrm>
            <a:custGeom>
              <a:avLst/>
              <a:gdLst>
                <a:gd name="T0" fmla="*/ 0 w 25"/>
                <a:gd name="T1" fmla="*/ 0 h 40"/>
                <a:gd name="T2" fmla="*/ 0 w 25"/>
                <a:gd name="T3" fmla="*/ 32 h 40"/>
                <a:gd name="T4" fmla="*/ 6 w 25"/>
                <a:gd name="T5" fmla="*/ 40 h 40"/>
                <a:gd name="T6" fmla="*/ 19 w 25"/>
                <a:gd name="T7" fmla="*/ 40 h 40"/>
                <a:gd name="T8" fmla="*/ 25 w 25"/>
                <a:gd name="T9" fmla="*/ 32 h 40"/>
                <a:gd name="T10" fmla="*/ 25 w 25"/>
                <a:gd name="T11" fmla="*/ 24 h 40"/>
                <a:gd name="T12" fmla="*/ 25 w 25"/>
                <a:gd name="T13" fmla="*/ 24 h 40"/>
                <a:gd name="T14" fmla="*/ 6 w 25"/>
                <a:gd name="T15" fmla="*/ 16 h 40"/>
                <a:gd name="T16" fmla="*/ 0 w 25"/>
                <a:gd name="T1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40">
                  <a:moveTo>
                    <a:pt x="0" y="0"/>
                  </a:moveTo>
                  <a:lnTo>
                    <a:pt x="0" y="32"/>
                  </a:lnTo>
                  <a:lnTo>
                    <a:pt x="6" y="40"/>
                  </a:lnTo>
                  <a:lnTo>
                    <a:pt x="19" y="40"/>
                  </a:lnTo>
                  <a:lnTo>
                    <a:pt x="25" y="32"/>
                  </a:lnTo>
                  <a:lnTo>
                    <a:pt x="25" y="24"/>
                  </a:lnTo>
                  <a:lnTo>
                    <a:pt x="25" y="24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7" name="Freeform 35"/>
            <p:cNvSpPr>
              <a:spLocks/>
            </p:cNvSpPr>
            <p:nvPr/>
          </p:nvSpPr>
          <p:spPr bwMode="auto">
            <a:xfrm>
              <a:off x="4382" y="2615"/>
              <a:ext cx="116" cy="248"/>
            </a:xfrm>
            <a:custGeom>
              <a:avLst/>
              <a:gdLst>
                <a:gd name="T0" fmla="*/ 39 w 116"/>
                <a:gd name="T1" fmla="*/ 8 h 248"/>
                <a:gd name="T2" fmla="*/ 19 w 116"/>
                <a:gd name="T3" fmla="*/ 16 h 248"/>
                <a:gd name="T4" fmla="*/ 6 w 116"/>
                <a:gd name="T5" fmla="*/ 8 h 248"/>
                <a:gd name="T6" fmla="*/ 0 w 116"/>
                <a:gd name="T7" fmla="*/ 16 h 248"/>
                <a:gd name="T8" fmla="*/ 0 w 116"/>
                <a:gd name="T9" fmla="*/ 32 h 248"/>
                <a:gd name="T10" fmla="*/ 0 w 116"/>
                <a:gd name="T11" fmla="*/ 56 h 248"/>
                <a:gd name="T12" fmla="*/ 13 w 116"/>
                <a:gd name="T13" fmla="*/ 64 h 248"/>
                <a:gd name="T14" fmla="*/ 19 w 116"/>
                <a:gd name="T15" fmla="*/ 64 h 248"/>
                <a:gd name="T16" fmla="*/ 26 w 116"/>
                <a:gd name="T17" fmla="*/ 112 h 248"/>
                <a:gd name="T18" fmla="*/ 13 w 116"/>
                <a:gd name="T19" fmla="*/ 208 h 248"/>
                <a:gd name="T20" fmla="*/ 6 w 116"/>
                <a:gd name="T21" fmla="*/ 240 h 248"/>
                <a:gd name="T22" fmla="*/ 39 w 116"/>
                <a:gd name="T23" fmla="*/ 248 h 248"/>
                <a:gd name="T24" fmla="*/ 77 w 116"/>
                <a:gd name="T25" fmla="*/ 248 h 248"/>
                <a:gd name="T26" fmla="*/ 97 w 116"/>
                <a:gd name="T27" fmla="*/ 240 h 248"/>
                <a:gd name="T28" fmla="*/ 116 w 116"/>
                <a:gd name="T29" fmla="*/ 224 h 248"/>
                <a:gd name="T30" fmla="*/ 116 w 116"/>
                <a:gd name="T31" fmla="*/ 208 h 248"/>
                <a:gd name="T32" fmla="*/ 90 w 116"/>
                <a:gd name="T33" fmla="*/ 112 h 248"/>
                <a:gd name="T34" fmla="*/ 90 w 116"/>
                <a:gd name="T35" fmla="*/ 64 h 248"/>
                <a:gd name="T36" fmla="*/ 97 w 116"/>
                <a:gd name="T37" fmla="*/ 56 h 248"/>
                <a:gd name="T38" fmla="*/ 103 w 116"/>
                <a:gd name="T39" fmla="*/ 48 h 248"/>
                <a:gd name="T40" fmla="*/ 103 w 116"/>
                <a:gd name="T41" fmla="*/ 24 h 248"/>
                <a:gd name="T42" fmla="*/ 97 w 116"/>
                <a:gd name="T43" fmla="*/ 8 h 248"/>
                <a:gd name="T44" fmla="*/ 84 w 116"/>
                <a:gd name="T45" fmla="*/ 8 h 248"/>
                <a:gd name="T46" fmla="*/ 64 w 116"/>
                <a:gd name="T47" fmla="*/ 0 h 248"/>
                <a:gd name="T48" fmla="*/ 64 w 116"/>
                <a:gd name="T49" fmla="*/ 8 h 248"/>
                <a:gd name="T50" fmla="*/ 58 w 116"/>
                <a:gd name="T51" fmla="*/ 16 h 248"/>
                <a:gd name="T52" fmla="*/ 45 w 116"/>
                <a:gd name="T53" fmla="*/ 16 h 248"/>
                <a:gd name="T54" fmla="*/ 39 w 116"/>
                <a:gd name="T55" fmla="*/ 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6" h="248">
                  <a:moveTo>
                    <a:pt x="39" y="8"/>
                  </a:moveTo>
                  <a:lnTo>
                    <a:pt x="19" y="16"/>
                  </a:lnTo>
                  <a:lnTo>
                    <a:pt x="6" y="8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13" y="64"/>
                  </a:lnTo>
                  <a:lnTo>
                    <a:pt x="19" y="64"/>
                  </a:lnTo>
                  <a:lnTo>
                    <a:pt x="26" y="112"/>
                  </a:lnTo>
                  <a:lnTo>
                    <a:pt x="13" y="208"/>
                  </a:lnTo>
                  <a:lnTo>
                    <a:pt x="6" y="240"/>
                  </a:lnTo>
                  <a:lnTo>
                    <a:pt x="39" y="248"/>
                  </a:lnTo>
                  <a:lnTo>
                    <a:pt x="77" y="248"/>
                  </a:lnTo>
                  <a:lnTo>
                    <a:pt x="97" y="240"/>
                  </a:lnTo>
                  <a:lnTo>
                    <a:pt x="116" y="224"/>
                  </a:lnTo>
                  <a:lnTo>
                    <a:pt x="116" y="208"/>
                  </a:lnTo>
                  <a:lnTo>
                    <a:pt x="90" y="112"/>
                  </a:lnTo>
                  <a:lnTo>
                    <a:pt x="90" y="64"/>
                  </a:lnTo>
                  <a:lnTo>
                    <a:pt x="97" y="56"/>
                  </a:lnTo>
                  <a:lnTo>
                    <a:pt x="103" y="48"/>
                  </a:lnTo>
                  <a:lnTo>
                    <a:pt x="103" y="24"/>
                  </a:lnTo>
                  <a:lnTo>
                    <a:pt x="97" y="8"/>
                  </a:lnTo>
                  <a:lnTo>
                    <a:pt x="84" y="8"/>
                  </a:lnTo>
                  <a:lnTo>
                    <a:pt x="64" y="0"/>
                  </a:lnTo>
                  <a:lnTo>
                    <a:pt x="64" y="8"/>
                  </a:lnTo>
                  <a:lnTo>
                    <a:pt x="58" y="16"/>
                  </a:lnTo>
                  <a:lnTo>
                    <a:pt x="45" y="16"/>
                  </a:lnTo>
                  <a:lnTo>
                    <a:pt x="39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V="1">
              <a:off x="4472" y="2655"/>
              <a:ext cx="1" cy="24"/>
            </a:xfrm>
            <a:prstGeom prst="line">
              <a:avLst/>
            </a:prstGeom>
            <a:noFill/>
            <a:ln w="9525">
              <a:solidFill>
                <a:srgbClr val="E4BB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9" name="Freeform 37"/>
            <p:cNvSpPr>
              <a:spLocks/>
            </p:cNvSpPr>
            <p:nvPr/>
          </p:nvSpPr>
          <p:spPr bwMode="auto">
            <a:xfrm>
              <a:off x="4388" y="2671"/>
              <a:ext cx="20" cy="24"/>
            </a:xfrm>
            <a:custGeom>
              <a:avLst/>
              <a:gdLst>
                <a:gd name="T0" fmla="*/ 0 w 20"/>
                <a:gd name="T1" fmla="*/ 0 h 24"/>
                <a:gd name="T2" fmla="*/ 0 w 20"/>
                <a:gd name="T3" fmla="*/ 24 h 24"/>
                <a:gd name="T4" fmla="*/ 7 w 20"/>
                <a:gd name="T5" fmla="*/ 24 h 24"/>
                <a:gd name="T6" fmla="*/ 20 w 20"/>
                <a:gd name="T7" fmla="*/ 24 h 24"/>
                <a:gd name="T8" fmla="*/ 13 w 20"/>
                <a:gd name="T9" fmla="*/ 8 h 24"/>
                <a:gd name="T10" fmla="*/ 7 w 20"/>
                <a:gd name="T11" fmla="*/ 8 h 24"/>
                <a:gd name="T12" fmla="*/ 0 w 20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4">
                  <a:moveTo>
                    <a:pt x="0" y="0"/>
                  </a:moveTo>
                  <a:lnTo>
                    <a:pt x="0" y="24"/>
                  </a:lnTo>
                  <a:lnTo>
                    <a:pt x="7" y="24"/>
                  </a:lnTo>
                  <a:lnTo>
                    <a:pt x="20" y="24"/>
                  </a:lnTo>
                  <a:lnTo>
                    <a:pt x="13" y="8"/>
                  </a:lnTo>
                  <a:lnTo>
                    <a:pt x="7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0" name="Freeform 38"/>
            <p:cNvSpPr>
              <a:spLocks/>
            </p:cNvSpPr>
            <p:nvPr/>
          </p:nvSpPr>
          <p:spPr bwMode="auto">
            <a:xfrm>
              <a:off x="4472" y="2671"/>
              <a:ext cx="13" cy="16"/>
            </a:xfrm>
            <a:custGeom>
              <a:avLst/>
              <a:gdLst>
                <a:gd name="T0" fmla="*/ 0 w 13"/>
                <a:gd name="T1" fmla="*/ 8 h 16"/>
                <a:gd name="T2" fmla="*/ 0 w 13"/>
                <a:gd name="T3" fmla="*/ 16 h 16"/>
                <a:gd name="T4" fmla="*/ 7 w 13"/>
                <a:gd name="T5" fmla="*/ 16 h 16"/>
                <a:gd name="T6" fmla="*/ 13 w 13"/>
                <a:gd name="T7" fmla="*/ 16 h 16"/>
                <a:gd name="T8" fmla="*/ 13 w 13"/>
                <a:gd name="T9" fmla="*/ 0 h 16"/>
                <a:gd name="T10" fmla="*/ 7 w 13"/>
                <a:gd name="T11" fmla="*/ 0 h 16"/>
                <a:gd name="T12" fmla="*/ 0 w 13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6">
                  <a:moveTo>
                    <a:pt x="0" y="8"/>
                  </a:moveTo>
                  <a:lnTo>
                    <a:pt x="0" y="16"/>
                  </a:lnTo>
                  <a:lnTo>
                    <a:pt x="7" y="16"/>
                  </a:lnTo>
                  <a:lnTo>
                    <a:pt x="13" y="16"/>
                  </a:lnTo>
                  <a:lnTo>
                    <a:pt x="13" y="0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1" name="Freeform 39"/>
            <p:cNvSpPr>
              <a:spLocks/>
            </p:cNvSpPr>
            <p:nvPr/>
          </p:nvSpPr>
          <p:spPr bwMode="auto">
            <a:xfrm>
              <a:off x="4388" y="2695"/>
              <a:ext cx="71" cy="64"/>
            </a:xfrm>
            <a:custGeom>
              <a:avLst/>
              <a:gdLst>
                <a:gd name="T0" fmla="*/ 0 w 71"/>
                <a:gd name="T1" fmla="*/ 0 h 64"/>
                <a:gd name="T2" fmla="*/ 7 w 71"/>
                <a:gd name="T3" fmla="*/ 24 h 64"/>
                <a:gd name="T4" fmla="*/ 39 w 71"/>
                <a:gd name="T5" fmla="*/ 48 h 64"/>
                <a:gd name="T6" fmla="*/ 46 w 71"/>
                <a:gd name="T7" fmla="*/ 56 h 64"/>
                <a:gd name="T8" fmla="*/ 58 w 71"/>
                <a:gd name="T9" fmla="*/ 64 h 64"/>
                <a:gd name="T10" fmla="*/ 71 w 71"/>
                <a:gd name="T11" fmla="*/ 48 h 64"/>
                <a:gd name="T12" fmla="*/ 65 w 71"/>
                <a:gd name="T13" fmla="*/ 48 h 64"/>
                <a:gd name="T14" fmla="*/ 58 w 71"/>
                <a:gd name="T15" fmla="*/ 40 h 64"/>
                <a:gd name="T16" fmla="*/ 65 w 71"/>
                <a:gd name="T17" fmla="*/ 40 h 64"/>
                <a:gd name="T18" fmla="*/ 65 w 71"/>
                <a:gd name="T19" fmla="*/ 32 h 64"/>
                <a:gd name="T20" fmla="*/ 52 w 71"/>
                <a:gd name="T21" fmla="*/ 32 h 64"/>
                <a:gd name="T22" fmla="*/ 46 w 71"/>
                <a:gd name="T23" fmla="*/ 40 h 64"/>
                <a:gd name="T24" fmla="*/ 20 w 71"/>
                <a:gd name="T25" fmla="*/ 16 h 64"/>
                <a:gd name="T26" fmla="*/ 20 w 71"/>
                <a:gd name="T27" fmla="*/ 0 h 64"/>
                <a:gd name="T28" fmla="*/ 0 w 71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64">
                  <a:moveTo>
                    <a:pt x="0" y="0"/>
                  </a:moveTo>
                  <a:lnTo>
                    <a:pt x="7" y="24"/>
                  </a:lnTo>
                  <a:lnTo>
                    <a:pt x="39" y="48"/>
                  </a:lnTo>
                  <a:lnTo>
                    <a:pt x="46" y="56"/>
                  </a:lnTo>
                  <a:lnTo>
                    <a:pt x="58" y="64"/>
                  </a:lnTo>
                  <a:lnTo>
                    <a:pt x="71" y="48"/>
                  </a:lnTo>
                  <a:lnTo>
                    <a:pt x="65" y="48"/>
                  </a:lnTo>
                  <a:lnTo>
                    <a:pt x="58" y="40"/>
                  </a:lnTo>
                  <a:lnTo>
                    <a:pt x="65" y="40"/>
                  </a:lnTo>
                  <a:lnTo>
                    <a:pt x="65" y="32"/>
                  </a:lnTo>
                  <a:lnTo>
                    <a:pt x="52" y="32"/>
                  </a:lnTo>
                  <a:lnTo>
                    <a:pt x="46" y="40"/>
                  </a:lnTo>
                  <a:lnTo>
                    <a:pt x="20" y="16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2" name="Freeform 40"/>
            <p:cNvSpPr>
              <a:spLocks/>
            </p:cNvSpPr>
            <p:nvPr/>
          </p:nvSpPr>
          <p:spPr bwMode="auto">
            <a:xfrm>
              <a:off x="4446" y="2687"/>
              <a:ext cx="39" cy="56"/>
            </a:xfrm>
            <a:custGeom>
              <a:avLst/>
              <a:gdLst>
                <a:gd name="T0" fmla="*/ 26 w 39"/>
                <a:gd name="T1" fmla="*/ 0 h 56"/>
                <a:gd name="T2" fmla="*/ 26 w 39"/>
                <a:gd name="T3" fmla="*/ 32 h 56"/>
                <a:gd name="T4" fmla="*/ 13 w 39"/>
                <a:gd name="T5" fmla="*/ 40 h 56"/>
                <a:gd name="T6" fmla="*/ 7 w 39"/>
                <a:gd name="T7" fmla="*/ 40 h 56"/>
                <a:gd name="T8" fmla="*/ 7 w 39"/>
                <a:gd name="T9" fmla="*/ 48 h 56"/>
                <a:gd name="T10" fmla="*/ 0 w 39"/>
                <a:gd name="T11" fmla="*/ 48 h 56"/>
                <a:gd name="T12" fmla="*/ 7 w 39"/>
                <a:gd name="T13" fmla="*/ 56 h 56"/>
                <a:gd name="T14" fmla="*/ 13 w 39"/>
                <a:gd name="T15" fmla="*/ 56 h 56"/>
                <a:gd name="T16" fmla="*/ 20 w 39"/>
                <a:gd name="T17" fmla="*/ 56 h 56"/>
                <a:gd name="T18" fmla="*/ 26 w 39"/>
                <a:gd name="T19" fmla="*/ 48 h 56"/>
                <a:gd name="T20" fmla="*/ 39 w 39"/>
                <a:gd name="T21" fmla="*/ 32 h 56"/>
                <a:gd name="T22" fmla="*/ 39 w 39"/>
                <a:gd name="T23" fmla="*/ 0 h 56"/>
                <a:gd name="T24" fmla="*/ 33 w 39"/>
                <a:gd name="T25" fmla="*/ 0 h 56"/>
                <a:gd name="T26" fmla="*/ 26 w 39"/>
                <a:gd name="T2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56">
                  <a:moveTo>
                    <a:pt x="26" y="0"/>
                  </a:moveTo>
                  <a:lnTo>
                    <a:pt x="26" y="32"/>
                  </a:lnTo>
                  <a:lnTo>
                    <a:pt x="13" y="40"/>
                  </a:lnTo>
                  <a:lnTo>
                    <a:pt x="7" y="40"/>
                  </a:lnTo>
                  <a:lnTo>
                    <a:pt x="7" y="48"/>
                  </a:lnTo>
                  <a:lnTo>
                    <a:pt x="0" y="48"/>
                  </a:lnTo>
                  <a:lnTo>
                    <a:pt x="7" y="56"/>
                  </a:lnTo>
                  <a:lnTo>
                    <a:pt x="13" y="56"/>
                  </a:lnTo>
                  <a:lnTo>
                    <a:pt x="20" y="56"/>
                  </a:lnTo>
                  <a:lnTo>
                    <a:pt x="26" y="48"/>
                  </a:lnTo>
                  <a:lnTo>
                    <a:pt x="39" y="32"/>
                  </a:lnTo>
                  <a:lnTo>
                    <a:pt x="39" y="0"/>
                  </a:lnTo>
                  <a:lnTo>
                    <a:pt x="33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3" name="Freeform 41"/>
            <p:cNvSpPr>
              <a:spLocks/>
            </p:cNvSpPr>
            <p:nvPr/>
          </p:nvSpPr>
          <p:spPr bwMode="auto">
            <a:xfrm>
              <a:off x="4408" y="2615"/>
              <a:ext cx="51" cy="32"/>
            </a:xfrm>
            <a:custGeom>
              <a:avLst/>
              <a:gdLst>
                <a:gd name="T0" fmla="*/ 13 w 51"/>
                <a:gd name="T1" fmla="*/ 8 h 32"/>
                <a:gd name="T2" fmla="*/ 0 w 51"/>
                <a:gd name="T3" fmla="*/ 8 h 32"/>
                <a:gd name="T4" fmla="*/ 0 w 51"/>
                <a:gd name="T5" fmla="*/ 24 h 32"/>
                <a:gd name="T6" fmla="*/ 19 w 51"/>
                <a:gd name="T7" fmla="*/ 32 h 32"/>
                <a:gd name="T8" fmla="*/ 26 w 51"/>
                <a:gd name="T9" fmla="*/ 32 h 32"/>
                <a:gd name="T10" fmla="*/ 32 w 51"/>
                <a:gd name="T11" fmla="*/ 24 h 32"/>
                <a:gd name="T12" fmla="*/ 38 w 51"/>
                <a:gd name="T13" fmla="*/ 32 h 32"/>
                <a:gd name="T14" fmla="*/ 45 w 51"/>
                <a:gd name="T15" fmla="*/ 32 h 32"/>
                <a:gd name="T16" fmla="*/ 51 w 51"/>
                <a:gd name="T17" fmla="*/ 16 h 32"/>
                <a:gd name="T18" fmla="*/ 51 w 51"/>
                <a:gd name="T19" fmla="*/ 8 h 32"/>
                <a:gd name="T20" fmla="*/ 38 w 51"/>
                <a:gd name="T21" fmla="*/ 0 h 32"/>
                <a:gd name="T22" fmla="*/ 38 w 51"/>
                <a:gd name="T23" fmla="*/ 8 h 32"/>
                <a:gd name="T24" fmla="*/ 32 w 51"/>
                <a:gd name="T25" fmla="*/ 16 h 32"/>
                <a:gd name="T26" fmla="*/ 19 w 51"/>
                <a:gd name="T27" fmla="*/ 16 h 32"/>
                <a:gd name="T28" fmla="*/ 13 w 51"/>
                <a:gd name="T2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" h="32">
                  <a:moveTo>
                    <a:pt x="13" y="8"/>
                  </a:moveTo>
                  <a:lnTo>
                    <a:pt x="0" y="8"/>
                  </a:lnTo>
                  <a:lnTo>
                    <a:pt x="0" y="24"/>
                  </a:lnTo>
                  <a:lnTo>
                    <a:pt x="19" y="32"/>
                  </a:lnTo>
                  <a:lnTo>
                    <a:pt x="26" y="32"/>
                  </a:lnTo>
                  <a:lnTo>
                    <a:pt x="32" y="24"/>
                  </a:lnTo>
                  <a:lnTo>
                    <a:pt x="38" y="32"/>
                  </a:lnTo>
                  <a:lnTo>
                    <a:pt x="45" y="32"/>
                  </a:lnTo>
                  <a:lnTo>
                    <a:pt x="51" y="16"/>
                  </a:lnTo>
                  <a:lnTo>
                    <a:pt x="51" y="8"/>
                  </a:lnTo>
                  <a:lnTo>
                    <a:pt x="38" y="0"/>
                  </a:lnTo>
                  <a:lnTo>
                    <a:pt x="38" y="8"/>
                  </a:lnTo>
                  <a:lnTo>
                    <a:pt x="32" y="16"/>
                  </a:lnTo>
                  <a:lnTo>
                    <a:pt x="19" y="16"/>
                  </a:lnTo>
                  <a:lnTo>
                    <a:pt x="13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4" name="Freeform 42"/>
            <p:cNvSpPr>
              <a:spLocks/>
            </p:cNvSpPr>
            <p:nvPr/>
          </p:nvSpPr>
          <p:spPr bwMode="auto">
            <a:xfrm>
              <a:off x="4446" y="2863"/>
              <a:ext cx="1" cy="48"/>
            </a:xfrm>
            <a:custGeom>
              <a:avLst/>
              <a:gdLst>
                <a:gd name="T0" fmla="*/ 48 h 48"/>
                <a:gd name="T1" fmla="*/ 32 h 48"/>
                <a:gd name="T2" fmla="*/ 0 h 4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8">
                  <a:moveTo>
                    <a:pt x="0" y="48"/>
                  </a:moveTo>
                  <a:lnTo>
                    <a:pt x="0" y="32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5" name="Freeform 43"/>
            <p:cNvSpPr>
              <a:spLocks/>
            </p:cNvSpPr>
            <p:nvPr/>
          </p:nvSpPr>
          <p:spPr bwMode="auto">
            <a:xfrm>
              <a:off x="4427" y="2911"/>
              <a:ext cx="58" cy="32"/>
            </a:xfrm>
            <a:custGeom>
              <a:avLst/>
              <a:gdLst>
                <a:gd name="T0" fmla="*/ 0 w 58"/>
                <a:gd name="T1" fmla="*/ 0 h 32"/>
                <a:gd name="T2" fmla="*/ 0 w 58"/>
                <a:gd name="T3" fmla="*/ 16 h 32"/>
                <a:gd name="T4" fmla="*/ 0 w 58"/>
                <a:gd name="T5" fmla="*/ 24 h 32"/>
                <a:gd name="T6" fmla="*/ 7 w 58"/>
                <a:gd name="T7" fmla="*/ 32 h 32"/>
                <a:gd name="T8" fmla="*/ 26 w 58"/>
                <a:gd name="T9" fmla="*/ 32 h 32"/>
                <a:gd name="T10" fmla="*/ 32 w 58"/>
                <a:gd name="T11" fmla="*/ 24 h 32"/>
                <a:gd name="T12" fmla="*/ 32 w 58"/>
                <a:gd name="T13" fmla="*/ 24 h 32"/>
                <a:gd name="T14" fmla="*/ 45 w 58"/>
                <a:gd name="T15" fmla="*/ 24 h 32"/>
                <a:gd name="T16" fmla="*/ 58 w 58"/>
                <a:gd name="T17" fmla="*/ 16 h 32"/>
                <a:gd name="T18" fmla="*/ 58 w 58"/>
                <a:gd name="T19" fmla="*/ 8 h 32"/>
                <a:gd name="T20" fmla="*/ 45 w 58"/>
                <a:gd name="T21" fmla="*/ 8 h 32"/>
                <a:gd name="T22" fmla="*/ 39 w 58"/>
                <a:gd name="T23" fmla="*/ 0 h 32"/>
                <a:gd name="T24" fmla="*/ 26 w 58"/>
                <a:gd name="T25" fmla="*/ 0 h 32"/>
                <a:gd name="T26" fmla="*/ 19 w 58"/>
                <a:gd name="T27" fmla="*/ 0 h 32"/>
                <a:gd name="T28" fmla="*/ 13 w 58"/>
                <a:gd name="T29" fmla="*/ 0 h 32"/>
                <a:gd name="T30" fmla="*/ 0 w 58"/>
                <a:gd name="T3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32">
                  <a:moveTo>
                    <a:pt x="0" y="0"/>
                  </a:moveTo>
                  <a:lnTo>
                    <a:pt x="0" y="16"/>
                  </a:lnTo>
                  <a:lnTo>
                    <a:pt x="0" y="24"/>
                  </a:lnTo>
                  <a:lnTo>
                    <a:pt x="7" y="32"/>
                  </a:lnTo>
                  <a:lnTo>
                    <a:pt x="26" y="32"/>
                  </a:lnTo>
                  <a:lnTo>
                    <a:pt x="32" y="24"/>
                  </a:lnTo>
                  <a:lnTo>
                    <a:pt x="32" y="24"/>
                  </a:lnTo>
                  <a:lnTo>
                    <a:pt x="45" y="24"/>
                  </a:lnTo>
                  <a:lnTo>
                    <a:pt x="58" y="16"/>
                  </a:lnTo>
                  <a:lnTo>
                    <a:pt x="58" y="8"/>
                  </a:lnTo>
                  <a:lnTo>
                    <a:pt x="45" y="8"/>
                  </a:lnTo>
                  <a:lnTo>
                    <a:pt x="39" y="0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6" name="Freeform 44"/>
            <p:cNvSpPr>
              <a:spLocks/>
            </p:cNvSpPr>
            <p:nvPr/>
          </p:nvSpPr>
          <p:spPr bwMode="auto">
            <a:xfrm>
              <a:off x="4628" y="2839"/>
              <a:ext cx="52" cy="72"/>
            </a:xfrm>
            <a:custGeom>
              <a:avLst/>
              <a:gdLst>
                <a:gd name="T0" fmla="*/ 0 w 52"/>
                <a:gd name="T1" fmla="*/ 0 h 72"/>
                <a:gd name="T2" fmla="*/ 7 w 52"/>
                <a:gd name="T3" fmla="*/ 48 h 72"/>
                <a:gd name="T4" fmla="*/ 7 w 52"/>
                <a:gd name="T5" fmla="*/ 64 h 72"/>
                <a:gd name="T6" fmla="*/ 20 w 52"/>
                <a:gd name="T7" fmla="*/ 72 h 72"/>
                <a:gd name="T8" fmla="*/ 26 w 52"/>
                <a:gd name="T9" fmla="*/ 64 h 72"/>
                <a:gd name="T10" fmla="*/ 39 w 52"/>
                <a:gd name="T11" fmla="*/ 72 h 72"/>
                <a:gd name="T12" fmla="*/ 52 w 52"/>
                <a:gd name="T13" fmla="*/ 64 h 72"/>
                <a:gd name="T14" fmla="*/ 52 w 52"/>
                <a:gd name="T15" fmla="*/ 48 h 72"/>
                <a:gd name="T16" fmla="*/ 52 w 52"/>
                <a:gd name="T17" fmla="*/ 0 h 72"/>
                <a:gd name="T18" fmla="*/ 46 w 52"/>
                <a:gd name="T19" fmla="*/ 8 h 72"/>
                <a:gd name="T20" fmla="*/ 0 w 52"/>
                <a:gd name="T2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72">
                  <a:moveTo>
                    <a:pt x="0" y="0"/>
                  </a:moveTo>
                  <a:lnTo>
                    <a:pt x="7" y="48"/>
                  </a:lnTo>
                  <a:lnTo>
                    <a:pt x="7" y="64"/>
                  </a:lnTo>
                  <a:lnTo>
                    <a:pt x="20" y="72"/>
                  </a:lnTo>
                  <a:lnTo>
                    <a:pt x="26" y="64"/>
                  </a:lnTo>
                  <a:lnTo>
                    <a:pt x="39" y="72"/>
                  </a:lnTo>
                  <a:lnTo>
                    <a:pt x="52" y="64"/>
                  </a:lnTo>
                  <a:lnTo>
                    <a:pt x="52" y="48"/>
                  </a:lnTo>
                  <a:lnTo>
                    <a:pt x="52" y="0"/>
                  </a:lnTo>
                  <a:lnTo>
                    <a:pt x="46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7" name="Freeform 45"/>
            <p:cNvSpPr>
              <a:spLocks/>
            </p:cNvSpPr>
            <p:nvPr/>
          </p:nvSpPr>
          <p:spPr bwMode="auto">
            <a:xfrm>
              <a:off x="4667" y="2487"/>
              <a:ext cx="33" cy="40"/>
            </a:xfrm>
            <a:custGeom>
              <a:avLst/>
              <a:gdLst>
                <a:gd name="T0" fmla="*/ 0 w 33"/>
                <a:gd name="T1" fmla="*/ 8 h 40"/>
                <a:gd name="T2" fmla="*/ 7 w 33"/>
                <a:gd name="T3" fmla="*/ 0 h 40"/>
                <a:gd name="T4" fmla="*/ 20 w 33"/>
                <a:gd name="T5" fmla="*/ 0 h 40"/>
                <a:gd name="T6" fmla="*/ 33 w 33"/>
                <a:gd name="T7" fmla="*/ 16 h 40"/>
                <a:gd name="T8" fmla="*/ 33 w 33"/>
                <a:gd name="T9" fmla="*/ 24 h 40"/>
                <a:gd name="T10" fmla="*/ 33 w 33"/>
                <a:gd name="T11" fmla="*/ 40 h 40"/>
                <a:gd name="T12" fmla="*/ 20 w 33"/>
                <a:gd name="T13" fmla="*/ 40 h 40"/>
                <a:gd name="T14" fmla="*/ 20 w 33"/>
                <a:gd name="T15" fmla="*/ 32 h 40"/>
                <a:gd name="T16" fmla="*/ 13 w 33"/>
                <a:gd name="T17" fmla="*/ 8 h 40"/>
                <a:gd name="T18" fmla="*/ 0 w 33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40">
                  <a:moveTo>
                    <a:pt x="0" y="8"/>
                  </a:moveTo>
                  <a:lnTo>
                    <a:pt x="7" y="0"/>
                  </a:lnTo>
                  <a:lnTo>
                    <a:pt x="20" y="0"/>
                  </a:lnTo>
                  <a:lnTo>
                    <a:pt x="33" y="16"/>
                  </a:lnTo>
                  <a:lnTo>
                    <a:pt x="33" y="24"/>
                  </a:lnTo>
                  <a:lnTo>
                    <a:pt x="33" y="40"/>
                  </a:lnTo>
                  <a:lnTo>
                    <a:pt x="20" y="40"/>
                  </a:lnTo>
                  <a:lnTo>
                    <a:pt x="20" y="32"/>
                  </a:lnTo>
                  <a:lnTo>
                    <a:pt x="13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8" name="Freeform 46"/>
            <p:cNvSpPr>
              <a:spLocks/>
            </p:cNvSpPr>
            <p:nvPr/>
          </p:nvSpPr>
          <p:spPr bwMode="auto">
            <a:xfrm>
              <a:off x="4622" y="2464"/>
              <a:ext cx="52" cy="79"/>
            </a:xfrm>
            <a:custGeom>
              <a:avLst/>
              <a:gdLst>
                <a:gd name="T0" fmla="*/ 6 w 52"/>
                <a:gd name="T1" fmla="*/ 31 h 79"/>
                <a:gd name="T2" fmla="*/ 0 w 52"/>
                <a:gd name="T3" fmla="*/ 31 h 79"/>
                <a:gd name="T4" fmla="*/ 0 w 52"/>
                <a:gd name="T5" fmla="*/ 31 h 79"/>
                <a:gd name="T6" fmla="*/ 0 w 52"/>
                <a:gd name="T7" fmla="*/ 47 h 79"/>
                <a:gd name="T8" fmla="*/ 6 w 52"/>
                <a:gd name="T9" fmla="*/ 47 h 79"/>
                <a:gd name="T10" fmla="*/ 13 w 52"/>
                <a:gd name="T11" fmla="*/ 71 h 79"/>
                <a:gd name="T12" fmla="*/ 32 w 52"/>
                <a:gd name="T13" fmla="*/ 79 h 79"/>
                <a:gd name="T14" fmla="*/ 45 w 52"/>
                <a:gd name="T15" fmla="*/ 79 h 79"/>
                <a:gd name="T16" fmla="*/ 52 w 52"/>
                <a:gd name="T17" fmla="*/ 63 h 79"/>
                <a:gd name="T18" fmla="*/ 52 w 52"/>
                <a:gd name="T19" fmla="*/ 39 h 79"/>
                <a:gd name="T20" fmla="*/ 52 w 52"/>
                <a:gd name="T21" fmla="*/ 15 h 79"/>
                <a:gd name="T22" fmla="*/ 26 w 52"/>
                <a:gd name="T23" fmla="*/ 0 h 79"/>
                <a:gd name="T24" fmla="*/ 6 w 52"/>
                <a:gd name="T25" fmla="*/ 15 h 79"/>
                <a:gd name="T26" fmla="*/ 6 w 52"/>
                <a:gd name="T27" fmla="*/ 3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79">
                  <a:moveTo>
                    <a:pt x="6" y="31"/>
                  </a:moveTo>
                  <a:lnTo>
                    <a:pt x="0" y="31"/>
                  </a:lnTo>
                  <a:lnTo>
                    <a:pt x="0" y="31"/>
                  </a:lnTo>
                  <a:lnTo>
                    <a:pt x="0" y="47"/>
                  </a:lnTo>
                  <a:lnTo>
                    <a:pt x="6" y="47"/>
                  </a:lnTo>
                  <a:lnTo>
                    <a:pt x="13" y="71"/>
                  </a:lnTo>
                  <a:lnTo>
                    <a:pt x="32" y="79"/>
                  </a:lnTo>
                  <a:lnTo>
                    <a:pt x="45" y="79"/>
                  </a:lnTo>
                  <a:lnTo>
                    <a:pt x="52" y="63"/>
                  </a:lnTo>
                  <a:lnTo>
                    <a:pt x="52" y="39"/>
                  </a:lnTo>
                  <a:lnTo>
                    <a:pt x="52" y="15"/>
                  </a:lnTo>
                  <a:lnTo>
                    <a:pt x="26" y="0"/>
                  </a:lnTo>
                  <a:lnTo>
                    <a:pt x="6" y="15"/>
                  </a:lnTo>
                  <a:lnTo>
                    <a:pt x="6" y="3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9" name="Freeform 47"/>
            <p:cNvSpPr>
              <a:spLocks/>
            </p:cNvSpPr>
            <p:nvPr/>
          </p:nvSpPr>
          <p:spPr bwMode="auto">
            <a:xfrm>
              <a:off x="4609" y="2448"/>
              <a:ext cx="71" cy="63"/>
            </a:xfrm>
            <a:custGeom>
              <a:avLst/>
              <a:gdLst>
                <a:gd name="T0" fmla="*/ 65 w 71"/>
                <a:gd name="T1" fmla="*/ 39 h 63"/>
                <a:gd name="T2" fmla="*/ 71 w 71"/>
                <a:gd name="T3" fmla="*/ 31 h 63"/>
                <a:gd name="T4" fmla="*/ 71 w 71"/>
                <a:gd name="T5" fmla="*/ 16 h 63"/>
                <a:gd name="T6" fmla="*/ 58 w 71"/>
                <a:gd name="T7" fmla="*/ 8 h 63"/>
                <a:gd name="T8" fmla="*/ 52 w 71"/>
                <a:gd name="T9" fmla="*/ 0 h 63"/>
                <a:gd name="T10" fmla="*/ 32 w 71"/>
                <a:gd name="T11" fmla="*/ 0 h 63"/>
                <a:gd name="T12" fmla="*/ 19 w 71"/>
                <a:gd name="T13" fmla="*/ 0 h 63"/>
                <a:gd name="T14" fmla="*/ 19 w 71"/>
                <a:gd name="T15" fmla="*/ 8 h 63"/>
                <a:gd name="T16" fmla="*/ 6 w 71"/>
                <a:gd name="T17" fmla="*/ 16 h 63"/>
                <a:gd name="T18" fmla="*/ 0 w 71"/>
                <a:gd name="T19" fmla="*/ 31 h 63"/>
                <a:gd name="T20" fmla="*/ 0 w 71"/>
                <a:gd name="T21" fmla="*/ 55 h 63"/>
                <a:gd name="T22" fmla="*/ 13 w 71"/>
                <a:gd name="T23" fmla="*/ 63 h 63"/>
                <a:gd name="T24" fmla="*/ 13 w 71"/>
                <a:gd name="T25" fmla="*/ 47 h 63"/>
                <a:gd name="T26" fmla="*/ 13 w 71"/>
                <a:gd name="T27" fmla="*/ 47 h 63"/>
                <a:gd name="T28" fmla="*/ 19 w 71"/>
                <a:gd name="T29" fmla="*/ 47 h 63"/>
                <a:gd name="T30" fmla="*/ 19 w 71"/>
                <a:gd name="T31" fmla="*/ 31 h 63"/>
                <a:gd name="T32" fmla="*/ 39 w 71"/>
                <a:gd name="T33" fmla="*/ 16 h 63"/>
                <a:gd name="T34" fmla="*/ 65 w 71"/>
                <a:gd name="T35" fmla="*/ 31 h 63"/>
                <a:gd name="T36" fmla="*/ 65 w 71"/>
                <a:gd name="T37" fmla="*/ 3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1" h="63">
                  <a:moveTo>
                    <a:pt x="65" y="39"/>
                  </a:moveTo>
                  <a:lnTo>
                    <a:pt x="71" y="31"/>
                  </a:lnTo>
                  <a:lnTo>
                    <a:pt x="71" y="16"/>
                  </a:lnTo>
                  <a:lnTo>
                    <a:pt x="58" y="8"/>
                  </a:lnTo>
                  <a:lnTo>
                    <a:pt x="52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9" y="8"/>
                  </a:lnTo>
                  <a:lnTo>
                    <a:pt x="6" y="16"/>
                  </a:lnTo>
                  <a:lnTo>
                    <a:pt x="0" y="31"/>
                  </a:lnTo>
                  <a:lnTo>
                    <a:pt x="0" y="55"/>
                  </a:lnTo>
                  <a:lnTo>
                    <a:pt x="13" y="63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9" y="47"/>
                  </a:lnTo>
                  <a:lnTo>
                    <a:pt x="19" y="31"/>
                  </a:lnTo>
                  <a:lnTo>
                    <a:pt x="39" y="16"/>
                  </a:lnTo>
                  <a:lnTo>
                    <a:pt x="65" y="31"/>
                  </a:lnTo>
                  <a:lnTo>
                    <a:pt x="65" y="3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0" name="Freeform 48"/>
            <p:cNvSpPr>
              <a:spLocks/>
            </p:cNvSpPr>
            <p:nvPr/>
          </p:nvSpPr>
          <p:spPr bwMode="auto">
            <a:xfrm>
              <a:off x="4583" y="2487"/>
              <a:ext cx="32" cy="40"/>
            </a:xfrm>
            <a:custGeom>
              <a:avLst/>
              <a:gdLst>
                <a:gd name="T0" fmla="*/ 32 w 32"/>
                <a:gd name="T1" fmla="*/ 8 h 40"/>
                <a:gd name="T2" fmla="*/ 26 w 32"/>
                <a:gd name="T3" fmla="*/ 0 h 40"/>
                <a:gd name="T4" fmla="*/ 19 w 32"/>
                <a:gd name="T5" fmla="*/ 8 h 40"/>
                <a:gd name="T6" fmla="*/ 6 w 32"/>
                <a:gd name="T7" fmla="*/ 16 h 40"/>
                <a:gd name="T8" fmla="*/ 0 w 32"/>
                <a:gd name="T9" fmla="*/ 32 h 40"/>
                <a:gd name="T10" fmla="*/ 6 w 32"/>
                <a:gd name="T11" fmla="*/ 40 h 40"/>
                <a:gd name="T12" fmla="*/ 13 w 32"/>
                <a:gd name="T13" fmla="*/ 40 h 40"/>
                <a:gd name="T14" fmla="*/ 13 w 32"/>
                <a:gd name="T15" fmla="*/ 32 h 40"/>
                <a:gd name="T16" fmla="*/ 19 w 32"/>
                <a:gd name="T17" fmla="*/ 16 h 40"/>
                <a:gd name="T18" fmla="*/ 32 w 32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40">
                  <a:moveTo>
                    <a:pt x="32" y="8"/>
                  </a:moveTo>
                  <a:lnTo>
                    <a:pt x="26" y="0"/>
                  </a:lnTo>
                  <a:lnTo>
                    <a:pt x="19" y="8"/>
                  </a:lnTo>
                  <a:lnTo>
                    <a:pt x="6" y="16"/>
                  </a:lnTo>
                  <a:lnTo>
                    <a:pt x="0" y="32"/>
                  </a:lnTo>
                  <a:lnTo>
                    <a:pt x="6" y="40"/>
                  </a:lnTo>
                  <a:lnTo>
                    <a:pt x="13" y="40"/>
                  </a:lnTo>
                  <a:lnTo>
                    <a:pt x="13" y="32"/>
                  </a:lnTo>
                  <a:lnTo>
                    <a:pt x="19" y="16"/>
                  </a:lnTo>
                  <a:lnTo>
                    <a:pt x="32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1" name="Freeform 49"/>
            <p:cNvSpPr>
              <a:spLocks/>
            </p:cNvSpPr>
            <p:nvPr/>
          </p:nvSpPr>
          <p:spPr bwMode="auto">
            <a:xfrm>
              <a:off x="4609" y="2479"/>
              <a:ext cx="13" cy="16"/>
            </a:xfrm>
            <a:custGeom>
              <a:avLst/>
              <a:gdLst>
                <a:gd name="T0" fmla="*/ 0 w 13"/>
                <a:gd name="T1" fmla="*/ 8 h 16"/>
                <a:gd name="T2" fmla="*/ 0 w 13"/>
                <a:gd name="T3" fmla="*/ 8 h 16"/>
                <a:gd name="T4" fmla="*/ 0 w 13"/>
                <a:gd name="T5" fmla="*/ 0 h 16"/>
                <a:gd name="T6" fmla="*/ 6 w 13"/>
                <a:gd name="T7" fmla="*/ 8 h 16"/>
                <a:gd name="T8" fmla="*/ 6 w 13"/>
                <a:gd name="T9" fmla="*/ 0 h 16"/>
                <a:gd name="T10" fmla="*/ 13 w 13"/>
                <a:gd name="T11" fmla="*/ 8 h 16"/>
                <a:gd name="T12" fmla="*/ 6 w 13"/>
                <a:gd name="T13" fmla="*/ 8 h 16"/>
                <a:gd name="T14" fmla="*/ 6 w 13"/>
                <a:gd name="T15" fmla="*/ 16 h 16"/>
                <a:gd name="T16" fmla="*/ 0 w 13"/>
                <a:gd name="T17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6">
                  <a:moveTo>
                    <a:pt x="0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6" y="8"/>
                  </a:lnTo>
                  <a:lnTo>
                    <a:pt x="6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1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2" name="Freeform 50"/>
            <p:cNvSpPr>
              <a:spLocks/>
            </p:cNvSpPr>
            <p:nvPr/>
          </p:nvSpPr>
          <p:spPr bwMode="auto">
            <a:xfrm>
              <a:off x="4622" y="2511"/>
              <a:ext cx="39" cy="48"/>
            </a:xfrm>
            <a:custGeom>
              <a:avLst/>
              <a:gdLst>
                <a:gd name="T0" fmla="*/ 6 w 39"/>
                <a:gd name="T1" fmla="*/ 0 h 48"/>
                <a:gd name="T2" fmla="*/ 0 w 39"/>
                <a:gd name="T3" fmla="*/ 40 h 48"/>
                <a:gd name="T4" fmla="*/ 13 w 39"/>
                <a:gd name="T5" fmla="*/ 48 h 48"/>
                <a:gd name="T6" fmla="*/ 26 w 39"/>
                <a:gd name="T7" fmla="*/ 48 h 48"/>
                <a:gd name="T8" fmla="*/ 39 w 39"/>
                <a:gd name="T9" fmla="*/ 40 h 48"/>
                <a:gd name="T10" fmla="*/ 39 w 39"/>
                <a:gd name="T11" fmla="*/ 32 h 48"/>
                <a:gd name="T12" fmla="*/ 32 w 39"/>
                <a:gd name="T13" fmla="*/ 32 h 48"/>
                <a:gd name="T14" fmla="*/ 13 w 39"/>
                <a:gd name="T15" fmla="*/ 24 h 48"/>
                <a:gd name="T16" fmla="*/ 6 w 39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48">
                  <a:moveTo>
                    <a:pt x="6" y="0"/>
                  </a:moveTo>
                  <a:lnTo>
                    <a:pt x="0" y="40"/>
                  </a:lnTo>
                  <a:lnTo>
                    <a:pt x="13" y="48"/>
                  </a:lnTo>
                  <a:lnTo>
                    <a:pt x="26" y="48"/>
                  </a:lnTo>
                  <a:lnTo>
                    <a:pt x="39" y="40"/>
                  </a:lnTo>
                  <a:lnTo>
                    <a:pt x="39" y="32"/>
                  </a:lnTo>
                  <a:lnTo>
                    <a:pt x="32" y="32"/>
                  </a:lnTo>
                  <a:lnTo>
                    <a:pt x="13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3" name="Freeform 51"/>
            <p:cNvSpPr>
              <a:spLocks/>
            </p:cNvSpPr>
            <p:nvPr/>
          </p:nvSpPr>
          <p:spPr bwMode="auto">
            <a:xfrm>
              <a:off x="4576" y="2543"/>
              <a:ext cx="149" cy="304"/>
            </a:xfrm>
            <a:custGeom>
              <a:avLst/>
              <a:gdLst>
                <a:gd name="T0" fmla="*/ 46 w 149"/>
                <a:gd name="T1" fmla="*/ 8 h 304"/>
                <a:gd name="T2" fmla="*/ 20 w 149"/>
                <a:gd name="T3" fmla="*/ 16 h 304"/>
                <a:gd name="T4" fmla="*/ 13 w 149"/>
                <a:gd name="T5" fmla="*/ 8 h 304"/>
                <a:gd name="T6" fmla="*/ 0 w 149"/>
                <a:gd name="T7" fmla="*/ 16 h 304"/>
                <a:gd name="T8" fmla="*/ 0 w 149"/>
                <a:gd name="T9" fmla="*/ 40 h 304"/>
                <a:gd name="T10" fmla="*/ 0 w 149"/>
                <a:gd name="T11" fmla="*/ 64 h 304"/>
                <a:gd name="T12" fmla="*/ 13 w 149"/>
                <a:gd name="T13" fmla="*/ 80 h 304"/>
                <a:gd name="T14" fmla="*/ 26 w 149"/>
                <a:gd name="T15" fmla="*/ 80 h 304"/>
                <a:gd name="T16" fmla="*/ 33 w 149"/>
                <a:gd name="T17" fmla="*/ 144 h 304"/>
                <a:gd name="T18" fmla="*/ 13 w 149"/>
                <a:gd name="T19" fmla="*/ 256 h 304"/>
                <a:gd name="T20" fmla="*/ 13 w 149"/>
                <a:gd name="T21" fmla="*/ 288 h 304"/>
                <a:gd name="T22" fmla="*/ 46 w 149"/>
                <a:gd name="T23" fmla="*/ 296 h 304"/>
                <a:gd name="T24" fmla="*/ 98 w 149"/>
                <a:gd name="T25" fmla="*/ 304 h 304"/>
                <a:gd name="T26" fmla="*/ 124 w 149"/>
                <a:gd name="T27" fmla="*/ 296 h 304"/>
                <a:gd name="T28" fmla="*/ 149 w 149"/>
                <a:gd name="T29" fmla="*/ 280 h 304"/>
                <a:gd name="T30" fmla="*/ 143 w 149"/>
                <a:gd name="T31" fmla="*/ 248 h 304"/>
                <a:gd name="T32" fmla="*/ 111 w 149"/>
                <a:gd name="T33" fmla="*/ 136 h 304"/>
                <a:gd name="T34" fmla="*/ 111 w 149"/>
                <a:gd name="T35" fmla="*/ 72 h 304"/>
                <a:gd name="T36" fmla="*/ 124 w 149"/>
                <a:gd name="T37" fmla="*/ 72 h 304"/>
                <a:gd name="T38" fmla="*/ 130 w 149"/>
                <a:gd name="T39" fmla="*/ 64 h 304"/>
                <a:gd name="T40" fmla="*/ 130 w 149"/>
                <a:gd name="T41" fmla="*/ 24 h 304"/>
                <a:gd name="T42" fmla="*/ 117 w 149"/>
                <a:gd name="T43" fmla="*/ 8 h 304"/>
                <a:gd name="T44" fmla="*/ 104 w 149"/>
                <a:gd name="T45" fmla="*/ 16 h 304"/>
                <a:gd name="T46" fmla="*/ 85 w 149"/>
                <a:gd name="T47" fmla="*/ 0 h 304"/>
                <a:gd name="T48" fmla="*/ 85 w 149"/>
                <a:gd name="T49" fmla="*/ 8 h 304"/>
                <a:gd name="T50" fmla="*/ 72 w 149"/>
                <a:gd name="T51" fmla="*/ 16 h 304"/>
                <a:gd name="T52" fmla="*/ 59 w 149"/>
                <a:gd name="T53" fmla="*/ 16 h 304"/>
                <a:gd name="T54" fmla="*/ 46 w 149"/>
                <a:gd name="T55" fmla="*/ 8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9" h="304">
                  <a:moveTo>
                    <a:pt x="46" y="8"/>
                  </a:moveTo>
                  <a:lnTo>
                    <a:pt x="20" y="16"/>
                  </a:lnTo>
                  <a:lnTo>
                    <a:pt x="13" y="8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0" y="64"/>
                  </a:lnTo>
                  <a:lnTo>
                    <a:pt x="13" y="80"/>
                  </a:lnTo>
                  <a:lnTo>
                    <a:pt x="26" y="80"/>
                  </a:lnTo>
                  <a:lnTo>
                    <a:pt x="33" y="144"/>
                  </a:lnTo>
                  <a:lnTo>
                    <a:pt x="13" y="256"/>
                  </a:lnTo>
                  <a:lnTo>
                    <a:pt x="13" y="288"/>
                  </a:lnTo>
                  <a:lnTo>
                    <a:pt x="46" y="296"/>
                  </a:lnTo>
                  <a:lnTo>
                    <a:pt x="98" y="304"/>
                  </a:lnTo>
                  <a:lnTo>
                    <a:pt x="124" y="296"/>
                  </a:lnTo>
                  <a:lnTo>
                    <a:pt x="149" y="280"/>
                  </a:lnTo>
                  <a:lnTo>
                    <a:pt x="143" y="248"/>
                  </a:lnTo>
                  <a:lnTo>
                    <a:pt x="111" y="136"/>
                  </a:lnTo>
                  <a:lnTo>
                    <a:pt x="111" y="72"/>
                  </a:lnTo>
                  <a:lnTo>
                    <a:pt x="124" y="72"/>
                  </a:lnTo>
                  <a:lnTo>
                    <a:pt x="130" y="64"/>
                  </a:lnTo>
                  <a:lnTo>
                    <a:pt x="130" y="24"/>
                  </a:lnTo>
                  <a:lnTo>
                    <a:pt x="117" y="8"/>
                  </a:lnTo>
                  <a:lnTo>
                    <a:pt x="104" y="16"/>
                  </a:lnTo>
                  <a:lnTo>
                    <a:pt x="85" y="0"/>
                  </a:lnTo>
                  <a:lnTo>
                    <a:pt x="85" y="8"/>
                  </a:lnTo>
                  <a:lnTo>
                    <a:pt x="72" y="16"/>
                  </a:lnTo>
                  <a:lnTo>
                    <a:pt x="59" y="16"/>
                  </a:lnTo>
                  <a:lnTo>
                    <a:pt x="46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4" name="Line 52"/>
            <p:cNvSpPr>
              <a:spLocks noChangeShapeType="1"/>
            </p:cNvSpPr>
            <p:nvPr/>
          </p:nvSpPr>
          <p:spPr bwMode="auto">
            <a:xfrm flipV="1">
              <a:off x="4687" y="2599"/>
              <a:ext cx="1" cy="16"/>
            </a:xfrm>
            <a:prstGeom prst="line">
              <a:avLst/>
            </a:prstGeom>
            <a:noFill/>
            <a:ln w="9525">
              <a:solidFill>
                <a:srgbClr val="E4BB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5" name="Freeform 53"/>
            <p:cNvSpPr>
              <a:spLocks/>
            </p:cNvSpPr>
            <p:nvPr/>
          </p:nvSpPr>
          <p:spPr bwMode="auto">
            <a:xfrm>
              <a:off x="4583" y="2615"/>
              <a:ext cx="19" cy="24"/>
            </a:xfrm>
            <a:custGeom>
              <a:avLst/>
              <a:gdLst>
                <a:gd name="T0" fmla="*/ 0 w 19"/>
                <a:gd name="T1" fmla="*/ 0 h 24"/>
                <a:gd name="T2" fmla="*/ 0 w 19"/>
                <a:gd name="T3" fmla="*/ 24 h 24"/>
                <a:gd name="T4" fmla="*/ 13 w 19"/>
                <a:gd name="T5" fmla="*/ 24 h 24"/>
                <a:gd name="T6" fmla="*/ 19 w 19"/>
                <a:gd name="T7" fmla="*/ 24 h 24"/>
                <a:gd name="T8" fmla="*/ 19 w 19"/>
                <a:gd name="T9" fmla="*/ 8 h 24"/>
                <a:gd name="T10" fmla="*/ 6 w 19"/>
                <a:gd name="T11" fmla="*/ 8 h 24"/>
                <a:gd name="T12" fmla="*/ 0 w 19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4">
                  <a:moveTo>
                    <a:pt x="0" y="0"/>
                  </a:moveTo>
                  <a:lnTo>
                    <a:pt x="0" y="24"/>
                  </a:lnTo>
                  <a:lnTo>
                    <a:pt x="13" y="24"/>
                  </a:lnTo>
                  <a:lnTo>
                    <a:pt x="19" y="24"/>
                  </a:lnTo>
                  <a:lnTo>
                    <a:pt x="19" y="8"/>
                  </a:lnTo>
                  <a:lnTo>
                    <a:pt x="6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6" name="Freeform 54"/>
            <p:cNvSpPr>
              <a:spLocks/>
            </p:cNvSpPr>
            <p:nvPr/>
          </p:nvSpPr>
          <p:spPr bwMode="auto">
            <a:xfrm>
              <a:off x="4687" y="2607"/>
              <a:ext cx="19" cy="24"/>
            </a:xfrm>
            <a:custGeom>
              <a:avLst/>
              <a:gdLst>
                <a:gd name="T0" fmla="*/ 0 w 19"/>
                <a:gd name="T1" fmla="*/ 8 h 24"/>
                <a:gd name="T2" fmla="*/ 0 w 19"/>
                <a:gd name="T3" fmla="*/ 24 h 24"/>
                <a:gd name="T4" fmla="*/ 13 w 19"/>
                <a:gd name="T5" fmla="*/ 24 h 24"/>
                <a:gd name="T6" fmla="*/ 19 w 19"/>
                <a:gd name="T7" fmla="*/ 24 h 24"/>
                <a:gd name="T8" fmla="*/ 19 w 19"/>
                <a:gd name="T9" fmla="*/ 0 h 24"/>
                <a:gd name="T10" fmla="*/ 13 w 19"/>
                <a:gd name="T11" fmla="*/ 8 h 24"/>
                <a:gd name="T12" fmla="*/ 0 w 19"/>
                <a:gd name="T13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4">
                  <a:moveTo>
                    <a:pt x="0" y="8"/>
                  </a:moveTo>
                  <a:lnTo>
                    <a:pt x="0" y="24"/>
                  </a:lnTo>
                  <a:lnTo>
                    <a:pt x="13" y="24"/>
                  </a:lnTo>
                  <a:lnTo>
                    <a:pt x="19" y="24"/>
                  </a:lnTo>
                  <a:lnTo>
                    <a:pt x="19" y="0"/>
                  </a:lnTo>
                  <a:lnTo>
                    <a:pt x="13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7" name="Freeform 55"/>
            <p:cNvSpPr>
              <a:spLocks/>
            </p:cNvSpPr>
            <p:nvPr/>
          </p:nvSpPr>
          <p:spPr bwMode="auto">
            <a:xfrm>
              <a:off x="4583" y="2639"/>
              <a:ext cx="91" cy="72"/>
            </a:xfrm>
            <a:custGeom>
              <a:avLst/>
              <a:gdLst>
                <a:gd name="T0" fmla="*/ 0 w 91"/>
                <a:gd name="T1" fmla="*/ 0 h 72"/>
                <a:gd name="T2" fmla="*/ 6 w 91"/>
                <a:gd name="T3" fmla="*/ 32 h 72"/>
                <a:gd name="T4" fmla="*/ 45 w 91"/>
                <a:gd name="T5" fmla="*/ 64 h 72"/>
                <a:gd name="T6" fmla="*/ 58 w 91"/>
                <a:gd name="T7" fmla="*/ 72 h 72"/>
                <a:gd name="T8" fmla="*/ 78 w 91"/>
                <a:gd name="T9" fmla="*/ 72 h 72"/>
                <a:gd name="T10" fmla="*/ 91 w 91"/>
                <a:gd name="T11" fmla="*/ 64 h 72"/>
                <a:gd name="T12" fmla="*/ 78 w 91"/>
                <a:gd name="T13" fmla="*/ 56 h 72"/>
                <a:gd name="T14" fmla="*/ 71 w 91"/>
                <a:gd name="T15" fmla="*/ 56 h 72"/>
                <a:gd name="T16" fmla="*/ 78 w 91"/>
                <a:gd name="T17" fmla="*/ 48 h 72"/>
                <a:gd name="T18" fmla="*/ 78 w 91"/>
                <a:gd name="T19" fmla="*/ 40 h 72"/>
                <a:gd name="T20" fmla="*/ 65 w 91"/>
                <a:gd name="T21" fmla="*/ 40 h 72"/>
                <a:gd name="T22" fmla="*/ 58 w 91"/>
                <a:gd name="T23" fmla="*/ 48 h 72"/>
                <a:gd name="T24" fmla="*/ 26 w 91"/>
                <a:gd name="T25" fmla="*/ 24 h 72"/>
                <a:gd name="T26" fmla="*/ 19 w 91"/>
                <a:gd name="T27" fmla="*/ 0 h 72"/>
                <a:gd name="T28" fmla="*/ 0 w 91"/>
                <a:gd name="T2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72">
                  <a:moveTo>
                    <a:pt x="0" y="0"/>
                  </a:moveTo>
                  <a:lnTo>
                    <a:pt x="6" y="32"/>
                  </a:lnTo>
                  <a:lnTo>
                    <a:pt x="45" y="64"/>
                  </a:lnTo>
                  <a:lnTo>
                    <a:pt x="58" y="72"/>
                  </a:lnTo>
                  <a:lnTo>
                    <a:pt x="78" y="72"/>
                  </a:lnTo>
                  <a:lnTo>
                    <a:pt x="91" y="64"/>
                  </a:lnTo>
                  <a:lnTo>
                    <a:pt x="78" y="56"/>
                  </a:lnTo>
                  <a:lnTo>
                    <a:pt x="71" y="56"/>
                  </a:lnTo>
                  <a:lnTo>
                    <a:pt x="78" y="48"/>
                  </a:lnTo>
                  <a:lnTo>
                    <a:pt x="78" y="40"/>
                  </a:lnTo>
                  <a:lnTo>
                    <a:pt x="65" y="40"/>
                  </a:lnTo>
                  <a:lnTo>
                    <a:pt x="58" y="48"/>
                  </a:lnTo>
                  <a:lnTo>
                    <a:pt x="26" y="24"/>
                  </a:lnTo>
                  <a:lnTo>
                    <a:pt x="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8" name="Freeform 56"/>
            <p:cNvSpPr>
              <a:spLocks/>
            </p:cNvSpPr>
            <p:nvPr/>
          </p:nvSpPr>
          <p:spPr bwMode="auto">
            <a:xfrm>
              <a:off x="4654" y="2631"/>
              <a:ext cx="52" cy="72"/>
            </a:xfrm>
            <a:custGeom>
              <a:avLst/>
              <a:gdLst>
                <a:gd name="T0" fmla="*/ 33 w 52"/>
                <a:gd name="T1" fmla="*/ 0 h 72"/>
                <a:gd name="T2" fmla="*/ 33 w 52"/>
                <a:gd name="T3" fmla="*/ 32 h 72"/>
                <a:gd name="T4" fmla="*/ 20 w 52"/>
                <a:gd name="T5" fmla="*/ 48 h 72"/>
                <a:gd name="T6" fmla="*/ 7 w 52"/>
                <a:gd name="T7" fmla="*/ 48 h 72"/>
                <a:gd name="T8" fmla="*/ 7 w 52"/>
                <a:gd name="T9" fmla="*/ 56 h 72"/>
                <a:gd name="T10" fmla="*/ 0 w 52"/>
                <a:gd name="T11" fmla="*/ 64 h 72"/>
                <a:gd name="T12" fmla="*/ 7 w 52"/>
                <a:gd name="T13" fmla="*/ 64 h 72"/>
                <a:gd name="T14" fmla="*/ 20 w 52"/>
                <a:gd name="T15" fmla="*/ 72 h 72"/>
                <a:gd name="T16" fmla="*/ 26 w 52"/>
                <a:gd name="T17" fmla="*/ 64 h 72"/>
                <a:gd name="T18" fmla="*/ 33 w 52"/>
                <a:gd name="T19" fmla="*/ 56 h 72"/>
                <a:gd name="T20" fmla="*/ 46 w 52"/>
                <a:gd name="T21" fmla="*/ 40 h 72"/>
                <a:gd name="T22" fmla="*/ 52 w 52"/>
                <a:gd name="T23" fmla="*/ 0 h 72"/>
                <a:gd name="T24" fmla="*/ 46 w 52"/>
                <a:gd name="T25" fmla="*/ 0 h 72"/>
                <a:gd name="T26" fmla="*/ 33 w 52"/>
                <a:gd name="T2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72">
                  <a:moveTo>
                    <a:pt x="33" y="0"/>
                  </a:moveTo>
                  <a:lnTo>
                    <a:pt x="33" y="32"/>
                  </a:lnTo>
                  <a:lnTo>
                    <a:pt x="20" y="48"/>
                  </a:lnTo>
                  <a:lnTo>
                    <a:pt x="7" y="48"/>
                  </a:lnTo>
                  <a:lnTo>
                    <a:pt x="7" y="56"/>
                  </a:lnTo>
                  <a:lnTo>
                    <a:pt x="0" y="64"/>
                  </a:lnTo>
                  <a:lnTo>
                    <a:pt x="7" y="64"/>
                  </a:lnTo>
                  <a:lnTo>
                    <a:pt x="20" y="72"/>
                  </a:lnTo>
                  <a:lnTo>
                    <a:pt x="26" y="64"/>
                  </a:lnTo>
                  <a:lnTo>
                    <a:pt x="33" y="56"/>
                  </a:lnTo>
                  <a:lnTo>
                    <a:pt x="46" y="40"/>
                  </a:lnTo>
                  <a:lnTo>
                    <a:pt x="52" y="0"/>
                  </a:lnTo>
                  <a:lnTo>
                    <a:pt x="46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9" name="Freeform 57"/>
            <p:cNvSpPr>
              <a:spLocks/>
            </p:cNvSpPr>
            <p:nvPr/>
          </p:nvSpPr>
          <p:spPr bwMode="auto">
            <a:xfrm>
              <a:off x="4609" y="2543"/>
              <a:ext cx="65" cy="40"/>
            </a:xfrm>
            <a:custGeom>
              <a:avLst/>
              <a:gdLst>
                <a:gd name="T0" fmla="*/ 13 w 65"/>
                <a:gd name="T1" fmla="*/ 8 h 40"/>
                <a:gd name="T2" fmla="*/ 0 w 65"/>
                <a:gd name="T3" fmla="*/ 8 h 40"/>
                <a:gd name="T4" fmla="*/ 0 w 65"/>
                <a:gd name="T5" fmla="*/ 24 h 40"/>
                <a:gd name="T6" fmla="*/ 19 w 65"/>
                <a:gd name="T7" fmla="*/ 40 h 40"/>
                <a:gd name="T8" fmla="*/ 32 w 65"/>
                <a:gd name="T9" fmla="*/ 40 h 40"/>
                <a:gd name="T10" fmla="*/ 39 w 65"/>
                <a:gd name="T11" fmla="*/ 24 h 40"/>
                <a:gd name="T12" fmla="*/ 45 w 65"/>
                <a:gd name="T13" fmla="*/ 40 h 40"/>
                <a:gd name="T14" fmla="*/ 58 w 65"/>
                <a:gd name="T15" fmla="*/ 40 h 40"/>
                <a:gd name="T16" fmla="*/ 65 w 65"/>
                <a:gd name="T17" fmla="*/ 24 h 40"/>
                <a:gd name="T18" fmla="*/ 65 w 65"/>
                <a:gd name="T19" fmla="*/ 8 h 40"/>
                <a:gd name="T20" fmla="*/ 52 w 65"/>
                <a:gd name="T21" fmla="*/ 0 h 40"/>
                <a:gd name="T22" fmla="*/ 52 w 65"/>
                <a:gd name="T23" fmla="*/ 8 h 40"/>
                <a:gd name="T24" fmla="*/ 39 w 65"/>
                <a:gd name="T25" fmla="*/ 16 h 40"/>
                <a:gd name="T26" fmla="*/ 26 w 65"/>
                <a:gd name="T27" fmla="*/ 16 h 40"/>
                <a:gd name="T28" fmla="*/ 13 w 65"/>
                <a:gd name="T2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40">
                  <a:moveTo>
                    <a:pt x="13" y="8"/>
                  </a:moveTo>
                  <a:lnTo>
                    <a:pt x="0" y="8"/>
                  </a:lnTo>
                  <a:lnTo>
                    <a:pt x="0" y="24"/>
                  </a:lnTo>
                  <a:lnTo>
                    <a:pt x="19" y="40"/>
                  </a:lnTo>
                  <a:lnTo>
                    <a:pt x="32" y="40"/>
                  </a:lnTo>
                  <a:lnTo>
                    <a:pt x="39" y="24"/>
                  </a:lnTo>
                  <a:lnTo>
                    <a:pt x="45" y="40"/>
                  </a:lnTo>
                  <a:lnTo>
                    <a:pt x="58" y="40"/>
                  </a:lnTo>
                  <a:lnTo>
                    <a:pt x="65" y="24"/>
                  </a:lnTo>
                  <a:lnTo>
                    <a:pt x="65" y="8"/>
                  </a:lnTo>
                  <a:lnTo>
                    <a:pt x="52" y="0"/>
                  </a:lnTo>
                  <a:lnTo>
                    <a:pt x="52" y="8"/>
                  </a:lnTo>
                  <a:lnTo>
                    <a:pt x="39" y="16"/>
                  </a:lnTo>
                  <a:lnTo>
                    <a:pt x="26" y="16"/>
                  </a:lnTo>
                  <a:lnTo>
                    <a:pt x="13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0" name="Freeform 58"/>
            <p:cNvSpPr>
              <a:spLocks/>
            </p:cNvSpPr>
            <p:nvPr/>
          </p:nvSpPr>
          <p:spPr bwMode="auto">
            <a:xfrm>
              <a:off x="4654" y="2847"/>
              <a:ext cx="7" cy="56"/>
            </a:xfrm>
            <a:custGeom>
              <a:avLst/>
              <a:gdLst>
                <a:gd name="T0" fmla="*/ 0 w 7"/>
                <a:gd name="T1" fmla="*/ 56 h 56"/>
                <a:gd name="T2" fmla="*/ 0 w 7"/>
                <a:gd name="T3" fmla="*/ 32 h 56"/>
                <a:gd name="T4" fmla="*/ 7 w 7"/>
                <a:gd name="T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6">
                  <a:moveTo>
                    <a:pt x="0" y="56"/>
                  </a:moveTo>
                  <a:lnTo>
                    <a:pt x="0" y="32"/>
                  </a:lnTo>
                  <a:lnTo>
                    <a:pt x="7" y="0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1" name="Freeform 59"/>
            <p:cNvSpPr>
              <a:spLocks/>
            </p:cNvSpPr>
            <p:nvPr/>
          </p:nvSpPr>
          <p:spPr bwMode="auto">
            <a:xfrm>
              <a:off x="4628" y="2903"/>
              <a:ext cx="78" cy="40"/>
            </a:xfrm>
            <a:custGeom>
              <a:avLst/>
              <a:gdLst>
                <a:gd name="T0" fmla="*/ 7 w 78"/>
                <a:gd name="T1" fmla="*/ 0 h 40"/>
                <a:gd name="T2" fmla="*/ 0 w 78"/>
                <a:gd name="T3" fmla="*/ 16 h 40"/>
                <a:gd name="T4" fmla="*/ 7 w 78"/>
                <a:gd name="T5" fmla="*/ 32 h 40"/>
                <a:gd name="T6" fmla="*/ 13 w 78"/>
                <a:gd name="T7" fmla="*/ 40 h 40"/>
                <a:gd name="T8" fmla="*/ 39 w 78"/>
                <a:gd name="T9" fmla="*/ 40 h 40"/>
                <a:gd name="T10" fmla="*/ 39 w 78"/>
                <a:gd name="T11" fmla="*/ 32 h 40"/>
                <a:gd name="T12" fmla="*/ 46 w 78"/>
                <a:gd name="T13" fmla="*/ 32 h 40"/>
                <a:gd name="T14" fmla="*/ 65 w 78"/>
                <a:gd name="T15" fmla="*/ 32 h 40"/>
                <a:gd name="T16" fmla="*/ 78 w 78"/>
                <a:gd name="T17" fmla="*/ 24 h 40"/>
                <a:gd name="T18" fmla="*/ 72 w 78"/>
                <a:gd name="T19" fmla="*/ 16 h 40"/>
                <a:gd name="T20" fmla="*/ 65 w 78"/>
                <a:gd name="T21" fmla="*/ 8 h 40"/>
                <a:gd name="T22" fmla="*/ 52 w 78"/>
                <a:gd name="T23" fmla="*/ 0 h 40"/>
                <a:gd name="T24" fmla="*/ 39 w 78"/>
                <a:gd name="T25" fmla="*/ 8 h 40"/>
                <a:gd name="T26" fmla="*/ 26 w 78"/>
                <a:gd name="T27" fmla="*/ 0 h 40"/>
                <a:gd name="T28" fmla="*/ 20 w 78"/>
                <a:gd name="T29" fmla="*/ 8 h 40"/>
                <a:gd name="T30" fmla="*/ 7 w 78"/>
                <a:gd name="T3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8" h="40">
                  <a:moveTo>
                    <a:pt x="7" y="0"/>
                  </a:moveTo>
                  <a:lnTo>
                    <a:pt x="0" y="16"/>
                  </a:lnTo>
                  <a:lnTo>
                    <a:pt x="7" y="32"/>
                  </a:lnTo>
                  <a:lnTo>
                    <a:pt x="13" y="40"/>
                  </a:lnTo>
                  <a:lnTo>
                    <a:pt x="39" y="40"/>
                  </a:lnTo>
                  <a:lnTo>
                    <a:pt x="39" y="32"/>
                  </a:lnTo>
                  <a:lnTo>
                    <a:pt x="46" y="32"/>
                  </a:lnTo>
                  <a:lnTo>
                    <a:pt x="65" y="32"/>
                  </a:lnTo>
                  <a:lnTo>
                    <a:pt x="78" y="24"/>
                  </a:lnTo>
                  <a:lnTo>
                    <a:pt x="72" y="16"/>
                  </a:lnTo>
                  <a:lnTo>
                    <a:pt x="65" y="8"/>
                  </a:lnTo>
                  <a:lnTo>
                    <a:pt x="52" y="0"/>
                  </a:lnTo>
                  <a:lnTo>
                    <a:pt x="39" y="8"/>
                  </a:lnTo>
                  <a:lnTo>
                    <a:pt x="26" y="0"/>
                  </a:lnTo>
                  <a:lnTo>
                    <a:pt x="2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2" name="Freeform 60"/>
            <p:cNvSpPr>
              <a:spLocks/>
            </p:cNvSpPr>
            <p:nvPr/>
          </p:nvSpPr>
          <p:spPr bwMode="auto">
            <a:xfrm>
              <a:off x="4232" y="2879"/>
              <a:ext cx="39" cy="40"/>
            </a:xfrm>
            <a:custGeom>
              <a:avLst/>
              <a:gdLst>
                <a:gd name="T0" fmla="*/ 0 w 39"/>
                <a:gd name="T1" fmla="*/ 0 h 40"/>
                <a:gd name="T2" fmla="*/ 0 w 39"/>
                <a:gd name="T3" fmla="*/ 24 h 40"/>
                <a:gd name="T4" fmla="*/ 0 w 39"/>
                <a:gd name="T5" fmla="*/ 40 h 40"/>
                <a:gd name="T6" fmla="*/ 13 w 39"/>
                <a:gd name="T7" fmla="*/ 40 h 40"/>
                <a:gd name="T8" fmla="*/ 20 w 39"/>
                <a:gd name="T9" fmla="*/ 40 h 40"/>
                <a:gd name="T10" fmla="*/ 26 w 39"/>
                <a:gd name="T11" fmla="*/ 40 h 40"/>
                <a:gd name="T12" fmla="*/ 39 w 39"/>
                <a:gd name="T13" fmla="*/ 40 h 40"/>
                <a:gd name="T14" fmla="*/ 33 w 39"/>
                <a:gd name="T15" fmla="*/ 24 h 40"/>
                <a:gd name="T16" fmla="*/ 39 w 39"/>
                <a:gd name="T17" fmla="*/ 0 h 40"/>
                <a:gd name="T18" fmla="*/ 33 w 39"/>
                <a:gd name="T19" fmla="*/ 0 h 40"/>
                <a:gd name="T20" fmla="*/ 0 w 39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40">
                  <a:moveTo>
                    <a:pt x="0" y="0"/>
                  </a:moveTo>
                  <a:lnTo>
                    <a:pt x="0" y="24"/>
                  </a:lnTo>
                  <a:lnTo>
                    <a:pt x="0" y="40"/>
                  </a:lnTo>
                  <a:lnTo>
                    <a:pt x="13" y="40"/>
                  </a:lnTo>
                  <a:lnTo>
                    <a:pt x="20" y="40"/>
                  </a:lnTo>
                  <a:lnTo>
                    <a:pt x="26" y="40"/>
                  </a:lnTo>
                  <a:lnTo>
                    <a:pt x="39" y="40"/>
                  </a:lnTo>
                  <a:lnTo>
                    <a:pt x="33" y="24"/>
                  </a:lnTo>
                  <a:lnTo>
                    <a:pt x="39" y="0"/>
                  </a:lnTo>
                  <a:lnTo>
                    <a:pt x="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3" name="Freeform 61"/>
            <p:cNvSpPr>
              <a:spLocks/>
            </p:cNvSpPr>
            <p:nvPr/>
          </p:nvSpPr>
          <p:spPr bwMode="auto">
            <a:xfrm>
              <a:off x="4265" y="2647"/>
              <a:ext cx="19" cy="24"/>
            </a:xfrm>
            <a:custGeom>
              <a:avLst/>
              <a:gdLst>
                <a:gd name="T0" fmla="*/ 0 w 19"/>
                <a:gd name="T1" fmla="*/ 0 h 24"/>
                <a:gd name="T2" fmla="*/ 0 w 19"/>
                <a:gd name="T3" fmla="*/ 0 h 24"/>
                <a:gd name="T4" fmla="*/ 6 w 19"/>
                <a:gd name="T5" fmla="*/ 0 h 24"/>
                <a:gd name="T6" fmla="*/ 19 w 19"/>
                <a:gd name="T7" fmla="*/ 8 h 24"/>
                <a:gd name="T8" fmla="*/ 19 w 19"/>
                <a:gd name="T9" fmla="*/ 16 h 24"/>
                <a:gd name="T10" fmla="*/ 19 w 19"/>
                <a:gd name="T11" fmla="*/ 24 h 24"/>
                <a:gd name="T12" fmla="*/ 13 w 19"/>
                <a:gd name="T13" fmla="*/ 24 h 24"/>
                <a:gd name="T14" fmla="*/ 6 w 19"/>
                <a:gd name="T15" fmla="*/ 16 h 24"/>
                <a:gd name="T16" fmla="*/ 6 w 19"/>
                <a:gd name="T17" fmla="*/ 8 h 24"/>
                <a:gd name="T18" fmla="*/ 0 w 19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24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19" y="8"/>
                  </a:lnTo>
                  <a:lnTo>
                    <a:pt x="19" y="16"/>
                  </a:lnTo>
                  <a:lnTo>
                    <a:pt x="19" y="24"/>
                  </a:lnTo>
                  <a:lnTo>
                    <a:pt x="13" y="24"/>
                  </a:lnTo>
                  <a:lnTo>
                    <a:pt x="6" y="16"/>
                  </a:lnTo>
                  <a:lnTo>
                    <a:pt x="6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" name="Freeform 62"/>
            <p:cNvSpPr>
              <a:spLocks/>
            </p:cNvSpPr>
            <p:nvPr/>
          </p:nvSpPr>
          <p:spPr bwMode="auto">
            <a:xfrm>
              <a:off x="4226" y="2631"/>
              <a:ext cx="39" cy="56"/>
            </a:xfrm>
            <a:custGeom>
              <a:avLst/>
              <a:gdLst>
                <a:gd name="T0" fmla="*/ 6 w 39"/>
                <a:gd name="T1" fmla="*/ 24 h 56"/>
                <a:gd name="T2" fmla="*/ 0 w 39"/>
                <a:gd name="T3" fmla="*/ 16 h 56"/>
                <a:gd name="T4" fmla="*/ 0 w 39"/>
                <a:gd name="T5" fmla="*/ 24 h 56"/>
                <a:gd name="T6" fmla="*/ 0 w 39"/>
                <a:gd name="T7" fmla="*/ 32 h 56"/>
                <a:gd name="T8" fmla="*/ 6 w 39"/>
                <a:gd name="T9" fmla="*/ 32 h 56"/>
                <a:gd name="T10" fmla="*/ 13 w 39"/>
                <a:gd name="T11" fmla="*/ 40 h 56"/>
                <a:gd name="T12" fmla="*/ 26 w 39"/>
                <a:gd name="T13" fmla="*/ 56 h 56"/>
                <a:gd name="T14" fmla="*/ 32 w 39"/>
                <a:gd name="T15" fmla="*/ 48 h 56"/>
                <a:gd name="T16" fmla="*/ 39 w 39"/>
                <a:gd name="T17" fmla="*/ 40 h 56"/>
                <a:gd name="T18" fmla="*/ 39 w 39"/>
                <a:gd name="T19" fmla="*/ 24 h 56"/>
                <a:gd name="T20" fmla="*/ 39 w 39"/>
                <a:gd name="T21" fmla="*/ 8 h 56"/>
                <a:gd name="T22" fmla="*/ 19 w 39"/>
                <a:gd name="T23" fmla="*/ 0 h 56"/>
                <a:gd name="T24" fmla="*/ 6 w 39"/>
                <a:gd name="T25" fmla="*/ 8 h 56"/>
                <a:gd name="T26" fmla="*/ 6 w 39"/>
                <a:gd name="T27" fmla="*/ 2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56">
                  <a:moveTo>
                    <a:pt x="6" y="24"/>
                  </a:moveTo>
                  <a:lnTo>
                    <a:pt x="0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6" y="32"/>
                  </a:lnTo>
                  <a:lnTo>
                    <a:pt x="13" y="40"/>
                  </a:lnTo>
                  <a:lnTo>
                    <a:pt x="26" y="56"/>
                  </a:lnTo>
                  <a:lnTo>
                    <a:pt x="32" y="48"/>
                  </a:lnTo>
                  <a:lnTo>
                    <a:pt x="39" y="40"/>
                  </a:lnTo>
                  <a:lnTo>
                    <a:pt x="39" y="24"/>
                  </a:lnTo>
                  <a:lnTo>
                    <a:pt x="39" y="8"/>
                  </a:lnTo>
                  <a:lnTo>
                    <a:pt x="19" y="0"/>
                  </a:lnTo>
                  <a:lnTo>
                    <a:pt x="6" y="8"/>
                  </a:lnTo>
                  <a:lnTo>
                    <a:pt x="6" y="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5" name="Freeform 63"/>
            <p:cNvSpPr>
              <a:spLocks/>
            </p:cNvSpPr>
            <p:nvPr/>
          </p:nvSpPr>
          <p:spPr bwMode="auto">
            <a:xfrm>
              <a:off x="4219" y="2615"/>
              <a:ext cx="52" cy="48"/>
            </a:xfrm>
            <a:custGeom>
              <a:avLst/>
              <a:gdLst>
                <a:gd name="T0" fmla="*/ 46 w 52"/>
                <a:gd name="T1" fmla="*/ 32 h 48"/>
                <a:gd name="T2" fmla="*/ 52 w 52"/>
                <a:gd name="T3" fmla="*/ 24 h 48"/>
                <a:gd name="T4" fmla="*/ 52 w 52"/>
                <a:gd name="T5" fmla="*/ 16 h 48"/>
                <a:gd name="T6" fmla="*/ 46 w 52"/>
                <a:gd name="T7" fmla="*/ 8 h 48"/>
                <a:gd name="T8" fmla="*/ 33 w 52"/>
                <a:gd name="T9" fmla="*/ 8 h 48"/>
                <a:gd name="T10" fmla="*/ 20 w 52"/>
                <a:gd name="T11" fmla="*/ 0 h 48"/>
                <a:gd name="T12" fmla="*/ 13 w 52"/>
                <a:gd name="T13" fmla="*/ 8 h 48"/>
                <a:gd name="T14" fmla="*/ 13 w 52"/>
                <a:gd name="T15" fmla="*/ 8 h 48"/>
                <a:gd name="T16" fmla="*/ 7 w 52"/>
                <a:gd name="T17" fmla="*/ 16 h 48"/>
                <a:gd name="T18" fmla="*/ 0 w 52"/>
                <a:gd name="T19" fmla="*/ 24 h 48"/>
                <a:gd name="T20" fmla="*/ 0 w 52"/>
                <a:gd name="T21" fmla="*/ 40 h 48"/>
                <a:gd name="T22" fmla="*/ 7 w 52"/>
                <a:gd name="T23" fmla="*/ 48 h 48"/>
                <a:gd name="T24" fmla="*/ 7 w 52"/>
                <a:gd name="T25" fmla="*/ 40 h 48"/>
                <a:gd name="T26" fmla="*/ 7 w 52"/>
                <a:gd name="T27" fmla="*/ 32 h 48"/>
                <a:gd name="T28" fmla="*/ 13 w 52"/>
                <a:gd name="T29" fmla="*/ 40 h 48"/>
                <a:gd name="T30" fmla="*/ 13 w 52"/>
                <a:gd name="T31" fmla="*/ 24 h 48"/>
                <a:gd name="T32" fmla="*/ 26 w 52"/>
                <a:gd name="T33" fmla="*/ 16 h 48"/>
                <a:gd name="T34" fmla="*/ 46 w 52"/>
                <a:gd name="T35" fmla="*/ 24 h 48"/>
                <a:gd name="T36" fmla="*/ 46 w 52"/>
                <a:gd name="T37" fmla="*/ 3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48">
                  <a:moveTo>
                    <a:pt x="46" y="32"/>
                  </a:moveTo>
                  <a:lnTo>
                    <a:pt x="52" y="24"/>
                  </a:lnTo>
                  <a:lnTo>
                    <a:pt x="52" y="16"/>
                  </a:lnTo>
                  <a:lnTo>
                    <a:pt x="46" y="8"/>
                  </a:lnTo>
                  <a:lnTo>
                    <a:pt x="33" y="8"/>
                  </a:lnTo>
                  <a:lnTo>
                    <a:pt x="20" y="0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7" y="16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7" y="48"/>
                  </a:lnTo>
                  <a:lnTo>
                    <a:pt x="7" y="40"/>
                  </a:lnTo>
                  <a:lnTo>
                    <a:pt x="7" y="32"/>
                  </a:lnTo>
                  <a:lnTo>
                    <a:pt x="13" y="40"/>
                  </a:lnTo>
                  <a:lnTo>
                    <a:pt x="13" y="24"/>
                  </a:lnTo>
                  <a:lnTo>
                    <a:pt x="26" y="16"/>
                  </a:lnTo>
                  <a:lnTo>
                    <a:pt x="46" y="24"/>
                  </a:lnTo>
                  <a:lnTo>
                    <a:pt x="46" y="3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6" name="Freeform 64"/>
            <p:cNvSpPr>
              <a:spLocks/>
            </p:cNvSpPr>
            <p:nvPr/>
          </p:nvSpPr>
          <p:spPr bwMode="auto">
            <a:xfrm>
              <a:off x="4200" y="2647"/>
              <a:ext cx="19" cy="24"/>
            </a:xfrm>
            <a:custGeom>
              <a:avLst/>
              <a:gdLst>
                <a:gd name="T0" fmla="*/ 19 w 19"/>
                <a:gd name="T1" fmla="*/ 8 h 24"/>
                <a:gd name="T2" fmla="*/ 19 w 19"/>
                <a:gd name="T3" fmla="*/ 0 h 24"/>
                <a:gd name="T4" fmla="*/ 13 w 19"/>
                <a:gd name="T5" fmla="*/ 0 h 24"/>
                <a:gd name="T6" fmla="*/ 0 w 19"/>
                <a:gd name="T7" fmla="*/ 8 h 24"/>
                <a:gd name="T8" fmla="*/ 0 w 19"/>
                <a:gd name="T9" fmla="*/ 16 h 24"/>
                <a:gd name="T10" fmla="*/ 0 w 19"/>
                <a:gd name="T11" fmla="*/ 24 h 24"/>
                <a:gd name="T12" fmla="*/ 6 w 19"/>
                <a:gd name="T13" fmla="*/ 24 h 24"/>
                <a:gd name="T14" fmla="*/ 6 w 19"/>
                <a:gd name="T15" fmla="*/ 16 h 24"/>
                <a:gd name="T16" fmla="*/ 13 w 19"/>
                <a:gd name="T17" fmla="*/ 8 h 24"/>
                <a:gd name="T18" fmla="*/ 19 w 19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24">
                  <a:moveTo>
                    <a:pt x="19" y="8"/>
                  </a:moveTo>
                  <a:lnTo>
                    <a:pt x="19" y="0"/>
                  </a:lnTo>
                  <a:lnTo>
                    <a:pt x="13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6" y="24"/>
                  </a:lnTo>
                  <a:lnTo>
                    <a:pt x="6" y="16"/>
                  </a:lnTo>
                  <a:lnTo>
                    <a:pt x="13" y="8"/>
                  </a:lnTo>
                  <a:lnTo>
                    <a:pt x="19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7" name="Freeform 65"/>
            <p:cNvSpPr>
              <a:spLocks/>
            </p:cNvSpPr>
            <p:nvPr/>
          </p:nvSpPr>
          <p:spPr bwMode="auto">
            <a:xfrm>
              <a:off x="4213" y="2639"/>
              <a:ext cx="13" cy="16"/>
            </a:xfrm>
            <a:custGeom>
              <a:avLst/>
              <a:gdLst>
                <a:gd name="T0" fmla="*/ 6 w 13"/>
                <a:gd name="T1" fmla="*/ 8 h 16"/>
                <a:gd name="T2" fmla="*/ 0 w 13"/>
                <a:gd name="T3" fmla="*/ 8 h 16"/>
                <a:gd name="T4" fmla="*/ 6 w 13"/>
                <a:gd name="T5" fmla="*/ 0 h 16"/>
                <a:gd name="T6" fmla="*/ 6 w 13"/>
                <a:gd name="T7" fmla="*/ 8 h 16"/>
                <a:gd name="T8" fmla="*/ 6 w 13"/>
                <a:gd name="T9" fmla="*/ 0 h 16"/>
                <a:gd name="T10" fmla="*/ 13 w 13"/>
                <a:gd name="T11" fmla="*/ 8 h 16"/>
                <a:gd name="T12" fmla="*/ 6 w 13"/>
                <a:gd name="T13" fmla="*/ 8 h 16"/>
                <a:gd name="T14" fmla="*/ 6 w 13"/>
                <a:gd name="T15" fmla="*/ 16 h 16"/>
                <a:gd name="T16" fmla="*/ 6 w 13"/>
                <a:gd name="T17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6">
                  <a:moveTo>
                    <a:pt x="6" y="8"/>
                  </a:moveTo>
                  <a:lnTo>
                    <a:pt x="0" y="8"/>
                  </a:lnTo>
                  <a:lnTo>
                    <a:pt x="6" y="0"/>
                  </a:lnTo>
                  <a:lnTo>
                    <a:pt x="6" y="8"/>
                  </a:lnTo>
                  <a:lnTo>
                    <a:pt x="6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16"/>
                  </a:lnTo>
                  <a:lnTo>
                    <a:pt x="6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8" name="Freeform 66"/>
            <p:cNvSpPr>
              <a:spLocks/>
            </p:cNvSpPr>
            <p:nvPr/>
          </p:nvSpPr>
          <p:spPr bwMode="auto">
            <a:xfrm>
              <a:off x="4226" y="2663"/>
              <a:ext cx="26" cy="32"/>
            </a:xfrm>
            <a:custGeom>
              <a:avLst/>
              <a:gdLst>
                <a:gd name="T0" fmla="*/ 6 w 26"/>
                <a:gd name="T1" fmla="*/ 0 h 32"/>
                <a:gd name="T2" fmla="*/ 0 w 26"/>
                <a:gd name="T3" fmla="*/ 24 h 32"/>
                <a:gd name="T4" fmla="*/ 6 w 26"/>
                <a:gd name="T5" fmla="*/ 32 h 32"/>
                <a:gd name="T6" fmla="*/ 19 w 26"/>
                <a:gd name="T7" fmla="*/ 32 h 32"/>
                <a:gd name="T8" fmla="*/ 26 w 26"/>
                <a:gd name="T9" fmla="*/ 24 h 32"/>
                <a:gd name="T10" fmla="*/ 26 w 26"/>
                <a:gd name="T11" fmla="*/ 24 h 32"/>
                <a:gd name="T12" fmla="*/ 26 w 26"/>
                <a:gd name="T13" fmla="*/ 24 h 32"/>
                <a:gd name="T14" fmla="*/ 13 w 26"/>
                <a:gd name="T15" fmla="*/ 8 h 32"/>
                <a:gd name="T16" fmla="*/ 6 w 2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32">
                  <a:moveTo>
                    <a:pt x="6" y="0"/>
                  </a:moveTo>
                  <a:lnTo>
                    <a:pt x="0" y="24"/>
                  </a:lnTo>
                  <a:lnTo>
                    <a:pt x="6" y="32"/>
                  </a:lnTo>
                  <a:lnTo>
                    <a:pt x="19" y="32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13" y="8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9" name="Freeform 67"/>
            <p:cNvSpPr>
              <a:spLocks/>
            </p:cNvSpPr>
            <p:nvPr/>
          </p:nvSpPr>
          <p:spPr bwMode="auto">
            <a:xfrm>
              <a:off x="4193" y="2687"/>
              <a:ext cx="111" cy="192"/>
            </a:xfrm>
            <a:custGeom>
              <a:avLst/>
              <a:gdLst>
                <a:gd name="T0" fmla="*/ 33 w 111"/>
                <a:gd name="T1" fmla="*/ 0 h 192"/>
                <a:gd name="T2" fmla="*/ 13 w 111"/>
                <a:gd name="T3" fmla="*/ 8 h 192"/>
                <a:gd name="T4" fmla="*/ 7 w 111"/>
                <a:gd name="T5" fmla="*/ 0 h 192"/>
                <a:gd name="T6" fmla="*/ 0 w 111"/>
                <a:gd name="T7" fmla="*/ 8 h 192"/>
                <a:gd name="T8" fmla="*/ 0 w 111"/>
                <a:gd name="T9" fmla="*/ 24 h 192"/>
                <a:gd name="T10" fmla="*/ 0 w 111"/>
                <a:gd name="T11" fmla="*/ 40 h 192"/>
                <a:gd name="T12" fmla="*/ 7 w 111"/>
                <a:gd name="T13" fmla="*/ 48 h 192"/>
                <a:gd name="T14" fmla="*/ 20 w 111"/>
                <a:gd name="T15" fmla="*/ 48 h 192"/>
                <a:gd name="T16" fmla="*/ 26 w 111"/>
                <a:gd name="T17" fmla="*/ 88 h 192"/>
                <a:gd name="T18" fmla="*/ 7 w 111"/>
                <a:gd name="T19" fmla="*/ 160 h 192"/>
                <a:gd name="T20" fmla="*/ 7 w 111"/>
                <a:gd name="T21" fmla="*/ 184 h 192"/>
                <a:gd name="T22" fmla="*/ 33 w 111"/>
                <a:gd name="T23" fmla="*/ 192 h 192"/>
                <a:gd name="T24" fmla="*/ 72 w 111"/>
                <a:gd name="T25" fmla="*/ 192 h 192"/>
                <a:gd name="T26" fmla="*/ 91 w 111"/>
                <a:gd name="T27" fmla="*/ 184 h 192"/>
                <a:gd name="T28" fmla="*/ 111 w 111"/>
                <a:gd name="T29" fmla="*/ 176 h 192"/>
                <a:gd name="T30" fmla="*/ 104 w 111"/>
                <a:gd name="T31" fmla="*/ 160 h 192"/>
                <a:gd name="T32" fmla="*/ 85 w 111"/>
                <a:gd name="T33" fmla="*/ 80 h 192"/>
                <a:gd name="T34" fmla="*/ 85 w 111"/>
                <a:gd name="T35" fmla="*/ 40 h 192"/>
                <a:gd name="T36" fmla="*/ 91 w 111"/>
                <a:gd name="T37" fmla="*/ 40 h 192"/>
                <a:gd name="T38" fmla="*/ 98 w 111"/>
                <a:gd name="T39" fmla="*/ 40 h 192"/>
                <a:gd name="T40" fmla="*/ 98 w 111"/>
                <a:gd name="T41" fmla="*/ 16 h 192"/>
                <a:gd name="T42" fmla="*/ 85 w 111"/>
                <a:gd name="T43" fmla="*/ 0 h 192"/>
                <a:gd name="T44" fmla="*/ 78 w 111"/>
                <a:gd name="T45" fmla="*/ 0 h 192"/>
                <a:gd name="T46" fmla="*/ 59 w 111"/>
                <a:gd name="T47" fmla="*/ 0 h 192"/>
                <a:gd name="T48" fmla="*/ 59 w 111"/>
                <a:gd name="T49" fmla="*/ 0 h 192"/>
                <a:gd name="T50" fmla="*/ 52 w 111"/>
                <a:gd name="T51" fmla="*/ 8 h 192"/>
                <a:gd name="T52" fmla="*/ 39 w 111"/>
                <a:gd name="T53" fmla="*/ 8 h 192"/>
                <a:gd name="T54" fmla="*/ 33 w 111"/>
                <a:gd name="T55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1" h="192">
                  <a:moveTo>
                    <a:pt x="33" y="0"/>
                  </a:moveTo>
                  <a:lnTo>
                    <a:pt x="13" y="8"/>
                  </a:lnTo>
                  <a:lnTo>
                    <a:pt x="7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7" y="48"/>
                  </a:lnTo>
                  <a:lnTo>
                    <a:pt x="20" y="48"/>
                  </a:lnTo>
                  <a:lnTo>
                    <a:pt x="26" y="88"/>
                  </a:lnTo>
                  <a:lnTo>
                    <a:pt x="7" y="160"/>
                  </a:lnTo>
                  <a:lnTo>
                    <a:pt x="7" y="184"/>
                  </a:lnTo>
                  <a:lnTo>
                    <a:pt x="33" y="192"/>
                  </a:lnTo>
                  <a:lnTo>
                    <a:pt x="72" y="192"/>
                  </a:lnTo>
                  <a:lnTo>
                    <a:pt x="91" y="184"/>
                  </a:lnTo>
                  <a:lnTo>
                    <a:pt x="111" y="176"/>
                  </a:lnTo>
                  <a:lnTo>
                    <a:pt x="104" y="160"/>
                  </a:lnTo>
                  <a:lnTo>
                    <a:pt x="85" y="80"/>
                  </a:lnTo>
                  <a:lnTo>
                    <a:pt x="85" y="40"/>
                  </a:lnTo>
                  <a:lnTo>
                    <a:pt x="91" y="40"/>
                  </a:lnTo>
                  <a:lnTo>
                    <a:pt x="98" y="40"/>
                  </a:lnTo>
                  <a:lnTo>
                    <a:pt x="98" y="16"/>
                  </a:lnTo>
                  <a:lnTo>
                    <a:pt x="85" y="0"/>
                  </a:lnTo>
                  <a:lnTo>
                    <a:pt x="78" y="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52" y="8"/>
                  </a:lnTo>
                  <a:lnTo>
                    <a:pt x="39" y="8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40" name="Line 68"/>
            <p:cNvSpPr>
              <a:spLocks noChangeShapeType="1"/>
            </p:cNvSpPr>
            <p:nvPr/>
          </p:nvSpPr>
          <p:spPr bwMode="auto">
            <a:xfrm flipV="1">
              <a:off x="4278" y="2719"/>
              <a:ext cx="1" cy="8"/>
            </a:xfrm>
            <a:prstGeom prst="line">
              <a:avLst/>
            </a:prstGeom>
            <a:noFill/>
            <a:ln w="9525">
              <a:solidFill>
                <a:srgbClr val="E4BB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41" name="Freeform 69"/>
            <p:cNvSpPr>
              <a:spLocks/>
            </p:cNvSpPr>
            <p:nvPr/>
          </p:nvSpPr>
          <p:spPr bwMode="auto">
            <a:xfrm>
              <a:off x="4193" y="2727"/>
              <a:ext cx="20" cy="16"/>
            </a:xfrm>
            <a:custGeom>
              <a:avLst/>
              <a:gdLst>
                <a:gd name="T0" fmla="*/ 0 w 20"/>
                <a:gd name="T1" fmla="*/ 0 h 16"/>
                <a:gd name="T2" fmla="*/ 7 w 20"/>
                <a:gd name="T3" fmla="*/ 16 h 16"/>
                <a:gd name="T4" fmla="*/ 13 w 20"/>
                <a:gd name="T5" fmla="*/ 16 h 16"/>
                <a:gd name="T6" fmla="*/ 20 w 20"/>
                <a:gd name="T7" fmla="*/ 16 h 16"/>
                <a:gd name="T8" fmla="*/ 20 w 20"/>
                <a:gd name="T9" fmla="*/ 8 h 16"/>
                <a:gd name="T10" fmla="*/ 7 w 20"/>
                <a:gd name="T11" fmla="*/ 8 h 16"/>
                <a:gd name="T12" fmla="*/ 0 w 20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6">
                  <a:moveTo>
                    <a:pt x="0" y="0"/>
                  </a:moveTo>
                  <a:lnTo>
                    <a:pt x="7" y="16"/>
                  </a:lnTo>
                  <a:lnTo>
                    <a:pt x="13" y="16"/>
                  </a:lnTo>
                  <a:lnTo>
                    <a:pt x="20" y="16"/>
                  </a:lnTo>
                  <a:lnTo>
                    <a:pt x="20" y="8"/>
                  </a:lnTo>
                  <a:lnTo>
                    <a:pt x="7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42" name="Freeform 70"/>
            <p:cNvSpPr>
              <a:spLocks/>
            </p:cNvSpPr>
            <p:nvPr/>
          </p:nvSpPr>
          <p:spPr bwMode="auto">
            <a:xfrm>
              <a:off x="4271" y="2727"/>
              <a:ext cx="20" cy="16"/>
            </a:xfrm>
            <a:custGeom>
              <a:avLst/>
              <a:gdLst>
                <a:gd name="T0" fmla="*/ 7 w 20"/>
                <a:gd name="T1" fmla="*/ 0 h 16"/>
                <a:gd name="T2" fmla="*/ 0 w 20"/>
                <a:gd name="T3" fmla="*/ 16 h 16"/>
                <a:gd name="T4" fmla="*/ 13 w 20"/>
                <a:gd name="T5" fmla="*/ 16 h 16"/>
                <a:gd name="T6" fmla="*/ 20 w 20"/>
                <a:gd name="T7" fmla="*/ 8 h 16"/>
                <a:gd name="T8" fmla="*/ 20 w 20"/>
                <a:gd name="T9" fmla="*/ 0 h 16"/>
                <a:gd name="T10" fmla="*/ 13 w 20"/>
                <a:gd name="T11" fmla="*/ 0 h 16"/>
                <a:gd name="T12" fmla="*/ 7 w 20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6">
                  <a:moveTo>
                    <a:pt x="7" y="0"/>
                  </a:moveTo>
                  <a:lnTo>
                    <a:pt x="0" y="16"/>
                  </a:lnTo>
                  <a:lnTo>
                    <a:pt x="13" y="16"/>
                  </a:lnTo>
                  <a:lnTo>
                    <a:pt x="20" y="8"/>
                  </a:lnTo>
                  <a:lnTo>
                    <a:pt x="20" y="0"/>
                  </a:lnTo>
                  <a:lnTo>
                    <a:pt x="13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43" name="Freeform 71"/>
            <p:cNvSpPr>
              <a:spLocks/>
            </p:cNvSpPr>
            <p:nvPr/>
          </p:nvSpPr>
          <p:spPr bwMode="auto">
            <a:xfrm>
              <a:off x="4200" y="2743"/>
              <a:ext cx="65" cy="48"/>
            </a:xfrm>
            <a:custGeom>
              <a:avLst/>
              <a:gdLst>
                <a:gd name="T0" fmla="*/ 0 w 65"/>
                <a:gd name="T1" fmla="*/ 0 h 48"/>
                <a:gd name="T2" fmla="*/ 6 w 65"/>
                <a:gd name="T3" fmla="*/ 24 h 48"/>
                <a:gd name="T4" fmla="*/ 32 w 65"/>
                <a:gd name="T5" fmla="*/ 40 h 48"/>
                <a:gd name="T6" fmla="*/ 45 w 65"/>
                <a:gd name="T7" fmla="*/ 48 h 48"/>
                <a:gd name="T8" fmla="*/ 52 w 65"/>
                <a:gd name="T9" fmla="*/ 48 h 48"/>
                <a:gd name="T10" fmla="*/ 65 w 65"/>
                <a:gd name="T11" fmla="*/ 40 h 48"/>
                <a:gd name="T12" fmla="*/ 58 w 65"/>
                <a:gd name="T13" fmla="*/ 40 h 48"/>
                <a:gd name="T14" fmla="*/ 52 w 65"/>
                <a:gd name="T15" fmla="*/ 32 h 48"/>
                <a:gd name="T16" fmla="*/ 52 w 65"/>
                <a:gd name="T17" fmla="*/ 32 h 48"/>
                <a:gd name="T18" fmla="*/ 58 w 65"/>
                <a:gd name="T19" fmla="*/ 32 h 48"/>
                <a:gd name="T20" fmla="*/ 45 w 65"/>
                <a:gd name="T21" fmla="*/ 32 h 48"/>
                <a:gd name="T22" fmla="*/ 39 w 65"/>
                <a:gd name="T23" fmla="*/ 32 h 48"/>
                <a:gd name="T24" fmla="*/ 19 w 65"/>
                <a:gd name="T25" fmla="*/ 16 h 48"/>
                <a:gd name="T26" fmla="*/ 13 w 65"/>
                <a:gd name="T27" fmla="*/ 0 h 48"/>
                <a:gd name="T28" fmla="*/ 0 w 65"/>
                <a:gd name="T2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48">
                  <a:moveTo>
                    <a:pt x="0" y="0"/>
                  </a:moveTo>
                  <a:lnTo>
                    <a:pt x="6" y="24"/>
                  </a:lnTo>
                  <a:lnTo>
                    <a:pt x="32" y="40"/>
                  </a:lnTo>
                  <a:lnTo>
                    <a:pt x="45" y="48"/>
                  </a:lnTo>
                  <a:lnTo>
                    <a:pt x="52" y="48"/>
                  </a:lnTo>
                  <a:lnTo>
                    <a:pt x="65" y="40"/>
                  </a:lnTo>
                  <a:lnTo>
                    <a:pt x="58" y="40"/>
                  </a:lnTo>
                  <a:lnTo>
                    <a:pt x="52" y="32"/>
                  </a:lnTo>
                  <a:lnTo>
                    <a:pt x="52" y="32"/>
                  </a:lnTo>
                  <a:lnTo>
                    <a:pt x="58" y="32"/>
                  </a:lnTo>
                  <a:lnTo>
                    <a:pt x="45" y="32"/>
                  </a:lnTo>
                  <a:lnTo>
                    <a:pt x="39" y="32"/>
                  </a:lnTo>
                  <a:lnTo>
                    <a:pt x="19" y="16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44" name="Freeform 72"/>
            <p:cNvSpPr>
              <a:spLocks/>
            </p:cNvSpPr>
            <p:nvPr/>
          </p:nvSpPr>
          <p:spPr bwMode="auto">
            <a:xfrm>
              <a:off x="4252" y="2735"/>
              <a:ext cx="39" cy="48"/>
            </a:xfrm>
            <a:custGeom>
              <a:avLst/>
              <a:gdLst>
                <a:gd name="T0" fmla="*/ 19 w 39"/>
                <a:gd name="T1" fmla="*/ 8 h 48"/>
                <a:gd name="T2" fmla="*/ 19 w 39"/>
                <a:gd name="T3" fmla="*/ 24 h 48"/>
                <a:gd name="T4" fmla="*/ 13 w 39"/>
                <a:gd name="T5" fmla="*/ 40 h 48"/>
                <a:gd name="T6" fmla="*/ 6 w 39"/>
                <a:gd name="T7" fmla="*/ 40 h 48"/>
                <a:gd name="T8" fmla="*/ 0 w 39"/>
                <a:gd name="T9" fmla="*/ 40 h 48"/>
                <a:gd name="T10" fmla="*/ 0 w 39"/>
                <a:gd name="T11" fmla="*/ 40 h 48"/>
                <a:gd name="T12" fmla="*/ 6 w 39"/>
                <a:gd name="T13" fmla="*/ 48 h 48"/>
                <a:gd name="T14" fmla="*/ 13 w 39"/>
                <a:gd name="T15" fmla="*/ 48 h 48"/>
                <a:gd name="T16" fmla="*/ 19 w 39"/>
                <a:gd name="T17" fmla="*/ 48 h 48"/>
                <a:gd name="T18" fmla="*/ 19 w 39"/>
                <a:gd name="T19" fmla="*/ 40 h 48"/>
                <a:gd name="T20" fmla="*/ 32 w 39"/>
                <a:gd name="T21" fmla="*/ 32 h 48"/>
                <a:gd name="T22" fmla="*/ 39 w 39"/>
                <a:gd name="T23" fmla="*/ 0 h 48"/>
                <a:gd name="T24" fmla="*/ 32 w 39"/>
                <a:gd name="T25" fmla="*/ 8 h 48"/>
                <a:gd name="T26" fmla="*/ 19 w 39"/>
                <a:gd name="T2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48">
                  <a:moveTo>
                    <a:pt x="19" y="8"/>
                  </a:moveTo>
                  <a:lnTo>
                    <a:pt x="19" y="24"/>
                  </a:lnTo>
                  <a:lnTo>
                    <a:pt x="13" y="40"/>
                  </a:lnTo>
                  <a:lnTo>
                    <a:pt x="6" y="4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6" y="48"/>
                  </a:lnTo>
                  <a:lnTo>
                    <a:pt x="13" y="48"/>
                  </a:lnTo>
                  <a:lnTo>
                    <a:pt x="19" y="48"/>
                  </a:lnTo>
                  <a:lnTo>
                    <a:pt x="19" y="40"/>
                  </a:lnTo>
                  <a:lnTo>
                    <a:pt x="32" y="32"/>
                  </a:lnTo>
                  <a:lnTo>
                    <a:pt x="39" y="0"/>
                  </a:lnTo>
                  <a:lnTo>
                    <a:pt x="32" y="8"/>
                  </a:lnTo>
                  <a:lnTo>
                    <a:pt x="19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45" name="Freeform 73"/>
            <p:cNvSpPr>
              <a:spLocks/>
            </p:cNvSpPr>
            <p:nvPr/>
          </p:nvSpPr>
          <p:spPr bwMode="auto">
            <a:xfrm>
              <a:off x="4219" y="2687"/>
              <a:ext cx="46" cy="24"/>
            </a:xfrm>
            <a:custGeom>
              <a:avLst/>
              <a:gdLst>
                <a:gd name="T0" fmla="*/ 7 w 46"/>
                <a:gd name="T1" fmla="*/ 0 h 24"/>
                <a:gd name="T2" fmla="*/ 0 w 46"/>
                <a:gd name="T3" fmla="*/ 0 h 24"/>
                <a:gd name="T4" fmla="*/ 0 w 46"/>
                <a:gd name="T5" fmla="*/ 8 h 24"/>
                <a:gd name="T6" fmla="*/ 13 w 46"/>
                <a:gd name="T7" fmla="*/ 24 h 24"/>
                <a:gd name="T8" fmla="*/ 20 w 46"/>
                <a:gd name="T9" fmla="*/ 24 h 24"/>
                <a:gd name="T10" fmla="*/ 26 w 46"/>
                <a:gd name="T11" fmla="*/ 16 h 24"/>
                <a:gd name="T12" fmla="*/ 33 w 46"/>
                <a:gd name="T13" fmla="*/ 24 h 24"/>
                <a:gd name="T14" fmla="*/ 39 w 46"/>
                <a:gd name="T15" fmla="*/ 16 h 24"/>
                <a:gd name="T16" fmla="*/ 46 w 46"/>
                <a:gd name="T17" fmla="*/ 8 h 24"/>
                <a:gd name="T18" fmla="*/ 46 w 46"/>
                <a:gd name="T19" fmla="*/ 0 h 24"/>
                <a:gd name="T20" fmla="*/ 33 w 46"/>
                <a:gd name="T21" fmla="*/ 0 h 24"/>
                <a:gd name="T22" fmla="*/ 33 w 46"/>
                <a:gd name="T23" fmla="*/ 0 h 24"/>
                <a:gd name="T24" fmla="*/ 26 w 46"/>
                <a:gd name="T25" fmla="*/ 8 h 24"/>
                <a:gd name="T26" fmla="*/ 13 w 46"/>
                <a:gd name="T27" fmla="*/ 8 h 24"/>
                <a:gd name="T28" fmla="*/ 7 w 46"/>
                <a:gd name="T2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" h="24">
                  <a:moveTo>
                    <a:pt x="7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13" y="24"/>
                  </a:lnTo>
                  <a:lnTo>
                    <a:pt x="20" y="24"/>
                  </a:lnTo>
                  <a:lnTo>
                    <a:pt x="26" y="16"/>
                  </a:lnTo>
                  <a:lnTo>
                    <a:pt x="33" y="24"/>
                  </a:lnTo>
                  <a:lnTo>
                    <a:pt x="39" y="16"/>
                  </a:lnTo>
                  <a:lnTo>
                    <a:pt x="46" y="8"/>
                  </a:lnTo>
                  <a:lnTo>
                    <a:pt x="46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6" y="8"/>
                  </a:lnTo>
                  <a:lnTo>
                    <a:pt x="13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46" name="Freeform 74"/>
            <p:cNvSpPr>
              <a:spLocks/>
            </p:cNvSpPr>
            <p:nvPr/>
          </p:nvSpPr>
          <p:spPr bwMode="auto">
            <a:xfrm>
              <a:off x="4252" y="2879"/>
              <a:ext cx="1" cy="40"/>
            </a:xfrm>
            <a:custGeom>
              <a:avLst/>
              <a:gdLst>
                <a:gd name="T0" fmla="*/ 40 h 40"/>
                <a:gd name="T1" fmla="*/ 24 h 40"/>
                <a:gd name="T2" fmla="*/ 0 h 4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0">
                  <a:moveTo>
                    <a:pt x="0" y="40"/>
                  </a:moveTo>
                  <a:lnTo>
                    <a:pt x="0" y="24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47" name="Freeform 75"/>
            <p:cNvSpPr>
              <a:spLocks/>
            </p:cNvSpPr>
            <p:nvPr/>
          </p:nvSpPr>
          <p:spPr bwMode="auto">
            <a:xfrm>
              <a:off x="4232" y="2919"/>
              <a:ext cx="52" cy="24"/>
            </a:xfrm>
            <a:custGeom>
              <a:avLst/>
              <a:gdLst>
                <a:gd name="T0" fmla="*/ 0 w 52"/>
                <a:gd name="T1" fmla="*/ 0 h 24"/>
                <a:gd name="T2" fmla="*/ 0 w 52"/>
                <a:gd name="T3" fmla="*/ 8 h 24"/>
                <a:gd name="T4" fmla="*/ 0 w 52"/>
                <a:gd name="T5" fmla="*/ 16 h 24"/>
                <a:gd name="T6" fmla="*/ 7 w 52"/>
                <a:gd name="T7" fmla="*/ 24 h 24"/>
                <a:gd name="T8" fmla="*/ 26 w 52"/>
                <a:gd name="T9" fmla="*/ 24 h 24"/>
                <a:gd name="T10" fmla="*/ 26 w 52"/>
                <a:gd name="T11" fmla="*/ 16 h 24"/>
                <a:gd name="T12" fmla="*/ 33 w 52"/>
                <a:gd name="T13" fmla="*/ 16 h 24"/>
                <a:gd name="T14" fmla="*/ 46 w 52"/>
                <a:gd name="T15" fmla="*/ 16 h 24"/>
                <a:gd name="T16" fmla="*/ 52 w 52"/>
                <a:gd name="T17" fmla="*/ 16 h 24"/>
                <a:gd name="T18" fmla="*/ 52 w 52"/>
                <a:gd name="T19" fmla="*/ 8 h 24"/>
                <a:gd name="T20" fmla="*/ 46 w 52"/>
                <a:gd name="T21" fmla="*/ 8 h 24"/>
                <a:gd name="T22" fmla="*/ 39 w 52"/>
                <a:gd name="T23" fmla="*/ 0 h 24"/>
                <a:gd name="T24" fmla="*/ 26 w 52"/>
                <a:gd name="T25" fmla="*/ 0 h 24"/>
                <a:gd name="T26" fmla="*/ 20 w 52"/>
                <a:gd name="T27" fmla="*/ 0 h 24"/>
                <a:gd name="T28" fmla="*/ 13 w 52"/>
                <a:gd name="T29" fmla="*/ 0 h 24"/>
                <a:gd name="T30" fmla="*/ 0 w 52"/>
                <a:gd name="T3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" h="24">
                  <a:moveTo>
                    <a:pt x="0" y="0"/>
                  </a:moveTo>
                  <a:lnTo>
                    <a:pt x="0" y="8"/>
                  </a:lnTo>
                  <a:lnTo>
                    <a:pt x="0" y="16"/>
                  </a:lnTo>
                  <a:lnTo>
                    <a:pt x="7" y="24"/>
                  </a:lnTo>
                  <a:lnTo>
                    <a:pt x="26" y="24"/>
                  </a:lnTo>
                  <a:lnTo>
                    <a:pt x="26" y="16"/>
                  </a:lnTo>
                  <a:lnTo>
                    <a:pt x="33" y="16"/>
                  </a:lnTo>
                  <a:lnTo>
                    <a:pt x="46" y="16"/>
                  </a:lnTo>
                  <a:lnTo>
                    <a:pt x="52" y="16"/>
                  </a:lnTo>
                  <a:lnTo>
                    <a:pt x="52" y="8"/>
                  </a:lnTo>
                  <a:lnTo>
                    <a:pt x="46" y="8"/>
                  </a:lnTo>
                  <a:lnTo>
                    <a:pt x="39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48" name="Rectangle 76"/>
          <p:cNvSpPr>
            <a:spLocks noChangeArrowheads="1"/>
          </p:cNvSpPr>
          <p:nvPr/>
        </p:nvSpPr>
        <p:spPr bwMode="auto">
          <a:xfrm>
            <a:off x="6343312" y="2821749"/>
            <a:ext cx="7181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BB0C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b="1">
                <a:solidFill>
                  <a:srgbClr val="E4BB0C"/>
                </a:solidFill>
                <a:latin typeface="Times" pitchFamily="18" charset="0"/>
              </a:rPr>
              <a:t>Output</a:t>
            </a:r>
            <a:endParaRPr lang="en-US">
              <a:solidFill>
                <a:srgbClr val="E4BB0C"/>
              </a:solidFill>
            </a:endParaRPr>
          </a:p>
        </p:txBody>
      </p:sp>
      <p:grpSp>
        <p:nvGrpSpPr>
          <p:cNvPr id="3228" name="Group 156"/>
          <p:cNvGrpSpPr>
            <a:grpSpLocks/>
          </p:cNvGrpSpPr>
          <p:nvPr/>
        </p:nvGrpSpPr>
        <p:grpSpPr bwMode="auto">
          <a:xfrm>
            <a:off x="2538372" y="1889490"/>
            <a:ext cx="1154113" cy="732234"/>
            <a:chOff x="1974" y="2320"/>
            <a:chExt cx="727" cy="615"/>
          </a:xfrm>
        </p:grpSpPr>
        <p:sp>
          <p:nvSpPr>
            <p:cNvPr id="3168" name="Freeform 96"/>
            <p:cNvSpPr>
              <a:spLocks/>
            </p:cNvSpPr>
            <p:nvPr/>
          </p:nvSpPr>
          <p:spPr bwMode="auto">
            <a:xfrm>
              <a:off x="2013" y="2871"/>
              <a:ext cx="104" cy="48"/>
            </a:xfrm>
            <a:custGeom>
              <a:avLst/>
              <a:gdLst>
                <a:gd name="T0" fmla="*/ 0 w 104"/>
                <a:gd name="T1" fmla="*/ 8 h 48"/>
                <a:gd name="T2" fmla="*/ 0 w 104"/>
                <a:gd name="T3" fmla="*/ 32 h 48"/>
                <a:gd name="T4" fmla="*/ 0 w 104"/>
                <a:gd name="T5" fmla="*/ 40 h 48"/>
                <a:gd name="T6" fmla="*/ 13 w 104"/>
                <a:gd name="T7" fmla="*/ 48 h 48"/>
                <a:gd name="T8" fmla="*/ 33 w 104"/>
                <a:gd name="T9" fmla="*/ 48 h 48"/>
                <a:gd name="T10" fmla="*/ 52 w 104"/>
                <a:gd name="T11" fmla="*/ 48 h 48"/>
                <a:gd name="T12" fmla="*/ 52 w 104"/>
                <a:gd name="T13" fmla="*/ 40 h 48"/>
                <a:gd name="T14" fmla="*/ 72 w 104"/>
                <a:gd name="T15" fmla="*/ 40 h 48"/>
                <a:gd name="T16" fmla="*/ 85 w 104"/>
                <a:gd name="T17" fmla="*/ 40 h 48"/>
                <a:gd name="T18" fmla="*/ 104 w 104"/>
                <a:gd name="T19" fmla="*/ 40 h 48"/>
                <a:gd name="T20" fmla="*/ 104 w 104"/>
                <a:gd name="T21" fmla="*/ 32 h 48"/>
                <a:gd name="T22" fmla="*/ 104 w 104"/>
                <a:gd name="T23" fmla="*/ 16 h 48"/>
                <a:gd name="T24" fmla="*/ 91 w 104"/>
                <a:gd name="T25" fmla="*/ 16 h 48"/>
                <a:gd name="T26" fmla="*/ 78 w 104"/>
                <a:gd name="T27" fmla="*/ 8 h 48"/>
                <a:gd name="T28" fmla="*/ 72 w 104"/>
                <a:gd name="T29" fmla="*/ 0 h 48"/>
                <a:gd name="T30" fmla="*/ 59 w 104"/>
                <a:gd name="T31" fmla="*/ 8 h 48"/>
                <a:gd name="T32" fmla="*/ 39 w 104"/>
                <a:gd name="T33" fmla="*/ 0 h 48"/>
                <a:gd name="T34" fmla="*/ 33 w 104"/>
                <a:gd name="T35" fmla="*/ 8 h 48"/>
                <a:gd name="T36" fmla="*/ 13 w 104"/>
                <a:gd name="T37" fmla="*/ 8 h 48"/>
                <a:gd name="T38" fmla="*/ 0 w 104"/>
                <a:gd name="T3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4" h="48">
                  <a:moveTo>
                    <a:pt x="0" y="8"/>
                  </a:moveTo>
                  <a:lnTo>
                    <a:pt x="0" y="32"/>
                  </a:lnTo>
                  <a:lnTo>
                    <a:pt x="0" y="40"/>
                  </a:lnTo>
                  <a:lnTo>
                    <a:pt x="13" y="48"/>
                  </a:lnTo>
                  <a:lnTo>
                    <a:pt x="33" y="48"/>
                  </a:lnTo>
                  <a:lnTo>
                    <a:pt x="52" y="48"/>
                  </a:lnTo>
                  <a:lnTo>
                    <a:pt x="52" y="40"/>
                  </a:lnTo>
                  <a:lnTo>
                    <a:pt x="72" y="40"/>
                  </a:lnTo>
                  <a:lnTo>
                    <a:pt x="85" y="40"/>
                  </a:lnTo>
                  <a:lnTo>
                    <a:pt x="104" y="40"/>
                  </a:lnTo>
                  <a:lnTo>
                    <a:pt x="104" y="32"/>
                  </a:lnTo>
                  <a:lnTo>
                    <a:pt x="104" y="16"/>
                  </a:lnTo>
                  <a:lnTo>
                    <a:pt x="91" y="16"/>
                  </a:lnTo>
                  <a:lnTo>
                    <a:pt x="78" y="8"/>
                  </a:lnTo>
                  <a:lnTo>
                    <a:pt x="72" y="0"/>
                  </a:lnTo>
                  <a:lnTo>
                    <a:pt x="59" y="8"/>
                  </a:lnTo>
                  <a:lnTo>
                    <a:pt x="39" y="0"/>
                  </a:lnTo>
                  <a:lnTo>
                    <a:pt x="33" y="8"/>
                  </a:lnTo>
                  <a:lnTo>
                    <a:pt x="13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69" name="Oval 97"/>
            <p:cNvSpPr>
              <a:spLocks noChangeArrowheads="1"/>
            </p:cNvSpPr>
            <p:nvPr/>
          </p:nvSpPr>
          <p:spPr bwMode="auto">
            <a:xfrm>
              <a:off x="2016" y="2890"/>
              <a:ext cx="7" cy="2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0" name="Oval 98"/>
            <p:cNvSpPr>
              <a:spLocks noChangeArrowheads="1"/>
            </p:cNvSpPr>
            <p:nvPr/>
          </p:nvSpPr>
          <p:spPr bwMode="auto">
            <a:xfrm>
              <a:off x="2062" y="2882"/>
              <a:ext cx="0" cy="1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1" name="Freeform 99"/>
            <p:cNvSpPr>
              <a:spLocks/>
            </p:cNvSpPr>
            <p:nvPr/>
          </p:nvSpPr>
          <p:spPr bwMode="auto">
            <a:xfrm>
              <a:off x="2052" y="2879"/>
              <a:ext cx="20" cy="32"/>
            </a:xfrm>
            <a:custGeom>
              <a:avLst/>
              <a:gdLst>
                <a:gd name="T0" fmla="*/ 13 w 20"/>
                <a:gd name="T1" fmla="*/ 32 h 32"/>
                <a:gd name="T2" fmla="*/ 20 w 20"/>
                <a:gd name="T3" fmla="*/ 16 h 32"/>
                <a:gd name="T4" fmla="*/ 13 w 20"/>
                <a:gd name="T5" fmla="*/ 8 h 32"/>
                <a:gd name="T6" fmla="*/ 0 w 20"/>
                <a:gd name="T7" fmla="*/ 8 h 32"/>
                <a:gd name="T8" fmla="*/ 0 w 20"/>
                <a:gd name="T9" fmla="*/ 0 h 32"/>
                <a:gd name="T10" fmla="*/ 13 w 20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32">
                  <a:moveTo>
                    <a:pt x="13" y="32"/>
                  </a:moveTo>
                  <a:lnTo>
                    <a:pt x="20" y="16"/>
                  </a:lnTo>
                  <a:lnTo>
                    <a:pt x="1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13" y="32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2" name="Freeform 100"/>
            <p:cNvSpPr>
              <a:spLocks/>
            </p:cNvSpPr>
            <p:nvPr/>
          </p:nvSpPr>
          <p:spPr bwMode="auto">
            <a:xfrm>
              <a:off x="2052" y="2879"/>
              <a:ext cx="20" cy="32"/>
            </a:xfrm>
            <a:custGeom>
              <a:avLst/>
              <a:gdLst>
                <a:gd name="T0" fmla="*/ 13 w 20"/>
                <a:gd name="T1" fmla="*/ 32 h 32"/>
                <a:gd name="T2" fmla="*/ 20 w 20"/>
                <a:gd name="T3" fmla="*/ 16 h 32"/>
                <a:gd name="T4" fmla="*/ 13 w 20"/>
                <a:gd name="T5" fmla="*/ 8 h 32"/>
                <a:gd name="T6" fmla="*/ 0 w 20"/>
                <a:gd name="T7" fmla="*/ 8 h 32"/>
                <a:gd name="T8" fmla="*/ 0 w 20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2">
                  <a:moveTo>
                    <a:pt x="13" y="32"/>
                  </a:moveTo>
                  <a:lnTo>
                    <a:pt x="20" y="16"/>
                  </a:lnTo>
                  <a:lnTo>
                    <a:pt x="13" y="8"/>
                  </a:lnTo>
                  <a:lnTo>
                    <a:pt x="0" y="8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3" name="Freeform 101"/>
            <p:cNvSpPr>
              <a:spLocks/>
            </p:cNvSpPr>
            <p:nvPr/>
          </p:nvSpPr>
          <p:spPr bwMode="auto">
            <a:xfrm>
              <a:off x="2000" y="2671"/>
              <a:ext cx="91" cy="208"/>
            </a:xfrm>
            <a:custGeom>
              <a:avLst/>
              <a:gdLst>
                <a:gd name="T0" fmla="*/ 7 w 91"/>
                <a:gd name="T1" fmla="*/ 0 h 208"/>
                <a:gd name="T2" fmla="*/ 0 w 91"/>
                <a:gd name="T3" fmla="*/ 32 h 208"/>
                <a:gd name="T4" fmla="*/ 7 w 91"/>
                <a:gd name="T5" fmla="*/ 64 h 208"/>
                <a:gd name="T6" fmla="*/ 7 w 91"/>
                <a:gd name="T7" fmla="*/ 152 h 208"/>
                <a:gd name="T8" fmla="*/ 7 w 91"/>
                <a:gd name="T9" fmla="*/ 200 h 208"/>
                <a:gd name="T10" fmla="*/ 20 w 91"/>
                <a:gd name="T11" fmla="*/ 208 h 208"/>
                <a:gd name="T12" fmla="*/ 26 w 91"/>
                <a:gd name="T13" fmla="*/ 208 h 208"/>
                <a:gd name="T14" fmla="*/ 46 w 91"/>
                <a:gd name="T15" fmla="*/ 208 h 208"/>
                <a:gd name="T16" fmla="*/ 52 w 91"/>
                <a:gd name="T17" fmla="*/ 200 h 208"/>
                <a:gd name="T18" fmla="*/ 78 w 91"/>
                <a:gd name="T19" fmla="*/ 208 h 208"/>
                <a:gd name="T20" fmla="*/ 85 w 91"/>
                <a:gd name="T21" fmla="*/ 208 h 208"/>
                <a:gd name="T22" fmla="*/ 91 w 91"/>
                <a:gd name="T23" fmla="*/ 200 h 208"/>
                <a:gd name="T24" fmla="*/ 91 w 91"/>
                <a:gd name="T25" fmla="*/ 144 h 208"/>
                <a:gd name="T26" fmla="*/ 91 w 91"/>
                <a:gd name="T27" fmla="*/ 112 h 208"/>
                <a:gd name="T28" fmla="*/ 85 w 91"/>
                <a:gd name="T29" fmla="*/ 0 h 208"/>
                <a:gd name="T30" fmla="*/ 78 w 91"/>
                <a:gd name="T31" fmla="*/ 8 h 208"/>
                <a:gd name="T32" fmla="*/ 52 w 91"/>
                <a:gd name="T33" fmla="*/ 16 h 208"/>
                <a:gd name="T34" fmla="*/ 26 w 91"/>
                <a:gd name="T35" fmla="*/ 16 h 208"/>
                <a:gd name="T36" fmla="*/ 7 w 91"/>
                <a:gd name="T37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208">
                  <a:moveTo>
                    <a:pt x="7" y="0"/>
                  </a:moveTo>
                  <a:lnTo>
                    <a:pt x="0" y="32"/>
                  </a:lnTo>
                  <a:lnTo>
                    <a:pt x="7" y="64"/>
                  </a:lnTo>
                  <a:lnTo>
                    <a:pt x="7" y="152"/>
                  </a:lnTo>
                  <a:lnTo>
                    <a:pt x="7" y="200"/>
                  </a:lnTo>
                  <a:lnTo>
                    <a:pt x="20" y="208"/>
                  </a:lnTo>
                  <a:lnTo>
                    <a:pt x="26" y="208"/>
                  </a:lnTo>
                  <a:lnTo>
                    <a:pt x="46" y="208"/>
                  </a:lnTo>
                  <a:lnTo>
                    <a:pt x="52" y="200"/>
                  </a:lnTo>
                  <a:lnTo>
                    <a:pt x="78" y="208"/>
                  </a:lnTo>
                  <a:lnTo>
                    <a:pt x="85" y="208"/>
                  </a:lnTo>
                  <a:lnTo>
                    <a:pt x="91" y="200"/>
                  </a:lnTo>
                  <a:lnTo>
                    <a:pt x="91" y="144"/>
                  </a:lnTo>
                  <a:lnTo>
                    <a:pt x="91" y="112"/>
                  </a:lnTo>
                  <a:lnTo>
                    <a:pt x="85" y="0"/>
                  </a:lnTo>
                  <a:lnTo>
                    <a:pt x="78" y="8"/>
                  </a:lnTo>
                  <a:lnTo>
                    <a:pt x="52" y="16"/>
                  </a:lnTo>
                  <a:lnTo>
                    <a:pt x="26" y="1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4" name="Freeform 102"/>
            <p:cNvSpPr>
              <a:spLocks/>
            </p:cNvSpPr>
            <p:nvPr/>
          </p:nvSpPr>
          <p:spPr bwMode="auto">
            <a:xfrm>
              <a:off x="2052" y="2743"/>
              <a:ext cx="7" cy="128"/>
            </a:xfrm>
            <a:custGeom>
              <a:avLst/>
              <a:gdLst>
                <a:gd name="T0" fmla="*/ 0 w 7"/>
                <a:gd name="T1" fmla="*/ 128 h 128"/>
                <a:gd name="T2" fmla="*/ 7 w 7"/>
                <a:gd name="T3" fmla="*/ 48 h 128"/>
                <a:gd name="T4" fmla="*/ 7 w 7"/>
                <a:gd name="T5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28">
                  <a:moveTo>
                    <a:pt x="0" y="128"/>
                  </a:moveTo>
                  <a:lnTo>
                    <a:pt x="7" y="48"/>
                  </a:lnTo>
                  <a:lnTo>
                    <a:pt x="7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" name="Freeform 103"/>
            <p:cNvSpPr>
              <a:spLocks/>
            </p:cNvSpPr>
            <p:nvPr/>
          </p:nvSpPr>
          <p:spPr bwMode="auto">
            <a:xfrm>
              <a:off x="2013" y="2456"/>
              <a:ext cx="52" cy="71"/>
            </a:xfrm>
            <a:custGeom>
              <a:avLst/>
              <a:gdLst>
                <a:gd name="T0" fmla="*/ 7 w 52"/>
                <a:gd name="T1" fmla="*/ 23 h 71"/>
                <a:gd name="T2" fmla="*/ 0 w 52"/>
                <a:gd name="T3" fmla="*/ 23 h 71"/>
                <a:gd name="T4" fmla="*/ 0 w 52"/>
                <a:gd name="T5" fmla="*/ 31 h 71"/>
                <a:gd name="T6" fmla="*/ 0 w 52"/>
                <a:gd name="T7" fmla="*/ 39 h 71"/>
                <a:gd name="T8" fmla="*/ 7 w 52"/>
                <a:gd name="T9" fmla="*/ 39 h 71"/>
                <a:gd name="T10" fmla="*/ 13 w 52"/>
                <a:gd name="T11" fmla="*/ 55 h 71"/>
                <a:gd name="T12" fmla="*/ 26 w 52"/>
                <a:gd name="T13" fmla="*/ 71 h 71"/>
                <a:gd name="T14" fmla="*/ 46 w 52"/>
                <a:gd name="T15" fmla="*/ 71 h 71"/>
                <a:gd name="T16" fmla="*/ 52 w 52"/>
                <a:gd name="T17" fmla="*/ 55 h 71"/>
                <a:gd name="T18" fmla="*/ 52 w 52"/>
                <a:gd name="T19" fmla="*/ 47 h 71"/>
                <a:gd name="T20" fmla="*/ 52 w 52"/>
                <a:gd name="T21" fmla="*/ 16 h 71"/>
                <a:gd name="T22" fmla="*/ 46 w 52"/>
                <a:gd name="T23" fmla="*/ 0 h 71"/>
                <a:gd name="T24" fmla="*/ 20 w 52"/>
                <a:gd name="T25" fmla="*/ 16 h 71"/>
                <a:gd name="T26" fmla="*/ 7 w 52"/>
                <a:gd name="T27" fmla="*/ 8 h 71"/>
                <a:gd name="T28" fmla="*/ 7 w 52"/>
                <a:gd name="T29" fmla="*/ 2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71">
                  <a:moveTo>
                    <a:pt x="7" y="23"/>
                  </a:moveTo>
                  <a:lnTo>
                    <a:pt x="0" y="23"/>
                  </a:lnTo>
                  <a:lnTo>
                    <a:pt x="0" y="31"/>
                  </a:lnTo>
                  <a:lnTo>
                    <a:pt x="0" y="39"/>
                  </a:lnTo>
                  <a:lnTo>
                    <a:pt x="7" y="39"/>
                  </a:lnTo>
                  <a:lnTo>
                    <a:pt x="13" y="55"/>
                  </a:lnTo>
                  <a:lnTo>
                    <a:pt x="26" y="71"/>
                  </a:lnTo>
                  <a:lnTo>
                    <a:pt x="46" y="71"/>
                  </a:lnTo>
                  <a:lnTo>
                    <a:pt x="52" y="55"/>
                  </a:lnTo>
                  <a:lnTo>
                    <a:pt x="52" y="47"/>
                  </a:lnTo>
                  <a:lnTo>
                    <a:pt x="52" y="16"/>
                  </a:lnTo>
                  <a:lnTo>
                    <a:pt x="46" y="0"/>
                  </a:lnTo>
                  <a:lnTo>
                    <a:pt x="20" y="16"/>
                  </a:lnTo>
                  <a:lnTo>
                    <a:pt x="7" y="8"/>
                  </a:lnTo>
                  <a:lnTo>
                    <a:pt x="7" y="23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" name="Freeform 104"/>
            <p:cNvSpPr>
              <a:spLocks/>
            </p:cNvSpPr>
            <p:nvPr/>
          </p:nvSpPr>
          <p:spPr bwMode="auto">
            <a:xfrm>
              <a:off x="2000" y="2432"/>
              <a:ext cx="72" cy="63"/>
            </a:xfrm>
            <a:custGeom>
              <a:avLst/>
              <a:gdLst>
                <a:gd name="T0" fmla="*/ 65 w 72"/>
                <a:gd name="T1" fmla="*/ 40 h 63"/>
                <a:gd name="T2" fmla="*/ 72 w 72"/>
                <a:gd name="T3" fmla="*/ 32 h 63"/>
                <a:gd name="T4" fmla="*/ 72 w 72"/>
                <a:gd name="T5" fmla="*/ 16 h 63"/>
                <a:gd name="T6" fmla="*/ 65 w 72"/>
                <a:gd name="T7" fmla="*/ 8 h 63"/>
                <a:gd name="T8" fmla="*/ 52 w 72"/>
                <a:gd name="T9" fmla="*/ 0 h 63"/>
                <a:gd name="T10" fmla="*/ 33 w 72"/>
                <a:gd name="T11" fmla="*/ 0 h 63"/>
                <a:gd name="T12" fmla="*/ 20 w 72"/>
                <a:gd name="T13" fmla="*/ 0 h 63"/>
                <a:gd name="T14" fmla="*/ 13 w 72"/>
                <a:gd name="T15" fmla="*/ 8 h 63"/>
                <a:gd name="T16" fmla="*/ 7 w 72"/>
                <a:gd name="T17" fmla="*/ 0 h 63"/>
                <a:gd name="T18" fmla="*/ 13 w 72"/>
                <a:gd name="T19" fmla="*/ 8 h 63"/>
                <a:gd name="T20" fmla="*/ 7 w 72"/>
                <a:gd name="T21" fmla="*/ 8 h 63"/>
                <a:gd name="T22" fmla="*/ 7 w 72"/>
                <a:gd name="T23" fmla="*/ 8 h 63"/>
                <a:gd name="T24" fmla="*/ 0 w 72"/>
                <a:gd name="T25" fmla="*/ 16 h 63"/>
                <a:gd name="T26" fmla="*/ 0 w 72"/>
                <a:gd name="T27" fmla="*/ 40 h 63"/>
                <a:gd name="T28" fmla="*/ 13 w 72"/>
                <a:gd name="T29" fmla="*/ 63 h 63"/>
                <a:gd name="T30" fmla="*/ 13 w 72"/>
                <a:gd name="T31" fmla="*/ 55 h 63"/>
                <a:gd name="T32" fmla="*/ 13 w 72"/>
                <a:gd name="T33" fmla="*/ 47 h 63"/>
                <a:gd name="T34" fmla="*/ 20 w 72"/>
                <a:gd name="T35" fmla="*/ 47 h 63"/>
                <a:gd name="T36" fmla="*/ 20 w 72"/>
                <a:gd name="T37" fmla="*/ 32 h 63"/>
                <a:gd name="T38" fmla="*/ 33 w 72"/>
                <a:gd name="T39" fmla="*/ 40 h 63"/>
                <a:gd name="T40" fmla="*/ 59 w 72"/>
                <a:gd name="T41" fmla="*/ 24 h 63"/>
                <a:gd name="T42" fmla="*/ 65 w 72"/>
                <a:gd name="T43" fmla="*/ 4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2" h="63">
                  <a:moveTo>
                    <a:pt x="65" y="40"/>
                  </a:moveTo>
                  <a:lnTo>
                    <a:pt x="72" y="32"/>
                  </a:lnTo>
                  <a:lnTo>
                    <a:pt x="72" y="16"/>
                  </a:lnTo>
                  <a:lnTo>
                    <a:pt x="65" y="8"/>
                  </a:lnTo>
                  <a:lnTo>
                    <a:pt x="52" y="0"/>
                  </a:lnTo>
                  <a:lnTo>
                    <a:pt x="33" y="0"/>
                  </a:lnTo>
                  <a:lnTo>
                    <a:pt x="20" y="0"/>
                  </a:lnTo>
                  <a:lnTo>
                    <a:pt x="13" y="8"/>
                  </a:lnTo>
                  <a:lnTo>
                    <a:pt x="7" y="0"/>
                  </a:lnTo>
                  <a:lnTo>
                    <a:pt x="13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13" y="63"/>
                  </a:lnTo>
                  <a:lnTo>
                    <a:pt x="13" y="55"/>
                  </a:lnTo>
                  <a:lnTo>
                    <a:pt x="13" y="47"/>
                  </a:lnTo>
                  <a:lnTo>
                    <a:pt x="20" y="47"/>
                  </a:lnTo>
                  <a:lnTo>
                    <a:pt x="20" y="32"/>
                  </a:lnTo>
                  <a:lnTo>
                    <a:pt x="33" y="40"/>
                  </a:lnTo>
                  <a:lnTo>
                    <a:pt x="59" y="24"/>
                  </a:lnTo>
                  <a:lnTo>
                    <a:pt x="65" y="4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7" name="Freeform 105"/>
            <p:cNvSpPr>
              <a:spLocks/>
            </p:cNvSpPr>
            <p:nvPr/>
          </p:nvSpPr>
          <p:spPr bwMode="auto">
            <a:xfrm>
              <a:off x="2020" y="2495"/>
              <a:ext cx="39" cy="48"/>
            </a:xfrm>
            <a:custGeom>
              <a:avLst/>
              <a:gdLst>
                <a:gd name="T0" fmla="*/ 0 w 39"/>
                <a:gd name="T1" fmla="*/ 0 h 48"/>
                <a:gd name="T2" fmla="*/ 0 w 39"/>
                <a:gd name="T3" fmla="*/ 32 h 48"/>
                <a:gd name="T4" fmla="*/ 13 w 39"/>
                <a:gd name="T5" fmla="*/ 40 h 48"/>
                <a:gd name="T6" fmla="*/ 26 w 39"/>
                <a:gd name="T7" fmla="*/ 48 h 48"/>
                <a:gd name="T8" fmla="*/ 32 w 39"/>
                <a:gd name="T9" fmla="*/ 40 h 48"/>
                <a:gd name="T10" fmla="*/ 39 w 39"/>
                <a:gd name="T11" fmla="*/ 32 h 48"/>
                <a:gd name="T12" fmla="*/ 32 w 39"/>
                <a:gd name="T13" fmla="*/ 32 h 48"/>
                <a:gd name="T14" fmla="*/ 19 w 39"/>
                <a:gd name="T15" fmla="*/ 32 h 48"/>
                <a:gd name="T16" fmla="*/ 6 w 39"/>
                <a:gd name="T17" fmla="*/ 16 h 48"/>
                <a:gd name="T18" fmla="*/ 0 w 39"/>
                <a:gd name="T1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48">
                  <a:moveTo>
                    <a:pt x="0" y="0"/>
                  </a:moveTo>
                  <a:lnTo>
                    <a:pt x="0" y="32"/>
                  </a:lnTo>
                  <a:lnTo>
                    <a:pt x="13" y="40"/>
                  </a:lnTo>
                  <a:lnTo>
                    <a:pt x="26" y="48"/>
                  </a:lnTo>
                  <a:lnTo>
                    <a:pt x="32" y="40"/>
                  </a:lnTo>
                  <a:lnTo>
                    <a:pt x="39" y="32"/>
                  </a:lnTo>
                  <a:lnTo>
                    <a:pt x="32" y="32"/>
                  </a:lnTo>
                  <a:lnTo>
                    <a:pt x="19" y="32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" name="Freeform 106"/>
            <p:cNvSpPr>
              <a:spLocks/>
            </p:cNvSpPr>
            <p:nvPr/>
          </p:nvSpPr>
          <p:spPr bwMode="auto">
            <a:xfrm>
              <a:off x="1974" y="2527"/>
              <a:ext cx="130" cy="160"/>
            </a:xfrm>
            <a:custGeom>
              <a:avLst/>
              <a:gdLst>
                <a:gd name="T0" fmla="*/ 46 w 130"/>
                <a:gd name="T1" fmla="*/ 0 h 160"/>
                <a:gd name="T2" fmla="*/ 26 w 130"/>
                <a:gd name="T3" fmla="*/ 8 h 160"/>
                <a:gd name="T4" fmla="*/ 13 w 130"/>
                <a:gd name="T5" fmla="*/ 24 h 160"/>
                <a:gd name="T6" fmla="*/ 0 w 130"/>
                <a:gd name="T7" fmla="*/ 56 h 160"/>
                <a:gd name="T8" fmla="*/ 0 w 130"/>
                <a:gd name="T9" fmla="*/ 96 h 160"/>
                <a:gd name="T10" fmla="*/ 13 w 130"/>
                <a:gd name="T11" fmla="*/ 104 h 160"/>
                <a:gd name="T12" fmla="*/ 26 w 130"/>
                <a:gd name="T13" fmla="*/ 96 h 160"/>
                <a:gd name="T14" fmla="*/ 26 w 130"/>
                <a:gd name="T15" fmla="*/ 80 h 160"/>
                <a:gd name="T16" fmla="*/ 26 w 130"/>
                <a:gd name="T17" fmla="*/ 144 h 160"/>
                <a:gd name="T18" fmla="*/ 52 w 130"/>
                <a:gd name="T19" fmla="*/ 160 h 160"/>
                <a:gd name="T20" fmla="*/ 78 w 130"/>
                <a:gd name="T21" fmla="*/ 160 h 160"/>
                <a:gd name="T22" fmla="*/ 104 w 130"/>
                <a:gd name="T23" fmla="*/ 160 h 160"/>
                <a:gd name="T24" fmla="*/ 117 w 130"/>
                <a:gd name="T25" fmla="*/ 144 h 160"/>
                <a:gd name="T26" fmla="*/ 111 w 130"/>
                <a:gd name="T27" fmla="*/ 80 h 160"/>
                <a:gd name="T28" fmla="*/ 124 w 130"/>
                <a:gd name="T29" fmla="*/ 88 h 160"/>
                <a:gd name="T30" fmla="*/ 130 w 130"/>
                <a:gd name="T31" fmla="*/ 80 h 160"/>
                <a:gd name="T32" fmla="*/ 124 w 130"/>
                <a:gd name="T33" fmla="*/ 40 h 160"/>
                <a:gd name="T34" fmla="*/ 111 w 130"/>
                <a:gd name="T35" fmla="*/ 16 h 160"/>
                <a:gd name="T36" fmla="*/ 98 w 130"/>
                <a:gd name="T37" fmla="*/ 0 h 160"/>
                <a:gd name="T38" fmla="*/ 78 w 130"/>
                <a:gd name="T39" fmla="*/ 0 h 160"/>
                <a:gd name="T40" fmla="*/ 78 w 130"/>
                <a:gd name="T41" fmla="*/ 8 h 160"/>
                <a:gd name="T42" fmla="*/ 72 w 130"/>
                <a:gd name="T43" fmla="*/ 16 h 160"/>
                <a:gd name="T44" fmla="*/ 59 w 130"/>
                <a:gd name="T45" fmla="*/ 8 h 160"/>
                <a:gd name="T46" fmla="*/ 46 w 130"/>
                <a:gd name="T47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0" h="160">
                  <a:moveTo>
                    <a:pt x="46" y="0"/>
                  </a:moveTo>
                  <a:lnTo>
                    <a:pt x="26" y="8"/>
                  </a:lnTo>
                  <a:lnTo>
                    <a:pt x="13" y="24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13" y="104"/>
                  </a:lnTo>
                  <a:lnTo>
                    <a:pt x="26" y="96"/>
                  </a:lnTo>
                  <a:lnTo>
                    <a:pt x="26" y="80"/>
                  </a:lnTo>
                  <a:lnTo>
                    <a:pt x="26" y="144"/>
                  </a:lnTo>
                  <a:lnTo>
                    <a:pt x="52" y="160"/>
                  </a:lnTo>
                  <a:lnTo>
                    <a:pt x="78" y="160"/>
                  </a:lnTo>
                  <a:lnTo>
                    <a:pt x="104" y="160"/>
                  </a:lnTo>
                  <a:lnTo>
                    <a:pt x="117" y="144"/>
                  </a:lnTo>
                  <a:lnTo>
                    <a:pt x="111" y="80"/>
                  </a:lnTo>
                  <a:lnTo>
                    <a:pt x="124" y="88"/>
                  </a:lnTo>
                  <a:lnTo>
                    <a:pt x="130" y="80"/>
                  </a:lnTo>
                  <a:lnTo>
                    <a:pt x="124" y="40"/>
                  </a:lnTo>
                  <a:lnTo>
                    <a:pt x="111" y="16"/>
                  </a:lnTo>
                  <a:lnTo>
                    <a:pt x="98" y="0"/>
                  </a:lnTo>
                  <a:lnTo>
                    <a:pt x="78" y="0"/>
                  </a:lnTo>
                  <a:lnTo>
                    <a:pt x="78" y="8"/>
                  </a:lnTo>
                  <a:lnTo>
                    <a:pt x="72" y="16"/>
                  </a:lnTo>
                  <a:lnTo>
                    <a:pt x="59" y="8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9" name="Line 107"/>
            <p:cNvSpPr>
              <a:spLocks noChangeShapeType="1"/>
            </p:cNvSpPr>
            <p:nvPr/>
          </p:nvSpPr>
          <p:spPr bwMode="auto">
            <a:xfrm flipV="1">
              <a:off x="2085" y="2591"/>
              <a:ext cx="1" cy="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0" name="Freeform 108"/>
            <p:cNvSpPr>
              <a:spLocks/>
            </p:cNvSpPr>
            <p:nvPr/>
          </p:nvSpPr>
          <p:spPr bwMode="auto">
            <a:xfrm>
              <a:off x="1974" y="2623"/>
              <a:ext cx="39" cy="88"/>
            </a:xfrm>
            <a:custGeom>
              <a:avLst/>
              <a:gdLst>
                <a:gd name="T0" fmla="*/ 26 w 39"/>
                <a:gd name="T1" fmla="*/ 0 h 88"/>
                <a:gd name="T2" fmla="*/ 26 w 39"/>
                <a:gd name="T3" fmla="*/ 32 h 88"/>
                <a:gd name="T4" fmla="*/ 39 w 39"/>
                <a:gd name="T5" fmla="*/ 72 h 88"/>
                <a:gd name="T6" fmla="*/ 33 w 39"/>
                <a:gd name="T7" fmla="*/ 88 h 88"/>
                <a:gd name="T8" fmla="*/ 7 w 39"/>
                <a:gd name="T9" fmla="*/ 40 h 88"/>
                <a:gd name="T10" fmla="*/ 0 w 39"/>
                <a:gd name="T11" fmla="*/ 0 h 88"/>
                <a:gd name="T12" fmla="*/ 13 w 39"/>
                <a:gd name="T13" fmla="*/ 8 h 88"/>
                <a:gd name="T14" fmla="*/ 26 w 39"/>
                <a:gd name="T1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88">
                  <a:moveTo>
                    <a:pt x="26" y="0"/>
                  </a:moveTo>
                  <a:lnTo>
                    <a:pt x="26" y="32"/>
                  </a:lnTo>
                  <a:lnTo>
                    <a:pt x="39" y="72"/>
                  </a:lnTo>
                  <a:lnTo>
                    <a:pt x="33" y="88"/>
                  </a:lnTo>
                  <a:lnTo>
                    <a:pt x="7" y="40"/>
                  </a:lnTo>
                  <a:lnTo>
                    <a:pt x="0" y="0"/>
                  </a:lnTo>
                  <a:lnTo>
                    <a:pt x="13" y="8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1" name="Freeform 109"/>
            <p:cNvSpPr>
              <a:spLocks/>
            </p:cNvSpPr>
            <p:nvPr/>
          </p:nvSpPr>
          <p:spPr bwMode="auto">
            <a:xfrm>
              <a:off x="2085" y="2607"/>
              <a:ext cx="19" cy="88"/>
            </a:xfrm>
            <a:custGeom>
              <a:avLst/>
              <a:gdLst>
                <a:gd name="T0" fmla="*/ 19 w 19"/>
                <a:gd name="T1" fmla="*/ 0 h 88"/>
                <a:gd name="T2" fmla="*/ 19 w 19"/>
                <a:gd name="T3" fmla="*/ 40 h 88"/>
                <a:gd name="T4" fmla="*/ 6 w 19"/>
                <a:gd name="T5" fmla="*/ 88 h 88"/>
                <a:gd name="T6" fmla="*/ 0 w 19"/>
                <a:gd name="T7" fmla="*/ 72 h 88"/>
                <a:gd name="T8" fmla="*/ 6 w 19"/>
                <a:gd name="T9" fmla="*/ 64 h 88"/>
                <a:gd name="T10" fmla="*/ 0 w 19"/>
                <a:gd name="T11" fmla="*/ 0 h 88"/>
                <a:gd name="T12" fmla="*/ 13 w 19"/>
                <a:gd name="T13" fmla="*/ 8 h 88"/>
                <a:gd name="T14" fmla="*/ 19 w 19"/>
                <a:gd name="T1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88">
                  <a:moveTo>
                    <a:pt x="19" y="0"/>
                  </a:moveTo>
                  <a:lnTo>
                    <a:pt x="19" y="40"/>
                  </a:lnTo>
                  <a:lnTo>
                    <a:pt x="6" y="88"/>
                  </a:lnTo>
                  <a:lnTo>
                    <a:pt x="0" y="72"/>
                  </a:lnTo>
                  <a:lnTo>
                    <a:pt x="6" y="64"/>
                  </a:lnTo>
                  <a:lnTo>
                    <a:pt x="0" y="0"/>
                  </a:lnTo>
                  <a:lnTo>
                    <a:pt x="13" y="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2" name="Freeform 110"/>
            <p:cNvSpPr>
              <a:spLocks/>
            </p:cNvSpPr>
            <p:nvPr/>
          </p:nvSpPr>
          <p:spPr bwMode="auto">
            <a:xfrm>
              <a:off x="2228" y="2871"/>
              <a:ext cx="136" cy="64"/>
            </a:xfrm>
            <a:custGeom>
              <a:avLst/>
              <a:gdLst>
                <a:gd name="T0" fmla="*/ 6 w 136"/>
                <a:gd name="T1" fmla="*/ 16 h 64"/>
                <a:gd name="T2" fmla="*/ 0 w 136"/>
                <a:gd name="T3" fmla="*/ 40 h 64"/>
                <a:gd name="T4" fmla="*/ 0 w 136"/>
                <a:gd name="T5" fmla="*/ 48 h 64"/>
                <a:gd name="T6" fmla="*/ 19 w 136"/>
                <a:gd name="T7" fmla="*/ 56 h 64"/>
                <a:gd name="T8" fmla="*/ 38 w 136"/>
                <a:gd name="T9" fmla="*/ 64 h 64"/>
                <a:gd name="T10" fmla="*/ 64 w 136"/>
                <a:gd name="T11" fmla="*/ 56 h 64"/>
                <a:gd name="T12" fmla="*/ 71 w 136"/>
                <a:gd name="T13" fmla="*/ 48 h 64"/>
                <a:gd name="T14" fmla="*/ 97 w 136"/>
                <a:gd name="T15" fmla="*/ 48 h 64"/>
                <a:gd name="T16" fmla="*/ 103 w 136"/>
                <a:gd name="T17" fmla="*/ 48 h 64"/>
                <a:gd name="T18" fmla="*/ 129 w 136"/>
                <a:gd name="T19" fmla="*/ 48 h 64"/>
                <a:gd name="T20" fmla="*/ 136 w 136"/>
                <a:gd name="T21" fmla="*/ 40 h 64"/>
                <a:gd name="T22" fmla="*/ 129 w 136"/>
                <a:gd name="T23" fmla="*/ 24 h 64"/>
                <a:gd name="T24" fmla="*/ 116 w 136"/>
                <a:gd name="T25" fmla="*/ 16 h 64"/>
                <a:gd name="T26" fmla="*/ 103 w 136"/>
                <a:gd name="T27" fmla="*/ 8 h 64"/>
                <a:gd name="T28" fmla="*/ 90 w 136"/>
                <a:gd name="T29" fmla="*/ 0 h 64"/>
                <a:gd name="T30" fmla="*/ 77 w 136"/>
                <a:gd name="T31" fmla="*/ 8 h 64"/>
                <a:gd name="T32" fmla="*/ 51 w 136"/>
                <a:gd name="T33" fmla="*/ 8 h 64"/>
                <a:gd name="T34" fmla="*/ 38 w 136"/>
                <a:gd name="T35" fmla="*/ 8 h 64"/>
                <a:gd name="T36" fmla="*/ 19 w 136"/>
                <a:gd name="T37" fmla="*/ 16 h 64"/>
                <a:gd name="T38" fmla="*/ 6 w 136"/>
                <a:gd name="T39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64">
                  <a:moveTo>
                    <a:pt x="6" y="16"/>
                  </a:moveTo>
                  <a:lnTo>
                    <a:pt x="0" y="40"/>
                  </a:lnTo>
                  <a:lnTo>
                    <a:pt x="0" y="48"/>
                  </a:lnTo>
                  <a:lnTo>
                    <a:pt x="19" y="56"/>
                  </a:lnTo>
                  <a:lnTo>
                    <a:pt x="38" y="64"/>
                  </a:lnTo>
                  <a:lnTo>
                    <a:pt x="64" y="56"/>
                  </a:lnTo>
                  <a:lnTo>
                    <a:pt x="71" y="48"/>
                  </a:lnTo>
                  <a:lnTo>
                    <a:pt x="97" y="48"/>
                  </a:lnTo>
                  <a:lnTo>
                    <a:pt x="103" y="48"/>
                  </a:lnTo>
                  <a:lnTo>
                    <a:pt x="129" y="48"/>
                  </a:lnTo>
                  <a:lnTo>
                    <a:pt x="136" y="40"/>
                  </a:lnTo>
                  <a:lnTo>
                    <a:pt x="129" y="24"/>
                  </a:lnTo>
                  <a:lnTo>
                    <a:pt x="116" y="16"/>
                  </a:lnTo>
                  <a:lnTo>
                    <a:pt x="103" y="8"/>
                  </a:lnTo>
                  <a:lnTo>
                    <a:pt x="90" y="0"/>
                  </a:lnTo>
                  <a:lnTo>
                    <a:pt x="77" y="8"/>
                  </a:lnTo>
                  <a:lnTo>
                    <a:pt x="51" y="8"/>
                  </a:lnTo>
                  <a:lnTo>
                    <a:pt x="38" y="8"/>
                  </a:lnTo>
                  <a:lnTo>
                    <a:pt x="19" y="16"/>
                  </a:lnTo>
                  <a:lnTo>
                    <a:pt x="6" y="16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3" name="Oval 111"/>
            <p:cNvSpPr>
              <a:spLocks noChangeArrowheads="1"/>
            </p:cNvSpPr>
            <p:nvPr/>
          </p:nvSpPr>
          <p:spPr bwMode="auto">
            <a:xfrm>
              <a:off x="2237" y="2890"/>
              <a:ext cx="1" cy="1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4" name="Oval 112"/>
            <p:cNvSpPr>
              <a:spLocks noChangeArrowheads="1"/>
            </p:cNvSpPr>
            <p:nvPr/>
          </p:nvSpPr>
          <p:spPr bwMode="auto">
            <a:xfrm>
              <a:off x="2289" y="2882"/>
              <a:ext cx="0" cy="1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5" name="Freeform 113"/>
            <p:cNvSpPr>
              <a:spLocks/>
            </p:cNvSpPr>
            <p:nvPr/>
          </p:nvSpPr>
          <p:spPr bwMode="auto">
            <a:xfrm>
              <a:off x="2279" y="2879"/>
              <a:ext cx="20" cy="40"/>
            </a:xfrm>
            <a:custGeom>
              <a:avLst/>
              <a:gdLst>
                <a:gd name="T0" fmla="*/ 20 w 20"/>
                <a:gd name="T1" fmla="*/ 40 h 40"/>
                <a:gd name="T2" fmla="*/ 20 w 20"/>
                <a:gd name="T3" fmla="*/ 24 h 40"/>
                <a:gd name="T4" fmla="*/ 13 w 20"/>
                <a:gd name="T5" fmla="*/ 16 h 40"/>
                <a:gd name="T6" fmla="*/ 0 w 20"/>
                <a:gd name="T7" fmla="*/ 16 h 40"/>
                <a:gd name="T8" fmla="*/ 0 w 20"/>
                <a:gd name="T9" fmla="*/ 0 h 40"/>
                <a:gd name="T10" fmla="*/ 20 w 20"/>
                <a:gd name="T1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40">
                  <a:moveTo>
                    <a:pt x="20" y="40"/>
                  </a:moveTo>
                  <a:lnTo>
                    <a:pt x="20" y="24"/>
                  </a:lnTo>
                  <a:lnTo>
                    <a:pt x="13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20" y="4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6" name="Freeform 114"/>
            <p:cNvSpPr>
              <a:spLocks/>
            </p:cNvSpPr>
            <p:nvPr/>
          </p:nvSpPr>
          <p:spPr bwMode="auto">
            <a:xfrm>
              <a:off x="2279" y="2879"/>
              <a:ext cx="20" cy="40"/>
            </a:xfrm>
            <a:custGeom>
              <a:avLst/>
              <a:gdLst>
                <a:gd name="T0" fmla="*/ 20 w 20"/>
                <a:gd name="T1" fmla="*/ 40 h 40"/>
                <a:gd name="T2" fmla="*/ 20 w 20"/>
                <a:gd name="T3" fmla="*/ 24 h 40"/>
                <a:gd name="T4" fmla="*/ 13 w 20"/>
                <a:gd name="T5" fmla="*/ 16 h 40"/>
                <a:gd name="T6" fmla="*/ 0 w 20"/>
                <a:gd name="T7" fmla="*/ 16 h 40"/>
                <a:gd name="T8" fmla="*/ 0 w 2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40">
                  <a:moveTo>
                    <a:pt x="20" y="40"/>
                  </a:moveTo>
                  <a:lnTo>
                    <a:pt x="20" y="24"/>
                  </a:lnTo>
                  <a:lnTo>
                    <a:pt x="13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7" name="Freeform 115"/>
            <p:cNvSpPr>
              <a:spLocks/>
            </p:cNvSpPr>
            <p:nvPr/>
          </p:nvSpPr>
          <p:spPr bwMode="auto">
            <a:xfrm>
              <a:off x="2215" y="2623"/>
              <a:ext cx="116" cy="264"/>
            </a:xfrm>
            <a:custGeom>
              <a:avLst/>
              <a:gdLst>
                <a:gd name="T0" fmla="*/ 6 w 116"/>
                <a:gd name="T1" fmla="*/ 0 h 264"/>
                <a:gd name="T2" fmla="*/ 0 w 116"/>
                <a:gd name="T3" fmla="*/ 40 h 264"/>
                <a:gd name="T4" fmla="*/ 6 w 116"/>
                <a:gd name="T5" fmla="*/ 80 h 264"/>
                <a:gd name="T6" fmla="*/ 13 w 116"/>
                <a:gd name="T7" fmla="*/ 184 h 264"/>
                <a:gd name="T8" fmla="*/ 13 w 116"/>
                <a:gd name="T9" fmla="*/ 248 h 264"/>
                <a:gd name="T10" fmla="*/ 19 w 116"/>
                <a:gd name="T11" fmla="*/ 264 h 264"/>
                <a:gd name="T12" fmla="*/ 32 w 116"/>
                <a:gd name="T13" fmla="*/ 264 h 264"/>
                <a:gd name="T14" fmla="*/ 58 w 116"/>
                <a:gd name="T15" fmla="*/ 256 h 264"/>
                <a:gd name="T16" fmla="*/ 64 w 116"/>
                <a:gd name="T17" fmla="*/ 248 h 264"/>
                <a:gd name="T18" fmla="*/ 90 w 116"/>
                <a:gd name="T19" fmla="*/ 256 h 264"/>
                <a:gd name="T20" fmla="*/ 103 w 116"/>
                <a:gd name="T21" fmla="*/ 256 h 264"/>
                <a:gd name="T22" fmla="*/ 110 w 116"/>
                <a:gd name="T23" fmla="*/ 240 h 264"/>
                <a:gd name="T24" fmla="*/ 116 w 116"/>
                <a:gd name="T25" fmla="*/ 176 h 264"/>
                <a:gd name="T26" fmla="*/ 116 w 116"/>
                <a:gd name="T27" fmla="*/ 136 h 264"/>
                <a:gd name="T28" fmla="*/ 110 w 116"/>
                <a:gd name="T29" fmla="*/ 0 h 264"/>
                <a:gd name="T30" fmla="*/ 97 w 116"/>
                <a:gd name="T31" fmla="*/ 8 h 264"/>
                <a:gd name="T32" fmla="*/ 64 w 116"/>
                <a:gd name="T33" fmla="*/ 16 h 264"/>
                <a:gd name="T34" fmla="*/ 32 w 116"/>
                <a:gd name="T35" fmla="*/ 16 h 264"/>
                <a:gd name="T36" fmla="*/ 6 w 116"/>
                <a:gd name="T37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6" h="264">
                  <a:moveTo>
                    <a:pt x="6" y="0"/>
                  </a:moveTo>
                  <a:lnTo>
                    <a:pt x="0" y="40"/>
                  </a:lnTo>
                  <a:lnTo>
                    <a:pt x="6" y="80"/>
                  </a:lnTo>
                  <a:lnTo>
                    <a:pt x="13" y="184"/>
                  </a:lnTo>
                  <a:lnTo>
                    <a:pt x="13" y="248"/>
                  </a:lnTo>
                  <a:lnTo>
                    <a:pt x="19" y="264"/>
                  </a:lnTo>
                  <a:lnTo>
                    <a:pt x="32" y="264"/>
                  </a:lnTo>
                  <a:lnTo>
                    <a:pt x="58" y="256"/>
                  </a:lnTo>
                  <a:lnTo>
                    <a:pt x="64" y="248"/>
                  </a:lnTo>
                  <a:lnTo>
                    <a:pt x="90" y="256"/>
                  </a:lnTo>
                  <a:lnTo>
                    <a:pt x="103" y="256"/>
                  </a:lnTo>
                  <a:lnTo>
                    <a:pt x="110" y="240"/>
                  </a:lnTo>
                  <a:lnTo>
                    <a:pt x="116" y="176"/>
                  </a:lnTo>
                  <a:lnTo>
                    <a:pt x="116" y="136"/>
                  </a:lnTo>
                  <a:lnTo>
                    <a:pt x="110" y="0"/>
                  </a:lnTo>
                  <a:lnTo>
                    <a:pt x="97" y="8"/>
                  </a:lnTo>
                  <a:lnTo>
                    <a:pt x="64" y="16"/>
                  </a:lnTo>
                  <a:lnTo>
                    <a:pt x="32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8" name="Freeform 116"/>
            <p:cNvSpPr>
              <a:spLocks/>
            </p:cNvSpPr>
            <p:nvPr/>
          </p:nvSpPr>
          <p:spPr bwMode="auto">
            <a:xfrm>
              <a:off x="2279" y="2703"/>
              <a:ext cx="7" cy="168"/>
            </a:xfrm>
            <a:custGeom>
              <a:avLst/>
              <a:gdLst>
                <a:gd name="T0" fmla="*/ 0 w 7"/>
                <a:gd name="T1" fmla="*/ 168 h 168"/>
                <a:gd name="T2" fmla="*/ 7 w 7"/>
                <a:gd name="T3" fmla="*/ 64 h 168"/>
                <a:gd name="T4" fmla="*/ 7 w 7"/>
                <a:gd name="T5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68">
                  <a:moveTo>
                    <a:pt x="0" y="168"/>
                  </a:moveTo>
                  <a:lnTo>
                    <a:pt x="7" y="64"/>
                  </a:lnTo>
                  <a:lnTo>
                    <a:pt x="7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9" name="Freeform 117"/>
            <p:cNvSpPr>
              <a:spLocks/>
            </p:cNvSpPr>
            <p:nvPr/>
          </p:nvSpPr>
          <p:spPr bwMode="auto">
            <a:xfrm>
              <a:off x="2228" y="2344"/>
              <a:ext cx="71" cy="96"/>
            </a:xfrm>
            <a:custGeom>
              <a:avLst/>
              <a:gdLst>
                <a:gd name="T0" fmla="*/ 13 w 71"/>
                <a:gd name="T1" fmla="*/ 40 h 96"/>
                <a:gd name="T2" fmla="*/ 6 w 71"/>
                <a:gd name="T3" fmla="*/ 40 h 96"/>
                <a:gd name="T4" fmla="*/ 0 w 71"/>
                <a:gd name="T5" fmla="*/ 48 h 96"/>
                <a:gd name="T6" fmla="*/ 0 w 71"/>
                <a:gd name="T7" fmla="*/ 56 h 96"/>
                <a:gd name="T8" fmla="*/ 13 w 71"/>
                <a:gd name="T9" fmla="*/ 64 h 96"/>
                <a:gd name="T10" fmla="*/ 19 w 71"/>
                <a:gd name="T11" fmla="*/ 80 h 96"/>
                <a:gd name="T12" fmla="*/ 38 w 71"/>
                <a:gd name="T13" fmla="*/ 96 h 96"/>
                <a:gd name="T14" fmla="*/ 58 w 71"/>
                <a:gd name="T15" fmla="*/ 96 h 96"/>
                <a:gd name="T16" fmla="*/ 64 w 71"/>
                <a:gd name="T17" fmla="*/ 80 h 96"/>
                <a:gd name="T18" fmla="*/ 71 w 71"/>
                <a:gd name="T19" fmla="*/ 64 h 96"/>
                <a:gd name="T20" fmla="*/ 71 w 71"/>
                <a:gd name="T21" fmla="*/ 32 h 96"/>
                <a:gd name="T22" fmla="*/ 64 w 71"/>
                <a:gd name="T23" fmla="*/ 0 h 96"/>
                <a:gd name="T24" fmla="*/ 25 w 71"/>
                <a:gd name="T25" fmla="*/ 24 h 96"/>
                <a:gd name="T26" fmla="*/ 13 w 71"/>
                <a:gd name="T27" fmla="*/ 24 h 96"/>
                <a:gd name="T28" fmla="*/ 13 w 71"/>
                <a:gd name="T29" fmla="*/ 4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96">
                  <a:moveTo>
                    <a:pt x="13" y="40"/>
                  </a:moveTo>
                  <a:lnTo>
                    <a:pt x="6" y="40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13" y="64"/>
                  </a:lnTo>
                  <a:lnTo>
                    <a:pt x="19" y="80"/>
                  </a:lnTo>
                  <a:lnTo>
                    <a:pt x="38" y="96"/>
                  </a:lnTo>
                  <a:lnTo>
                    <a:pt x="58" y="96"/>
                  </a:lnTo>
                  <a:lnTo>
                    <a:pt x="64" y="80"/>
                  </a:lnTo>
                  <a:lnTo>
                    <a:pt x="71" y="64"/>
                  </a:lnTo>
                  <a:lnTo>
                    <a:pt x="71" y="32"/>
                  </a:lnTo>
                  <a:lnTo>
                    <a:pt x="64" y="0"/>
                  </a:lnTo>
                  <a:lnTo>
                    <a:pt x="25" y="24"/>
                  </a:lnTo>
                  <a:lnTo>
                    <a:pt x="13" y="24"/>
                  </a:lnTo>
                  <a:lnTo>
                    <a:pt x="13" y="4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0" name="Freeform 118"/>
            <p:cNvSpPr>
              <a:spLocks/>
            </p:cNvSpPr>
            <p:nvPr/>
          </p:nvSpPr>
          <p:spPr bwMode="auto">
            <a:xfrm>
              <a:off x="2215" y="2320"/>
              <a:ext cx="90" cy="80"/>
            </a:xfrm>
            <a:custGeom>
              <a:avLst/>
              <a:gdLst>
                <a:gd name="T0" fmla="*/ 84 w 90"/>
                <a:gd name="T1" fmla="*/ 56 h 80"/>
                <a:gd name="T2" fmla="*/ 84 w 90"/>
                <a:gd name="T3" fmla="*/ 40 h 80"/>
                <a:gd name="T4" fmla="*/ 90 w 90"/>
                <a:gd name="T5" fmla="*/ 24 h 80"/>
                <a:gd name="T6" fmla="*/ 77 w 90"/>
                <a:gd name="T7" fmla="*/ 8 h 80"/>
                <a:gd name="T8" fmla="*/ 64 w 90"/>
                <a:gd name="T9" fmla="*/ 0 h 80"/>
                <a:gd name="T10" fmla="*/ 38 w 90"/>
                <a:gd name="T11" fmla="*/ 0 h 80"/>
                <a:gd name="T12" fmla="*/ 19 w 90"/>
                <a:gd name="T13" fmla="*/ 0 h 80"/>
                <a:gd name="T14" fmla="*/ 13 w 90"/>
                <a:gd name="T15" fmla="*/ 8 h 80"/>
                <a:gd name="T16" fmla="*/ 6 w 90"/>
                <a:gd name="T17" fmla="*/ 0 h 80"/>
                <a:gd name="T18" fmla="*/ 13 w 90"/>
                <a:gd name="T19" fmla="*/ 8 h 80"/>
                <a:gd name="T20" fmla="*/ 6 w 90"/>
                <a:gd name="T21" fmla="*/ 8 h 80"/>
                <a:gd name="T22" fmla="*/ 13 w 90"/>
                <a:gd name="T23" fmla="*/ 16 h 80"/>
                <a:gd name="T24" fmla="*/ 0 w 90"/>
                <a:gd name="T25" fmla="*/ 24 h 80"/>
                <a:gd name="T26" fmla="*/ 0 w 90"/>
                <a:gd name="T27" fmla="*/ 56 h 80"/>
                <a:gd name="T28" fmla="*/ 13 w 90"/>
                <a:gd name="T29" fmla="*/ 80 h 80"/>
                <a:gd name="T30" fmla="*/ 13 w 90"/>
                <a:gd name="T31" fmla="*/ 72 h 80"/>
                <a:gd name="T32" fmla="*/ 19 w 90"/>
                <a:gd name="T33" fmla="*/ 64 h 80"/>
                <a:gd name="T34" fmla="*/ 26 w 90"/>
                <a:gd name="T35" fmla="*/ 64 h 80"/>
                <a:gd name="T36" fmla="*/ 26 w 90"/>
                <a:gd name="T37" fmla="*/ 48 h 80"/>
                <a:gd name="T38" fmla="*/ 38 w 90"/>
                <a:gd name="T39" fmla="*/ 48 h 80"/>
                <a:gd name="T40" fmla="*/ 77 w 90"/>
                <a:gd name="T41" fmla="*/ 24 h 80"/>
                <a:gd name="T42" fmla="*/ 84 w 90"/>
                <a:gd name="T43" fmla="*/ 5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0" h="80">
                  <a:moveTo>
                    <a:pt x="84" y="56"/>
                  </a:moveTo>
                  <a:lnTo>
                    <a:pt x="84" y="40"/>
                  </a:lnTo>
                  <a:lnTo>
                    <a:pt x="90" y="24"/>
                  </a:lnTo>
                  <a:lnTo>
                    <a:pt x="77" y="8"/>
                  </a:lnTo>
                  <a:lnTo>
                    <a:pt x="64" y="0"/>
                  </a:lnTo>
                  <a:lnTo>
                    <a:pt x="38" y="0"/>
                  </a:lnTo>
                  <a:lnTo>
                    <a:pt x="19" y="0"/>
                  </a:lnTo>
                  <a:lnTo>
                    <a:pt x="13" y="8"/>
                  </a:lnTo>
                  <a:lnTo>
                    <a:pt x="6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13" y="16"/>
                  </a:lnTo>
                  <a:lnTo>
                    <a:pt x="0" y="24"/>
                  </a:lnTo>
                  <a:lnTo>
                    <a:pt x="0" y="56"/>
                  </a:lnTo>
                  <a:lnTo>
                    <a:pt x="13" y="80"/>
                  </a:lnTo>
                  <a:lnTo>
                    <a:pt x="13" y="72"/>
                  </a:lnTo>
                  <a:lnTo>
                    <a:pt x="19" y="64"/>
                  </a:lnTo>
                  <a:lnTo>
                    <a:pt x="26" y="64"/>
                  </a:lnTo>
                  <a:lnTo>
                    <a:pt x="26" y="48"/>
                  </a:lnTo>
                  <a:lnTo>
                    <a:pt x="38" y="48"/>
                  </a:lnTo>
                  <a:lnTo>
                    <a:pt x="77" y="24"/>
                  </a:lnTo>
                  <a:lnTo>
                    <a:pt x="84" y="56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1" name="Freeform 119"/>
            <p:cNvSpPr>
              <a:spLocks/>
            </p:cNvSpPr>
            <p:nvPr/>
          </p:nvSpPr>
          <p:spPr bwMode="auto">
            <a:xfrm>
              <a:off x="2234" y="2408"/>
              <a:ext cx="52" cy="48"/>
            </a:xfrm>
            <a:custGeom>
              <a:avLst/>
              <a:gdLst>
                <a:gd name="T0" fmla="*/ 7 w 52"/>
                <a:gd name="T1" fmla="*/ 0 h 48"/>
                <a:gd name="T2" fmla="*/ 0 w 52"/>
                <a:gd name="T3" fmla="*/ 32 h 48"/>
                <a:gd name="T4" fmla="*/ 19 w 52"/>
                <a:gd name="T5" fmla="*/ 48 h 48"/>
                <a:gd name="T6" fmla="*/ 32 w 52"/>
                <a:gd name="T7" fmla="*/ 48 h 48"/>
                <a:gd name="T8" fmla="*/ 45 w 52"/>
                <a:gd name="T9" fmla="*/ 40 h 48"/>
                <a:gd name="T10" fmla="*/ 52 w 52"/>
                <a:gd name="T11" fmla="*/ 40 h 48"/>
                <a:gd name="T12" fmla="*/ 45 w 52"/>
                <a:gd name="T13" fmla="*/ 32 h 48"/>
                <a:gd name="T14" fmla="*/ 32 w 52"/>
                <a:gd name="T15" fmla="*/ 32 h 48"/>
                <a:gd name="T16" fmla="*/ 13 w 52"/>
                <a:gd name="T17" fmla="*/ 16 h 48"/>
                <a:gd name="T18" fmla="*/ 7 w 52"/>
                <a:gd name="T1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48">
                  <a:moveTo>
                    <a:pt x="7" y="0"/>
                  </a:moveTo>
                  <a:lnTo>
                    <a:pt x="0" y="32"/>
                  </a:lnTo>
                  <a:lnTo>
                    <a:pt x="19" y="48"/>
                  </a:lnTo>
                  <a:lnTo>
                    <a:pt x="32" y="48"/>
                  </a:lnTo>
                  <a:lnTo>
                    <a:pt x="45" y="40"/>
                  </a:lnTo>
                  <a:lnTo>
                    <a:pt x="52" y="40"/>
                  </a:lnTo>
                  <a:lnTo>
                    <a:pt x="45" y="32"/>
                  </a:lnTo>
                  <a:lnTo>
                    <a:pt x="32" y="32"/>
                  </a:lnTo>
                  <a:lnTo>
                    <a:pt x="13" y="1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2" name="Freeform 120"/>
            <p:cNvSpPr>
              <a:spLocks/>
            </p:cNvSpPr>
            <p:nvPr/>
          </p:nvSpPr>
          <p:spPr bwMode="auto">
            <a:xfrm>
              <a:off x="2182" y="2440"/>
              <a:ext cx="162" cy="199"/>
            </a:xfrm>
            <a:custGeom>
              <a:avLst/>
              <a:gdLst>
                <a:gd name="T0" fmla="*/ 52 w 162"/>
                <a:gd name="T1" fmla="*/ 0 h 199"/>
                <a:gd name="T2" fmla="*/ 33 w 162"/>
                <a:gd name="T3" fmla="*/ 16 h 199"/>
                <a:gd name="T4" fmla="*/ 13 w 162"/>
                <a:gd name="T5" fmla="*/ 32 h 199"/>
                <a:gd name="T6" fmla="*/ 0 w 162"/>
                <a:gd name="T7" fmla="*/ 71 h 199"/>
                <a:gd name="T8" fmla="*/ 0 w 162"/>
                <a:gd name="T9" fmla="*/ 119 h 199"/>
                <a:gd name="T10" fmla="*/ 13 w 162"/>
                <a:gd name="T11" fmla="*/ 127 h 199"/>
                <a:gd name="T12" fmla="*/ 33 w 162"/>
                <a:gd name="T13" fmla="*/ 119 h 199"/>
                <a:gd name="T14" fmla="*/ 33 w 162"/>
                <a:gd name="T15" fmla="*/ 103 h 199"/>
                <a:gd name="T16" fmla="*/ 33 w 162"/>
                <a:gd name="T17" fmla="*/ 183 h 199"/>
                <a:gd name="T18" fmla="*/ 65 w 162"/>
                <a:gd name="T19" fmla="*/ 199 h 199"/>
                <a:gd name="T20" fmla="*/ 97 w 162"/>
                <a:gd name="T21" fmla="*/ 199 h 199"/>
                <a:gd name="T22" fmla="*/ 130 w 162"/>
                <a:gd name="T23" fmla="*/ 199 h 199"/>
                <a:gd name="T24" fmla="*/ 143 w 162"/>
                <a:gd name="T25" fmla="*/ 183 h 199"/>
                <a:gd name="T26" fmla="*/ 136 w 162"/>
                <a:gd name="T27" fmla="*/ 103 h 199"/>
                <a:gd name="T28" fmla="*/ 156 w 162"/>
                <a:gd name="T29" fmla="*/ 103 h 199"/>
                <a:gd name="T30" fmla="*/ 162 w 162"/>
                <a:gd name="T31" fmla="*/ 95 h 199"/>
                <a:gd name="T32" fmla="*/ 156 w 162"/>
                <a:gd name="T33" fmla="*/ 55 h 199"/>
                <a:gd name="T34" fmla="*/ 143 w 162"/>
                <a:gd name="T35" fmla="*/ 16 h 199"/>
                <a:gd name="T36" fmla="*/ 117 w 162"/>
                <a:gd name="T37" fmla="*/ 8 h 199"/>
                <a:gd name="T38" fmla="*/ 97 w 162"/>
                <a:gd name="T39" fmla="*/ 0 h 199"/>
                <a:gd name="T40" fmla="*/ 97 w 162"/>
                <a:gd name="T41" fmla="*/ 8 h 199"/>
                <a:gd name="T42" fmla="*/ 84 w 162"/>
                <a:gd name="T43" fmla="*/ 16 h 199"/>
                <a:gd name="T44" fmla="*/ 71 w 162"/>
                <a:gd name="T45" fmla="*/ 16 h 199"/>
                <a:gd name="T46" fmla="*/ 52 w 162"/>
                <a:gd name="T4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2" h="199">
                  <a:moveTo>
                    <a:pt x="52" y="0"/>
                  </a:moveTo>
                  <a:lnTo>
                    <a:pt x="33" y="16"/>
                  </a:lnTo>
                  <a:lnTo>
                    <a:pt x="13" y="32"/>
                  </a:lnTo>
                  <a:lnTo>
                    <a:pt x="0" y="71"/>
                  </a:lnTo>
                  <a:lnTo>
                    <a:pt x="0" y="119"/>
                  </a:lnTo>
                  <a:lnTo>
                    <a:pt x="13" y="127"/>
                  </a:lnTo>
                  <a:lnTo>
                    <a:pt x="33" y="119"/>
                  </a:lnTo>
                  <a:lnTo>
                    <a:pt x="33" y="103"/>
                  </a:lnTo>
                  <a:lnTo>
                    <a:pt x="33" y="183"/>
                  </a:lnTo>
                  <a:lnTo>
                    <a:pt x="65" y="199"/>
                  </a:lnTo>
                  <a:lnTo>
                    <a:pt x="97" y="199"/>
                  </a:lnTo>
                  <a:lnTo>
                    <a:pt x="130" y="199"/>
                  </a:lnTo>
                  <a:lnTo>
                    <a:pt x="143" y="183"/>
                  </a:lnTo>
                  <a:lnTo>
                    <a:pt x="136" y="103"/>
                  </a:lnTo>
                  <a:lnTo>
                    <a:pt x="156" y="103"/>
                  </a:lnTo>
                  <a:lnTo>
                    <a:pt x="162" y="95"/>
                  </a:lnTo>
                  <a:lnTo>
                    <a:pt x="156" y="55"/>
                  </a:lnTo>
                  <a:lnTo>
                    <a:pt x="143" y="16"/>
                  </a:lnTo>
                  <a:lnTo>
                    <a:pt x="117" y="8"/>
                  </a:lnTo>
                  <a:lnTo>
                    <a:pt x="97" y="0"/>
                  </a:lnTo>
                  <a:lnTo>
                    <a:pt x="97" y="8"/>
                  </a:lnTo>
                  <a:lnTo>
                    <a:pt x="84" y="16"/>
                  </a:lnTo>
                  <a:lnTo>
                    <a:pt x="71" y="16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3" name="Line 121"/>
            <p:cNvSpPr>
              <a:spLocks noChangeShapeType="1"/>
            </p:cNvSpPr>
            <p:nvPr/>
          </p:nvSpPr>
          <p:spPr bwMode="auto">
            <a:xfrm flipV="1">
              <a:off x="2318" y="2519"/>
              <a:ext cx="1" cy="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4" name="Freeform 122"/>
            <p:cNvSpPr>
              <a:spLocks/>
            </p:cNvSpPr>
            <p:nvPr/>
          </p:nvSpPr>
          <p:spPr bwMode="auto">
            <a:xfrm>
              <a:off x="2182" y="2559"/>
              <a:ext cx="52" cy="104"/>
            </a:xfrm>
            <a:custGeom>
              <a:avLst/>
              <a:gdLst>
                <a:gd name="T0" fmla="*/ 26 w 52"/>
                <a:gd name="T1" fmla="*/ 0 h 104"/>
                <a:gd name="T2" fmla="*/ 33 w 52"/>
                <a:gd name="T3" fmla="*/ 48 h 104"/>
                <a:gd name="T4" fmla="*/ 52 w 52"/>
                <a:gd name="T5" fmla="*/ 88 h 104"/>
                <a:gd name="T6" fmla="*/ 46 w 52"/>
                <a:gd name="T7" fmla="*/ 104 h 104"/>
                <a:gd name="T8" fmla="*/ 7 w 52"/>
                <a:gd name="T9" fmla="*/ 48 h 104"/>
                <a:gd name="T10" fmla="*/ 0 w 52"/>
                <a:gd name="T11" fmla="*/ 0 h 104"/>
                <a:gd name="T12" fmla="*/ 13 w 52"/>
                <a:gd name="T13" fmla="*/ 8 h 104"/>
                <a:gd name="T14" fmla="*/ 26 w 52"/>
                <a:gd name="T1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104">
                  <a:moveTo>
                    <a:pt x="26" y="0"/>
                  </a:moveTo>
                  <a:lnTo>
                    <a:pt x="33" y="48"/>
                  </a:lnTo>
                  <a:lnTo>
                    <a:pt x="52" y="88"/>
                  </a:lnTo>
                  <a:lnTo>
                    <a:pt x="46" y="104"/>
                  </a:lnTo>
                  <a:lnTo>
                    <a:pt x="7" y="48"/>
                  </a:lnTo>
                  <a:lnTo>
                    <a:pt x="0" y="0"/>
                  </a:lnTo>
                  <a:lnTo>
                    <a:pt x="13" y="8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5" name="Freeform 123"/>
            <p:cNvSpPr>
              <a:spLocks/>
            </p:cNvSpPr>
            <p:nvPr/>
          </p:nvSpPr>
          <p:spPr bwMode="auto">
            <a:xfrm>
              <a:off x="2318" y="2543"/>
              <a:ext cx="26" cy="112"/>
            </a:xfrm>
            <a:custGeom>
              <a:avLst/>
              <a:gdLst>
                <a:gd name="T0" fmla="*/ 26 w 26"/>
                <a:gd name="T1" fmla="*/ 0 h 112"/>
                <a:gd name="T2" fmla="*/ 26 w 26"/>
                <a:gd name="T3" fmla="*/ 40 h 112"/>
                <a:gd name="T4" fmla="*/ 7 w 26"/>
                <a:gd name="T5" fmla="*/ 112 h 112"/>
                <a:gd name="T6" fmla="*/ 7 w 26"/>
                <a:gd name="T7" fmla="*/ 88 h 112"/>
                <a:gd name="T8" fmla="*/ 7 w 26"/>
                <a:gd name="T9" fmla="*/ 80 h 112"/>
                <a:gd name="T10" fmla="*/ 0 w 26"/>
                <a:gd name="T11" fmla="*/ 0 h 112"/>
                <a:gd name="T12" fmla="*/ 20 w 26"/>
                <a:gd name="T13" fmla="*/ 0 h 112"/>
                <a:gd name="T14" fmla="*/ 26 w 26"/>
                <a:gd name="T1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112">
                  <a:moveTo>
                    <a:pt x="26" y="0"/>
                  </a:moveTo>
                  <a:lnTo>
                    <a:pt x="26" y="40"/>
                  </a:lnTo>
                  <a:lnTo>
                    <a:pt x="7" y="112"/>
                  </a:lnTo>
                  <a:lnTo>
                    <a:pt x="7" y="88"/>
                  </a:lnTo>
                  <a:lnTo>
                    <a:pt x="7" y="80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6" name="Freeform 124"/>
            <p:cNvSpPr>
              <a:spLocks/>
            </p:cNvSpPr>
            <p:nvPr/>
          </p:nvSpPr>
          <p:spPr bwMode="auto">
            <a:xfrm>
              <a:off x="2455" y="2895"/>
              <a:ext cx="77" cy="40"/>
            </a:xfrm>
            <a:custGeom>
              <a:avLst/>
              <a:gdLst>
                <a:gd name="T0" fmla="*/ 0 w 77"/>
                <a:gd name="T1" fmla="*/ 8 h 40"/>
                <a:gd name="T2" fmla="*/ 0 w 77"/>
                <a:gd name="T3" fmla="*/ 24 h 40"/>
                <a:gd name="T4" fmla="*/ 0 w 77"/>
                <a:gd name="T5" fmla="*/ 32 h 40"/>
                <a:gd name="T6" fmla="*/ 13 w 77"/>
                <a:gd name="T7" fmla="*/ 32 h 40"/>
                <a:gd name="T8" fmla="*/ 19 w 77"/>
                <a:gd name="T9" fmla="*/ 40 h 40"/>
                <a:gd name="T10" fmla="*/ 39 w 77"/>
                <a:gd name="T11" fmla="*/ 32 h 40"/>
                <a:gd name="T12" fmla="*/ 39 w 77"/>
                <a:gd name="T13" fmla="*/ 24 h 40"/>
                <a:gd name="T14" fmla="*/ 58 w 77"/>
                <a:gd name="T15" fmla="*/ 32 h 40"/>
                <a:gd name="T16" fmla="*/ 64 w 77"/>
                <a:gd name="T17" fmla="*/ 32 h 40"/>
                <a:gd name="T18" fmla="*/ 77 w 77"/>
                <a:gd name="T19" fmla="*/ 32 h 40"/>
                <a:gd name="T20" fmla="*/ 77 w 77"/>
                <a:gd name="T21" fmla="*/ 24 h 40"/>
                <a:gd name="T22" fmla="*/ 77 w 77"/>
                <a:gd name="T23" fmla="*/ 16 h 40"/>
                <a:gd name="T24" fmla="*/ 71 w 77"/>
                <a:gd name="T25" fmla="*/ 8 h 40"/>
                <a:gd name="T26" fmla="*/ 58 w 77"/>
                <a:gd name="T27" fmla="*/ 8 h 40"/>
                <a:gd name="T28" fmla="*/ 52 w 77"/>
                <a:gd name="T29" fmla="*/ 0 h 40"/>
                <a:gd name="T30" fmla="*/ 45 w 77"/>
                <a:gd name="T31" fmla="*/ 8 h 40"/>
                <a:gd name="T32" fmla="*/ 26 w 77"/>
                <a:gd name="T33" fmla="*/ 0 h 40"/>
                <a:gd name="T34" fmla="*/ 19 w 77"/>
                <a:gd name="T35" fmla="*/ 8 h 40"/>
                <a:gd name="T36" fmla="*/ 6 w 77"/>
                <a:gd name="T37" fmla="*/ 8 h 40"/>
                <a:gd name="T38" fmla="*/ 0 w 77"/>
                <a:gd name="T3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" h="40">
                  <a:moveTo>
                    <a:pt x="0" y="8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13" y="32"/>
                  </a:lnTo>
                  <a:lnTo>
                    <a:pt x="19" y="40"/>
                  </a:lnTo>
                  <a:lnTo>
                    <a:pt x="39" y="32"/>
                  </a:lnTo>
                  <a:lnTo>
                    <a:pt x="39" y="24"/>
                  </a:lnTo>
                  <a:lnTo>
                    <a:pt x="58" y="32"/>
                  </a:lnTo>
                  <a:lnTo>
                    <a:pt x="64" y="32"/>
                  </a:lnTo>
                  <a:lnTo>
                    <a:pt x="77" y="32"/>
                  </a:lnTo>
                  <a:lnTo>
                    <a:pt x="77" y="24"/>
                  </a:lnTo>
                  <a:lnTo>
                    <a:pt x="77" y="16"/>
                  </a:lnTo>
                  <a:lnTo>
                    <a:pt x="71" y="8"/>
                  </a:lnTo>
                  <a:lnTo>
                    <a:pt x="58" y="8"/>
                  </a:lnTo>
                  <a:lnTo>
                    <a:pt x="52" y="0"/>
                  </a:lnTo>
                  <a:lnTo>
                    <a:pt x="45" y="8"/>
                  </a:lnTo>
                  <a:lnTo>
                    <a:pt x="26" y="0"/>
                  </a:lnTo>
                  <a:lnTo>
                    <a:pt x="19" y="8"/>
                  </a:lnTo>
                  <a:lnTo>
                    <a:pt x="6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7" name="Oval 125"/>
            <p:cNvSpPr>
              <a:spLocks noChangeArrowheads="1"/>
            </p:cNvSpPr>
            <p:nvPr/>
          </p:nvSpPr>
          <p:spPr bwMode="auto">
            <a:xfrm>
              <a:off x="2458" y="2906"/>
              <a:ext cx="0" cy="1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8" name="Oval 126"/>
            <p:cNvSpPr>
              <a:spLocks noChangeArrowheads="1"/>
            </p:cNvSpPr>
            <p:nvPr/>
          </p:nvSpPr>
          <p:spPr bwMode="auto">
            <a:xfrm>
              <a:off x="2490" y="2906"/>
              <a:ext cx="1" cy="2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9" name="Freeform 127"/>
            <p:cNvSpPr>
              <a:spLocks/>
            </p:cNvSpPr>
            <p:nvPr/>
          </p:nvSpPr>
          <p:spPr bwMode="auto">
            <a:xfrm>
              <a:off x="2481" y="2903"/>
              <a:ext cx="13" cy="24"/>
            </a:xfrm>
            <a:custGeom>
              <a:avLst/>
              <a:gdLst>
                <a:gd name="T0" fmla="*/ 13 w 13"/>
                <a:gd name="T1" fmla="*/ 24 h 24"/>
                <a:gd name="T2" fmla="*/ 13 w 13"/>
                <a:gd name="T3" fmla="*/ 16 h 24"/>
                <a:gd name="T4" fmla="*/ 13 w 13"/>
                <a:gd name="T5" fmla="*/ 8 h 24"/>
                <a:gd name="T6" fmla="*/ 6 w 13"/>
                <a:gd name="T7" fmla="*/ 8 h 24"/>
                <a:gd name="T8" fmla="*/ 0 w 13"/>
                <a:gd name="T9" fmla="*/ 0 h 24"/>
                <a:gd name="T10" fmla="*/ 13 w 13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24">
                  <a:moveTo>
                    <a:pt x="13" y="24"/>
                  </a:moveTo>
                  <a:lnTo>
                    <a:pt x="13" y="16"/>
                  </a:lnTo>
                  <a:lnTo>
                    <a:pt x="13" y="8"/>
                  </a:lnTo>
                  <a:lnTo>
                    <a:pt x="6" y="8"/>
                  </a:lnTo>
                  <a:lnTo>
                    <a:pt x="0" y="0"/>
                  </a:lnTo>
                  <a:lnTo>
                    <a:pt x="13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0" name="Freeform 128"/>
            <p:cNvSpPr>
              <a:spLocks/>
            </p:cNvSpPr>
            <p:nvPr/>
          </p:nvSpPr>
          <p:spPr bwMode="auto">
            <a:xfrm>
              <a:off x="2481" y="2903"/>
              <a:ext cx="13" cy="24"/>
            </a:xfrm>
            <a:custGeom>
              <a:avLst/>
              <a:gdLst>
                <a:gd name="T0" fmla="*/ 13 w 13"/>
                <a:gd name="T1" fmla="*/ 24 h 24"/>
                <a:gd name="T2" fmla="*/ 13 w 13"/>
                <a:gd name="T3" fmla="*/ 16 h 24"/>
                <a:gd name="T4" fmla="*/ 13 w 13"/>
                <a:gd name="T5" fmla="*/ 8 h 24"/>
                <a:gd name="T6" fmla="*/ 6 w 13"/>
                <a:gd name="T7" fmla="*/ 8 h 24"/>
                <a:gd name="T8" fmla="*/ 0 w 13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4">
                  <a:moveTo>
                    <a:pt x="13" y="24"/>
                  </a:moveTo>
                  <a:lnTo>
                    <a:pt x="13" y="16"/>
                  </a:lnTo>
                  <a:lnTo>
                    <a:pt x="13" y="8"/>
                  </a:lnTo>
                  <a:lnTo>
                    <a:pt x="6" y="8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1" name="Freeform 129"/>
            <p:cNvSpPr>
              <a:spLocks/>
            </p:cNvSpPr>
            <p:nvPr/>
          </p:nvSpPr>
          <p:spPr bwMode="auto">
            <a:xfrm>
              <a:off x="2448" y="2751"/>
              <a:ext cx="65" cy="152"/>
            </a:xfrm>
            <a:custGeom>
              <a:avLst/>
              <a:gdLst>
                <a:gd name="T0" fmla="*/ 0 w 65"/>
                <a:gd name="T1" fmla="*/ 0 h 152"/>
                <a:gd name="T2" fmla="*/ 0 w 65"/>
                <a:gd name="T3" fmla="*/ 16 h 152"/>
                <a:gd name="T4" fmla="*/ 0 w 65"/>
                <a:gd name="T5" fmla="*/ 40 h 152"/>
                <a:gd name="T6" fmla="*/ 0 w 65"/>
                <a:gd name="T7" fmla="*/ 104 h 152"/>
                <a:gd name="T8" fmla="*/ 0 w 65"/>
                <a:gd name="T9" fmla="*/ 144 h 152"/>
                <a:gd name="T10" fmla="*/ 7 w 65"/>
                <a:gd name="T11" fmla="*/ 152 h 152"/>
                <a:gd name="T12" fmla="*/ 20 w 65"/>
                <a:gd name="T13" fmla="*/ 152 h 152"/>
                <a:gd name="T14" fmla="*/ 33 w 65"/>
                <a:gd name="T15" fmla="*/ 152 h 152"/>
                <a:gd name="T16" fmla="*/ 39 w 65"/>
                <a:gd name="T17" fmla="*/ 144 h 152"/>
                <a:gd name="T18" fmla="*/ 52 w 65"/>
                <a:gd name="T19" fmla="*/ 152 h 152"/>
                <a:gd name="T20" fmla="*/ 59 w 65"/>
                <a:gd name="T21" fmla="*/ 152 h 152"/>
                <a:gd name="T22" fmla="*/ 65 w 65"/>
                <a:gd name="T23" fmla="*/ 144 h 152"/>
                <a:gd name="T24" fmla="*/ 65 w 65"/>
                <a:gd name="T25" fmla="*/ 96 h 152"/>
                <a:gd name="T26" fmla="*/ 65 w 65"/>
                <a:gd name="T27" fmla="*/ 80 h 152"/>
                <a:gd name="T28" fmla="*/ 59 w 65"/>
                <a:gd name="T29" fmla="*/ 0 h 152"/>
                <a:gd name="T30" fmla="*/ 59 w 65"/>
                <a:gd name="T31" fmla="*/ 0 h 152"/>
                <a:gd name="T32" fmla="*/ 39 w 65"/>
                <a:gd name="T33" fmla="*/ 8 h 152"/>
                <a:gd name="T34" fmla="*/ 20 w 65"/>
                <a:gd name="T35" fmla="*/ 8 h 152"/>
                <a:gd name="T36" fmla="*/ 0 w 65"/>
                <a:gd name="T3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5" h="152">
                  <a:moveTo>
                    <a:pt x="0" y="0"/>
                  </a:moveTo>
                  <a:lnTo>
                    <a:pt x="0" y="16"/>
                  </a:lnTo>
                  <a:lnTo>
                    <a:pt x="0" y="40"/>
                  </a:lnTo>
                  <a:lnTo>
                    <a:pt x="0" y="104"/>
                  </a:lnTo>
                  <a:lnTo>
                    <a:pt x="0" y="144"/>
                  </a:lnTo>
                  <a:lnTo>
                    <a:pt x="7" y="152"/>
                  </a:lnTo>
                  <a:lnTo>
                    <a:pt x="20" y="152"/>
                  </a:lnTo>
                  <a:lnTo>
                    <a:pt x="33" y="152"/>
                  </a:lnTo>
                  <a:lnTo>
                    <a:pt x="39" y="144"/>
                  </a:lnTo>
                  <a:lnTo>
                    <a:pt x="52" y="152"/>
                  </a:lnTo>
                  <a:lnTo>
                    <a:pt x="59" y="152"/>
                  </a:lnTo>
                  <a:lnTo>
                    <a:pt x="65" y="144"/>
                  </a:lnTo>
                  <a:lnTo>
                    <a:pt x="65" y="96"/>
                  </a:lnTo>
                  <a:lnTo>
                    <a:pt x="65" y="8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39" y="8"/>
                  </a:lnTo>
                  <a:lnTo>
                    <a:pt x="2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" name="Freeform 130"/>
            <p:cNvSpPr>
              <a:spLocks/>
            </p:cNvSpPr>
            <p:nvPr/>
          </p:nvSpPr>
          <p:spPr bwMode="auto">
            <a:xfrm>
              <a:off x="2487" y="2799"/>
              <a:ext cx="1" cy="96"/>
            </a:xfrm>
            <a:custGeom>
              <a:avLst/>
              <a:gdLst>
                <a:gd name="T0" fmla="*/ 96 h 96"/>
                <a:gd name="T1" fmla="*/ 32 h 96"/>
                <a:gd name="T2" fmla="*/ 0 h 9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96">
                  <a:moveTo>
                    <a:pt x="0" y="96"/>
                  </a:moveTo>
                  <a:lnTo>
                    <a:pt x="0" y="32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" name="Freeform 131"/>
            <p:cNvSpPr>
              <a:spLocks/>
            </p:cNvSpPr>
            <p:nvPr/>
          </p:nvSpPr>
          <p:spPr bwMode="auto">
            <a:xfrm>
              <a:off x="2455" y="2583"/>
              <a:ext cx="39" cy="56"/>
            </a:xfrm>
            <a:custGeom>
              <a:avLst/>
              <a:gdLst>
                <a:gd name="T0" fmla="*/ 6 w 39"/>
                <a:gd name="T1" fmla="*/ 24 h 56"/>
                <a:gd name="T2" fmla="*/ 0 w 39"/>
                <a:gd name="T3" fmla="*/ 16 h 56"/>
                <a:gd name="T4" fmla="*/ 0 w 39"/>
                <a:gd name="T5" fmla="*/ 24 h 56"/>
                <a:gd name="T6" fmla="*/ 0 w 39"/>
                <a:gd name="T7" fmla="*/ 32 h 56"/>
                <a:gd name="T8" fmla="*/ 6 w 39"/>
                <a:gd name="T9" fmla="*/ 32 h 56"/>
                <a:gd name="T10" fmla="*/ 6 w 39"/>
                <a:gd name="T11" fmla="*/ 48 h 56"/>
                <a:gd name="T12" fmla="*/ 19 w 39"/>
                <a:gd name="T13" fmla="*/ 56 h 56"/>
                <a:gd name="T14" fmla="*/ 32 w 39"/>
                <a:gd name="T15" fmla="*/ 48 h 56"/>
                <a:gd name="T16" fmla="*/ 39 w 39"/>
                <a:gd name="T17" fmla="*/ 48 h 56"/>
                <a:gd name="T18" fmla="*/ 39 w 39"/>
                <a:gd name="T19" fmla="*/ 32 h 56"/>
                <a:gd name="T20" fmla="*/ 39 w 39"/>
                <a:gd name="T21" fmla="*/ 16 h 56"/>
                <a:gd name="T22" fmla="*/ 32 w 39"/>
                <a:gd name="T23" fmla="*/ 0 h 56"/>
                <a:gd name="T24" fmla="*/ 13 w 39"/>
                <a:gd name="T25" fmla="*/ 8 h 56"/>
                <a:gd name="T26" fmla="*/ 6 w 39"/>
                <a:gd name="T27" fmla="*/ 8 h 56"/>
                <a:gd name="T28" fmla="*/ 6 w 39"/>
                <a:gd name="T29" fmla="*/ 2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56">
                  <a:moveTo>
                    <a:pt x="6" y="24"/>
                  </a:moveTo>
                  <a:lnTo>
                    <a:pt x="0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6" y="32"/>
                  </a:lnTo>
                  <a:lnTo>
                    <a:pt x="6" y="48"/>
                  </a:lnTo>
                  <a:lnTo>
                    <a:pt x="19" y="56"/>
                  </a:lnTo>
                  <a:lnTo>
                    <a:pt x="32" y="48"/>
                  </a:lnTo>
                  <a:lnTo>
                    <a:pt x="39" y="48"/>
                  </a:lnTo>
                  <a:lnTo>
                    <a:pt x="39" y="32"/>
                  </a:lnTo>
                  <a:lnTo>
                    <a:pt x="39" y="16"/>
                  </a:lnTo>
                  <a:lnTo>
                    <a:pt x="32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" name="Freeform 132"/>
            <p:cNvSpPr>
              <a:spLocks/>
            </p:cNvSpPr>
            <p:nvPr/>
          </p:nvSpPr>
          <p:spPr bwMode="auto">
            <a:xfrm>
              <a:off x="2442" y="2559"/>
              <a:ext cx="58" cy="56"/>
            </a:xfrm>
            <a:custGeom>
              <a:avLst/>
              <a:gdLst>
                <a:gd name="T0" fmla="*/ 52 w 58"/>
                <a:gd name="T1" fmla="*/ 40 h 56"/>
                <a:gd name="T2" fmla="*/ 52 w 58"/>
                <a:gd name="T3" fmla="*/ 32 h 56"/>
                <a:gd name="T4" fmla="*/ 58 w 58"/>
                <a:gd name="T5" fmla="*/ 16 h 56"/>
                <a:gd name="T6" fmla="*/ 52 w 58"/>
                <a:gd name="T7" fmla="*/ 8 h 56"/>
                <a:gd name="T8" fmla="*/ 45 w 58"/>
                <a:gd name="T9" fmla="*/ 8 h 56"/>
                <a:gd name="T10" fmla="*/ 26 w 58"/>
                <a:gd name="T11" fmla="*/ 0 h 56"/>
                <a:gd name="T12" fmla="*/ 13 w 58"/>
                <a:gd name="T13" fmla="*/ 8 h 56"/>
                <a:gd name="T14" fmla="*/ 13 w 58"/>
                <a:gd name="T15" fmla="*/ 8 h 56"/>
                <a:gd name="T16" fmla="*/ 6 w 58"/>
                <a:gd name="T17" fmla="*/ 8 h 56"/>
                <a:gd name="T18" fmla="*/ 13 w 58"/>
                <a:gd name="T19" fmla="*/ 8 h 56"/>
                <a:gd name="T20" fmla="*/ 6 w 58"/>
                <a:gd name="T21" fmla="*/ 8 h 56"/>
                <a:gd name="T22" fmla="*/ 6 w 58"/>
                <a:gd name="T23" fmla="*/ 16 h 56"/>
                <a:gd name="T24" fmla="*/ 6 w 58"/>
                <a:gd name="T25" fmla="*/ 16 h 56"/>
                <a:gd name="T26" fmla="*/ 0 w 58"/>
                <a:gd name="T27" fmla="*/ 40 h 56"/>
                <a:gd name="T28" fmla="*/ 13 w 58"/>
                <a:gd name="T29" fmla="*/ 56 h 56"/>
                <a:gd name="T30" fmla="*/ 13 w 58"/>
                <a:gd name="T31" fmla="*/ 48 h 56"/>
                <a:gd name="T32" fmla="*/ 13 w 58"/>
                <a:gd name="T33" fmla="*/ 40 h 56"/>
                <a:gd name="T34" fmla="*/ 19 w 58"/>
                <a:gd name="T35" fmla="*/ 48 h 56"/>
                <a:gd name="T36" fmla="*/ 19 w 58"/>
                <a:gd name="T37" fmla="*/ 32 h 56"/>
                <a:gd name="T38" fmla="*/ 26 w 58"/>
                <a:gd name="T39" fmla="*/ 32 h 56"/>
                <a:gd name="T40" fmla="*/ 45 w 58"/>
                <a:gd name="T41" fmla="*/ 24 h 56"/>
                <a:gd name="T42" fmla="*/ 52 w 58"/>
                <a:gd name="T43" fmla="*/ 4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" h="56">
                  <a:moveTo>
                    <a:pt x="52" y="40"/>
                  </a:moveTo>
                  <a:lnTo>
                    <a:pt x="52" y="32"/>
                  </a:lnTo>
                  <a:lnTo>
                    <a:pt x="58" y="16"/>
                  </a:lnTo>
                  <a:lnTo>
                    <a:pt x="52" y="8"/>
                  </a:lnTo>
                  <a:lnTo>
                    <a:pt x="45" y="8"/>
                  </a:lnTo>
                  <a:lnTo>
                    <a:pt x="26" y="0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6" y="8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0" y="40"/>
                  </a:lnTo>
                  <a:lnTo>
                    <a:pt x="13" y="56"/>
                  </a:lnTo>
                  <a:lnTo>
                    <a:pt x="13" y="48"/>
                  </a:lnTo>
                  <a:lnTo>
                    <a:pt x="13" y="40"/>
                  </a:lnTo>
                  <a:lnTo>
                    <a:pt x="19" y="48"/>
                  </a:lnTo>
                  <a:lnTo>
                    <a:pt x="19" y="32"/>
                  </a:lnTo>
                  <a:lnTo>
                    <a:pt x="26" y="32"/>
                  </a:lnTo>
                  <a:lnTo>
                    <a:pt x="45" y="24"/>
                  </a:lnTo>
                  <a:lnTo>
                    <a:pt x="52" y="4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" name="Freeform 133"/>
            <p:cNvSpPr>
              <a:spLocks/>
            </p:cNvSpPr>
            <p:nvPr/>
          </p:nvSpPr>
          <p:spPr bwMode="auto">
            <a:xfrm>
              <a:off x="2461" y="2615"/>
              <a:ext cx="26" cy="32"/>
            </a:xfrm>
            <a:custGeom>
              <a:avLst/>
              <a:gdLst>
                <a:gd name="T0" fmla="*/ 0 w 26"/>
                <a:gd name="T1" fmla="*/ 0 h 32"/>
                <a:gd name="T2" fmla="*/ 0 w 26"/>
                <a:gd name="T3" fmla="*/ 24 h 32"/>
                <a:gd name="T4" fmla="*/ 7 w 26"/>
                <a:gd name="T5" fmla="*/ 32 h 32"/>
                <a:gd name="T6" fmla="*/ 13 w 26"/>
                <a:gd name="T7" fmla="*/ 32 h 32"/>
                <a:gd name="T8" fmla="*/ 20 w 26"/>
                <a:gd name="T9" fmla="*/ 32 h 32"/>
                <a:gd name="T10" fmla="*/ 26 w 26"/>
                <a:gd name="T11" fmla="*/ 24 h 32"/>
                <a:gd name="T12" fmla="*/ 26 w 26"/>
                <a:gd name="T13" fmla="*/ 16 h 32"/>
                <a:gd name="T14" fmla="*/ 13 w 26"/>
                <a:gd name="T15" fmla="*/ 24 h 32"/>
                <a:gd name="T16" fmla="*/ 0 w 26"/>
                <a:gd name="T17" fmla="*/ 16 h 32"/>
                <a:gd name="T18" fmla="*/ 0 w 26"/>
                <a:gd name="T1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32">
                  <a:moveTo>
                    <a:pt x="0" y="0"/>
                  </a:moveTo>
                  <a:lnTo>
                    <a:pt x="0" y="24"/>
                  </a:lnTo>
                  <a:lnTo>
                    <a:pt x="7" y="32"/>
                  </a:lnTo>
                  <a:lnTo>
                    <a:pt x="13" y="32"/>
                  </a:lnTo>
                  <a:lnTo>
                    <a:pt x="20" y="32"/>
                  </a:lnTo>
                  <a:lnTo>
                    <a:pt x="26" y="24"/>
                  </a:lnTo>
                  <a:lnTo>
                    <a:pt x="26" y="16"/>
                  </a:lnTo>
                  <a:lnTo>
                    <a:pt x="13" y="24"/>
                  </a:lnTo>
                  <a:lnTo>
                    <a:pt x="0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" name="Freeform 134"/>
            <p:cNvSpPr>
              <a:spLocks/>
            </p:cNvSpPr>
            <p:nvPr/>
          </p:nvSpPr>
          <p:spPr bwMode="auto">
            <a:xfrm>
              <a:off x="2422" y="2631"/>
              <a:ext cx="97" cy="128"/>
            </a:xfrm>
            <a:custGeom>
              <a:avLst/>
              <a:gdLst>
                <a:gd name="T0" fmla="*/ 39 w 97"/>
                <a:gd name="T1" fmla="*/ 8 h 128"/>
                <a:gd name="T2" fmla="*/ 20 w 97"/>
                <a:gd name="T3" fmla="*/ 16 h 128"/>
                <a:gd name="T4" fmla="*/ 13 w 97"/>
                <a:gd name="T5" fmla="*/ 24 h 128"/>
                <a:gd name="T6" fmla="*/ 7 w 97"/>
                <a:gd name="T7" fmla="*/ 48 h 128"/>
                <a:gd name="T8" fmla="*/ 0 w 97"/>
                <a:gd name="T9" fmla="*/ 72 h 128"/>
                <a:gd name="T10" fmla="*/ 13 w 97"/>
                <a:gd name="T11" fmla="*/ 80 h 128"/>
                <a:gd name="T12" fmla="*/ 20 w 97"/>
                <a:gd name="T13" fmla="*/ 80 h 128"/>
                <a:gd name="T14" fmla="*/ 26 w 97"/>
                <a:gd name="T15" fmla="*/ 64 h 128"/>
                <a:gd name="T16" fmla="*/ 26 w 97"/>
                <a:gd name="T17" fmla="*/ 120 h 128"/>
                <a:gd name="T18" fmla="*/ 46 w 97"/>
                <a:gd name="T19" fmla="*/ 128 h 128"/>
                <a:gd name="T20" fmla="*/ 65 w 97"/>
                <a:gd name="T21" fmla="*/ 128 h 128"/>
                <a:gd name="T22" fmla="*/ 85 w 97"/>
                <a:gd name="T23" fmla="*/ 120 h 128"/>
                <a:gd name="T24" fmla="*/ 91 w 97"/>
                <a:gd name="T25" fmla="*/ 120 h 128"/>
                <a:gd name="T26" fmla="*/ 85 w 97"/>
                <a:gd name="T27" fmla="*/ 72 h 128"/>
                <a:gd name="T28" fmla="*/ 97 w 97"/>
                <a:gd name="T29" fmla="*/ 72 h 128"/>
                <a:gd name="T30" fmla="*/ 97 w 97"/>
                <a:gd name="T31" fmla="*/ 64 h 128"/>
                <a:gd name="T32" fmla="*/ 97 w 97"/>
                <a:gd name="T33" fmla="*/ 40 h 128"/>
                <a:gd name="T34" fmla="*/ 85 w 97"/>
                <a:gd name="T35" fmla="*/ 16 h 128"/>
                <a:gd name="T36" fmla="*/ 72 w 97"/>
                <a:gd name="T37" fmla="*/ 8 h 128"/>
                <a:gd name="T38" fmla="*/ 65 w 97"/>
                <a:gd name="T39" fmla="*/ 0 h 128"/>
                <a:gd name="T40" fmla="*/ 59 w 97"/>
                <a:gd name="T41" fmla="*/ 16 h 128"/>
                <a:gd name="T42" fmla="*/ 52 w 97"/>
                <a:gd name="T43" fmla="*/ 16 h 128"/>
                <a:gd name="T44" fmla="*/ 46 w 97"/>
                <a:gd name="T45" fmla="*/ 16 h 128"/>
                <a:gd name="T46" fmla="*/ 39 w 97"/>
                <a:gd name="T47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7" h="128">
                  <a:moveTo>
                    <a:pt x="39" y="8"/>
                  </a:moveTo>
                  <a:lnTo>
                    <a:pt x="20" y="16"/>
                  </a:lnTo>
                  <a:lnTo>
                    <a:pt x="13" y="24"/>
                  </a:lnTo>
                  <a:lnTo>
                    <a:pt x="7" y="48"/>
                  </a:lnTo>
                  <a:lnTo>
                    <a:pt x="0" y="72"/>
                  </a:lnTo>
                  <a:lnTo>
                    <a:pt x="13" y="80"/>
                  </a:lnTo>
                  <a:lnTo>
                    <a:pt x="20" y="80"/>
                  </a:lnTo>
                  <a:lnTo>
                    <a:pt x="26" y="64"/>
                  </a:lnTo>
                  <a:lnTo>
                    <a:pt x="26" y="120"/>
                  </a:lnTo>
                  <a:lnTo>
                    <a:pt x="46" y="128"/>
                  </a:lnTo>
                  <a:lnTo>
                    <a:pt x="65" y="128"/>
                  </a:lnTo>
                  <a:lnTo>
                    <a:pt x="85" y="120"/>
                  </a:lnTo>
                  <a:lnTo>
                    <a:pt x="91" y="120"/>
                  </a:lnTo>
                  <a:lnTo>
                    <a:pt x="85" y="72"/>
                  </a:lnTo>
                  <a:lnTo>
                    <a:pt x="97" y="72"/>
                  </a:lnTo>
                  <a:lnTo>
                    <a:pt x="97" y="64"/>
                  </a:lnTo>
                  <a:lnTo>
                    <a:pt x="97" y="40"/>
                  </a:lnTo>
                  <a:lnTo>
                    <a:pt x="85" y="16"/>
                  </a:lnTo>
                  <a:lnTo>
                    <a:pt x="72" y="8"/>
                  </a:lnTo>
                  <a:lnTo>
                    <a:pt x="65" y="0"/>
                  </a:lnTo>
                  <a:lnTo>
                    <a:pt x="59" y="16"/>
                  </a:lnTo>
                  <a:lnTo>
                    <a:pt x="52" y="16"/>
                  </a:lnTo>
                  <a:lnTo>
                    <a:pt x="46" y="16"/>
                  </a:lnTo>
                  <a:lnTo>
                    <a:pt x="39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" name="Line 135"/>
            <p:cNvSpPr>
              <a:spLocks noChangeShapeType="1"/>
            </p:cNvSpPr>
            <p:nvPr/>
          </p:nvSpPr>
          <p:spPr bwMode="auto">
            <a:xfrm flipV="1">
              <a:off x="2507" y="2679"/>
              <a:ext cx="1" cy="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8" name="Freeform 136"/>
            <p:cNvSpPr>
              <a:spLocks/>
            </p:cNvSpPr>
            <p:nvPr/>
          </p:nvSpPr>
          <p:spPr bwMode="auto">
            <a:xfrm>
              <a:off x="2429" y="2711"/>
              <a:ext cx="26" cy="64"/>
            </a:xfrm>
            <a:custGeom>
              <a:avLst/>
              <a:gdLst>
                <a:gd name="T0" fmla="*/ 13 w 26"/>
                <a:gd name="T1" fmla="*/ 0 h 64"/>
                <a:gd name="T2" fmla="*/ 13 w 26"/>
                <a:gd name="T3" fmla="*/ 24 h 64"/>
                <a:gd name="T4" fmla="*/ 26 w 26"/>
                <a:gd name="T5" fmla="*/ 48 h 64"/>
                <a:gd name="T6" fmla="*/ 19 w 26"/>
                <a:gd name="T7" fmla="*/ 64 h 64"/>
                <a:gd name="T8" fmla="*/ 0 w 26"/>
                <a:gd name="T9" fmla="*/ 24 h 64"/>
                <a:gd name="T10" fmla="*/ 0 w 26"/>
                <a:gd name="T11" fmla="*/ 0 h 64"/>
                <a:gd name="T12" fmla="*/ 6 w 26"/>
                <a:gd name="T13" fmla="*/ 0 h 64"/>
                <a:gd name="T14" fmla="*/ 13 w 26"/>
                <a:gd name="T1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64">
                  <a:moveTo>
                    <a:pt x="13" y="0"/>
                  </a:moveTo>
                  <a:lnTo>
                    <a:pt x="13" y="24"/>
                  </a:lnTo>
                  <a:lnTo>
                    <a:pt x="26" y="48"/>
                  </a:lnTo>
                  <a:lnTo>
                    <a:pt x="19" y="6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6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" name="Freeform 137"/>
            <p:cNvSpPr>
              <a:spLocks/>
            </p:cNvSpPr>
            <p:nvPr/>
          </p:nvSpPr>
          <p:spPr bwMode="auto">
            <a:xfrm>
              <a:off x="2507" y="2695"/>
              <a:ext cx="12" cy="72"/>
            </a:xfrm>
            <a:custGeom>
              <a:avLst/>
              <a:gdLst>
                <a:gd name="T0" fmla="*/ 12 w 12"/>
                <a:gd name="T1" fmla="*/ 0 h 72"/>
                <a:gd name="T2" fmla="*/ 12 w 12"/>
                <a:gd name="T3" fmla="*/ 32 h 72"/>
                <a:gd name="T4" fmla="*/ 6 w 12"/>
                <a:gd name="T5" fmla="*/ 72 h 72"/>
                <a:gd name="T6" fmla="*/ 0 w 12"/>
                <a:gd name="T7" fmla="*/ 56 h 72"/>
                <a:gd name="T8" fmla="*/ 6 w 12"/>
                <a:gd name="T9" fmla="*/ 56 h 72"/>
                <a:gd name="T10" fmla="*/ 0 w 12"/>
                <a:gd name="T11" fmla="*/ 8 h 72"/>
                <a:gd name="T12" fmla="*/ 12 w 12"/>
                <a:gd name="T13" fmla="*/ 8 h 72"/>
                <a:gd name="T14" fmla="*/ 12 w 12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72">
                  <a:moveTo>
                    <a:pt x="12" y="0"/>
                  </a:moveTo>
                  <a:lnTo>
                    <a:pt x="12" y="32"/>
                  </a:lnTo>
                  <a:lnTo>
                    <a:pt x="6" y="72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0" y="8"/>
                  </a:lnTo>
                  <a:lnTo>
                    <a:pt x="12" y="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" name="Freeform 138"/>
            <p:cNvSpPr>
              <a:spLocks/>
            </p:cNvSpPr>
            <p:nvPr/>
          </p:nvSpPr>
          <p:spPr bwMode="auto">
            <a:xfrm>
              <a:off x="2630" y="2903"/>
              <a:ext cx="71" cy="32"/>
            </a:xfrm>
            <a:custGeom>
              <a:avLst/>
              <a:gdLst>
                <a:gd name="T0" fmla="*/ 6 w 71"/>
                <a:gd name="T1" fmla="*/ 8 h 32"/>
                <a:gd name="T2" fmla="*/ 0 w 71"/>
                <a:gd name="T3" fmla="*/ 16 h 32"/>
                <a:gd name="T4" fmla="*/ 0 w 71"/>
                <a:gd name="T5" fmla="*/ 24 h 32"/>
                <a:gd name="T6" fmla="*/ 13 w 71"/>
                <a:gd name="T7" fmla="*/ 24 h 32"/>
                <a:gd name="T8" fmla="*/ 19 w 71"/>
                <a:gd name="T9" fmla="*/ 32 h 32"/>
                <a:gd name="T10" fmla="*/ 32 w 71"/>
                <a:gd name="T11" fmla="*/ 24 h 32"/>
                <a:gd name="T12" fmla="*/ 39 w 71"/>
                <a:gd name="T13" fmla="*/ 24 h 32"/>
                <a:gd name="T14" fmla="*/ 45 w 71"/>
                <a:gd name="T15" fmla="*/ 24 h 32"/>
                <a:gd name="T16" fmla="*/ 52 w 71"/>
                <a:gd name="T17" fmla="*/ 24 h 32"/>
                <a:gd name="T18" fmla="*/ 65 w 71"/>
                <a:gd name="T19" fmla="*/ 24 h 32"/>
                <a:gd name="T20" fmla="*/ 71 w 71"/>
                <a:gd name="T21" fmla="*/ 16 h 32"/>
                <a:gd name="T22" fmla="*/ 65 w 71"/>
                <a:gd name="T23" fmla="*/ 8 h 32"/>
                <a:gd name="T24" fmla="*/ 58 w 71"/>
                <a:gd name="T25" fmla="*/ 8 h 32"/>
                <a:gd name="T26" fmla="*/ 52 w 71"/>
                <a:gd name="T27" fmla="*/ 0 h 32"/>
                <a:gd name="T28" fmla="*/ 45 w 71"/>
                <a:gd name="T29" fmla="*/ 0 h 32"/>
                <a:gd name="T30" fmla="*/ 39 w 71"/>
                <a:gd name="T31" fmla="*/ 0 h 32"/>
                <a:gd name="T32" fmla="*/ 26 w 71"/>
                <a:gd name="T33" fmla="*/ 0 h 32"/>
                <a:gd name="T34" fmla="*/ 19 w 71"/>
                <a:gd name="T35" fmla="*/ 0 h 32"/>
                <a:gd name="T36" fmla="*/ 13 w 71"/>
                <a:gd name="T37" fmla="*/ 8 h 32"/>
                <a:gd name="T38" fmla="*/ 6 w 71"/>
                <a:gd name="T3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1" h="32">
                  <a:moveTo>
                    <a:pt x="6" y="8"/>
                  </a:moveTo>
                  <a:lnTo>
                    <a:pt x="0" y="16"/>
                  </a:lnTo>
                  <a:lnTo>
                    <a:pt x="0" y="24"/>
                  </a:lnTo>
                  <a:lnTo>
                    <a:pt x="13" y="24"/>
                  </a:lnTo>
                  <a:lnTo>
                    <a:pt x="19" y="32"/>
                  </a:lnTo>
                  <a:lnTo>
                    <a:pt x="32" y="24"/>
                  </a:lnTo>
                  <a:lnTo>
                    <a:pt x="39" y="24"/>
                  </a:lnTo>
                  <a:lnTo>
                    <a:pt x="45" y="24"/>
                  </a:lnTo>
                  <a:lnTo>
                    <a:pt x="52" y="24"/>
                  </a:lnTo>
                  <a:lnTo>
                    <a:pt x="65" y="24"/>
                  </a:lnTo>
                  <a:lnTo>
                    <a:pt x="71" y="16"/>
                  </a:lnTo>
                  <a:lnTo>
                    <a:pt x="65" y="8"/>
                  </a:lnTo>
                  <a:lnTo>
                    <a:pt x="58" y="8"/>
                  </a:lnTo>
                  <a:lnTo>
                    <a:pt x="52" y="0"/>
                  </a:lnTo>
                  <a:lnTo>
                    <a:pt x="45" y="0"/>
                  </a:lnTo>
                  <a:lnTo>
                    <a:pt x="39" y="0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8"/>
                  </a:lnTo>
                  <a:lnTo>
                    <a:pt x="6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" name="Freeform 139"/>
            <p:cNvSpPr>
              <a:spLocks/>
            </p:cNvSpPr>
            <p:nvPr/>
          </p:nvSpPr>
          <p:spPr bwMode="auto">
            <a:xfrm>
              <a:off x="2656" y="2903"/>
              <a:ext cx="13" cy="24"/>
            </a:xfrm>
            <a:custGeom>
              <a:avLst/>
              <a:gdLst>
                <a:gd name="T0" fmla="*/ 13 w 13"/>
                <a:gd name="T1" fmla="*/ 24 h 24"/>
                <a:gd name="T2" fmla="*/ 13 w 13"/>
                <a:gd name="T3" fmla="*/ 16 h 24"/>
                <a:gd name="T4" fmla="*/ 6 w 13"/>
                <a:gd name="T5" fmla="*/ 8 h 24"/>
                <a:gd name="T6" fmla="*/ 0 w 13"/>
                <a:gd name="T7" fmla="*/ 8 h 24"/>
                <a:gd name="T8" fmla="*/ 0 w 13"/>
                <a:gd name="T9" fmla="*/ 0 h 24"/>
                <a:gd name="T10" fmla="*/ 13 w 13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24">
                  <a:moveTo>
                    <a:pt x="13" y="24"/>
                  </a:moveTo>
                  <a:lnTo>
                    <a:pt x="13" y="16"/>
                  </a:lnTo>
                  <a:lnTo>
                    <a:pt x="6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13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" name="Freeform 140"/>
            <p:cNvSpPr>
              <a:spLocks/>
            </p:cNvSpPr>
            <p:nvPr/>
          </p:nvSpPr>
          <p:spPr bwMode="auto">
            <a:xfrm>
              <a:off x="2656" y="2903"/>
              <a:ext cx="13" cy="24"/>
            </a:xfrm>
            <a:custGeom>
              <a:avLst/>
              <a:gdLst>
                <a:gd name="T0" fmla="*/ 13 w 13"/>
                <a:gd name="T1" fmla="*/ 24 h 24"/>
                <a:gd name="T2" fmla="*/ 13 w 13"/>
                <a:gd name="T3" fmla="*/ 16 h 24"/>
                <a:gd name="T4" fmla="*/ 6 w 13"/>
                <a:gd name="T5" fmla="*/ 8 h 24"/>
                <a:gd name="T6" fmla="*/ 0 w 13"/>
                <a:gd name="T7" fmla="*/ 8 h 24"/>
                <a:gd name="T8" fmla="*/ 0 w 13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4">
                  <a:moveTo>
                    <a:pt x="13" y="24"/>
                  </a:moveTo>
                  <a:lnTo>
                    <a:pt x="13" y="16"/>
                  </a:lnTo>
                  <a:lnTo>
                    <a:pt x="6" y="8"/>
                  </a:lnTo>
                  <a:lnTo>
                    <a:pt x="0" y="8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" name="Freeform 141"/>
            <p:cNvSpPr>
              <a:spLocks/>
            </p:cNvSpPr>
            <p:nvPr/>
          </p:nvSpPr>
          <p:spPr bwMode="auto">
            <a:xfrm>
              <a:off x="2623" y="2775"/>
              <a:ext cx="59" cy="136"/>
            </a:xfrm>
            <a:custGeom>
              <a:avLst/>
              <a:gdLst>
                <a:gd name="T0" fmla="*/ 0 w 59"/>
                <a:gd name="T1" fmla="*/ 0 h 136"/>
                <a:gd name="T2" fmla="*/ 0 w 59"/>
                <a:gd name="T3" fmla="*/ 24 h 136"/>
                <a:gd name="T4" fmla="*/ 7 w 59"/>
                <a:gd name="T5" fmla="*/ 40 h 136"/>
                <a:gd name="T6" fmla="*/ 7 w 59"/>
                <a:gd name="T7" fmla="*/ 96 h 136"/>
                <a:gd name="T8" fmla="*/ 7 w 59"/>
                <a:gd name="T9" fmla="*/ 128 h 136"/>
                <a:gd name="T10" fmla="*/ 13 w 59"/>
                <a:gd name="T11" fmla="*/ 136 h 136"/>
                <a:gd name="T12" fmla="*/ 20 w 59"/>
                <a:gd name="T13" fmla="*/ 136 h 136"/>
                <a:gd name="T14" fmla="*/ 26 w 59"/>
                <a:gd name="T15" fmla="*/ 128 h 136"/>
                <a:gd name="T16" fmla="*/ 33 w 59"/>
                <a:gd name="T17" fmla="*/ 128 h 136"/>
                <a:gd name="T18" fmla="*/ 46 w 59"/>
                <a:gd name="T19" fmla="*/ 136 h 136"/>
                <a:gd name="T20" fmla="*/ 52 w 59"/>
                <a:gd name="T21" fmla="*/ 128 h 136"/>
                <a:gd name="T22" fmla="*/ 59 w 59"/>
                <a:gd name="T23" fmla="*/ 120 h 136"/>
                <a:gd name="T24" fmla="*/ 59 w 59"/>
                <a:gd name="T25" fmla="*/ 88 h 136"/>
                <a:gd name="T26" fmla="*/ 59 w 59"/>
                <a:gd name="T27" fmla="*/ 72 h 136"/>
                <a:gd name="T28" fmla="*/ 52 w 59"/>
                <a:gd name="T29" fmla="*/ 0 h 136"/>
                <a:gd name="T30" fmla="*/ 52 w 59"/>
                <a:gd name="T31" fmla="*/ 8 h 136"/>
                <a:gd name="T32" fmla="*/ 33 w 59"/>
                <a:gd name="T33" fmla="*/ 8 h 136"/>
                <a:gd name="T34" fmla="*/ 20 w 59"/>
                <a:gd name="T35" fmla="*/ 8 h 136"/>
                <a:gd name="T36" fmla="*/ 0 w 59"/>
                <a:gd name="T3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136">
                  <a:moveTo>
                    <a:pt x="0" y="0"/>
                  </a:moveTo>
                  <a:lnTo>
                    <a:pt x="0" y="24"/>
                  </a:lnTo>
                  <a:lnTo>
                    <a:pt x="7" y="40"/>
                  </a:lnTo>
                  <a:lnTo>
                    <a:pt x="7" y="96"/>
                  </a:lnTo>
                  <a:lnTo>
                    <a:pt x="7" y="128"/>
                  </a:lnTo>
                  <a:lnTo>
                    <a:pt x="13" y="136"/>
                  </a:lnTo>
                  <a:lnTo>
                    <a:pt x="20" y="136"/>
                  </a:lnTo>
                  <a:lnTo>
                    <a:pt x="26" y="128"/>
                  </a:lnTo>
                  <a:lnTo>
                    <a:pt x="33" y="128"/>
                  </a:lnTo>
                  <a:lnTo>
                    <a:pt x="46" y="136"/>
                  </a:lnTo>
                  <a:lnTo>
                    <a:pt x="52" y="128"/>
                  </a:lnTo>
                  <a:lnTo>
                    <a:pt x="59" y="120"/>
                  </a:lnTo>
                  <a:lnTo>
                    <a:pt x="59" y="88"/>
                  </a:lnTo>
                  <a:lnTo>
                    <a:pt x="59" y="72"/>
                  </a:lnTo>
                  <a:lnTo>
                    <a:pt x="52" y="0"/>
                  </a:lnTo>
                  <a:lnTo>
                    <a:pt x="52" y="8"/>
                  </a:lnTo>
                  <a:lnTo>
                    <a:pt x="33" y="8"/>
                  </a:lnTo>
                  <a:lnTo>
                    <a:pt x="2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" name="Freeform 142"/>
            <p:cNvSpPr>
              <a:spLocks/>
            </p:cNvSpPr>
            <p:nvPr/>
          </p:nvSpPr>
          <p:spPr bwMode="auto">
            <a:xfrm>
              <a:off x="2656" y="2815"/>
              <a:ext cx="6" cy="88"/>
            </a:xfrm>
            <a:custGeom>
              <a:avLst/>
              <a:gdLst>
                <a:gd name="T0" fmla="*/ 0 w 6"/>
                <a:gd name="T1" fmla="*/ 88 h 88"/>
                <a:gd name="T2" fmla="*/ 6 w 6"/>
                <a:gd name="T3" fmla="*/ 32 h 88"/>
                <a:gd name="T4" fmla="*/ 6 w 6"/>
                <a:gd name="T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88">
                  <a:moveTo>
                    <a:pt x="0" y="88"/>
                  </a:moveTo>
                  <a:lnTo>
                    <a:pt x="6" y="32"/>
                  </a:lnTo>
                  <a:lnTo>
                    <a:pt x="6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5" name="Freeform 143"/>
            <p:cNvSpPr>
              <a:spLocks/>
            </p:cNvSpPr>
            <p:nvPr/>
          </p:nvSpPr>
          <p:spPr bwMode="auto">
            <a:xfrm>
              <a:off x="2630" y="2639"/>
              <a:ext cx="32" cy="48"/>
            </a:xfrm>
            <a:custGeom>
              <a:avLst/>
              <a:gdLst>
                <a:gd name="T0" fmla="*/ 6 w 32"/>
                <a:gd name="T1" fmla="*/ 16 h 48"/>
                <a:gd name="T2" fmla="*/ 6 w 32"/>
                <a:gd name="T3" fmla="*/ 16 h 48"/>
                <a:gd name="T4" fmla="*/ 0 w 32"/>
                <a:gd name="T5" fmla="*/ 24 h 48"/>
                <a:gd name="T6" fmla="*/ 0 w 32"/>
                <a:gd name="T7" fmla="*/ 24 h 48"/>
                <a:gd name="T8" fmla="*/ 6 w 32"/>
                <a:gd name="T9" fmla="*/ 32 h 48"/>
                <a:gd name="T10" fmla="*/ 6 w 32"/>
                <a:gd name="T11" fmla="*/ 40 h 48"/>
                <a:gd name="T12" fmla="*/ 19 w 32"/>
                <a:gd name="T13" fmla="*/ 48 h 48"/>
                <a:gd name="T14" fmla="*/ 32 w 32"/>
                <a:gd name="T15" fmla="*/ 48 h 48"/>
                <a:gd name="T16" fmla="*/ 32 w 32"/>
                <a:gd name="T17" fmla="*/ 40 h 48"/>
                <a:gd name="T18" fmla="*/ 32 w 32"/>
                <a:gd name="T19" fmla="*/ 32 h 48"/>
                <a:gd name="T20" fmla="*/ 32 w 32"/>
                <a:gd name="T21" fmla="*/ 16 h 48"/>
                <a:gd name="T22" fmla="*/ 32 w 32"/>
                <a:gd name="T23" fmla="*/ 0 h 48"/>
                <a:gd name="T24" fmla="*/ 13 w 32"/>
                <a:gd name="T25" fmla="*/ 8 h 48"/>
                <a:gd name="T26" fmla="*/ 6 w 32"/>
                <a:gd name="T27" fmla="*/ 8 h 48"/>
                <a:gd name="T28" fmla="*/ 6 w 32"/>
                <a:gd name="T29" fmla="*/ 1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48">
                  <a:moveTo>
                    <a:pt x="6" y="16"/>
                  </a:moveTo>
                  <a:lnTo>
                    <a:pt x="6" y="16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6" y="32"/>
                  </a:lnTo>
                  <a:lnTo>
                    <a:pt x="6" y="40"/>
                  </a:lnTo>
                  <a:lnTo>
                    <a:pt x="19" y="48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16"/>
                  </a:lnTo>
                  <a:lnTo>
                    <a:pt x="32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16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6" name="Freeform 144"/>
            <p:cNvSpPr>
              <a:spLocks/>
            </p:cNvSpPr>
            <p:nvPr/>
          </p:nvSpPr>
          <p:spPr bwMode="auto">
            <a:xfrm>
              <a:off x="2623" y="2623"/>
              <a:ext cx="46" cy="40"/>
            </a:xfrm>
            <a:custGeom>
              <a:avLst/>
              <a:gdLst>
                <a:gd name="T0" fmla="*/ 39 w 46"/>
                <a:gd name="T1" fmla="*/ 32 h 40"/>
                <a:gd name="T2" fmla="*/ 46 w 46"/>
                <a:gd name="T3" fmla="*/ 24 h 40"/>
                <a:gd name="T4" fmla="*/ 46 w 46"/>
                <a:gd name="T5" fmla="*/ 16 h 40"/>
                <a:gd name="T6" fmla="*/ 39 w 46"/>
                <a:gd name="T7" fmla="*/ 8 h 40"/>
                <a:gd name="T8" fmla="*/ 33 w 46"/>
                <a:gd name="T9" fmla="*/ 0 h 40"/>
                <a:gd name="T10" fmla="*/ 20 w 46"/>
                <a:gd name="T11" fmla="*/ 0 h 40"/>
                <a:gd name="T12" fmla="*/ 13 w 46"/>
                <a:gd name="T13" fmla="*/ 0 h 40"/>
                <a:gd name="T14" fmla="*/ 7 w 46"/>
                <a:gd name="T15" fmla="*/ 8 h 40"/>
                <a:gd name="T16" fmla="*/ 7 w 46"/>
                <a:gd name="T17" fmla="*/ 0 h 40"/>
                <a:gd name="T18" fmla="*/ 7 w 46"/>
                <a:gd name="T19" fmla="*/ 8 h 40"/>
                <a:gd name="T20" fmla="*/ 0 w 46"/>
                <a:gd name="T21" fmla="*/ 8 h 40"/>
                <a:gd name="T22" fmla="*/ 7 w 46"/>
                <a:gd name="T23" fmla="*/ 8 h 40"/>
                <a:gd name="T24" fmla="*/ 0 w 46"/>
                <a:gd name="T25" fmla="*/ 16 h 40"/>
                <a:gd name="T26" fmla="*/ 0 w 46"/>
                <a:gd name="T27" fmla="*/ 32 h 40"/>
                <a:gd name="T28" fmla="*/ 7 w 46"/>
                <a:gd name="T29" fmla="*/ 40 h 40"/>
                <a:gd name="T30" fmla="*/ 7 w 46"/>
                <a:gd name="T31" fmla="*/ 40 h 40"/>
                <a:gd name="T32" fmla="*/ 13 w 46"/>
                <a:gd name="T33" fmla="*/ 32 h 40"/>
                <a:gd name="T34" fmla="*/ 13 w 46"/>
                <a:gd name="T35" fmla="*/ 32 h 40"/>
                <a:gd name="T36" fmla="*/ 13 w 46"/>
                <a:gd name="T37" fmla="*/ 24 h 40"/>
                <a:gd name="T38" fmla="*/ 20 w 46"/>
                <a:gd name="T39" fmla="*/ 24 h 40"/>
                <a:gd name="T40" fmla="*/ 39 w 46"/>
                <a:gd name="T41" fmla="*/ 16 h 40"/>
                <a:gd name="T42" fmla="*/ 39 w 46"/>
                <a:gd name="T43" fmla="*/ 3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40">
                  <a:moveTo>
                    <a:pt x="39" y="32"/>
                  </a:moveTo>
                  <a:lnTo>
                    <a:pt x="46" y="24"/>
                  </a:lnTo>
                  <a:lnTo>
                    <a:pt x="46" y="16"/>
                  </a:lnTo>
                  <a:lnTo>
                    <a:pt x="39" y="8"/>
                  </a:lnTo>
                  <a:lnTo>
                    <a:pt x="33" y="0"/>
                  </a:lnTo>
                  <a:lnTo>
                    <a:pt x="20" y="0"/>
                  </a:lnTo>
                  <a:lnTo>
                    <a:pt x="13" y="0"/>
                  </a:lnTo>
                  <a:lnTo>
                    <a:pt x="7" y="8"/>
                  </a:lnTo>
                  <a:lnTo>
                    <a:pt x="7" y="0"/>
                  </a:lnTo>
                  <a:lnTo>
                    <a:pt x="7" y="8"/>
                  </a:lnTo>
                  <a:lnTo>
                    <a:pt x="0" y="8"/>
                  </a:lnTo>
                  <a:lnTo>
                    <a:pt x="7" y="8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7" y="40"/>
                  </a:lnTo>
                  <a:lnTo>
                    <a:pt x="7" y="40"/>
                  </a:lnTo>
                  <a:lnTo>
                    <a:pt x="13" y="32"/>
                  </a:lnTo>
                  <a:lnTo>
                    <a:pt x="13" y="32"/>
                  </a:lnTo>
                  <a:lnTo>
                    <a:pt x="13" y="24"/>
                  </a:lnTo>
                  <a:lnTo>
                    <a:pt x="20" y="24"/>
                  </a:lnTo>
                  <a:lnTo>
                    <a:pt x="39" y="16"/>
                  </a:lnTo>
                  <a:lnTo>
                    <a:pt x="39" y="32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7" name="Freeform 145"/>
            <p:cNvSpPr>
              <a:spLocks/>
            </p:cNvSpPr>
            <p:nvPr/>
          </p:nvSpPr>
          <p:spPr bwMode="auto">
            <a:xfrm>
              <a:off x="2636" y="2671"/>
              <a:ext cx="20" cy="24"/>
            </a:xfrm>
            <a:custGeom>
              <a:avLst/>
              <a:gdLst>
                <a:gd name="T0" fmla="*/ 0 w 20"/>
                <a:gd name="T1" fmla="*/ 0 h 24"/>
                <a:gd name="T2" fmla="*/ 0 w 20"/>
                <a:gd name="T3" fmla="*/ 16 h 24"/>
                <a:gd name="T4" fmla="*/ 7 w 20"/>
                <a:gd name="T5" fmla="*/ 24 h 24"/>
                <a:gd name="T6" fmla="*/ 13 w 20"/>
                <a:gd name="T7" fmla="*/ 24 h 24"/>
                <a:gd name="T8" fmla="*/ 20 w 20"/>
                <a:gd name="T9" fmla="*/ 24 h 24"/>
                <a:gd name="T10" fmla="*/ 20 w 20"/>
                <a:gd name="T11" fmla="*/ 16 h 24"/>
                <a:gd name="T12" fmla="*/ 20 w 20"/>
                <a:gd name="T13" fmla="*/ 16 h 24"/>
                <a:gd name="T14" fmla="*/ 13 w 20"/>
                <a:gd name="T15" fmla="*/ 16 h 24"/>
                <a:gd name="T16" fmla="*/ 0 w 20"/>
                <a:gd name="T17" fmla="*/ 8 h 24"/>
                <a:gd name="T18" fmla="*/ 0 w 20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4">
                  <a:moveTo>
                    <a:pt x="0" y="0"/>
                  </a:moveTo>
                  <a:lnTo>
                    <a:pt x="0" y="16"/>
                  </a:lnTo>
                  <a:lnTo>
                    <a:pt x="7" y="24"/>
                  </a:lnTo>
                  <a:lnTo>
                    <a:pt x="13" y="24"/>
                  </a:lnTo>
                  <a:lnTo>
                    <a:pt x="20" y="24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13" y="16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8" name="Freeform 146"/>
            <p:cNvSpPr>
              <a:spLocks/>
            </p:cNvSpPr>
            <p:nvPr/>
          </p:nvSpPr>
          <p:spPr bwMode="auto">
            <a:xfrm>
              <a:off x="2610" y="2687"/>
              <a:ext cx="78" cy="96"/>
            </a:xfrm>
            <a:custGeom>
              <a:avLst/>
              <a:gdLst>
                <a:gd name="T0" fmla="*/ 26 w 78"/>
                <a:gd name="T1" fmla="*/ 0 h 96"/>
                <a:gd name="T2" fmla="*/ 13 w 78"/>
                <a:gd name="T3" fmla="*/ 8 h 96"/>
                <a:gd name="T4" fmla="*/ 7 w 78"/>
                <a:gd name="T5" fmla="*/ 16 h 96"/>
                <a:gd name="T6" fmla="*/ 0 w 78"/>
                <a:gd name="T7" fmla="*/ 32 h 96"/>
                <a:gd name="T8" fmla="*/ 0 w 78"/>
                <a:gd name="T9" fmla="*/ 56 h 96"/>
                <a:gd name="T10" fmla="*/ 7 w 78"/>
                <a:gd name="T11" fmla="*/ 64 h 96"/>
                <a:gd name="T12" fmla="*/ 13 w 78"/>
                <a:gd name="T13" fmla="*/ 56 h 96"/>
                <a:gd name="T14" fmla="*/ 13 w 78"/>
                <a:gd name="T15" fmla="*/ 48 h 96"/>
                <a:gd name="T16" fmla="*/ 13 w 78"/>
                <a:gd name="T17" fmla="*/ 88 h 96"/>
                <a:gd name="T18" fmla="*/ 33 w 78"/>
                <a:gd name="T19" fmla="*/ 96 h 96"/>
                <a:gd name="T20" fmla="*/ 46 w 78"/>
                <a:gd name="T21" fmla="*/ 96 h 96"/>
                <a:gd name="T22" fmla="*/ 65 w 78"/>
                <a:gd name="T23" fmla="*/ 96 h 96"/>
                <a:gd name="T24" fmla="*/ 72 w 78"/>
                <a:gd name="T25" fmla="*/ 88 h 96"/>
                <a:gd name="T26" fmla="*/ 65 w 78"/>
                <a:gd name="T27" fmla="*/ 48 h 96"/>
                <a:gd name="T28" fmla="*/ 72 w 78"/>
                <a:gd name="T29" fmla="*/ 48 h 96"/>
                <a:gd name="T30" fmla="*/ 78 w 78"/>
                <a:gd name="T31" fmla="*/ 48 h 96"/>
                <a:gd name="T32" fmla="*/ 78 w 78"/>
                <a:gd name="T33" fmla="*/ 24 h 96"/>
                <a:gd name="T34" fmla="*/ 65 w 78"/>
                <a:gd name="T35" fmla="*/ 8 h 96"/>
                <a:gd name="T36" fmla="*/ 59 w 78"/>
                <a:gd name="T37" fmla="*/ 0 h 96"/>
                <a:gd name="T38" fmla="*/ 46 w 78"/>
                <a:gd name="T39" fmla="*/ 0 h 96"/>
                <a:gd name="T40" fmla="*/ 46 w 78"/>
                <a:gd name="T41" fmla="*/ 8 h 96"/>
                <a:gd name="T42" fmla="*/ 39 w 78"/>
                <a:gd name="T43" fmla="*/ 8 h 96"/>
                <a:gd name="T44" fmla="*/ 33 w 78"/>
                <a:gd name="T45" fmla="*/ 8 h 96"/>
                <a:gd name="T46" fmla="*/ 26 w 78"/>
                <a:gd name="T4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8" h="96">
                  <a:moveTo>
                    <a:pt x="26" y="0"/>
                  </a:moveTo>
                  <a:lnTo>
                    <a:pt x="13" y="8"/>
                  </a:lnTo>
                  <a:lnTo>
                    <a:pt x="7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7" y="64"/>
                  </a:lnTo>
                  <a:lnTo>
                    <a:pt x="13" y="56"/>
                  </a:lnTo>
                  <a:lnTo>
                    <a:pt x="13" y="48"/>
                  </a:lnTo>
                  <a:lnTo>
                    <a:pt x="13" y="88"/>
                  </a:lnTo>
                  <a:lnTo>
                    <a:pt x="33" y="96"/>
                  </a:lnTo>
                  <a:lnTo>
                    <a:pt x="46" y="96"/>
                  </a:lnTo>
                  <a:lnTo>
                    <a:pt x="65" y="96"/>
                  </a:lnTo>
                  <a:lnTo>
                    <a:pt x="72" y="88"/>
                  </a:lnTo>
                  <a:lnTo>
                    <a:pt x="65" y="48"/>
                  </a:lnTo>
                  <a:lnTo>
                    <a:pt x="72" y="48"/>
                  </a:lnTo>
                  <a:lnTo>
                    <a:pt x="78" y="48"/>
                  </a:lnTo>
                  <a:lnTo>
                    <a:pt x="78" y="24"/>
                  </a:lnTo>
                  <a:lnTo>
                    <a:pt x="65" y="8"/>
                  </a:lnTo>
                  <a:lnTo>
                    <a:pt x="59" y="0"/>
                  </a:lnTo>
                  <a:lnTo>
                    <a:pt x="46" y="0"/>
                  </a:lnTo>
                  <a:lnTo>
                    <a:pt x="46" y="8"/>
                  </a:lnTo>
                  <a:lnTo>
                    <a:pt x="39" y="8"/>
                  </a:lnTo>
                  <a:lnTo>
                    <a:pt x="33" y="8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9" name="Line 147"/>
            <p:cNvSpPr>
              <a:spLocks noChangeShapeType="1"/>
            </p:cNvSpPr>
            <p:nvPr/>
          </p:nvSpPr>
          <p:spPr bwMode="auto">
            <a:xfrm flipV="1">
              <a:off x="2675" y="2727"/>
              <a:ext cx="1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0" name="Freeform 148"/>
            <p:cNvSpPr>
              <a:spLocks/>
            </p:cNvSpPr>
            <p:nvPr/>
          </p:nvSpPr>
          <p:spPr bwMode="auto">
            <a:xfrm>
              <a:off x="2610" y="2743"/>
              <a:ext cx="26" cy="56"/>
            </a:xfrm>
            <a:custGeom>
              <a:avLst/>
              <a:gdLst>
                <a:gd name="T0" fmla="*/ 13 w 26"/>
                <a:gd name="T1" fmla="*/ 0 h 56"/>
                <a:gd name="T2" fmla="*/ 13 w 26"/>
                <a:gd name="T3" fmla="*/ 24 h 56"/>
                <a:gd name="T4" fmla="*/ 26 w 26"/>
                <a:gd name="T5" fmla="*/ 48 h 56"/>
                <a:gd name="T6" fmla="*/ 20 w 26"/>
                <a:gd name="T7" fmla="*/ 56 h 56"/>
                <a:gd name="T8" fmla="*/ 0 w 26"/>
                <a:gd name="T9" fmla="*/ 24 h 56"/>
                <a:gd name="T10" fmla="*/ 0 w 26"/>
                <a:gd name="T11" fmla="*/ 0 h 56"/>
                <a:gd name="T12" fmla="*/ 7 w 26"/>
                <a:gd name="T13" fmla="*/ 8 h 56"/>
                <a:gd name="T14" fmla="*/ 13 w 26"/>
                <a:gd name="T1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56">
                  <a:moveTo>
                    <a:pt x="13" y="0"/>
                  </a:moveTo>
                  <a:lnTo>
                    <a:pt x="13" y="24"/>
                  </a:lnTo>
                  <a:lnTo>
                    <a:pt x="26" y="48"/>
                  </a:lnTo>
                  <a:lnTo>
                    <a:pt x="20" y="56"/>
                  </a:lnTo>
                  <a:lnTo>
                    <a:pt x="0" y="24"/>
                  </a:lnTo>
                  <a:lnTo>
                    <a:pt x="0" y="0"/>
                  </a:lnTo>
                  <a:lnTo>
                    <a:pt x="7" y="8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21" name="Freeform 149"/>
            <p:cNvSpPr>
              <a:spLocks/>
            </p:cNvSpPr>
            <p:nvPr/>
          </p:nvSpPr>
          <p:spPr bwMode="auto">
            <a:xfrm>
              <a:off x="2675" y="2735"/>
              <a:ext cx="13" cy="56"/>
            </a:xfrm>
            <a:custGeom>
              <a:avLst/>
              <a:gdLst>
                <a:gd name="T0" fmla="*/ 13 w 13"/>
                <a:gd name="T1" fmla="*/ 0 h 56"/>
                <a:gd name="T2" fmla="*/ 13 w 13"/>
                <a:gd name="T3" fmla="*/ 24 h 56"/>
                <a:gd name="T4" fmla="*/ 0 w 13"/>
                <a:gd name="T5" fmla="*/ 56 h 56"/>
                <a:gd name="T6" fmla="*/ 0 w 13"/>
                <a:gd name="T7" fmla="*/ 48 h 56"/>
                <a:gd name="T8" fmla="*/ 7 w 13"/>
                <a:gd name="T9" fmla="*/ 40 h 56"/>
                <a:gd name="T10" fmla="*/ 0 w 13"/>
                <a:gd name="T11" fmla="*/ 0 h 56"/>
                <a:gd name="T12" fmla="*/ 7 w 13"/>
                <a:gd name="T13" fmla="*/ 0 h 56"/>
                <a:gd name="T14" fmla="*/ 13 w 13"/>
                <a:gd name="T1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56">
                  <a:moveTo>
                    <a:pt x="13" y="0"/>
                  </a:moveTo>
                  <a:lnTo>
                    <a:pt x="13" y="24"/>
                  </a:lnTo>
                  <a:lnTo>
                    <a:pt x="0" y="56"/>
                  </a:lnTo>
                  <a:lnTo>
                    <a:pt x="0" y="48"/>
                  </a:lnTo>
                  <a:lnTo>
                    <a:pt x="7" y="40"/>
                  </a:lnTo>
                  <a:lnTo>
                    <a:pt x="0" y="0"/>
                  </a:lnTo>
                  <a:lnTo>
                    <a:pt x="7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29" name="Group 157"/>
          <p:cNvGrpSpPr>
            <a:grpSpLocks/>
          </p:cNvGrpSpPr>
          <p:nvPr/>
        </p:nvGrpSpPr>
        <p:grpSpPr bwMode="auto">
          <a:xfrm>
            <a:off x="4319547" y="1835911"/>
            <a:ext cx="1114425" cy="839391"/>
            <a:chOff x="3110" y="2304"/>
            <a:chExt cx="702" cy="705"/>
          </a:xfrm>
        </p:grpSpPr>
        <p:sp>
          <p:nvSpPr>
            <p:cNvPr id="3077" name="Rectangle 5"/>
            <p:cNvSpPr>
              <a:spLocks noChangeArrowheads="1"/>
            </p:cNvSpPr>
            <p:nvPr/>
          </p:nvSpPr>
          <p:spPr bwMode="auto">
            <a:xfrm>
              <a:off x="3110" y="2304"/>
              <a:ext cx="702" cy="705"/>
            </a:xfrm>
            <a:prstGeom prst="rect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222" name="Group 150"/>
            <p:cNvGrpSpPr>
              <a:grpSpLocks/>
            </p:cNvGrpSpPr>
            <p:nvPr/>
          </p:nvGrpSpPr>
          <p:grpSpPr bwMode="auto">
            <a:xfrm flipH="1">
              <a:off x="3216" y="2421"/>
              <a:ext cx="432" cy="411"/>
              <a:chOff x="1632" y="1248"/>
              <a:chExt cx="2682" cy="2286"/>
            </a:xfrm>
          </p:grpSpPr>
          <p:sp>
            <p:nvSpPr>
              <p:cNvPr id="3223" name="Gear"/>
              <p:cNvSpPr>
                <a:spLocks noEditPoints="1" noChangeArrowheads="1"/>
              </p:cNvSpPr>
              <p:nvPr/>
            </p:nvSpPr>
            <p:spPr bwMode="auto">
              <a:xfrm>
                <a:off x="3119" y="1248"/>
                <a:ext cx="1195" cy="1048"/>
              </a:xfrm>
              <a:custGeom>
                <a:avLst/>
                <a:gdLst>
                  <a:gd name="T0" fmla="*/ 10800 w 21600"/>
                  <a:gd name="T1" fmla="*/ 0 h 21600"/>
                  <a:gd name="T2" fmla="*/ 21600 w 21600"/>
                  <a:gd name="T3" fmla="*/ 10800 h 21600"/>
                  <a:gd name="T4" fmla="*/ 10800 w 21600"/>
                  <a:gd name="T5" fmla="*/ 21600 h 21600"/>
                  <a:gd name="T6" fmla="*/ 0 w 21600"/>
                  <a:gd name="T7" fmla="*/ 10800 h 21600"/>
                  <a:gd name="T8" fmla="*/ 4374 w 21600"/>
                  <a:gd name="T9" fmla="*/ 3964 h 21600"/>
                  <a:gd name="T10" fmla="*/ 17841 w 21600"/>
                  <a:gd name="T11" fmla="*/ 1763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20099999" lon="1500000" rev="0"/>
                </a:camera>
                <a:lightRig rig="legacyFlat4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C0C0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flatTx/>
              </a:bodyPr>
              <a:lstStyle/>
              <a:p>
                <a:endParaRPr lang="en-US"/>
              </a:p>
            </p:txBody>
          </p:sp>
          <p:sp>
            <p:nvSpPr>
              <p:cNvPr id="3224" name="AutoShape 152"/>
              <p:cNvSpPr>
                <a:spLocks noEditPoints="1" noChangeArrowheads="1"/>
              </p:cNvSpPr>
              <p:nvPr/>
            </p:nvSpPr>
            <p:spPr bwMode="auto">
              <a:xfrm>
                <a:off x="1632" y="1680"/>
                <a:ext cx="1429" cy="1253"/>
              </a:xfrm>
              <a:custGeom>
                <a:avLst/>
                <a:gdLst>
                  <a:gd name="T0" fmla="*/ 10800 w 21600"/>
                  <a:gd name="T1" fmla="*/ 0 h 21600"/>
                  <a:gd name="T2" fmla="*/ 21600 w 21600"/>
                  <a:gd name="T3" fmla="*/ 10800 h 21600"/>
                  <a:gd name="T4" fmla="*/ 10800 w 21600"/>
                  <a:gd name="T5" fmla="*/ 21600 h 21600"/>
                  <a:gd name="T6" fmla="*/ 0 w 21600"/>
                  <a:gd name="T7" fmla="*/ 10800 h 21600"/>
                  <a:gd name="T8" fmla="*/ 4374 w 21600"/>
                  <a:gd name="T9" fmla="*/ 3964 h 21600"/>
                  <a:gd name="T10" fmla="*/ 17841 w 21600"/>
                  <a:gd name="T11" fmla="*/ 1763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20099999" lon="1500000" rev="0"/>
                </a:camera>
                <a:lightRig rig="legacyFlat4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C0C0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flatTx/>
              </a:bodyPr>
              <a:lstStyle/>
              <a:p>
                <a:endParaRPr lang="en-US"/>
              </a:p>
            </p:txBody>
          </p:sp>
          <p:sp>
            <p:nvSpPr>
              <p:cNvPr id="3225" name="AutoShape 153"/>
              <p:cNvSpPr>
                <a:spLocks noEditPoints="1" noChangeArrowheads="1"/>
              </p:cNvSpPr>
              <p:nvPr/>
            </p:nvSpPr>
            <p:spPr bwMode="auto">
              <a:xfrm>
                <a:off x="2559" y="2142"/>
                <a:ext cx="1588" cy="1392"/>
              </a:xfrm>
              <a:custGeom>
                <a:avLst/>
                <a:gdLst>
                  <a:gd name="T0" fmla="*/ 10800 w 21600"/>
                  <a:gd name="T1" fmla="*/ 0 h 21600"/>
                  <a:gd name="T2" fmla="*/ 21600 w 21600"/>
                  <a:gd name="T3" fmla="*/ 10800 h 21600"/>
                  <a:gd name="T4" fmla="*/ 10800 w 21600"/>
                  <a:gd name="T5" fmla="*/ 21600 h 21600"/>
                  <a:gd name="T6" fmla="*/ 0 w 21600"/>
                  <a:gd name="T7" fmla="*/ 10800 h 21600"/>
                  <a:gd name="T8" fmla="*/ 4374 w 21600"/>
                  <a:gd name="T9" fmla="*/ 3964 h 21600"/>
                  <a:gd name="T10" fmla="*/ 17841 w 21600"/>
                  <a:gd name="T11" fmla="*/ 1763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20099999" lon="1500000" rev="0"/>
                </a:camera>
                <a:lightRig rig="legacyFlat4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C0C0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flatTx/>
              </a:bodyPr>
              <a:lstStyle/>
              <a:p>
                <a:endParaRPr lang="en-US"/>
              </a:p>
            </p:txBody>
          </p:sp>
        </p:grpSp>
      </p:grpSp>
      <p:sp>
        <p:nvSpPr>
          <p:cNvPr id="3226" name="AutoShape 154"/>
          <p:cNvSpPr>
            <a:spLocks noChangeArrowheads="1"/>
          </p:cNvSpPr>
          <p:nvPr/>
        </p:nvSpPr>
        <p:spPr bwMode="auto">
          <a:xfrm>
            <a:off x="3814721" y="2169286"/>
            <a:ext cx="381000" cy="17145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27" name="AutoShape 155"/>
          <p:cNvSpPr>
            <a:spLocks noChangeArrowheads="1"/>
          </p:cNvSpPr>
          <p:nvPr/>
        </p:nvSpPr>
        <p:spPr bwMode="auto">
          <a:xfrm>
            <a:off x="5556209" y="2170477"/>
            <a:ext cx="381000" cy="17145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rgbClr val="E4BB0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9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1"/>
            <a:ext cx="8229600" cy="380999"/>
          </a:xfrm>
        </p:spPr>
        <p:txBody>
          <a:bodyPr>
            <a:noAutofit/>
          </a:bodyPr>
          <a:lstStyle/>
          <a:p>
            <a:r>
              <a:rPr lang="en-US" sz="3200" dirty="0" smtClean="0"/>
              <a:t>Some </a:t>
            </a:r>
            <a:r>
              <a:rPr lang="en-US" sz="3200" dirty="0"/>
              <a:t>popular </a:t>
            </a:r>
            <a:r>
              <a:rPr lang="en-US" sz="3200" dirty="0" smtClean="0"/>
              <a:t>problems…</a:t>
            </a:r>
            <a:endParaRPr lang="en-US" sz="32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1214841"/>
              </p:ext>
            </p:extLst>
          </p:nvPr>
        </p:nvGraphicFramePr>
        <p:xfrm>
          <a:off x="228600" y="514350"/>
          <a:ext cx="8762999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2870200"/>
                <a:gridCol w="2997199"/>
              </a:tblGrid>
              <a:tr h="617631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Common Problems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Associated Primitive</a:t>
                      </a:r>
                    </a:p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Operations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Input Size</a:t>
                      </a:r>
                      <a:endParaRPr lang="en-US" b="1" dirty="0"/>
                    </a:p>
                  </a:txBody>
                  <a:tcPr/>
                </a:tc>
              </a:tr>
              <a:tr h="617631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(Search Problem) Find x in an array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778103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Multiply 2 matrices A and B</a:t>
                      </a:r>
                    </a:p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(Arithmetic on Matrices)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778103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Sorting (Arrangement of elements in some order)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516434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Any Recursive Procedure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52932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Finding Factorial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59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1"/>
            <a:ext cx="8229600" cy="380999"/>
          </a:xfrm>
        </p:spPr>
        <p:txBody>
          <a:bodyPr>
            <a:noAutofit/>
          </a:bodyPr>
          <a:lstStyle/>
          <a:p>
            <a:r>
              <a:rPr lang="en-US" sz="3200" dirty="0" smtClean="0"/>
              <a:t>Some </a:t>
            </a:r>
            <a:r>
              <a:rPr lang="en-US" sz="3200" dirty="0"/>
              <a:t>popular </a:t>
            </a:r>
            <a:r>
              <a:rPr lang="en-US" sz="3200" dirty="0" smtClean="0"/>
              <a:t>problems…</a:t>
            </a:r>
            <a:endParaRPr lang="en-US" sz="32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5228338"/>
              </p:ext>
            </p:extLst>
          </p:nvPr>
        </p:nvGraphicFramePr>
        <p:xfrm>
          <a:off x="228600" y="514350"/>
          <a:ext cx="8762999" cy="4349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2870200"/>
                <a:gridCol w="2997199"/>
              </a:tblGrid>
              <a:tr h="617631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Common Problems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Associated Primitive</a:t>
                      </a:r>
                    </a:p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Operations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Input Size</a:t>
                      </a:r>
                      <a:endParaRPr lang="en-US" b="1" dirty="0"/>
                    </a:p>
                  </a:txBody>
                  <a:tcPr/>
                </a:tc>
              </a:tr>
              <a:tr h="617631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(Search Problem) Find x in an array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Comparison of x with other elements of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Array size</a:t>
                      </a:r>
                      <a:endParaRPr lang="en-US" dirty="0"/>
                    </a:p>
                  </a:txBody>
                  <a:tcPr/>
                </a:tc>
              </a:tr>
              <a:tr h="778103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Multiply 2 matrices A and B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(Arithmetic on Matrices)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Multiplication and Addition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Dimension of the matrix</a:t>
                      </a:r>
                      <a:endParaRPr lang="en-US" dirty="0"/>
                    </a:p>
                  </a:txBody>
                  <a:tcPr/>
                </a:tc>
              </a:tr>
              <a:tr h="778103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Sorting (Arrangement of elements in some order)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Comparison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Array size</a:t>
                      </a:r>
                      <a:endParaRPr lang="en-US" dirty="0"/>
                    </a:p>
                  </a:txBody>
                  <a:tcPr/>
                </a:tc>
              </a:tr>
              <a:tr h="114703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Any Recursive Procedure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recursive calls + time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spent on each recursive 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Array size (for array related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problems)</a:t>
                      </a:r>
                      <a:endParaRPr lang="en-US" dirty="0"/>
                    </a:p>
                  </a:txBody>
                  <a:tcPr/>
                </a:tc>
              </a:tr>
              <a:tr h="352932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Finding Factorial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input number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365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60771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Algorithm: Analysis steps…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85167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3. </a:t>
            </a:r>
            <a:r>
              <a:rPr lang="en-US" sz="2400" dirty="0"/>
              <a:t>Space </a:t>
            </a:r>
            <a:r>
              <a:rPr lang="en-US" sz="2400" dirty="0" smtClean="0"/>
              <a:t>complexity – related complexity </a:t>
            </a:r>
            <a:r>
              <a:rPr lang="en-US" sz="2400" dirty="0"/>
              <a:t>measure that refers to the amount of space used by an </a:t>
            </a:r>
            <a:r>
              <a:rPr lang="en-US" sz="2400" dirty="0" smtClean="0"/>
              <a:t>algorithm</a:t>
            </a:r>
          </a:p>
          <a:p>
            <a:pPr marL="0" indent="0">
              <a:buNone/>
            </a:pPr>
            <a:r>
              <a:rPr lang="en-US" sz="2400" dirty="0" smtClean="0"/>
              <a:t>4. Optimality - One </a:t>
            </a:r>
            <a:r>
              <a:rPr lang="en-US" sz="2400" dirty="0"/>
              <a:t>might be interested in discovering </a:t>
            </a:r>
            <a:r>
              <a:rPr lang="en-US" sz="2400" dirty="0" smtClean="0"/>
              <a:t>best(efficient) ever possible </a:t>
            </a:r>
            <a:r>
              <a:rPr lang="en-US" sz="2400" dirty="0" err="1" smtClean="0"/>
              <a:t>algo</a:t>
            </a:r>
            <a:r>
              <a:rPr lang="en-US" sz="2400" dirty="0"/>
              <a:t> </a:t>
            </a:r>
            <a:r>
              <a:rPr lang="en-US" sz="2400" dirty="0" smtClean="0"/>
              <a:t>– helps to </a:t>
            </a:r>
            <a:r>
              <a:rPr lang="en-US" sz="2400" dirty="0"/>
              <a:t>understand the inherent complexity of the problem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086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60771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Step-count Method and Asymptotic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6750"/>
            <a:ext cx="8229600" cy="3927873"/>
          </a:xfrm>
        </p:spPr>
        <p:txBody>
          <a:bodyPr>
            <a:normAutofit lnSpcReduction="10000"/>
          </a:bodyPr>
          <a:lstStyle/>
          <a:p>
            <a:r>
              <a:rPr lang="en-US" sz="2400" i="1" dirty="0">
                <a:solidFill>
                  <a:srgbClr val="7030A0"/>
                </a:solidFill>
              </a:rPr>
              <a:t>Some basic assumptions are</a:t>
            </a:r>
            <a:r>
              <a:rPr lang="en-US" sz="2400" i="1" dirty="0" smtClean="0">
                <a:solidFill>
                  <a:srgbClr val="7030A0"/>
                </a:solidFill>
              </a:rPr>
              <a:t>;</a:t>
            </a:r>
          </a:p>
          <a:p>
            <a:r>
              <a:rPr lang="en-US" sz="2400" dirty="0"/>
              <a:t>There is no count for </a:t>
            </a:r>
            <a:r>
              <a:rPr lang="en-US" sz="2400" dirty="0" smtClean="0"/>
              <a:t>{ </a:t>
            </a:r>
            <a:r>
              <a:rPr lang="en-US" sz="2400" dirty="0"/>
              <a:t>and </a:t>
            </a:r>
            <a:r>
              <a:rPr lang="en-US" sz="2400" dirty="0" smtClean="0"/>
              <a:t>}.</a:t>
            </a:r>
            <a:endParaRPr lang="en-US" sz="2400" dirty="0"/>
          </a:p>
          <a:p>
            <a:r>
              <a:rPr lang="en-US" sz="2400" dirty="0" smtClean="0"/>
              <a:t>Each </a:t>
            </a:r>
            <a:r>
              <a:rPr lang="en-US" sz="2400" dirty="0"/>
              <a:t>basic statement like '</a:t>
            </a:r>
            <a:r>
              <a:rPr lang="en-US" sz="2400" i="1" dirty="0"/>
              <a:t>assignment</a:t>
            </a:r>
            <a:r>
              <a:rPr lang="en-US" sz="2400" dirty="0"/>
              <a:t>' and '</a:t>
            </a:r>
            <a:r>
              <a:rPr lang="en-US" sz="2400" i="1" dirty="0"/>
              <a:t>return</a:t>
            </a:r>
            <a:r>
              <a:rPr lang="en-US" sz="2400" dirty="0"/>
              <a:t>' have a count of 1.</a:t>
            </a:r>
          </a:p>
          <a:p>
            <a:r>
              <a:rPr lang="en-US" sz="2400" dirty="0" smtClean="0"/>
              <a:t>If </a:t>
            </a:r>
            <a:r>
              <a:rPr lang="en-US" sz="2400" dirty="0"/>
              <a:t>a basic statement is iterated, then multiply by the number of times the loop is run.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loop statement is iterated </a:t>
            </a:r>
            <a:r>
              <a:rPr lang="en-US" sz="2400" i="1" dirty="0"/>
              <a:t>n</a:t>
            </a:r>
            <a:r>
              <a:rPr lang="en-US" sz="2400" dirty="0"/>
              <a:t> times, it has a count of (</a:t>
            </a:r>
            <a:r>
              <a:rPr lang="en-US" sz="2400" i="1" dirty="0"/>
              <a:t>n + 1</a:t>
            </a:r>
            <a:r>
              <a:rPr lang="en-US" sz="2400" dirty="0"/>
              <a:t>). Here the loop runs 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  <a:r>
              <a:rPr lang="en-US" sz="2400" dirty="0" smtClean="0"/>
              <a:t>times.</a:t>
            </a:r>
          </a:p>
          <a:p>
            <a:pPr marL="0" indent="0">
              <a:buNone/>
            </a:pPr>
            <a:r>
              <a:rPr lang="en-US" sz="2400" dirty="0" smtClean="0"/>
              <a:t>          - for </a:t>
            </a:r>
            <a:r>
              <a:rPr lang="en-US" sz="2400" dirty="0"/>
              <a:t>the </a:t>
            </a:r>
            <a:r>
              <a:rPr lang="en-US" sz="2400" i="1" dirty="0"/>
              <a:t>true</a:t>
            </a:r>
            <a:r>
              <a:rPr lang="en-US" sz="2400" dirty="0"/>
              <a:t> case and a check is performed for the loop exit (the </a:t>
            </a:r>
            <a:r>
              <a:rPr lang="en-US" sz="2400" i="1" dirty="0"/>
              <a:t>false</a:t>
            </a:r>
            <a:r>
              <a:rPr lang="en-US" sz="2400" dirty="0"/>
              <a:t> condition), hence </a:t>
            </a:r>
            <a:r>
              <a:rPr lang="en-US" sz="2400" dirty="0" smtClean="0"/>
              <a:t>the additional </a:t>
            </a:r>
            <a:r>
              <a:rPr lang="en-US" sz="2400" dirty="0"/>
              <a:t>1 in the count.</a:t>
            </a:r>
          </a:p>
        </p:txBody>
      </p:sp>
    </p:spTree>
    <p:extLst>
      <p:ext uri="{BB962C8B-B14F-4D97-AF65-F5344CB8AC3E}">
        <p14:creationId xmlns:p14="http://schemas.microsoft.com/office/powerpoint/2010/main" val="259183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84571"/>
          </a:xfrm>
        </p:spPr>
        <p:txBody>
          <a:bodyPr>
            <a:noAutofit/>
          </a:bodyPr>
          <a:lstStyle/>
          <a:p>
            <a:r>
              <a:rPr lang="en-US" sz="2400" dirty="0"/>
              <a:t>Examples for Step-Count Calculation: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0550"/>
            <a:ext cx="8229600" cy="40040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Sum </a:t>
            </a:r>
            <a:r>
              <a:rPr lang="en-US" sz="2400" dirty="0" smtClean="0"/>
              <a:t>of </a:t>
            </a:r>
            <a:r>
              <a:rPr lang="en-US" sz="2400" dirty="0"/>
              <a:t>elements in an </a:t>
            </a:r>
            <a:r>
              <a:rPr lang="en-US" sz="2400" dirty="0" smtClean="0"/>
              <a:t>array</a:t>
            </a:r>
          </a:p>
          <a:p>
            <a:pPr marL="0" indent="0" algn="ctr">
              <a:buNone/>
            </a:pP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077094"/>
              </p:ext>
            </p:extLst>
          </p:nvPr>
        </p:nvGraphicFramePr>
        <p:xfrm>
          <a:off x="914400" y="1123950"/>
          <a:ext cx="73152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Step-count (T.C)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Step-count (Space)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Algorithm Sum(a, 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?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sum = 0;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?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for i = 1 to n 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?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sum = sum + a[i];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?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return sum;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?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?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86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Total: </a:t>
                      </a:r>
                      <a:r>
                        <a:rPr lang="en-US" i="1" dirty="0" smtClean="0"/>
                        <a:t>?</a:t>
                      </a:r>
                      <a:endParaRPr lang="en-US" i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?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343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84571"/>
          </a:xfrm>
        </p:spPr>
        <p:txBody>
          <a:bodyPr>
            <a:noAutofit/>
          </a:bodyPr>
          <a:lstStyle/>
          <a:p>
            <a:r>
              <a:rPr lang="en-US" sz="2400" dirty="0"/>
              <a:t>Examples for Step-Count Calculation: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0550"/>
            <a:ext cx="8229600" cy="40040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Sum </a:t>
            </a:r>
            <a:r>
              <a:rPr lang="en-US" sz="2400" dirty="0" smtClean="0"/>
              <a:t>of </a:t>
            </a:r>
            <a:r>
              <a:rPr lang="en-US" sz="2400" dirty="0"/>
              <a:t>elements in an </a:t>
            </a:r>
            <a:r>
              <a:rPr lang="en-US" sz="2400" dirty="0" smtClean="0"/>
              <a:t>array</a:t>
            </a:r>
          </a:p>
          <a:p>
            <a:pPr marL="0" indent="0" algn="ctr">
              <a:buNone/>
            </a:pP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890672"/>
              </p:ext>
            </p:extLst>
          </p:nvPr>
        </p:nvGraphicFramePr>
        <p:xfrm>
          <a:off x="838200" y="1123950"/>
          <a:ext cx="7315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Step-count (T.C)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Step-count (Space)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Algorithm Sum(a, 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sum = 0;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word for sum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for i = 1 to n 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n+1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word each for i and 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sum = sum + a[i];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words for the array a[]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return sum;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Total: </a:t>
                      </a:r>
                      <a:r>
                        <a:rPr lang="en-US" i="1" dirty="0" smtClean="0">
                          <a:solidFill>
                            <a:srgbClr val="00B050"/>
                          </a:solidFill>
                        </a:rPr>
                        <a:t>2n+3</a:t>
                      </a:r>
                      <a:endParaRPr lang="en-US" i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u="none" strike="noStrike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(n+3)</a:t>
                      </a:r>
                      <a:r>
                        <a:rPr lang="en-US" sz="1800" b="0" i="0" u="none" strike="noStrike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words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655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84571"/>
          </a:xfrm>
        </p:spPr>
        <p:txBody>
          <a:bodyPr>
            <a:noAutofit/>
          </a:bodyPr>
          <a:lstStyle/>
          <a:p>
            <a:r>
              <a:rPr lang="en-US" sz="2800" dirty="0"/>
              <a:t>Adding two matrices of order m and 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0550"/>
            <a:ext cx="8229600" cy="40040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520443"/>
              </p:ext>
            </p:extLst>
          </p:nvPr>
        </p:nvGraphicFramePr>
        <p:xfrm>
          <a:off x="1524000" y="742950"/>
          <a:ext cx="5943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2438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Step-count (T.C)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Algorithm Add(a, b, c, m, 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pl-PL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i = 1 to m 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 + 1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for j = 1 to n 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m(n + 1)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c[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i,j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 = a[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i,j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 + b[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i,j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m.n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Total: </a:t>
                      </a:r>
                      <a:r>
                        <a:rPr lang="en-US" sz="1800" b="0" i="1" u="none" strike="noStrike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2mn + 2m + 2</a:t>
                      </a:r>
                      <a:endParaRPr lang="en-US" i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203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84571"/>
          </a:xfrm>
        </p:spPr>
        <p:txBody>
          <a:bodyPr>
            <a:noAutofit/>
          </a:bodyPr>
          <a:lstStyle/>
          <a:p>
            <a:r>
              <a:rPr lang="en-US" sz="3200" dirty="0"/>
              <a:t>Recursive sum of elements in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6750"/>
            <a:ext cx="8229600" cy="392787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572430"/>
              </p:ext>
            </p:extLst>
          </p:nvPr>
        </p:nvGraphicFramePr>
        <p:xfrm>
          <a:off x="1447800" y="666750"/>
          <a:ext cx="5943600" cy="442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2438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Step-count (T.C)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algorithm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RecursiveSum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(a, 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if n &lt;= 0 then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 0;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else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return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RecursiveSum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(a, n-1) + a[n];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+ Step Count of recursive call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T(n) = 3 + T(n-1), n &gt; 0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one count for the 'if' statement and two counts at 'return statement' + count on recursive call */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T(n) = 2, n&lt;=0. Solving we get, </a:t>
                      </a:r>
                      <a:r>
                        <a:rPr lang="en-US" sz="1800" b="0" i="1" u="none" strike="noStrike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T(n) = 3n + 2</a:t>
                      </a:r>
                      <a:r>
                        <a:rPr lang="en-US" sz="1800" b="0" i="0" u="none" strike="noStrike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pt-BR" sz="1800" b="0" i="0" u="none" strike="noStrike" kern="1200" baseline="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i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91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Expanding T(n) for the previous problem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809999"/>
          </a:xfrm>
        </p:spPr>
        <p:txBody>
          <a:bodyPr>
            <a:normAutofit/>
          </a:bodyPr>
          <a:lstStyle/>
          <a:p>
            <a:r>
              <a:rPr lang="en-US" dirty="0" smtClean="0"/>
              <a:t>T(n)    = 3+ T(n-1)</a:t>
            </a:r>
          </a:p>
          <a:p>
            <a:r>
              <a:rPr lang="en-US" dirty="0" smtClean="0"/>
              <a:t>T(n-1) = 3+ T(n-2)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T(n)  = 3+ 3+ T(n-3)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= 3+3+…3+T(n-1)+T(n-n)</a:t>
            </a:r>
          </a:p>
          <a:p>
            <a:pPr marL="0" indent="0">
              <a:buNone/>
            </a:pPr>
            <a:r>
              <a:rPr lang="en-US" dirty="0" smtClean="0"/>
              <a:t>               = 3+3+…3+T(n-1)+T(0)</a:t>
            </a:r>
          </a:p>
          <a:p>
            <a:pPr marL="0" indent="0">
              <a:buNone/>
            </a:pPr>
            <a:r>
              <a:rPr lang="en-US" dirty="0" smtClean="0"/>
              <a:t>               = 3*n + 2 =3n+2.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26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845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Can you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42950"/>
            <a:ext cx="8229600" cy="3886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Find the step count for,</a:t>
            </a:r>
          </a:p>
          <a:p>
            <a:r>
              <a:rPr lang="en-US" dirty="0" smtClean="0"/>
              <a:t>Sum of ‘</a:t>
            </a:r>
            <a:r>
              <a:rPr lang="en-US" i="1" dirty="0" smtClean="0"/>
              <a:t>n</a:t>
            </a:r>
            <a:r>
              <a:rPr lang="en-US" dirty="0" smtClean="0"/>
              <a:t>’ natural numbers</a:t>
            </a:r>
          </a:p>
          <a:p>
            <a:r>
              <a:rPr lang="en-US" dirty="0" smtClean="0"/>
              <a:t>Finding max in an array</a:t>
            </a:r>
          </a:p>
          <a:p>
            <a:r>
              <a:rPr lang="en-US" dirty="0" smtClean="0"/>
              <a:t>Fibonacci series</a:t>
            </a:r>
          </a:p>
          <a:p>
            <a:r>
              <a:rPr lang="en-US" dirty="0" smtClean="0"/>
              <a:t>Prime Number Checking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53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607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Books I follow…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85167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 smtClean="0"/>
              <a:t>T.H</a:t>
            </a:r>
            <a:r>
              <a:rPr lang="en-US" sz="2400" dirty="0"/>
              <a:t>. </a:t>
            </a:r>
            <a:r>
              <a:rPr lang="en-US" sz="2400" dirty="0" err="1"/>
              <a:t>Cormen</a:t>
            </a:r>
            <a:r>
              <a:rPr lang="en-US" sz="2400" dirty="0"/>
              <a:t>, C.E. </a:t>
            </a:r>
            <a:r>
              <a:rPr lang="en-US" sz="2400" dirty="0" err="1"/>
              <a:t>Leiserson</a:t>
            </a:r>
            <a:r>
              <a:rPr lang="en-US" sz="2400" dirty="0"/>
              <a:t>, </a:t>
            </a:r>
            <a:r>
              <a:rPr lang="en-US" sz="2400" dirty="0" err="1"/>
              <a:t>R.L.Rivest</a:t>
            </a:r>
            <a:r>
              <a:rPr lang="en-US" sz="2400" dirty="0"/>
              <a:t>, </a:t>
            </a:r>
            <a:r>
              <a:rPr lang="en-US" sz="2400" dirty="0" err="1"/>
              <a:t>C.Stein</a:t>
            </a:r>
            <a:r>
              <a:rPr lang="en-US" sz="2400" dirty="0"/>
              <a:t>, Introduction to Algorithms, PHI</a:t>
            </a:r>
            <a:r>
              <a:rPr lang="en-US" sz="2400" dirty="0" smtClean="0"/>
              <a:t>.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sz="2400" dirty="0" err="1"/>
              <a:t>E.Horowitz</a:t>
            </a:r>
            <a:r>
              <a:rPr lang="en-US" sz="2400" dirty="0"/>
              <a:t>, </a:t>
            </a:r>
            <a:r>
              <a:rPr lang="en-US" sz="2400" dirty="0" err="1"/>
              <a:t>S.Sahni</a:t>
            </a:r>
            <a:r>
              <a:rPr lang="en-US" sz="2400" dirty="0"/>
              <a:t>, </a:t>
            </a:r>
            <a:r>
              <a:rPr lang="en-US" sz="2400" dirty="0" err="1"/>
              <a:t>S.Rajasekaran</a:t>
            </a:r>
            <a:r>
              <a:rPr lang="en-US" sz="2400" dirty="0"/>
              <a:t>, Fundamentals of Computer Algorithms, </a:t>
            </a:r>
            <a:r>
              <a:rPr lang="en-US" sz="2400" dirty="0" err="1"/>
              <a:t>Galgotia</a:t>
            </a:r>
            <a:r>
              <a:rPr lang="en-US" sz="2400" dirty="0"/>
              <a:t> Publications.</a:t>
            </a:r>
          </a:p>
          <a:p>
            <a:pPr marL="457200" indent="-457200">
              <a:buAutoNum type="arabicPeriod" startAt="3"/>
            </a:pPr>
            <a:r>
              <a:rPr lang="en-US" sz="2400" dirty="0" smtClean="0"/>
              <a:t>Sara </a:t>
            </a:r>
            <a:r>
              <a:rPr lang="en-US" sz="2400" dirty="0" err="1"/>
              <a:t>Baase</a:t>
            </a:r>
            <a:r>
              <a:rPr lang="en-US" sz="2400" dirty="0"/>
              <a:t>, </a:t>
            </a:r>
            <a:r>
              <a:rPr lang="en-US" sz="2400" dirty="0" err="1"/>
              <a:t>A.V.Gelder</a:t>
            </a:r>
            <a:r>
              <a:rPr lang="en-US" sz="2400" dirty="0"/>
              <a:t>, Computer Algorithms, Pearson</a:t>
            </a:r>
            <a:r>
              <a:rPr lang="en-US" sz="2400" dirty="0" smtClean="0"/>
              <a:t>.</a:t>
            </a:r>
          </a:p>
          <a:p>
            <a:pPr marL="457200" indent="-457200">
              <a:buAutoNum type="arabicPeriod" startAt="3"/>
            </a:pPr>
            <a:r>
              <a:rPr lang="en-US" sz="2400" dirty="0" err="1" smtClean="0"/>
              <a:t>Anany</a:t>
            </a:r>
            <a:r>
              <a:rPr lang="en-US" sz="2400" dirty="0" smtClean="0"/>
              <a:t> </a:t>
            </a:r>
            <a:r>
              <a:rPr lang="en-US" sz="2400" dirty="0" err="1" smtClean="0"/>
              <a:t>Levitin</a:t>
            </a:r>
            <a:r>
              <a:rPr lang="en-US" sz="2400" dirty="0" smtClean="0"/>
              <a:t>, Introduction to Design and Analysis of Algorithms, Pearson.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092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4800600" y="1828800"/>
            <a:ext cx="4114800" cy="27432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z="2000" b="1">
                <a:solidFill>
                  <a:srgbClr val="FF1414"/>
                </a:solidFill>
              </a:rPr>
              <a:t>properties of logarithms:</a:t>
            </a:r>
            <a:endParaRPr lang="en-US" altLang="en-US" sz="200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/>
              <a:t>log</a:t>
            </a:r>
            <a:r>
              <a:rPr lang="en-US" altLang="en-US" sz="2000" baseline="-25000"/>
              <a:t>b</a:t>
            </a:r>
            <a:r>
              <a:rPr lang="en-US" altLang="en-US" sz="2000"/>
              <a:t>(xy) = log</a:t>
            </a:r>
            <a:r>
              <a:rPr lang="en-US" altLang="en-US" sz="2000" baseline="-25000"/>
              <a:t>b</a:t>
            </a:r>
            <a:r>
              <a:rPr lang="en-US" altLang="en-US" sz="2000"/>
              <a:t>x + log</a:t>
            </a:r>
            <a:r>
              <a:rPr lang="en-US" altLang="en-US" sz="2000" baseline="-25000"/>
              <a:t>b</a:t>
            </a:r>
            <a:r>
              <a:rPr lang="en-US" altLang="en-US" sz="2000"/>
              <a:t>y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/>
              <a:t>log</a:t>
            </a:r>
            <a:r>
              <a:rPr lang="en-US" altLang="en-US" sz="2000" baseline="-25000"/>
              <a:t>b</a:t>
            </a:r>
            <a:r>
              <a:rPr lang="en-US" altLang="en-US" sz="2000"/>
              <a:t> (x/y) = log</a:t>
            </a:r>
            <a:r>
              <a:rPr lang="en-US" altLang="en-US" sz="2000" baseline="-25000"/>
              <a:t>b</a:t>
            </a:r>
            <a:r>
              <a:rPr lang="en-US" altLang="en-US" sz="2000"/>
              <a:t>x - log</a:t>
            </a:r>
            <a:r>
              <a:rPr lang="en-US" altLang="en-US" sz="2000" baseline="-25000"/>
              <a:t>b</a:t>
            </a:r>
            <a:r>
              <a:rPr lang="en-US" altLang="en-US" sz="2000"/>
              <a:t>y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/>
              <a:t>log</a:t>
            </a:r>
            <a:r>
              <a:rPr lang="en-US" altLang="en-US" sz="2000" baseline="-25000"/>
              <a:t>b</a:t>
            </a:r>
            <a:r>
              <a:rPr lang="en-US" altLang="en-US" sz="2000"/>
              <a:t>xa = alog</a:t>
            </a:r>
            <a:r>
              <a:rPr lang="en-US" altLang="en-US" sz="2000" baseline="-25000"/>
              <a:t>b</a:t>
            </a:r>
            <a:r>
              <a:rPr lang="en-US" altLang="en-US" sz="2000"/>
              <a:t>x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/>
              <a:t>log</a:t>
            </a:r>
            <a:r>
              <a:rPr lang="en-US" altLang="en-US" sz="2000" baseline="-25000"/>
              <a:t>b</a:t>
            </a:r>
            <a:r>
              <a:rPr lang="en-US" altLang="en-US" sz="2000"/>
              <a:t>a = log</a:t>
            </a:r>
            <a:r>
              <a:rPr lang="en-US" altLang="en-US" sz="2000" baseline="-25000"/>
              <a:t>x</a:t>
            </a:r>
            <a:r>
              <a:rPr lang="en-US" altLang="en-US" sz="2000"/>
              <a:t>a/log</a:t>
            </a:r>
            <a:r>
              <a:rPr lang="en-US" altLang="en-US" sz="2000" baseline="-25000"/>
              <a:t>x</a:t>
            </a:r>
            <a:r>
              <a:rPr lang="en-US" altLang="en-US" sz="2000"/>
              <a:t>b</a:t>
            </a:r>
          </a:p>
          <a:p>
            <a:pPr>
              <a:lnSpc>
                <a:spcPct val="90000"/>
              </a:lnSpc>
            </a:pPr>
            <a:r>
              <a:rPr lang="en-US" altLang="en-US" sz="2000" b="1">
                <a:solidFill>
                  <a:srgbClr val="3028FF"/>
                </a:solidFill>
              </a:rPr>
              <a:t>properties of exponentials</a:t>
            </a:r>
            <a:r>
              <a:rPr lang="en-US" altLang="en-US" sz="2000">
                <a:solidFill>
                  <a:srgbClr val="3028FF"/>
                </a:solidFill>
              </a:rPr>
              <a:t>:</a:t>
            </a:r>
            <a:endParaRPr lang="en-US" altLang="en-US" sz="200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/>
              <a:t>a</a:t>
            </a:r>
            <a:r>
              <a:rPr lang="en-US" altLang="en-US" sz="2000" baseline="30000"/>
              <a:t>(b+c)</a:t>
            </a:r>
            <a:r>
              <a:rPr lang="en-US" altLang="en-US" sz="2000"/>
              <a:t> = a</a:t>
            </a:r>
            <a:r>
              <a:rPr lang="en-US" altLang="en-US" sz="2000" baseline="30000"/>
              <a:t>b</a:t>
            </a:r>
            <a:r>
              <a:rPr lang="en-US" altLang="en-US" sz="2000"/>
              <a:t>a </a:t>
            </a:r>
            <a:r>
              <a:rPr lang="en-US" altLang="en-US" sz="2000" baseline="30000"/>
              <a:t>c</a:t>
            </a:r>
            <a:endParaRPr lang="en-US" altLang="en-US" sz="200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/>
              <a:t>a</a:t>
            </a:r>
            <a:r>
              <a:rPr lang="en-US" altLang="en-US" sz="2000" baseline="30000"/>
              <a:t>bc</a:t>
            </a:r>
            <a:r>
              <a:rPr lang="en-US" altLang="en-US" sz="2000"/>
              <a:t> = (a</a:t>
            </a:r>
            <a:r>
              <a:rPr lang="en-US" altLang="en-US" sz="2000" baseline="30000"/>
              <a:t>b</a:t>
            </a:r>
            <a:r>
              <a:rPr lang="en-US" altLang="en-US" sz="2000"/>
              <a:t>)</a:t>
            </a:r>
            <a:r>
              <a:rPr lang="en-US" altLang="en-US" sz="2000" baseline="30000"/>
              <a:t>c</a:t>
            </a:r>
            <a:endParaRPr lang="en-US" altLang="en-US" sz="200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/>
              <a:t>a</a:t>
            </a:r>
            <a:r>
              <a:rPr lang="en-US" altLang="en-US" sz="2000" baseline="30000"/>
              <a:t>b</a:t>
            </a:r>
            <a:r>
              <a:rPr lang="en-US" altLang="en-US" sz="2000"/>
              <a:t> /a</a:t>
            </a:r>
            <a:r>
              <a:rPr lang="en-US" altLang="en-US" sz="2000" baseline="30000"/>
              <a:t>c</a:t>
            </a:r>
            <a:r>
              <a:rPr lang="en-US" altLang="en-US" sz="2000"/>
              <a:t> = a</a:t>
            </a:r>
            <a:r>
              <a:rPr lang="en-US" altLang="en-US" sz="2000" baseline="30000"/>
              <a:t>(b-c)</a:t>
            </a:r>
            <a:endParaRPr lang="en-US" altLang="en-US" sz="200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/>
              <a:t>b = a </a:t>
            </a:r>
            <a:r>
              <a:rPr lang="en-US" altLang="en-US" sz="2000" baseline="30000"/>
              <a:t>log</a:t>
            </a:r>
            <a:r>
              <a:rPr lang="en-US" altLang="en-US" sz="2000" baseline="-11000"/>
              <a:t>a</a:t>
            </a:r>
            <a:r>
              <a:rPr lang="en-US" altLang="en-US" sz="2000" baseline="30000"/>
              <a:t>b</a:t>
            </a:r>
            <a:endParaRPr lang="en-US" altLang="en-US" sz="200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/>
              <a:t>b</a:t>
            </a:r>
            <a:r>
              <a:rPr lang="en-US" altLang="en-US" sz="2000" baseline="30000"/>
              <a:t>c</a:t>
            </a:r>
            <a:r>
              <a:rPr lang="en-US" altLang="en-US" sz="2000"/>
              <a:t> = a </a:t>
            </a:r>
            <a:r>
              <a:rPr lang="en-US" altLang="en-US" sz="2000" baseline="30000"/>
              <a:t>c*log</a:t>
            </a:r>
            <a:r>
              <a:rPr lang="en-US" altLang="en-US" sz="2000" baseline="-11000"/>
              <a:t>a</a:t>
            </a:r>
            <a:r>
              <a:rPr lang="en-US" altLang="en-US" sz="2000" baseline="30000"/>
              <a:t>b</a:t>
            </a:r>
            <a:endParaRPr lang="en-US" altLang="en-US" sz="2000"/>
          </a:p>
        </p:txBody>
      </p:sp>
      <p:graphicFrame>
        <p:nvGraphicFramePr>
          <p:cNvPr id="41991" name="Object 7"/>
          <p:cNvGraphicFramePr>
            <a:graphicFrameLocks noChangeAspect="1"/>
          </p:cNvGraphicFramePr>
          <p:nvPr/>
        </p:nvGraphicFramePr>
        <p:xfrm>
          <a:off x="7813676" y="171450"/>
          <a:ext cx="873125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" name="Clip" r:id="rId3" imgW="4671000" imgH="10590840" progId="MS_ClipArt_Gallery.2">
                  <p:embed/>
                </p:oleObj>
              </mc:Choice>
              <mc:Fallback>
                <p:oleObj name="Clip" r:id="rId3" imgW="4671000" imgH="105908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3676" y="171450"/>
                        <a:ext cx="873125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2" name="Rectangle 8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33400" y="1200150"/>
            <a:ext cx="80772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5"/>
              </a:buBlip>
            </a:pPr>
            <a:r>
              <a:rPr lang="en-US" altLang="en-US"/>
              <a:t>Summations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5"/>
              </a:buBlip>
            </a:pPr>
            <a:r>
              <a:rPr lang="en-US" altLang="en-US"/>
              <a:t>Logarithms and Exponents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5"/>
              </a:buBlip>
            </a:pPr>
            <a:endParaRPr lang="en-US" altLang="en-US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5"/>
              </a:buBlip>
            </a:pPr>
            <a:endParaRPr lang="en-US" altLang="en-US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5"/>
              </a:buBlip>
            </a:pPr>
            <a:endParaRPr lang="en-US" altLang="en-US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5"/>
              </a:buBlip>
            </a:pPr>
            <a:endParaRPr lang="en-US" altLang="en-US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5"/>
              </a:buBlip>
            </a:pPr>
            <a:endParaRPr lang="en-US" altLang="en-US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5"/>
              </a:buBlip>
            </a:pPr>
            <a:endParaRPr lang="en-US" altLang="en-US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5"/>
              </a:buBlip>
            </a:pPr>
            <a:r>
              <a:rPr lang="en-US" altLang="en-US"/>
              <a:t>Proof techniques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5"/>
              </a:buBlip>
            </a:pPr>
            <a:r>
              <a:rPr lang="en-US" altLang="en-US"/>
              <a:t>Basic probability</a:t>
            </a:r>
            <a:br>
              <a:rPr lang="en-US" altLang="en-US"/>
            </a:br>
            <a:endParaRPr lang="en-US" sz="1600"/>
          </a:p>
        </p:txBody>
      </p:sp>
      <p:sp>
        <p:nvSpPr>
          <p:cNvPr id="4199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 you need to Review</a:t>
            </a:r>
          </a:p>
        </p:txBody>
      </p:sp>
    </p:spTree>
    <p:extLst>
      <p:ext uri="{BB962C8B-B14F-4D97-AF65-F5344CB8AC3E}">
        <p14:creationId xmlns:p14="http://schemas.microsoft.com/office/powerpoint/2010/main" val="251843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08371"/>
          </a:xfrm>
        </p:spPr>
        <p:txBody>
          <a:bodyPr>
            <a:noAutofit/>
          </a:bodyPr>
          <a:lstStyle/>
          <a:p>
            <a:r>
              <a:rPr lang="en-US" sz="3200" dirty="0"/>
              <a:t>Order of 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6750"/>
            <a:ext cx="8229600" cy="3927873"/>
          </a:xfrm>
        </p:spPr>
        <p:txBody>
          <a:bodyPr>
            <a:normAutofit/>
          </a:bodyPr>
          <a:lstStyle/>
          <a:p>
            <a:r>
              <a:rPr lang="en-US" sz="2400" dirty="0"/>
              <a:t>Performing step count calculation for large algorithms is a time consuming task</a:t>
            </a:r>
            <a:r>
              <a:rPr lang="en-US" sz="2400" dirty="0" smtClean="0"/>
              <a:t>. </a:t>
            </a:r>
            <a:r>
              <a:rPr lang="en-US" sz="2400" i="1" dirty="0" smtClean="0">
                <a:solidFill>
                  <a:srgbClr val="0070C0"/>
                </a:solidFill>
              </a:rPr>
              <a:t>Isn’t so?</a:t>
            </a:r>
          </a:p>
          <a:p>
            <a:r>
              <a:rPr lang="en-US" sz="2400" dirty="0"/>
              <a:t>A natural way </a:t>
            </a:r>
            <a:r>
              <a:rPr lang="en-US" sz="2400" dirty="0" smtClean="0"/>
              <a:t>is to </a:t>
            </a:r>
            <a:r>
              <a:rPr lang="en-US" sz="2400" u="sng" dirty="0"/>
              <a:t>upper bound </a:t>
            </a:r>
            <a:r>
              <a:rPr lang="en-US" sz="2400" dirty="0"/>
              <a:t>the time complexity instead of </a:t>
            </a:r>
            <a:r>
              <a:rPr lang="en-US" sz="2400" dirty="0" smtClean="0"/>
              <a:t>finding </a:t>
            </a:r>
            <a:r>
              <a:rPr lang="en-US" sz="2400" dirty="0"/>
              <a:t>the exact step count</a:t>
            </a:r>
            <a:r>
              <a:rPr lang="en-US" sz="2400" dirty="0" smtClean="0"/>
              <a:t>.</a:t>
            </a:r>
          </a:p>
          <a:p>
            <a:r>
              <a:rPr lang="en-US" sz="2400" dirty="0">
                <a:solidFill>
                  <a:srgbClr val="0070C0"/>
                </a:solidFill>
              </a:rPr>
              <a:t>Order of Growth </a:t>
            </a:r>
            <a:r>
              <a:rPr lang="en-US" sz="2400" dirty="0" smtClean="0">
                <a:solidFill>
                  <a:srgbClr val="0070C0"/>
                </a:solidFill>
              </a:rPr>
              <a:t>or Rate </a:t>
            </a:r>
            <a:r>
              <a:rPr lang="en-US" sz="2400" dirty="0">
                <a:solidFill>
                  <a:srgbClr val="0070C0"/>
                </a:solidFill>
              </a:rPr>
              <a:t>of Growth </a:t>
            </a:r>
            <a:r>
              <a:rPr lang="en-US" sz="2400" dirty="0"/>
              <a:t>of an algorithm gives a simple characterization of the algorithm's </a:t>
            </a:r>
            <a:r>
              <a:rPr lang="en-US" sz="2400" dirty="0" smtClean="0"/>
              <a:t>efficiency by identifying </a:t>
            </a:r>
            <a:r>
              <a:rPr lang="en-US" sz="2400" dirty="0"/>
              <a:t>relatively </a:t>
            </a:r>
            <a:r>
              <a:rPr lang="en-US" sz="2400" dirty="0" smtClean="0"/>
              <a:t>significant </a:t>
            </a:r>
            <a:r>
              <a:rPr lang="en-US" sz="2400" dirty="0"/>
              <a:t>term in the step count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 E.g. </a:t>
            </a:r>
            <a:r>
              <a:rPr lang="en-US" sz="2400" dirty="0"/>
              <a:t>For an algorithm with a step </a:t>
            </a:r>
            <a:r>
              <a:rPr lang="en-US" sz="2400" dirty="0" smtClean="0"/>
              <a:t>count </a:t>
            </a:r>
            <a:r>
              <a:rPr lang="en-US" sz="2400" i="1" dirty="0" smtClean="0"/>
              <a:t>2n</a:t>
            </a:r>
            <a:r>
              <a:rPr lang="en-US" sz="2400" i="1" baseline="30000" dirty="0" smtClean="0"/>
              <a:t>2</a:t>
            </a:r>
            <a:r>
              <a:rPr lang="en-US" sz="2400" i="1" dirty="0" smtClean="0"/>
              <a:t>+3n+1</a:t>
            </a:r>
            <a:r>
              <a:rPr lang="en-US" sz="2400" dirty="0"/>
              <a:t>, the order of growth depends on </a:t>
            </a:r>
            <a:r>
              <a:rPr lang="en-US" sz="2400" i="1" dirty="0"/>
              <a:t>2n</a:t>
            </a:r>
            <a:r>
              <a:rPr lang="en-US" sz="2400" i="1" baseline="30000" dirty="0"/>
              <a:t>2</a:t>
            </a:r>
            <a:r>
              <a:rPr lang="en-US" sz="2400" dirty="0"/>
              <a:t> for large </a:t>
            </a:r>
            <a:r>
              <a:rPr lang="en-US" sz="2400" i="1" dirty="0" smtClean="0"/>
              <a:t>n</a:t>
            </a:r>
            <a:r>
              <a:rPr lang="en-US" sz="2400" dirty="0" smtClean="0"/>
              <a:t>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711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84571"/>
          </a:xfrm>
        </p:spPr>
        <p:txBody>
          <a:bodyPr>
            <a:normAutofit fontScale="90000"/>
          </a:bodyPr>
          <a:lstStyle/>
          <a:p>
            <a:r>
              <a:rPr lang="en-US" dirty="0"/>
              <a:t>Asymptotic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6750"/>
            <a:ext cx="8229600" cy="392787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000" dirty="0" smtClean="0"/>
              <a:t>Asymptotic </a:t>
            </a:r>
            <a:r>
              <a:rPr lang="en-US" sz="4000" dirty="0"/>
              <a:t>analysis is a technique that focuses analysis on the </a:t>
            </a:r>
            <a:r>
              <a:rPr lang="en-US" sz="4000" dirty="0" smtClean="0"/>
              <a:t>'</a:t>
            </a:r>
            <a:r>
              <a:rPr lang="en-US" sz="4000" dirty="0" smtClean="0">
                <a:solidFill>
                  <a:srgbClr val="7030A0"/>
                </a:solidFill>
              </a:rPr>
              <a:t>significant </a:t>
            </a:r>
            <a:r>
              <a:rPr lang="en-US" sz="4000" dirty="0">
                <a:solidFill>
                  <a:srgbClr val="7030A0"/>
                </a:solidFill>
              </a:rPr>
              <a:t>term</a:t>
            </a:r>
            <a:r>
              <a:rPr lang="en-US" sz="4000" dirty="0"/>
              <a:t>'.</a:t>
            </a:r>
          </a:p>
        </p:txBody>
      </p:sp>
    </p:spTree>
    <p:extLst>
      <p:ext uri="{BB962C8B-B14F-4D97-AF65-F5344CB8AC3E}">
        <p14:creationId xmlns:p14="http://schemas.microsoft.com/office/powerpoint/2010/main" val="245421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Popular Asymptotic Notations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450329"/>
              </p:ext>
            </p:extLst>
          </p:nvPr>
        </p:nvGraphicFramePr>
        <p:xfrm>
          <a:off x="533400" y="1276350"/>
          <a:ext cx="8305800" cy="23167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165"/>
                <a:gridCol w="6188635"/>
              </a:tblGrid>
              <a:tr h="3965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Notation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For What?</a:t>
                      </a:r>
                      <a:endParaRPr lang="en-US" b="1" dirty="0"/>
                    </a:p>
                  </a:txBody>
                  <a:tcPr/>
                </a:tc>
              </a:tr>
              <a:tr h="59406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Big-oh Notation(O)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express an upper bound on the time complexity </a:t>
                      </a:r>
                      <a:r>
                        <a:rPr lang="en-US" i="1" dirty="0" smtClean="0"/>
                        <a:t>as a function of the input size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56358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Omega (</a:t>
                      </a:r>
                      <a:r>
                        <a:rPr lang="el-GR" b="1" dirty="0" smtClean="0"/>
                        <a:t>Ω</a:t>
                      </a:r>
                      <a:r>
                        <a:rPr lang="en-US" b="1" dirty="0" smtClean="0"/>
                        <a:t>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express a lower bound on the time complexity as </a:t>
                      </a:r>
                      <a:r>
                        <a:rPr lang="en-US" i="1" dirty="0" smtClean="0"/>
                        <a:t>a</a:t>
                      </a:r>
                      <a:r>
                        <a:rPr lang="en-US" dirty="0" smtClean="0"/>
                        <a:t> </a:t>
                      </a:r>
                      <a:r>
                        <a:rPr lang="en-US" i="1" dirty="0" smtClean="0"/>
                        <a:t>function of the input size.</a:t>
                      </a:r>
                      <a:endParaRPr lang="en-US" i="1" dirty="0"/>
                    </a:p>
                  </a:txBody>
                  <a:tcPr/>
                </a:tc>
              </a:tr>
              <a:tr h="563586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Theta (</a:t>
                      </a:r>
                      <a:r>
                        <a:rPr lang="en-US" b="1" dirty="0" smtClean="0"/>
                        <a:t>Ꝋ</a:t>
                      </a:r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express the tight bound on the time complexity as 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function of the input size.</a:t>
                      </a:r>
                      <a:endParaRPr lang="en-US" i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64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1"/>
            <a:ext cx="5257800" cy="89535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Big-oh notation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1498" y="1200150"/>
            <a:ext cx="6261504" cy="3810000"/>
          </a:xfrm>
        </p:spPr>
        <p:txBody>
          <a:bodyPr>
            <a:noAutofit/>
          </a:bodyPr>
          <a:lstStyle/>
          <a:p>
            <a:r>
              <a:rPr lang="en-US" sz="1600" dirty="0" smtClean="0"/>
              <a:t>The </a:t>
            </a:r>
            <a:r>
              <a:rPr lang="en-US" sz="1600" dirty="0"/>
              <a:t>function </a:t>
            </a:r>
            <a:r>
              <a:rPr lang="en-US" sz="1600" i="1" dirty="0"/>
              <a:t>f(n) = O(g(n)) </a:t>
            </a:r>
            <a:r>
              <a:rPr lang="en-US" sz="1600" dirty="0" smtClean="0"/>
              <a:t>if and only if there exists positive constants </a:t>
            </a:r>
            <a:r>
              <a:rPr lang="en-US" sz="1600" i="1" dirty="0" smtClean="0"/>
              <a:t>c, </a:t>
            </a:r>
            <a:r>
              <a:rPr lang="en-US" sz="1600" i="1" dirty="0"/>
              <a:t>n</a:t>
            </a:r>
            <a:r>
              <a:rPr lang="en-US" sz="1600" i="1" baseline="-25000" dirty="0"/>
              <a:t>0  </a:t>
            </a:r>
            <a:r>
              <a:rPr lang="en-US" sz="1600" dirty="0" smtClean="0"/>
              <a:t>such that </a:t>
            </a:r>
          </a:p>
          <a:p>
            <a:pPr marL="0" indent="0">
              <a:buNone/>
            </a:pPr>
            <a:r>
              <a:rPr lang="en-US" sz="1600" i="1" dirty="0"/>
              <a:t> </a:t>
            </a:r>
            <a:r>
              <a:rPr lang="en-US" sz="1600" i="1" dirty="0" smtClean="0"/>
              <a:t>     f(n) </a:t>
            </a:r>
            <a:r>
              <a:rPr lang="en-US" sz="1600" dirty="0" smtClean="0"/>
              <a:t>≤ </a:t>
            </a:r>
            <a:r>
              <a:rPr lang="en-US" sz="1600" i="1" dirty="0" smtClean="0"/>
              <a:t>cg(n) </a:t>
            </a:r>
            <a:r>
              <a:rPr lang="en-US" sz="1600" dirty="0" smtClean="0"/>
              <a:t>	for ∀ n ≥n</a:t>
            </a:r>
            <a:r>
              <a:rPr lang="en-US" sz="1600" baseline="-25000" dirty="0" smtClean="0"/>
              <a:t>0</a:t>
            </a:r>
            <a:r>
              <a:rPr lang="en-US" sz="1600" dirty="0" smtClean="0"/>
              <a:t> </a:t>
            </a:r>
            <a:r>
              <a:rPr lang="en-US" sz="1600" dirty="0"/>
              <a:t>, </a:t>
            </a:r>
            <a:r>
              <a:rPr lang="en-US" sz="1600" dirty="0" smtClean="0"/>
              <a:t>c&gt;0</a:t>
            </a:r>
            <a:r>
              <a:rPr lang="en-US" sz="1600" dirty="0"/>
              <a:t>;</a:t>
            </a:r>
            <a:endParaRPr lang="en-US" sz="1600" dirty="0" smtClean="0"/>
          </a:p>
          <a:p>
            <a:r>
              <a:rPr lang="en-US" sz="1600" dirty="0"/>
              <a:t>Big-oh can be used to denote all upper bounds on the time complexity </a:t>
            </a:r>
            <a:r>
              <a:rPr lang="en-US" sz="1600" dirty="0" smtClean="0"/>
              <a:t>of an algorithm.</a:t>
            </a:r>
          </a:p>
          <a:p>
            <a:r>
              <a:rPr lang="en-US" sz="1600" dirty="0"/>
              <a:t>Big-oh also captures the worst case analysis of an algorithm.</a:t>
            </a:r>
            <a:endParaRPr lang="en-US" sz="1600" dirty="0" smtClean="0"/>
          </a:p>
          <a:p>
            <a:pPr marL="45720" indent="0">
              <a:buNone/>
            </a:pPr>
            <a:r>
              <a:rPr lang="en-US" sz="1600" b="1" dirty="0" smtClean="0"/>
              <a:t>Examples: </a:t>
            </a:r>
            <a:r>
              <a:rPr lang="en-US" sz="1600" dirty="0" smtClean="0"/>
              <a:t>f(n) = 4n+2;  g(n) = n</a:t>
            </a:r>
          </a:p>
          <a:p>
            <a:pPr marL="4572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4n+2 </a:t>
            </a:r>
            <a:r>
              <a:rPr lang="en-US" sz="1600" dirty="0"/>
              <a:t>≤ </a:t>
            </a:r>
            <a:r>
              <a:rPr lang="en-US" sz="1600" dirty="0" err="1" smtClean="0"/>
              <a:t>cn</a:t>
            </a:r>
            <a:r>
              <a:rPr lang="en-US" sz="1600" dirty="0" smtClean="0"/>
              <a:t>,	</a:t>
            </a:r>
            <a:r>
              <a:rPr lang="en-US" sz="1600" dirty="0"/>
              <a:t>c=5 ∀ n </a:t>
            </a:r>
            <a:r>
              <a:rPr lang="en-US" sz="1600" dirty="0" smtClean="0"/>
              <a:t>≥</a:t>
            </a:r>
            <a:r>
              <a:rPr lang="en-US" sz="1600" dirty="0"/>
              <a:t>2</a:t>
            </a:r>
            <a:endParaRPr lang="en-US" sz="1600" dirty="0" smtClean="0"/>
          </a:p>
          <a:p>
            <a:pPr marL="4572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4n+2 &lt;= 5n</a:t>
            </a:r>
          </a:p>
          <a:p>
            <a:pPr marL="45720" indent="0">
              <a:buNone/>
            </a:pPr>
            <a:r>
              <a:rPr lang="en-US" sz="1600" dirty="0" smtClean="0"/>
              <a:t>=&gt; 4n+2 = O(n)</a:t>
            </a:r>
          </a:p>
          <a:p>
            <a:pPr marL="45720" indent="0">
              <a:buNone/>
            </a:pPr>
            <a:r>
              <a:rPr lang="en-US" sz="1600" dirty="0" smtClean="0"/>
              <a:t>Hence f(n) = O(n)	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</a:p>
        </p:txBody>
      </p:sp>
      <p:pic>
        <p:nvPicPr>
          <p:cNvPr id="6" name="Picture 5" descr="graph_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047749"/>
            <a:ext cx="2425297" cy="2438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51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60771"/>
          </a:xfrm>
        </p:spPr>
        <p:txBody>
          <a:bodyPr>
            <a:noAutofit/>
          </a:bodyPr>
          <a:lstStyle/>
          <a:p>
            <a:r>
              <a:rPr lang="en-US" sz="3200" b="1" dirty="0"/>
              <a:t>Big-oh </a:t>
            </a:r>
            <a:r>
              <a:rPr lang="en-US" sz="3200" b="1" dirty="0" smtClean="0"/>
              <a:t>notation…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42950"/>
            <a:ext cx="8229600" cy="3851672"/>
          </a:xfrm>
        </p:spPr>
        <p:txBody>
          <a:bodyPr/>
          <a:lstStyle/>
          <a:p>
            <a:r>
              <a:rPr lang="en-US" sz="2400" dirty="0"/>
              <a:t>Note that </a:t>
            </a:r>
            <a:r>
              <a:rPr lang="en-US" sz="2400" dirty="0" smtClean="0"/>
              <a:t>4n </a:t>
            </a:r>
            <a:r>
              <a:rPr lang="en-US" sz="2400" dirty="0"/>
              <a:t>+ 2 ≠ O(1). There does not exist c and n</a:t>
            </a:r>
            <a:r>
              <a:rPr lang="en-US" sz="2400" baseline="-25000" dirty="0"/>
              <a:t>0</a:t>
            </a:r>
            <a:r>
              <a:rPr lang="en-US" sz="2400" dirty="0"/>
              <a:t> such that, </a:t>
            </a:r>
            <a:r>
              <a:rPr lang="en-US" sz="2400" dirty="0" smtClean="0"/>
              <a:t>4n </a:t>
            </a:r>
            <a:r>
              <a:rPr lang="en-US" sz="2400" dirty="0"/>
              <a:t>+ 2 ≤ c.1 for all </a:t>
            </a:r>
            <a:r>
              <a:rPr lang="en-US" sz="2400" i="1" dirty="0"/>
              <a:t>n </a:t>
            </a:r>
            <a:r>
              <a:rPr lang="en-US" sz="2400" dirty="0"/>
              <a:t>beyond n</a:t>
            </a:r>
            <a:r>
              <a:rPr lang="en-US" sz="2400" baseline="-25000" dirty="0"/>
              <a:t>0</a:t>
            </a:r>
            <a:r>
              <a:rPr lang="en-US" sz="2400" dirty="0"/>
              <a:t> However large the c is, there exist </a:t>
            </a:r>
            <a:r>
              <a:rPr lang="en-US" sz="2400" i="1" dirty="0"/>
              <a:t>n</a:t>
            </a:r>
            <a:r>
              <a:rPr lang="en-US" sz="2400" dirty="0"/>
              <a:t> beyond which </a:t>
            </a:r>
            <a:r>
              <a:rPr lang="en-US" sz="2400" dirty="0" smtClean="0"/>
              <a:t>4n </a:t>
            </a:r>
            <a:r>
              <a:rPr lang="en-US" sz="2400" dirty="0"/>
              <a:t>+ 2 &gt; c.1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Note </a:t>
            </a:r>
            <a:r>
              <a:rPr lang="en-US" sz="2400"/>
              <a:t>that </a:t>
            </a:r>
            <a:r>
              <a:rPr lang="en-US" sz="2400" smtClean="0"/>
              <a:t>4n </a:t>
            </a:r>
            <a:r>
              <a:rPr lang="en-US" sz="2400" dirty="0"/>
              <a:t>+ 2 is </a:t>
            </a:r>
            <a:r>
              <a:rPr lang="en-US" sz="2400" dirty="0" smtClean="0"/>
              <a:t>O(n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), O(n3), O(2</a:t>
            </a:r>
            <a:r>
              <a:rPr lang="en-US" sz="2400" baseline="30000" dirty="0" smtClean="0"/>
              <a:t>n</a:t>
            </a:r>
            <a:r>
              <a:rPr lang="en-US" sz="2400" dirty="0" smtClean="0"/>
              <a:t>), O(10</a:t>
            </a:r>
            <a:r>
              <a:rPr lang="en-US" sz="2400" baseline="30000" dirty="0" smtClean="0"/>
              <a:t>n</a:t>
            </a:r>
            <a:r>
              <a:rPr lang="en-US" sz="2400" dirty="0"/>
              <a:t>) as per the </a:t>
            </a:r>
            <a:r>
              <a:rPr lang="en-US" sz="2400" dirty="0" smtClean="0"/>
              <a:t>definition</a:t>
            </a:r>
            <a:r>
              <a:rPr lang="en-US" sz="2400" dirty="0"/>
              <a:t>. i.e., it captures all </a:t>
            </a:r>
            <a:r>
              <a:rPr lang="en-US" sz="2400" dirty="0" smtClean="0"/>
              <a:t>upper bounds</a:t>
            </a:r>
            <a:r>
              <a:rPr lang="en-US" sz="2400" dirty="0"/>
              <a:t>. For the above example, O(n) is a tight upper bound whereas the rest are loose </a:t>
            </a:r>
            <a:r>
              <a:rPr lang="en-US" sz="2400" dirty="0" smtClean="0"/>
              <a:t>upper bounds</a:t>
            </a:r>
            <a:r>
              <a:rPr lang="en-US" sz="2400" dirty="0"/>
              <a:t>.</a:t>
            </a:r>
            <a:endParaRPr lang="en-US" sz="2400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94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84571"/>
          </a:xfrm>
        </p:spPr>
        <p:txBody>
          <a:bodyPr>
            <a:noAutofit/>
          </a:bodyPr>
          <a:lstStyle/>
          <a:p>
            <a:r>
              <a:rPr lang="en-US" sz="3600" dirty="0" smtClean="0"/>
              <a:t>Exercises – Big-oh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8516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2. 100n </a:t>
            </a:r>
            <a:r>
              <a:rPr lang="en-US" dirty="0"/>
              <a:t>+ 6 = O(n</a:t>
            </a:r>
            <a:r>
              <a:rPr lang="en-US" dirty="0" smtClean="0"/>
              <a:t>)</a:t>
            </a:r>
            <a:r>
              <a:rPr lang="pt-BR" dirty="0"/>
              <a:t>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100n </a:t>
            </a:r>
            <a:r>
              <a:rPr lang="pt-BR" dirty="0"/>
              <a:t>+ 6 </a:t>
            </a:r>
            <a:r>
              <a:rPr lang="en-US" i="1" dirty="0"/>
              <a:t> </a:t>
            </a:r>
            <a:r>
              <a:rPr lang="en-US" dirty="0"/>
              <a:t>≤ </a:t>
            </a:r>
            <a:r>
              <a:rPr lang="pt-BR" dirty="0" smtClean="0"/>
              <a:t>101.n</a:t>
            </a:r>
            <a:r>
              <a:rPr lang="pt-BR" dirty="0"/>
              <a:t>,</a:t>
            </a:r>
            <a:r>
              <a:rPr lang="pt-BR" dirty="0" smtClean="0"/>
              <a:t> </a:t>
            </a:r>
            <a:r>
              <a:rPr lang="pt-BR" dirty="0"/>
              <a:t>c = 101 </a:t>
            </a:r>
            <a:r>
              <a:rPr lang="en-US" dirty="0" smtClean="0"/>
              <a:t>∀</a:t>
            </a:r>
            <a:r>
              <a:rPr lang="pt-BR" dirty="0" smtClean="0"/>
              <a:t>n ≥6</a:t>
            </a:r>
            <a:r>
              <a:rPr lang="pt-BR" dirty="0"/>
              <a:t>. One can also write 100n + 6 = O(n</a:t>
            </a:r>
            <a:r>
              <a:rPr lang="pt-BR" baseline="30000" dirty="0"/>
              <a:t>3</a:t>
            </a:r>
            <a:r>
              <a:rPr lang="pt-BR" dirty="0" smtClean="0"/>
              <a:t>).</a:t>
            </a:r>
          </a:p>
          <a:p>
            <a:pPr marL="0" indent="0">
              <a:buNone/>
            </a:pPr>
            <a:r>
              <a:rPr lang="pt-BR" dirty="0" smtClean="0"/>
              <a:t>3. </a:t>
            </a:r>
            <a:r>
              <a:rPr lang="en-US" dirty="0"/>
              <a:t>10n</a:t>
            </a:r>
            <a:r>
              <a:rPr lang="en-US" baseline="30000" dirty="0"/>
              <a:t>2</a:t>
            </a:r>
            <a:r>
              <a:rPr lang="en-US" dirty="0"/>
              <a:t> + 4n + 2 = O(n</a:t>
            </a:r>
            <a:r>
              <a:rPr lang="en-US" baseline="30000" dirty="0"/>
              <a:t>2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4. </a:t>
            </a:r>
            <a:r>
              <a:rPr lang="en-US" dirty="0"/>
              <a:t>3n + 3 = O(2</a:t>
            </a:r>
            <a:r>
              <a:rPr lang="en-US" baseline="30000" dirty="0"/>
              <a:t>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5. </a:t>
            </a:r>
            <a:r>
              <a:rPr lang="en-US" dirty="0"/>
              <a:t>n</a:t>
            </a:r>
            <a:r>
              <a:rPr lang="en-US" baseline="30000" dirty="0"/>
              <a:t>3</a:t>
            </a:r>
            <a:r>
              <a:rPr lang="en-US" dirty="0"/>
              <a:t> + n + 5 = O(n</a:t>
            </a:r>
            <a:r>
              <a:rPr lang="en-US" baseline="30000" dirty="0"/>
              <a:t>3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375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84571"/>
          </a:xfrm>
        </p:spPr>
        <p:txBody>
          <a:bodyPr>
            <a:normAutofit fontScale="90000"/>
          </a:bodyPr>
          <a:lstStyle/>
          <a:p>
            <a:r>
              <a:rPr lang="en-US" dirty="0"/>
              <a:t>o-notation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6750"/>
            <a:ext cx="8229600" cy="3927873"/>
          </a:xfrm>
        </p:spPr>
        <p:txBody>
          <a:bodyPr>
            <a:normAutofit/>
          </a:bodyPr>
          <a:lstStyle/>
          <a:p>
            <a:r>
              <a:rPr lang="en-US" sz="2400" dirty="0"/>
              <a:t>The asymptotic upper bound provided by O-notation may or may not be asymptotically tight.</a:t>
            </a:r>
          </a:p>
          <a:p>
            <a:r>
              <a:rPr lang="en-US" sz="2400" dirty="0"/>
              <a:t>The bound 2n</a:t>
            </a:r>
            <a:r>
              <a:rPr lang="en-US" sz="2400" baseline="30000" dirty="0"/>
              <a:t>2</a:t>
            </a:r>
            <a:r>
              <a:rPr lang="en-US" sz="2400" dirty="0"/>
              <a:t>=O(n</a:t>
            </a:r>
            <a:r>
              <a:rPr lang="en-US" sz="2400" baseline="30000" dirty="0"/>
              <a:t>2</a:t>
            </a:r>
            <a:r>
              <a:rPr lang="en-US" sz="2400" dirty="0"/>
              <a:t>) is asymptotically tight, but the bound 2n=O(n</a:t>
            </a:r>
            <a:r>
              <a:rPr lang="en-US" sz="2400" baseline="30000" dirty="0"/>
              <a:t>2</a:t>
            </a:r>
            <a:r>
              <a:rPr lang="en-US" sz="2400" dirty="0"/>
              <a:t>) is </a:t>
            </a:r>
            <a:r>
              <a:rPr lang="en-US" sz="2400" b="1" dirty="0"/>
              <a:t>not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D</a:t>
            </a:r>
            <a:r>
              <a:rPr lang="en-US" sz="2400" dirty="0" smtClean="0"/>
              <a:t>efined as </a:t>
            </a:r>
            <a:r>
              <a:rPr lang="en-US" sz="2400" i="1" dirty="0" smtClean="0"/>
              <a:t>f(n</a:t>
            </a:r>
            <a:r>
              <a:rPr lang="en-US" sz="2400" i="1" dirty="0"/>
              <a:t>) = o(g(n)) </a:t>
            </a:r>
            <a:r>
              <a:rPr lang="en-US" sz="2400" dirty="0"/>
              <a:t>if for any positive constant c &gt; 0</a:t>
            </a:r>
            <a:r>
              <a:rPr lang="en-US" sz="2400" dirty="0" smtClean="0"/>
              <a:t>, there </a:t>
            </a:r>
            <a:r>
              <a:rPr lang="en-US" sz="2400" dirty="0"/>
              <a:t>exists a positive constant n</a:t>
            </a:r>
            <a:r>
              <a:rPr lang="en-US" sz="2400" baseline="-25000" dirty="0"/>
              <a:t>0</a:t>
            </a:r>
            <a:r>
              <a:rPr lang="en-US" sz="2400" dirty="0"/>
              <a:t> &gt; 0 such </a:t>
            </a:r>
            <a:r>
              <a:rPr lang="en-US" sz="2400" dirty="0" smtClean="0"/>
              <a:t>that </a:t>
            </a:r>
            <a:r>
              <a:rPr lang="pt-BR" sz="2400" dirty="0" smtClean="0"/>
              <a:t>0 ≤ f(n</a:t>
            </a:r>
            <a:r>
              <a:rPr lang="pt-BR" sz="2400" dirty="0"/>
              <a:t>) &lt; </a:t>
            </a:r>
            <a:r>
              <a:rPr lang="pt-BR" sz="2400" dirty="0" smtClean="0"/>
              <a:t>c. g(n</a:t>
            </a:r>
            <a:r>
              <a:rPr lang="pt-BR" sz="2400" dirty="0"/>
              <a:t>) for all n </a:t>
            </a:r>
            <a:r>
              <a:rPr lang="pt-BR" sz="2400" dirty="0" smtClean="0"/>
              <a:t>≥n</a:t>
            </a:r>
            <a:r>
              <a:rPr lang="pt-BR" sz="2400" baseline="-25000" dirty="0" smtClean="0"/>
              <a:t>0</a:t>
            </a:r>
            <a:r>
              <a:rPr lang="pt-BR" sz="2400" dirty="0" smtClean="0"/>
              <a:t>.</a:t>
            </a:r>
          </a:p>
          <a:p>
            <a:r>
              <a:rPr lang="pt-BR" sz="2400" b="1" dirty="0" smtClean="0"/>
              <a:t>Example: </a:t>
            </a:r>
            <a:r>
              <a:rPr lang="en-US" sz="2400" dirty="0"/>
              <a:t>2n = o(n</a:t>
            </a:r>
            <a:r>
              <a:rPr lang="en-US" sz="2400" baseline="30000" dirty="0"/>
              <a:t>2</a:t>
            </a:r>
            <a:r>
              <a:rPr lang="en-US" sz="2400" dirty="0"/>
              <a:t>), but 2n</a:t>
            </a:r>
            <a:r>
              <a:rPr lang="en-US" sz="2400" baseline="30000" dirty="0"/>
              <a:t>2</a:t>
            </a:r>
            <a:r>
              <a:rPr lang="en-US" sz="2400" dirty="0"/>
              <a:t> </a:t>
            </a:r>
            <a:r>
              <a:rPr lang="en-US" sz="2400" dirty="0" smtClean="0"/>
              <a:t>≠ </a:t>
            </a:r>
            <a:r>
              <a:rPr lang="en-US" sz="2400" dirty="0"/>
              <a:t>o(n</a:t>
            </a:r>
            <a:r>
              <a:rPr lang="en-US" sz="2400" baseline="30000" dirty="0"/>
              <a:t>2</a:t>
            </a:r>
            <a:r>
              <a:rPr lang="en-US" sz="2400" dirty="0"/>
              <a:t>). Note that here n</a:t>
            </a:r>
            <a:r>
              <a:rPr lang="en-US" sz="2400" baseline="30000" dirty="0"/>
              <a:t>2</a:t>
            </a:r>
            <a:r>
              <a:rPr lang="en-US" sz="2400" dirty="0"/>
              <a:t> is </a:t>
            </a:r>
            <a:r>
              <a:rPr lang="en-US" sz="2400" dirty="0" err="1" smtClean="0"/>
              <a:t>polynomially</a:t>
            </a:r>
            <a:r>
              <a:rPr lang="en-US" sz="2400" dirty="0" smtClean="0"/>
              <a:t> </a:t>
            </a:r>
            <a:r>
              <a:rPr lang="en-US" sz="2400" dirty="0"/>
              <a:t>larger than 2n by </a:t>
            </a:r>
            <a:r>
              <a:rPr lang="en-US" sz="2400" dirty="0" smtClean="0"/>
              <a:t>n</a:t>
            </a:r>
            <a:r>
              <a:rPr lang="el-GR" sz="2400" baseline="30000" dirty="0" smtClean="0"/>
              <a:t>ε</a:t>
            </a:r>
            <a:r>
              <a:rPr lang="en-US" sz="2400" dirty="0" smtClean="0"/>
              <a:t>, </a:t>
            </a:r>
            <a:r>
              <a:rPr lang="el-GR" sz="2400" dirty="0"/>
              <a:t> ε </a:t>
            </a:r>
            <a:r>
              <a:rPr lang="en-US" sz="2400" dirty="0" smtClean="0"/>
              <a:t>= </a:t>
            </a:r>
            <a:r>
              <a:rPr lang="en-US" sz="2400" dirty="0"/>
              <a:t>1.</a:t>
            </a:r>
            <a:endParaRPr lang="pt-BR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710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"/>
            <a:ext cx="7620000" cy="895350"/>
          </a:xfrm>
        </p:spPr>
        <p:txBody>
          <a:bodyPr>
            <a:noAutofit/>
          </a:bodyPr>
          <a:lstStyle/>
          <a:p>
            <a:r>
              <a:rPr lang="en-US" sz="3200" dirty="0"/>
              <a:t>Asymptotic lower bounds - </a:t>
            </a:r>
            <a:r>
              <a:rPr lang="en-US" sz="3200" b="1" dirty="0" smtClean="0"/>
              <a:t>Omega</a:t>
            </a:r>
            <a:r>
              <a:rPr lang="en-IN" sz="3200" b="1" dirty="0" smtClean="0"/>
              <a:t> </a:t>
            </a:r>
            <a:r>
              <a:rPr lang="en-IN" sz="3200" b="1" dirty="0"/>
              <a:t>Notation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200150"/>
            <a:ext cx="6019802" cy="3810000"/>
          </a:xfrm>
        </p:spPr>
        <p:txBody>
          <a:bodyPr>
            <a:noAutofit/>
          </a:bodyPr>
          <a:lstStyle/>
          <a:p>
            <a:r>
              <a:rPr lang="en-US" sz="1600" dirty="0" smtClean="0"/>
              <a:t>The </a:t>
            </a:r>
            <a:r>
              <a:rPr lang="en-US" sz="1600" dirty="0"/>
              <a:t>function </a:t>
            </a:r>
            <a:r>
              <a:rPr lang="en-US" sz="1600" i="1" dirty="0"/>
              <a:t>f(n) = </a:t>
            </a:r>
            <a:r>
              <a:rPr lang="el-GR" sz="1600" i="1" dirty="0"/>
              <a:t>Ω</a:t>
            </a:r>
            <a:r>
              <a:rPr lang="en-US" sz="1600" i="1" dirty="0" smtClean="0"/>
              <a:t>(g(n</a:t>
            </a:r>
            <a:r>
              <a:rPr lang="en-US" sz="1600" i="1" dirty="0"/>
              <a:t>)) </a:t>
            </a:r>
            <a:r>
              <a:rPr lang="en-US" sz="1600" dirty="0" smtClean="0"/>
              <a:t>if and only if there exists positive constants </a:t>
            </a:r>
            <a:r>
              <a:rPr lang="en-US" sz="1600" i="1" dirty="0" smtClean="0"/>
              <a:t>c, </a:t>
            </a:r>
            <a:r>
              <a:rPr lang="en-US" sz="1600" i="1" dirty="0"/>
              <a:t>n</a:t>
            </a:r>
            <a:r>
              <a:rPr lang="en-US" sz="1600" i="1" baseline="-25000" dirty="0"/>
              <a:t>0  </a:t>
            </a:r>
            <a:r>
              <a:rPr lang="en-US" sz="1600" dirty="0" smtClean="0"/>
              <a:t>such that </a:t>
            </a:r>
          </a:p>
          <a:p>
            <a:pPr marL="0" indent="0">
              <a:buNone/>
            </a:pPr>
            <a:r>
              <a:rPr lang="en-US" sz="1600" i="1" dirty="0"/>
              <a:t> </a:t>
            </a:r>
            <a:r>
              <a:rPr lang="en-US" sz="1600" i="1" dirty="0" smtClean="0"/>
              <a:t>     f(n) </a:t>
            </a:r>
            <a:r>
              <a:rPr lang="en-US" sz="1600" dirty="0" smtClean="0"/>
              <a:t>≥ </a:t>
            </a:r>
            <a:r>
              <a:rPr lang="en-US" sz="1600" i="1" dirty="0" smtClean="0"/>
              <a:t>cg(n) </a:t>
            </a:r>
            <a:r>
              <a:rPr lang="en-US" sz="1600" dirty="0" smtClean="0"/>
              <a:t>	for ∀ n ≥n</a:t>
            </a:r>
            <a:r>
              <a:rPr lang="en-US" sz="1600" baseline="-25000" dirty="0" smtClean="0"/>
              <a:t>0</a:t>
            </a:r>
            <a:r>
              <a:rPr lang="en-US" sz="1600" dirty="0" smtClean="0"/>
              <a:t> </a:t>
            </a:r>
            <a:r>
              <a:rPr lang="en-US" sz="1600" dirty="0"/>
              <a:t>, </a:t>
            </a:r>
            <a:r>
              <a:rPr lang="en-US" sz="1600" dirty="0" smtClean="0"/>
              <a:t>c&gt;0</a:t>
            </a:r>
            <a:r>
              <a:rPr lang="en-US" sz="1600" dirty="0"/>
              <a:t>;</a:t>
            </a:r>
            <a:endParaRPr lang="en-US" sz="1600" dirty="0" smtClean="0"/>
          </a:p>
          <a:p>
            <a:r>
              <a:rPr lang="en-US" sz="1600" dirty="0"/>
              <a:t>Big-oh can be used to denote all </a:t>
            </a:r>
            <a:r>
              <a:rPr lang="en-US" sz="1600" dirty="0" smtClean="0"/>
              <a:t>lower bounds </a:t>
            </a:r>
            <a:r>
              <a:rPr lang="en-US" sz="1600" dirty="0"/>
              <a:t>on the time complexity </a:t>
            </a:r>
            <a:r>
              <a:rPr lang="en-US" sz="1600" dirty="0" smtClean="0"/>
              <a:t>of an algorithm.</a:t>
            </a:r>
          </a:p>
          <a:p>
            <a:r>
              <a:rPr lang="en-US" sz="1600" dirty="0"/>
              <a:t>Big-oh also captures the </a:t>
            </a:r>
            <a:r>
              <a:rPr lang="en-US" sz="1600" dirty="0" smtClean="0"/>
              <a:t>best case </a:t>
            </a:r>
            <a:r>
              <a:rPr lang="en-US" sz="1600" dirty="0"/>
              <a:t>analysis of an algorithm.</a:t>
            </a:r>
            <a:endParaRPr lang="en-US" sz="1600" dirty="0" smtClean="0"/>
          </a:p>
          <a:p>
            <a:pPr marL="45720" indent="0">
              <a:buNone/>
            </a:pPr>
            <a:r>
              <a:rPr lang="en-US" sz="2000" b="1" dirty="0" smtClean="0"/>
              <a:t>Examples: </a:t>
            </a:r>
            <a:r>
              <a:rPr lang="en-US" sz="2000" dirty="0" smtClean="0"/>
              <a:t>f(n) = 3n+2;  g(n) = n</a:t>
            </a:r>
          </a:p>
          <a:p>
            <a:pPr marL="4572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3n+2 ≥ n,	c=1 </a:t>
            </a:r>
            <a:r>
              <a:rPr lang="en-US" sz="2000" dirty="0"/>
              <a:t>∀ n </a:t>
            </a:r>
            <a:r>
              <a:rPr lang="en-US" sz="2000" dirty="0" smtClean="0"/>
              <a:t>≥1</a:t>
            </a:r>
          </a:p>
          <a:p>
            <a:pPr marL="45720" indent="0">
              <a:buNone/>
            </a:pPr>
            <a:r>
              <a:rPr lang="en-US" sz="2000" dirty="0"/>
              <a:t>	3n+2 ≥ </a:t>
            </a:r>
            <a:r>
              <a:rPr lang="en-US" sz="2000" dirty="0" smtClean="0"/>
              <a:t>n</a:t>
            </a:r>
          </a:p>
          <a:p>
            <a:pPr marL="45720" indent="0">
              <a:buNone/>
            </a:pPr>
            <a:r>
              <a:rPr lang="en-US" sz="2000" dirty="0" smtClean="0"/>
              <a:t>=&gt; 3n+2 = </a:t>
            </a:r>
            <a:r>
              <a:rPr lang="el-GR" sz="2000" b="1" dirty="0"/>
              <a:t>Ω</a:t>
            </a:r>
            <a:r>
              <a:rPr lang="en-US" sz="2000" dirty="0" smtClean="0"/>
              <a:t>(n)</a:t>
            </a:r>
          </a:p>
          <a:p>
            <a:pPr marL="45720" indent="0">
              <a:buNone/>
            </a:pPr>
            <a:r>
              <a:rPr lang="en-US" sz="2000" dirty="0" smtClean="0"/>
              <a:t>Hence f(n) = </a:t>
            </a:r>
            <a:r>
              <a:rPr lang="el-GR" sz="2000" b="1" dirty="0"/>
              <a:t>Ω</a:t>
            </a:r>
            <a:r>
              <a:rPr lang="en-US" sz="2000" dirty="0" smtClean="0"/>
              <a:t>(n)	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</a:p>
        </p:txBody>
      </p:sp>
      <p:pic>
        <p:nvPicPr>
          <p:cNvPr id="5" name="Picture 4" descr="graph_Omeg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047750"/>
            <a:ext cx="2383196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1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71450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Exercises - </a:t>
            </a:r>
            <a:r>
              <a:rPr lang="el-GR" sz="3200" b="1" dirty="0"/>
              <a:t>Ω</a:t>
            </a:r>
            <a:r>
              <a:rPr lang="en-IN" sz="3200" b="1" dirty="0"/>
              <a:t> Notation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4350"/>
            <a:ext cx="8229600" cy="40802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2. 10n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+ 4n + 2 = </a:t>
            </a:r>
            <a:r>
              <a:rPr lang="el-GR" b="1" dirty="0"/>
              <a:t>Ω</a:t>
            </a:r>
            <a:r>
              <a:rPr lang="en-US" dirty="0" smtClean="0"/>
              <a:t>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10n</a:t>
            </a:r>
            <a:r>
              <a:rPr lang="en-US" baseline="30000" dirty="0"/>
              <a:t>2</a:t>
            </a:r>
            <a:r>
              <a:rPr lang="en-US" dirty="0"/>
              <a:t> + 4n + 2 </a:t>
            </a:r>
            <a:r>
              <a:rPr lang="en-US" dirty="0" smtClean="0"/>
              <a:t>≥ n</a:t>
            </a:r>
            <a:r>
              <a:rPr lang="en-US" baseline="30000" dirty="0" smtClean="0"/>
              <a:t>2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 = 1 </a:t>
            </a:r>
            <a:r>
              <a:rPr lang="en-US" dirty="0"/>
              <a:t>∀ n </a:t>
            </a:r>
            <a:r>
              <a:rPr lang="en-US" dirty="0" smtClean="0"/>
              <a:t>≥ 1</a:t>
            </a:r>
          </a:p>
          <a:p>
            <a:pPr marL="0" indent="0">
              <a:buNone/>
            </a:pPr>
            <a:r>
              <a:rPr lang="en-US" dirty="0" smtClean="0"/>
              <a:t>3. </a:t>
            </a:r>
            <a:r>
              <a:rPr lang="en-US" dirty="0"/>
              <a:t>n3 + n + 5 = </a:t>
            </a:r>
            <a:r>
              <a:rPr lang="el-GR" b="1" dirty="0"/>
              <a:t>Ω</a:t>
            </a:r>
            <a:r>
              <a:rPr lang="en-US" dirty="0" smtClean="0"/>
              <a:t>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4. </a:t>
            </a:r>
            <a:r>
              <a:rPr lang="pt-BR" dirty="0"/>
              <a:t>2n</a:t>
            </a:r>
            <a:r>
              <a:rPr lang="pt-BR" baseline="30000" dirty="0"/>
              <a:t>2</a:t>
            </a:r>
            <a:r>
              <a:rPr lang="pt-BR" dirty="0"/>
              <a:t> + n log n + 1 = </a:t>
            </a:r>
            <a:r>
              <a:rPr lang="el-GR" b="1" dirty="0"/>
              <a:t>Ω</a:t>
            </a:r>
            <a:r>
              <a:rPr lang="pt-BR" dirty="0" smtClean="0"/>
              <a:t>(n</a:t>
            </a:r>
            <a:r>
              <a:rPr lang="pt-BR" baseline="30000" dirty="0" smtClean="0"/>
              <a:t>2</a:t>
            </a:r>
            <a:r>
              <a:rPr lang="pt-BR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18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Introduction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Why need algorithm analysis ?</a:t>
            </a:r>
          </a:p>
          <a:p>
            <a:pPr lvl="1"/>
            <a:r>
              <a:rPr lang="en-US" altLang="zh-CN">
                <a:ea typeface="宋体" charset="-122"/>
              </a:rPr>
              <a:t>writing a working program is not good enough</a:t>
            </a:r>
          </a:p>
          <a:p>
            <a:pPr lvl="1"/>
            <a:r>
              <a:rPr lang="en-US" altLang="zh-CN">
                <a:ea typeface="宋体" charset="-122"/>
              </a:rPr>
              <a:t>The program may be inefficient!</a:t>
            </a:r>
          </a:p>
          <a:p>
            <a:pPr lvl="1"/>
            <a:r>
              <a:rPr lang="en-US" altLang="zh-CN">
                <a:ea typeface="宋体" charset="-122"/>
              </a:rPr>
              <a:t>If the program is run on a </a:t>
            </a:r>
            <a:r>
              <a:rPr lang="en-US" altLang="zh-CN">
                <a:solidFill>
                  <a:srgbClr val="00FF00"/>
                </a:solidFill>
                <a:ea typeface="宋体" charset="-122"/>
              </a:rPr>
              <a:t>large data set</a:t>
            </a:r>
            <a:r>
              <a:rPr lang="en-US" altLang="zh-CN">
                <a:ea typeface="宋体" charset="-122"/>
              </a:rPr>
              <a:t>, then the running time becomes an issue</a:t>
            </a:r>
          </a:p>
          <a:p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274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l-GR" b="1" dirty="0"/>
              <a:t>ω</a:t>
            </a:r>
            <a:r>
              <a:rPr lang="en-US" dirty="0" smtClean="0"/>
              <a:t>-notation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0550"/>
            <a:ext cx="8229600" cy="3927873"/>
          </a:xfrm>
        </p:spPr>
        <p:txBody>
          <a:bodyPr/>
          <a:lstStyle/>
          <a:p>
            <a:r>
              <a:rPr lang="en-US" sz="2000" dirty="0"/>
              <a:t>We use </a:t>
            </a:r>
            <a:r>
              <a:rPr lang="el-GR" sz="2000" b="1" dirty="0"/>
              <a:t>ω </a:t>
            </a:r>
            <a:r>
              <a:rPr lang="en-US" sz="2000" dirty="0" smtClean="0"/>
              <a:t>-</a:t>
            </a:r>
            <a:r>
              <a:rPr lang="en-US" sz="2000" dirty="0"/>
              <a:t>notation to denote a lower bound that is not asymptotically tight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We define </a:t>
            </a:r>
            <a:r>
              <a:rPr lang="el-GR" sz="2000" b="1" dirty="0"/>
              <a:t>ω</a:t>
            </a:r>
            <a:r>
              <a:rPr lang="en-US" sz="2000" dirty="0" smtClean="0"/>
              <a:t>(g(n</a:t>
            </a:r>
            <a:r>
              <a:rPr lang="en-US" sz="2000" dirty="0"/>
              <a:t>)) (little-omega) </a:t>
            </a:r>
            <a:r>
              <a:rPr lang="en-US" sz="2000" dirty="0" smtClean="0"/>
              <a:t>as f(n</a:t>
            </a:r>
            <a:r>
              <a:rPr lang="en-US" sz="2000" dirty="0"/>
              <a:t>) = </a:t>
            </a:r>
            <a:r>
              <a:rPr lang="el-GR" sz="2000" b="1" dirty="0"/>
              <a:t>ω</a:t>
            </a:r>
            <a:r>
              <a:rPr lang="en-US" sz="2000" dirty="0" smtClean="0"/>
              <a:t>(g(n</a:t>
            </a:r>
            <a:r>
              <a:rPr lang="en-US" sz="2000" dirty="0"/>
              <a:t>)) if for any positive constant c &gt; 0, there exists a positive constant n</a:t>
            </a:r>
            <a:r>
              <a:rPr lang="en-US" sz="2000" baseline="-25000" dirty="0"/>
              <a:t>0</a:t>
            </a:r>
            <a:r>
              <a:rPr lang="en-US" sz="2000" dirty="0"/>
              <a:t> &gt; 0 such </a:t>
            </a:r>
            <a:r>
              <a:rPr lang="en-US" sz="2000" dirty="0" smtClean="0"/>
              <a:t>that </a:t>
            </a:r>
            <a:r>
              <a:rPr lang="pt-BR" sz="2000" dirty="0" smtClean="0"/>
              <a:t>0 ≤ c.g(n</a:t>
            </a:r>
            <a:r>
              <a:rPr lang="pt-BR" sz="2000" dirty="0"/>
              <a:t>) &lt; f(n) for all </a:t>
            </a:r>
            <a:r>
              <a:rPr lang="pt-BR" sz="2000" dirty="0" smtClean="0"/>
              <a:t>n≥n</a:t>
            </a:r>
            <a:r>
              <a:rPr lang="pt-BR" sz="2000" baseline="-25000" dirty="0" smtClean="0"/>
              <a:t>0</a:t>
            </a:r>
            <a:r>
              <a:rPr lang="pt-BR" sz="2000" dirty="0" smtClean="0"/>
              <a:t>.</a:t>
            </a:r>
          </a:p>
          <a:p>
            <a:r>
              <a:rPr lang="en-US" sz="2000" dirty="0"/>
              <a:t>For example</a:t>
            </a:r>
            <a:r>
              <a:rPr lang="en-US" sz="2000" dirty="0" smtClean="0"/>
              <a:t>, </a:t>
            </a:r>
            <a:r>
              <a:rPr lang="pt-BR" sz="2000" dirty="0"/>
              <a:t>n</a:t>
            </a:r>
            <a:r>
              <a:rPr lang="pt-BR" sz="2000" baseline="30000" dirty="0"/>
              <a:t>2</a:t>
            </a:r>
            <a:r>
              <a:rPr lang="pt-BR" sz="2000" dirty="0"/>
              <a:t> = </a:t>
            </a:r>
            <a:r>
              <a:rPr lang="el-GR" sz="2000" b="1" dirty="0"/>
              <a:t>ω</a:t>
            </a:r>
            <a:r>
              <a:rPr lang="pt-BR" sz="2000" dirty="0" smtClean="0"/>
              <a:t>(n</a:t>
            </a:r>
            <a:r>
              <a:rPr lang="pt-BR" sz="2000" dirty="0"/>
              <a:t>) but n</a:t>
            </a:r>
            <a:r>
              <a:rPr lang="pt-BR" sz="2000" baseline="30000" dirty="0"/>
              <a:t>2</a:t>
            </a:r>
            <a:r>
              <a:rPr lang="pt-BR" sz="2000" dirty="0"/>
              <a:t> ≠</a:t>
            </a:r>
            <a:r>
              <a:rPr lang="pt-BR" sz="2000" dirty="0" smtClean="0"/>
              <a:t> </a:t>
            </a:r>
            <a:r>
              <a:rPr lang="el-GR" sz="2000" b="1" dirty="0"/>
              <a:t>ω</a:t>
            </a:r>
            <a:r>
              <a:rPr lang="pt-BR" sz="2000" dirty="0" smtClean="0"/>
              <a:t>(n</a:t>
            </a:r>
            <a:r>
              <a:rPr lang="pt-BR" sz="2000" baseline="30000" dirty="0" smtClean="0"/>
              <a:t>2</a:t>
            </a:r>
            <a:r>
              <a:rPr lang="pt-BR" sz="2000" dirty="0" smtClean="0"/>
              <a:t>).</a:t>
            </a:r>
          </a:p>
          <a:p>
            <a:pPr marL="0" indent="0">
              <a:buNone/>
            </a:pPr>
            <a:r>
              <a:rPr lang="en-US" sz="2000" dirty="0"/>
              <a:t>3n + 2 = </a:t>
            </a:r>
            <a:r>
              <a:rPr lang="el-GR" sz="2000" b="1" dirty="0"/>
              <a:t>ω</a:t>
            </a:r>
            <a:r>
              <a:rPr lang="en-US" sz="2000" dirty="0" smtClean="0"/>
              <a:t>(log(n))</a:t>
            </a:r>
          </a:p>
          <a:p>
            <a:pPr marL="0" indent="0">
              <a:buNone/>
            </a:pPr>
            <a:r>
              <a:rPr lang="en-US" sz="2000" dirty="0" smtClean="0"/>
              <a:t>10n</a:t>
            </a:r>
            <a:r>
              <a:rPr lang="en-US" sz="2000" baseline="30000" dirty="0" smtClean="0"/>
              <a:t>3</a:t>
            </a:r>
            <a:r>
              <a:rPr lang="en-US" sz="2000" dirty="0" smtClean="0"/>
              <a:t> </a:t>
            </a:r>
            <a:r>
              <a:rPr lang="en-US" sz="2000" dirty="0"/>
              <a:t>+ 4n + </a:t>
            </a:r>
            <a:r>
              <a:rPr lang="en-US" sz="2000" dirty="0" smtClean="0"/>
              <a:t>2 = ?</a:t>
            </a:r>
          </a:p>
          <a:p>
            <a:pPr marL="0" indent="0">
              <a:buNone/>
            </a:pPr>
            <a:r>
              <a:rPr lang="en-US" sz="2000" dirty="0"/>
              <a:t>5n</a:t>
            </a:r>
            <a:r>
              <a:rPr lang="en-US" sz="2000" baseline="30000" dirty="0"/>
              <a:t>6</a:t>
            </a:r>
            <a:r>
              <a:rPr lang="en-US" sz="2000" dirty="0"/>
              <a:t> + 7n + </a:t>
            </a:r>
            <a:r>
              <a:rPr lang="en-US" sz="2000" dirty="0" smtClean="0"/>
              <a:t>9 = ?</a:t>
            </a:r>
          </a:p>
          <a:p>
            <a:pPr marL="0" indent="0">
              <a:buNone/>
            </a:pPr>
            <a:r>
              <a:rPr lang="pt-BR" sz="2000" dirty="0"/>
              <a:t>2n</a:t>
            </a:r>
            <a:r>
              <a:rPr lang="pt-BR" sz="2000" baseline="30000" dirty="0"/>
              <a:t>2</a:t>
            </a:r>
            <a:r>
              <a:rPr lang="pt-BR" sz="2000" dirty="0"/>
              <a:t> + n log n + </a:t>
            </a:r>
            <a:r>
              <a:rPr lang="pt-BR" sz="2000" dirty="0" smtClean="0"/>
              <a:t>1 = ?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pt-BR" sz="2000" dirty="0" smtClean="0"/>
          </a:p>
          <a:p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3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"/>
            <a:ext cx="8458200" cy="895350"/>
          </a:xfrm>
        </p:spPr>
        <p:txBody>
          <a:bodyPr>
            <a:noAutofit/>
          </a:bodyPr>
          <a:lstStyle/>
          <a:p>
            <a:r>
              <a:rPr lang="en-US" sz="3200" dirty="0"/>
              <a:t>Asymptotic tight bound - </a:t>
            </a:r>
            <a:r>
              <a:rPr lang="en-US" sz="2800" b="1" dirty="0" smtClean="0"/>
              <a:t>Theta</a:t>
            </a:r>
            <a:r>
              <a:rPr lang="en-IN" sz="2800" b="1" dirty="0" smtClean="0"/>
              <a:t> </a:t>
            </a:r>
            <a:r>
              <a:rPr lang="en-IN" sz="2800" b="1" dirty="0"/>
              <a:t>Notation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275" y="742950"/>
            <a:ext cx="5953125" cy="4191000"/>
          </a:xfrm>
        </p:spPr>
        <p:txBody>
          <a:bodyPr>
            <a:normAutofit/>
          </a:bodyPr>
          <a:lstStyle/>
          <a:p>
            <a:r>
              <a:rPr lang="en-US" sz="2000" dirty="0"/>
              <a:t>The function </a:t>
            </a:r>
            <a:r>
              <a:rPr lang="en-US" sz="2000" i="1" dirty="0"/>
              <a:t>f(n) = </a:t>
            </a:r>
            <a:r>
              <a:rPr lang="el-GR" sz="2000" b="1" dirty="0"/>
              <a:t>Ꝋ</a:t>
            </a:r>
            <a:r>
              <a:rPr lang="en-US" sz="2000" i="1" dirty="0" smtClean="0"/>
              <a:t>(g(n</a:t>
            </a:r>
            <a:r>
              <a:rPr lang="en-US" sz="2000" i="1" dirty="0"/>
              <a:t>)) </a:t>
            </a:r>
            <a:r>
              <a:rPr lang="en-US" sz="2000" dirty="0"/>
              <a:t>if and only if there exists positive constants </a:t>
            </a:r>
            <a:r>
              <a:rPr lang="en-US" sz="2000" i="1" dirty="0" smtClean="0"/>
              <a:t>c</a:t>
            </a:r>
            <a:r>
              <a:rPr lang="en-US" sz="2000" i="1" baseline="-25000" dirty="0" smtClean="0"/>
              <a:t>1</a:t>
            </a:r>
            <a:r>
              <a:rPr lang="en-US" sz="2000" i="1" dirty="0" smtClean="0"/>
              <a:t>, c</a:t>
            </a:r>
            <a:r>
              <a:rPr lang="en-US" sz="2000" i="1" baseline="-25000" dirty="0" smtClean="0"/>
              <a:t>2</a:t>
            </a:r>
            <a:r>
              <a:rPr lang="en-US" sz="2000" i="1" dirty="0" smtClean="0"/>
              <a:t>, </a:t>
            </a:r>
            <a:r>
              <a:rPr lang="en-US" sz="2000" i="1" dirty="0"/>
              <a:t>n</a:t>
            </a:r>
            <a:r>
              <a:rPr lang="en-US" sz="2000" i="1" baseline="-25000" dirty="0"/>
              <a:t>0  </a:t>
            </a:r>
            <a:r>
              <a:rPr lang="en-US" sz="2000" dirty="0"/>
              <a:t>such that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c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g</a:t>
            </a:r>
            <a:r>
              <a:rPr lang="en-US" sz="2000" i="1" dirty="0" smtClean="0"/>
              <a:t>(n</a:t>
            </a:r>
            <a:r>
              <a:rPr lang="en-US" sz="2000" i="1" dirty="0"/>
              <a:t>) </a:t>
            </a:r>
            <a:r>
              <a:rPr lang="en-US" sz="2000" dirty="0" smtClean="0"/>
              <a:t>≤ </a:t>
            </a:r>
            <a:r>
              <a:rPr lang="en-US" sz="2000" i="1" dirty="0" smtClean="0"/>
              <a:t>f(n</a:t>
            </a:r>
            <a:r>
              <a:rPr lang="en-US" sz="2000" i="1" dirty="0"/>
              <a:t>) </a:t>
            </a:r>
            <a:r>
              <a:rPr lang="en-US" sz="2000" dirty="0"/>
              <a:t>≤ </a:t>
            </a:r>
            <a:r>
              <a:rPr lang="en-US" sz="2000" dirty="0" smtClean="0"/>
              <a:t>c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g</a:t>
            </a:r>
            <a:r>
              <a:rPr lang="en-US" sz="2000" i="1" dirty="0" smtClean="0"/>
              <a:t>(n</a:t>
            </a:r>
            <a:r>
              <a:rPr lang="en-US" sz="2000" i="1" dirty="0"/>
              <a:t>) </a:t>
            </a:r>
            <a:r>
              <a:rPr lang="en-US" sz="2000" dirty="0"/>
              <a:t>	for ∀ n ≥n</a:t>
            </a:r>
            <a:r>
              <a:rPr lang="en-US" sz="2000" baseline="-25000" dirty="0"/>
              <a:t>0</a:t>
            </a:r>
            <a:r>
              <a:rPr lang="en-US" sz="2000" dirty="0"/>
              <a:t> , </a:t>
            </a:r>
            <a:r>
              <a:rPr lang="en-US" sz="2000" dirty="0" smtClean="0"/>
              <a:t>c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,c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&gt;0</a:t>
            </a:r>
            <a:r>
              <a:rPr lang="en-US" sz="2000" dirty="0"/>
              <a:t>;</a:t>
            </a:r>
          </a:p>
          <a:p>
            <a:r>
              <a:rPr lang="en-US" sz="2000" dirty="0"/>
              <a:t>Theta can be used to denote tight bounds of an algorithm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dirty="0"/>
              <a:t>g(n) is a lower bound as well as an upper bound for f(n</a:t>
            </a:r>
            <a:r>
              <a:rPr lang="en-US" sz="2000" dirty="0" smtClean="0"/>
              <a:t>).</a:t>
            </a:r>
          </a:p>
          <a:p>
            <a:r>
              <a:rPr lang="en-US" sz="2000" dirty="0"/>
              <a:t>f(n) = </a:t>
            </a:r>
            <a:r>
              <a:rPr lang="el-GR" sz="2000" b="1" dirty="0"/>
              <a:t>Ꝋ</a:t>
            </a:r>
            <a:r>
              <a:rPr lang="en-US" sz="2000" dirty="0" smtClean="0"/>
              <a:t>(g(n</a:t>
            </a:r>
            <a:r>
              <a:rPr lang="en-US" sz="2000" dirty="0"/>
              <a:t>)) if </a:t>
            </a:r>
            <a:r>
              <a:rPr lang="en-US" sz="2000" dirty="0" smtClean="0"/>
              <a:t>and </a:t>
            </a:r>
            <a:r>
              <a:rPr lang="pt-BR" sz="2000" dirty="0" smtClean="0"/>
              <a:t>only </a:t>
            </a:r>
            <a:r>
              <a:rPr lang="pt-BR" sz="2000" dirty="0"/>
              <a:t>if f(n) = </a:t>
            </a:r>
            <a:r>
              <a:rPr lang="el-GR" sz="2000" b="1" dirty="0"/>
              <a:t>Ω</a:t>
            </a:r>
            <a:r>
              <a:rPr lang="pt-BR" sz="2000" dirty="0" smtClean="0"/>
              <a:t>(g(n</a:t>
            </a:r>
            <a:r>
              <a:rPr lang="pt-BR" sz="2000" dirty="0"/>
              <a:t>)) and f(n) = O(g(n</a:t>
            </a:r>
            <a:r>
              <a:rPr lang="pt-BR" sz="2000" dirty="0" smtClean="0"/>
              <a:t>)).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" name="AutoShape 4" descr="Theta No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Picture 7" descr="graph_th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971550"/>
            <a:ext cx="2654300" cy="298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28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3350"/>
            <a:ext cx="8229600" cy="533400"/>
          </a:xfrm>
        </p:spPr>
        <p:txBody>
          <a:bodyPr>
            <a:normAutofit/>
          </a:bodyPr>
          <a:lstStyle/>
          <a:p>
            <a:r>
              <a:rPr lang="en-US" sz="2800" dirty="0"/>
              <a:t>Asymptotic tight bound -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851673"/>
          </a:xfrm>
        </p:spPr>
        <p:txBody>
          <a:bodyPr>
            <a:normAutofit/>
          </a:bodyPr>
          <a:lstStyle/>
          <a:p>
            <a:pPr marL="457200" indent="-457200">
              <a:buFont typeface="Arial" pitchFamily="34" charset="0"/>
              <a:buAutoNum type="arabicPeriod"/>
            </a:pPr>
            <a:r>
              <a:rPr lang="en-US" sz="2400" dirty="0"/>
              <a:t>3n + 10</a:t>
            </a:r>
            <a:r>
              <a:rPr lang="en-US" sz="2400" baseline="30000" dirty="0"/>
              <a:t>10</a:t>
            </a:r>
          </a:p>
          <a:p>
            <a:pPr marL="0" indent="0">
              <a:buNone/>
            </a:pPr>
            <a:r>
              <a:rPr lang="en-US" sz="2400" dirty="0" smtClean="0"/>
              <a:t>3n ≤ 3n +10</a:t>
            </a:r>
            <a:r>
              <a:rPr lang="en-US" sz="2400" baseline="30000" dirty="0" smtClean="0"/>
              <a:t>10  </a:t>
            </a:r>
            <a:r>
              <a:rPr lang="en-US" sz="2400" dirty="0" smtClean="0"/>
              <a:t> ≤</a:t>
            </a:r>
            <a:r>
              <a:rPr lang="en-US" sz="2400" dirty="0"/>
              <a:t> </a:t>
            </a:r>
            <a:r>
              <a:rPr lang="en-US" sz="2400" dirty="0" smtClean="0"/>
              <a:t>4n, c</a:t>
            </a:r>
            <a:r>
              <a:rPr lang="en-US" sz="2400" baseline="-25000" dirty="0" smtClean="0"/>
              <a:t>1 </a:t>
            </a:r>
            <a:r>
              <a:rPr lang="en-US" sz="2400" dirty="0" smtClean="0"/>
              <a:t>=3, c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=4 ∀n ≥ 10</a:t>
            </a:r>
            <a:r>
              <a:rPr lang="en-US" sz="2400" baseline="30000" dirty="0" smtClean="0"/>
              <a:t>10</a:t>
            </a:r>
          </a:p>
          <a:p>
            <a:pPr marL="0" indent="0">
              <a:buNone/>
            </a:pPr>
            <a:r>
              <a:rPr lang="en-US" sz="2400" dirty="0" smtClean="0"/>
              <a:t>3n + </a:t>
            </a:r>
            <a:r>
              <a:rPr lang="en-US" sz="2400" dirty="0"/>
              <a:t>10</a:t>
            </a:r>
            <a:r>
              <a:rPr lang="en-US" sz="2400" baseline="30000" dirty="0"/>
              <a:t>10</a:t>
            </a:r>
            <a:r>
              <a:rPr lang="en-US" sz="2400" dirty="0" smtClean="0"/>
              <a:t> = </a:t>
            </a:r>
            <a:r>
              <a:rPr lang="el-GR" sz="2400" dirty="0"/>
              <a:t>Ꝋ </a:t>
            </a:r>
            <a:r>
              <a:rPr lang="en-US" sz="2400" dirty="0" smtClean="0"/>
              <a:t>(n) </a:t>
            </a:r>
          </a:p>
          <a:p>
            <a:pPr marL="0" indent="0">
              <a:buNone/>
            </a:pPr>
            <a:r>
              <a:rPr lang="en-US" sz="2000" dirty="0"/>
              <a:t>Note that the </a:t>
            </a:r>
            <a:r>
              <a:rPr lang="en-US" sz="2000" dirty="0" smtClean="0"/>
              <a:t>first </a:t>
            </a:r>
            <a:r>
              <a:rPr lang="en-US" sz="2000" dirty="0"/>
              <a:t>inequality captures 3n+10</a:t>
            </a:r>
            <a:r>
              <a:rPr lang="en-US" sz="2000" baseline="30000" dirty="0"/>
              <a:t>10</a:t>
            </a:r>
            <a:r>
              <a:rPr lang="en-US" sz="2000" dirty="0"/>
              <a:t> = </a:t>
            </a:r>
            <a:r>
              <a:rPr lang="el-GR" sz="2000" b="1" dirty="0"/>
              <a:t>Ω</a:t>
            </a:r>
            <a:r>
              <a:rPr lang="en-US" sz="2000" dirty="0" smtClean="0"/>
              <a:t>(n</a:t>
            </a:r>
            <a:r>
              <a:rPr lang="en-US" sz="2000" dirty="0"/>
              <a:t>) and the later one captures 3n+10</a:t>
            </a:r>
            <a:r>
              <a:rPr lang="en-US" sz="2000" baseline="30000" dirty="0"/>
              <a:t>10</a:t>
            </a:r>
            <a:r>
              <a:rPr lang="en-US" sz="2000" dirty="0"/>
              <a:t> </a:t>
            </a:r>
            <a:r>
              <a:rPr lang="en-US" sz="2000" dirty="0" smtClean="0"/>
              <a:t>= O(n).</a:t>
            </a:r>
          </a:p>
          <a:p>
            <a:pPr marL="0" indent="0">
              <a:buNone/>
            </a:pPr>
            <a:r>
              <a:rPr lang="en-US" sz="2000" dirty="0" smtClean="0"/>
              <a:t>2. </a:t>
            </a:r>
            <a:r>
              <a:rPr lang="en-US" sz="2000" dirty="0"/>
              <a:t>10n</a:t>
            </a:r>
            <a:r>
              <a:rPr lang="en-US" sz="2000" baseline="30000" dirty="0"/>
              <a:t>2</a:t>
            </a:r>
            <a:r>
              <a:rPr lang="en-US" sz="2000" dirty="0"/>
              <a:t> + 4n + 2 = </a:t>
            </a:r>
            <a:r>
              <a:rPr lang="el-GR" sz="2000" dirty="0"/>
              <a:t>Ꝋ</a:t>
            </a:r>
            <a:r>
              <a:rPr lang="en-US" sz="2000" dirty="0" smtClean="0"/>
              <a:t>(n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pt-BR" sz="2000" dirty="0" smtClean="0"/>
              <a:t>10n</a:t>
            </a:r>
            <a:r>
              <a:rPr lang="pt-BR" sz="2000" baseline="30000" dirty="0" smtClean="0"/>
              <a:t>2</a:t>
            </a:r>
            <a:r>
              <a:rPr lang="pt-BR" sz="2000" dirty="0" smtClean="0"/>
              <a:t> </a:t>
            </a:r>
            <a:r>
              <a:rPr lang="pt-BR" sz="2000" dirty="0"/>
              <a:t>≤</a:t>
            </a:r>
            <a:r>
              <a:rPr lang="pt-BR" sz="2000" dirty="0" smtClean="0"/>
              <a:t> 10n</a:t>
            </a:r>
            <a:r>
              <a:rPr lang="pt-BR" sz="2000" baseline="30000" dirty="0" smtClean="0"/>
              <a:t>2</a:t>
            </a:r>
            <a:r>
              <a:rPr lang="pt-BR" sz="2000" dirty="0" smtClean="0"/>
              <a:t> </a:t>
            </a:r>
            <a:r>
              <a:rPr lang="pt-BR" sz="2000" dirty="0"/>
              <a:t>+ 4n + 2  </a:t>
            </a:r>
            <a:r>
              <a:rPr lang="pt-BR" sz="2000" dirty="0" smtClean="0"/>
              <a:t>≤ 20n</a:t>
            </a:r>
            <a:r>
              <a:rPr lang="pt-BR" sz="2000" baseline="30000" dirty="0" smtClean="0"/>
              <a:t>2</a:t>
            </a:r>
            <a:r>
              <a:rPr lang="pt-BR" sz="2000" dirty="0"/>
              <a:t>; </a:t>
            </a:r>
            <a:r>
              <a:rPr lang="en-US" sz="2000" dirty="0" smtClean="0"/>
              <a:t>∀</a:t>
            </a:r>
            <a:r>
              <a:rPr lang="pt-BR" sz="2000" dirty="0" smtClean="0"/>
              <a:t>n </a:t>
            </a:r>
            <a:r>
              <a:rPr lang="en-US" sz="2000" dirty="0" smtClean="0"/>
              <a:t>≥ </a:t>
            </a:r>
            <a:r>
              <a:rPr lang="pt-BR" sz="2000" dirty="0" smtClean="0"/>
              <a:t>1</a:t>
            </a:r>
            <a:r>
              <a:rPr lang="pt-BR" sz="2000" dirty="0"/>
              <a:t>; c</a:t>
            </a:r>
            <a:r>
              <a:rPr lang="pt-BR" sz="2000" baseline="-25000" dirty="0"/>
              <a:t>1</a:t>
            </a:r>
            <a:r>
              <a:rPr lang="pt-BR" sz="2000" dirty="0"/>
              <a:t> = 10; c</a:t>
            </a:r>
            <a:r>
              <a:rPr lang="pt-BR" sz="2000" baseline="-25000" dirty="0"/>
              <a:t>2</a:t>
            </a:r>
            <a:r>
              <a:rPr lang="pt-BR" sz="2000" dirty="0"/>
              <a:t> = </a:t>
            </a:r>
            <a:r>
              <a:rPr lang="pt-BR" sz="2000" dirty="0" smtClean="0"/>
              <a:t>20</a:t>
            </a:r>
          </a:p>
          <a:p>
            <a:pPr marL="0" indent="0">
              <a:buNone/>
            </a:pPr>
            <a:r>
              <a:rPr lang="pt-BR" sz="2000" dirty="0" smtClean="0"/>
              <a:t>3. </a:t>
            </a:r>
            <a:r>
              <a:rPr lang="en-US" sz="2000" dirty="0"/>
              <a:t>6(2</a:t>
            </a:r>
            <a:r>
              <a:rPr lang="en-US" sz="2000" baseline="30000" dirty="0"/>
              <a:t>n</a:t>
            </a:r>
            <a:r>
              <a:rPr lang="en-US" sz="2000" dirty="0"/>
              <a:t>) </a:t>
            </a:r>
            <a:r>
              <a:rPr lang="en-US" sz="2000" dirty="0" smtClean="0"/>
              <a:t>+ n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= ? </a:t>
            </a:r>
          </a:p>
          <a:p>
            <a:pPr marL="0" indent="0">
              <a:buNone/>
            </a:pPr>
            <a:r>
              <a:rPr lang="pt-BR" sz="2000" dirty="0" smtClean="0"/>
              <a:t>4. </a:t>
            </a:r>
            <a:r>
              <a:rPr lang="pt-BR" sz="2000" dirty="0"/>
              <a:t>2n</a:t>
            </a:r>
            <a:r>
              <a:rPr lang="pt-BR" sz="2000" baseline="30000" dirty="0"/>
              <a:t>2</a:t>
            </a:r>
            <a:r>
              <a:rPr lang="pt-BR" sz="2000" dirty="0"/>
              <a:t> + n log n + </a:t>
            </a:r>
            <a:r>
              <a:rPr lang="pt-BR" sz="2000" dirty="0" smtClean="0"/>
              <a:t>1 = ?</a:t>
            </a:r>
            <a:endParaRPr lang="en-US" sz="2000" baseline="30000" dirty="0" smtClean="0"/>
          </a:p>
          <a:p>
            <a:pPr marL="0" indent="0">
              <a:buNone/>
            </a:pPr>
            <a:endParaRPr lang="en-US" sz="2000" baseline="30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baseline="30000" dirty="0"/>
          </a:p>
          <a:p>
            <a:pPr marL="0" indent="0">
              <a:buNone/>
            </a:pPr>
            <a:endParaRPr lang="en-US" sz="2400" baseline="30000" dirty="0"/>
          </a:p>
          <a:p>
            <a:pPr marL="0" indent="0">
              <a:buNone/>
            </a:pPr>
            <a:endParaRPr lang="en-US" sz="2400" baseline="30000" dirty="0" smtClean="0"/>
          </a:p>
          <a:p>
            <a:pPr marL="0" indent="0">
              <a:buNone/>
            </a:pPr>
            <a:endParaRPr lang="en-US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211754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81957-8815-4FE0-9D89-FA5BEEAA3FA9}" type="slidenum">
              <a:rPr lang="en-US"/>
              <a:pPr/>
              <a:t>43</a:t>
            </a:fld>
            <a:endParaRPr 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time complexities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1143000"/>
            <a:ext cx="5867400" cy="37147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O(1)		constant time</a:t>
            </a:r>
          </a:p>
          <a:p>
            <a:r>
              <a:rPr lang="en-US" dirty="0"/>
              <a:t>O(log n)		log time</a:t>
            </a:r>
          </a:p>
          <a:p>
            <a:r>
              <a:rPr lang="en-US" dirty="0"/>
              <a:t>O(n)		linear time</a:t>
            </a:r>
          </a:p>
          <a:p>
            <a:r>
              <a:rPr lang="en-US" dirty="0"/>
              <a:t>O(n log n)	</a:t>
            </a:r>
            <a:r>
              <a:rPr lang="en-US" dirty="0" smtClean="0"/>
              <a:t>log </a:t>
            </a:r>
            <a:r>
              <a:rPr lang="en-US" dirty="0"/>
              <a:t>linear time</a:t>
            </a:r>
          </a:p>
          <a:p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		quadratic time</a:t>
            </a:r>
          </a:p>
          <a:p>
            <a:r>
              <a:rPr lang="en-US" dirty="0"/>
              <a:t>O(n</a:t>
            </a:r>
            <a:r>
              <a:rPr lang="en-US" baseline="30000" dirty="0"/>
              <a:t>3</a:t>
            </a:r>
            <a:r>
              <a:rPr lang="en-US" dirty="0"/>
              <a:t>)		cubic time</a:t>
            </a:r>
          </a:p>
          <a:p>
            <a:r>
              <a:rPr lang="en-US" dirty="0"/>
              <a:t>O(2</a:t>
            </a:r>
            <a:r>
              <a:rPr lang="en-US" sz="3200" baseline="30000" dirty="0"/>
              <a:t>n</a:t>
            </a:r>
            <a:r>
              <a:rPr lang="en-US" dirty="0"/>
              <a:t>)		exponential time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762000" y="1028700"/>
            <a:ext cx="1828800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</a:rPr>
              <a:t>BETTER</a:t>
            </a:r>
            <a:endParaRPr lang="en-US" sz="2800" dirty="0">
              <a:solidFill>
                <a:schemeClr val="accent1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en-US" sz="2800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en-US" sz="2800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en-US" sz="2800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en-US" sz="2800" b="1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</a:rPr>
              <a:t>WORSE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>
            <a:off x="1624888" y="1705987"/>
            <a:ext cx="0" cy="2400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7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bldLvl="4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1"/>
            <a:ext cx="5257800" cy="895350"/>
          </a:xfrm>
        </p:spPr>
        <p:txBody>
          <a:bodyPr>
            <a:noAutofit/>
          </a:bodyPr>
          <a:lstStyle/>
          <a:p>
            <a:r>
              <a:rPr lang="en-IN" b="1" dirty="0" smtClean="0"/>
              <a:t>Iterative Algorithms-1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1" y="1200150"/>
            <a:ext cx="4876800" cy="34289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Test(n){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=1;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 to n){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	print(“DSA”);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++;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45720" indent="0">
              <a:buNone/>
            </a:pPr>
            <a:r>
              <a:rPr lang="en-US" dirty="0" smtClean="0"/>
              <a:t>}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O(n)</a:t>
            </a:r>
          </a:p>
          <a:p>
            <a:pPr marL="4572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AutoShape 2" descr="Theta No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8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1"/>
            <a:ext cx="5257800" cy="895350"/>
          </a:xfrm>
        </p:spPr>
        <p:txBody>
          <a:bodyPr>
            <a:noAutofit/>
          </a:bodyPr>
          <a:lstStyle/>
          <a:p>
            <a:r>
              <a:rPr lang="en-IN" b="1" dirty="0" smtClean="0"/>
              <a:t>Iterative Algorithms-2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1" y="1200150"/>
            <a:ext cx="4876800" cy="342899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Test(n){</a:t>
            </a:r>
          </a:p>
          <a:p>
            <a:pPr marL="4572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i</a:t>
            </a:r>
            <a:r>
              <a:rPr lang="en-US" dirty="0" smtClean="0"/>
              <a:t>=1,j=1;</a:t>
            </a:r>
          </a:p>
          <a:p>
            <a:pPr marL="45720" indent="0">
              <a:buNone/>
            </a:pPr>
            <a:r>
              <a:rPr lang="en-US" dirty="0" smtClean="0"/>
              <a:t>        for(</a:t>
            </a:r>
            <a:r>
              <a:rPr lang="en-US" dirty="0" err="1" smtClean="0"/>
              <a:t>i</a:t>
            </a:r>
            <a:r>
              <a:rPr lang="en-US" dirty="0" smtClean="0"/>
              <a:t> to n){</a:t>
            </a:r>
          </a:p>
          <a:p>
            <a:pPr marL="45720" indent="0">
              <a:buNone/>
            </a:pPr>
            <a:r>
              <a:rPr lang="en-US" dirty="0" smtClean="0"/>
              <a:t>             for(j </a:t>
            </a:r>
            <a:r>
              <a:rPr lang="en-US" dirty="0"/>
              <a:t>to n</a:t>
            </a:r>
            <a:r>
              <a:rPr lang="en-US" dirty="0" smtClean="0"/>
              <a:t>){</a:t>
            </a:r>
          </a:p>
          <a:p>
            <a:pPr marL="45720" indent="0">
              <a:buNone/>
            </a:pPr>
            <a:r>
              <a:rPr lang="en-US" dirty="0" smtClean="0"/>
              <a:t>               	print(“DSA”);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err="1" smtClean="0"/>
              <a:t>j++</a:t>
            </a:r>
            <a:r>
              <a:rPr lang="en-US" dirty="0" smtClean="0"/>
              <a:t>;</a:t>
            </a:r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}</a:t>
            </a:r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</a:t>
            </a:r>
            <a:r>
              <a:rPr lang="en-US" dirty="0" err="1" smtClean="0"/>
              <a:t>i</a:t>
            </a:r>
            <a:r>
              <a:rPr lang="en-US" dirty="0" smtClean="0"/>
              <a:t>++;</a:t>
            </a:r>
          </a:p>
          <a:p>
            <a:pPr marL="45720" indent="0">
              <a:buNone/>
            </a:pPr>
            <a:r>
              <a:rPr lang="en-US" dirty="0" smtClean="0"/>
              <a:t>       }</a:t>
            </a:r>
          </a:p>
          <a:p>
            <a:pPr marL="45720" indent="0">
              <a:buNone/>
            </a:pPr>
            <a:r>
              <a:rPr lang="en-US" dirty="0" smtClean="0"/>
              <a:t>}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marL="4572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AutoShape 2" descr="Theta No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31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1"/>
            <a:ext cx="5257800" cy="895350"/>
          </a:xfrm>
        </p:spPr>
        <p:txBody>
          <a:bodyPr>
            <a:noAutofit/>
          </a:bodyPr>
          <a:lstStyle/>
          <a:p>
            <a:r>
              <a:rPr lang="en-IN" b="1" dirty="0" smtClean="0"/>
              <a:t>Iterative Algorithms-3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1" y="1200150"/>
            <a:ext cx="4876800" cy="34289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Test(n){</a:t>
            </a:r>
          </a:p>
          <a:p>
            <a:pPr marL="45720" indent="0"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i</a:t>
            </a:r>
            <a:r>
              <a:rPr lang="en-US" dirty="0" smtClean="0"/>
              <a:t>=1, s=1;</a:t>
            </a:r>
          </a:p>
          <a:p>
            <a:pPr marL="45720" indent="0">
              <a:buNone/>
            </a:pPr>
            <a:r>
              <a:rPr lang="en-US" dirty="0" smtClean="0"/>
              <a:t>        while(s &lt; n){</a:t>
            </a:r>
          </a:p>
          <a:p>
            <a:pPr marL="45720" indent="0">
              <a:buNone/>
            </a:pPr>
            <a:r>
              <a:rPr lang="en-US" dirty="0" smtClean="0"/>
              <a:t>             print(“DSA”);</a:t>
            </a:r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</a:t>
            </a:r>
            <a:r>
              <a:rPr lang="en-US" dirty="0" err="1" smtClean="0"/>
              <a:t>i</a:t>
            </a:r>
            <a:r>
              <a:rPr lang="en-US" dirty="0" smtClean="0"/>
              <a:t>++;</a:t>
            </a:r>
          </a:p>
          <a:p>
            <a:pPr marL="45720" indent="0">
              <a:buNone/>
            </a:pPr>
            <a:r>
              <a:rPr lang="en-US" dirty="0" smtClean="0"/>
              <a:t>             s=</a:t>
            </a:r>
            <a:r>
              <a:rPr lang="en-US" dirty="0" err="1" smtClean="0"/>
              <a:t>s+i</a:t>
            </a:r>
            <a:r>
              <a:rPr lang="en-US" dirty="0" smtClean="0"/>
              <a:t>;</a:t>
            </a:r>
          </a:p>
          <a:p>
            <a:pPr marL="45720" indent="0">
              <a:buNone/>
            </a:pPr>
            <a:r>
              <a:rPr lang="en-US" dirty="0" smtClean="0"/>
              <a:t>        }</a:t>
            </a:r>
          </a:p>
          <a:p>
            <a:pPr marL="45720" indent="0">
              <a:buNone/>
            </a:pPr>
            <a:r>
              <a:rPr lang="en-US" dirty="0" smtClean="0"/>
              <a:t>}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O(√n)</a:t>
            </a:r>
          </a:p>
          <a:p>
            <a:pPr marL="4572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AutoShape 2" descr="Theta No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450446"/>
              </p:ext>
            </p:extLst>
          </p:nvPr>
        </p:nvGraphicFramePr>
        <p:xfrm>
          <a:off x="685800" y="1200150"/>
          <a:ext cx="2971800" cy="81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300"/>
                <a:gridCol w="495300"/>
                <a:gridCol w="495300"/>
                <a:gridCol w="495300"/>
                <a:gridCol w="495300"/>
                <a:gridCol w="495300"/>
              </a:tblGrid>
              <a:tr h="406400">
                <a:tc>
                  <a:txBody>
                    <a:bodyPr/>
                    <a:lstStyle/>
                    <a:p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IN" dirty="0" smtClean="0"/>
                        <a:t>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5799" y="2266950"/>
            <a:ext cx="32004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 is the sum of first </a:t>
            </a:r>
            <a:r>
              <a:rPr lang="en-IN" dirty="0" err="1" smtClean="0"/>
              <a:t>i</a:t>
            </a:r>
            <a:r>
              <a:rPr lang="en-IN" dirty="0" smtClean="0"/>
              <a:t> natural numbers.</a:t>
            </a:r>
          </a:p>
          <a:p>
            <a:endParaRPr lang="en-IN" dirty="0"/>
          </a:p>
          <a:p>
            <a:r>
              <a:rPr lang="en-IN" dirty="0" smtClean="0"/>
              <a:t>If the loop runs for k times then the loop condition becomes false when s = k(k+1)/2 &gt;= n</a:t>
            </a:r>
          </a:p>
          <a:p>
            <a:endParaRPr lang="en-IN" dirty="0"/>
          </a:p>
          <a:p>
            <a:r>
              <a:rPr lang="en-IN" dirty="0" smtClean="0"/>
              <a:t>When (k</a:t>
            </a:r>
            <a:r>
              <a:rPr lang="en-IN" baseline="30000" dirty="0" smtClean="0"/>
              <a:t>2</a:t>
            </a:r>
            <a:r>
              <a:rPr lang="en-IN" dirty="0" smtClean="0"/>
              <a:t> + k)/2 = n</a:t>
            </a:r>
          </a:p>
          <a:p>
            <a:r>
              <a:rPr lang="en-IN" dirty="0" smtClean="0"/>
              <a:t>k = √n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927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1"/>
            <a:ext cx="5257800" cy="895350"/>
          </a:xfrm>
        </p:spPr>
        <p:txBody>
          <a:bodyPr>
            <a:noAutofit/>
          </a:bodyPr>
          <a:lstStyle/>
          <a:p>
            <a:r>
              <a:rPr lang="en-IN" b="1" dirty="0" smtClean="0"/>
              <a:t>Iterative Algorithms-4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1" y="1200150"/>
            <a:ext cx="4876800" cy="34289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Test(n){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=1;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while(i</a:t>
            </a:r>
            <a:r>
              <a:rPr lang="en-US" baseline="30000" dirty="0" smtClean="0"/>
              <a:t>2</a:t>
            </a:r>
            <a:r>
              <a:rPr lang="en-US" dirty="0" smtClean="0"/>
              <a:t> &lt;= n){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	print(“DSA”);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++;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45720" indent="0">
              <a:buNone/>
            </a:pPr>
            <a:r>
              <a:rPr lang="en-US" dirty="0" smtClean="0"/>
              <a:t>}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O(√n)</a:t>
            </a:r>
          </a:p>
          <a:p>
            <a:pPr marL="4572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AutoShape 2" descr="Theta No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66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1"/>
            <a:ext cx="5257800" cy="895350"/>
          </a:xfrm>
        </p:spPr>
        <p:txBody>
          <a:bodyPr>
            <a:noAutofit/>
          </a:bodyPr>
          <a:lstStyle/>
          <a:p>
            <a:r>
              <a:rPr lang="en-IN" b="1" dirty="0" smtClean="0"/>
              <a:t>Iterative Algorithms-5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1" y="1200150"/>
            <a:ext cx="4876800" cy="34289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Test(n){</a:t>
            </a:r>
          </a:p>
          <a:p>
            <a:pPr marL="4572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i</a:t>
            </a:r>
            <a:r>
              <a:rPr lang="en-US" dirty="0" smtClean="0"/>
              <a:t>=1,j=1,k=1;</a:t>
            </a:r>
          </a:p>
          <a:p>
            <a:pPr marL="45720" indent="0">
              <a:buNone/>
            </a:pPr>
            <a:r>
              <a:rPr lang="en-US" dirty="0" smtClean="0"/>
              <a:t>        for(;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&lt;</a:t>
            </a:r>
            <a:r>
              <a:rPr lang="en-US" dirty="0" smtClean="0"/>
              <a:t>n 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 marL="45720" indent="0">
              <a:buNone/>
            </a:pPr>
            <a:r>
              <a:rPr lang="en-US" dirty="0" smtClean="0"/>
              <a:t>             for(; j&lt;n ; </a:t>
            </a:r>
            <a:r>
              <a:rPr lang="en-US" dirty="0" err="1" smtClean="0"/>
              <a:t>j++</a:t>
            </a:r>
            <a:r>
              <a:rPr lang="en-US" dirty="0" smtClean="0"/>
              <a:t>)</a:t>
            </a:r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for(; k&lt;100 ; k++)</a:t>
            </a:r>
          </a:p>
          <a:p>
            <a:pPr marL="45720" indent="0">
              <a:buNone/>
            </a:pPr>
            <a:r>
              <a:rPr lang="en-US" dirty="0" smtClean="0"/>
              <a:t>                     print(“DSA”);</a:t>
            </a:r>
          </a:p>
          <a:p>
            <a:pPr marL="45720" indent="0">
              <a:buNone/>
            </a:pPr>
            <a:r>
              <a:rPr lang="en-US" dirty="0" smtClean="0"/>
              <a:t>}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marL="4572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AutoShape 2" descr="Theta No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110319"/>
              </p:ext>
            </p:extLst>
          </p:nvPr>
        </p:nvGraphicFramePr>
        <p:xfrm>
          <a:off x="609600" y="819145"/>
          <a:ext cx="1981200" cy="25908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/>
                <a:gridCol w="883920"/>
                <a:gridCol w="792480"/>
              </a:tblGrid>
              <a:tr h="370115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</a:t>
                      </a:r>
                      <a:endParaRPr lang="en-IN" dirty="0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1,2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2*100</a:t>
                      </a:r>
                      <a:endParaRPr lang="en-IN" dirty="0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1,2,3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3*100</a:t>
                      </a:r>
                      <a:endParaRPr lang="en-IN" dirty="0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1,2,3,4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4*100</a:t>
                      </a:r>
                      <a:endParaRPr lang="en-IN" dirty="0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IN" dirty="0" smtClean="0"/>
                        <a:t>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1,2,..,n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n*100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5575" y="3790950"/>
            <a:ext cx="3425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DSA is printed 100+2*100+3*100+…. +n*100</a:t>
            </a:r>
          </a:p>
          <a:p>
            <a:r>
              <a:rPr lang="en-IN" dirty="0" smtClean="0"/>
              <a:t>=100(1+2+3+….n)</a:t>
            </a:r>
          </a:p>
          <a:p>
            <a:r>
              <a:rPr lang="en-IN" dirty="0" smtClean="0"/>
              <a:t>=100(n(n+1)/2)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266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1"/>
            <a:ext cx="5257800" cy="895350"/>
          </a:xfrm>
        </p:spPr>
        <p:txBody>
          <a:bodyPr>
            <a:noAutofit/>
          </a:bodyPr>
          <a:lstStyle/>
          <a:p>
            <a:r>
              <a:rPr lang="en-IN" b="1" dirty="0" smtClean="0"/>
              <a:t>Iterative Algorithms-5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1" y="1200150"/>
            <a:ext cx="4876800" cy="34289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Test(n){</a:t>
            </a:r>
          </a:p>
          <a:p>
            <a:pPr marL="4572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i</a:t>
            </a:r>
            <a:r>
              <a:rPr lang="en-US" dirty="0" smtClean="0"/>
              <a:t>=1,j=1,k=1;</a:t>
            </a:r>
          </a:p>
          <a:p>
            <a:pPr marL="45720" indent="0">
              <a:buNone/>
            </a:pPr>
            <a:r>
              <a:rPr lang="en-US" dirty="0" smtClean="0"/>
              <a:t>        for(; </a:t>
            </a:r>
            <a:r>
              <a:rPr lang="en-US" dirty="0" err="1" smtClean="0"/>
              <a:t>i</a:t>
            </a:r>
            <a:r>
              <a:rPr lang="en-US" dirty="0" smtClean="0"/>
              <a:t> &lt;=n 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 marL="45720" indent="0">
              <a:buNone/>
            </a:pPr>
            <a:r>
              <a:rPr lang="en-US" dirty="0" smtClean="0"/>
              <a:t>             for(; j&lt;=i</a:t>
            </a:r>
            <a:r>
              <a:rPr lang="en-US" baseline="30000" dirty="0" smtClean="0"/>
              <a:t>2</a:t>
            </a:r>
            <a:r>
              <a:rPr lang="en-US" dirty="0" smtClean="0"/>
              <a:t> ; </a:t>
            </a:r>
            <a:r>
              <a:rPr lang="en-US" dirty="0" err="1" smtClean="0"/>
              <a:t>j++</a:t>
            </a:r>
            <a:r>
              <a:rPr lang="en-US" dirty="0" smtClean="0"/>
              <a:t>)</a:t>
            </a:r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for(; k&lt;=n/2 ; k++)</a:t>
            </a:r>
          </a:p>
          <a:p>
            <a:pPr marL="45720" indent="0">
              <a:buNone/>
            </a:pPr>
            <a:r>
              <a:rPr lang="en-US" dirty="0" smtClean="0"/>
              <a:t>                     print(“DSA”);</a:t>
            </a:r>
          </a:p>
          <a:p>
            <a:pPr marL="45720" indent="0">
              <a:buNone/>
            </a:pPr>
            <a:r>
              <a:rPr lang="en-US" dirty="0" smtClean="0"/>
              <a:t>}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O(n</a:t>
            </a:r>
            <a:r>
              <a:rPr lang="en-US" baseline="30000" dirty="0" smtClean="0"/>
              <a:t>4</a:t>
            </a:r>
            <a:r>
              <a:rPr lang="en-US" dirty="0" smtClean="0"/>
              <a:t>)</a:t>
            </a:r>
          </a:p>
          <a:p>
            <a:pPr marL="4572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AutoShape 2" descr="Theta No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539025"/>
              </p:ext>
            </p:extLst>
          </p:nvPr>
        </p:nvGraphicFramePr>
        <p:xfrm>
          <a:off x="457200" y="819145"/>
          <a:ext cx="2130425" cy="2586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758"/>
                <a:gridCol w="950497"/>
                <a:gridCol w="852170"/>
              </a:tblGrid>
              <a:tr h="370115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</a:t>
                      </a:r>
                      <a:endParaRPr lang="en-IN" dirty="0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1*n/2</a:t>
                      </a:r>
                      <a:endParaRPr lang="en-IN" dirty="0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4times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4*n/2</a:t>
                      </a:r>
                      <a:endParaRPr lang="en-IN" dirty="0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9times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9*n/2</a:t>
                      </a:r>
                      <a:endParaRPr lang="en-IN" dirty="0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2068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IN" dirty="0" smtClean="0"/>
                        <a:t>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</a:t>
                      </a:r>
                      <a:r>
                        <a:rPr lang="en-IN" baseline="30000" dirty="0" smtClean="0"/>
                        <a:t>2</a:t>
                      </a:r>
                      <a:r>
                        <a:rPr lang="en-IN" dirty="0" smtClean="0"/>
                        <a:t>times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</a:t>
                      </a:r>
                      <a:r>
                        <a:rPr lang="en-IN" baseline="30000" dirty="0" smtClean="0"/>
                        <a:t>2</a:t>
                      </a:r>
                      <a:r>
                        <a:rPr lang="en-IN" dirty="0" smtClean="0"/>
                        <a:t>*n/2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5575" y="3790950"/>
            <a:ext cx="3425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DSA is printed </a:t>
            </a:r>
          </a:p>
          <a:p>
            <a:r>
              <a:rPr lang="en-IN" dirty="0" smtClean="0"/>
              <a:t>=n/2(1+4+9+….n</a:t>
            </a:r>
            <a:r>
              <a:rPr lang="en-IN" baseline="30000" dirty="0" smtClean="0"/>
              <a:t>2</a:t>
            </a:r>
            <a:r>
              <a:rPr lang="en-IN" dirty="0" smtClean="0"/>
              <a:t>)</a:t>
            </a:r>
          </a:p>
          <a:p>
            <a:r>
              <a:rPr lang="en-IN" dirty="0" smtClean="0"/>
              <a:t>=n/2(n(n+1)(2n+1)/6)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671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8457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Algorithm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5468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An algorithm is a </a:t>
            </a:r>
            <a:r>
              <a:rPr lang="en-US" sz="4800" dirty="0" smtClean="0"/>
              <a:t>finite </a:t>
            </a:r>
            <a:r>
              <a:rPr lang="en-US" sz="4800" dirty="0"/>
              <a:t>sequence of logically related instructions to solve a </a:t>
            </a:r>
            <a:r>
              <a:rPr lang="en-US" sz="4800" dirty="0" smtClean="0"/>
              <a:t>computational </a:t>
            </a:r>
            <a:r>
              <a:rPr lang="en-US" sz="4800" dirty="0"/>
              <a:t>problem</a:t>
            </a:r>
            <a:r>
              <a:rPr lang="en-US" sz="4800" dirty="0" smtClean="0"/>
              <a:t>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8050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1"/>
            <a:ext cx="5257800" cy="895350"/>
          </a:xfrm>
        </p:spPr>
        <p:txBody>
          <a:bodyPr>
            <a:noAutofit/>
          </a:bodyPr>
          <a:lstStyle/>
          <a:p>
            <a:r>
              <a:rPr lang="en-IN" b="1" dirty="0" smtClean="0"/>
              <a:t>Iterative Algorithms-6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1" y="1200150"/>
            <a:ext cx="4876800" cy="34289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Test(n){</a:t>
            </a:r>
          </a:p>
          <a:p>
            <a:pPr marL="45720" indent="0">
              <a:buNone/>
            </a:pPr>
            <a:r>
              <a:rPr lang="en-US" dirty="0" smtClean="0"/>
              <a:t>       for(</a:t>
            </a:r>
            <a:r>
              <a:rPr lang="en-US" dirty="0" err="1" smtClean="0"/>
              <a:t>i</a:t>
            </a:r>
            <a:r>
              <a:rPr lang="en-US" dirty="0" smtClean="0"/>
              <a:t>=1; </a:t>
            </a:r>
            <a:r>
              <a:rPr lang="en-US" dirty="0"/>
              <a:t>i</a:t>
            </a:r>
            <a:r>
              <a:rPr lang="en-US" dirty="0" smtClean="0"/>
              <a:t>&lt;=n ; </a:t>
            </a:r>
            <a:r>
              <a:rPr lang="en-US" dirty="0" err="1" smtClean="0"/>
              <a:t>i</a:t>
            </a:r>
            <a:r>
              <a:rPr lang="en-US" dirty="0" smtClean="0"/>
              <a:t>=</a:t>
            </a:r>
            <a:r>
              <a:rPr lang="en-US" dirty="0" err="1" smtClean="0"/>
              <a:t>i</a:t>
            </a:r>
            <a:r>
              <a:rPr lang="en-US" dirty="0" smtClean="0"/>
              <a:t>*2)</a:t>
            </a:r>
          </a:p>
          <a:p>
            <a:pPr marL="45720" indent="0">
              <a:buNone/>
            </a:pPr>
            <a:r>
              <a:rPr lang="en-US" dirty="0" smtClean="0"/>
              <a:t>                     print(“DSA”);</a:t>
            </a:r>
          </a:p>
          <a:p>
            <a:pPr marL="45720" indent="0">
              <a:buNone/>
            </a:pPr>
            <a:r>
              <a:rPr lang="en-US" dirty="0" smtClean="0"/>
              <a:t>}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O(log</a:t>
            </a:r>
            <a:r>
              <a:rPr lang="en-US" baseline="-25000" dirty="0" smtClean="0"/>
              <a:t>2</a:t>
            </a:r>
            <a:r>
              <a:rPr lang="en-US" dirty="0" smtClean="0"/>
              <a:t> 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Suppose </a:t>
            </a:r>
            <a:r>
              <a:rPr lang="en-US" dirty="0" err="1" smtClean="0"/>
              <a:t>i</a:t>
            </a:r>
            <a:r>
              <a:rPr lang="en-US" dirty="0" smtClean="0"/>
              <a:t>=</a:t>
            </a:r>
            <a:r>
              <a:rPr lang="en-US" dirty="0" err="1" smtClean="0"/>
              <a:t>i</a:t>
            </a:r>
            <a:r>
              <a:rPr lang="en-US" dirty="0" smtClean="0"/>
              <a:t>*3 then O(log</a:t>
            </a:r>
            <a:r>
              <a:rPr lang="en-US" baseline="-25000" dirty="0" smtClean="0"/>
              <a:t>3</a:t>
            </a:r>
            <a:r>
              <a:rPr lang="en-US" dirty="0" smtClean="0"/>
              <a:t> </a:t>
            </a:r>
            <a:r>
              <a:rPr lang="en-US" dirty="0"/>
              <a:t>n</a:t>
            </a:r>
            <a:r>
              <a:rPr lang="en-US" dirty="0" smtClean="0"/>
              <a:t>) and so on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AutoShape 2" descr="Theta No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615707"/>
              </p:ext>
            </p:extLst>
          </p:nvPr>
        </p:nvGraphicFramePr>
        <p:xfrm>
          <a:off x="457200" y="819145"/>
          <a:ext cx="1278255" cy="2586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758"/>
                <a:gridCol w="950497"/>
              </a:tblGrid>
              <a:tr h="370115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r>
                        <a:rPr lang="en-IN" baseline="30000" dirty="0" smtClean="0"/>
                        <a:t>0</a:t>
                      </a:r>
                      <a:endParaRPr lang="en-IN" baseline="30000" dirty="0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r>
                        <a:rPr lang="en-IN" baseline="30000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r>
                        <a:rPr lang="en-IN" baseline="30000" dirty="0" smtClean="0"/>
                        <a:t>2</a:t>
                      </a:r>
                      <a:endParaRPr lang="en-IN" dirty="0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2068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IN" dirty="0" smtClean="0"/>
                        <a:t>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r>
                        <a:rPr lang="en-IN" baseline="30000" dirty="0" smtClean="0"/>
                        <a:t>k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60375" y="3790950"/>
            <a:ext cx="2054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DSA is printed </a:t>
            </a:r>
          </a:p>
          <a:p>
            <a:r>
              <a:rPr lang="en-IN" dirty="0" smtClean="0"/>
              <a:t>2</a:t>
            </a:r>
            <a:r>
              <a:rPr lang="en-IN" baseline="30000" dirty="0" smtClean="0"/>
              <a:t>k</a:t>
            </a:r>
            <a:r>
              <a:rPr lang="en-IN" dirty="0" smtClean="0"/>
              <a:t>=n</a:t>
            </a:r>
          </a:p>
          <a:p>
            <a:r>
              <a:rPr lang="en-IN" dirty="0" smtClean="0"/>
              <a:t>k=log</a:t>
            </a:r>
            <a:r>
              <a:rPr lang="en-IN" baseline="-25000" dirty="0" smtClean="0"/>
              <a:t>2</a:t>
            </a:r>
            <a:r>
              <a:rPr lang="en-IN" dirty="0" smtClean="0"/>
              <a:t> 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957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1"/>
            <a:ext cx="5257800" cy="895350"/>
          </a:xfrm>
        </p:spPr>
        <p:txBody>
          <a:bodyPr>
            <a:noAutofit/>
          </a:bodyPr>
          <a:lstStyle/>
          <a:p>
            <a:r>
              <a:rPr lang="en-IN" b="1" dirty="0" smtClean="0"/>
              <a:t>Iterative Algorithms-5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1" y="1200150"/>
            <a:ext cx="4876800" cy="342899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Test(n){</a:t>
            </a:r>
          </a:p>
          <a:p>
            <a:pPr marL="4572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i</a:t>
            </a:r>
            <a:r>
              <a:rPr lang="en-US" dirty="0" smtClean="0"/>
              <a:t>=1,j=1,k=1;</a:t>
            </a:r>
          </a:p>
          <a:p>
            <a:pPr marL="45720" indent="0">
              <a:buNone/>
            </a:pPr>
            <a:r>
              <a:rPr lang="en-US" dirty="0" smtClean="0"/>
              <a:t>        for(</a:t>
            </a:r>
            <a:r>
              <a:rPr lang="en-US" dirty="0" err="1" smtClean="0"/>
              <a:t>i</a:t>
            </a:r>
            <a:r>
              <a:rPr lang="en-US" dirty="0" smtClean="0"/>
              <a:t>=n/2; </a:t>
            </a:r>
            <a:r>
              <a:rPr lang="en-US" dirty="0" err="1" smtClean="0"/>
              <a:t>i</a:t>
            </a:r>
            <a:r>
              <a:rPr lang="en-US" dirty="0" smtClean="0"/>
              <a:t> &lt;=n 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 marL="45720" indent="0">
              <a:buNone/>
            </a:pPr>
            <a:r>
              <a:rPr lang="en-US" dirty="0" smtClean="0"/>
              <a:t>             for(j=1; j&lt;=n ; </a:t>
            </a:r>
            <a:r>
              <a:rPr lang="en-US" dirty="0" err="1" smtClean="0"/>
              <a:t>j++</a:t>
            </a:r>
            <a:r>
              <a:rPr lang="en-US" dirty="0" smtClean="0"/>
              <a:t>)</a:t>
            </a:r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for(k=1; k&lt;=n ; k*=2)</a:t>
            </a:r>
          </a:p>
          <a:p>
            <a:pPr marL="45720" indent="0">
              <a:buNone/>
            </a:pPr>
            <a:r>
              <a:rPr lang="en-US" dirty="0" smtClean="0"/>
              <a:t>                     print(“DSA”);</a:t>
            </a:r>
          </a:p>
          <a:p>
            <a:pPr marL="45720" indent="0">
              <a:buNone/>
            </a:pPr>
            <a:r>
              <a:rPr lang="en-US" dirty="0" smtClean="0"/>
              <a:t>}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No dependency between loops hence directly we can calculate n/2 * n * log</a:t>
            </a:r>
            <a:r>
              <a:rPr lang="en-US" baseline="-25000" dirty="0" smtClean="0"/>
              <a:t>2</a:t>
            </a:r>
            <a:r>
              <a:rPr lang="en-US" dirty="0" smtClean="0"/>
              <a:t>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n)</a:t>
            </a:r>
          </a:p>
          <a:p>
            <a:pPr marL="4572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AutoShape 2" descr="Theta No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77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4029" y="1504950"/>
            <a:ext cx="4365171" cy="1537607"/>
          </a:xfrm>
        </p:spPr>
        <p:txBody>
          <a:bodyPr>
            <a:noAutofit/>
          </a:bodyPr>
          <a:lstStyle/>
          <a:p>
            <a:r>
              <a:rPr lang="en-IN" b="1" dirty="0" smtClean="0"/>
              <a:t>Thank You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Manas</a:t>
            </a:r>
            <a:r>
              <a:rPr lang="en-US" dirty="0" smtClean="0"/>
              <a:t> </a:t>
            </a:r>
            <a:r>
              <a:rPr lang="en-US" dirty="0" err="1" smtClean="0"/>
              <a:t>Ranjan</a:t>
            </a:r>
            <a:r>
              <a:rPr lang="en-US" dirty="0" smtClean="0"/>
              <a:t> </a:t>
            </a:r>
            <a:r>
              <a:rPr lang="en-US" dirty="0" err="1" smtClean="0"/>
              <a:t>Prusty</a:t>
            </a:r>
            <a:r>
              <a:rPr lang="en-US" dirty="0" smtClean="0"/>
              <a:t>, VIT Chennai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75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Some computational problems…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28749"/>
            <a:ext cx="8077200" cy="31658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1. Given </a:t>
            </a:r>
            <a:r>
              <a:rPr lang="en-US" dirty="0"/>
              <a:t>an integer x, test whether x is prime or not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Given </a:t>
            </a:r>
            <a:r>
              <a:rPr lang="en-US" dirty="0"/>
              <a:t>a program P, check whether P runs into an </a:t>
            </a:r>
            <a:r>
              <a:rPr lang="en-US" dirty="0" smtClean="0"/>
              <a:t>infinite </a:t>
            </a:r>
            <a:r>
              <a:rPr lang="en-US" dirty="0"/>
              <a:t>loop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and so on…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62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Mathematically, an algorithm can be represented </a:t>
            </a:r>
            <a:r>
              <a:rPr lang="en-US" sz="2800" dirty="0" smtClean="0"/>
              <a:t>as a </a:t>
            </a:r>
            <a:r>
              <a:rPr lang="en-US" sz="2800" dirty="0"/>
              <a:t>function, F : </a:t>
            </a:r>
            <a:r>
              <a:rPr lang="en-US" sz="2800" dirty="0" smtClean="0"/>
              <a:t>I-&gt;O</a:t>
            </a:r>
            <a:r>
              <a:rPr lang="en-US" sz="2800" dirty="0"/>
              <a:t>, where I is the set of inputs and O is the set of outputs generated by </a:t>
            </a:r>
            <a:r>
              <a:rPr lang="en-US" sz="2800" dirty="0" smtClean="0"/>
              <a:t>the algorithm.</a:t>
            </a:r>
          </a:p>
          <a:p>
            <a:r>
              <a:rPr lang="en-US" sz="2800" dirty="0" smtClean="0"/>
              <a:t>Word </a:t>
            </a:r>
            <a:r>
              <a:rPr lang="en-US" sz="2800" dirty="0"/>
              <a:t>algorithm comes from the name of Persian author </a:t>
            </a:r>
            <a:r>
              <a:rPr lang="en-US" sz="2800" dirty="0" smtClean="0"/>
              <a:t>“</a:t>
            </a:r>
            <a:r>
              <a:rPr lang="en-US" sz="2800" i="1" dirty="0" smtClean="0">
                <a:solidFill>
                  <a:srgbClr val="7030A0"/>
                </a:solidFill>
              </a:rPr>
              <a:t>Abu </a:t>
            </a:r>
            <a:r>
              <a:rPr lang="en-US" sz="2800" i="1" dirty="0" err="1">
                <a:solidFill>
                  <a:srgbClr val="7030A0"/>
                </a:solidFill>
              </a:rPr>
              <a:t>Jafar</a:t>
            </a:r>
            <a:r>
              <a:rPr lang="en-US" sz="2800" i="1" dirty="0">
                <a:solidFill>
                  <a:srgbClr val="7030A0"/>
                </a:solidFill>
              </a:rPr>
              <a:t> Mohammad </a:t>
            </a:r>
            <a:r>
              <a:rPr lang="en-US" sz="2800" i="1" dirty="0" err="1" smtClean="0">
                <a:solidFill>
                  <a:srgbClr val="7030A0"/>
                </a:solidFill>
              </a:rPr>
              <a:t>ibn</a:t>
            </a:r>
            <a:r>
              <a:rPr lang="en-US" sz="2800" i="1" dirty="0" smtClean="0">
                <a:solidFill>
                  <a:srgbClr val="7030A0"/>
                </a:solidFill>
              </a:rPr>
              <a:t> Musa </a:t>
            </a:r>
            <a:r>
              <a:rPr lang="en-US" sz="2800" i="1" dirty="0">
                <a:solidFill>
                  <a:srgbClr val="7030A0"/>
                </a:solidFill>
              </a:rPr>
              <a:t>al </a:t>
            </a:r>
            <a:r>
              <a:rPr lang="en-US" sz="2800" i="1" dirty="0" err="1" smtClean="0">
                <a:solidFill>
                  <a:srgbClr val="7030A0"/>
                </a:solidFill>
              </a:rPr>
              <a:t>Khawarizmi</a:t>
            </a:r>
            <a:r>
              <a:rPr lang="en-US" sz="2800" i="1" dirty="0" smtClean="0">
                <a:solidFill>
                  <a:srgbClr val="7030A0"/>
                </a:solidFill>
              </a:rPr>
              <a:t> </a:t>
            </a:r>
            <a:r>
              <a:rPr lang="en-US" sz="2800" dirty="0" smtClean="0"/>
              <a:t>".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phrase algorithm is associated with computer science, the notion </a:t>
            </a:r>
            <a:r>
              <a:rPr lang="en-US" sz="2800" i="1" dirty="0" smtClean="0"/>
              <a:t>computation</a:t>
            </a:r>
            <a:r>
              <a:rPr lang="en-US" sz="2800" dirty="0" smtClean="0"/>
              <a:t> </a:t>
            </a:r>
            <a:r>
              <a:rPr lang="en-US" sz="2800" dirty="0"/>
              <a:t>(</a:t>
            </a:r>
            <a:r>
              <a:rPr lang="en-US" sz="2800" i="1" dirty="0"/>
              <a:t>algorithm</a:t>
            </a:r>
            <a:r>
              <a:rPr lang="en-US" sz="2800" dirty="0"/>
              <a:t>) did exist for many centuries.</a:t>
            </a: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422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845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Algorithm…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sz="2400" dirty="0">
                <a:ea typeface="SimSun" pitchFamily="2" charset="-122"/>
              </a:rPr>
              <a:t>May be specified </a:t>
            </a:r>
          </a:p>
          <a:p>
            <a:pPr lvl="2"/>
            <a:r>
              <a:rPr lang="en-US" altLang="zh-CN" sz="1800" dirty="0" smtClean="0">
                <a:ea typeface="SimSun" pitchFamily="2" charset="-122"/>
              </a:rPr>
              <a:t>In English</a:t>
            </a:r>
          </a:p>
          <a:p>
            <a:pPr lvl="2"/>
            <a:r>
              <a:rPr lang="en-US" altLang="zh-CN" sz="1800" dirty="0" smtClean="0">
                <a:ea typeface="SimSun" pitchFamily="2" charset="-122"/>
              </a:rPr>
              <a:t>As a computer program</a:t>
            </a:r>
          </a:p>
          <a:p>
            <a:pPr lvl="2"/>
            <a:r>
              <a:rPr lang="en-US" altLang="zh-CN" sz="1800" dirty="0" smtClean="0">
                <a:ea typeface="SimSun" pitchFamily="2" charset="-122"/>
              </a:rPr>
              <a:t>As a pseudo-code</a:t>
            </a:r>
          </a:p>
          <a:p>
            <a:r>
              <a:rPr lang="en-US" altLang="zh-CN" sz="2400" dirty="0" smtClean="0">
                <a:ea typeface="SimSun" pitchFamily="2" charset="-122"/>
              </a:rPr>
              <a:t>Data structures</a:t>
            </a:r>
          </a:p>
          <a:p>
            <a:pPr lvl="1"/>
            <a:r>
              <a:rPr lang="en-US" altLang="zh-CN" sz="2000" dirty="0" smtClean="0">
                <a:ea typeface="SimSun" pitchFamily="2" charset="-122"/>
              </a:rPr>
              <a:t>Methods of organizing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36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19349"/>
            <a:ext cx="8534400" cy="217527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4000" dirty="0" smtClean="0">
                <a:ea typeface="SimSun" pitchFamily="2" charset="-122"/>
              </a:rPr>
              <a:t>Program = algorithms + data structures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09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E9648F6FC2B54BA28ACEEAE94F4F7A" ma:contentTypeVersion="2" ma:contentTypeDescription="Create a new document." ma:contentTypeScope="" ma:versionID="1e0e4d98f07b2ba4ac6f3768635347c4">
  <xsd:schema xmlns:xsd="http://www.w3.org/2001/XMLSchema" xmlns:xs="http://www.w3.org/2001/XMLSchema" xmlns:p="http://schemas.microsoft.com/office/2006/metadata/properties" xmlns:ns2="20e964fd-9e02-4023-9400-e190afd50962" targetNamespace="http://schemas.microsoft.com/office/2006/metadata/properties" ma:root="true" ma:fieldsID="14f37dbab1fb988e813ccb9d06b60efc" ns2:_="">
    <xsd:import namespace="20e964fd-9e02-4023-9400-e190afd509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e964fd-9e02-4023-9400-e190afd509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CCB23BD-5975-4CC3-8454-899299C53DA6}"/>
</file>

<file path=customXml/itemProps2.xml><?xml version="1.0" encoding="utf-8"?>
<ds:datastoreItem xmlns:ds="http://schemas.openxmlformats.org/officeDocument/2006/customXml" ds:itemID="{131B9FF0-E2C7-4F68-B98D-D603C2D8C9B0}"/>
</file>

<file path=customXml/itemProps3.xml><?xml version="1.0" encoding="utf-8"?>
<ds:datastoreItem xmlns:ds="http://schemas.openxmlformats.org/officeDocument/2006/customXml" ds:itemID="{5000B558-699C-4033-94E4-2DBE829DDB1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14271</TotalTime>
  <Words>2574</Words>
  <Application>Microsoft Office PowerPoint</Application>
  <PresentationFormat>On-screen Show (16:9)</PresentationFormat>
  <Paragraphs>560</Paragraphs>
  <Slides>52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4" baseType="lpstr">
      <vt:lpstr>Office Theme</vt:lpstr>
      <vt:lpstr>Clip</vt:lpstr>
      <vt:lpstr>Algorithms: Design</vt:lpstr>
      <vt:lpstr>Analysis of Algorithms</vt:lpstr>
      <vt:lpstr>Books I follow…</vt:lpstr>
      <vt:lpstr>Introduction</vt:lpstr>
      <vt:lpstr>Algorithm</vt:lpstr>
      <vt:lpstr>Some computational problems…</vt:lpstr>
      <vt:lpstr>Algorithm…</vt:lpstr>
      <vt:lpstr>Algorithm…</vt:lpstr>
      <vt:lpstr>PowerPoint Presentation</vt:lpstr>
      <vt:lpstr>The definition of algorithm sparks natural fundamental questions;</vt:lpstr>
      <vt:lpstr>Pseudocode </vt:lpstr>
      <vt:lpstr>Pseudocode Details</vt:lpstr>
      <vt:lpstr>An example…</vt:lpstr>
      <vt:lpstr>An example…</vt:lpstr>
      <vt:lpstr>Types of Algorithm</vt:lpstr>
      <vt:lpstr>1. Iterative </vt:lpstr>
      <vt:lpstr>Recursive</vt:lpstr>
      <vt:lpstr>Algorithm: Analysis steps</vt:lpstr>
      <vt:lpstr>Algorithm: Analysis steps…</vt:lpstr>
      <vt:lpstr>Some popular problems…</vt:lpstr>
      <vt:lpstr>Some popular problems…</vt:lpstr>
      <vt:lpstr>Algorithm: Analysis steps…</vt:lpstr>
      <vt:lpstr>Step-count Method and Asymptotic Notation</vt:lpstr>
      <vt:lpstr>Examples for Step-Count Calculation:</vt:lpstr>
      <vt:lpstr>Examples for Step-Count Calculation:</vt:lpstr>
      <vt:lpstr>Adding two matrices of order m and n</vt:lpstr>
      <vt:lpstr>Recursive sum of elements in an array</vt:lpstr>
      <vt:lpstr>Expanding T(n) for the previous problem</vt:lpstr>
      <vt:lpstr>Can you do?</vt:lpstr>
      <vt:lpstr>Math you need to Review</vt:lpstr>
      <vt:lpstr>Order of Growth</vt:lpstr>
      <vt:lpstr>Asymptotic analysis</vt:lpstr>
      <vt:lpstr>Popular Asymptotic Notations</vt:lpstr>
      <vt:lpstr>Big-oh notation</vt:lpstr>
      <vt:lpstr>Big-oh notation…</vt:lpstr>
      <vt:lpstr>Exercises – Big-oh</vt:lpstr>
      <vt:lpstr>o-notation</vt:lpstr>
      <vt:lpstr>Asymptotic lower bounds - Omega Notation</vt:lpstr>
      <vt:lpstr>Exercises - Ω Notation</vt:lpstr>
      <vt:lpstr>ω-notation </vt:lpstr>
      <vt:lpstr>Asymptotic tight bound - Theta Notation</vt:lpstr>
      <vt:lpstr>Asymptotic tight bound - Examples</vt:lpstr>
      <vt:lpstr>Common time complexities</vt:lpstr>
      <vt:lpstr>Iterative Algorithms-1</vt:lpstr>
      <vt:lpstr>Iterative Algorithms-2</vt:lpstr>
      <vt:lpstr>Iterative Algorithms-3</vt:lpstr>
      <vt:lpstr>Iterative Algorithms-4</vt:lpstr>
      <vt:lpstr>Iterative Algorithms-5</vt:lpstr>
      <vt:lpstr>Iterative Algorithms-5</vt:lpstr>
      <vt:lpstr>Iterative Algorithms-6</vt:lpstr>
      <vt:lpstr>Iterative Algorithms-5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vitbpl</dc:creator>
  <cp:lastModifiedBy>Windows User</cp:lastModifiedBy>
  <cp:revision>624</cp:revision>
  <dcterms:created xsi:type="dcterms:W3CDTF">2006-08-16T00:00:00Z</dcterms:created>
  <dcterms:modified xsi:type="dcterms:W3CDTF">2020-08-15T09:39:36Z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0x0101004AE9648F6FC2B54BA28ACEEAE94F4F7A</vt:lpwstr>
  </property>
</Properties>
</file>