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03" r:id="rId4"/>
    <p:sldId id="304" r:id="rId5"/>
    <p:sldId id="305" r:id="rId6"/>
    <p:sldId id="306" r:id="rId7"/>
    <p:sldId id="314" r:id="rId8"/>
    <p:sldId id="307" r:id="rId9"/>
    <p:sldId id="308" r:id="rId10"/>
    <p:sldId id="313" r:id="rId11"/>
    <p:sldId id="309" r:id="rId12"/>
    <p:sldId id="311" r:id="rId13"/>
    <p:sldId id="280" r:id="rId14"/>
    <p:sldId id="282" r:id="rId15"/>
    <p:sldId id="283" r:id="rId16"/>
    <p:sldId id="284" r:id="rId17"/>
    <p:sldId id="285" r:id="rId18"/>
    <p:sldId id="293" r:id="rId19"/>
    <p:sldId id="294" r:id="rId20"/>
    <p:sldId id="295" r:id="rId21"/>
    <p:sldId id="290" r:id="rId22"/>
    <p:sldId id="286" r:id="rId23"/>
    <p:sldId id="287" r:id="rId24"/>
    <p:sldId id="297" r:id="rId25"/>
    <p:sldId id="288" r:id="rId26"/>
    <p:sldId id="289" r:id="rId27"/>
    <p:sldId id="315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F970-C95D-45CA-8DCA-2B3E2B3D365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2D29-6542-45BC-9529-F3EC64F6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EE9230-9158-4F78-A1E9-BA469674A4C1}" type="slidenum">
              <a:rPr lang="en-CA" sz="1200" smtClean="0"/>
              <a:pPr eaLnBrk="1" hangingPunct="1"/>
              <a:t>2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38A9DB-6EF6-4D7C-B3B3-874CC804FC54}" type="slidenum">
              <a:rPr lang="en-CA" sz="1200" smtClean="0"/>
              <a:pPr eaLnBrk="1" hangingPunct="1"/>
              <a:t>3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D126BE-7F06-4541-A5E8-7FE609EC2C5C}" type="slidenum">
              <a:rPr lang="en-CA" sz="1200" smtClean="0"/>
              <a:pPr eaLnBrk="1" hangingPunct="1"/>
              <a:t>4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3D5C9D-CCD1-4E64-89D6-8BE228250808}" type="slidenum">
              <a:rPr lang="en-CA" sz="1200" smtClean="0"/>
              <a:pPr eaLnBrk="1" hangingPunct="1"/>
              <a:t>5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D72486-505E-4C35-9B05-158ADECE2F9A}" type="slidenum">
              <a:rPr lang="en-CA" sz="1200" smtClean="0"/>
              <a:pPr eaLnBrk="1" hangingPunct="1"/>
              <a:t>6</a:t>
            </a:fld>
            <a:endParaRPr lang="en-CA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1A15-9EFA-48D3-A40F-4CB254B0F6E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sd.uwo.ca/courses/CS1027b/notes/CS1027-012-Lists-W1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1"/>
            <a:ext cx="8458200" cy="2895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rgbClr val="002060"/>
                </a:solidFill>
              </a:rPr>
              <a:t>CSE2003 </a:t>
            </a:r>
            <a:r>
              <a:rPr lang="en-US" sz="4000" dirty="0">
                <a:solidFill>
                  <a:srgbClr val="002060"/>
                </a:solidFill>
              </a:rPr>
              <a:t>- Data Structures and </a:t>
            </a:r>
            <a:r>
              <a:rPr lang="en-US" sz="4000" dirty="0" smtClean="0">
                <a:solidFill>
                  <a:srgbClr val="002060"/>
                </a:solidFill>
              </a:rPr>
              <a:t>Algorithms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Arrays </a:t>
            </a:r>
            <a:r>
              <a:rPr lang="en-US" dirty="0">
                <a:solidFill>
                  <a:srgbClr val="00B0F0"/>
                </a:solidFill>
              </a:rPr>
              <a:t>and Stacks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Oswald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order of the elements in the list is </a:t>
            </a:r>
            <a:r>
              <a:rPr lang="en-US" b="1" dirty="0"/>
              <a:t>not </a:t>
            </a:r>
            <a:r>
              <a:rPr lang="en-US" dirty="0"/>
              <a:t>based on a characteristic of the elements, but is determined by the </a:t>
            </a:r>
            <a:r>
              <a:rPr lang="en-US" dirty="0">
                <a:solidFill>
                  <a:srgbClr val="0070C0"/>
                </a:solidFill>
              </a:rPr>
              <a:t>user</a:t>
            </a:r>
            <a:r>
              <a:rPr lang="en-US" dirty="0"/>
              <a:t> of the </a:t>
            </a:r>
            <a:r>
              <a:rPr lang="en-US" dirty="0" smtClean="0"/>
              <a:t>list.</a:t>
            </a:r>
          </a:p>
          <a:p>
            <a:r>
              <a:rPr lang="en-US" dirty="0"/>
              <a:t>A new element can be </a:t>
            </a:r>
            <a:r>
              <a:rPr lang="en-US" dirty="0" smtClean="0"/>
              <a:t>put on the front/rear/middle of the list.</a:t>
            </a:r>
          </a:p>
          <a:p>
            <a:r>
              <a:rPr lang="en-US" dirty="0"/>
              <a:t>Examples: shopping list, to-do list,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5638800" cy="224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2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Indexed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Elements </a:t>
            </a:r>
            <a:r>
              <a:rPr lang="en-US" sz="2400" dirty="0"/>
              <a:t>are referenced by their </a:t>
            </a:r>
            <a:r>
              <a:rPr lang="en-US" sz="2400" dirty="0">
                <a:solidFill>
                  <a:srgbClr val="0070C0"/>
                </a:solidFill>
              </a:rPr>
              <a:t>numeric position</a:t>
            </a:r>
            <a:r>
              <a:rPr lang="en-US" sz="2400" dirty="0"/>
              <a:t> in the list, called its </a:t>
            </a:r>
            <a:r>
              <a:rPr lang="en-US" sz="2400" dirty="0" smtClean="0">
                <a:solidFill>
                  <a:srgbClr val="00B050"/>
                </a:solidFill>
              </a:rPr>
              <a:t>index.</a:t>
            </a:r>
          </a:p>
          <a:p>
            <a:r>
              <a:rPr lang="en-US" sz="2400" dirty="0"/>
              <a:t>It’s the position in the list that is important, and the user can determine the order that the items go in the </a:t>
            </a:r>
            <a:r>
              <a:rPr lang="en-US" sz="2400" dirty="0" smtClean="0"/>
              <a:t>list.</a:t>
            </a:r>
          </a:p>
          <a:p>
            <a:r>
              <a:rPr lang="en-US" sz="2400" dirty="0"/>
              <a:t>Every time the list changes, the </a:t>
            </a:r>
            <a:r>
              <a:rPr lang="en-US" sz="2400" dirty="0">
                <a:solidFill>
                  <a:srgbClr val="0070C0"/>
                </a:solidFill>
              </a:rPr>
              <a:t>position</a:t>
            </a:r>
            <a:r>
              <a:rPr lang="en-US" sz="2400" dirty="0"/>
              <a:t> (index) of an element may </a:t>
            </a:r>
            <a:r>
              <a:rPr lang="en-US" sz="2400" dirty="0" smtClean="0"/>
              <a:t>change.</a:t>
            </a:r>
          </a:p>
          <a:p>
            <a:r>
              <a:rPr lang="en-US" sz="2400" i="1" dirty="0"/>
              <a:t>Example: </a:t>
            </a:r>
            <a:r>
              <a:rPr lang="en-US" sz="2400" dirty="0"/>
              <a:t>current first-place holder in the </a:t>
            </a:r>
            <a:r>
              <a:rPr lang="en-US" sz="2400" dirty="0" smtClean="0"/>
              <a:t>F1- car race</a:t>
            </a:r>
            <a:endParaRPr lang="en-US" sz="2400" dirty="0"/>
          </a:p>
        </p:txBody>
      </p:sp>
      <p:pic>
        <p:nvPicPr>
          <p:cNvPr id="3074" name="Picture 2" descr="D:\data structures notes\FALL 20-21\Lecture Notes daywise\Day 0 - Intro to DSA\indexed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4953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The Common Operations on a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163479"/>
              </p:ext>
            </p:extLst>
          </p:nvPr>
        </p:nvGraphicFramePr>
        <p:xfrm>
          <a:off x="444500" y="1143000"/>
          <a:ext cx="79375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1849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Adds an element to the list (in the correct place)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remove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and returns the element at a particular index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first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Examines the element at the front of the list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Examines the element at the rear of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contains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if a particular element is in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size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the number of elements in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iterator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an iterator for the list’s elements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toString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 string representation of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 reference to the element at the specified index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indexOf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index of the specified element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An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72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Arguably the most fundamental data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- Other </a:t>
            </a:r>
            <a:r>
              <a:rPr lang="en-US" dirty="0">
                <a:solidFill>
                  <a:schemeClr val="bg1"/>
                </a:solidFill>
              </a:rPr>
              <a:t>data structures built using </a:t>
            </a: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- Computer </a:t>
            </a:r>
            <a:r>
              <a:rPr lang="en-US" dirty="0">
                <a:solidFill>
                  <a:schemeClr val="bg1"/>
                </a:solidFill>
              </a:rPr>
              <a:t>memory is like a giant </a:t>
            </a:r>
            <a:r>
              <a:rPr lang="en-US" dirty="0" smtClean="0">
                <a:solidFill>
                  <a:schemeClr val="bg1"/>
                </a:solidFill>
              </a:rPr>
              <a:t>array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Convenient </a:t>
            </a:r>
            <a:r>
              <a:rPr lang="en-US" dirty="0">
                <a:solidFill>
                  <a:schemeClr val="bg1"/>
                </a:solidFill>
              </a:rPr>
              <a:t>way to process large amounts </a:t>
            </a:r>
            <a:r>
              <a:rPr lang="en-US" dirty="0" smtClean="0">
                <a:solidFill>
                  <a:schemeClr val="bg1"/>
                </a:solidFill>
              </a:rPr>
              <a:t>of related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Array Basics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 </a:t>
            </a:r>
            <a:r>
              <a:rPr lang="en-US" sz="2400" b="1" dirty="0">
                <a:solidFill>
                  <a:schemeClr val="bg1"/>
                </a:solidFill>
              </a:rPr>
              <a:t>array</a:t>
            </a:r>
            <a:r>
              <a:rPr lang="en-US" sz="2400" dirty="0">
                <a:solidFill>
                  <a:schemeClr val="bg1"/>
                </a:solidFill>
              </a:rPr>
              <a:t> is an indexed collection of data elements of the same type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1)  Indexed</a:t>
            </a:r>
            <a:r>
              <a:rPr lang="en-US" sz="2400" dirty="0">
                <a:solidFill>
                  <a:schemeClr val="bg1"/>
                </a:solidFill>
              </a:rPr>
              <a:t> means that the array elements are </a:t>
            </a:r>
            <a:r>
              <a:rPr lang="en-US" sz="2400" dirty="0" smtClean="0">
                <a:solidFill>
                  <a:schemeClr val="bg1"/>
                </a:solidFill>
              </a:rPr>
              <a:t>numbered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(</a:t>
            </a:r>
            <a:r>
              <a:rPr lang="en-US" sz="2400" dirty="0">
                <a:solidFill>
                  <a:schemeClr val="bg1"/>
                </a:solidFill>
              </a:rPr>
              <a:t>starting at 0).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2)  The restriction of the </a:t>
            </a:r>
            <a:r>
              <a:rPr lang="en-US" sz="2400" b="1" dirty="0">
                <a:solidFill>
                  <a:schemeClr val="bg1"/>
                </a:solidFill>
              </a:rPr>
              <a:t>same type</a:t>
            </a:r>
            <a:r>
              <a:rPr lang="en-US" sz="2400" dirty="0">
                <a:solidFill>
                  <a:schemeClr val="bg1"/>
                </a:solidFill>
              </a:rPr>
              <a:t> is an important one,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because </a:t>
            </a:r>
            <a:r>
              <a:rPr lang="en-US" sz="2400" dirty="0">
                <a:solidFill>
                  <a:schemeClr val="bg1"/>
                </a:solidFill>
              </a:rPr>
              <a:t>arrays are stored in consecutive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cells</a:t>
            </a:r>
            <a:r>
              <a:rPr lang="en-US" sz="2400" dirty="0">
                <a:solidFill>
                  <a:schemeClr val="bg1"/>
                </a:solidFill>
              </a:rPr>
              <a:t>.  Every cell must be the same type (and therefore,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the same size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1- dimensional  array is like a </a:t>
            </a:r>
            <a:r>
              <a:rPr lang="en-US" sz="2400" i="1" dirty="0" smtClean="0">
                <a:solidFill>
                  <a:schemeClr val="bg1"/>
                </a:solidFill>
              </a:rPr>
              <a:t>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 Generally a ‘Vector’.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2-dimensional array is like a </a:t>
            </a:r>
            <a:r>
              <a:rPr lang="en-US" sz="2400" i="1" dirty="0" smtClean="0">
                <a:solidFill>
                  <a:schemeClr val="bg1"/>
                </a:solidFill>
              </a:rPr>
              <a:t>table</a:t>
            </a:r>
            <a:r>
              <a:rPr lang="en-US" sz="2400" dirty="0" smtClean="0">
                <a:solidFill>
                  <a:schemeClr val="bg1"/>
                </a:solidFill>
              </a:rPr>
              <a:t> – Generally a ‘Matrix’.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multidimensional array - Array of arrays.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7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Declaring 1-D Arrays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datatype_name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size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4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 err="1" smtClean="0">
                <a:solidFill>
                  <a:schemeClr val="bg1"/>
                </a:solidFill>
              </a:rPr>
              <a:t>nt</a:t>
            </a:r>
            <a:r>
              <a:rPr lang="en-US" sz="2400" dirty="0" smtClean="0">
                <a:solidFill>
                  <a:schemeClr val="bg1"/>
                </a:solidFill>
              </a:rPr>
              <a:t> age[5]; // an array of 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 integers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 marks[20]; An array of 20 decimals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Initialization: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int</a:t>
            </a:r>
            <a:r>
              <a:rPr lang="en-US" sz="2400" i="1" dirty="0" smtClean="0">
                <a:solidFill>
                  <a:schemeClr val="bg1"/>
                </a:solidFill>
              </a:rPr>
              <a:t> array1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 = {1, 2, 3, 4, 5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en-US" sz="2400" i="1" dirty="0" smtClean="0">
                <a:solidFill>
                  <a:schemeClr val="bg1"/>
                </a:solidFill>
              </a:rPr>
              <a:t>; // </a:t>
            </a:r>
            <a:r>
              <a:rPr lang="en-US" sz="2400" i="1" dirty="0" err="1">
                <a:solidFill>
                  <a:schemeClr val="bg1"/>
                </a:solidFill>
              </a:rPr>
              <a:t>int</a:t>
            </a:r>
            <a:r>
              <a:rPr lang="en-US" sz="2400" i="1" dirty="0">
                <a:solidFill>
                  <a:schemeClr val="bg1"/>
                </a:solidFill>
              </a:rPr>
              <a:t> array1</a:t>
            </a:r>
            <a:r>
              <a:rPr lang="en-US" sz="2400" dirty="0" smtClean="0">
                <a:solidFill>
                  <a:schemeClr val="bg1"/>
                </a:solidFill>
              </a:rPr>
              <a:t>[]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= {1, 2, 3, 4, 5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i="1" dirty="0">
                <a:solidFill>
                  <a:schemeClr val="bg1"/>
                </a:solidFill>
              </a:rPr>
              <a:t>; </a:t>
            </a:r>
            <a:r>
              <a:rPr lang="en-US" sz="2400" i="1" dirty="0" smtClean="0">
                <a:solidFill>
                  <a:schemeClr val="bg1"/>
                </a:solidFill>
              </a:rPr>
              <a:t>is also OK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char array2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] </a:t>
            </a:r>
            <a:r>
              <a:rPr lang="en-US" sz="2400" i="1" dirty="0" smtClean="0">
                <a:solidFill>
                  <a:schemeClr val="bg1"/>
                </a:solidFill>
              </a:rPr>
              <a:t>=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  <a:r>
              <a:rPr lang="en-US" sz="2400" i="1" dirty="0" smtClean="0">
                <a:solidFill>
                  <a:schemeClr val="bg1"/>
                </a:solidFill>
              </a:rPr>
              <a:t>‘a’, ‘b’, ‘c’, ‘d’, ‘e’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Char array3</a:t>
            </a:r>
            <a:r>
              <a:rPr lang="en-US" sz="2400" dirty="0" smtClean="0">
                <a:solidFill>
                  <a:schemeClr val="bg1"/>
                </a:solidFill>
              </a:rPr>
              <a:t>[]</a:t>
            </a:r>
            <a:r>
              <a:rPr lang="en-US" sz="2400" i="1" dirty="0" smtClean="0">
                <a:solidFill>
                  <a:schemeClr val="bg1"/>
                </a:solidFill>
              </a:rPr>
              <a:t> = “India”;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45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1-D Array – An Example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array index is generally taken as ‘</a:t>
            </a:r>
            <a:r>
              <a:rPr lang="en-US" i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’ where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i="1" dirty="0" smtClean="0">
                <a:solidFill>
                  <a:schemeClr val="bg1"/>
                </a:solidFill>
              </a:rPr>
              <a:t>0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i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≤ </a:t>
            </a:r>
            <a:r>
              <a:rPr lang="en-US" i="1" dirty="0" smtClean="0">
                <a:solidFill>
                  <a:schemeClr val="bg1"/>
                </a:solidFill>
              </a:rPr>
              <a:t>size-1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64539"/>
              </p:ext>
            </p:extLst>
          </p:nvPr>
        </p:nvGraphicFramePr>
        <p:xfrm>
          <a:off x="1524000" y="3429000"/>
          <a:ext cx="6096000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0497"/>
              </p:ext>
            </p:extLst>
          </p:nvPr>
        </p:nvGraphicFramePr>
        <p:xfrm>
          <a:off x="1107299" y="2281375"/>
          <a:ext cx="91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2239972"/>
            <a:ext cx="792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24000" y="2438400"/>
            <a:ext cx="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0" y="4251811"/>
            <a:ext cx="1322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age[i = 0]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819399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age[1]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1148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age[2]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578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age[3]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5532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age[4]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731826" y="5052443"/>
            <a:ext cx="1114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index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33600" y="4651921"/>
            <a:ext cx="0" cy="400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1-D Array – An example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/* Program to calculate the first 20 Fibonacci numbers. */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i, </a:t>
            </a:r>
            <a:r>
              <a:rPr lang="en-US" sz="2400" dirty="0" err="1" smtClean="0">
                <a:solidFill>
                  <a:schemeClr val="bg1"/>
                </a:solidFill>
              </a:rPr>
              <a:t>fibonacci</a:t>
            </a:r>
            <a:r>
              <a:rPr lang="en-US" sz="2400" dirty="0" smtClean="0">
                <a:solidFill>
                  <a:schemeClr val="bg1"/>
                </a:solidFill>
              </a:rPr>
              <a:t>[ 20 ];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fibonacci[ 0 ] = 0;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fibonacci[ 1 ] = 1;</a:t>
            </a:r>
          </a:p>
          <a:p>
            <a:pPr marL="0" indent="0">
              <a:buNone/>
            </a:pPr>
            <a:endParaRPr lang="it-IT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for( i = 2; i &lt; 20; i++ ) 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      fibonacci[ i ] = fibonacci[ i - 2 ] + fibonacci[ i - 1 ]; </a:t>
            </a:r>
          </a:p>
          <a:p>
            <a:pPr marL="0" indent="0">
              <a:buNone/>
            </a:pPr>
            <a:endParaRPr lang="it-IT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for( i = 0; i &lt; 20; i++ ) 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      print( i, fibonacci[ i ] 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Searching an element in the array  -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for</a:t>
            </a:r>
            <a:r>
              <a:rPr lang="en-US" sz="2400" dirty="0"/>
              <a:t> </a:t>
            </a:r>
            <a:r>
              <a:rPr lang="en-US" sz="2400" dirty="0" smtClean="0"/>
              <a:t>(i</a:t>
            </a:r>
            <a:r>
              <a:rPr lang="en-US" sz="2400" dirty="0"/>
              <a:t> = 0; </a:t>
            </a:r>
            <a:r>
              <a:rPr lang="en-US" sz="2400" dirty="0" smtClean="0"/>
              <a:t>i</a:t>
            </a:r>
            <a:r>
              <a:rPr lang="en-US" sz="2400" dirty="0"/>
              <a:t> &lt; n; i</a:t>
            </a:r>
            <a:r>
              <a:rPr lang="en-US" sz="2400" dirty="0" smtClean="0"/>
              <a:t>++)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{</a:t>
            </a:r>
            <a:br>
              <a:rPr lang="en-US" sz="2400" dirty="0"/>
            </a:br>
            <a:r>
              <a:rPr lang="en-US" sz="2400" dirty="0"/>
              <a:t>    if (</a:t>
            </a:r>
            <a:r>
              <a:rPr lang="en-US" sz="2400" dirty="0" smtClean="0"/>
              <a:t>array[i]</a:t>
            </a:r>
            <a:r>
              <a:rPr lang="en-US" sz="2400" dirty="0"/>
              <a:t> == </a:t>
            </a:r>
            <a:r>
              <a:rPr lang="en-US" sz="2400" dirty="0" smtClean="0"/>
              <a:t>key)</a:t>
            </a:r>
            <a:r>
              <a:rPr lang="en-US" sz="2400" dirty="0"/>
              <a:t>    </a:t>
            </a:r>
            <a:r>
              <a:rPr lang="en-US" sz="2400" i="1" dirty="0"/>
              <a:t>/* If required element is found */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 {</a:t>
            </a:r>
            <a:br>
              <a:rPr lang="en-US" sz="2400" dirty="0"/>
            </a:br>
            <a:r>
              <a:rPr lang="en-US" sz="2400" dirty="0"/>
              <a:t>      </a:t>
            </a:r>
            <a:r>
              <a:rPr lang="en-US" sz="2400" dirty="0" err="1"/>
              <a:t>printf</a:t>
            </a:r>
            <a:r>
              <a:rPr lang="en-US" sz="2400" dirty="0"/>
              <a:t>("%d is present at location %d.</a:t>
            </a:r>
            <a:r>
              <a:rPr lang="en-US" sz="2400" b="1" dirty="0"/>
              <a:t>\n</a:t>
            </a:r>
            <a:r>
              <a:rPr lang="en-US" sz="2400" dirty="0"/>
              <a:t>", </a:t>
            </a:r>
            <a:r>
              <a:rPr lang="en-US" sz="2400" dirty="0" smtClean="0"/>
              <a:t>key,</a:t>
            </a:r>
            <a:r>
              <a:rPr lang="en-US" sz="2400" dirty="0"/>
              <a:t> </a:t>
            </a:r>
            <a:r>
              <a:rPr lang="en-US" sz="2400" dirty="0" smtClean="0"/>
              <a:t>i+1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      </a:t>
            </a:r>
            <a:r>
              <a:rPr lang="en-US" sz="2400" b="1" dirty="0"/>
              <a:t>break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    }</a:t>
            </a:r>
            <a:br>
              <a:rPr lang="en-US" sz="2400" dirty="0"/>
            </a:br>
            <a:r>
              <a:rPr lang="en-US" sz="2400" dirty="0"/>
              <a:t>  }</a:t>
            </a:r>
            <a:br>
              <a:rPr lang="en-US" sz="2400" dirty="0"/>
            </a:br>
            <a:r>
              <a:rPr lang="en-US" sz="2400" dirty="0"/>
              <a:t>  if </a:t>
            </a:r>
            <a:r>
              <a:rPr lang="en-US" sz="2400" dirty="0" smtClean="0"/>
              <a:t>(i==</a:t>
            </a:r>
            <a:r>
              <a:rPr lang="en-US" sz="2400" dirty="0"/>
              <a:t> n)</a:t>
            </a:r>
            <a:br>
              <a:rPr lang="en-US" sz="2400" dirty="0"/>
            </a:br>
            <a:r>
              <a:rPr lang="en-US" sz="2400" dirty="0"/>
              <a:t>    </a:t>
            </a:r>
            <a:r>
              <a:rPr lang="en-US" sz="2400" dirty="0" err="1"/>
              <a:t>printf</a:t>
            </a:r>
            <a:r>
              <a:rPr lang="en-US" sz="2400" dirty="0"/>
              <a:t>("%d isn't present in the array.</a:t>
            </a:r>
            <a:r>
              <a:rPr lang="en-US" sz="2400" b="1" dirty="0"/>
              <a:t>\n</a:t>
            </a:r>
            <a:r>
              <a:rPr lang="en-US" sz="2400" dirty="0"/>
              <a:t>", </a:t>
            </a:r>
            <a:r>
              <a:rPr lang="en-US" sz="2400" dirty="0" smtClean="0"/>
              <a:t>key);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  return 0;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an element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\\ To </a:t>
            </a:r>
            <a:r>
              <a:rPr lang="en-US" dirty="0"/>
              <a:t>change its value, that is to update its value, you could just write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[i</a:t>
            </a:r>
            <a:r>
              <a:rPr lang="en-US" dirty="0"/>
              <a:t>]= </a:t>
            </a:r>
            <a:r>
              <a:rPr lang="en-US" dirty="0" err="1"/>
              <a:t>new_value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\\ If </a:t>
            </a:r>
            <a:r>
              <a:rPr lang="en-US" dirty="0"/>
              <a:t>you don’t know the index of that element, you could run a search on it=&gt;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n;i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arr</a:t>
            </a:r>
            <a:r>
              <a:rPr lang="en-US" dirty="0" smtClean="0"/>
              <a:t>[i</a:t>
            </a:r>
            <a:r>
              <a:rPr lang="en-US" dirty="0"/>
              <a:t>]==</a:t>
            </a:r>
            <a:r>
              <a:rPr lang="en-US" dirty="0" err="1"/>
              <a:t>old_value</a:t>
            </a:r>
            <a:r>
              <a:rPr lang="en-US" dirty="0" smtClean="0"/>
              <a:t>) {  //</a:t>
            </a:r>
            <a:r>
              <a:rPr lang="en-US" dirty="0"/>
              <a:t>element found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pos</a:t>
            </a:r>
            <a:r>
              <a:rPr lang="en-US" dirty="0" smtClean="0"/>
              <a:t>=i;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break;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]=</a:t>
            </a:r>
            <a:r>
              <a:rPr lang="en-US" dirty="0" err="1"/>
              <a:t>new_value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Memory Allocation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Memory allocation can be classified as either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Contiguous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Linked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Indexed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Prototypical examples: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Contiguous allocation:	arrays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Linked allocation:		linked list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Copy an </a:t>
            </a:r>
            <a:r>
              <a:rPr lang="en-US" sz="3600" dirty="0"/>
              <a:t>array into an another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a[100], b[100]; </a:t>
            </a:r>
            <a:r>
              <a:rPr lang="en-US" dirty="0" err="1"/>
              <a:t>int</a:t>
            </a:r>
            <a:r>
              <a:rPr lang="en-US" dirty="0"/>
              <a:t> i, 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for(i=0</a:t>
            </a:r>
            <a:r>
              <a:rPr lang="en-US" dirty="0"/>
              <a:t>; i&lt;size; i++)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a[i</a:t>
            </a:r>
            <a:r>
              <a:rPr lang="en-US" dirty="0"/>
              <a:t>] = b</a:t>
            </a:r>
            <a:r>
              <a:rPr lang="en-US" dirty="0" smtClean="0"/>
              <a:t>[i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nn-NO" dirty="0" smtClean="0"/>
              <a:t>for(i=0</a:t>
            </a:r>
            <a:r>
              <a:rPr lang="nn-NO" dirty="0"/>
              <a:t>; i&lt;size; i++) </a:t>
            </a:r>
            <a:r>
              <a:rPr lang="nn-NO" dirty="0" smtClean="0"/>
              <a:t>{</a:t>
            </a:r>
          </a:p>
          <a:p>
            <a:pPr marL="0" indent="0">
              <a:buNone/>
            </a:pPr>
            <a:r>
              <a:rPr lang="nn-NO" dirty="0" smtClean="0"/>
              <a:t> </a:t>
            </a:r>
            <a:r>
              <a:rPr lang="nn-NO" dirty="0"/>
              <a:t>printf("%d\t", b</a:t>
            </a:r>
            <a:r>
              <a:rPr lang="nn-NO" dirty="0" smtClean="0"/>
              <a:t>[i</a:t>
            </a:r>
            <a:r>
              <a:rPr lang="nn-NO" dirty="0"/>
              <a:t>]);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Problems for Practice – 1-D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0593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Find the maximum element in an array of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numbers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(using functions and recursion)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Reverse the elements in an array into an another array.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Copy the elements in array_1 to an another array array_2.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2-D Arrays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Often data come naturally in the form of a table, e.g</a:t>
            </a:r>
            <a:r>
              <a:rPr lang="en-US" sz="2400" dirty="0" smtClean="0">
                <a:solidFill>
                  <a:schemeClr val="bg1"/>
                </a:solidFill>
              </a:rPr>
              <a:t>., spreadsheet</a:t>
            </a:r>
            <a:r>
              <a:rPr lang="en-US" sz="2400" dirty="0">
                <a:solidFill>
                  <a:schemeClr val="bg1"/>
                </a:solidFill>
              </a:rPr>
              <a:t>, which </a:t>
            </a:r>
            <a:r>
              <a:rPr lang="en-US" sz="2400" dirty="0" smtClean="0">
                <a:solidFill>
                  <a:schemeClr val="bg1"/>
                </a:solidFill>
              </a:rPr>
              <a:t>needs </a:t>
            </a:r>
            <a:r>
              <a:rPr lang="en-US" sz="2400" dirty="0">
                <a:solidFill>
                  <a:schemeClr val="bg1"/>
                </a:solidFill>
              </a:rPr>
              <a:t>a two-dimensional </a:t>
            </a:r>
            <a:r>
              <a:rPr lang="en-US" sz="2400" dirty="0" smtClean="0">
                <a:solidFill>
                  <a:schemeClr val="bg1"/>
                </a:solidFill>
              </a:rPr>
              <a:t>array.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Examples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Lab book of multiple readings over several </a:t>
            </a:r>
            <a:r>
              <a:rPr lang="en-US" sz="2400" dirty="0" smtClean="0">
                <a:solidFill>
                  <a:schemeClr val="bg1"/>
                </a:solidFill>
              </a:rPr>
              <a:t>days.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Periodic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Movie ratings by multiple </a:t>
            </a:r>
            <a:r>
              <a:rPr lang="en-US" sz="2400" dirty="0" smtClean="0">
                <a:solidFill>
                  <a:schemeClr val="bg1"/>
                </a:solidFill>
              </a:rPr>
              <a:t>reviewers.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 Each </a:t>
            </a:r>
            <a:r>
              <a:rPr lang="en-US" sz="2400" dirty="0">
                <a:solidFill>
                  <a:schemeClr val="bg1"/>
                </a:solidFill>
              </a:rPr>
              <a:t>row is a different </a:t>
            </a:r>
            <a:r>
              <a:rPr lang="en-US" sz="2400" dirty="0" smtClean="0">
                <a:solidFill>
                  <a:schemeClr val="bg1"/>
                </a:solidFill>
              </a:rPr>
              <a:t>reviewer.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 Each </a:t>
            </a:r>
            <a:r>
              <a:rPr lang="en-US" sz="2400" dirty="0">
                <a:solidFill>
                  <a:schemeClr val="bg1"/>
                </a:solidFill>
              </a:rPr>
              <a:t>column is a different </a:t>
            </a:r>
            <a:r>
              <a:rPr lang="en-US" sz="2400" dirty="0" smtClean="0">
                <a:solidFill>
                  <a:schemeClr val="bg1"/>
                </a:solidFill>
              </a:rPr>
              <a:t>movie.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datatype_name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err="1" smtClean="0">
                <a:solidFill>
                  <a:schemeClr val="bg1"/>
                </a:solidFill>
              </a:rPr>
              <a:t>row_size</a:t>
            </a:r>
            <a:r>
              <a:rPr lang="en-US" sz="2400" dirty="0" smtClean="0">
                <a:solidFill>
                  <a:schemeClr val="bg1"/>
                </a:solidFill>
              </a:rPr>
              <a:t>][</a:t>
            </a:r>
            <a:r>
              <a:rPr lang="en-US" sz="2400" i="1" dirty="0" err="1" smtClean="0">
                <a:solidFill>
                  <a:schemeClr val="bg1"/>
                </a:solidFill>
              </a:rPr>
              <a:t>column_size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array1[2][3]; </a:t>
            </a:r>
            <a:r>
              <a:rPr lang="en-US" sz="2400" dirty="0">
                <a:solidFill>
                  <a:schemeClr val="bg1"/>
                </a:solidFill>
              </a:rPr>
              <a:t>// an array of 6</a:t>
            </a:r>
            <a:r>
              <a:rPr lang="en-US" sz="2400" dirty="0" smtClean="0">
                <a:solidFill>
                  <a:schemeClr val="bg1"/>
                </a:solidFill>
              </a:rPr>
              <a:t> integers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 array2[][3] = { {5.0, 6.2, 7.3}, {10.1, 20.0, 30.2} 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rating[3][4]; // an array of 12 integers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51001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1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Looping in 2-D Array – Matrix Multiplication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multiply(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[][n],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[][n], </a:t>
            </a:r>
            <a:r>
              <a:rPr lang="en-US" dirty="0" err="1"/>
              <a:t>int</a:t>
            </a:r>
            <a:r>
              <a:rPr lang="en-US" dirty="0"/>
              <a:t> res</a:t>
            </a:r>
            <a:r>
              <a:rPr lang="en-US" dirty="0" smtClean="0"/>
              <a:t>[][n]) </a:t>
            </a:r>
            <a:endParaRPr lang="en-US" dirty="0"/>
          </a:p>
          <a:p>
            <a:pPr fontAlgn="base"/>
            <a:r>
              <a:rPr lang="en-US" dirty="0"/>
              <a:t>{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i, j, k; </a:t>
            </a:r>
          </a:p>
          <a:p>
            <a:pPr fontAlgn="base"/>
            <a:r>
              <a:rPr lang="en-US" dirty="0"/>
              <a:t>    for (i = 0; i &lt; </a:t>
            </a:r>
            <a:r>
              <a:rPr lang="en-US" dirty="0" smtClean="0"/>
              <a:t>n; </a:t>
            </a:r>
            <a:r>
              <a:rPr lang="en-US" dirty="0"/>
              <a:t>i++) </a:t>
            </a:r>
          </a:p>
          <a:p>
            <a:pPr fontAlgn="base"/>
            <a:r>
              <a:rPr lang="en-US" dirty="0"/>
              <a:t>    { </a:t>
            </a:r>
          </a:p>
          <a:p>
            <a:pPr fontAlgn="base"/>
            <a:r>
              <a:rPr lang="en-US" dirty="0"/>
              <a:t>        for (j = 0; j &lt; </a:t>
            </a:r>
            <a:r>
              <a:rPr lang="en-US" dirty="0" smtClean="0"/>
              <a:t>n; </a:t>
            </a:r>
            <a:r>
              <a:rPr lang="en-US" dirty="0"/>
              <a:t>j++) </a:t>
            </a:r>
          </a:p>
          <a:p>
            <a:pPr fontAlgn="base"/>
            <a:r>
              <a:rPr lang="en-US" dirty="0"/>
              <a:t>        { </a:t>
            </a:r>
          </a:p>
          <a:p>
            <a:pPr fontAlgn="base"/>
            <a:r>
              <a:rPr lang="en-US" dirty="0"/>
              <a:t>            res[i][j] = 0; </a:t>
            </a:r>
          </a:p>
          <a:p>
            <a:pPr fontAlgn="base"/>
            <a:r>
              <a:rPr lang="en-US" dirty="0"/>
              <a:t>            for (k = 0; k &lt; </a:t>
            </a:r>
            <a:r>
              <a:rPr lang="en-US" dirty="0" smtClean="0"/>
              <a:t>n; </a:t>
            </a:r>
            <a:r>
              <a:rPr lang="en-US" dirty="0"/>
              <a:t>k++) </a:t>
            </a:r>
          </a:p>
          <a:p>
            <a:pPr fontAlgn="base"/>
            <a:r>
              <a:rPr lang="en-US" dirty="0"/>
              <a:t>                res[i][j] += </a:t>
            </a:r>
            <a:r>
              <a:rPr lang="en-US" dirty="0" smtClean="0"/>
              <a:t>A[i</a:t>
            </a:r>
            <a:r>
              <a:rPr lang="en-US" dirty="0"/>
              <a:t>][k</a:t>
            </a:r>
            <a:r>
              <a:rPr lang="en-US" dirty="0" smtClean="0"/>
              <a:t>]*</a:t>
            </a:r>
            <a:r>
              <a:rPr lang="en-US" dirty="0"/>
              <a:t>B</a:t>
            </a:r>
            <a:r>
              <a:rPr lang="en-US" dirty="0" smtClean="0"/>
              <a:t>[k</a:t>
            </a:r>
            <a:r>
              <a:rPr lang="en-US" dirty="0"/>
              <a:t>][j]; </a:t>
            </a:r>
          </a:p>
          <a:p>
            <a:pPr fontAlgn="base"/>
            <a:r>
              <a:rPr lang="en-US" dirty="0"/>
              <a:t>        } </a:t>
            </a:r>
          </a:p>
          <a:p>
            <a:pPr fontAlgn="base"/>
            <a:r>
              <a:rPr lang="en-US" dirty="0"/>
              <a:t>    } </a:t>
            </a:r>
          </a:p>
          <a:p>
            <a:pPr fontAlgn="base"/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Problems for </a:t>
            </a:r>
            <a:r>
              <a:rPr lang="en-US" dirty="0" smtClean="0">
                <a:solidFill>
                  <a:srgbClr val="00B0F0"/>
                </a:solidFill>
              </a:rPr>
              <a:t>Practice – 2-D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Print the average rating </a:t>
            </a:r>
            <a:r>
              <a:rPr lang="en-US" dirty="0" smtClean="0">
                <a:solidFill>
                  <a:schemeClr val="bg1"/>
                </a:solidFill>
              </a:rPr>
              <a:t>for the </a:t>
            </a:r>
            <a:r>
              <a:rPr lang="en-US" dirty="0">
                <a:solidFill>
                  <a:schemeClr val="bg1"/>
                </a:solidFill>
              </a:rPr>
              <a:t>movie in column 3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sum of each of the two diagonal elements in a square matrix.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Transpose of an array.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whether the given 9X9 matrix is a magic square or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Multidimensional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Multi-dimensional arrays are declared by providing more than one set of square [ ] brackets after the variable name in the declaration statement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dirty="0" smtClean="0">
                <a:solidFill>
                  <a:schemeClr val="bg1"/>
                </a:solidFill>
              </a:rPr>
              <a:t>ulti-dimensional </a:t>
            </a:r>
            <a:r>
              <a:rPr lang="en-US" sz="2400" dirty="0">
                <a:solidFill>
                  <a:schemeClr val="bg1"/>
                </a:solidFill>
              </a:rPr>
              <a:t>arrays do not require </a:t>
            </a:r>
            <a:r>
              <a:rPr lang="en-US" sz="2400" b="1" dirty="0">
                <a:solidFill>
                  <a:schemeClr val="bg1"/>
                </a:solidFill>
              </a:rPr>
              <a:t>the first</a:t>
            </a:r>
            <a:r>
              <a:rPr lang="en-US" sz="2400" dirty="0">
                <a:solidFill>
                  <a:schemeClr val="bg1"/>
                </a:solidFill>
              </a:rPr>
              <a:t> dimension to be given if the array is to be completely initialized.  All dimensions after the first must be given in any case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</a:rPr>
              <a:t>data_type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  [size1][size2][size3] … size[N];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mularray</a:t>
            </a:r>
            <a:r>
              <a:rPr lang="en-US" sz="2400" dirty="0" smtClean="0">
                <a:solidFill>
                  <a:schemeClr val="bg1"/>
                </a:solidFill>
              </a:rPr>
              <a:t>[][3][4] </a:t>
            </a:r>
            <a:r>
              <a:rPr lang="en-US" sz="2400" dirty="0">
                <a:solidFill>
                  <a:schemeClr val="bg1"/>
                </a:solidFill>
              </a:rPr>
              <a:t>= { </a:t>
            </a:r>
            <a:r>
              <a:rPr lang="en-US" sz="2400" dirty="0" smtClean="0">
                <a:solidFill>
                  <a:schemeClr val="bg1"/>
                </a:solidFill>
              </a:rPr>
              <a:t>{{</a:t>
            </a:r>
            <a:r>
              <a:rPr lang="en-US" sz="2400" dirty="0">
                <a:solidFill>
                  <a:schemeClr val="bg1"/>
                </a:solidFill>
              </a:rPr>
              <a:t>3, 4, 2, 3}, {0, -3, 9, 11}, {23, 12, 23, 2</a:t>
            </a:r>
            <a:r>
              <a:rPr lang="en-US" sz="2400" dirty="0" smtClean="0">
                <a:solidFill>
                  <a:schemeClr val="bg1"/>
                </a:solidFill>
              </a:rPr>
              <a:t>}},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           {{</a:t>
            </a:r>
            <a:r>
              <a:rPr lang="en-US" sz="2400" dirty="0">
                <a:solidFill>
                  <a:schemeClr val="bg1"/>
                </a:solidFill>
              </a:rPr>
              <a:t>13, 4, 56, 3}, {5, 9, 3, 5}, {3, 1, 4, 9</a:t>
            </a:r>
            <a:r>
              <a:rPr lang="en-US" sz="2400" dirty="0" smtClean="0">
                <a:solidFill>
                  <a:schemeClr val="bg1"/>
                </a:solidFill>
              </a:rPr>
              <a:t>}} };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3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Array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Simple, </a:t>
            </a:r>
          </a:p>
          <a:p>
            <a:pPr lvl="1"/>
            <a:r>
              <a:rPr lang="en-US" dirty="0"/>
              <a:t>Fast</a:t>
            </a:r>
          </a:p>
          <a:p>
            <a:pPr lvl="1">
              <a:buFontTx/>
              <a:buNone/>
            </a:pPr>
            <a:r>
              <a:rPr lang="en-US" i="1" dirty="0">
                <a:solidFill>
                  <a:srgbClr val="FC0128"/>
                </a:solidFill>
              </a:rPr>
              <a:t>but</a:t>
            </a:r>
            <a:endParaRPr lang="en-US" dirty="0"/>
          </a:p>
          <a:p>
            <a:pPr lvl="1"/>
            <a:r>
              <a:rPr lang="en-US" dirty="0"/>
              <a:t>Must specify size at construction time</a:t>
            </a:r>
          </a:p>
          <a:p>
            <a:pPr lvl="1"/>
            <a:r>
              <a:rPr lang="en-US" i="1" dirty="0"/>
              <a:t>Murphy’s law</a:t>
            </a:r>
          </a:p>
          <a:p>
            <a:pPr lvl="2"/>
            <a:r>
              <a:rPr lang="en-US" dirty="0"/>
              <a:t>Construct an array with space for </a:t>
            </a:r>
            <a:r>
              <a:rPr lang="en-US" i="1" dirty="0">
                <a:latin typeface="Times New Roman" pitchFamily="18" charset="0"/>
              </a:rPr>
              <a:t>n</a:t>
            </a:r>
            <a:endParaRPr lang="en-US" dirty="0"/>
          </a:p>
          <a:p>
            <a:pPr lvl="3"/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dirty="0"/>
              <a:t> = twice your estimate of largest collection</a:t>
            </a:r>
          </a:p>
          <a:p>
            <a:pPr lvl="2"/>
            <a:r>
              <a:rPr lang="en-US" dirty="0"/>
              <a:t>Tomorrow you’ll need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+1</a:t>
            </a:r>
          </a:p>
          <a:p>
            <a:pPr lvl="1"/>
            <a:r>
              <a:rPr lang="en-US" dirty="0"/>
              <a:t>More flexible system?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7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T\Desktop\rough\than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53000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Memory Allocation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419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b="1" dirty="0" smtClean="0">
                <a:latin typeface="Arial" charset="0"/>
                <a:cs typeface="Arial" charset="0"/>
              </a:rPr>
              <a:t>Contiguous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adj.</a:t>
            </a:r>
          </a:p>
          <a:p>
            <a:pPr lvl="1">
              <a:buFontTx/>
              <a:buNone/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Touching or connected throughout in an unbroken sequence.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			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Meriam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Webster</a:t>
            </a:r>
          </a:p>
          <a:p>
            <a:pPr lvl="1">
              <a:buFontTx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CA" dirty="0" smtClean="0"/>
              <a:t>Touching, in actual contact, next in space; meeting at a common</a:t>
            </a:r>
            <a:br>
              <a:rPr lang="en-CA" dirty="0" smtClean="0"/>
            </a:br>
            <a:r>
              <a:rPr lang="en-CA" dirty="0" smtClean="0"/>
              <a:t>boundary, bordering, adjoining.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			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www.oed.com</a:t>
            </a:r>
          </a:p>
          <a:p>
            <a:pPr>
              <a:buFont typeface="Arial" charset="0"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Contiguous Allocation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An array stores </a:t>
            </a:r>
            <a:r>
              <a:rPr 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400" smtClean="0">
                <a:latin typeface="Arial" charset="0"/>
                <a:cs typeface="Arial" charset="0"/>
              </a:rPr>
              <a:t> objects in a single contiguous space of memory</a:t>
            </a:r>
          </a:p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Unfortunately, if more memory is required, a request for new memory usually requires copying all information into the new memory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In general, you cannot request for the operating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system to allocate to you the next </a:t>
            </a:r>
            <a:r>
              <a:rPr 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400" smtClean="0">
                <a:latin typeface="Arial" charset="0"/>
                <a:cs typeface="Arial" charset="0"/>
              </a:rPr>
              <a:t> memory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locations</a:t>
            </a:r>
          </a:p>
        </p:txBody>
      </p:sp>
      <p:pic>
        <p:nvPicPr>
          <p:cNvPr id="115719" name="Picture 7" descr="C:\Users\dwharder\Desktop\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429000"/>
            <a:ext cx="10668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8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Linked Allocation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Linked storage such as a linked list associates two pieces of data with each item being stored: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object itself, and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 reference to the next item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In C++ that reference is the address of the next node</a:t>
            </a:r>
          </a:p>
        </p:txBody>
      </p:sp>
      <p:pic>
        <p:nvPicPr>
          <p:cNvPr id="37892" name="Picture 2" descr="C:\Users\dwharder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2914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Indexed 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With indexed allocation, an array of pointers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(possibly NULL) link to a sequence of allocated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memory locations</a:t>
            </a:r>
          </a:p>
          <a:p>
            <a:pPr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Used in the C++ standard template library</a:t>
            </a:r>
          </a:p>
          <a:p>
            <a:pPr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Computer engineering students will see indexed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allocation in their operating systems course</a:t>
            </a:r>
          </a:p>
        </p:txBody>
      </p:sp>
      <p:pic>
        <p:nvPicPr>
          <p:cNvPr id="38916" name="Picture 2" descr="C:\Users\dwharder\Desktop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16113"/>
            <a:ext cx="14017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Non-Linear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Linear Data Structure </a:t>
            </a:r>
            <a:r>
              <a:rPr lang="en-US" sz="2800" dirty="0" smtClean="0"/>
              <a:t>- </a:t>
            </a:r>
            <a:r>
              <a:rPr lang="en-US" sz="2800" dirty="0"/>
              <a:t>Elements are accessed in a sequential order </a:t>
            </a:r>
            <a:r>
              <a:rPr lang="en-US" sz="2800" dirty="0" smtClean="0"/>
              <a:t>but it is not compulsory to store all elements sequentially(linear relationships by links).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E.g. Array, Linked List, Stack, Queue etc.</a:t>
            </a:r>
          </a:p>
          <a:p>
            <a:pPr marL="0" indent="0">
              <a:buNone/>
            </a:pPr>
            <a:r>
              <a:rPr lang="en-US" sz="2800" dirty="0" smtClean="0"/>
              <a:t>    - data </a:t>
            </a:r>
            <a:r>
              <a:rPr lang="en-US" sz="2800" dirty="0"/>
              <a:t>elements can be traversed in a single run </a:t>
            </a:r>
            <a:r>
              <a:rPr lang="en-US" sz="2800" dirty="0" smtClean="0"/>
              <a:t>only.</a:t>
            </a:r>
          </a:p>
          <a:p>
            <a:pPr marL="0" indent="0">
              <a:buNone/>
            </a:pPr>
            <a:r>
              <a:rPr lang="en-US" sz="2800" dirty="0" smtClean="0"/>
              <a:t>    - memory </a:t>
            </a:r>
            <a:r>
              <a:rPr lang="en-US" sz="2800" dirty="0"/>
              <a:t>is</a:t>
            </a:r>
            <a:r>
              <a:rPr lang="en-US" sz="2800" b="1" dirty="0"/>
              <a:t> not </a:t>
            </a:r>
            <a:r>
              <a:rPr lang="en-US" sz="2800" dirty="0"/>
              <a:t>utilized in an efficient way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Non-Linear Data Structure </a:t>
            </a:r>
            <a:r>
              <a:rPr lang="en-US" sz="2800" dirty="0"/>
              <a:t>- data elements are attached in hierarchical(non-sequential) manner.</a:t>
            </a:r>
          </a:p>
          <a:p>
            <a:pPr marL="0" indent="0">
              <a:buNone/>
            </a:pPr>
            <a:r>
              <a:rPr lang="en-US" sz="2800" dirty="0" smtClean="0"/>
              <a:t>    - E.g</a:t>
            </a:r>
            <a:r>
              <a:rPr lang="en-US" sz="2800" dirty="0"/>
              <a:t>. Trees, Graphs</a:t>
            </a:r>
          </a:p>
          <a:p>
            <a:pPr marL="0" indent="0">
              <a:buNone/>
            </a:pPr>
            <a:r>
              <a:rPr lang="en-US" sz="2800" dirty="0" smtClean="0"/>
              <a:t>    - data </a:t>
            </a:r>
            <a:r>
              <a:rPr lang="en-US" sz="2800" dirty="0"/>
              <a:t>elements can’t be traversed in a single run. </a:t>
            </a:r>
          </a:p>
          <a:p>
            <a:pPr marL="0" indent="0">
              <a:buNone/>
            </a:pPr>
            <a:r>
              <a:rPr lang="en-US" sz="2800" dirty="0" smtClean="0"/>
              <a:t>    - Efficient </a:t>
            </a:r>
            <a:r>
              <a:rPr lang="en-US" sz="2800" dirty="0"/>
              <a:t>memory utilization. </a:t>
            </a:r>
          </a:p>
        </p:txBody>
      </p:sp>
    </p:spTree>
    <p:extLst>
      <p:ext uri="{BB962C8B-B14F-4D97-AF65-F5344CB8AC3E}">
        <p14:creationId xmlns:p14="http://schemas.microsoft.com/office/powerpoint/2010/main" val="30799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n ordered(</a:t>
            </a:r>
            <a:r>
              <a:rPr lang="en-US" sz="2800" i="1" dirty="0" smtClean="0"/>
              <a:t>linear</a:t>
            </a:r>
            <a:r>
              <a:rPr lang="en-US" sz="2800" dirty="0" smtClean="0"/>
              <a:t>) </a:t>
            </a:r>
            <a:r>
              <a:rPr lang="en-US" sz="2800" dirty="0"/>
              <a:t>collection of items of some element type </a:t>
            </a:r>
            <a:r>
              <a:rPr lang="en-US" sz="2800" i="1" dirty="0" smtClean="0"/>
              <a:t>E.</a:t>
            </a:r>
          </a:p>
          <a:p>
            <a:r>
              <a:rPr lang="en-US" sz="2800" dirty="0" smtClean="0"/>
              <a:t>It is of </a:t>
            </a:r>
            <a:r>
              <a:rPr lang="en-US" sz="2800" dirty="0"/>
              <a:t>the form </a:t>
            </a:r>
            <a:r>
              <a:rPr lang="en-US" sz="2800" i="1" dirty="0"/>
              <a:t>A</a:t>
            </a:r>
            <a:r>
              <a:rPr lang="en-US" sz="2800" baseline="-25000" dirty="0"/>
              <a:t>0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i="1" dirty="0"/>
              <a:t>. . .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−1</a:t>
            </a:r>
            <a:r>
              <a:rPr lang="en-US" sz="2800" dirty="0"/>
              <a:t>. </a:t>
            </a:r>
            <a:r>
              <a:rPr lang="en-US" sz="2800" dirty="0" smtClean="0"/>
              <a:t>Size of this </a:t>
            </a:r>
            <a:r>
              <a:rPr lang="en-US" sz="2800" dirty="0"/>
              <a:t>list is </a:t>
            </a:r>
            <a:r>
              <a:rPr lang="en-US" sz="2800" i="1" dirty="0"/>
              <a:t>N</a:t>
            </a:r>
            <a:r>
              <a:rPr lang="en-US" sz="2800" dirty="0"/>
              <a:t>. </a:t>
            </a:r>
            <a:r>
              <a:rPr lang="en-US" sz="2800" dirty="0" smtClean="0"/>
              <a:t>The special </a:t>
            </a:r>
            <a:r>
              <a:rPr lang="en-US" sz="2800" dirty="0"/>
              <a:t>list of size 0 an </a:t>
            </a:r>
            <a:r>
              <a:rPr lang="en-US" sz="2800" b="1" dirty="0"/>
              <a:t>empty list</a:t>
            </a:r>
            <a:r>
              <a:rPr lang="en-US" sz="2800" b="1" dirty="0" smtClean="0"/>
              <a:t>.</a:t>
            </a:r>
          </a:p>
          <a:p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follows (or succeeds)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baseline="-25000" dirty="0"/>
              <a:t>−1 </a:t>
            </a:r>
            <a:r>
              <a:rPr lang="en-US" sz="2800" dirty="0"/>
              <a:t>(</a:t>
            </a:r>
            <a:r>
              <a:rPr lang="en-US" sz="2800" i="1" dirty="0"/>
              <a:t>i &lt; </a:t>
            </a:r>
            <a:r>
              <a:rPr lang="en-US" sz="2800" i="1" dirty="0" smtClean="0"/>
              <a:t>N</a:t>
            </a:r>
            <a:r>
              <a:rPr lang="en-US" sz="2800" dirty="0" smtClean="0"/>
              <a:t>) and </a:t>
            </a:r>
            <a:r>
              <a:rPr lang="en-US" sz="2800" dirty="0"/>
              <a:t>that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baseline="-25000" dirty="0"/>
              <a:t>−1 </a:t>
            </a:r>
            <a:r>
              <a:rPr lang="en-US" sz="2800" dirty="0"/>
              <a:t>precedes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/>
              <a:t>i &gt; </a:t>
            </a:r>
            <a:r>
              <a:rPr lang="en-US" sz="2800" dirty="0"/>
              <a:t>0</a:t>
            </a:r>
            <a:r>
              <a:rPr lang="en-US" sz="2800" dirty="0" smtClean="0"/>
              <a:t>).</a:t>
            </a:r>
          </a:p>
          <a:p>
            <a:r>
              <a:rPr lang="en-US" sz="2800" dirty="0"/>
              <a:t>first element of the list is </a:t>
            </a:r>
            <a:r>
              <a:rPr lang="en-US" sz="2800" i="1" dirty="0"/>
              <a:t>A</a:t>
            </a:r>
            <a:r>
              <a:rPr lang="en-US" sz="2800" baseline="-25000" dirty="0"/>
              <a:t>0</a:t>
            </a:r>
            <a:r>
              <a:rPr lang="en-US" sz="2800" dirty="0" smtClean="0"/>
              <a:t>, </a:t>
            </a:r>
            <a:r>
              <a:rPr lang="en-US" sz="2800" dirty="0"/>
              <a:t>the last </a:t>
            </a:r>
            <a:r>
              <a:rPr lang="en-US" sz="2800" dirty="0" smtClean="0"/>
              <a:t>element is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−1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</a:t>
            </a:r>
            <a:r>
              <a:rPr lang="en-US" sz="2800" b="1" dirty="0" smtClean="0"/>
              <a:t>position </a:t>
            </a:r>
            <a:r>
              <a:rPr lang="en-US" sz="2800" dirty="0" smtClean="0"/>
              <a:t>of </a:t>
            </a:r>
            <a:r>
              <a:rPr lang="en-US" sz="2800" dirty="0"/>
              <a:t>element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in a list is </a:t>
            </a:r>
            <a:r>
              <a:rPr lang="en-US" sz="2800" i="1" dirty="0"/>
              <a:t>i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1800" i="1" dirty="0" smtClean="0"/>
              <a:t>Ref: Fundamentals of DS by C++, MA Weiss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3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Ordered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Its elements are ordered by some inherent characteristic of the </a:t>
            </a:r>
            <a:r>
              <a:rPr lang="en-US" sz="2400" dirty="0" smtClean="0"/>
              <a:t>elements</a:t>
            </a:r>
          </a:p>
          <a:p>
            <a:r>
              <a:rPr lang="en-US" sz="2400" dirty="0"/>
              <a:t>Examples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   - Names in alphabetical </a:t>
            </a:r>
            <a:r>
              <a:rPr lang="en-US" sz="2400" dirty="0" smtClean="0"/>
              <a:t>order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elements themselves determine where they are stored </a:t>
            </a: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Ref[8-11]: </a:t>
            </a:r>
            <a:r>
              <a:rPr lang="en-US" sz="2200" dirty="0">
                <a:hlinkClick r:id="rId2"/>
              </a:rPr>
              <a:t>https://www.csd.uwo.ca/courses/CS1027b/notes/CS1027-012-Lists-W12.pdf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715000" cy="258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7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1A3B71-B17A-48D7-8F23-9D3A62407636}"/>
</file>

<file path=customXml/itemProps2.xml><?xml version="1.0" encoding="utf-8"?>
<ds:datastoreItem xmlns:ds="http://schemas.openxmlformats.org/officeDocument/2006/customXml" ds:itemID="{6284C267-8969-49E4-B156-CBAD97AA18BB}"/>
</file>

<file path=customXml/itemProps3.xml><?xml version="1.0" encoding="utf-8"?>
<ds:datastoreItem xmlns:ds="http://schemas.openxmlformats.org/officeDocument/2006/customXml" ds:itemID="{C8F687B0-406D-4B8E-AEEC-5BB7F7A293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1084</Words>
  <Application>Microsoft Office PowerPoint</Application>
  <PresentationFormat>On-screen Show (4:3)</PresentationFormat>
  <Paragraphs>242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 CSE2003 - Data Structures and Algorithms   Arrays and Stacks   </vt:lpstr>
      <vt:lpstr>Memory Allocation</vt:lpstr>
      <vt:lpstr>Memory Allocation</vt:lpstr>
      <vt:lpstr>Contiguous Allocation</vt:lpstr>
      <vt:lpstr>Linked Allocation</vt:lpstr>
      <vt:lpstr>Indexed Allocation</vt:lpstr>
      <vt:lpstr>Linear Vs Non-Linear Data Structures</vt:lpstr>
      <vt:lpstr>The List ADT</vt:lpstr>
      <vt:lpstr>Ordered Lists </vt:lpstr>
      <vt:lpstr>Unordered Lists</vt:lpstr>
      <vt:lpstr>Indexed Lists</vt:lpstr>
      <vt:lpstr>The Common Operations on a List</vt:lpstr>
      <vt:lpstr>An Array</vt:lpstr>
      <vt:lpstr>Array Basics</vt:lpstr>
      <vt:lpstr>Declaring 1-D Arrays</vt:lpstr>
      <vt:lpstr>1-D Array – An Example</vt:lpstr>
      <vt:lpstr>1-D Array – An example program</vt:lpstr>
      <vt:lpstr>Searching an element in the array  - Linear Search </vt:lpstr>
      <vt:lpstr>Modify an element in an array</vt:lpstr>
      <vt:lpstr>Copy an array into an another array</vt:lpstr>
      <vt:lpstr>Problems for Practice – 1-D Array</vt:lpstr>
      <vt:lpstr>2-D Arrays</vt:lpstr>
      <vt:lpstr>Initialization</vt:lpstr>
      <vt:lpstr>Looping in 2-D Array – Matrix Multiplication</vt:lpstr>
      <vt:lpstr>Problems for Practice – 2-D Array</vt:lpstr>
      <vt:lpstr>Multidimensional Array</vt:lpstr>
      <vt:lpstr>Array Limitations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125</cp:revision>
  <dcterms:created xsi:type="dcterms:W3CDTF">2020-06-20T10:10:13Z</dcterms:created>
  <dcterms:modified xsi:type="dcterms:W3CDTF">2020-07-14T14:30:42Z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