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6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ags/tag3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27" r:id="rId11"/>
    <p:sldId id="300" r:id="rId12"/>
    <p:sldId id="328" r:id="rId13"/>
    <p:sldId id="302" r:id="rId14"/>
    <p:sldId id="329" r:id="rId15"/>
    <p:sldId id="304" r:id="rId16"/>
    <p:sldId id="330" r:id="rId17"/>
    <p:sldId id="306" r:id="rId18"/>
    <p:sldId id="331" r:id="rId19"/>
    <p:sldId id="308" r:id="rId20"/>
    <p:sldId id="332" r:id="rId21"/>
    <p:sldId id="309" r:id="rId22"/>
    <p:sldId id="320" r:id="rId23"/>
    <p:sldId id="376" r:id="rId24"/>
    <p:sldId id="378" r:id="rId25"/>
    <p:sldId id="379" r:id="rId26"/>
    <p:sldId id="37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2FA5E-EA49-49FF-8D41-08758ECE64A6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39A60-1FAC-448C-93F9-AF3562F7E5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61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39A60-1FAC-448C-93F9-AF3562F7E5A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7F4AA47B-823A-4DFE-9B29-C0441BA0A035}" type="slidenum">
              <a:rPr lang="en-US" sz="1200">
                <a:latin typeface="Times New Roman" pitchFamily="18" charset="0"/>
              </a:rPr>
              <a:pPr/>
              <a:t>23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D0217DE-427E-431C-9ABE-49A9C6AB1405}" type="slidenum">
              <a:rPr lang="en-US" smtClean="0"/>
              <a:pPr eaLnBrk="1" hangingPunct="1"/>
              <a:t>24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AD6E1C25-E80B-4929-B631-26636D632685}" type="slidenum">
              <a:rPr lang="en-US" sz="1200">
                <a:latin typeface="Times New Roman" pitchFamily="18" charset="0"/>
              </a:rPr>
              <a:pPr/>
              <a:t>26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64AB-19DA-4619-A420-8196191050C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68DE-ADCE-472E-AD7C-1AC89CAB4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64AB-19DA-4619-A420-8196191050C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68DE-ADCE-472E-AD7C-1AC89CAB4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1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64AB-19DA-4619-A420-8196191050C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68DE-ADCE-472E-AD7C-1AC89CAB4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1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64AB-19DA-4619-A420-8196191050C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68DE-ADCE-472E-AD7C-1AC89CAB4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3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64AB-19DA-4619-A420-8196191050C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68DE-ADCE-472E-AD7C-1AC89CAB4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1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64AB-19DA-4619-A420-8196191050C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68DE-ADCE-472E-AD7C-1AC89CAB4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6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64AB-19DA-4619-A420-8196191050C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68DE-ADCE-472E-AD7C-1AC89CAB4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8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64AB-19DA-4619-A420-8196191050C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68DE-ADCE-472E-AD7C-1AC89CAB4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3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64AB-19DA-4619-A420-8196191050C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68DE-ADCE-472E-AD7C-1AC89CAB4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2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64AB-19DA-4619-A420-8196191050C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68DE-ADCE-472E-AD7C-1AC89CAB4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7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64AB-19DA-4619-A420-8196191050C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568DE-ADCE-472E-AD7C-1AC89CAB4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9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364AB-19DA-4619-A420-8196191050C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568DE-ADCE-472E-AD7C-1AC89CAB4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9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-1295400"/>
            <a:ext cx="7772400" cy="34512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/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/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/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/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/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/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/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LINKED LIST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/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/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/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sz="2700" b="1" dirty="0" smtClean="0"/>
              <a:t>Some(not all) of the contents of these slides are modified from contents made by some of the pioneers in Data Structures from CMU, HKUST, IIT KGP, U Texas, </a:t>
            </a:r>
            <a:r>
              <a:rPr lang="en-US" sz="2700" b="1" dirty="0" err="1" smtClean="0"/>
              <a:t>NorthWestern</a:t>
            </a:r>
            <a:r>
              <a:rPr lang="en-US" sz="2700" b="1" dirty="0" smtClean="0"/>
              <a:t> Univ.. Thanks to them!</a:t>
            </a:r>
            <a:r>
              <a:rPr lang="en-US" sz="3200" b="1" dirty="0" smtClean="0">
                <a:solidFill>
                  <a:srgbClr val="FF0000"/>
                </a:solidFill>
              </a:rPr>
              <a:t/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altLang="en-US" sz="3100" dirty="0" smtClean="0"/>
              <a:t/>
            </a:r>
            <a:br>
              <a:rPr lang="en-US" altLang="en-US" sz="3100" dirty="0" smtClean="0"/>
            </a:br>
            <a:endParaRPr lang="en-US" sz="31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19050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53000" y="19050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4343400" y="1981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4600" y="251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1200" y="251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429000" y="2362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29000" y="2743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head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629400" y="2362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29400" y="2743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419600" y="2209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33400" y="47244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3352800" y="47244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248400" y="47244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5638800" y="4800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743200" y="4800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14400" y="5334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91000" y="5334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15200" y="5334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3000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828800" y="5181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8800" y="5562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head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781800" y="5181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81800" y="5562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819400" y="5029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638800" y="5029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81400" y="1143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Before Insertion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57600" y="39740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After Insertion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7030A0"/>
                </a:solidFill>
              </a:rPr>
              <a:t>Insert Last in DLL</a:t>
            </a:r>
            <a:endParaRPr lang="en-US" sz="3600" b="1" u="sng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7030A0"/>
                </a:solidFill>
              </a:rPr>
              <a:t>Insert Last in DLL</a:t>
            </a:r>
            <a:endParaRPr lang="en-US" sz="36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914400"/>
            <a:ext cx="4191000" cy="5791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insertlast</a:t>
            </a:r>
            <a:r>
              <a:rPr lang="en-US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getnode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smtClean="0"/>
              <a:t>    if(</a:t>
            </a:r>
            <a:r>
              <a:rPr lang="en-US" b="1" dirty="0" err="1" smtClean="0"/>
              <a:t>newnode</a:t>
            </a:r>
            <a:r>
              <a:rPr lang="en-US" b="1" dirty="0" smtClean="0"/>
              <a:t>==NULL)</a:t>
            </a:r>
          </a:p>
          <a:p>
            <a:pPr>
              <a:buNone/>
            </a:pPr>
            <a:r>
              <a:rPr lang="en-US" b="1" dirty="0" smtClean="0"/>
              <a:t>    {</a:t>
            </a:r>
          </a:p>
          <a:p>
            <a:pPr>
              <a:buNone/>
            </a:pPr>
            <a:r>
              <a:rPr lang="en-US" b="1" dirty="0" smtClean="0"/>
              <a:t>                     </a:t>
            </a:r>
            <a:r>
              <a:rPr lang="en-US" b="1" dirty="0" err="1" smtClean="0"/>
              <a:t>printf"No</a:t>
            </a:r>
            <a:r>
              <a:rPr lang="en-US" b="1" dirty="0" smtClean="0"/>
              <a:t> Memory";</a:t>
            </a:r>
          </a:p>
          <a:p>
            <a:pPr>
              <a:buNone/>
            </a:pPr>
            <a:r>
              <a:rPr lang="en-US" b="1" dirty="0" smtClean="0"/>
              <a:t>                     return(0);</a:t>
            </a:r>
          </a:p>
          <a:p>
            <a:pPr>
              <a:buNone/>
            </a:pPr>
            <a:r>
              <a:rPr lang="en-US" b="1" dirty="0" smtClean="0"/>
              <a:t>    }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readnode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smtClean="0"/>
              <a:t>    if(head==NULL)</a:t>
            </a:r>
          </a:p>
          <a:p>
            <a:pPr>
              <a:buNone/>
            </a:pPr>
            <a:r>
              <a:rPr lang="en-US" b="1" dirty="0" smtClean="0"/>
              <a:t>    {</a:t>
            </a:r>
          </a:p>
          <a:p>
            <a:pPr>
              <a:buNone/>
            </a:pPr>
            <a:r>
              <a:rPr lang="en-US" b="1" dirty="0" smtClean="0"/>
              <a:t>                 head=last=</a:t>
            </a:r>
            <a:r>
              <a:rPr lang="en-US" b="1" dirty="0" err="1" smtClean="0"/>
              <a:t>newnode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                return(0);</a:t>
            </a:r>
          </a:p>
          <a:p>
            <a:pPr>
              <a:buNone/>
            </a:pPr>
            <a:r>
              <a:rPr lang="en-US" b="1" dirty="0" smtClean="0"/>
              <a:t>    } 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smtClean="0"/>
              <a:t>last-&gt;flink=newnode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newnode</a:t>
            </a:r>
            <a:r>
              <a:rPr lang="en-US" b="1" dirty="0" smtClean="0"/>
              <a:t>-&gt;blink=last;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smtClean="0"/>
              <a:t>last=last-&gt;flink </a:t>
            </a:r>
            <a:r>
              <a:rPr lang="en-US" b="1" dirty="0" smtClean="0"/>
              <a:t>(or) </a:t>
            </a:r>
            <a:r>
              <a:rPr lang="en-US" b="1" dirty="0" err="1" smtClean="0"/>
              <a:t>newnode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19050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53000" y="19050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4343400" y="1981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4600" y="251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1200" y="251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429000" y="2362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29000" y="2743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head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629400" y="2362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29400" y="2743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419600" y="2209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505200" y="47244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324600" y="47244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09600" y="47244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2895600" y="483459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15000" y="4800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43400" y="5257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2800" y="52694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47800" y="5181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3000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914400" y="5181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4400" y="5562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head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924800" y="5181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96200" y="5562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791200" y="5029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895600" y="5063196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81400" y="1143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Before Insertion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57600" y="39740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After Insertion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7030A0"/>
                </a:solidFill>
              </a:rPr>
              <a:t>Insert First in DLL</a:t>
            </a:r>
            <a:endParaRPr lang="en-US" sz="3600" b="1" u="sng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7030A0"/>
                </a:solidFill>
              </a:rPr>
              <a:t>Insert First in DLL</a:t>
            </a:r>
            <a:endParaRPr lang="en-US" sz="36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914400"/>
            <a:ext cx="4191000" cy="5791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insertfirst</a:t>
            </a:r>
            <a:r>
              <a:rPr lang="en-US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getnode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if(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==NULL)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print”No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Memory";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    return(0);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}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readnode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if(head==NULL)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head=last=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return(0);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} 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-&gt;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flink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=head;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head-&gt;blink=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head=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3581400" y="838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Before Insertion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7030A0"/>
                </a:solidFill>
              </a:rPr>
              <a:t>Insert Middle in DLL</a:t>
            </a:r>
            <a:endParaRPr lang="en-US" sz="3600" b="1" u="sng" dirty="0">
              <a:solidFill>
                <a:srgbClr val="7030A0"/>
              </a:solidFill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533400" y="16002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3352800" y="16002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6248400" y="16002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>
            <a:off x="5638800" y="1676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743200" y="1676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14400" y="2209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91000" y="2209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15200" y="2209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3000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1828800" y="2057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828800" y="2438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head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781800" y="2057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781800" y="2438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2819400" y="1905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638800" y="1905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276600" y="33528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After Insertion –</a:t>
            </a:r>
            <a:r>
              <a:rPr lang="en-US" b="1" dirty="0" smtClean="0">
                <a:solidFill>
                  <a:srgbClr val="7030A0"/>
                </a:solidFill>
              </a:rPr>
              <a:t> Where x=20</a:t>
            </a: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2132" y="41148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2590800" y="41148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4000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6775940" y="41148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4000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4" name="Straight Arrow Connector 53"/>
          <p:cNvCxnSpPr/>
          <p:nvPr/>
        </p:nvCxnSpPr>
        <p:spPr>
          <a:xfrm>
            <a:off x="2271932" y="4191000"/>
            <a:ext cx="3188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43132" y="4724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29000" y="4648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53400" y="4724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3000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1357532" y="4572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357532" y="4953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head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7778260" y="4572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778260" y="4953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2348132" y="4419600"/>
            <a:ext cx="2426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5029200" y="5486400"/>
          <a:ext cx="1828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2000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5638800" y="6096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4000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4876800" y="41910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486400" y="4191000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5257800" y="44958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4953000" y="4495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324600" y="4191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324600" y="41910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553200" y="44196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553200" y="44196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3048000" y="4572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48000" y="4953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temp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7010400" y="4572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010400" y="4953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next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6324600" y="5955268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324600" y="63362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newnode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7030A0"/>
                </a:solidFill>
              </a:rPr>
              <a:t>Insert Middle in DLL</a:t>
            </a:r>
            <a:endParaRPr lang="en-US" sz="36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4191000" cy="5791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insertmiddle</a:t>
            </a:r>
            <a:r>
              <a:rPr lang="en-US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x;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getnode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if(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==NULL)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    print “No Memory“;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    return(0);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}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readnode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if(head==NULL)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head=last=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return(0);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} 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print”Enter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the node after which you want to insert the new node:";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read x;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temp=head;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3400" y="762000"/>
            <a:ext cx="4495800" cy="5791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while(temp!=NULL)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if(temp-&gt;data==x)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next=temp-&gt;flink;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</a:t>
            </a:r>
            <a:r>
              <a:rPr kumimoji="0" lang="en-US" sz="3200" b="1" i="0" u="none" strike="noStrike" kern="1200" cap="none" spc="0" normalizeH="0" baseline="0" noProof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newnode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-&gt;flink=next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next-&gt;blink=newnode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temp-&gt;flink=newnode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</a:t>
            </a:r>
            <a:r>
              <a:rPr kumimoji="0" lang="en-US" sz="3200" b="1" i="0" u="none" strike="noStrike" kern="1200" cap="none" spc="0" normalizeH="0" baseline="0" noProof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newnode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-&gt;blink=temp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                          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return(0);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else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temp=temp-&gt;flink;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return(0);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114800" y="533400"/>
            <a:ext cx="0" cy="632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534400" cy="62484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 		 </a:t>
            </a:r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Delete First in DLL</a:t>
            </a: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sz="22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sz="22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</a:rPr>
              <a:t>             </a:t>
            </a:r>
            <a:r>
              <a:rPr lang="en-US" sz="26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       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  </a:t>
            </a: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		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33400" y="19050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352800" y="19050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248400" y="19050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5638800" y="1981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43200" y="1981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4400" y="251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1000" y="251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15200" y="251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3000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81400" y="4964668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81400" y="5345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head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781800" y="2362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81800" y="2743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819400" y="2209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638800" y="2209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276600" y="4507468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172200" y="4507468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5562600" y="4583668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14800" y="5117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39000" y="5117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3000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705600" y="4964668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05600" y="5345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5562600" y="4812268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86200" y="13070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Before Deletion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0" y="38216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After Deletion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28600" y="57912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609600" y="5257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Deleted Node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09600" y="2514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9600" y="2895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head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rgbClr val="7030A0"/>
                </a:solidFill>
              </a:rPr>
              <a:t>Delete First in DLL</a:t>
            </a:r>
            <a:endParaRPr lang="en-US" sz="28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28600"/>
            <a:ext cx="5638800" cy="70866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delfirst</a:t>
            </a:r>
            <a:r>
              <a:rPr lang="en-US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if(head==NULL)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print”SLL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is empty:";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 return(0);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}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else if(head==last)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=head;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print "Deleted node is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-&gt;data;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head=last=NULL;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free(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return(0);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else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=head;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print "Deleted node is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-&gt;data;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en-US" b="1" smtClean="0">
                <a:solidFill>
                  <a:schemeClr val="accent2">
                    <a:lumMod val="50000"/>
                  </a:schemeClr>
                </a:solidFill>
              </a:rPr>
              <a:t>head=head-&gt;flink;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free(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return(0);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534400" cy="62484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 		 </a:t>
            </a:r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Delete Last in DLL</a:t>
            </a: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sz="22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sz="22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</a:rPr>
              <a:t>             </a:t>
            </a:r>
            <a:r>
              <a:rPr lang="en-US" sz="26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       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  </a:t>
            </a: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		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33400" y="19050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352800" y="19050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248400" y="19050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5638800" y="1981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43200" y="1981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4400" y="251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1000" y="251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15200" y="251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3000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85800" y="4964668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5800" y="5345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head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781800" y="2362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81800" y="2743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819400" y="2209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638800" y="2209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81000" y="4507468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3276600" y="4507468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2667000" y="4583668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19200" y="5117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43400" y="5117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810000" y="4964668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10000" y="5345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667000" y="4812268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86200" y="13070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Before Deletion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76400" y="38216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After Deletion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10400" y="5334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Deleted Node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6553200" y="58674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rgbClr val="7030A0"/>
                </a:solidFill>
              </a:rPr>
              <a:t>Delete Last in DLL</a:t>
            </a:r>
            <a:endParaRPr lang="en-US" sz="28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76200"/>
            <a:ext cx="5638800" cy="74676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dellast</a:t>
            </a:r>
            <a:r>
              <a:rPr lang="en-US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if(head==NULL)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printf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("\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nSLL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is empty:");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 return(0);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}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else if(head==last)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=head;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printf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("\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nDeleted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node is %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d",delnode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-&gt;data);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head=last=NULL;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free(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return(0);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else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{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=last;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printf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("\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nDeleted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node is %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d",delnode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-&gt;data);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en-US" b="1" smtClean="0">
                <a:solidFill>
                  <a:schemeClr val="accent2">
                    <a:lumMod val="50000"/>
                  </a:schemeClr>
                </a:solidFill>
              </a:rPr>
              <a:t>last=last-&gt;blink;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en-US" b="1" smtClean="0">
                <a:solidFill>
                  <a:schemeClr val="accent2">
                    <a:lumMod val="50000"/>
                  </a:schemeClr>
                </a:solidFill>
              </a:rPr>
              <a:t>last-&gt;flink=NULL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free(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return(0);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}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7030A0"/>
                </a:solidFill>
              </a:rPr>
              <a:t>Doubly Linked List</a:t>
            </a:r>
            <a:endParaRPr lang="en-US" sz="36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451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A doubly linked list is a list that contains links to next and previous </a:t>
            </a:r>
            <a:r>
              <a:rPr lang="en-US" sz="2400" dirty="0" smtClean="0"/>
              <a:t>nodes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A node in a Doubly linked list has three fields namely: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Data Field    – For holding the data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	Forward link Field – For holding the address of next node 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	Backward link field – for holding the address of previous node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There exists two link between each node. (Forward and backward link for each node)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 first node is indicated using a head pointer and the last node is indicated using a last pointer.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 last nodes </a:t>
            </a:r>
            <a:r>
              <a:rPr lang="en-US" sz="2400" dirty="0" err="1" smtClean="0"/>
              <a:t>flink</a:t>
            </a:r>
            <a:r>
              <a:rPr lang="en-US" sz="2400" dirty="0" smtClean="0"/>
              <a:t> field is filled with NULL pointer to indicate the termination of linked list and the head nodes blink is filled with a NULL pointer to indicate the first node.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Traversal in a DLL is possible both direction(From head to last as well as from last to head).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534400" cy="62484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 		 </a:t>
            </a:r>
            <a:r>
              <a:rPr lang="en-US" b="1" u="sng" smtClean="0">
                <a:solidFill>
                  <a:schemeClr val="accent4">
                    <a:lumMod val="75000"/>
                  </a:schemeClr>
                </a:solidFill>
              </a:rPr>
              <a:t>Delete Middle </a:t>
            </a:r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in DLL</a:t>
            </a: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sz="22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sz="22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</a:rPr>
              <a:t>             </a:t>
            </a:r>
            <a:r>
              <a:rPr lang="en-US" sz="26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       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  </a:t>
            </a: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		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6200" y="1905000"/>
          <a:ext cx="18288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Null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1905000" y="1981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4400" y="2362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95600" y="2438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0000" y="2438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4000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086600" y="2286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86600" y="2667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905000" y="2209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86200" y="13070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Before Deletion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2286000" y="1905000"/>
          <a:ext cx="18288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4495800" y="1905000"/>
          <a:ext cx="18288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3" name="Straight Arrow Connector 42"/>
          <p:cNvCxnSpPr/>
          <p:nvPr/>
        </p:nvCxnSpPr>
        <p:spPr>
          <a:xfrm>
            <a:off x="4114800" y="1981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4114800" y="2209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81000" y="2362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81000" y="2743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head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324600" y="1981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324600" y="2209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6705600" y="1905000"/>
          <a:ext cx="19050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/>
                <a:gridCol w="635000"/>
                <a:gridCol w="6350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NULL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5105400" y="2438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3000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685800" y="4202668"/>
          <a:ext cx="18288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Null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2" name="Straight Arrow Connector 51"/>
          <p:cNvCxnSpPr/>
          <p:nvPr/>
        </p:nvCxnSpPr>
        <p:spPr>
          <a:xfrm>
            <a:off x="2514600" y="4278868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524000" y="46598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05200" y="4736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19800" y="4736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4000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5486400" y="4583668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486400" y="4964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2514600" y="4507468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67000" y="366926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After Deletion – </a:t>
            </a:r>
            <a:r>
              <a:rPr lang="en-US" b="1" dirty="0" smtClean="0">
                <a:solidFill>
                  <a:srgbClr val="7030A0"/>
                </a:solidFill>
              </a:rPr>
              <a:t>Where X = 30</a:t>
            </a: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2895600" y="4202668"/>
          <a:ext cx="18288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4000</a:t>
                      </a:r>
                      <a:endParaRPr lang="en-US" sz="16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6934200" y="5562600"/>
          <a:ext cx="18288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2" name="Straight Arrow Connector 61"/>
          <p:cNvCxnSpPr/>
          <p:nvPr/>
        </p:nvCxnSpPr>
        <p:spPr>
          <a:xfrm>
            <a:off x="4724400" y="4278868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4724400" y="4507468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990600" y="4659868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90600" y="50408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head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5105400" y="4202668"/>
          <a:ext cx="19050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/>
                <a:gridCol w="635000"/>
                <a:gridCol w="6350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2000</a:t>
                      </a:r>
                      <a:endParaRPr lang="en-US" sz="16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NULL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7010400" y="4953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Deleted Node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7391400" y="5943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391400" y="6260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Delnode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rgbClr val="7030A0"/>
                </a:solidFill>
              </a:rPr>
              <a:t>Delete Middle in DLL</a:t>
            </a:r>
            <a:endParaRPr lang="en-US" sz="28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04800"/>
            <a:ext cx="47244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err="1" smtClean="0">
                <a:solidFill>
                  <a:srgbClr val="7030A0"/>
                </a:solidFill>
              </a:rPr>
              <a:t>int</a:t>
            </a:r>
            <a:r>
              <a:rPr lang="en-US" sz="1600" b="1" dirty="0" smtClean="0">
                <a:solidFill>
                  <a:srgbClr val="7030A0"/>
                </a:solidFill>
              </a:rPr>
              <a:t> </a:t>
            </a:r>
            <a:r>
              <a:rPr lang="en-US" sz="1600" b="1" dirty="0" err="1" smtClean="0">
                <a:solidFill>
                  <a:srgbClr val="7030A0"/>
                </a:solidFill>
              </a:rPr>
              <a:t>delmiddle</a:t>
            </a:r>
            <a:r>
              <a:rPr lang="en-US" sz="16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{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</a:t>
            </a:r>
            <a:r>
              <a:rPr lang="en-US" sz="1600" b="1" dirty="0" err="1" smtClean="0">
                <a:solidFill>
                  <a:srgbClr val="7030A0"/>
                </a:solidFill>
              </a:rPr>
              <a:t>int</a:t>
            </a:r>
            <a:r>
              <a:rPr lang="en-US" sz="1600" b="1" dirty="0" smtClean="0">
                <a:solidFill>
                  <a:srgbClr val="7030A0"/>
                </a:solidFill>
              </a:rPr>
              <a:t> x;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if(head==NULL)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{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         </a:t>
            </a:r>
            <a:r>
              <a:rPr lang="en-US" sz="1600" b="1" dirty="0" err="1" smtClean="0">
                <a:solidFill>
                  <a:srgbClr val="7030A0"/>
                </a:solidFill>
              </a:rPr>
              <a:t>printf</a:t>
            </a:r>
            <a:r>
              <a:rPr lang="en-US" sz="1600" b="1" dirty="0" smtClean="0">
                <a:solidFill>
                  <a:srgbClr val="7030A0"/>
                </a:solidFill>
              </a:rPr>
              <a:t>("\</a:t>
            </a:r>
            <a:r>
              <a:rPr lang="en-US" sz="1600" b="1" dirty="0" err="1" smtClean="0">
                <a:solidFill>
                  <a:srgbClr val="7030A0"/>
                </a:solidFill>
              </a:rPr>
              <a:t>nSLL</a:t>
            </a:r>
            <a:r>
              <a:rPr lang="en-US" sz="1600" b="1" dirty="0" smtClean="0">
                <a:solidFill>
                  <a:srgbClr val="7030A0"/>
                </a:solidFill>
              </a:rPr>
              <a:t> is empty:");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         return(0);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}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else if(head==last)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{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</a:t>
            </a:r>
            <a:r>
              <a:rPr lang="en-US" sz="1600" b="1" dirty="0" err="1" smtClean="0">
                <a:solidFill>
                  <a:srgbClr val="7030A0"/>
                </a:solidFill>
              </a:rPr>
              <a:t>delnode</a:t>
            </a:r>
            <a:r>
              <a:rPr lang="en-US" sz="1600" b="1" dirty="0" smtClean="0">
                <a:solidFill>
                  <a:srgbClr val="7030A0"/>
                </a:solidFill>
              </a:rPr>
              <a:t>=head;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</a:t>
            </a:r>
            <a:r>
              <a:rPr lang="en-US" sz="1600" b="1" dirty="0" err="1" smtClean="0">
                <a:solidFill>
                  <a:srgbClr val="7030A0"/>
                </a:solidFill>
              </a:rPr>
              <a:t>print”Deleted</a:t>
            </a:r>
            <a:r>
              <a:rPr lang="en-US" sz="1600" b="1" dirty="0" smtClean="0">
                <a:solidFill>
                  <a:srgbClr val="7030A0"/>
                </a:solidFill>
              </a:rPr>
              <a:t> node is  </a:t>
            </a:r>
            <a:r>
              <a:rPr lang="en-US" sz="1600" b="1" dirty="0" err="1" smtClean="0">
                <a:solidFill>
                  <a:srgbClr val="7030A0"/>
                </a:solidFill>
              </a:rPr>
              <a:t>delnode</a:t>
            </a:r>
            <a:r>
              <a:rPr lang="en-US" sz="1600" b="1" dirty="0" smtClean="0">
                <a:solidFill>
                  <a:srgbClr val="7030A0"/>
                </a:solidFill>
              </a:rPr>
              <a:t>-&gt;data;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head=last=NULL;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free(</a:t>
            </a:r>
            <a:r>
              <a:rPr lang="en-US" sz="1600" b="1" dirty="0" err="1" smtClean="0">
                <a:solidFill>
                  <a:srgbClr val="7030A0"/>
                </a:solidFill>
              </a:rPr>
              <a:t>delnode</a:t>
            </a:r>
            <a:r>
              <a:rPr lang="en-US" sz="1600" b="1" dirty="0" smtClean="0">
                <a:solidFill>
                  <a:srgbClr val="7030A0"/>
                </a:solidFill>
              </a:rPr>
              <a:t>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return(0);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}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else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{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temp=head;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</a:t>
            </a:r>
            <a:r>
              <a:rPr lang="en-US" sz="1600" b="1" dirty="0" err="1" smtClean="0">
                <a:solidFill>
                  <a:srgbClr val="7030A0"/>
                </a:solidFill>
              </a:rPr>
              <a:t>print"Enter</a:t>
            </a:r>
            <a:r>
              <a:rPr lang="en-US" sz="1600" b="1" dirty="0" smtClean="0">
                <a:solidFill>
                  <a:srgbClr val="7030A0"/>
                </a:solidFill>
              </a:rPr>
              <a:t> the element which has to be deleted";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read x;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     </a:t>
            </a:r>
            <a:endParaRPr lang="en-US" sz="16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000" y="457200"/>
            <a:ext cx="4572000" cy="640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while(temp!=NULL)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{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if(temp-&gt;data==x)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{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</a:t>
            </a:r>
            <a:r>
              <a:rPr lang="en-US" b="1" dirty="0" err="1" smtClean="0">
                <a:solidFill>
                  <a:srgbClr val="7030A0"/>
                </a:solidFill>
              </a:rPr>
              <a:t>delnode</a:t>
            </a:r>
            <a:r>
              <a:rPr lang="en-US" b="1" dirty="0" smtClean="0">
                <a:solidFill>
                  <a:srgbClr val="7030A0"/>
                </a:solidFill>
              </a:rPr>
              <a:t>=temp;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</a:t>
            </a:r>
            <a:r>
              <a:rPr lang="en-US" b="1" smtClean="0">
                <a:solidFill>
                  <a:srgbClr val="7030A0"/>
                </a:solidFill>
              </a:rPr>
              <a:t>next=temp-&gt;flink;</a:t>
            </a:r>
            <a:endParaRPr lang="en-US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</a:t>
            </a:r>
            <a:r>
              <a:rPr lang="en-US" b="1" err="1" smtClean="0">
                <a:solidFill>
                  <a:srgbClr val="7030A0"/>
                </a:solidFill>
              </a:rPr>
              <a:t>prev</a:t>
            </a:r>
            <a:r>
              <a:rPr lang="en-US" b="1" smtClean="0">
                <a:solidFill>
                  <a:srgbClr val="7030A0"/>
                </a:solidFill>
              </a:rPr>
              <a:t>=temp-&gt;blink;</a:t>
            </a:r>
            <a:endParaRPr lang="en-US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</a:t>
            </a:r>
            <a:r>
              <a:rPr lang="en-US" b="1" err="1" smtClean="0">
                <a:solidFill>
                  <a:srgbClr val="7030A0"/>
                </a:solidFill>
              </a:rPr>
              <a:t>prev</a:t>
            </a:r>
            <a:r>
              <a:rPr lang="en-US" b="1" smtClean="0">
                <a:solidFill>
                  <a:srgbClr val="7030A0"/>
                </a:solidFill>
              </a:rPr>
              <a:t>-&gt;flink=next</a:t>
            </a:r>
            <a:r>
              <a:rPr lang="en-US" b="1" dirty="0" smtClean="0">
                <a:solidFill>
                  <a:srgbClr val="7030A0"/>
                </a:solidFill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</a:t>
            </a:r>
            <a:r>
              <a:rPr lang="en-US" b="1" smtClean="0">
                <a:solidFill>
                  <a:srgbClr val="7030A0"/>
                </a:solidFill>
              </a:rPr>
              <a:t>next-&gt;blink=prev</a:t>
            </a:r>
            <a:r>
              <a:rPr lang="en-US" b="1" dirty="0" smtClean="0">
                <a:solidFill>
                  <a:srgbClr val="7030A0"/>
                </a:solidFill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</a:t>
            </a:r>
            <a:r>
              <a:rPr lang="en-US" b="1" dirty="0" err="1" smtClean="0">
                <a:solidFill>
                  <a:srgbClr val="7030A0"/>
                </a:solidFill>
              </a:rPr>
              <a:t>print”Node</a:t>
            </a:r>
            <a:r>
              <a:rPr lang="en-US" b="1" dirty="0" smtClean="0">
                <a:solidFill>
                  <a:srgbClr val="7030A0"/>
                </a:solidFill>
              </a:rPr>
              <a:t> deleted is </a:t>
            </a:r>
            <a:r>
              <a:rPr lang="en-US" b="1" dirty="0" err="1" smtClean="0">
                <a:solidFill>
                  <a:srgbClr val="7030A0"/>
                </a:solidFill>
              </a:rPr>
              <a:t>delnode</a:t>
            </a:r>
            <a:r>
              <a:rPr lang="en-US" b="1" dirty="0" smtClean="0">
                <a:solidFill>
                  <a:srgbClr val="7030A0"/>
                </a:solidFill>
              </a:rPr>
              <a:t>-&gt;data;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free(</a:t>
            </a:r>
            <a:r>
              <a:rPr lang="en-US" b="1" dirty="0" err="1" smtClean="0">
                <a:solidFill>
                  <a:srgbClr val="7030A0"/>
                </a:solidFill>
              </a:rPr>
              <a:t>delnode</a:t>
            </a:r>
            <a:r>
              <a:rPr lang="en-US" b="1" dirty="0" smtClean="0">
                <a:solidFill>
                  <a:srgbClr val="7030A0"/>
                </a:solidFill>
              </a:rPr>
              <a:t>);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return(0);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}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else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{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</a:t>
            </a:r>
            <a:r>
              <a:rPr lang="en-US" b="1" smtClean="0">
                <a:solidFill>
                  <a:srgbClr val="7030A0"/>
                </a:solidFill>
              </a:rPr>
              <a:t>temp=temp-&gt;flink;</a:t>
            </a:r>
            <a:endParaRPr lang="en-US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}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76800" y="457200"/>
            <a:ext cx="0" cy="632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rgbClr val="7030A0"/>
                </a:solidFill>
              </a:rPr>
              <a:t>Traversal and display</a:t>
            </a:r>
            <a:endParaRPr lang="en-US" sz="32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3657600" cy="5135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display() // Forward Traversal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temp=head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{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   if(head==NULL)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   {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    </a:t>
            </a:r>
            <a:r>
              <a:rPr lang="en-US" sz="2000" b="1" dirty="0" err="1" smtClean="0">
                <a:solidFill>
                  <a:schemeClr val="accent2">
                    <a:lumMod val="50000"/>
                  </a:schemeClr>
                </a:solidFill>
              </a:rPr>
              <a:t>printf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("\DLL is Empty");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    return(0);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    }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    temp=head;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    while(temp!=NULL)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    {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     print temp-&gt;data;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     temp=temp-&gt;</a:t>
            </a:r>
            <a:r>
              <a:rPr lang="en-US" sz="2000" b="1" dirty="0" err="1" smtClean="0">
                <a:solidFill>
                  <a:schemeClr val="accent2">
                    <a:lumMod val="50000"/>
                  </a:schemeClr>
                </a:solidFill>
              </a:rPr>
              <a:t>flink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     }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     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5791200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Traversal: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Both forward and backward traversal is possible in a Doubly linked list.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67200" y="457200"/>
            <a:ext cx="3429000" cy="513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display() // </a:t>
            </a:r>
            <a:r>
              <a:rPr lang="en-US" sz="2000" b="1" dirty="0" smtClean="0">
                <a:solidFill>
                  <a:srgbClr val="7030A0"/>
                </a:solidFill>
              </a:rPr>
              <a:t>Backward 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Traversal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if(head==NULL)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("\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nSLL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Empty");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return(0);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temp=last;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while(temp!=NULL)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print temp-&gt;data;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temp=temp-&gt;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}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38600" y="457200"/>
            <a:ext cx="75156" cy="548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CCAC11A3-16BF-4582-82AD-AF8DE0FF5D56}" type="slidenum">
              <a:rPr lang="en-US" sz="1400">
                <a:latin typeface="Arial" pitchFamily="34" charset="0"/>
              </a:rPr>
              <a:pPr/>
              <a:t>23</a:t>
            </a:fld>
            <a:endParaRPr lang="en-US" sz="140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DLLs compared to SLLs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4203700" cy="4760913"/>
          </a:xfrm>
        </p:spPr>
        <p:txBody>
          <a:bodyPr/>
          <a:lstStyle/>
          <a:p>
            <a:pPr eaLnBrk="1" hangingPunct="1"/>
            <a:r>
              <a:rPr lang="en-US" smtClean="0"/>
              <a:t>Advantages:</a:t>
            </a:r>
          </a:p>
          <a:p>
            <a:pPr lvl="1" eaLnBrk="1" hangingPunct="1"/>
            <a:r>
              <a:rPr lang="en-US" smtClean="0"/>
              <a:t>Can be traversed in either direction (may be essential for some programs)</a:t>
            </a:r>
          </a:p>
          <a:p>
            <a:pPr lvl="1" eaLnBrk="1" hangingPunct="1"/>
            <a:r>
              <a:rPr lang="en-US" smtClean="0"/>
              <a:t>Some operations, such as deletion and inserting before a node, become easier</a:t>
            </a:r>
          </a:p>
          <a:p>
            <a:pPr lvl="1" eaLnBrk="1" hangingPunct="1"/>
            <a:endParaRPr lang="en-US" smtClean="0"/>
          </a:p>
        </p:txBody>
      </p:sp>
      <p:sp>
        <p:nvSpPr>
          <p:cNvPr id="2150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51388" y="1371600"/>
            <a:ext cx="4203700" cy="4760913"/>
          </a:xfrm>
        </p:spPr>
        <p:txBody>
          <a:bodyPr/>
          <a:lstStyle/>
          <a:p>
            <a:pPr eaLnBrk="1" hangingPunct="1"/>
            <a:r>
              <a:rPr lang="en-US" smtClean="0"/>
              <a:t>Disadvantages:</a:t>
            </a:r>
          </a:p>
          <a:p>
            <a:pPr lvl="1" eaLnBrk="1" hangingPunct="1"/>
            <a:r>
              <a:rPr lang="en-US" smtClean="0"/>
              <a:t>Requires more space</a:t>
            </a:r>
          </a:p>
          <a:p>
            <a:pPr lvl="1" eaLnBrk="1" hangingPunct="1"/>
            <a:r>
              <a:rPr lang="en-US" smtClean="0"/>
              <a:t>List manipulations are slower (because more links must be changed)</a:t>
            </a:r>
          </a:p>
          <a:p>
            <a:pPr lvl="1" eaLnBrk="1" hangingPunct="1"/>
            <a:r>
              <a:rPr lang="en-US" smtClean="0"/>
              <a:t>Greater chance of having bugs (because more links must be manipulated)</a:t>
            </a:r>
          </a:p>
        </p:txBody>
      </p:sp>
    </p:spTree>
    <p:extLst>
      <p:ext uri="{BB962C8B-B14F-4D97-AF65-F5344CB8AC3E}">
        <p14:creationId xmlns:p14="http://schemas.microsoft.com/office/powerpoint/2010/main" val="170797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A9D1A91-5605-48A4-88A4-093E8E349CF0}" type="datetime1">
              <a:rPr lang="en-US" smtClean="0"/>
              <a:pPr eaLnBrk="1" hangingPunct="1"/>
              <a:t>7/28/2020</a:t>
            </a:fld>
            <a:endParaRPr lang="en-US" smtClean="0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A453D11-7DA0-4BB4-933B-377F606F98FA}" type="slidenum">
              <a:rPr lang="en-US" smtClean="0"/>
              <a:pPr eaLnBrk="1" hangingPunct="1"/>
              <a:t>24</a:t>
            </a:fld>
            <a:endParaRPr lang="en-US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3333CC"/>
                </a:solidFill>
              </a:rPr>
              <a:t>Multi Linked List - An Example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4000" baseline="20000" smtClean="0"/>
              <a:t>        </a:t>
            </a:r>
          </a:p>
        </p:txBody>
      </p:sp>
      <p:sp>
        <p:nvSpPr>
          <p:cNvPr id="2151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79925" y="2438400"/>
            <a:ext cx="4054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endParaRPr lang="en-US" sz="3600" b="1" baseline="20000">
              <a:latin typeface="Times New Roman" pitchFamily="18" charset="0"/>
            </a:endParaRPr>
          </a:p>
        </p:txBody>
      </p:sp>
      <p:pic>
        <p:nvPicPr>
          <p:cNvPr id="21511" name="Picture 5" descr="doubly-linked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14550"/>
            <a:ext cx="5867400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19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An Array of Linked Lists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array of linked list is an interesting structure as it combines a static structure (an array) and a dynamic structure (linked lists) to form a useful data structure.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082" y="2971800"/>
            <a:ext cx="588645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1948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336727F1-3B89-4FC4-928D-CCD0C12F6B6E}" type="slidenum">
              <a:rPr lang="en-US" sz="1400">
                <a:latin typeface="Arial" pitchFamily="34" charset="0"/>
              </a:rPr>
              <a:pPr/>
              <a:t>26</a:t>
            </a:fld>
            <a:endParaRPr lang="en-US" sz="1400">
              <a:latin typeface="Arial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End</a:t>
            </a:r>
          </a:p>
        </p:txBody>
      </p:sp>
      <p:sp>
        <p:nvSpPr>
          <p:cNvPr id="24580" name="TextBox 1"/>
          <p:cNvSpPr txBox="1">
            <a:spLocks noChangeArrowheads="1"/>
          </p:cNvSpPr>
          <p:nvPr/>
        </p:nvSpPr>
        <p:spPr bwMode="auto">
          <a:xfrm>
            <a:off x="1066800" y="2514600"/>
            <a:ext cx="7086600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r>
              <a:rPr lang="en-US"/>
              <a:t>I had written a starfield screensaver, much like many other screensavers of the time, and it was running on my Mac.  A co-worker walked by and saw the screensaver, and he asked me, </a:t>
            </a:r>
            <a:r>
              <a:rPr lang="en-US" altLang="en-US"/>
              <a:t>“</a:t>
            </a:r>
            <a:r>
              <a:rPr lang="en-US"/>
              <a:t>Is that a real program, or is that something somebody wrote?</a:t>
            </a:r>
            <a:r>
              <a:rPr lang="en-US" altLang="en-US"/>
              <a:t>”</a:t>
            </a:r>
            <a:r>
              <a:rPr lang="en-US"/>
              <a:t/>
            </a:r>
            <a:br>
              <a:rPr lang="en-US"/>
            </a:br>
            <a:r>
              <a:rPr lang="en-US" sz="1800"/>
              <a:t/>
            </a:r>
            <a:br>
              <a:rPr lang="en-US" sz="1800"/>
            </a:br>
            <a:r>
              <a:rPr lang="en-US" sz="1600"/>
              <a:t>The Evolution of a Programmer</a:t>
            </a:r>
            <a:br>
              <a:rPr lang="en-US" sz="1600"/>
            </a:br>
            <a:r>
              <a:rPr lang="en-US" sz="1600"/>
              <a:t>http://lists.canonical.org/pipermail/kragen-tol/2007-March/000849.html</a:t>
            </a:r>
          </a:p>
        </p:txBody>
      </p:sp>
    </p:spTree>
    <p:extLst>
      <p:ext uri="{BB962C8B-B14F-4D97-AF65-F5344CB8AC3E}">
        <p14:creationId xmlns:p14="http://schemas.microsoft.com/office/powerpoint/2010/main" val="402375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10600" cy="5638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 </a:t>
            </a:r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Doubly Linked List – Node</a:t>
            </a: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		</a:t>
            </a: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		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		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981200"/>
          <a:ext cx="7924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/>
                <a:gridCol w="2343354"/>
                <a:gridCol w="2939846"/>
              </a:tblGrid>
              <a:tr h="1143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rgbClr val="FFC000"/>
                          </a:solidFill>
                        </a:rPr>
                        <a:t>Forward Address Field</a:t>
                      </a:r>
                    </a:p>
                    <a:p>
                      <a:pPr algn="ctr"/>
                      <a:endParaRPr lang="en-US" sz="28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rgbClr val="FFC000"/>
                          </a:solidFill>
                        </a:rPr>
                        <a:t>Data</a:t>
                      </a:r>
                      <a:r>
                        <a:rPr lang="en-US" sz="2800" b="1" baseline="0" dirty="0" smtClean="0">
                          <a:solidFill>
                            <a:srgbClr val="FFC000"/>
                          </a:solidFill>
                        </a:rPr>
                        <a:t> Field</a:t>
                      </a:r>
                      <a:endParaRPr lang="en-US" sz="2800" b="1" dirty="0" smtClean="0">
                        <a:solidFill>
                          <a:srgbClr val="FFC000"/>
                        </a:solidFill>
                      </a:endParaRPr>
                    </a:p>
                    <a:p>
                      <a:pPr algn="ctr"/>
                      <a:endParaRPr lang="en-US" sz="28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C000"/>
                          </a:solidFill>
                        </a:rPr>
                        <a:t>Backward  Address Field</a:t>
                      </a:r>
                      <a:endParaRPr lang="en-US" sz="28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4114800"/>
            <a:ext cx="7315200" cy="246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1. Data Field    – For holding the data</a:t>
            </a:r>
          </a:p>
          <a:p>
            <a:pPr>
              <a:lnSpc>
                <a:spcPct val="200000"/>
              </a:lnSpc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2.Forward link Field – For holding the address of next node </a:t>
            </a:r>
          </a:p>
          <a:p>
            <a:pPr>
              <a:lnSpc>
                <a:spcPct val="200000"/>
              </a:lnSpc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3.Backward link field – for holding the address of </a:t>
            </a:r>
            <a:r>
              <a:rPr lang="en-US" sz="2000" b="1" dirty="0" err="1" smtClean="0">
                <a:solidFill>
                  <a:srgbClr val="7030A0"/>
                </a:solidFill>
              </a:rPr>
              <a:t>prev</a:t>
            </a:r>
            <a:r>
              <a:rPr lang="en-US" sz="2000" b="1" dirty="0" smtClean="0">
                <a:solidFill>
                  <a:srgbClr val="7030A0"/>
                </a:solidFill>
              </a:rPr>
              <a:t> node</a:t>
            </a:r>
          </a:p>
          <a:p>
            <a:pPr>
              <a:lnSpc>
                <a:spcPct val="200000"/>
              </a:lnSpc>
            </a:pPr>
            <a:endParaRPr lang="en-US" sz="20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534400" cy="6248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 		 </a:t>
            </a:r>
          </a:p>
          <a:p>
            <a:pPr algn="ctr">
              <a:buNone/>
            </a:pPr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Doubly  Linked List - Representation</a:t>
            </a: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sz="22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sz="22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</a:rPr>
              <a:t>             </a:t>
            </a:r>
            <a:r>
              <a:rPr lang="en-US" sz="26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       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  </a:t>
            </a: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		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33400" y="29718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352800" y="29718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248400" y="29718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5638800" y="3048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43200" y="3048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4400" y="3581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1000" y="3581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15200" y="3581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3000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828800" y="3429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8800" y="3810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head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781800" y="3429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81800" y="3810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819400" y="3276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638800" y="3276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Declaration for DLL</a:t>
            </a:r>
            <a:endParaRPr lang="en-US" b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800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ypedef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struct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node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data;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struct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node *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flink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; </a:t>
            </a:r>
            <a:r>
              <a:rPr lang="en-US" dirty="0" smtClean="0">
                <a:solidFill>
                  <a:srgbClr val="7030A0"/>
                </a:solidFill>
              </a:rPr>
              <a:t>// Forward Link field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struct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node *blink; </a:t>
            </a:r>
            <a:r>
              <a:rPr lang="en-US" dirty="0" smtClean="0">
                <a:solidFill>
                  <a:srgbClr val="7030A0"/>
                </a:solidFill>
              </a:rPr>
              <a:t>// Backward Link field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}*head=NULL,*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,*last,*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delnode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,*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prev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,*temp;</a:t>
            </a:r>
          </a:p>
          <a:p>
            <a:pPr algn="ctr">
              <a:buNone/>
            </a:pPr>
            <a:r>
              <a:rPr lang="en-US" dirty="0" smtClean="0"/>
              <a:t>Node *head </a:t>
            </a:r>
            <a:r>
              <a:rPr lang="en-US" dirty="0"/>
              <a:t>= (node*)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(node)); 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800" dirty="0" smtClean="0"/>
              <a:t>The </a:t>
            </a:r>
            <a:r>
              <a:rPr lang="en-US" sz="2800" dirty="0"/>
              <a:t>design of the node allows flexibility of storing any </a:t>
            </a:r>
            <a:r>
              <a:rPr lang="en-US" sz="2800" dirty="0" smtClean="0"/>
              <a:t>data type </a:t>
            </a:r>
            <a:r>
              <a:rPr lang="en-US" sz="2800" dirty="0"/>
              <a:t>as the linked list data. 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 u="sng" dirty="0" smtClean="0">
                <a:solidFill>
                  <a:srgbClr val="7030A0"/>
                </a:solidFill>
              </a:rPr>
              <a:t>Doubly Linked List</a:t>
            </a:r>
            <a:endParaRPr lang="en-US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12837"/>
            <a:ext cx="8839200" cy="5516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To create a new node in a DLL we can define two basic functions 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		</a:t>
            </a:r>
            <a:r>
              <a:rPr lang="en-US" sz="2800" dirty="0" err="1" smtClean="0">
                <a:solidFill>
                  <a:srgbClr val="7030A0"/>
                </a:solidFill>
              </a:rPr>
              <a:t>getnode</a:t>
            </a:r>
            <a:r>
              <a:rPr lang="en-US" sz="2800" dirty="0" smtClean="0">
                <a:solidFill>
                  <a:srgbClr val="7030A0"/>
                </a:solidFill>
              </a:rPr>
              <a:t>( )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– for allocating the memory for a 					node dynamically.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		</a:t>
            </a:r>
            <a:r>
              <a:rPr lang="en-US" sz="2800" dirty="0" err="1" smtClean="0">
                <a:solidFill>
                  <a:srgbClr val="7030A0"/>
                </a:solidFill>
              </a:rPr>
              <a:t>readnode</a:t>
            </a:r>
            <a:r>
              <a:rPr lang="en-US" sz="2800" dirty="0" smtClean="0">
                <a:solidFill>
                  <a:srgbClr val="7030A0"/>
                </a:solidFill>
              </a:rPr>
              <a:t>( )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- for reading data and assigning a NULL 			value in link field.</a:t>
            </a:r>
          </a:p>
          <a:p>
            <a:pPr>
              <a:buNone/>
            </a:pPr>
            <a:endParaRPr lang="en-US" sz="2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Whenever we need to create a new node we can call the functions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getnode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( ) and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readnode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( ).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b="1" u="sng" dirty="0" smtClean="0">
                <a:solidFill>
                  <a:srgbClr val="7030A0"/>
                </a:solidFill>
              </a:rPr>
              <a:t>Creating a new node</a:t>
            </a:r>
          </a:p>
          <a:p>
            <a:pPr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getnode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{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   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=(node*)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malloc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sizeof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(node));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}</a:t>
            </a:r>
          </a:p>
          <a:p>
            <a:pPr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readnode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{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		Read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-&gt;data;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    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-&gt;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flink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=NULL;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-&gt;blink=NULL;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}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7030A0"/>
                </a:solidFill>
              </a:rPr>
              <a:t>Creating a DLL</a:t>
            </a:r>
            <a:endParaRPr lang="en-US" sz="36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41148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create()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{         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c;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if(head!=NULL)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print”Linked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List is already created“;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 return(0);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}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else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do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   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getnode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   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readnode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if(head==NULL)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    head=last=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newnode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     }</a:t>
            </a:r>
          </a:p>
          <a:p>
            <a:pPr>
              <a:buNone/>
            </a:pPr>
            <a:r>
              <a:rPr lang="en-US" sz="1800" b="1" dirty="0" smtClean="0"/>
              <a:t>                    </a:t>
            </a:r>
            <a:endParaRPr lang="en-US" sz="18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95800" y="685800"/>
            <a:ext cx="4648200" cy="579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last-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lang="en-US" sz="2000" b="1" noProof="0" dirty="0" err="1" smtClean="0">
                <a:solidFill>
                  <a:schemeClr val="accent2">
                    <a:lumMod val="50000"/>
                  </a:schemeClr>
                </a:solidFill>
              </a:rPr>
              <a:t>flink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newnode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newnode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-&gt;blink=last;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last=last-&gt;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flink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print”Press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 to add another node:”;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read c;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} while(c==1);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return(0);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}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67200" y="533400"/>
            <a:ext cx="0" cy="632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534400" cy="6248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 		 </a:t>
            </a:r>
          </a:p>
          <a:p>
            <a:pPr algn="ctr">
              <a:buNone/>
            </a:pPr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Creating Doubly  Linked List</a:t>
            </a: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sz="22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sz="22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</a:rPr>
              <a:t>             </a:t>
            </a:r>
            <a:r>
              <a:rPr lang="en-US" sz="26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       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  </a:t>
            </a: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		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33400" y="29718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352800" y="29718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248400" y="2971800"/>
          <a:ext cx="228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5638800" y="3048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43200" y="3048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4400" y="3581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1000" y="3581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15200" y="3581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3000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828800" y="3429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8800" y="3810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head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781800" y="3429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81800" y="3810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819400" y="3276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638800" y="3276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E9648F6FC2B54BA28ACEEAE94F4F7A" ma:contentTypeVersion="2" ma:contentTypeDescription="Create a new document." ma:contentTypeScope="" ma:versionID="1e0e4d98f07b2ba4ac6f3768635347c4">
  <xsd:schema xmlns:xsd="http://www.w3.org/2001/XMLSchema" xmlns:xs="http://www.w3.org/2001/XMLSchema" xmlns:p="http://schemas.microsoft.com/office/2006/metadata/properties" xmlns:ns2="20e964fd-9e02-4023-9400-e190afd50962" targetNamespace="http://schemas.microsoft.com/office/2006/metadata/properties" ma:root="true" ma:fieldsID="14f37dbab1fb988e813ccb9d06b60efc" ns2:_="">
    <xsd:import namespace="20e964fd-9e02-4023-9400-e190afd509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e964fd-9e02-4023-9400-e190afd509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22078D-F0E7-4E07-BD31-0E1ECFA5F5FC}"/>
</file>

<file path=customXml/itemProps2.xml><?xml version="1.0" encoding="utf-8"?>
<ds:datastoreItem xmlns:ds="http://schemas.openxmlformats.org/officeDocument/2006/customXml" ds:itemID="{62A0D40A-801A-4BC6-9417-5BDF6204C582}"/>
</file>

<file path=customXml/itemProps3.xml><?xml version="1.0" encoding="utf-8"?>
<ds:datastoreItem xmlns:ds="http://schemas.openxmlformats.org/officeDocument/2006/customXml" ds:itemID="{46176ACC-234C-4EE5-898C-E691CD54FF9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14841</TotalTime>
  <Words>1407</Words>
  <Application>Microsoft Office PowerPoint</Application>
  <PresentationFormat>On-screen Show (4:3)</PresentationFormat>
  <Paragraphs>588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       LINKED LIST    Some(not all) of the contents of these slides are modified from contents made by some of the pioneers in Data Structures from CMU, HKUST, IIT KGP, U Texas, NorthWestern Univ.. Thanks to them!  </vt:lpstr>
      <vt:lpstr>Doubly Linked List</vt:lpstr>
      <vt:lpstr>PowerPoint Presentation</vt:lpstr>
      <vt:lpstr>PowerPoint Presentation</vt:lpstr>
      <vt:lpstr>Declaration for DLL</vt:lpstr>
      <vt:lpstr>Doubly Linked List</vt:lpstr>
      <vt:lpstr>PowerPoint Presentation</vt:lpstr>
      <vt:lpstr>Creating a DLL</vt:lpstr>
      <vt:lpstr>PowerPoint Presentation</vt:lpstr>
      <vt:lpstr>Insert Last in DLL</vt:lpstr>
      <vt:lpstr>Insert Last in DLL</vt:lpstr>
      <vt:lpstr>Insert First in DLL</vt:lpstr>
      <vt:lpstr>Insert First in DLL</vt:lpstr>
      <vt:lpstr>Insert Middle in DLL</vt:lpstr>
      <vt:lpstr>Insert Middle in DLL</vt:lpstr>
      <vt:lpstr>PowerPoint Presentation</vt:lpstr>
      <vt:lpstr>Delete First in DLL</vt:lpstr>
      <vt:lpstr>PowerPoint Presentation</vt:lpstr>
      <vt:lpstr>Delete Last in DLL</vt:lpstr>
      <vt:lpstr>PowerPoint Presentation</vt:lpstr>
      <vt:lpstr>Delete Middle in DLL</vt:lpstr>
      <vt:lpstr>Traversal and display</vt:lpstr>
      <vt:lpstr>DLLs compared to SLLs</vt:lpstr>
      <vt:lpstr>Multi Linked List - An Example</vt:lpstr>
      <vt:lpstr>An Array of Linked Lists 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&amp; Queue using Linked list</dc:title>
  <dc:creator>VITCC</dc:creator>
  <cp:lastModifiedBy>Windows User</cp:lastModifiedBy>
  <cp:revision>337</cp:revision>
  <dcterms:created xsi:type="dcterms:W3CDTF">2013-09-11T08:23:44Z</dcterms:created>
  <dcterms:modified xsi:type="dcterms:W3CDTF">2020-07-28T05:32:37Z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0x0101004AE9648F6FC2B54BA28ACEEAE94F4F7A</vt:lpwstr>
  </property>
</Properties>
</file>