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8"/>
  </p:notesMasterIdLst>
  <p:sldIdLst>
    <p:sldId id="256" r:id="rId2"/>
    <p:sldId id="287" r:id="rId3"/>
    <p:sldId id="285" r:id="rId4"/>
    <p:sldId id="365" r:id="rId5"/>
    <p:sldId id="367" r:id="rId6"/>
    <p:sldId id="366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97" r:id="rId18"/>
    <p:sldId id="378" r:id="rId19"/>
    <p:sldId id="379" r:id="rId20"/>
    <p:sldId id="380" r:id="rId21"/>
    <p:sldId id="381" r:id="rId22"/>
    <p:sldId id="382" r:id="rId23"/>
    <p:sldId id="383" r:id="rId24"/>
    <p:sldId id="386" r:id="rId25"/>
    <p:sldId id="387" r:id="rId26"/>
    <p:sldId id="385" r:id="rId27"/>
    <p:sldId id="388" r:id="rId28"/>
    <p:sldId id="389" r:id="rId29"/>
    <p:sldId id="390" r:id="rId30"/>
    <p:sldId id="391" r:id="rId31"/>
    <p:sldId id="393" r:id="rId32"/>
    <p:sldId id="394" r:id="rId33"/>
    <p:sldId id="392" r:id="rId34"/>
    <p:sldId id="396" r:id="rId35"/>
    <p:sldId id="395" r:id="rId36"/>
    <p:sldId id="364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F12E-1E87-4B1A-A947-DBF022AF93C8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3A9F-3EAC-4347-B865-CDC9AD438DD1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7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5727-0AAB-4D1A-BCCF-2C5F8D400B69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9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9B06-8CAF-47A1-98E8-D0DEFE91BD99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2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6C00-2141-4DE3-93A2-AE8DF0305A8C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8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25BD-EAB6-44E1-9559-FDE7E669CA7F}" type="datetime1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CA8A-4212-4A2B-BA3D-8C8DCA382C7F}" type="datetime1">
              <a:rPr lang="en-US" smtClean="0"/>
              <a:t>8/8/2020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3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8C3A-91D1-4689-BE52-489814C7014B}" type="datetime1">
              <a:rPr lang="en-US" smtClean="0"/>
              <a:t>8/8/2020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6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6FFA-DD3A-44CD-832C-54EEAFAF22B1}" type="datetime1">
              <a:rPr lang="en-US" smtClean="0"/>
              <a:t>8/8/2020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5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3FD9-D8FC-4057-8980-901DCF8D4B58}" type="datetime1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2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83D8-D646-43BE-8CB5-3BCA23A1F3B7}" type="datetime1">
              <a:rPr lang="en-US" smtClean="0"/>
              <a:t>8/8/2020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4238E-6F86-4843-8AD3-C5FD56701C9B}" type="datetime1">
              <a:rPr lang="en-US" smtClean="0"/>
              <a:t>8/8/2020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8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514350"/>
            <a:ext cx="7086600" cy="1946269"/>
          </a:xfrm>
        </p:spPr>
        <p:txBody>
          <a:bodyPr>
            <a:normAutofit/>
          </a:bodyPr>
          <a:lstStyle/>
          <a:p>
            <a:r>
              <a:rPr lang="en-IN" sz="3600" dirty="0" smtClean="0"/>
              <a:t>Circular Linked List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47950"/>
            <a:ext cx="7405255" cy="1905000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sz="2400" dirty="0" smtClean="0">
                <a:solidFill>
                  <a:schemeClr val="tx2"/>
                </a:solidFill>
              </a:rPr>
              <a:t>Oswald c and </a:t>
            </a:r>
            <a:r>
              <a:rPr lang="en-IN" sz="2400" dirty="0" err="1" smtClean="0">
                <a:solidFill>
                  <a:schemeClr val="tx2"/>
                </a:solidFill>
              </a:rPr>
              <a:t>Manas</a:t>
            </a:r>
            <a:r>
              <a:rPr lang="en-IN" sz="2400" dirty="0" smtClean="0">
                <a:solidFill>
                  <a:schemeClr val="tx2"/>
                </a:solidFill>
              </a:rPr>
              <a:t> </a:t>
            </a:r>
            <a:r>
              <a:rPr lang="en-IN" sz="2400" dirty="0" err="1" smtClean="0">
                <a:solidFill>
                  <a:schemeClr val="tx2"/>
                </a:solidFill>
              </a:rPr>
              <a:t>Ranjan</a:t>
            </a:r>
            <a:r>
              <a:rPr lang="en-IN" sz="2400" dirty="0" smtClean="0">
                <a:solidFill>
                  <a:schemeClr val="tx2"/>
                </a:solidFill>
              </a:rPr>
              <a:t> </a:t>
            </a:r>
            <a:r>
              <a:rPr lang="en-IN" sz="2400" dirty="0" err="1" smtClean="0">
                <a:solidFill>
                  <a:schemeClr val="tx2"/>
                </a:solidFill>
              </a:rPr>
              <a:t>Prusty</a:t>
            </a:r>
            <a:r>
              <a:rPr lang="en-IN" sz="2400" dirty="0" smtClean="0">
                <a:solidFill>
                  <a:schemeClr val="tx2"/>
                </a:solidFill>
              </a:rPr>
              <a:t>, </a:t>
            </a:r>
            <a:endParaRPr lang="en-IN" sz="2400" dirty="0" smtClean="0">
              <a:solidFill>
                <a:schemeClr val="tx2"/>
              </a:solidFill>
            </a:endParaRPr>
          </a:p>
          <a:p>
            <a:r>
              <a:rPr lang="en-IN" sz="2400" dirty="0" smtClean="0">
                <a:solidFill>
                  <a:schemeClr val="tx2"/>
                </a:solidFill>
              </a:rPr>
              <a:t>VIT Chennai</a:t>
            </a:r>
            <a:endParaRPr lang="en-IN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1" y="1"/>
            <a:ext cx="6324600" cy="971549"/>
          </a:xfrm>
        </p:spPr>
        <p:txBody>
          <a:bodyPr>
            <a:noAutofit/>
          </a:bodyPr>
          <a:lstStyle/>
          <a:p>
            <a:r>
              <a:rPr lang="en-IN" b="1" dirty="0"/>
              <a:t>Creation of Singly CLL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613962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67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"/>
            <a:ext cx="6019800" cy="971549"/>
          </a:xfrm>
        </p:spPr>
        <p:txBody>
          <a:bodyPr>
            <a:noAutofit/>
          </a:bodyPr>
          <a:lstStyle/>
          <a:p>
            <a:r>
              <a:rPr lang="en-IN" b="1" dirty="0"/>
              <a:t>Creation of Singly CLL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971550"/>
            <a:ext cx="4648200" cy="376047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while(true)</a:t>
            </a:r>
          </a:p>
          <a:p>
            <a:pPr marL="45720" indent="0">
              <a:buNone/>
            </a:pPr>
            <a:r>
              <a:rPr lang="en-US" dirty="0"/>
              <a:t>	Read </a:t>
            </a:r>
            <a:r>
              <a:rPr lang="en-US" dirty="0" err="1"/>
              <a:t>NewNode</a:t>
            </a:r>
            <a:r>
              <a:rPr lang="en-US" dirty="0"/>
              <a:t> </a:t>
            </a:r>
          </a:p>
          <a:p>
            <a:pPr marL="45720" indent="0">
              <a:buNone/>
            </a:pPr>
            <a:r>
              <a:rPr lang="en-US" dirty="0" smtClean="0"/>
              <a:t>	Temp := </a:t>
            </a:r>
            <a:r>
              <a:rPr lang="en-US" dirty="0" err="1" smtClean="0"/>
              <a:t>NewNode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	if(Head == NULL)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Head := </a:t>
            </a:r>
            <a:r>
              <a:rPr lang="en-US" dirty="0" err="1" smtClean="0"/>
              <a:t>NewNode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NewNode</a:t>
            </a:r>
            <a:r>
              <a:rPr lang="en-US" dirty="0" smtClean="0"/>
              <a:t>(Next) := Head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Temp(Next) := </a:t>
            </a:r>
            <a:r>
              <a:rPr lang="en-US" dirty="0" err="1" smtClean="0"/>
              <a:t>NewNode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NewNode</a:t>
            </a:r>
            <a:r>
              <a:rPr lang="en-US" dirty="0" smtClean="0"/>
              <a:t>(Next) := Head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Temp := Temp(Next)</a:t>
            </a:r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592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971549"/>
          </a:xfrm>
        </p:spPr>
        <p:txBody>
          <a:bodyPr>
            <a:noAutofit/>
          </a:bodyPr>
          <a:lstStyle/>
          <a:p>
            <a:r>
              <a:rPr lang="en-IN" b="1" dirty="0"/>
              <a:t>Insert a node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613962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048000" y="1657350"/>
            <a:ext cx="1447713" cy="409574"/>
            <a:chOff x="0" y="0"/>
            <a:chExt cx="1447800" cy="409575"/>
          </a:xfrm>
        </p:grpSpPr>
        <p:sp>
          <p:nvSpPr>
            <p:cNvPr id="37" name="Rectangle 36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50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>
            <a:off x="4211441" y="1809750"/>
            <a:ext cx="141374" cy="6477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405042" y="2104386"/>
            <a:ext cx="81690" cy="1351592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638539" y="3075697"/>
            <a:ext cx="247650" cy="180974"/>
            <a:chOff x="0" y="0"/>
            <a:chExt cx="247650" cy="180975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0" y="19050"/>
              <a:ext cx="24765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9525" y="0"/>
              <a:ext cx="219075" cy="180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256314" y="1099457"/>
            <a:ext cx="263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At the beginning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539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971549"/>
          </a:xfrm>
        </p:spPr>
        <p:txBody>
          <a:bodyPr>
            <a:noAutofit/>
          </a:bodyPr>
          <a:lstStyle/>
          <a:p>
            <a:r>
              <a:rPr lang="en-IN" b="1" dirty="0"/>
              <a:t>Insert a node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048000" y="1657350"/>
            <a:ext cx="1447713" cy="409574"/>
            <a:chOff x="0" y="0"/>
            <a:chExt cx="1447800" cy="409575"/>
          </a:xfrm>
        </p:grpSpPr>
        <p:sp>
          <p:nvSpPr>
            <p:cNvPr id="37" name="Rectangle 36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50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>
            <a:off x="4211441" y="1809750"/>
            <a:ext cx="141374" cy="6477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405042" y="2104386"/>
            <a:ext cx="81690" cy="1351592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256314" y="1099457"/>
            <a:ext cx="263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At the beginning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590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971549"/>
          </a:xfrm>
        </p:spPr>
        <p:txBody>
          <a:bodyPr>
            <a:noAutofit/>
          </a:bodyPr>
          <a:lstStyle/>
          <a:p>
            <a:r>
              <a:rPr lang="en-IN" b="1" dirty="0"/>
              <a:t>Insert a node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613962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7600244" y="1659572"/>
            <a:ext cx="1447713" cy="409574"/>
            <a:chOff x="0" y="0"/>
            <a:chExt cx="1447800" cy="409575"/>
          </a:xfrm>
        </p:grpSpPr>
        <p:sp>
          <p:nvSpPr>
            <p:cNvPr id="37" name="Rectangle 36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50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H="1">
            <a:off x="3733800" y="1800225"/>
            <a:ext cx="5002133" cy="1651033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415414" y="2094497"/>
            <a:ext cx="52343" cy="52165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5153578" y="3184000"/>
            <a:ext cx="247650" cy="180974"/>
            <a:chOff x="0" y="0"/>
            <a:chExt cx="247650" cy="180975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0" y="19050"/>
              <a:ext cx="24765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9525" y="0"/>
              <a:ext cx="219075" cy="180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256314" y="1099457"/>
            <a:ext cx="263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At the 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856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971549"/>
          </a:xfrm>
        </p:spPr>
        <p:txBody>
          <a:bodyPr>
            <a:noAutofit/>
          </a:bodyPr>
          <a:lstStyle/>
          <a:p>
            <a:r>
              <a:rPr lang="en-IN" b="1" dirty="0"/>
              <a:t>Insert a node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613962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7600244" y="1659572"/>
            <a:ext cx="1447713" cy="409574"/>
            <a:chOff x="0" y="0"/>
            <a:chExt cx="1447800" cy="409575"/>
          </a:xfrm>
        </p:grpSpPr>
        <p:sp>
          <p:nvSpPr>
            <p:cNvPr id="37" name="Rectangle 36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50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H="1">
            <a:off x="3733800" y="1800225"/>
            <a:ext cx="5002133" cy="1651033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415414" y="2094497"/>
            <a:ext cx="52343" cy="52165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56314" y="1099457"/>
            <a:ext cx="263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At the 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824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971549"/>
          </a:xfrm>
        </p:spPr>
        <p:txBody>
          <a:bodyPr>
            <a:noAutofit/>
          </a:bodyPr>
          <a:lstStyle/>
          <a:p>
            <a:r>
              <a:rPr lang="en-IN" b="1" dirty="0"/>
              <a:t>Insert a node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613962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029200" y="1781176"/>
            <a:ext cx="1447713" cy="409574"/>
            <a:chOff x="0" y="0"/>
            <a:chExt cx="1447800" cy="409575"/>
          </a:xfrm>
        </p:grpSpPr>
        <p:sp>
          <p:nvSpPr>
            <p:cNvPr id="37" name="Rectangle 36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50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H="1">
            <a:off x="5931034" y="1926684"/>
            <a:ext cx="239573" cy="58327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931406" y="2155396"/>
            <a:ext cx="278647" cy="454456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5233881" y="2519364"/>
            <a:ext cx="247650" cy="180974"/>
            <a:chOff x="0" y="0"/>
            <a:chExt cx="247650" cy="180975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0" y="19050"/>
              <a:ext cx="24765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9525" y="0"/>
              <a:ext cx="219075" cy="180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4234544" y="1077686"/>
            <a:ext cx="266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At any position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486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971549"/>
          </a:xfrm>
        </p:spPr>
        <p:txBody>
          <a:bodyPr>
            <a:noAutofit/>
          </a:bodyPr>
          <a:lstStyle/>
          <a:p>
            <a:r>
              <a:rPr lang="en-IN" b="1" dirty="0"/>
              <a:t>Insert a node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613962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029200" y="1781176"/>
            <a:ext cx="1447713" cy="409574"/>
            <a:chOff x="0" y="0"/>
            <a:chExt cx="1447800" cy="409575"/>
          </a:xfrm>
        </p:grpSpPr>
        <p:sp>
          <p:nvSpPr>
            <p:cNvPr id="37" name="Rectangle 36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50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 flipH="1">
            <a:off x="5931034" y="1926684"/>
            <a:ext cx="239573" cy="58327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931406" y="2155396"/>
            <a:ext cx="278647" cy="454456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34544" y="1077686"/>
            <a:ext cx="266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At any position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683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971549"/>
          </a:xfrm>
        </p:spPr>
        <p:txBody>
          <a:bodyPr>
            <a:noAutofit/>
          </a:bodyPr>
          <a:lstStyle/>
          <a:p>
            <a:r>
              <a:rPr lang="en-IN" b="1" dirty="0" smtClean="0"/>
              <a:t>Insert a node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963386"/>
            <a:ext cx="5159829" cy="3760471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Read </a:t>
            </a:r>
            <a:r>
              <a:rPr lang="en-US" dirty="0" err="1" smtClean="0"/>
              <a:t>NewNode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Read the position ‘</a:t>
            </a:r>
            <a:r>
              <a:rPr lang="en-US" dirty="0" err="1" smtClean="0"/>
              <a:t>pos</a:t>
            </a:r>
            <a:r>
              <a:rPr lang="en-US" dirty="0" smtClean="0"/>
              <a:t>’ to insert</a:t>
            </a:r>
          </a:p>
          <a:p>
            <a:r>
              <a:rPr lang="en-US" dirty="0" smtClean="0"/>
              <a:t>Temp := Head</a:t>
            </a:r>
          </a:p>
          <a:p>
            <a:r>
              <a:rPr lang="en-US" dirty="0" err="1" smtClean="0"/>
              <a:t>currPos</a:t>
            </a:r>
            <a:r>
              <a:rPr lang="en-US" dirty="0" smtClean="0"/>
              <a:t> := 1</a:t>
            </a:r>
          </a:p>
          <a:p>
            <a:r>
              <a:rPr lang="en-US" dirty="0" smtClean="0"/>
              <a:t>If(</a:t>
            </a:r>
            <a:r>
              <a:rPr lang="en-US" dirty="0" err="1" smtClean="0"/>
              <a:t>pos</a:t>
            </a:r>
            <a:r>
              <a:rPr lang="en-US" dirty="0" smtClean="0"/>
              <a:t> == 1)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err="1" smtClean="0"/>
              <a:t>NewNode</a:t>
            </a:r>
            <a:r>
              <a:rPr lang="en-US" dirty="0" smtClean="0"/>
              <a:t>(Next) &lt;= Head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Head := </a:t>
            </a:r>
            <a:r>
              <a:rPr lang="en-US" dirty="0" err="1" smtClean="0"/>
              <a:t>NewNode</a:t>
            </a:r>
            <a:endParaRPr lang="en-US" dirty="0"/>
          </a:p>
          <a:p>
            <a:r>
              <a:rPr lang="en-US" dirty="0" smtClean="0"/>
              <a:t>While(</a:t>
            </a:r>
            <a:r>
              <a:rPr lang="en-US" dirty="0" err="1" smtClean="0"/>
              <a:t>currPos</a:t>
            </a:r>
            <a:r>
              <a:rPr lang="en-US" dirty="0" smtClean="0"/>
              <a:t> &lt; </a:t>
            </a:r>
            <a:r>
              <a:rPr lang="en-US" dirty="0" err="1" smtClean="0"/>
              <a:t>pos</a:t>
            </a:r>
            <a:r>
              <a:rPr lang="en-US" dirty="0" smtClean="0"/>
              <a:t> &amp;&amp; Temp &lt;&gt; NULL)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err="1" smtClean="0"/>
              <a:t>currPos</a:t>
            </a:r>
            <a:r>
              <a:rPr lang="en-US" dirty="0" smtClean="0"/>
              <a:t> </a:t>
            </a:r>
            <a:r>
              <a:rPr lang="en-US" dirty="0"/>
              <a:t>+= </a:t>
            </a:r>
            <a:r>
              <a:rPr lang="en-US" dirty="0" smtClean="0"/>
              <a:t>1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if(</a:t>
            </a:r>
            <a:r>
              <a:rPr lang="en-US" dirty="0" err="1" smtClean="0"/>
              <a:t>currPos</a:t>
            </a:r>
            <a:r>
              <a:rPr lang="en-US" dirty="0" smtClean="0"/>
              <a:t> == </a:t>
            </a:r>
            <a:r>
              <a:rPr lang="en-US" dirty="0" err="1" smtClean="0"/>
              <a:t>pos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NewNode</a:t>
            </a:r>
            <a:r>
              <a:rPr lang="en-US" dirty="0" smtClean="0"/>
              <a:t>(Next) := Temp(Next)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Temp(Next) := </a:t>
            </a:r>
            <a:r>
              <a:rPr lang="en-US" dirty="0" err="1" smtClean="0"/>
              <a:t>NewNode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break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Temp := Temp(Next)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4263821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971549"/>
          </a:xfrm>
        </p:spPr>
        <p:txBody>
          <a:bodyPr>
            <a:noAutofit/>
          </a:bodyPr>
          <a:lstStyle/>
          <a:p>
            <a:r>
              <a:rPr lang="en-IN" b="1" dirty="0" smtClean="0"/>
              <a:t>Delete a node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581530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34544" y="1077686"/>
            <a:ext cx="266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At the beginning</a:t>
            </a:r>
            <a:endParaRPr lang="en-IN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709225" y="2839942"/>
            <a:ext cx="1786668" cy="61191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3581400" y="3076576"/>
            <a:ext cx="247650" cy="180974"/>
            <a:chOff x="0" y="0"/>
            <a:chExt cx="247650" cy="180975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0" y="19050"/>
              <a:ext cx="24765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9525" y="0"/>
              <a:ext cx="219075" cy="180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114800" y="2419350"/>
            <a:ext cx="638143" cy="494663"/>
            <a:chOff x="0" y="0"/>
            <a:chExt cx="247650" cy="180975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0" y="19050"/>
              <a:ext cx="24765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9525" y="0"/>
              <a:ext cx="219075" cy="180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4596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 smtClean="0"/>
              <a:t>Contents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613" y="1808252"/>
            <a:ext cx="4355387" cy="29237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Representation</a:t>
            </a:r>
          </a:p>
          <a:p>
            <a:r>
              <a:rPr lang="en-US" dirty="0" smtClean="0"/>
              <a:t>Basic Operations &amp; Procedure</a:t>
            </a:r>
          </a:p>
          <a:p>
            <a:r>
              <a:rPr lang="en-US" dirty="0" smtClean="0"/>
              <a:t>Advantages </a:t>
            </a:r>
            <a:r>
              <a:rPr lang="en-US" dirty="0"/>
              <a:t>&amp; Disadvantages</a:t>
            </a:r>
          </a:p>
        </p:txBody>
      </p:sp>
    </p:spTree>
    <p:extLst>
      <p:ext uri="{BB962C8B-B14F-4D97-AF65-F5344CB8AC3E}">
        <p14:creationId xmlns:p14="http://schemas.microsoft.com/office/powerpoint/2010/main" val="272686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971549"/>
          </a:xfrm>
        </p:spPr>
        <p:txBody>
          <a:bodyPr>
            <a:noAutofit/>
          </a:bodyPr>
          <a:lstStyle/>
          <a:p>
            <a:r>
              <a:rPr lang="en-IN" b="1" dirty="0" smtClean="0"/>
              <a:t>Delete a node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34544" y="1077686"/>
            <a:ext cx="266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At the beginning</a:t>
            </a:r>
            <a:endParaRPr lang="en-IN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709225" y="2839942"/>
            <a:ext cx="1786668" cy="61191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466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971549"/>
          </a:xfrm>
        </p:spPr>
        <p:txBody>
          <a:bodyPr>
            <a:noAutofit/>
          </a:bodyPr>
          <a:lstStyle/>
          <a:p>
            <a:r>
              <a:rPr lang="en-IN" b="1" dirty="0" smtClean="0"/>
              <a:t>Delete a node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581530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34544" y="1077686"/>
            <a:ext cx="266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At the end</a:t>
            </a:r>
            <a:endParaRPr lang="en-IN" dirty="0"/>
          </a:p>
        </p:txBody>
      </p:sp>
      <p:cxnSp>
        <p:nvCxnSpPr>
          <p:cNvPr id="37" name="Straight Arrow Connector 36"/>
          <p:cNvCxnSpPr>
            <a:stCxn id="47" idx="3"/>
          </p:cNvCxnSpPr>
          <p:nvPr/>
        </p:nvCxnSpPr>
        <p:spPr>
          <a:xfrm>
            <a:off x="3785937" y="1846536"/>
            <a:ext cx="2057157" cy="62044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3538287" y="2162886"/>
            <a:ext cx="247650" cy="180974"/>
            <a:chOff x="0" y="0"/>
            <a:chExt cx="247650" cy="180975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0" y="19050"/>
              <a:ext cx="24765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9525" y="0"/>
              <a:ext cx="219075" cy="180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124200" y="1581149"/>
            <a:ext cx="685800" cy="517827"/>
            <a:chOff x="0" y="0"/>
            <a:chExt cx="542925" cy="381000"/>
          </a:xfrm>
        </p:grpSpPr>
        <p:sp>
          <p:nvSpPr>
            <p:cNvPr id="45" name="Rectangle 44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IN" sz="11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Temp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cxnSp>
        <p:nvCxnSpPr>
          <p:cNvPr id="49" name="Straight Arrow Connector 48"/>
          <p:cNvCxnSpPr>
            <a:stCxn id="47" idx="2"/>
          </p:cNvCxnSpPr>
          <p:nvPr/>
        </p:nvCxnSpPr>
        <p:spPr>
          <a:xfrm>
            <a:off x="3473116" y="2060139"/>
            <a:ext cx="412953" cy="4168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300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971549"/>
          </a:xfrm>
        </p:spPr>
        <p:txBody>
          <a:bodyPr>
            <a:noAutofit/>
          </a:bodyPr>
          <a:lstStyle/>
          <a:p>
            <a:r>
              <a:rPr lang="en-IN" b="1" dirty="0" smtClean="0"/>
              <a:t>Delete a node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581530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709581" y="2628264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34544" y="1077686"/>
            <a:ext cx="266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At the end</a:t>
            </a:r>
            <a:endParaRPr lang="en-IN" dirty="0"/>
          </a:p>
        </p:txBody>
      </p:sp>
      <p:cxnSp>
        <p:nvCxnSpPr>
          <p:cNvPr id="37" name="Straight Arrow Connector 36"/>
          <p:cNvCxnSpPr>
            <a:stCxn id="47" idx="3"/>
          </p:cNvCxnSpPr>
          <p:nvPr/>
        </p:nvCxnSpPr>
        <p:spPr>
          <a:xfrm>
            <a:off x="3785937" y="1846536"/>
            <a:ext cx="2057157" cy="62044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6991350" y="2543176"/>
            <a:ext cx="247650" cy="180974"/>
            <a:chOff x="0" y="0"/>
            <a:chExt cx="247650" cy="180975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0" y="19050"/>
              <a:ext cx="24765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9525" y="0"/>
              <a:ext cx="219075" cy="180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124200" y="1581149"/>
            <a:ext cx="685800" cy="517827"/>
            <a:chOff x="0" y="0"/>
            <a:chExt cx="542925" cy="381000"/>
          </a:xfrm>
        </p:grpSpPr>
        <p:sp>
          <p:nvSpPr>
            <p:cNvPr id="45" name="Rectangle 44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IN" sz="11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Temp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cxnSp>
        <p:nvCxnSpPr>
          <p:cNvPr id="41" name="Straight Arrow Connector 40"/>
          <p:cNvCxnSpPr/>
          <p:nvPr/>
        </p:nvCxnSpPr>
        <p:spPr>
          <a:xfrm flipH="1">
            <a:off x="3653710" y="2626178"/>
            <a:ext cx="3019475" cy="76556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7667657" y="2419350"/>
            <a:ext cx="638143" cy="494663"/>
            <a:chOff x="0" y="0"/>
            <a:chExt cx="247650" cy="18097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0" y="19050"/>
              <a:ext cx="24765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9525" y="0"/>
              <a:ext cx="219075" cy="180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7185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971549"/>
          </a:xfrm>
        </p:spPr>
        <p:txBody>
          <a:bodyPr>
            <a:noAutofit/>
          </a:bodyPr>
          <a:lstStyle/>
          <a:p>
            <a:r>
              <a:rPr lang="en-IN" b="1" dirty="0" smtClean="0"/>
              <a:t>Delete a node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581530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34544" y="1077686"/>
            <a:ext cx="266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At the end</a:t>
            </a:r>
            <a:endParaRPr lang="en-IN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653710" y="2626178"/>
            <a:ext cx="3019475" cy="76556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8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971549"/>
          </a:xfrm>
        </p:spPr>
        <p:txBody>
          <a:bodyPr>
            <a:noAutofit/>
          </a:bodyPr>
          <a:lstStyle/>
          <a:p>
            <a:r>
              <a:rPr lang="en-IN" b="1" dirty="0" smtClean="0"/>
              <a:t>Delete a node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581530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45428" y="1055914"/>
            <a:ext cx="2650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At any position = 2</a:t>
            </a:r>
            <a:endParaRPr lang="en-IN" dirty="0"/>
          </a:p>
        </p:txBody>
      </p:sp>
      <p:grpSp>
        <p:nvGrpSpPr>
          <p:cNvPr id="38" name="Group 37"/>
          <p:cNvGrpSpPr/>
          <p:nvPr/>
        </p:nvGrpSpPr>
        <p:grpSpPr>
          <a:xfrm>
            <a:off x="5943600" y="2419350"/>
            <a:ext cx="609600" cy="465377"/>
            <a:chOff x="0" y="0"/>
            <a:chExt cx="247650" cy="180975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0" y="19050"/>
              <a:ext cx="24765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9525" y="0"/>
              <a:ext cx="219075" cy="180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124200" y="1581149"/>
            <a:ext cx="685800" cy="517827"/>
            <a:chOff x="0" y="0"/>
            <a:chExt cx="542925" cy="381000"/>
          </a:xfrm>
        </p:grpSpPr>
        <p:sp>
          <p:nvSpPr>
            <p:cNvPr id="45" name="Rectangle 44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IN" sz="11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Temp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cxnSp>
        <p:nvCxnSpPr>
          <p:cNvPr id="49" name="Straight Arrow Connector 48"/>
          <p:cNvCxnSpPr>
            <a:stCxn id="47" idx="2"/>
          </p:cNvCxnSpPr>
          <p:nvPr/>
        </p:nvCxnSpPr>
        <p:spPr>
          <a:xfrm>
            <a:off x="3473116" y="2060139"/>
            <a:ext cx="412953" cy="4168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rved Down Arrow 2"/>
          <p:cNvSpPr/>
          <p:nvPr/>
        </p:nvSpPr>
        <p:spPr>
          <a:xfrm>
            <a:off x="4981500" y="1962150"/>
            <a:ext cx="3193015" cy="58102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162550" y="2495550"/>
            <a:ext cx="247650" cy="180974"/>
            <a:chOff x="0" y="0"/>
            <a:chExt cx="247650" cy="18097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0" y="19050"/>
              <a:ext cx="24765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9525" y="0"/>
              <a:ext cx="219075" cy="180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5426529" y="1592818"/>
            <a:ext cx="204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current position =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5062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971549"/>
          </a:xfrm>
        </p:spPr>
        <p:txBody>
          <a:bodyPr>
            <a:noAutofit/>
          </a:bodyPr>
          <a:lstStyle/>
          <a:p>
            <a:r>
              <a:rPr lang="en-IN" b="1" dirty="0" smtClean="0"/>
              <a:t>Delete a node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581530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45428" y="1055914"/>
            <a:ext cx="2650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At any position = 2</a:t>
            </a:r>
            <a:endParaRPr lang="en-IN" dirty="0"/>
          </a:p>
        </p:txBody>
      </p:sp>
      <p:grpSp>
        <p:nvGrpSpPr>
          <p:cNvPr id="44" name="Group 43"/>
          <p:cNvGrpSpPr/>
          <p:nvPr/>
        </p:nvGrpSpPr>
        <p:grpSpPr>
          <a:xfrm>
            <a:off x="3124200" y="1581149"/>
            <a:ext cx="685800" cy="517827"/>
            <a:chOff x="0" y="0"/>
            <a:chExt cx="542925" cy="381000"/>
          </a:xfrm>
        </p:grpSpPr>
        <p:sp>
          <p:nvSpPr>
            <p:cNvPr id="45" name="Rectangle 44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IN" sz="11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Temp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cxnSp>
        <p:nvCxnSpPr>
          <p:cNvPr id="49" name="Straight Arrow Connector 48"/>
          <p:cNvCxnSpPr>
            <a:stCxn id="47" idx="2"/>
          </p:cNvCxnSpPr>
          <p:nvPr/>
        </p:nvCxnSpPr>
        <p:spPr>
          <a:xfrm>
            <a:off x="3473116" y="2060139"/>
            <a:ext cx="412953" cy="4168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rved Down Arrow 2"/>
          <p:cNvSpPr/>
          <p:nvPr/>
        </p:nvSpPr>
        <p:spPr>
          <a:xfrm>
            <a:off x="4981500" y="1962150"/>
            <a:ext cx="3193015" cy="58102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26529" y="1592818"/>
            <a:ext cx="204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current position =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524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971549"/>
          </a:xfrm>
        </p:spPr>
        <p:txBody>
          <a:bodyPr>
            <a:noAutofit/>
          </a:bodyPr>
          <a:lstStyle/>
          <a:p>
            <a:r>
              <a:rPr lang="en-IN" b="1" dirty="0" smtClean="0"/>
              <a:t>Delete a node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3386"/>
            <a:ext cx="5464629" cy="3760471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Read the position ‘</a:t>
            </a:r>
            <a:r>
              <a:rPr lang="en-US" dirty="0" err="1" smtClean="0"/>
              <a:t>pos</a:t>
            </a:r>
            <a:r>
              <a:rPr lang="en-US" dirty="0" smtClean="0"/>
              <a:t>’ to delete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err="1" smtClean="0"/>
              <a:t>currPos</a:t>
            </a:r>
            <a:r>
              <a:rPr lang="en-US" dirty="0" smtClean="0"/>
              <a:t> := 1</a:t>
            </a:r>
          </a:p>
          <a:p>
            <a:r>
              <a:rPr lang="en-US" dirty="0" smtClean="0"/>
              <a:t>Temp := Head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pos</a:t>
            </a:r>
            <a:r>
              <a:rPr lang="en-US" dirty="0" smtClean="0"/>
              <a:t> == 1)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Head := Head(Next)</a:t>
            </a:r>
          </a:p>
          <a:p>
            <a:r>
              <a:rPr lang="en-US" dirty="0" smtClean="0"/>
              <a:t>While (</a:t>
            </a:r>
            <a:r>
              <a:rPr lang="en-US" dirty="0" err="1" smtClean="0"/>
              <a:t>currPos</a:t>
            </a:r>
            <a:r>
              <a:rPr lang="en-US" dirty="0" smtClean="0"/>
              <a:t> &lt; </a:t>
            </a:r>
            <a:r>
              <a:rPr lang="en-US" dirty="0" err="1" smtClean="0"/>
              <a:t>pos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err="1" smtClean="0"/>
              <a:t>currPoss</a:t>
            </a:r>
            <a:r>
              <a:rPr lang="en-US" dirty="0" smtClean="0"/>
              <a:t> += 1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 smtClean="0"/>
              <a:t>currPos</a:t>
            </a:r>
            <a:r>
              <a:rPr lang="en-US" dirty="0" smtClean="0"/>
              <a:t> == </a:t>
            </a:r>
            <a:r>
              <a:rPr lang="en-US" dirty="0" err="1" smtClean="0"/>
              <a:t>pos</a:t>
            </a:r>
            <a:r>
              <a:rPr lang="en-US" dirty="0" smtClean="0"/>
              <a:t> &amp;&amp; Temp(Next(Next)) == Head)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Temp(Next) := Head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break</a:t>
            </a:r>
            <a:r>
              <a:rPr lang="en-US" dirty="0"/>
              <a:t>	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else if (</a:t>
            </a:r>
            <a:r>
              <a:rPr lang="en-US" dirty="0" err="1" smtClean="0"/>
              <a:t>currPos</a:t>
            </a:r>
            <a:r>
              <a:rPr lang="en-US" dirty="0" smtClean="0"/>
              <a:t> == </a:t>
            </a:r>
            <a:r>
              <a:rPr lang="en-US" dirty="0" err="1" smtClean="0"/>
              <a:t>pos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r>
              <a:rPr lang="en-US" dirty="0"/>
              <a:t>		</a:t>
            </a:r>
            <a:r>
              <a:rPr lang="en-US" dirty="0" smtClean="0"/>
              <a:t>Temp(Next) := Temp(Next(Next))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break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Temp := Temp(Next)	</a:t>
            </a:r>
            <a:r>
              <a:rPr lang="en-US" dirty="0"/>
              <a:t>	</a:t>
            </a:r>
          </a:p>
          <a:p>
            <a:r>
              <a:rPr lang="en-US" dirty="0" smtClean="0"/>
              <a:t>Free(Temp)</a:t>
            </a:r>
          </a:p>
        </p:txBody>
      </p:sp>
    </p:spTree>
    <p:extLst>
      <p:ext uri="{BB962C8B-B14F-4D97-AF65-F5344CB8AC3E}">
        <p14:creationId xmlns:p14="http://schemas.microsoft.com/office/powerpoint/2010/main" val="2700197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1" y="1"/>
            <a:ext cx="5976252" cy="971550"/>
          </a:xfrm>
        </p:spPr>
        <p:txBody>
          <a:bodyPr>
            <a:noAutofit/>
          </a:bodyPr>
          <a:lstStyle/>
          <a:p>
            <a:r>
              <a:rPr lang="en-IN" b="1" dirty="0" smtClean="0"/>
              <a:t>Display of Singly CLL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613962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124200" y="1581149"/>
            <a:ext cx="685800" cy="517827"/>
            <a:chOff x="0" y="0"/>
            <a:chExt cx="542925" cy="381000"/>
          </a:xfrm>
        </p:grpSpPr>
        <p:sp>
          <p:nvSpPr>
            <p:cNvPr id="37" name="Rectangle 3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IN" sz="11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Temp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cxnSp>
        <p:nvCxnSpPr>
          <p:cNvPr id="41" name="Straight Arrow Connector 40"/>
          <p:cNvCxnSpPr>
            <a:stCxn id="39" idx="2"/>
          </p:cNvCxnSpPr>
          <p:nvPr/>
        </p:nvCxnSpPr>
        <p:spPr>
          <a:xfrm>
            <a:off x="3473116" y="2060139"/>
            <a:ext cx="412953" cy="4168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10000" y="1962150"/>
            <a:ext cx="2057400" cy="51485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562350" y="2190750"/>
            <a:ext cx="247650" cy="180974"/>
            <a:chOff x="0" y="0"/>
            <a:chExt cx="247650" cy="180975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0" y="19050"/>
              <a:ext cx="24765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9525" y="0"/>
              <a:ext cx="219075" cy="180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6802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"/>
            <a:ext cx="5867400" cy="971549"/>
          </a:xfrm>
        </p:spPr>
        <p:txBody>
          <a:bodyPr>
            <a:noAutofit/>
          </a:bodyPr>
          <a:lstStyle/>
          <a:p>
            <a:r>
              <a:rPr lang="en-IN" b="1" dirty="0"/>
              <a:t>Display of Singly CLL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613962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124200" y="1581149"/>
            <a:ext cx="685800" cy="517827"/>
            <a:chOff x="0" y="0"/>
            <a:chExt cx="542925" cy="381000"/>
          </a:xfrm>
        </p:grpSpPr>
        <p:sp>
          <p:nvSpPr>
            <p:cNvPr id="37" name="Rectangle 3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IN" sz="11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Temp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cxnSp>
        <p:nvCxnSpPr>
          <p:cNvPr id="41" name="Straight Arrow Connector 40"/>
          <p:cNvCxnSpPr>
            <a:endCxn id="32" idx="0"/>
          </p:cNvCxnSpPr>
          <p:nvPr/>
        </p:nvCxnSpPr>
        <p:spPr>
          <a:xfrm>
            <a:off x="3812565" y="1809202"/>
            <a:ext cx="4155384" cy="65777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10000" y="1962150"/>
            <a:ext cx="2057400" cy="51485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4488799" y="2092159"/>
            <a:ext cx="247650" cy="180974"/>
            <a:chOff x="0" y="0"/>
            <a:chExt cx="247650" cy="180975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0" y="19050"/>
              <a:ext cx="24765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9525" y="0"/>
              <a:ext cx="219075" cy="180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3657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10886"/>
            <a:ext cx="5725886" cy="960664"/>
          </a:xfrm>
        </p:spPr>
        <p:txBody>
          <a:bodyPr>
            <a:noAutofit/>
          </a:bodyPr>
          <a:lstStyle/>
          <a:p>
            <a:r>
              <a:rPr lang="en-IN" b="1" dirty="0"/>
              <a:t>Display of Singly CLL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613962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124200" y="1581149"/>
            <a:ext cx="685800" cy="517827"/>
            <a:chOff x="0" y="0"/>
            <a:chExt cx="542925" cy="381000"/>
          </a:xfrm>
        </p:grpSpPr>
        <p:sp>
          <p:nvSpPr>
            <p:cNvPr id="37" name="Rectangle 3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IN" sz="11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Temp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cxnSp>
        <p:nvCxnSpPr>
          <p:cNvPr id="41" name="Straight Arrow Connector 40"/>
          <p:cNvCxnSpPr>
            <a:endCxn id="32" idx="0"/>
          </p:cNvCxnSpPr>
          <p:nvPr/>
        </p:nvCxnSpPr>
        <p:spPr>
          <a:xfrm>
            <a:off x="3812565" y="1809202"/>
            <a:ext cx="4155384" cy="65777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508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 smtClean="0"/>
              <a:t>Introduction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Circular Linked List (CLL) is another type of linked list </a:t>
            </a:r>
          </a:p>
          <a:p>
            <a:r>
              <a:rPr lang="en-US" dirty="0" smtClean="0"/>
              <a:t>CLL is non linear in nature </a:t>
            </a:r>
          </a:p>
          <a:p>
            <a:r>
              <a:rPr lang="en-US" dirty="0" smtClean="0"/>
              <a:t>The tail node stores the address of the head node</a:t>
            </a:r>
          </a:p>
          <a:p>
            <a:r>
              <a:rPr lang="en-US" dirty="0" smtClean="0"/>
              <a:t>It is applicable to both SLL and DLL</a:t>
            </a:r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"/>
            <a:ext cx="6705600" cy="971549"/>
          </a:xfrm>
        </p:spPr>
        <p:txBody>
          <a:bodyPr>
            <a:noAutofit/>
          </a:bodyPr>
          <a:lstStyle/>
          <a:p>
            <a:r>
              <a:rPr lang="en-IN" b="1" dirty="0"/>
              <a:t>Display of Singly CLL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3386"/>
            <a:ext cx="5464629" cy="376047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Temp := Head</a:t>
            </a:r>
          </a:p>
          <a:p>
            <a:r>
              <a:rPr lang="en-US" dirty="0" smtClean="0"/>
              <a:t>While (Temp(Next) &lt;&gt; Head)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print(Temp(Data))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Temp := Temp(Next)</a:t>
            </a:r>
          </a:p>
          <a:p>
            <a:r>
              <a:rPr lang="en-US" dirty="0" smtClean="0"/>
              <a:t>If(Head == Head(Next))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print(Temp(Data))</a:t>
            </a:r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else if (Head == NULL)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print(“No List Present”)</a:t>
            </a:r>
          </a:p>
        </p:txBody>
      </p:sp>
    </p:spTree>
    <p:extLst>
      <p:ext uri="{BB962C8B-B14F-4D97-AF65-F5344CB8AC3E}">
        <p14:creationId xmlns:p14="http://schemas.microsoft.com/office/powerpoint/2010/main" val="4238089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"/>
            <a:ext cx="6248400" cy="971549"/>
          </a:xfrm>
        </p:spPr>
        <p:txBody>
          <a:bodyPr>
            <a:noAutofit/>
          </a:bodyPr>
          <a:lstStyle/>
          <a:p>
            <a:r>
              <a:rPr lang="en-IN" b="1" dirty="0"/>
              <a:t>Find &amp; Modify a Node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613962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124200" y="1581149"/>
            <a:ext cx="685800" cy="517827"/>
            <a:chOff x="0" y="0"/>
            <a:chExt cx="542925" cy="381000"/>
          </a:xfrm>
        </p:grpSpPr>
        <p:sp>
          <p:nvSpPr>
            <p:cNvPr id="37" name="Rectangle 3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IN" sz="11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Temp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cxnSp>
        <p:nvCxnSpPr>
          <p:cNvPr id="41" name="Straight Arrow Connector 40"/>
          <p:cNvCxnSpPr>
            <a:stCxn id="39" idx="2"/>
          </p:cNvCxnSpPr>
          <p:nvPr/>
        </p:nvCxnSpPr>
        <p:spPr>
          <a:xfrm>
            <a:off x="3473116" y="2060139"/>
            <a:ext cx="412953" cy="4168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10000" y="1962150"/>
            <a:ext cx="2057400" cy="51485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3562350" y="2190750"/>
            <a:ext cx="247650" cy="180974"/>
            <a:chOff x="0" y="0"/>
            <a:chExt cx="247650" cy="180975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0" y="19050"/>
              <a:ext cx="24765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9525" y="0"/>
              <a:ext cx="219075" cy="180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5152940" y="1200150"/>
            <a:ext cx="277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Find 20 and modify it to 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548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"/>
            <a:ext cx="6553200" cy="971549"/>
          </a:xfrm>
        </p:spPr>
        <p:txBody>
          <a:bodyPr>
            <a:noAutofit/>
          </a:bodyPr>
          <a:lstStyle/>
          <a:p>
            <a:r>
              <a:rPr lang="en-IN" b="1" dirty="0"/>
              <a:t>Find &amp; Modify a Node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613962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4049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324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52940" y="1200150"/>
            <a:ext cx="277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Find 20 and modify it to 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188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133351"/>
            <a:ext cx="6096000" cy="830036"/>
          </a:xfrm>
        </p:spPr>
        <p:txBody>
          <a:bodyPr>
            <a:noAutofit/>
          </a:bodyPr>
          <a:lstStyle/>
          <a:p>
            <a:r>
              <a:rPr lang="en-IN" b="1" dirty="0" smtClean="0"/>
              <a:t>Find &amp; Modify a Node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963386"/>
            <a:ext cx="6455229" cy="37604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Read </a:t>
            </a:r>
            <a:r>
              <a:rPr lang="en-US" dirty="0" err="1" smtClean="0"/>
              <a:t>findData</a:t>
            </a:r>
            <a:r>
              <a:rPr lang="en-US" dirty="0" smtClean="0"/>
              <a:t> and </a:t>
            </a:r>
            <a:r>
              <a:rPr lang="en-US" dirty="0" err="1" smtClean="0"/>
              <a:t>modifyData</a:t>
            </a:r>
            <a:endParaRPr lang="en-US" dirty="0" smtClean="0"/>
          </a:p>
          <a:p>
            <a:r>
              <a:rPr lang="en-US" dirty="0" smtClean="0"/>
              <a:t>Temp := Head</a:t>
            </a:r>
          </a:p>
          <a:p>
            <a:r>
              <a:rPr lang="en-US" dirty="0" smtClean="0"/>
              <a:t>While (Temp(Next) &lt;&gt; Head)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if(Temp(Data) == </a:t>
            </a:r>
            <a:r>
              <a:rPr lang="en-US" dirty="0" err="1" smtClean="0"/>
              <a:t>findData</a:t>
            </a:r>
            <a:r>
              <a:rPr lang="en-US" dirty="0" smtClean="0"/>
              <a:t>)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	Temp(Data) := </a:t>
            </a:r>
            <a:r>
              <a:rPr lang="en-US" dirty="0" err="1" smtClean="0"/>
              <a:t>modifyData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Temp := Temp(Next)</a:t>
            </a:r>
          </a:p>
          <a:p>
            <a:pPr marL="45720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2299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1581149"/>
          </a:xfrm>
        </p:spPr>
        <p:txBody>
          <a:bodyPr>
            <a:noAutofit/>
          </a:bodyPr>
          <a:lstStyle/>
          <a:p>
            <a:r>
              <a:rPr lang="en-IN" b="1" dirty="0" smtClean="0"/>
              <a:t>Doubly CLL 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123951"/>
            <a:ext cx="5029200" cy="1142999"/>
          </a:xfrm>
        </p:spPr>
        <p:txBody>
          <a:bodyPr/>
          <a:lstStyle/>
          <a:p>
            <a:r>
              <a:rPr lang="en-US" dirty="0" smtClean="0"/>
              <a:t>Try it yourself !!!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4972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1581149"/>
          </a:xfrm>
        </p:spPr>
        <p:txBody>
          <a:bodyPr>
            <a:noAutofit/>
          </a:bodyPr>
          <a:lstStyle/>
          <a:p>
            <a:r>
              <a:rPr lang="en-IN" b="1" dirty="0" smtClean="0"/>
              <a:t>Advantages 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123951"/>
            <a:ext cx="5029200" cy="11429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Traversing to any node is possible</a:t>
            </a:r>
          </a:p>
          <a:p>
            <a:r>
              <a:rPr lang="en-US" dirty="0" smtClean="0"/>
              <a:t>Saves time when its needed to go to the first node from the last node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7200" y="1905001"/>
            <a:ext cx="4572000" cy="15811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/>
              <a:t>Disadvantages 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14800" y="3028951"/>
            <a:ext cx="5029200" cy="11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Difficult to reverse the list</a:t>
            </a:r>
          </a:p>
          <a:p>
            <a:r>
              <a:rPr lang="en-US" dirty="0" smtClean="0"/>
              <a:t>Possibility to enter into infinite loop if not handled properly</a:t>
            </a:r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0126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4029" y="1504950"/>
            <a:ext cx="4365171" cy="1537607"/>
          </a:xfrm>
        </p:spPr>
        <p:txBody>
          <a:bodyPr>
            <a:noAutofit/>
          </a:bodyPr>
          <a:lstStyle/>
          <a:p>
            <a:r>
              <a:rPr lang="en-IN" b="1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753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2266950"/>
          </a:xfrm>
        </p:spPr>
        <p:txBody>
          <a:bodyPr>
            <a:noAutofit/>
          </a:bodyPr>
          <a:lstStyle/>
          <a:p>
            <a:r>
              <a:rPr lang="en-IN" b="1" dirty="0" smtClean="0"/>
              <a:t>Introduction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Round robin scheduling during multi player game</a:t>
            </a:r>
          </a:p>
          <a:p>
            <a:r>
              <a:rPr lang="en-US" dirty="0" smtClean="0"/>
              <a:t>Computers where multiple applications are running</a:t>
            </a:r>
          </a:p>
          <a:p>
            <a:r>
              <a:rPr lang="en-US" dirty="0" smtClean="0"/>
              <a:t>Circular queue</a:t>
            </a:r>
          </a:p>
        </p:txBody>
      </p:sp>
    </p:spTree>
    <p:extLst>
      <p:ext uri="{BB962C8B-B14F-4D97-AF65-F5344CB8AC3E}">
        <p14:creationId xmlns:p14="http://schemas.microsoft.com/office/powerpoint/2010/main" val="2526397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/>
        </p:nvGrpSpPr>
        <p:grpSpPr>
          <a:xfrm>
            <a:off x="7369366" y="1657350"/>
            <a:ext cx="1447800" cy="409574"/>
            <a:chOff x="0" y="0"/>
            <a:chExt cx="1447800" cy="409575"/>
          </a:xfrm>
        </p:grpSpPr>
        <p:sp>
          <p:nvSpPr>
            <p:cNvPr id="119" name="Rectangle 118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388614"/>
            <a:ext cx="4572000" cy="569310"/>
          </a:xfrm>
        </p:spPr>
        <p:txBody>
          <a:bodyPr>
            <a:noAutofit/>
          </a:bodyPr>
          <a:lstStyle/>
          <a:p>
            <a:r>
              <a:rPr lang="en-IN" b="1" dirty="0" smtClean="0"/>
              <a:t>Representation</a:t>
            </a:r>
            <a:endParaRPr lang="en-IN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4076700" y="3442509"/>
            <a:ext cx="1447800" cy="409574"/>
            <a:chOff x="0" y="0"/>
            <a:chExt cx="1447800" cy="409575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100" y="38100"/>
              <a:ext cx="466725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100" dirty="0" err="1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Prev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90500" y="66675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791200" y="3449518"/>
            <a:ext cx="1447800" cy="409574"/>
            <a:chOff x="0" y="0"/>
            <a:chExt cx="1447800" cy="409575"/>
          </a:xfrm>
        </p:grpSpPr>
        <p:sp>
          <p:nvSpPr>
            <p:cNvPr id="28" name="Rectangle 27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100" y="38100"/>
              <a:ext cx="466725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100" dirty="0" err="1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Prev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90500" y="66675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467600" y="3453800"/>
            <a:ext cx="1447800" cy="409574"/>
            <a:chOff x="0" y="0"/>
            <a:chExt cx="1447800" cy="409575"/>
          </a:xfrm>
        </p:grpSpPr>
        <p:sp>
          <p:nvSpPr>
            <p:cNvPr id="35" name="Rectangle 3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8100" y="38100"/>
              <a:ext cx="466725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100" dirty="0" err="1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Prev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90500" y="66675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5334000" y="3525717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010400" y="3511428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2"/>
            <a:endCxn id="21" idx="3"/>
          </p:cNvCxnSpPr>
          <p:nvPr/>
        </p:nvCxnSpPr>
        <p:spPr>
          <a:xfrm flipH="1">
            <a:off x="5524500" y="3582868"/>
            <a:ext cx="457200" cy="6442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8" idx="3"/>
          </p:cNvCxnSpPr>
          <p:nvPr/>
        </p:nvCxnSpPr>
        <p:spPr>
          <a:xfrm flipH="1">
            <a:off x="7239000" y="3563667"/>
            <a:ext cx="457200" cy="9063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124200" y="4173267"/>
            <a:ext cx="661581" cy="377436"/>
            <a:chOff x="0" y="0"/>
            <a:chExt cx="542925" cy="381000"/>
          </a:xfrm>
        </p:grpSpPr>
        <p:sp>
          <p:nvSpPr>
            <p:cNvPr id="56" name="Rectangle 55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cxnSp>
        <p:nvCxnSpPr>
          <p:cNvPr id="83" name="Straight Arrow Connector 82"/>
          <p:cNvCxnSpPr>
            <a:endCxn id="21" idx="1"/>
          </p:cNvCxnSpPr>
          <p:nvPr/>
        </p:nvCxnSpPr>
        <p:spPr>
          <a:xfrm flipV="1">
            <a:off x="3497853" y="3647296"/>
            <a:ext cx="578847" cy="53173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733115" y="3182666"/>
            <a:ext cx="12130" cy="361166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724400" y="3182666"/>
            <a:ext cx="3936663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4724400" y="3182139"/>
            <a:ext cx="3944922" cy="363835"/>
            <a:chOff x="4724400" y="2799822"/>
            <a:chExt cx="3944922" cy="363835"/>
          </a:xfrm>
        </p:grpSpPr>
        <p:cxnSp>
          <p:nvCxnSpPr>
            <p:cNvPr id="6" name="Straight Connector 5"/>
            <p:cNvCxnSpPr/>
            <p:nvPr/>
          </p:nvCxnSpPr>
          <p:spPr>
            <a:xfrm flipH="1" flipV="1">
              <a:off x="8649136" y="2800350"/>
              <a:ext cx="20186" cy="363307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4733115" y="2799822"/>
              <a:ext cx="12130" cy="361166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724400" y="2799822"/>
              <a:ext cx="3936663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348162" y="3696880"/>
            <a:ext cx="3852862" cy="400187"/>
            <a:chOff x="4348162" y="3108026"/>
            <a:chExt cx="3852862" cy="400187"/>
          </a:xfrm>
        </p:grpSpPr>
        <p:cxnSp>
          <p:nvCxnSpPr>
            <p:cNvPr id="74" name="Straight Arrow Connector 73"/>
            <p:cNvCxnSpPr/>
            <p:nvPr/>
          </p:nvCxnSpPr>
          <p:spPr>
            <a:xfrm flipV="1">
              <a:off x="8191500" y="3257759"/>
              <a:ext cx="0" cy="232349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4348162" y="3471148"/>
              <a:ext cx="3852862" cy="37065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348162" y="3108026"/>
              <a:ext cx="1" cy="400187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3962399" y="1686996"/>
            <a:ext cx="1447713" cy="409574"/>
            <a:chOff x="0" y="0"/>
            <a:chExt cx="1447800" cy="409575"/>
          </a:xfrm>
        </p:grpSpPr>
        <p:sp>
          <p:nvSpPr>
            <p:cNvPr id="80" name="Rectangle 79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676856" y="1695603"/>
            <a:ext cx="1447800" cy="409574"/>
            <a:chOff x="0" y="0"/>
            <a:chExt cx="1447800" cy="409575"/>
          </a:xfrm>
        </p:grpSpPr>
        <p:sp>
          <p:nvSpPr>
            <p:cNvPr id="89" name="Rectangle 88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96" name="Straight Arrow Connector 95"/>
          <p:cNvCxnSpPr/>
          <p:nvPr/>
        </p:nvCxnSpPr>
        <p:spPr>
          <a:xfrm>
            <a:off x="5210099" y="1829316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907117" y="1823615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618815" y="1428751"/>
            <a:ext cx="12130" cy="361166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4610100" y="1428751"/>
            <a:ext cx="3936663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4609839" y="1428750"/>
            <a:ext cx="3944922" cy="363308"/>
            <a:chOff x="4724139" y="2647948"/>
            <a:chExt cx="3944922" cy="363308"/>
          </a:xfrm>
        </p:grpSpPr>
        <p:cxnSp>
          <p:nvCxnSpPr>
            <p:cNvPr id="109" name="Straight Connector 108"/>
            <p:cNvCxnSpPr/>
            <p:nvPr/>
          </p:nvCxnSpPr>
          <p:spPr>
            <a:xfrm flipH="1" flipV="1">
              <a:off x="8648875" y="2647949"/>
              <a:ext cx="20186" cy="363307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4732854" y="2647948"/>
              <a:ext cx="12130" cy="361166"/>
            </a:xfrm>
            <a:prstGeom prst="straightConnector1">
              <a:avLst/>
            </a:prstGeom>
            <a:ln w="254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H="1">
              <a:off x="4724139" y="2647948"/>
              <a:ext cx="3936663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3124199" y="4175514"/>
            <a:ext cx="661581" cy="377436"/>
            <a:chOff x="0" y="0"/>
            <a:chExt cx="542925" cy="381000"/>
          </a:xfrm>
        </p:grpSpPr>
        <p:sp>
          <p:nvSpPr>
            <p:cNvPr id="126" name="Rectangle 125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cxnSp>
        <p:nvCxnSpPr>
          <p:cNvPr id="130" name="Straight Arrow Connector 129"/>
          <p:cNvCxnSpPr/>
          <p:nvPr/>
        </p:nvCxnSpPr>
        <p:spPr>
          <a:xfrm flipV="1">
            <a:off x="3497852" y="3649543"/>
            <a:ext cx="578847" cy="53173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/>
          <p:cNvGrpSpPr/>
          <p:nvPr/>
        </p:nvGrpSpPr>
        <p:grpSpPr>
          <a:xfrm>
            <a:off x="3048000" y="2335721"/>
            <a:ext cx="661581" cy="377436"/>
            <a:chOff x="0" y="0"/>
            <a:chExt cx="542925" cy="381000"/>
          </a:xfrm>
        </p:grpSpPr>
        <p:sp>
          <p:nvSpPr>
            <p:cNvPr id="132" name="Rectangle 131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cxnSp>
        <p:nvCxnSpPr>
          <p:cNvPr id="136" name="Straight Arrow Connector 135"/>
          <p:cNvCxnSpPr/>
          <p:nvPr/>
        </p:nvCxnSpPr>
        <p:spPr>
          <a:xfrm flipV="1">
            <a:off x="3421653" y="1809750"/>
            <a:ext cx="578847" cy="53173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785780" y="819150"/>
            <a:ext cx="137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00" name="TextBox 199"/>
          <p:cNvSpPr txBox="1"/>
          <p:nvPr/>
        </p:nvSpPr>
        <p:spPr>
          <a:xfrm>
            <a:off x="3686368" y="1047750"/>
            <a:ext cx="254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Circular Singly Linked List</a:t>
            </a:r>
            <a:endParaRPr lang="en-IN" dirty="0"/>
          </a:p>
        </p:txBody>
      </p:sp>
      <p:sp>
        <p:nvSpPr>
          <p:cNvPr id="201" name="TextBox 200"/>
          <p:cNvSpPr txBox="1"/>
          <p:nvPr/>
        </p:nvSpPr>
        <p:spPr>
          <a:xfrm>
            <a:off x="3690651" y="2735818"/>
            <a:ext cx="29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Circular Doubly Linked 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88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1"/>
            <a:ext cx="4572000" cy="1504949"/>
          </a:xfrm>
        </p:spPr>
        <p:txBody>
          <a:bodyPr>
            <a:noAutofit/>
          </a:bodyPr>
          <a:lstStyle/>
          <a:p>
            <a:r>
              <a:rPr lang="en-IN" b="1" dirty="0" smtClean="0"/>
              <a:t>Basic Operations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809751"/>
            <a:ext cx="4343400" cy="2922270"/>
          </a:xfrm>
        </p:spPr>
        <p:txBody>
          <a:bodyPr/>
          <a:lstStyle/>
          <a:p>
            <a:r>
              <a:rPr lang="en-US" dirty="0" smtClean="0"/>
              <a:t>Create</a:t>
            </a:r>
          </a:p>
          <a:p>
            <a:r>
              <a:rPr lang="en-US" dirty="0" smtClean="0"/>
              <a:t>Insert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Display</a:t>
            </a:r>
          </a:p>
          <a:p>
            <a:r>
              <a:rPr lang="en-US" dirty="0" smtClean="0"/>
              <a:t>Find &amp; Modify</a:t>
            </a:r>
          </a:p>
        </p:txBody>
      </p:sp>
    </p:spTree>
    <p:extLst>
      <p:ext uri="{BB962C8B-B14F-4D97-AF65-F5344CB8AC3E}">
        <p14:creationId xmlns:p14="http://schemas.microsoft.com/office/powerpoint/2010/main" val="1858757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1" y="1"/>
            <a:ext cx="6705600" cy="971550"/>
          </a:xfrm>
        </p:spPr>
        <p:txBody>
          <a:bodyPr>
            <a:noAutofit/>
          </a:bodyPr>
          <a:lstStyle/>
          <a:p>
            <a:r>
              <a:rPr lang="en-IN" b="1" dirty="0" smtClean="0"/>
              <a:t>Creation of Singly CLL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cxnSp>
        <p:nvCxnSpPr>
          <p:cNvPr id="11" name="Straight Arrow Connector 10"/>
          <p:cNvCxnSpPr/>
          <p:nvPr/>
        </p:nvCxnSpPr>
        <p:spPr>
          <a:xfrm flipV="1">
            <a:off x="3421653" y="2876550"/>
            <a:ext cx="7347" cy="54273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35086" y="2590800"/>
            <a:ext cx="641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NULL</a:t>
            </a:r>
            <a:endParaRPr lang="en-IN" sz="1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613962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674888" y="2664489"/>
            <a:ext cx="1210011" cy="773307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33750" y="3028950"/>
            <a:ext cx="247650" cy="180974"/>
            <a:chOff x="0" y="0"/>
            <a:chExt cx="247650" cy="180975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0" y="19050"/>
              <a:ext cx="24765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9525" y="0"/>
              <a:ext cx="219075" cy="180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9193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613962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709580" y="2645464"/>
            <a:ext cx="1210011" cy="773307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143375" y="3007413"/>
            <a:ext cx="247650" cy="180974"/>
            <a:chOff x="0" y="0"/>
            <a:chExt cx="247650" cy="180975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0" y="19050"/>
              <a:ext cx="24765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9525" y="0"/>
              <a:ext cx="219075" cy="180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0150" y="2615091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3"/>
          </p:cNvCxnSpPr>
          <p:nvPr/>
        </p:nvCxnSpPr>
        <p:spPr>
          <a:xfrm flipH="1">
            <a:off x="3709581" y="2626974"/>
            <a:ext cx="2950708" cy="97525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/>
          <p:cNvSpPr txBox="1">
            <a:spLocks/>
          </p:cNvSpPr>
          <p:nvPr/>
        </p:nvSpPr>
        <p:spPr>
          <a:xfrm>
            <a:off x="3701143" y="1"/>
            <a:ext cx="5138057" cy="9715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 smtClean="0"/>
              <a:t>Creation of Singly CLL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925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0886"/>
            <a:ext cx="6553200" cy="960664"/>
          </a:xfrm>
        </p:spPr>
        <p:txBody>
          <a:bodyPr>
            <a:noAutofit/>
          </a:bodyPr>
          <a:lstStyle/>
          <a:p>
            <a:r>
              <a:rPr lang="en-IN" b="1" dirty="0"/>
              <a:t>Creation of Singly CLL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048000" y="3413514"/>
            <a:ext cx="661581" cy="377436"/>
            <a:chOff x="0" y="0"/>
            <a:chExt cx="542925" cy="381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2925" cy="381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575" y="38100"/>
              <a:ext cx="495300" cy="314325"/>
              <a:chOff x="0" y="0"/>
              <a:chExt cx="495300" cy="31432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0" y="0"/>
                <a:ext cx="495300" cy="314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IN" sz="1100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Head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71450" y="19050"/>
                <a:ext cx="160020" cy="13335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3733800" y="2466976"/>
            <a:ext cx="1447713" cy="409574"/>
            <a:chOff x="0" y="0"/>
            <a:chExt cx="1447800" cy="40957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3433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3613962" y="2876550"/>
            <a:ext cx="304539" cy="54640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981500" y="3050301"/>
            <a:ext cx="247650" cy="180974"/>
            <a:chOff x="0" y="0"/>
            <a:chExt cx="247650" cy="180975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0" y="19050"/>
              <a:ext cx="247650" cy="1524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9525" y="0"/>
              <a:ext cx="219075" cy="1809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486400" y="2466976"/>
            <a:ext cx="1447800" cy="409574"/>
            <a:chOff x="0" y="0"/>
            <a:chExt cx="1447800" cy="409575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50" y="38100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52500" y="28575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5019643" y="2600689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45396" y="2466976"/>
            <a:ext cx="1447800" cy="409574"/>
            <a:chOff x="0" y="0"/>
            <a:chExt cx="1447800" cy="409575"/>
          </a:xfrm>
        </p:grpSpPr>
        <p:sp>
          <p:nvSpPr>
            <p:cNvPr id="32" name="Rectangle 31"/>
            <p:cNvSpPr/>
            <p:nvPr/>
          </p:nvSpPr>
          <p:spPr>
            <a:xfrm>
              <a:off x="0" y="0"/>
              <a:ext cx="1447800" cy="409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399" y="49117"/>
              <a:ext cx="361949" cy="323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0466" y="39592"/>
              <a:ext cx="466725" cy="333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Next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1085850" y="76200"/>
              <a:ext cx="161925" cy="13335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81800" y="2632596"/>
            <a:ext cx="476250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3"/>
          </p:cNvCxnSpPr>
          <p:nvPr/>
        </p:nvCxnSpPr>
        <p:spPr>
          <a:xfrm flipH="1">
            <a:off x="3709581" y="2628263"/>
            <a:ext cx="4713170" cy="9739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3"/>
          </p:cNvCxnSpPr>
          <p:nvPr/>
        </p:nvCxnSpPr>
        <p:spPr>
          <a:xfrm flipH="1">
            <a:off x="3709581" y="2626974"/>
            <a:ext cx="2950708" cy="975258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013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9648F6FC2B54BA28ACEEAE94F4F7A" ma:contentTypeVersion="2" ma:contentTypeDescription="Create a new document." ma:contentTypeScope="" ma:versionID="1e0e4d98f07b2ba4ac6f3768635347c4">
  <xsd:schema xmlns:xsd="http://www.w3.org/2001/XMLSchema" xmlns:xs="http://www.w3.org/2001/XMLSchema" xmlns:p="http://schemas.microsoft.com/office/2006/metadata/properties" xmlns:ns2="20e964fd-9e02-4023-9400-e190afd50962" targetNamespace="http://schemas.microsoft.com/office/2006/metadata/properties" ma:root="true" ma:fieldsID="14f37dbab1fb988e813ccb9d06b60efc" ns2:_="">
    <xsd:import namespace="20e964fd-9e02-4023-9400-e190afd509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964fd-9e02-4023-9400-e190afd509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19524D-0E6C-470E-80E3-C84A3B235407}"/>
</file>

<file path=customXml/itemProps2.xml><?xml version="1.0" encoding="utf-8"?>
<ds:datastoreItem xmlns:ds="http://schemas.openxmlformats.org/officeDocument/2006/customXml" ds:itemID="{4EA125EC-65C6-4E15-85E1-4778B9AA0898}"/>
</file>

<file path=customXml/itemProps3.xml><?xml version="1.0" encoding="utf-8"?>
<ds:datastoreItem xmlns:ds="http://schemas.openxmlformats.org/officeDocument/2006/customXml" ds:itemID="{408631EC-76A2-43FB-9F00-3F113F7E13C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10168</TotalTime>
  <Words>643</Words>
  <Application>Microsoft Office PowerPoint</Application>
  <PresentationFormat>On-screen Show (16:9)</PresentationFormat>
  <Paragraphs>316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Circular Linked List </vt:lpstr>
      <vt:lpstr>Contents </vt:lpstr>
      <vt:lpstr>Introduction </vt:lpstr>
      <vt:lpstr>Introduction </vt:lpstr>
      <vt:lpstr>Representation</vt:lpstr>
      <vt:lpstr>Basic Operations </vt:lpstr>
      <vt:lpstr>Creation of Singly CLL</vt:lpstr>
      <vt:lpstr>PowerPoint Presentation</vt:lpstr>
      <vt:lpstr>Creation of Singly CLL</vt:lpstr>
      <vt:lpstr>Creation of Singly CLL</vt:lpstr>
      <vt:lpstr>Creation of Singly CLL</vt:lpstr>
      <vt:lpstr>Insert a node</vt:lpstr>
      <vt:lpstr>Insert a node</vt:lpstr>
      <vt:lpstr>Insert a node</vt:lpstr>
      <vt:lpstr>Insert a node</vt:lpstr>
      <vt:lpstr>Insert a node</vt:lpstr>
      <vt:lpstr>Insert a node</vt:lpstr>
      <vt:lpstr>Insert a node</vt:lpstr>
      <vt:lpstr>Delete a node</vt:lpstr>
      <vt:lpstr>Delete a node</vt:lpstr>
      <vt:lpstr>Delete a node</vt:lpstr>
      <vt:lpstr>Delete a node</vt:lpstr>
      <vt:lpstr>Delete a node</vt:lpstr>
      <vt:lpstr>Delete a node</vt:lpstr>
      <vt:lpstr>Delete a node</vt:lpstr>
      <vt:lpstr>Delete a node</vt:lpstr>
      <vt:lpstr>Display of Singly CLL</vt:lpstr>
      <vt:lpstr>Display of Singly CLL</vt:lpstr>
      <vt:lpstr>Display of Singly CLL</vt:lpstr>
      <vt:lpstr>Display of Singly CLL</vt:lpstr>
      <vt:lpstr>Find &amp; Modify a Node</vt:lpstr>
      <vt:lpstr>Find &amp; Modify a Node</vt:lpstr>
      <vt:lpstr>Find &amp; Modify a Node</vt:lpstr>
      <vt:lpstr>Doubly CLL  </vt:lpstr>
      <vt:lpstr>Advantages 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Windows User</cp:lastModifiedBy>
  <cp:revision>333</cp:revision>
  <dcterms:created xsi:type="dcterms:W3CDTF">2006-08-16T00:00:00Z</dcterms:created>
  <dcterms:modified xsi:type="dcterms:W3CDTF">2020-08-08T08:50:56Z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0x0101004AE9648F6FC2B54BA28ACEEAE94F4F7A</vt:lpwstr>
  </property>
</Properties>
</file>