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4"/>
  </p:notesMasterIdLst>
  <p:sldIdLst>
    <p:sldId id="256" r:id="rId2"/>
    <p:sldId id="429" r:id="rId3"/>
    <p:sldId id="442" r:id="rId4"/>
    <p:sldId id="441" r:id="rId5"/>
    <p:sldId id="389" r:id="rId6"/>
    <p:sldId id="390" r:id="rId7"/>
    <p:sldId id="391" r:id="rId8"/>
    <p:sldId id="436" r:id="rId9"/>
    <p:sldId id="437" r:id="rId10"/>
    <p:sldId id="393" r:id="rId11"/>
    <p:sldId id="432" r:id="rId12"/>
    <p:sldId id="433" r:id="rId13"/>
    <p:sldId id="422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5" r:id="rId22"/>
    <p:sldId id="402" r:id="rId23"/>
    <p:sldId id="403" r:id="rId24"/>
    <p:sldId id="404" r:id="rId25"/>
    <p:sldId id="412" r:id="rId26"/>
    <p:sldId id="413" r:id="rId27"/>
    <p:sldId id="410" r:id="rId28"/>
    <p:sldId id="443" r:id="rId29"/>
    <p:sldId id="414" r:id="rId30"/>
    <p:sldId id="435" r:id="rId31"/>
    <p:sldId id="415" r:id="rId32"/>
    <p:sldId id="423" r:id="rId33"/>
    <p:sldId id="424" r:id="rId34"/>
    <p:sldId id="367" r:id="rId35"/>
    <p:sldId id="444" r:id="rId36"/>
    <p:sldId id="445" r:id="rId37"/>
    <p:sldId id="446" r:id="rId38"/>
    <p:sldId id="448" r:id="rId39"/>
    <p:sldId id="449" r:id="rId40"/>
    <p:sldId id="450" r:id="rId41"/>
    <p:sldId id="369" r:id="rId42"/>
    <p:sldId id="451" r:id="rId43"/>
    <p:sldId id="486" r:id="rId44"/>
    <p:sldId id="477" r:id="rId45"/>
    <p:sldId id="478" r:id="rId46"/>
    <p:sldId id="479" r:id="rId47"/>
    <p:sldId id="480" r:id="rId48"/>
    <p:sldId id="481" r:id="rId49"/>
    <p:sldId id="482" r:id="rId50"/>
    <p:sldId id="483" r:id="rId51"/>
    <p:sldId id="484" r:id="rId52"/>
    <p:sldId id="452" r:id="rId53"/>
    <p:sldId id="453" r:id="rId54"/>
    <p:sldId id="454" r:id="rId55"/>
    <p:sldId id="455" r:id="rId56"/>
    <p:sldId id="459" r:id="rId57"/>
    <p:sldId id="460" r:id="rId58"/>
    <p:sldId id="461" r:id="rId59"/>
    <p:sldId id="462" r:id="rId60"/>
    <p:sldId id="463" r:id="rId61"/>
    <p:sldId id="464" r:id="rId62"/>
    <p:sldId id="465" r:id="rId63"/>
    <p:sldId id="380" r:id="rId64"/>
    <p:sldId id="381" r:id="rId65"/>
    <p:sldId id="383" r:id="rId66"/>
    <p:sldId id="384" r:id="rId67"/>
    <p:sldId id="385" r:id="rId68"/>
    <p:sldId id="386" r:id="rId69"/>
    <p:sldId id="388" r:id="rId70"/>
    <p:sldId id="387" r:id="rId71"/>
    <p:sldId id="439" r:id="rId72"/>
    <p:sldId id="364" r:id="rId7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12E-1E87-4B1A-A947-DBF022AF93C8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3A9F-3EAC-4347-B865-CDC9AD438DD1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727-0AAB-4D1A-BCCF-2C5F8D400B69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4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42875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2875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1A708F51-578C-489A-8E76-A3FAF5098B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8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B06-8CAF-47A1-98E8-D0DEFE91BD99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6C00-2141-4DE3-93A2-AE8DF0305A8C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5BD-EAB6-44E1-9559-FDE7E669CA7F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CA8A-4212-4A2B-BA3D-8C8DCA382C7F}" type="datetime1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C3A-91D1-4689-BE52-489814C7014B}" type="datetime1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6FFA-DD3A-44CD-832C-54EEAFAF22B1}" type="datetime1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3FD9-D8FC-4057-8980-901DCF8D4B58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83D8-D646-43BE-8CB5-3BCA23A1F3B7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238E-6F86-4843-8AD3-C5FD56701C9B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514351"/>
            <a:ext cx="5715000" cy="1295400"/>
          </a:xfrm>
        </p:spPr>
        <p:txBody>
          <a:bodyPr>
            <a:normAutofit/>
          </a:bodyPr>
          <a:lstStyle/>
          <a:p>
            <a:r>
              <a:rPr lang="en-IN" b="1" dirty="0" smtClean="0"/>
              <a:t>Algorithms: Design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81150"/>
            <a:ext cx="8382000" cy="3124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CSE2003 - Module 1 &amp; 2  Asymptotic Notations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C. Oswald  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VIT Chennai</a:t>
            </a:r>
          </a:p>
          <a:p>
            <a:endParaRPr lang="en-IN" sz="2400" dirty="0" smtClean="0">
              <a:solidFill>
                <a:schemeClr val="tx2"/>
              </a:solidFill>
            </a:endParaRPr>
          </a:p>
          <a:p>
            <a:r>
              <a:rPr lang="en-IN" sz="2000" dirty="0">
                <a:solidFill>
                  <a:schemeClr val="tx2"/>
                </a:solidFill>
              </a:rPr>
              <a:t>Some of the contents of these slides are from the scribe notes of my algorithm guru </a:t>
            </a:r>
            <a:r>
              <a:rPr lang="en-IN" sz="2000" dirty="0" err="1">
                <a:solidFill>
                  <a:schemeClr val="tx2"/>
                </a:solidFill>
              </a:rPr>
              <a:t>Dr.</a:t>
            </a:r>
            <a:r>
              <a:rPr lang="en-IN" sz="2000" dirty="0">
                <a:solidFill>
                  <a:schemeClr val="tx2"/>
                </a:solidFill>
              </a:rPr>
              <a:t> </a:t>
            </a:r>
            <a:r>
              <a:rPr lang="en-IN" sz="2000" dirty="0" err="1" smtClean="0">
                <a:solidFill>
                  <a:schemeClr val="tx2"/>
                </a:solidFill>
              </a:rPr>
              <a:t>Sadagopan</a:t>
            </a:r>
            <a:r>
              <a:rPr lang="en-IN" sz="2000" dirty="0" smtClean="0">
                <a:solidFill>
                  <a:schemeClr val="tx2"/>
                </a:solidFill>
              </a:rPr>
              <a:t>(IIITDM), books by CLRS</a:t>
            </a:r>
            <a:r>
              <a:rPr lang="en-IN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2"/>
                </a:solidFill>
              </a:rPr>
              <a:t>Michael T. Goodrich et al., etc</a:t>
            </a:r>
            <a:r>
              <a:rPr lang="en-US" sz="2000" dirty="0" smtClean="0">
                <a:solidFill>
                  <a:schemeClr val="tx2"/>
                </a:solidFill>
              </a:rPr>
              <a:t>. Heartfelt thanks to them!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dirty="0" smtClean="0"/>
              <a:t>definition </a:t>
            </a:r>
            <a:r>
              <a:rPr lang="en-US" sz="3200" dirty="0"/>
              <a:t>of algorithm sparks natural fundamental questions;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How to design an algorithm for a given problem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</a:p>
          <a:p>
            <a:r>
              <a:rPr lang="en-US" dirty="0">
                <a:solidFill>
                  <a:srgbClr val="00B050"/>
                </a:solidFill>
              </a:rPr>
              <a:t>Is every problem algorithmically solvable? If so, how many algorithms can a problem have </a:t>
            </a:r>
            <a:r>
              <a:rPr lang="en-US" dirty="0" smtClean="0">
                <a:solidFill>
                  <a:srgbClr val="00B050"/>
                </a:solidFill>
              </a:rPr>
              <a:t>and how </a:t>
            </a:r>
            <a:r>
              <a:rPr lang="en-US" dirty="0">
                <a:solidFill>
                  <a:srgbClr val="00B050"/>
                </a:solidFill>
              </a:rPr>
              <a:t>to </a:t>
            </a:r>
            <a:r>
              <a:rPr lang="en-US" dirty="0" smtClean="0">
                <a:solidFill>
                  <a:srgbClr val="00B050"/>
                </a:solidFill>
              </a:rPr>
              <a:t>find </a:t>
            </a:r>
            <a:r>
              <a:rPr lang="en-US" dirty="0">
                <a:solidFill>
                  <a:srgbClr val="00B050"/>
                </a:solidFill>
              </a:rPr>
              <a:t>the </a:t>
            </a:r>
            <a:r>
              <a:rPr lang="en-US" dirty="0" smtClean="0">
                <a:solidFill>
                  <a:srgbClr val="00B050"/>
                </a:solidFill>
              </a:rPr>
              <a:t>efficient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4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1F9-A466-46A5-993B-B2D64EEF4675}" type="slidenum">
              <a:rPr lang="en-US"/>
              <a:pPr/>
              <a:t>11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314450"/>
            <a:ext cx="3657600" cy="2971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High-level description of an algorithm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More structured than English prose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Less detailed than a program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Preferred notation for describing algorithms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Hides program design issues</a:t>
            </a:r>
          </a:p>
        </p:txBody>
      </p:sp>
      <p:sp>
        <p:nvSpPr>
          <p:cNvPr id="11270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4057650"/>
            <a:ext cx="3810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/>
              <a:t>	</a:t>
            </a:r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343400" y="1196578"/>
            <a:ext cx="4495800" cy="3917156"/>
            <a:chOff x="2688" y="1056"/>
            <a:chExt cx="2832" cy="3290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71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dirty="0">
                  <a:solidFill>
                    <a:srgbClr val="000000"/>
                  </a:solidFill>
                </a:rPr>
                <a:t>Algorithm</a:t>
              </a:r>
              <a:r>
                <a:rPr lang="en-US" dirty="0"/>
                <a:t> </a:t>
              </a:r>
              <a:r>
                <a:rPr lang="en-US" b="1" i="1" dirty="0" err="1">
                  <a:solidFill>
                    <a:schemeClr val="tx2"/>
                  </a:solidFill>
                </a:rPr>
                <a:t>arrayMax</a:t>
              </a:r>
              <a:r>
                <a:rPr lang="en-US" dirty="0">
                  <a:solidFill>
                    <a:schemeClr val="tx2"/>
                  </a:solidFill>
                </a:rPr>
                <a:t>(</a:t>
              </a:r>
              <a:r>
                <a:rPr lang="en-US" b="1" i="1" dirty="0">
                  <a:solidFill>
                    <a:schemeClr val="tx2"/>
                  </a:solidFill>
                </a:rPr>
                <a:t>A</a:t>
              </a:r>
              <a:r>
                <a:rPr lang="en-US" dirty="0">
                  <a:solidFill>
                    <a:schemeClr val="tx2"/>
                  </a:solidFill>
                </a:rPr>
                <a:t>, </a:t>
              </a:r>
              <a:r>
                <a:rPr lang="en-US" b="1" i="1" dirty="0">
                  <a:solidFill>
                    <a:schemeClr val="tx2"/>
                  </a:solidFill>
                </a:rPr>
                <a:t>n</a:t>
              </a:r>
              <a:r>
                <a:rPr lang="en-US" dirty="0">
                  <a:solidFill>
                    <a:schemeClr val="tx2"/>
                  </a:solidFill>
                </a:rPr>
                <a:t>)</a:t>
              </a:r>
            </a:p>
            <a:p>
              <a:r>
                <a:rPr lang="en-US" b="1" dirty="0">
                  <a:solidFill>
                    <a:schemeClr val="tx2"/>
                  </a:solidFill>
                </a:rPr>
                <a:t>	</a:t>
              </a:r>
              <a:r>
                <a:rPr lang="en-US" b="1" dirty="0">
                  <a:solidFill>
                    <a:srgbClr val="000000"/>
                  </a:solidFill>
                </a:rPr>
                <a:t>Input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accent2"/>
                  </a:solidFill>
                </a:rPr>
                <a:t>array </a:t>
              </a:r>
              <a:r>
                <a:rPr lang="en-US" b="1" i="1" dirty="0">
                  <a:solidFill>
                    <a:schemeClr val="accent2"/>
                  </a:solidFill>
                </a:rPr>
                <a:t>A</a:t>
              </a:r>
              <a:r>
                <a:rPr lang="en-US" dirty="0">
                  <a:solidFill>
                    <a:schemeClr val="accent2"/>
                  </a:solidFill>
                </a:rPr>
                <a:t> of </a:t>
              </a:r>
              <a:r>
                <a:rPr lang="en-US" b="1" i="1" dirty="0">
                  <a:solidFill>
                    <a:schemeClr val="accent2"/>
                  </a:solidFill>
                </a:rPr>
                <a:t>n</a:t>
              </a:r>
              <a:r>
                <a:rPr lang="en-US" dirty="0">
                  <a:solidFill>
                    <a:schemeClr val="accent2"/>
                  </a:solidFill>
                </a:rPr>
                <a:t> integers</a:t>
              </a:r>
            </a:p>
            <a:p>
              <a:r>
                <a:rPr lang="en-US" b="1" dirty="0">
                  <a:solidFill>
                    <a:schemeClr val="tx2"/>
                  </a:solidFill>
                </a:rPr>
                <a:t>	</a:t>
              </a:r>
              <a:r>
                <a:rPr lang="en-US" b="1" dirty="0">
                  <a:solidFill>
                    <a:srgbClr val="000000"/>
                  </a:solidFill>
                </a:rPr>
                <a:t>Output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accent2"/>
                  </a:solidFill>
                </a:rPr>
                <a:t>maximum element of </a:t>
              </a:r>
              <a:r>
                <a:rPr lang="en-US" b="1" i="1" dirty="0">
                  <a:solidFill>
                    <a:schemeClr val="accent2"/>
                  </a:solidFill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</a:rPr>
                <a:t>	</a:t>
              </a:r>
              <a:r>
                <a:rPr lang="en-US" b="1" i="1" dirty="0" err="1">
                  <a:solidFill>
                    <a:schemeClr val="accent2"/>
                  </a:solidFill>
                </a:rPr>
                <a:t>currentMax</a:t>
              </a:r>
              <a:r>
                <a:rPr lang="en-US" dirty="0">
                  <a:solidFill>
                    <a:schemeClr val="tx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  <a:sym typeface="Symbol" pitchFamily="18" charset="2"/>
                </a:rPr>
                <a:t></a:t>
              </a:r>
              <a:r>
                <a:rPr lang="en-US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[0]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/>
                <a:t>	</a:t>
              </a:r>
              <a:r>
                <a:rPr lang="en-US" b="1" dirty="0">
                  <a:solidFill>
                    <a:srgbClr val="000000"/>
                  </a:solidFill>
                </a:rPr>
                <a:t>for</a:t>
              </a:r>
              <a:r>
                <a:rPr lang="en-US" dirty="0"/>
                <a:t> </a:t>
              </a:r>
              <a:r>
                <a:rPr lang="en-US" b="1" i="1" dirty="0">
                  <a:solidFill>
                    <a:schemeClr val="accent2"/>
                  </a:solidFill>
                </a:rPr>
                <a:t>i</a:t>
              </a:r>
              <a:r>
                <a:rPr lang="en-US" dirty="0">
                  <a:solidFill>
                    <a:schemeClr val="tx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  <a:sym typeface="Symbol" pitchFamily="18" charset="2"/>
                </a:rPr>
                <a:t></a:t>
              </a:r>
              <a:r>
                <a:rPr lang="en-US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1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to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n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  1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do</a:t>
              </a:r>
            </a:p>
            <a:p>
              <a:r>
                <a:rPr lang="en-US" dirty="0">
                  <a:sym typeface="Symbol" pitchFamily="18" charset="2"/>
                </a:rPr>
                <a:t>		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if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[</a:t>
              </a:r>
              <a:r>
                <a:rPr lang="en-US" i="1" dirty="0">
                  <a:solidFill>
                    <a:schemeClr val="accent2"/>
                  </a:solidFill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]  </a:t>
              </a:r>
              <a:r>
                <a:rPr lang="en-US" b="1" i="1" dirty="0" err="1">
                  <a:solidFill>
                    <a:schemeClr val="accent2"/>
                  </a:solidFill>
                  <a:sym typeface="Symbol" pitchFamily="18" charset="2"/>
                </a:rPr>
                <a:t>currentMax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then</a:t>
              </a:r>
            </a:p>
            <a:p>
              <a:r>
                <a:rPr lang="en-US" dirty="0">
                  <a:sym typeface="Symbol" pitchFamily="18" charset="2"/>
                </a:rPr>
                <a:t>			</a:t>
              </a:r>
              <a:r>
                <a:rPr lang="en-US" b="1" i="1" dirty="0" err="1">
                  <a:solidFill>
                    <a:schemeClr val="accent2"/>
                  </a:solidFill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dirty="0">
                  <a:solidFill>
                    <a:srgbClr val="000000"/>
                  </a:solidFill>
                  <a:sym typeface="Symbol" pitchFamily="18" charset="2"/>
                </a:rPr>
                <a:t>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[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]</a:t>
              </a:r>
            </a:p>
            <a:p>
              <a:r>
                <a:rPr lang="en-US" dirty="0">
                  <a:sym typeface="Symbol" pitchFamily="18" charset="2"/>
                </a:rPr>
                <a:t>	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return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i="1" dirty="0" err="1">
                  <a:solidFill>
                    <a:schemeClr val="accent2"/>
                  </a:solidFill>
                  <a:sym typeface="Symbol" pitchFamily="18" charset="2"/>
                </a:rPr>
                <a:t>currentMax</a:t>
              </a:r>
              <a:r>
                <a:rPr lang="en-US" dirty="0">
                  <a:sym typeface="Symbol" pitchFamily="18" charset="2"/>
                </a:rPr>
                <a:t> </a:t>
              </a:r>
              <a:endParaRPr lang="en-US" dirty="0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Example: find max element of an array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Details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428750"/>
            <a:ext cx="4267200" cy="3086100"/>
          </a:xfrm>
        </p:spPr>
        <p:txBody>
          <a:bodyPr>
            <a:normAutofit fontScale="92500" lnSpcReduction="20000"/>
          </a:bodyPr>
          <a:lstStyle/>
          <a:p>
            <a:r>
              <a:rPr lang="en-US" sz="2400"/>
              <a:t>Control flow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then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[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…]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repeat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until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/>
            <a:r>
              <a:rPr lang="en-US" sz="2000"/>
              <a:t>Indentation replaces braces </a:t>
            </a:r>
          </a:p>
          <a:p>
            <a:r>
              <a:rPr lang="en-US" sz="2400"/>
              <a:t>Method declaration</a:t>
            </a:r>
          </a:p>
          <a:p>
            <a:pPr lvl="1"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Algorithm 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method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[, 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…])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1331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428750"/>
            <a:ext cx="3657600" cy="30289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Method call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var.method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 [,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…])</a:t>
            </a:r>
          </a:p>
          <a:p>
            <a:pPr>
              <a:lnSpc>
                <a:spcPct val="90000"/>
              </a:lnSpc>
            </a:pPr>
            <a:r>
              <a:rPr lang="en-US" sz="2400"/>
              <a:t>Return value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</a:p>
          <a:p>
            <a:pPr>
              <a:lnSpc>
                <a:spcPct val="90000"/>
              </a:lnSpc>
            </a:pPr>
            <a:r>
              <a:rPr lang="en-US" sz="2400"/>
              <a:t>Expressions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¬"/>
            </a:pPr>
            <a:r>
              <a:rPr lang="en-US" sz="2000">
                <a:sym typeface="Symbol" pitchFamily="18" charset="2"/>
              </a:rPr>
              <a:t>Assignment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(like  in Java)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="/>
            </a:pPr>
            <a:r>
              <a:rPr lang="en-US" sz="2000">
                <a:sym typeface="Symbol" pitchFamily="18" charset="2"/>
              </a:rPr>
              <a:t>Equality testing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(like  in Java)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2	</a:t>
            </a:r>
            <a:r>
              <a:rPr lang="en-US" sz="2000">
                <a:sym typeface="Symbol" pitchFamily="18" charset="2"/>
              </a:rPr>
              <a:t>Superscripts and other mathematical formatting allowed</a:t>
            </a:r>
            <a:endParaRPr lang="en-US" sz="2000" baseline="3000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  <p:grpSp>
        <p:nvGrpSpPr>
          <p:cNvPr id="13378" name="Group 66"/>
          <p:cNvGrpSpPr>
            <a:grpSpLocks/>
          </p:cNvGrpSpPr>
          <p:nvPr/>
        </p:nvGrpSpPr>
        <p:grpSpPr bwMode="auto">
          <a:xfrm flipH="1">
            <a:off x="6792782" y="351275"/>
            <a:ext cx="2057400" cy="1314450"/>
            <a:chOff x="148" y="195"/>
            <a:chExt cx="1107" cy="1001"/>
          </a:xfrm>
        </p:grpSpPr>
        <p:grpSp>
          <p:nvGrpSpPr>
            <p:cNvPr id="13333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3321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3318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194 w 469"/>
                    <a:gd name="T1" fmla="*/ 0 h 510"/>
                    <a:gd name="T2" fmla="*/ 350 w 469"/>
                    <a:gd name="T3" fmla="*/ 88 h 510"/>
                    <a:gd name="T4" fmla="*/ 423 w 469"/>
                    <a:gd name="T5" fmla="*/ 141 h 510"/>
                    <a:gd name="T6" fmla="*/ 457 w 469"/>
                    <a:gd name="T7" fmla="*/ 185 h 510"/>
                    <a:gd name="T8" fmla="*/ 469 w 469"/>
                    <a:gd name="T9" fmla="*/ 264 h 510"/>
                    <a:gd name="T10" fmla="*/ 461 w 469"/>
                    <a:gd name="T11" fmla="*/ 343 h 510"/>
                    <a:gd name="T12" fmla="*/ 430 w 469"/>
                    <a:gd name="T13" fmla="*/ 423 h 510"/>
                    <a:gd name="T14" fmla="*/ 380 w 469"/>
                    <a:gd name="T15" fmla="*/ 470 h 510"/>
                    <a:gd name="T16" fmla="*/ 357 w 469"/>
                    <a:gd name="T17" fmla="*/ 510 h 510"/>
                    <a:gd name="T18" fmla="*/ 278 w 469"/>
                    <a:gd name="T19" fmla="*/ 456 h 510"/>
                    <a:gd name="T20" fmla="*/ 218 w 469"/>
                    <a:gd name="T21" fmla="*/ 428 h 510"/>
                    <a:gd name="T22" fmla="*/ 164 w 469"/>
                    <a:gd name="T23" fmla="*/ 388 h 510"/>
                    <a:gd name="T24" fmla="*/ 115 w 469"/>
                    <a:gd name="T25" fmla="*/ 335 h 510"/>
                    <a:gd name="T26" fmla="*/ 69 w 469"/>
                    <a:gd name="T27" fmla="*/ 286 h 510"/>
                    <a:gd name="T28" fmla="*/ 34 w 469"/>
                    <a:gd name="T29" fmla="*/ 228 h 510"/>
                    <a:gd name="T30" fmla="*/ 0 w 469"/>
                    <a:gd name="T31" fmla="*/ 177 h 510"/>
                    <a:gd name="T32" fmla="*/ 118 w 469"/>
                    <a:gd name="T33" fmla="*/ 88 h 510"/>
                    <a:gd name="T34" fmla="*/ 194 w 469"/>
                    <a:gd name="T35" fmla="*/ 0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55 w 132"/>
                    <a:gd name="T1" fmla="*/ 36 h 257"/>
                    <a:gd name="T2" fmla="*/ 88 w 132"/>
                    <a:gd name="T3" fmla="*/ 6 h 257"/>
                    <a:gd name="T4" fmla="*/ 116 w 132"/>
                    <a:gd name="T5" fmla="*/ 0 h 257"/>
                    <a:gd name="T6" fmla="*/ 132 w 132"/>
                    <a:gd name="T7" fmla="*/ 8 h 257"/>
                    <a:gd name="T8" fmla="*/ 99 w 132"/>
                    <a:gd name="T9" fmla="*/ 56 h 257"/>
                    <a:gd name="T10" fmla="*/ 81 w 132"/>
                    <a:gd name="T11" fmla="*/ 102 h 257"/>
                    <a:gd name="T12" fmla="*/ 72 w 132"/>
                    <a:gd name="T13" fmla="*/ 157 h 257"/>
                    <a:gd name="T14" fmla="*/ 78 w 132"/>
                    <a:gd name="T15" fmla="*/ 182 h 257"/>
                    <a:gd name="T16" fmla="*/ 105 w 132"/>
                    <a:gd name="T17" fmla="*/ 217 h 257"/>
                    <a:gd name="T18" fmla="*/ 69 w 132"/>
                    <a:gd name="T19" fmla="*/ 242 h 257"/>
                    <a:gd name="T20" fmla="*/ 39 w 132"/>
                    <a:gd name="T21" fmla="*/ 241 h 257"/>
                    <a:gd name="T22" fmla="*/ 5 w 132"/>
                    <a:gd name="T23" fmla="*/ 257 h 257"/>
                    <a:gd name="T24" fmla="*/ 0 w 132"/>
                    <a:gd name="T25" fmla="*/ 201 h 257"/>
                    <a:gd name="T26" fmla="*/ 7 w 132"/>
                    <a:gd name="T27" fmla="*/ 154 h 257"/>
                    <a:gd name="T28" fmla="*/ 30 w 132"/>
                    <a:gd name="T29" fmla="*/ 87 h 257"/>
                    <a:gd name="T30" fmla="*/ 55 w 132"/>
                    <a:gd name="T31" fmla="*/ 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0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30 w 131"/>
                    <a:gd name="T1" fmla="*/ 329 h 329"/>
                    <a:gd name="T2" fmla="*/ 13 w 131"/>
                    <a:gd name="T3" fmla="*/ 290 h 329"/>
                    <a:gd name="T4" fmla="*/ 0 w 131"/>
                    <a:gd name="T5" fmla="*/ 227 h 329"/>
                    <a:gd name="T6" fmla="*/ 9 w 131"/>
                    <a:gd name="T7" fmla="*/ 157 h 329"/>
                    <a:gd name="T8" fmla="*/ 30 w 131"/>
                    <a:gd name="T9" fmla="*/ 88 h 329"/>
                    <a:gd name="T10" fmla="*/ 62 w 131"/>
                    <a:gd name="T11" fmla="*/ 35 h 329"/>
                    <a:gd name="T12" fmla="*/ 95 w 131"/>
                    <a:gd name="T13" fmla="*/ 5 h 329"/>
                    <a:gd name="T14" fmla="*/ 131 w 131"/>
                    <a:gd name="T15" fmla="*/ 0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32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3322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11 w 280"/>
                    <a:gd name="T1" fmla="*/ 297 h 456"/>
                    <a:gd name="T2" fmla="*/ 22 w 280"/>
                    <a:gd name="T3" fmla="*/ 270 h 456"/>
                    <a:gd name="T4" fmla="*/ 32 w 280"/>
                    <a:gd name="T5" fmla="*/ 250 h 456"/>
                    <a:gd name="T6" fmla="*/ 46 w 280"/>
                    <a:gd name="T7" fmla="*/ 238 h 456"/>
                    <a:gd name="T8" fmla="*/ 66 w 280"/>
                    <a:gd name="T9" fmla="*/ 220 h 456"/>
                    <a:gd name="T10" fmla="*/ 82 w 280"/>
                    <a:gd name="T11" fmla="*/ 203 h 456"/>
                    <a:gd name="T12" fmla="*/ 96 w 280"/>
                    <a:gd name="T13" fmla="*/ 183 h 456"/>
                    <a:gd name="T14" fmla="*/ 106 w 280"/>
                    <a:gd name="T15" fmla="*/ 164 h 456"/>
                    <a:gd name="T16" fmla="*/ 124 w 280"/>
                    <a:gd name="T17" fmla="*/ 148 h 456"/>
                    <a:gd name="T18" fmla="*/ 147 w 280"/>
                    <a:gd name="T19" fmla="*/ 136 h 456"/>
                    <a:gd name="T20" fmla="*/ 165 w 280"/>
                    <a:gd name="T21" fmla="*/ 118 h 456"/>
                    <a:gd name="T22" fmla="*/ 173 w 280"/>
                    <a:gd name="T23" fmla="*/ 84 h 456"/>
                    <a:gd name="T24" fmla="*/ 189 w 280"/>
                    <a:gd name="T25" fmla="*/ 61 h 456"/>
                    <a:gd name="T26" fmla="*/ 212 w 280"/>
                    <a:gd name="T27" fmla="*/ 3 h 456"/>
                    <a:gd name="T28" fmla="*/ 225 w 280"/>
                    <a:gd name="T29" fmla="*/ 0 h 456"/>
                    <a:gd name="T30" fmla="*/ 237 w 280"/>
                    <a:gd name="T31" fmla="*/ 11 h 456"/>
                    <a:gd name="T32" fmla="*/ 245 w 280"/>
                    <a:gd name="T33" fmla="*/ 25 h 456"/>
                    <a:gd name="T34" fmla="*/ 247 w 280"/>
                    <a:gd name="T35" fmla="*/ 52 h 456"/>
                    <a:gd name="T36" fmla="*/ 239 w 280"/>
                    <a:gd name="T37" fmla="*/ 86 h 456"/>
                    <a:gd name="T38" fmla="*/ 228 w 280"/>
                    <a:gd name="T39" fmla="*/ 101 h 456"/>
                    <a:gd name="T40" fmla="*/ 219 w 280"/>
                    <a:gd name="T41" fmla="*/ 118 h 456"/>
                    <a:gd name="T42" fmla="*/ 208 w 280"/>
                    <a:gd name="T43" fmla="*/ 148 h 456"/>
                    <a:gd name="T44" fmla="*/ 221 w 280"/>
                    <a:gd name="T45" fmla="*/ 142 h 456"/>
                    <a:gd name="T46" fmla="*/ 241 w 280"/>
                    <a:gd name="T47" fmla="*/ 142 h 456"/>
                    <a:gd name="T48" fmla="*/ 249 w 280"/>
                    <a:gd name="T49" fmla="*/ 148 h 456"/>
                    <a:gd name="T50" fmla="*/ 271 w 280"/>
                    <a:gd name="T51" fmla="*/ 166 h 456"/>
                    <a:gd name="T52" fmla="*/ 279 w 280"/>
                    <a:gd name="T53" fmla="*/ 195 h 456"/>
                    <a:gd name="T54" fmla="*/ 280 w 280"/>
                    <a:gd name="T55" fmla="*/ 238 h 456"/>
                    <a:gd name="T56" fmla="*/ 275 w 280"/>
                    <a:gd name="T57" fmla="*/ 290 h 456"/>
                    <a:gd name="T58" fmla="*/ 262 w 280"/>
                    <a:gd name="T59" fmla="*/ 324 h 456"/>
                    <a:gd name="T60" fmla="*/ 248 w 280"/>
                    <a:gd name="T61" fmla="*/ 366 h 456"/>
                    <a:gd name="T62" fmla="*/ 225 w 280"/>
                    <a:gd name="T63" fmla="*/ 412 h 456"/>
                    <a:gd name="T64" fmla="*/ 211 w 280"/>
                    <a:gd name="T65" fmla="*/ 439 h 456"/>
                    <a:gd name="T66" fmla="*/ 194 w 280"/>
                    <a:gd name="T67" fmla="*/ 452 h 456"/>
                    <a:gd name="T68" fmla="*/ 173 w 280"/>
                    <a:gd name="T69" fmla="*/ 456 h 456"/>
                    <a:gd name="T70" fmla="*/ 150 w 280"/>
                    <a:gd name="T71" fmla="*/ 452 h 456"/>
                    <a:gd name="T72" fmla="*/ 130 w 280"/>
                    <a:gd name="T73" fmla="*/ 443 h 456"/>
                    <a:gd name="T74" fmla="*/ 117 w 280"/>
                    <a:gd name="T75" fmla="*/ 433 h 456"/>
                    <a:gd name="T76" fmla="*/ 105 w 280"/>
                    <a:gd name="T77" fmla="*/ 422 h 456"/>
                    <a:gd name="T78" fmla="*/ 93 w 280"/>
                    <a:gd name="T79" fmla="*/ 428 h 456"/>
                    <a:gd name="T80" fmla="*/ 76 w 280"/>
                    <a:gd name="T81" fmla="*/ 431 h 456"/>
                    <a:gd name="T82" fmla="*/ 58 w 280"/>
                    <a:gd name="T83" fmla="*/ 434 h 456"/>
                    <a:gd name="T84" fmla="*/ 34 w 280"/>
                    <a:gd name="T85" fmla="*/ 428 h 456"/>
                    <a:gd name="T86" fmla="*/ 19 w 280"/>
                    <a:gd name="T87" fmla="*/ 414 h 456"/>
                    <a:gd name="T88" fmla="*/ 5 w 280"/>
                    <a:gd name="T89" fmla="*/ 387 h 456"/>
                    <a:gd name="T90" fmla="*/ 0 w 280"/>
                    <a:gd name="T91" fmla="*/ 347 h 456"/>
                    <a:gd name="T92" fmla="*/ 7 w 280"/>
                    <a:gd name="T93" fmla="*/ 304 h 456"/>
                    <a:gd name="T94" fmla="*/ 11 w 280"/>
                    <a:gd name="T95" fmla="*/ 297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31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3325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332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7 w 560"/>
                        <a:gd name="T1" fmla="*/ 627 h 705"/>
                        <a:gd name="T2" fmla="*/ 35 w 560"/>
                        <a:gd name="T3" fmla="*/ 580 h 705"/>
                        <a:gd name="T4" fmla="*/ 77 w 560"/>
                        <a:gd name="T5" fmla="*/ 515 h 705"/>
                        <a:gd name="T6" fmla="*/ 128 w 560"/>
                        <a:gd name="T7" fmla="*/ 453 h 705"/>
                        <a:gd name="T8" fmla="*/ 166 w 560"/>
                        <a:gd name="T9" fmla="*/ 414 h 705"/>
                        <a:gd name="T10" fmla="*/ 197 w 560"/>
                        <a:gd name="T11" fmla="*/ 400 h 705"/>
                        <a:gd name="T12" fmla="*/ 218 w 560"/>
                        <a:gd name="T13" fmla="*/ 392 h 705"/>
                        <a:gd name="T14" fmla="*/ 232 w 560"/>
                        <a:gd name="T15" fmla="*/ 373 h 705"/>
                        <a:gd name="T16" fmla="*/ 227 w 560"/>
                        <a:gd name="T17" fmla="*/ 329 h 705"/>
                        <a:gd name="T18" fmla="*/ 235 w 560"/>
                        <a:gd name="T19" fmla="*/ 280 h 705"/>
                        <a:gd name="T20" fmla="*/ 255 w 560"/>
                        <a:gd name="T21" fmla="*/ 233 h 705"/>
                        <a:gd name="T22" fmla="*/ 285 w 560"/>
                        <a:gd name="T23" fmla="*/ 181 h 705"/>
                        <a:gd name="T24" fmla="*/ 329 w 560"/>
                        <a:gd name="T25" fmla="*/ 127 h 705"/>
                        <a:gd name="T26" fmla="*/ 376 w 560"/>
                        <a:gd name="T27" fmla="*/ 76 h 705"/>
                        <a:gd name="T28" fmla="*/ 421 w 560"/>
                        <a:gd name="T29" fmla="*/ 35 h 705"/>
                        <a:gd name="T30" fmla="*/ 470 w 560"/>
                        <a:gd name="T31" fmla="*/ 7 h 705"/>
                        <a:gd name="T32" fmla="*/ 504 w 560"/>
                        <a:gd name="T33" fmla="*/ 0 h 705"/>
                        <a:gd name="T34" fmla="*/ 534 w 560"/>
                        <a:gd name="T35" fmla="*/ 13 h 705"/>
                        <a:gd name="T36" fmla="*/ 552 w 560"/>
                        <a:gd name="T37" fmla="*/ 38 h 705"/>
                        <a:gd name="T38" fmla="*/ 560 w 560"/>
                        <a:gd name="T39" fmla="*/ 72 h 705"/>
                        <a:gd name="T40" fmla="*/ 557 w 560"/>
                        <a:gd name="T41" fmla="*/ 121 h 705"/>
                        <a:gd name="T42" fmla="*/ 541 w 560"/>
                        <a:gd name="T43" fmla="*/ 174 h 705"/>
                        <a:gd name="T44" fmla="*/ 521 w 560"/>
                        <a:gd name="T45" fmla="*/ 220 h 705"/>
                        <a:gd name="T46" fmla="*/ 492 w 560"/>
                        <a:gd name="T47" fmla="*/ 270 h 705"/>
                        <a:gd name="T48" fmla="*/ 459 w 560"/>
                        <a:gd name="T49" fmla="*/ 311 h 705"/>
                        <a:gd name="T50" fmla="*/ 414 w 560"/>
                        <a:gd name="T51" fmla="*/ 358 h 705"/>
                        <a:gd name="T52" fmla="*/ 371 w 560"/>
                        <a:gd name="T53" fmla="*/ 397 h 705"/>
                        <a:gd name="T54" fmla="*/ 335 w 560"/>
                        <a:gd name="T55" fmla="*/ 419 h 705"/>
                        <a:gd name="T56" fmla="*/ 302 w 560"/>
                        <a:gd name="T57" fmla="*/ 422 h 705"/>
                        <a:gd name="T58" fmla="*/ 272 w 560"/>
                        <a:gd name="T59" fmla="*/ 417 h 705"/>
                        <a:gd name="T60" fmla="*/ 252 w 560"/>
                        <a:gd name="T61" fmla="*/ 426 h 705"/>
                        <a:gd name="T62" fmla="*/ 239 w 560"/>
                        <a:gd name="T63" fmla="*/ 450 h 705"/>
                        <a:gd name="T64" fmla="*/ 228 w 560"/>
                        <a:gd name="T65" fmla="*/ 491 h 705"/>
                        <a:gd name="T66" fmla="*/ 201 w 560"/>
                        <a:gd name="T67" fmla="*/ 537 h 705"/>
                        <a:gd name="T68" fmla="*/ 160 w 560"/>
                        <a:gd name="T69" fmla="*/ 587 h 705"/>
                        <a:gd name="T70" fmla="*/ 129 w 560"/>
                        <a:gd name="T71" fmla="*/ 630 h 705"/>
                        <a:gd name="T72" fmla="*/ 99 w 560"/>
                        <a:gd name="T73" fmla="*/ 668 h 705"/>
                        <a:gd name="T74" fmla="*/ 74 w 560"/>
                        <a:gd name="T75" fmla="*/ 692 h 705"/>
                        <a:gd name="T76" fmla="*/ 46 w 560"/>
                        <a:gd name="T77" fmla="*/ 704 h 705"/>
                        <a:gd name="T78" fmla="*/ 21 w 560"/>
                        <a:gd name="T79" fmla="*/ 705 h 705"/>
                        <a:gd name="T80" fmla="*/ 1 w 560"/>
                        <a:gd name="T81" fmla="*/ 692 h 705"/>
                        <a:gd name="T82" fmla="*/ 0 w 560"/>
                        <a:gd name="T83" fmla="*/ 659 h 705"/>
                        <a:gd name="T84" fmla="*/ 7 w 560"/>
                        <a:gd name="T85" fmla="*/ 627 h 7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24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273 h 336"/>
                        <a:gd name="T2" fmla="*/ 11 w 269"/>
                        <a:gd name="T3" fmla="*/ 233 h 336"/>
                        <a:gd name="T4" fmla="*/ 28 w 269"/>
                        <a:gd name="T5" fmla="*/ 196 h 336"/>
                        <a:gd name="T6" fmla="*/ 64 w 269"/>
                        <a:gd name="T7" fmla="*/ 145 h 336"/>
                        <a:gd name="T8" fmla="*/ 96 w 269"/>
                        <a:gd name="T9" fmla="*/ 103 h 336"/>
                        <a:gd name="T10" fmla="*/ 139 w 269"/>
                        <a:gd name="T11" fmla="*/ 62 h 336"/>
                        <a:gd name="T12" fmla="*/ 180 w 269"/>
                        <a:gd name="T13" fmla="*/ 28 h 336"/>
                        <a:gd name="T14" fmla="*/ 214 w 269"/>
                        <a:gd name="T15" fmla="*/ 4 h 336"/>
                        <a:gd name="T16" fmla="*/ 242 w 269"/>
                        <a:gd name="T17" fmla="*/ 0 h 336"/>
                        <a:gd name="T18" fmla="*/ 263 w 269"/>
                        <a:gd name="T19" fmla="*/ 10 h 336"/>
                        <a:gd name="T20" fmla="*/ 269 w 269"/>
                        <a:gd name="T21" fmla="*/ 44 h 336"/>
                        <a:gd name="T22" fmla="*/ 259 w 269"/>
                        <a:gd name="T23" fmla="*/ 83 h 336"/>
                        <a:gd name="T24" fmla="*/ 242 w 269"/>
                        <a:gd name="T25" fmla="*/ 127 h 336"/>
                        <a:gd name="T26" fmla="*/ 208 w 269"/>
                        <a:gd name="T27" fmla="*/ 183 h 336"/>
                        <a:gd name="T28" fmla="*/ 175 w 269"/>
                        <a:gd name="T29" fmla="*/ 224 h 336"/>
                        <a:gd name="T30" fmla="*/ 139 w 269"/>
                        <a:gd name="T31" fmla="*/ 264 h 336"/>
                        <a:gd name="T32" fmla="*/ 101 w 269"/>
                        <a:gd name="T33" fmla="*/ 304 h 336"/>
                        <a:gd name="T34" fmla="*/ 53 w 269"/>
                        <a:gd name="T35" fmla="*/ 336 h 336"/>
                        <a:gd name="T36" fmla="*/ 21 w 269"/>
                        <a:gd name="T37" fmla="*/ 332 h 336"/>
                        <a:gd name="T38" fmla="*/ 4 w 269"/>
                        <a:gd name="T39" fmla="*/ 313 h 336"/>
                        <a:gd name="T40" fmla="*/ 0 w 269"/>
                        <a:gd name="T41" fmla="*/ 273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326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36 w 180"/>
                      <a:gd name="T1" fmla="*/ 0 h 302"/>
                      <a:gd name="T2" fmla="*/ 153 w 180"/>
                      <a:gd name="T3" fmla="*/ 6 h 302"/>
                      <a:gd name="T4" fmla="*/ 164 w 180"/>
                      <a:gd name="T5" fmla="*/ 23 h 302"/>
                      <a:gd name="T6" fmla="*/ 165 w 180"/>
                      <a:gd name="T7" fmla="*/ 41 h 302"/>
                      <a:gd name="T8" fmla="*/ 159 w 180"/>
                      <a:gd name="T9" fmla="*/ 56 h 302"/>
                      <a:gd name="T10" fmla="*/ 169 w 180"/>
                      <a:gd name="T11" fmla="*/ 63 h 302"/>
                      <a:gd name="T12" fmla="*/ 179 w 180"/>
                      <a:gd name="T13" fmla="*/ 82 h 302"/>
                      <a:gd name="T14" fmla="*/ 180 w 180"/>
                      <a:gd name="T15" fmla="*/ 105 h 302"/>
                      <a:gd name="T16" fmla="*/ 170 w 180"/>
                      <a:gd name="T17" fmla="*/ 119 h 302"/>
                      <a:gd name="T18" fmla="*/ 153 w 180"/>
                      <a:gd name="T19" fmla="*/ 130 h 302"/>
                      <a:gd name="T20" fmla="*/ 164 w 180"/>
                      <a:gd name="T21" fmla="*/ 152 h 302"/>
                      <a:gd name="T22" fmla="*/ 165 w 180"/>
                      <a:gd name="T23" fmla="*/ 177 h 302"/>
                      <a:gd name="T24" fmla="*/ 154 w 180"/>
                      <a:gd name="T25" fmla="*/ 196 h 302"/>
                      <a:gd name="T26" fmla="*/ 133 w 180"/>
                      <a:gd name="T27" fmla="*/ 205 h 302"/>
                      <a:gd name="T28" fmla="*/ 101 w 180"/>
                      <a:gd name="T29" fmla="*/ 199 h 302"/>
                      <a:gd name="T30" fmla="*/ 102 w 180"/>
                      <a:gd name="T31" fmla="*/ 220 h 302"/>
                      <a:gd name="T32" fmla="*/ 101 w 180"/>
                      <a:gd name="T33" fmla="*/ 251 h 302"/>
                      <a:gd name="T34" fmla="*/ 95 w 180"/>
                      <a:gd name="T35" fmla="*/ 274 h 302"/>
                      <a:gd name="T36" fmla="*/ 85 w 180"/>
                      <a:gd name="T37" fmla="*/ 291 h 302"/>
                      <a:gd name="T38" fmla="*/ 72 w 180"/>
                      <a:gd name="T39" fmla="*/ 301 h 302"/>
                      <a:gd name="T40" fmla="*/ 54 w 180"/>
                      <a:gd name="T41" fmla="*/ 302 h 302"/>
                      <a:gd name="T42" fmla="*/ 31 w 180"/>
                      <a:gd name="T43" fmla="*/ 292 h 302"/>
                      <a:gd name="T44" fmla="*/ 18 w 180"/>
                      <a:gd name="T45" fmla="*/ 273 h 302"/>
                      <a:gd name="T46" fmla="*/ 3 w 180"/>
                      <a:gd name="T47" fmla="*/ 239 h 302"/>
                      <a:gd name="T48" fmla="*/ 0 w 180"/>
                      <a:gd name="T49" fmla="*/ 214 h 302"/>
                      <a:gd name="T50" fmla="*/ 7 w 180"/>
                      <a:gd name="T51" fmla="*/ 199 h 302"/>
                      <a:gd name="T52" fmla="*/ 18 w 180"/>
                      <a:gd name="T53" fmla="*/ 192 h 302"/>
                      <a:gd name="T54" fmla="*/ 28 w 180"/>
                      <a:gd name="T55" fmla="*/ 189 h 302"/>
                      <a:gd name="T56" fmla="*/ 24 w 180"/>
                      <a:gd name="T57" fmla="*/ 171 h 302"/>
                      <a:gd name="T58" fmla="*/ 11 w 180"/>
                      <a:gd name="T59" fmla="*/ 158 h 302"/>
                      <a:gd name="T60" fmla="*/ 7 w 180"/>
                      <a:gd name="T61" fmla="*/ 142 h 302"/>
                      <a:gd name="T62" fmla="*/ 13 w 180"/>
                      <a:gd name="T63" fmla="*/ 124 h 302"/>
                      <a:gd name="T64" fmla="*/ 30 w 180"/>
                      <a:gd name="T65" fmla="*/ 113 h 302"/>
                      <a:gd name="T66" fmla="*/ 22 w 180"/>
                      <a:gd name="T67" fmla="*/ 100 h 302"/>
                      <a:gd name="T68" fmla="*/ 22 w 180"/>
                      <a:gd name="T69" fmla="*/ 81 h 302"/>
                      <a:gd name="T70" fmla="*/ 35 w 180"/>
                      <a:gd name="T71" fmla="*/ 71 h 302"/>
                      <a:gd name="T72" fmla="*/ 29 w 180"/>
                      <a:gd name="T73" fmla="*/ 53 h 302"/>
                      <a:gd name="T74" fmla="*/ 37 w 180"/>
                      <a:gd name="T75" fmla="*/ 32 h 302"/>
                      <a:gd name="T76" fmla="*/ 49 w 180"/>
                      <a:gd name="T77" fmla="*/ 22 h 302"/>
                      <a:gd name="T78" fmla="*/ 68 w 180"/>
                      <a:gd name="T79" fmla="*/ 19 h 302"/>
                      <a:gd name="T80" fmla="*/ 77 w 180"/>
                      <a:gd name="T81" fmla="*/ 22 h 302"/>
                      <a:gd name="T82" fmla="*/ 88 w 180"/>
                      <a:gd name="T83" fmla="*/ 23 h 302"/>
                      <a:gd name="T84" fmla="*/ 105 w 180"/>
                      <a:gd name="T85" fmla="*/ 15 h 302"/>
                      <a:gd name="T86" fmla="*/ 136 w 180"/>
                      <a:gd name="T87" fmla="*/ 0 h 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27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4 h 20"/>
                      <a:gd name="T2" fmla="*/ 14 w 91"/>
                      <a:gd name="T3" fmla="*/ 13 h 20"/>
                      <a:gd name="T4" fmla="*/ 36 w 91"/>
                      <a:gd name="T5" fmla="*/ 20 h 20"/>
                      <a:gd name="T6" fmla="*/ 57 w 91"/>
                      <a:gd name="T7" fmla="*/ 16 h 20"/>
                      <a:gd name="T8" fmla="*/ 79 w 91"/>
                      <a:gd name="T9" fmla="*/ 9 h 20"/>
                      <a:gd name="T10" fmla="*/ 91 w 91"/>
                      <a:gd name="T11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28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56 w 56"/>
                      <a:gd name="T1" fmla="*/ 21 h 21"/>
                      <a:gd name="T2" fmla="*/ 39 w 56"/>
                      <a:gd name="T3" fmla="*/ 19 h 21"/>
                      <a:gd name="T4" fmla="*/ 20 w 56"/>
                      <a:gd name="T5" fmla="*/ 13 h 21"/>
                      <a:gd name="T6" fmla="*/ 0 w 56"/>
                      <a:gd name="T7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29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50 w 50"/>
                      <a:gd name="T1" fmla="*/ 29 h 29"/>
                      <a:gd name="T2" fmla="*/ 36 w 50"/>
                      <a:gd name="T3" fmla="*/ 20 h 29"/>
                      <a:gd name="T4" fmla="*/ 23 w 50"/>
                      <a:gd name="T5" fmla="*/ 20 h 29"/>
                      <a:gd name="T6" fmla="*/ 10 w 50"/>
                      <a:gd name="T7" fmla="*/ 29 h 29"/>
                      <a:gd name="T8" fmla="*/ 7 w 50"/>
                      <a:gd name="T9" fmla="*/ 14 h 29"/>
                      <a:gd name="T10" fmla="*/ 0 w 50"/>
                      <a:gd name="T1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0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92 w 92"/>
                      <a:gd name="T1" fmla="*/ 0 h 27"/>
                      <a:gd name="T2" fmla="*/ 79 w 92"/>
                      <a:gd name="T3" fmla="*/ 5 h 27"/>
                      <a:gd name="T4" fmla="*/ 66 w 92"/>
                      <a:gd name="T5" fmla="*/ 9 h 27"/>
                      <a:gd name="T6" fmla="*/ 56 w 92"/>
                      <a:gd name="T7" fmla="*/ 15 h 27"/>
                      <a:gd name="T8" fmla="*/ 46 w 92"/>
                      <a:gd name="T9" fmla="*/ 22 h 27"/>
                      <a:gd name="T10" fmla="*/ 33 w 92"/>
                      <a:gd name="T11" fmla="*/ 27 h 27"/>
                      <a:gd name="T12" fmla="*/ 21 w 92"/>
                      <a:gd name="T13" fmla="*/ 24 h 27"/>
                      <a:gd name="T14" fmla="*/ 10 w 92"/>
                      <a:gd name="T15" fmla="*/ 18 h 27"/>
                      <a:gd name="T16" fmla="*/ 0 w 92"/>
                      <a:gd name="T17" fmla="*/ 1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347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3345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3334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12 w 377"/>
                    <a:gd name="T1" fmla="*/ 209 h 773"/>
                    <a:gd name="T2" fmla="*/ 3 w 377"/>
                    <a:gd name="T3" fmla="*/ 257 h 773"/>
                    <a:gd name="T4" fmla="*/ 0 w 377"/>
                    <a:gd name="T5" fmla="*/ 304 h 773"/>
                    <a:gd name="T6" fmla="*/ 9 w 377"/>
                    <a:gd name="T7" fmla="*/ 409 h 773"/>
                    <a:gd name="T8" fmla="*/ 16 w 377"/>
                    <a:gd name="T9" fmla="*/ 499 h 773"/>
                    <a:gd name="T10" fmla="*/ 34 w 377"/>
                    <a:gd name="T11" fmla="*/ 553 h 773"/>
                    <a:gd name="T12" fmla="*/ 53 w 377"/>
                    <a:gd name="T13" fmla="*/ 620 h 773"/>
                    <a:gd name="T14" fmla="*/ 64 w 377"/>
                    <a:gd name="T15" fmla="*/ 654 h 773"/>
                    <a:gd name="T16" fmla="*/ 80 w 377"/>
                    <a:gd name="T17" fmla="*/ 698 h 773"/>
                    <a:gd name="T18" fmla="*/ 91 w 377"/>
                    <a:gd name="T19" fmla="*/ 733 h 773"/>
                    <a:gd name="T20" fmla="*/ 104 w 377"/>
                    <a:gd name="T21" fmla="*/ 758 h 773"/>
                    <a:gd name="T22" fmla="*/ 116 w 377"/>
                    <a:gd name="T23" fmla="*/ 770 h 773"/>
                    <a:gd name="T24" fmla="*/ 130 w 377"/>
                    <a:gd name="T25" fmla="*/ 773 h 773"/>
                    <a:gd name="T26" fmla="*/ 144 w 377"/>
                    <a:gd name="T27" fmla="*/ 767 h 773"/>
                    <a:gd name="T28" fmla="*/ 155 w 377"/>
                    <a:gd name="T29" fmla="*/ 769 h 773"/>
                    <a:gd name="T30" fmla="*/ 163 w 377"/>
                    <a:gd name="T31" fmla="*/ 764 h 773"/>
                    <a:gd name="T32" fmla="*/ 174 w 377"/>
                    <a:gd name="T33" fmla="*/ 744 h 773"/>
                    <a:gd name="T34" fmla="*/ 191 w 377"/>
                    <a:gd name="T35" fmla="*/ 699 h 773"/>
                    <a:gd name="T36" fmla="*/ 205 w 377"/>
                    <a:gd name="T37" fmla="*/ 646 h 773"/>
                    <a:gd name="T38" fmla="*/ 215 w 377"/>
                    <a:gd name="T39" fmla="*/ 599 h 773"/>
                    <a:gd name="T40" fmla="*/ 220 w 377"/>
                    <a:gd name="T41" fmla="*/ 556 h 773"/>
                    <a:gd name="T42" fmla="*/ 228 w 377"/>
                    <a:gd name="T43" fmla="*/ 525 h 773"/>
                    <a:gd name="T44" fmla="*/ 242 w 377"/>
                    <a:gd name="T45" fmla="*/ 487 h 773"/>
                    <a:gd name="T46" fmla="*/ 258 w 377"/>
                    <a:gd name="T47" fmla="*/ 459 h 773"/>
                    <a:gd name="T48" fmla="*/ 244 w 377"/>
                    <a:gd name="T49" fmla="*/ 441 h 773"/>
                    <a:gd name="T50" fmla="*/ 226 w 377"/>
                    <a:gd name="T51" fmla="*/ 429 h 773"/>
                    <a:gd name="T52" fmla="*/ 240 w 377"/>
                    <a:gd name="T53" fmla="*/ 407 h 773"/>
                    <a:gd name="T54" fmla="*/ 242 w 377"/>
                    <a:gd name="T55" fmla="*/ 385 h 773"/>
                    <a:gd name="T56" fmla="*/ 247 w 377"/>
                    <a:gd name="T57" fmla="*/ 370 h 773"/>
                    <a:gd name="T58" fmla="*/ 256 w 377"/>
                    <a:gd name="T59" fmla="*/ 354 h 773"/>
                    <a:gd name="T60" fmla="*/ 264 w 377"/>
                    <a:gd name="T61" fmla="*/ 361 h 773"/>
                    <a:gd name="T62" fmla="*/ 272 w 377"/>
                    <a:gd name="T63" fmla="*/ 366 h 773"/>
                    <a:gd name="T64" fmla="*/ 280 w 377"/>
                    <a:gd name="T65" fmla="*/ 382 h 773"/>
                    <a:gd name="T66" fmla="*/ 283 w 377"/>
                    <a:gd name="T67" fmla="*/ 403 h 773"/>
                    <a:gd name="T68" fmla="*/ 289 w 377"/>
                    <a:gd name="T69" fmla="*/ 410 h 773"/>
                    <a:gd name="T70" fmla="*/ 301 w 377"/>
                    <a:gd name="T71" fmla="*/ 412 h 773"/>
                    <a:gd name="T72" fmla="*/ 309 w 377"/>
                    <a:gd name="T73" fmla="*/ 406 h 773"/>
                    <a:gd name="T74" fmla="*/ 315 w 377"/>
                    <a:gd name="T75" fmla="*/ 391 h 773"/>
                    <a:gd name="T76" fmla="*/ 323 w 377"/>
                    <a:gd name="T77" fmla="*/ 348 h 773"/>
                    <a:gd name="T78" fmla="*/ 340 w 377"/>
                    <a:gd name="T79" fmla="*/ 322 h 773"/>
                    <a:gd name="T80" fmla="*/ 350 w 377"/>
                    <a:gd name="T81" fmla="*/ 305 h 773"/>
                    <a:gd name="T82" fmla="*/ 354 w 377"/>
                    <a:gd name="T83" fmla="*/ 286 h 773"/>
                    <a:gd name="T84" fmla="*/ 344 w 377"/>
                    <a:gd name="T85" fmla="*/ 245 h 773"/>
                    <a:gd name="T86" fmla="*/ 337 w 377"/>
                    <a:gd name="T87" fmla="*/ 221 h 773"/>
                    <a:gd name="T88" fmla="*/ 346 w 377"/>
                    <a:gd name="T89" fmla="*/ 193 h 773"/>
                    <a:gd name="T90" fmla="*/ 364 w 377"/>
                    <a:gd name="T91" fmla="*/ 168 h 773"/>
                    <a:gd name="T92" fmla="*/ 377 w 377"/>
                    <a:gd name="T93" fmla="*/ 146 h 773"/>
                    <a:gd name="T94" fmla="*/ 368 w 377"/>
                    <a:gd name="T95" fmla="*/ 94 h 773"/>
                    <a:gd name="T96" fmla="*/ 347 w 377"/>
                    <a:gd name="T97" fmla="*/ 51 h 773"/>
                    <a:gd name="T98" fmla="*/ 295 w 377"/>
                    <a:gd name="T99" fmla="*/ 16 h 773"/>
                    <a:gd name="T100" fmla="*/ 241 w 377"/>
                    <a:gd name="T101" fmla="*/ 0 h 773"/>
                    <a:gd name="T102" fmla="*/ 186 w 377"/>
                    <a:gd name="T103" fmla="*/ 6 h 773"/>
                    <a:gd name="T104" fmla="*/ 125 w 377"/>
                    <a:gd name="T105" fmla="*/ 32 h 773"/>
                    <a:gd name="T106" fmla="*/ 106 w 377"/>
                    <a:gd name="T107" fmla="*/ 59 h 773"/>
                    <a:gd name="T108" fmla="*/ 97 w 377"/>
                    <a:gd name="T109" fmla="*/ 85 h 773"/>
                    <a:gd name="T110" fmla="*/ 89 w 377"/>
                    <a:gd name="T111" fmla="*/ 122 h 773"/>
                    <a:gd name="T112" fmla="*/ 82 w 377"/>
                    <a:gd name="T113" fmla="*/ 140 h 773"/>
                    <a:gd name="T114" fmla="*/ 41 w 377"/>
                    <a:gd name="T115" fmla="*/ 170 h 773"/>
                    <a:gd name="T116" fmla="*/ 23 w 377"/>
                    <a:gd name="T117" fmla="*/ 189 h 773"/>
                    <a:gd name="T118" fmla="*/ 12 w 377"/>
                    <a:gd name="T119" fmla="*/ 209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44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334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3335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3 w 88"/>
                        <a:gd name="T1" fmla="*/ 367 h 367"/>
                        <a:gd name="T2" fmla="*/ 14 w 88"/>
                        <a:gd name="T3" fmla="*/ 332 h 367"/>
                        <a:gd name="T4" fmla="*/ 21 w 88"/>
                        <a:gd name="T5" fmla="*/ 307 h 367"/>
                        <a:gd name="T6" fmla="*/ 18 w 88"/>
                        <a:gd name="T7" fmla="*/ 262 h 367"/>
                        <a:gd name="T8" fmla="*/ 7 w 88"/>
                        <a:gd name="T9" fmla="*/ 223 h 367"/>
                        <a:gd name="T10" fmla="*/ 0 w 88"/>
                        <a:gd name="T11" fmla="*/ 177 h 367"/>
                        <a:gd name="T12" fmla="*/ 3 w 88"/>
                        <a:gd name="T13" fmla="*/ 140 h 367"/>
                        <a:gd name="T14" fmla="*/ 20 w 88"/>
                        <a:gd name="T15" fmla="*/ 102 h 367"/>
                        <a:gd name="T16" fmla="*/ 38 w 88"/>
                        <a:gd name="T17" fmla="*/ 76 h 367"/>
                        <a:gd name="T18" fmla="*/ 64 w 88"/>
                        <a:gd name="T19" fmla="*/ 53 h 367"/>
                        <a:gd name="T20" fmla="*/ 88 w 88"/>
                        <a:gd name="T21" fmla="*/ 41 h 367"/>
                        <a:gd name="T22" fmla="*/ 74 w 88"/>
                        <a:gd name="T23" fmla="*/ 40 h 367"/>
                        <a:gd name="T24" fmla="*/ 65 w 88"/>
                        <a:gd name="T25" fmla="*/ 35 h 367"/>
                        <a:gd name="T26" fmla="*/ 59 w 88"/>
                        <a:gd name="T27" fmla="*/ 26 h 367"/>
                        <a:gd name="T28" fmla="*/ 54 w 88"/>
                        <a:gd name="T29" fmla="*/ 10 h 367"/>
                        <a:gd name="T30" fmla="*/ 57 w 88"/>
                        <a:gd name="T31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6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27 h 52"/>
                        <a:gd name="T2" fmla="*/ 20 w 103"/>
                        <a:gd name="T3" fmla="*/ 42 h 52"/>
                        <a:gd name="T4" fmla="*/ 39 w 103"/>
                        <a:gd name="T5" fmla="*/ 50 h 52"/>
                        <a:gd name="T6" fmla="*/ 62 w 103"/>
                        <a:gd name="T7" fmla="*/ 52 h 52"/>
                        <a:gd name="T8" fmla="*/ 78 w 103"/>
                        <a:gd name="T9" fmla="*/ 50 h 52"/>
                        <a:gd name="T10" fmla="*/ 93 w 103"/>
                        <a:gd name="T11" fmla="*/ 45 h 52"/>
                        <a:gd name="T12" fmla="*/ 103 w 103"/>
                        <a:gd name="T13" fmla="*/ 30 h 52"/>
                        <a:gd name="T14" fmla="*/ 103 w 103"/>
                        <a:gd name="T15" fmla="*/ 12 h 52"/>
                        <a:gd name="T16" fmla="*/ 91 w 103"/>
                        <a:gd name="T17" fmla="*/ 3 h 52"/>
                        <a:gd name="T18" fmla="*/ 77 w 103"/>
                        <a:gd name="T19" fmla="*/ 0 h 52"/>
                        <a:gd name="T20" fmla="*/ 58 w 103"/>
                        <a:gd name="T21" fmla="*/ 6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7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47 w 47"/>
                        <a:gd name="T1" fmla="*/ 0 h 77"/>
                        <a:gd name="T2" fmla="*/ 28 w 47"/>
                        <a:gd name="T3" fmla="*/ 10 h 77"/>
                        <a:gd name="T4" fmla="*/ 13 w 47"/>
                        <a:gd name="T5" fmla="*/ 28 h 77"/>
                        <a:gd name="T6" fmla="*/ 3 w 47"/>
                        <a:gd name="T7" fmla="*/ 53 h 77"/>
                        <a:gd name="T8" fmla="*/ 0 w 47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8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18 w 38"/>
                        <a:gd name="T3" fmla="*/ 59 h 59"/>
                        <a:gd name="T4" fmla="*/ 20 w 38"/>
                        <a:gd name="T5" fmla="*/ 45 h 59"/>
                        <a:gd name="T6" fmla="*/ 27 w 38"/>
                        <a:gd name="T7" fmla="*/ 36 h 59"/>
                        <a:gd name="T8" fmla="*/ 38 w 38"/>
                        <a:gd name="T9" fmla="*/ 37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7 w 18"/>
                        <a:gd name="T1" fmla="*/ 19 h 22"/>
                        <a:gd name="T2" fmla="*/ 3 w 18"/>
                        <a:gd name="T3" fmla="*/ 15 h 22"/>
                        <a:gd name="T4" fmla="*/ 0 w 18"/>
                        <a:gd name="T5" fmla="*/ 10 h 22"/>
                        <a:gd name="T6" fmla="*/ 0 w 18"/>
                        <a:gd name="T7" fmla="*/ 5 h 22"/>
                        <a:gd name="T8" fmla="*/ 4 w 18"/>
                        <a:gd name="T9" fmla="*/ 0 h 22"/>
                        <a:gd name="T10" fmla="*/ 8 w 18"/>
                        <a:gd name="T11" fmla="*/ 0 h 22"/>
                        <a:gd name="T12" fmla="*/ 13 w 18"/>
                        <a:gd name="T13" fmla="*/ 3 h 22"/>
                        <a:gd name="T14" fmla="*/ 15 w 18"/>
                        <a:gd name="T15" fmla="*/ 7 h 22"/>
                        <a:gd name="T16" fmla="*/ 15 w 18"/>
                        <a:gd name="T17" fmla="*/ 13 h 22"/>
                        <a:gd name="T18" fmla="*/ 17 w 18"/>
                        <a:gd name="T19" fmla="*/ 19 h 22"/>
                        <a:gd name="T20" fmla="*/ 18 w 18"/>
                        <a:gd name="T21" fmla="*/ 22 h 22"/>
                        <a:gd name="T22" fmla="*/ 13 w 18"/>
                        <a:gd name="T23" fmla="*/ 21 h 22"/>
                        <a:gd name="T24" fmla="*/ 7 w 18"/>
                        <a:gd name="T25" fmla="*/ 19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0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50 w 50"/>
                        <a:gd name="T1" fmla="*/ 103 h 103"/>
                        <a:gd name="T2" fmla="*/ 49 w 50"/>
                        <a:gd name="T3" fmla="*/ 71 h 103"/>
                        <a:gd name="T4" fmla="*/ 40 w 50"/>
                        <a:gd name="T5" fmla="*/ 43 h 103"/>
                        <a:gd name="T6" fmla="*/ 21 w 50"/>
                        <a:gd name="T7" fmla="*/ 34 h 103"/>
                        <a:gd name="T8" fmla="*/ 2 w 50"/>
                        <a:gd name="T9" fmla="*/ 19 h 103"/>
                        <a:gd name="T10" fmla="*/ 0 w 50"/>
                        <a:gd name="T11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1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35 w 67"/>
                        <a:gd name="T1" fmla="*/ 93 h 97"/>
                        <a:gd name="T2" fmla="*/ 21 w 67"/>
                        <a:gd name="T3" fmla="*/ 97 h 97"/>
                        <a:gd name="T4" fmla="*/ 8 w 67"/>
                        <a:gd name="T5" fmla="*/ 96 h 97"/>
                        <a:gd name="T6" fmla="*/ 0 w 67"/>
                        <a:gd name="T7" fmla="*/ 84 h 97"/>
                        <a:gd name="T8" fmla="*/ 1 w 67"/>
                        <a:gd name="T9" fmla="*/ 65 h 97"/>
                        <a:gd name="T10" fmla="*/ 12 w 67"/>
                        <a:gd name="T11" fmla="*/ 52 h 97"/>
                        <a:gd name="T12" fmla="*/ 33 w 67"/>
                        <a:gd name="T13" fmla="*/ 40 h 97"/>
                        <a:gd name="T14" fmla="*/ 49 w 67"/>
                        <a:gd name="T15" fmla="*/ 27 h 97"/>
                        <a:gd name="T16" fmla="*/ 60 w 67"/>
                        <a:gd name="T17" fmla="*/ 18 h 97"/>
                        <a:gd name="T18" fmla="*/ 67 w 67"/>
                        <a:gd name="T1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343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346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14 w 405"/>
                  <a:gd name="T1" fmla="*/ 326 h 326"/>
                  <a:gd name="T2" fmla="*/ 41 w 405"/>
                  <a:gd name="T3" fmla="*/ 309 h 326"/>
                  <a:gd name="T4" fmla="*/ 56 w 405"/>
                  <a:gd name="T5" fmla="*/ 285 h 326"/>
                  <a:gd name="T6" fmla="*/ 65 w 405"/>
                  <a:gd name="T7" fmla="*/ 251 h 326"/>
                  <a:gd name="T8" fmla="*/ 71 w 405"/>
                  <a:gd name="T9" fmla="*/ 220 h 326"/>
                  <a:gd name="T10" fmla="*/ 81 w 405"/>
                  <a:gd name="T11" fmla="*/ 198 h 326"/>
                  <a:gd name="T12" fmla="*/ 97 w 405"/>
                  <a:gd name="T13" fmla="*/ 183 h 326"/>
                  <a:gd name="T14" fmla="*/ 115 w 405"/>
                  <a:gd name="T15" fmla="*/ 176 h 326"/>
                  <a:gd name="T16" fmla="*/ 132 w 405"/>
                  <a:gd name="T17" fmla="*/ 180 h 326"/>
                  <a:gd name="T18" fmla="*/ 148 w 405"/>
                  <a:gd name="T19" fmla="*/ 196 h 326"/>
                  <a:gd name="T20" fmla="*/ 157 w 405"/>
                  <a:gd name="T21" fmla="*/ 222 h 326"/>
                  <a:gd name="T22" fmla="*/ 151 w 405"/>
                  <a:gd name="T23" fmla="*/ 253 h 326"/>
                  <a:gd name="T24" fmla="*/ 137 w 405"/>
                  <a:gd name="T25" fmla="*/ 294 h 326"/>
                  <a:gd name="T26" fmla="*/ 169 w 405"/>
                  <a:gd name="T27" fmla="*/ 304 h 326"/>
                  <a:gd name="T28" fmla="*/ 172 w 405"/>
                  <a:gd name="T29" fmla="*/ 285 h 326"/>
                  <a:gd name="T30" fmla="*/ 189 w 405"/>
                  <a:gd name="T31" fmla="*/ 267 h 326"/>
                  <a:gd name="T32" fmla="*/ 201 w 405"/>
                  <a:gd name="T33" fmla="*/ 247 h 326"/>
                  <a:gd name="T34" fmla="*/ 208 w 405"/>
                  <a:gd name="T35" fmla="*/ 229 h 326"/>
                  <a:gd name="T36" fmla="*/ 212 w 405"/>
                  <a:gd name="T37" fmla="*/ 211 h 326"/>
                  <a:gd name="T38" fmla="*/ 223 w 405"/>
                  <a:gd name="T39" fmla="*/ 220 h 326"/>
                  <a:gd name="T40" fmla="*/ 237 w 405"/>
                  <a:gd name="T41" fmla="*/ 225 h 326"/>
                  <a:gd name="T42" fmla="*/ 249 w 405"/>
                  <a:gd name="T43" fmla="*/ 227 h 326"/>
                  <a:gd name="T44" fmla="*/ 261 w 405"/>
                  <a:gd name="T45" fmla="*/ 225 h 326"/>
                  <a:gd name="T46" fmla="*/ 272 w 405"/>
                  <a:gd name="T47" fmla="*/ 222 h 326"/>
                  <a:gd name="T48" fmla="*/ 281 w 405"/>
                  <a:gd name="T49" fmla="*/ 239 h 326"/>
                  <a:gd name="T50" fmla="*/ 294 w 405"/>
                  <a:gd name="T51" fmla="*/ 261 h 326"/>
                  <a:gd name="T52" fmla="*/ 313 w 405"/>
                  <a:gd name="T53" fmla="*/ 281 h 326"/>
                  <a:gd name="T54" fmla="*/ 328 w 405"/>
                  <a:gd name="T55" fmla="*/ 292 h 326"/>
                  <a:gd name="T56" fmla="*/ 348 w 405"/>
                  <a:gd name="T57" fmla="*/ 303 h 326"/>
                  <a:gd name="T58" fmla="*/ 370 w 405"/>
                  <a:gd name="T59" fmla="*/ 306 h 326"/>
                  <a:gd name="T60" fmla="*/ 388 w 405"/>
                  <a:gd name="T61" fmla="*/ 298 h 326"/>
                  <a:gd name="T62" fmla="*/ 402 w 405"/>
                  <a:gd name="T63" fmla="*/ 278 h 326"/>
                  <a:gd name="T64" fmla="*/ 405 w 405"/>
                  <a:gd name="T65" fmla="*/ 254 h 326"/>
                  <a:gd name="T66" fmla="*/ 400 w 405"/>
                  <a:gd name="T67" fmla="*/ 233 h 326"/>
                  <a:gd name="T68" fmla="*/ 390 w 405"/>
                  <a:gd name="T69" fmla="*/ 204 h 326"/>
                  <a:gd name="T70" fmla="*/ 383 w 405"/>
                  <a:gd name="T71" fmla="*/ 177 h 326"/>
                  <a:gd name="T72" fmla="*/ 376 w 405"/>
                  <a:gd name="T73" fmla="*/ 160 h 326"/>
                  <a:gd name="T74" fmla="*/ 357 w 405"/>
                  <a:gd name="T75" fmla="*/ 137 h 326"/>
                  <a:gd name="T76" fmla="*/ 340 w 405"/>
                  <a:gd name="T77" fmla="*/ 130 h 326"/>
                  <a:gd name="T78" fmla="*/ 322 w 405"/>
                  <a:gd name="T79" fmla="*/ 126 h 326"/>
                  <a:gd name="T80" fmla="*/ 310 w 405"/>
                  <a:gd name="T81" fmla="*/ 129 h 326"/>
                  <a:gd name="T82" fmla="*/ 296 w 405"/>
                  <a:gd name="T83" fmla="*/ 95 h 326"/>
                  <a:gd name="T84" fmla="*/ 275 w 405"/>
                  <a:gd name="T85" fmla="*/ 67 h 326"/>
                  <a:gd name="T86" fmla="*/ 240 w 405"/>
                  <a:gd name="T87" fmla="*/ 37 h 326"/>
                  <a:gd name="T88" fmla="*/ 194 w 405"/>
                  <a:gd name="T89" fmla="*/ 13 h 326"/>
                  <a:gd name="T90" fmla="*/ 149 w 405"/>
                  <a:gd name="T91" fmla="*/ 0 h 326"/>
                  <a:gd name="T92" fmla="*/ 116 w 405"/>
                  <a:gd name="T93" fmla="*/ 6 h 326"/>
                  <a:gd name="T94" fmla="*/ 109 w 405"/>
                  <a:gd name="T95" fmla="*/ 19 h 326"/>
                  <a:gd name="T96" fmla="*/ 101 w 405"/>
                  <a:gd name="T97" fmla="*/ 33 h 326"/>
                  <a:gd name="T98" fmla="*/ 84 w 405"/>
                  <a:gd name="T99" fmla="*/ 46 h 326"/>
                  <a:gd name="T100" fmla="*/ 63 w 405"/>
                  <a:gd name="T101" fmla="*/ 59 h 326"/>
                  <a:gd name="T102" fmla="*/ 47 w 405"/>
                  <a:gd name="T103" fmla="*/ 71 h 326"/>
                  <a:gd name="T104" fmla="*/ 35 w 405"/>
                  <a:gd name="T105" fmla="*/ 84 h 326"/>
                  <a:gd name="T106" fmla="*/ 24 w 405"/>
                  <a:gd name="T107" fmla="*/ 106 h 326"/>
                  <a:gd name="T108" fmla="*/ 16 w 405"/>
                  <a:gd name="T109" fmla="*/ 129 h 326"/>
                  <a:gd name="T110" fmla="*/ 14 w 405"/>
                  <a:gd name="T111" fmla="*/ 152 h 326"/>
                  <a:gd name="T112" fmla="*/ 8 w 405"/>
                  <a:gd name="T113" fmla="*/ 180 h 326"/>
                  <a:gd name="T114" fmla="*/ 2 w 405"/>
                  <a:gd name="T115" fmla="*/ 211 h 326"/>
                  <a:gd name="T116" fmla="*/ 0 w 405"/>
                  <a:gd name="T117" fmla="*/ 248 h 326"/>
                  <a:gd name="T118" fmla="*/ 1 w 405"/>
                  <a:gd name="T119" fmla="*/ 276 h 326"/>
                  <a:gd name="T120" fmla="*/ 6 w 405"/>
                  <a:gd name="T121" fmla="*/ 304 h 326"/>
                  <a:gd name="T122" fmla="*/ 14 w 405"/>
                  <a:gd name="T12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50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3348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355 w 744"/>
                  <a:gd name="T1" fmla="*/ 0 h 221"/>
                  <a:gd name="T2" fmla="*/ 403 w 744"/>
                  <a:gd name="T3" fmla="*/ 9 h 221"/>
                  <a:gd name="T4" fmla="*/ 442 w 744"/>
                  <a:gd name="T5" fmla="*/ 26 h 221"/>
                  <a:gd name="T6" fmla="*/ 483 w 744"/>
                  <a:gd name="T7" fmla="*/ 49 h 221"/>
                  <a:gd name="T8" fmla="*/ 543 w 744"/>
                  <a:gd name="T9" fmla="*/ 71 h 221"/>
                  <a:gd name="T10" fmla="*/ 585 w 744"/>
                  <a:gd name="T11" fmla="*/ 71 h 221"/>
                  <a:gd name="T12" fmla="*/ 642 w 744"/>
                  <a:gd name="T13" fmla="*/ 87 h 221"/>
                  <a:gd name="T14" fmla="*/ 690 w 744"/>
                  <a:gd name="T15" fmla="*/ 105 h 221"/>
                  <a:gd name="T16" fmla="*/ 741 w 744"/>
                  <a:gd name="T17" fmla="*/ 130 h 221"/>
                  <a:gd name="T18" fmla="*/ 744 w 744"/>
                  <a:gd name="T19" fmla="*/ 161 h 221"/>
                  <a:gd name="T20" fmla="*/ 723 w 744"/>
                  <a:gd name="T21" fmla="*/ 193 h 221"/>
                  <a:gd name="T22" fmla="*/ 680 w 744"/>
                  <a:gd name="T23" fmla="*/ 215 h 221"/>
                  <a:gd name="T24" fmla="*/ 626 w 744"/>
                  <a:gd name="T25" fmla="*/ 220 h 221"/>
                  <a:gd name="T26" fmla="*/ 444 w 744"/>
                  <a:gd name="T27" fmla="*/ 221 h 221"/>
                  <a:gd name="T28" fmla="*/ 376 w 744"/>
                  <a:gd name="T29" fmla="*/ 215 h 221"/>
                  <a:gd name="T30" fmla="*/ 309 w 744"/>
                  <a:gd name="T31" fmla="*/ 208 h 221"/>
                  <a:gd name="T32" fmla="*/ 247 w 744"/>
                  <a:gd name="T33" fmla="*/ 186 h 221"/>
                  <a:gd name="T34" fmla="*/ 211 w 744"/>
                  <a:gd name="T35" fmla="*/ 176 h 221"/>
                  <a:gd name="T36" fmla="*/ 211 w 744"/>
                  <a:gd name="T37" fmla="*/ 204 h 221"/>
                  <a:gd name="T38" fmla="*/ 44 w 744"/>
                  <a:gd name="T39" fmla="*/ 205 h 221"/>
                  <a:gd name="T40" fmla="*/ 19 w 744"/>
                  <a:gd name="T41" fmla="*/ 177 h 221"/>
                  <a:gd name="T42" fmla="*/ 3 w 744"/>
                  <a:gd name="T43" fmla="*/ 130 h 221"/>
                  <a:gd name="T44" fmla="*/ 0 w 744"/>
                  <a:gd name="T45" fmla="*/ 94 h 221"/>
                  <a:gd name="T46" fmla="*/ 3 w 744"/>
                  <a:gd name="T47" fmla="*/ 44 h 221"/>
                  <a:gd name="T48" fmla="*/ 9 w 744"/>
                  <a:gd name="T49" fmla="*/ 7 h 221"/>
                  <a:gd name="T50" fmla="*/ 49 w 744"/>
                  <a:gd name="T51" fmla="*/ 7 h 221"/>
                  <a:gd name="T52" fmla="*/ 101 w 744"/>
                  <a:gd name="T53" fmla="*/ 31 h 221"/>
                  <a:gd name="T54" fmla="*/ 156 w 744"/>
                  <a:gd name="T55" fmla="*/ 53 h 221"/>
                  <a:gd name="T56" fmla="*/ 196 w 744"/>
                  <a:gd name="T57" fmla="*/ 55 h 221"/>
                  <a:gd name="T58" fmla="*/ 239 w 744"/>
                  <a:gd name="T59" fmla="*/ 44 h 221"/>
                  <a:gd name="T60" fmla="*/ 288 w 744"/>
                  <a:gd name="T61" fmla="*/ 31 h 221"/>
                  <a:gd name="T62" fmla="*/ 378 w 744"/>
                  <a:gd name="T63" fmla="*/ 47 h 221"/>
                  <a:gd name="T64" fmla="*/ 355 w 744"/>
                  <a:gd name="T6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355 w 745"/>
                  <a:gd name="T1" fmla="*/ 0 h 220"/>
                  <a:gd name="T2" fmla="*/ 403 w 745"/>
                  <a:gd name="T3" fmla="*/ 9 h 220"/>
                  <a:gd name="T4" fmla="*/ 442 w 745"/>
                  <a:gd name="T5" fmla="*/ 27 h 220"/>
                  <a:gd name="T6" fmla="*/ 483 w 745"/>
                  <a:gd name="T7" fmla="*/ 49 h 220"/>
                  <a:gd name="T8" fmla="*/ 543 w 745"/>
                  <a:gd name="T9" fmla="*/ 71 h 220"/>
                  <a:gd name="T10" fmla="*/ 584 w 745"/>
                  <a:gd name="T11" fmla="*/ 71 h 220"/>
                  <a:gd name="T12" fmla="*/ 643 w 745"/>
                  <a:gd name="T13" fmla="*/ 87 h 220"/>
                  <a:gd name="T14" fmla="*/ 691 w 745"/>
                  <a:gd name="T15" fmla="*/ 105 h 220"/>
                  <a:gd name="T16" fmla="*/ 741 w 745"/>
                  <a:gd name="T17" fmla="*/ 130 h 220"/>
                  <a:gd name="T18" fmla="*/ 745 w 745"/>
                  <a:gd name="T19" fmla="*/ 160 h 220"/>
                  <a:gd name="T20" fmla="*/ 723 w 745"/>
                  <a:gd name="T21" fmla="*/ 192 h 220"/>
                  <a:gd name="T22" fmla="*/ 680 w 745"/>
                  <a:gd name="T23" fmla="*/ 213 h 220"/>
                  <a:gd name="T24" fmla="*/ 626 w 745"/>
                  <a:gd name="T25" fmla="*/ 219 h 220"/>
                  <a:gd name="T26" fmla="*/ 444 w 745"/>
                  <a:gd name="T27" fmla="*/ 220 h 220"/>
                  <a:gd name="T28" fmla="*/ 375 w 745"/>
                  <a:gd name="T29" fmla="*/ 214 h 220"/>
                  <a:gd name="T30" fmla="*/ 310 w 745"/>
                  <a:gd name="T31" fmla="*/ 205 h 220"/>
                  <a:gd name="T32" fmla="*/ 248 w 745"/>
                  <a:gd name="T33" fmla="*/ 185 h 220"/>
                  <a:gd name="T34" fmla="*/ 211 w 745"/>
                  <a:gd name="T35" fmla="*/ 174 h 220"/>
                  <a:gd name="T36" fmla="*/ 211 w 745"/>
                  <a:gd name="T37" fmla="*/ 201 h 220"/>
                  <a:gd name="T38" fmla="*/ 45 w 745"/>
                  <a:gd name="T39" fmla="*/ 202 h 220"/>
                  <a:gd name="T40" fmla="*/ 19 w 745"/>
                  <a:gd name="T41" fmla="*/ 176 h 220"/>
                  <a:gd name="T42" fmla="*/ 4 w 745"/>
                  <a:gd name="T43" fmla="*/ 130 h 220"/>
                  <a:gd name="T44" fmla="*/ 0 w 745"/>
                  <a:gd name="T45" fmla="*/ 95 h 220"/>
                  <a:gd name="T46" fmla="*/ 4 w 745"/>
                  <a:gd name="T47" fmla="*/ 45 h 220"/>
                  <a:gd name="T48" fmla="*/ 10 w 745"/>
                  <a:gd name="T49" fmla="*/ 8 h 220"/>
                  <a:gd name="T50" fmla="*/ 49 w 745"/>
                  <a:gd name="T51" fmla="*/ 8 h 220"/>
                  <a:gd name="T52" fmla="*/ 101 w 745"/>
                  <a:gd name="T53" fmla="*/ 31 h 220"/>
                  <a:gd name="T54" fmla="*/ 156 w 745"/>
                  <a:gd name="T55" fmla="*/ 53 h 220"/>
                  <a:gd name="T56" fmla="*/ 196 w 745"/>
                  <a:gd name="T57" fmla="*/ 55 h 220"/>
                  <a:gd name="T58" fmla="*/ 239 w 745"/>
                  <a:gd name="T59" fmla="*/ 45 h 220"/>
                  <a:gd name="T60" fmla="*/ 289 w 745"/>
                  <a:gd name="T61" fmla="*/ 31 h 220"/>
                  <a:gd name="T62" fmla="*/ 378 w 745"/>
                  <a:gd name="T63" fmla="*/ 48 h 220"/>
                  <a:gd name="T64" fmla="*/ 355 w 745"/>
                  <a:gd name="T6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53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3351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168 w 592"/>
                  <a:gd name="T1" fmla="*/ 0 h 2708"/>
                  <a:gd name="T2" fmla="*/ 230 w 592"/>
                  <a:gd name="T3" fmla="*/ 115 h 2708"/>
                  <a:gd name="T4" fmla="*/ 278 w 592"/>
                  <a:gd name="T5" fmla="*/ 221 h 2708"/>
                  <a:gd name="T6" fmla="*/ 299 w 592"/>
                  <a:gd name="T7" fmla="*/ 299 h 2708"/>
                  <a:gd name="T8" fmla="*/ 423 w 592"/>
                  <a:gd name="T9" fmla="*/ 636 h 2708"/>
                  <a:gd name="T10" fmla="*/ 473 w 592"/>
                  <a:gd name="T11" fmla="*/ 838 h 2708"/>
                  <a:gd name="T12" fmla="*/ 480 w 592"/>
                  <a:gd name="T13" fmla="*/ 1031 h 2708"/>
                  <a:gd name="T14" fmla="*/ 487 w 592"/>
                  <a:gd name="T15" fmla="*/ 1305 h 2708"/>
                  <a:gd name="T16" fmla="*/ 494 w 592"/>
                  <a:gd name="T17" fmla="*/ 1457 h 2708"/>
                  <a:gd name="T18" fmla="*/ 518 w 592"/>
                  <a:gd name="T19" fmla="*/ 1575 h 2708"/>
                  <a:gd name="T20" fmla="*/ 531 w 592"/>
                  <a:gd name="T21" fmla="*/ 1676 h 2708"/>
                  <a:gd name="T22" fmla="*/ 529 w 592"/>
                  <a:gd name="T23" fmla="*/ 1774 h 2708"/>
                  <a:gd name="T24" fmla="*/ 510 w 592"/>
                  <a:gd name="T25" fmla="*/ 1845 h 2708"/>
                  <a:gd name="T26" fmla="*/ 501 w 592"/>
                  <a:gd name="T27" fmla="*/ 1932 h 2708"/>
                  <a:gd name="T28" fmla="*/ 508 w 592"/>
                  <a:gd name="T29" fmla="*/ 2072 h 2708"/>
                  <a:gd name="T30" fmla="*/ 511 w 592"/>
                  <a:gd name="T31" fmla="*/ 2313 h 2708"/>
                  <a:gd name="T32" fmla="*/ 522 w 592"/>
                  <a:gd name="T33" fmla="*/ 2426 h 2708"/>
                  <a:gd name="T34" fmla="*/ 551 w 592"/>
                  <a:gd name="T35" fmla="*/ 2531 h 2708"/>
                  <a:gd name="T36" fmla="*/ 592 w 592"/>
                  <a:gd name="T37" fmla="*/ 2637 h 2708"/>
                  <a:gd name="T38" fmla="*/ 515 w 592"/>
                  <a:gd name="T39" fmla="*/ 2673 h 2708"/>
                  <a:gd name="T40" fmla="*/ 430 w 592"/>
                  <a:gd name="T41" fmla="*/ 2708 h 2708"/>
                  <a:gd name="T42" fmla="*/ 368 w 592"/>
                  <a:gd name="T43" fmla="*/ 2699 h 2708"/>
                  <a:gd name="T44" fmla="*/ 242 w 592"/>
                  <a:gd name="T45" fmla="*/ 2664 h 2708"/>
                  <a:gd name="T46" fmla="*/ 226 w 592"/>
                  <a:gd name="T47" fmla="*/ 2535 h 2708"/>
                  <a:gd name="T48" fmla="*/ 216 w 592"/>
                  <a:gd name="T49" fmla="*/ 2425 h 2708"/>
                  <a:gd name="T50" fmla="*/ 223 w 592"/>
                  <a:gd name="T51" fmla="*/ 2348 h 2708"/>
                  <a:gd name="T52" fmla="*/ 232 w 592"/>
                  <a:gd name="T53" fmla="*/ 2242 h 2708"/>
                  <a:gd name="T54" fmla="*/ 223 w 592"/>
                  <a:gd name="T55" fmla="*/ 2144 h 2708"/>
                  <a:gd name="T56" fmla="*/ 195 w 592"/>
                  <a:gd name="T57" fmla="*/ 2047 h 2708"/>
                  <a:gd name="T58" fmla="*/ 175 w 592"/>
                  <a:gd name="T59" fmla="*/ 1976 h 2708"/>
                  <a:gd name="T60" fmla="*/ 168 w 592"/>
                  <a:gd name="T61" fmla="*/ 1861 h 2708"/>
                  <a:gd name="T62" fmla="*/ 154 w 592"/>
                  <a:gd name="T63" fmla="*/ 1800 h 2708"/>
                  <a:gd name="T64" fmla="*/ 140 w 592"/>
                  <a:gd name="T65" fmla="*/ 1579 h 2708"/>
                  <a:gd name="T66" fmla="*/ 119 w 592"/>
                  <a:gd name="T67" fmla="*/ 1403 h 2708"/>
                  <a:gd name="T68" fmla="*/ 105 w 592"/>
                  <a:gd name="T69" fmla="*/ 1269 h 2708"/>
                  <a:gd name="T70" fmla="*/ 83 w 592"/>
                  <a:gd name="T71" fmla="*/ 1216 h 2708"/>
                  <a:gd name="T72" fmla="*/ 61 w 592"/>
                  <a:gd name="T73" fmla="*/ 1071 h 2708"/>
                  <a:gd name="T74" fmla="*/ 46 w 592"/>
                  <a:gd name="T75" fmla="*/ 902 h 2708"/>
                  <a:gd name="T76" fmla="*/ 52 w 592"/>
                  <a:gd name="T77" fmla="*/ 750 h 2708"/>
                  <a:gd name="T78" fmla="*/ 47 w 592"/>
                  <a:gd name="T79" fmla="*/ 652 h 2708"/>
                  <a:gd name="T80" fmla="*/ 27 w 592"/>
                  <a:gd name="T81" fmla="*/ 528 h 2708"/>
                  <a:gd name="T82" fmla="*/ 20 w 592"/>
                  <a:gd name="T83" fmla="*/ 413 h 2708"/>
                  <a:gd name="T84" fmla="*/ 11 w 592"/>
                  <a:gd name="T85" fmla="*/ 276 h 2708"/>
                  <a:gd name="T86" fmla="*/ 0 w 592"/>
                  <a:gd name="T87" fmla="*/ 159 h 2708"/>
                  <a:gd name="T88" fmla="*/ 17 w 592"/>
                  <a:gd name="T89" fmla="*/ 94 h 2708"/>
                  <a:gd name="T90" fmla="*/ 48 w 592"/>
                  <a:gd name="T91" fmla="*/ 49 h 2708"/>
                  <a:gd name="T92" fmla="*/ 100 w 592"/>
                  <a:gd name="T93" fmla="*/ 13 h 2708"/>
                  <a:gd name="T94" fmla="*/ 168 w 592"/>
                  <a:gd name="T95" fmla="*/ 0 h 2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113 w 147"/>
                  <a:gd name="T1" fmla="*/ 1120 h 1120"/>
                  <a:gd name="T2" fmla="*/ 113 w 147"/>
                  <a:gd name="T3" fmla="*/ 971 h 1120"/>
                  <a:gd name="T4" fmla="*/ 133 w 147"/>
                  <a:gd name="T5" fmla="*/ 891 h 1120"/>
                  <a:gd name="T6" fmla="*/ 147 w 147"/>
                  <a:gd name="T7" fmla="*/ 820 h 1120"/>
                  <a:gd name="T8" fmla="*/ 113 w 147"/>
                  <a:gd name="T9" fmla="*/ 742 h 1120"/>
                  <a:gd name="T10" fmla="*/ 113 w 147"/>
                  <a:gd name="T11" fmla="*/ 707 h 1120"/>
                  <a:gd name="T12" fmla="*/ 99 w 147"/>
                  <a:gd name="T13" fmla="*/ 645 h 1120"/>
                  <a:gd name="T14" fmla="*/ 78 w 147"/>
                  <a:gd name="T15" fmla="*/ 590 h 1120"/>
                  <a:gd name="T16" fmla="*/ 85 w 147"/>
                  <a:gd name="T17" fmla="*/ 510 h 1120"/>
                  <a:gd name="T18" fmla="*/ 57 w 147"/>
                  <a:gd name="T19" fmla="*/ 466 h 1120"/>
                  <a:gd name="T20" fmla="*/ 43 w 147"/>
                  <a:gd name="T21" fmla="*/ 386 h 1120"/>
                  <a:gd name="T22" fmla="*/ 43 w 147"/>
                  <a:gd name="T23" fmla="*/ 299 h 1120"/>
                  <a:gd name="T24" fmla="*/ 36 w 147"/>
                  <a:gd name="T25" fmla="*/ 211 h 1120"/>
                  <a:gd name="T26" fmla="*/ 14 w 147"/>
                  <a:gd name="T27" fmla="*/ 122 h 1120"/>
                  <a:gd name="T28" fmla="*/ 0 w 147"/>
                  <a:gd name="T29" fmla="*/ 26 h 1120"/>
                  <a:gd name="T30" fmla="*/ 0 w 147"/>
                  <a:gd name="T31" fmla="*/ 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7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3354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473 w 557"/>
                  <a:gd name="T1" fmla="*/ 0 h 391"/>
                  <a:gd name="T2" fmla="*/ 550 w 557"/>
                  <a:gd name="T3" fmla="*/ 69 h 391"/>
                  <a:gd name="T4" fmla="*/ 557 w 557"/>
                  <a:gd name="T5" fmla="*/ 104 h 391"/>
                  <a:gd name="T6" fmla="*/ 552 w 557"/>
                  <a:gd name="T7" fmla="*/ 157 h 391"/>
                  <a:gd name="T8" fmla="*/ 538 w 557"/>
                  <a:gd name="T9" fmla="*/ 202 h 391"/>
                  <a:gd name="T10" fmla="*/ 515 w 557"/>
                  <a:gd name="T11" fmla="*/ 243 h 391"/>
                  <a:gd name="T12" fmla="*/ 472 w 557"/>
                  <a:gd name="T13" fmla="*/ 286 h 391"/>
                  <a:gd name="T14" fmla="*/ 414 w 557"/>
                  <a:gd name="T15" fmla="*/ 324 h 391"/>
                  <a:gd name="T16" fmla="*/ 343 w 557"/>
                  <a:gd name="T17" fmla="*/ 361 h 391"/>
                  <a:gd name="T18" fmla="*/ 272 w 557"/>
                  <a:gd name="T19" fmla="*/ 385 h 391"/>
                  <a:gd name="T20" fmla="*/ 195 w 557"/>
                  <a:gd name="T21" fmla="*/ 391 h 391"/>
                  <a:gd name="T22" fmla="*/ 133 w 557"/>
                  <a:gd name="T23" fmla="*/ 386 h 391"/>
                  <a:gd name="T24" fmla="*/ 69 w 557"/>
                  <a:gd name="T25" fmla="*/ 351 h 391"/>
                  <a:gd name="T26" fmla="*/ 0 w 557"/>
                  <a:gd name="T27" fmla="*/ 308 h 391"/>
                  <a:gd name="T28" fmla="*/ 98 w 557"/>
                  <a:gd name="T29" fmla="*/ 333 h 391"/>
                  <a:gd name="T30" fmla="*/ 202 w 557"/>
                  <a:gd name="T31" fmla="*/ 342 h 391"/>
                  <a:gd name="T32" fmla="*/ 279 w 557"/>
                  <a:gd name="T33" fmla="*/ 308 h 391"/>
                  <a:gd name="T34" fmla="*/ 370 w 557"/>
                  <a:gd name="T35" fmla="*/ 255 h 391"/>
                  <a:gd name="T36" fmla="*/ 432 w 557"/>
                  <a:gd name="T37" fmla="*/ 175 h 391"/>
                  <a:gd name="T38" fmla="*/ 473 w 557"/>
                  <a:gd name="T3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183 w 237"/>
                  <a:gd name="T1" fmla="*/ 7 h 298"/>
                  <a:gd name="T2" fmla="*/ 222 w 237"/>
                  <a:gd name="T3" fmla="*/ 0 h 298"/>
                  <a:gd name="T4" fmla="*/ 234 w 237"/>
                  <a:gd name="T5" fmla="*/ 16 h 298"/>
                  <a:gd name="T6" fmla="*/ 237 w 237"/>
                  <a:gd name="T7" fmla="*/ 45 h 298"/>
                  <a:gd name="T8" fmla="*/ 227 w 237"/>
                  <a:gd name="T9" fmla="*/ 85 h 298"/>
                  <a:gd name="T10" fmla="*/ 202 w 237"/>
                  <a:gd name="T11" fmla="*/ 104 h 298"/>
                  <a:gd name="T12" fmla="*/ 174 w 237"/>
                  <a:gd name="T13" fmla="*/ 109 h 298"/>
                  <a:gd name="T14" fmla="*/ 146 w 237"/>
                  <a:gd name="T15" fmla="*/ 193 h 298"/>
                  <a:gd name="T16" fmla="*/ 82 w 237"/>
                  <a:gd name="T17" fmla="*/ 248 h 298"/>
                  <a:gd name="T18" fmla="*/ 40 w 237"/>
                  <a:gd name="T19" fmla="*/ 280 h 298"/>
                  <a:gd name="T20" fmla="*/ 0 w 237"/>
                  <a:gd name="T21" fmla="*/ 298 h 298"/>
                  <a:gd name="T22" fmla="*/ 48 w 237"/>
                  <a:gd name="T23" fmla="*/ 227 h 298"/>
                  <a:gd name="T24" fmla="*/ 79 w 237"/>
                  <a:gd name="T25" fmla="*/ 187 h 298"/>
                  <a:gd name="T26" fmla="*/ 106 w 237"/>
                  <a:gd name="T27" fmla="*/ 137 h 298"/>
                  <a:gd name="T28" fmla="*/ 149 w 237"/>
                  <a:gd name="T29" fmla="*/ 70 h 298"/>
                  <a:gd name="T30" fmla="*/ 162 w 237"/>
                  <a:gd name="T31" fmla="*/ 57 h 298"/>
                  <a:gd name="T32" fmla="*/ 168 w 237"/>
                  <a:gd name="T33" fmla="*/ 39 h 298"/>
                  <a:gd name="T34" fmla="*/ 171 w 237"/>
                  <a:gd name="T35" fmla="*/ 25 h 298"/>
                  <a:gd name="T36" fmla="*/ 183 w 237"/>
                  <a:gd name="T37" fmla="*/ 7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76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3364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3362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3360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3356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248 w 248"/>
                          <a:gd name="T1" fmla="*/ 269 h 436"/>
                          <a:gd name="T2" fmla="*/ 209 w 248"/>
                          <a:gd name="T3" fmla="*/ 231 h 436"/>
                          <a:gd name="T4" fmla="*/ 193 w 248"/>
                          <a:gd name="T5" fmla="*/ 200 h 436"/>
                          <a:gd name="T6" fmla="*/ 199 w 248"/>
                          <a:gd name="T7" fmla="*/ 172 h 436"/>
                          <a:gd name="T8" fmla="*/ 200 w 248"/>
                          <a:gd name="T9" fmla="*/ 149 h 436"/>
                          <a:gd name="T10" fmla="*/ 194 w 248"/>
                          <a:gd name="T11" fmla="*/ 132 h 436"/>
                          <a:gd name="T12" fmla="*/ 182 w 248"/>
                          <a:gd name="T13" fmla="*/ 124 h 436"/>
                          <a:gd name="T14" fmla="*/ 192 w 248"/>
                          <a:gd name="T15" fmla="*/ 107 h 436"/>
                          <a:gd name="T16" fmla="*/ 189 w 248"/>
                          <a:gd name="T17" fmla="*/ 86 h 436"/>
                          <a:gd name="T18" fmla="*/ 180 w 248"/>
                          <a:gd name="T19" fmla="*/ 70 h 436"/>
                          <a:gd name="T20" fmla="*/ 167 w 248"/>
                          <a:gd name="T21" fmla="*/ 62 h 436"/>
                          <a:gd name="T22" fmla="*/ 154 w 248"/>
                          <a:gd name="T23" fmla="*/ 58 h 436"/>
                          <a:gd name="T24" fmla="*/ 140 w 248"/>
                          <a:gd name="T25" fmla="*/ 61 h 436"/>
                          <a:gd name="T26" fmla="*/ 146 w 248"/>
                          <a:gd name="T27" fmla="*/ 45 h 436"/>
                          <a:gd name="T28" fmla="*/ 143 w 248"/>
                          <a:gd name="T29" fmla="*/ 25 h 436"/>
                          <a:gd name="T30" fmla="*/ 136 w 248"/>
                          <a:gd name="T31" fmla="*/ 18 h 436"/>
                          <a:gd name="T32" fmla="*/ 124 w 248"/>
                          <a:gd name="T33" fmla="*/ 14 h 436"/>
                          <a:gd name="T34" fmla="*/ 112 w 248"/>
                          <a:gd name="T35" fmla="*/ 15 h 436"/>
                          <a:gd name="T36" fmla="*/ 100 w 248"/>
                          <a:gd name="T37" fmla="*/ 22 h 436"/>
                          <a:gd name="T38" fmla="*/ 91 w 248"/>
                          <a:gd name="T39" fmla="*/ 5 h 436"/>
                          <a:gd name="T40" fmla="*/ 73 w 248"/>
                          <a:gd name="T41" fmla="*/ 0 h 436"/>
                          <a:gd name="T42" fmla="*/ 51 w 248"/>
                          <a:gd name="T43" fmla="*/ 0 h 436"/>
                          <a:gd name="T44" fmla="*/ 27 w 248"/>
                          <a:gd name="T45" fmla="*/ 11 h 436"/>
                          <a:gd name="T46" fmla="*/ 11 w 248"/>
                          <a:gd name="T47" fmla="*/ 28 h 436"/>
                          <a:gd name="T48" fmla="*/ 2 w 248"/>
                          <a:gd name="T49" fmla="*/ 46 h 436"/>
                          <a:gd name="T50" fmla="*/ 0 w 248"/>
                          <a:gd name="T51" fmla="*/ 71 h 436"/>
                          <a:gd name="T52" fmla="*/ 3 w 248"/>
                          <a:gd name="T53" fmla="*/ 98 h 436"/>
                          <a:gd name="T54" fmla="*/ 11 w 248"/>
                          <a:gd name="T55" fmla="*/ 127 h 436"/>
                          <a:gd name="T56" fmla="*/ 18 w 248"/>
                          <a:gd name="T57" fmla="*/ 161 h 436"/>
                          <a:gd name="T58" fmla="*/ 30 w 248"/>
                          <a:gd name="T59" fmla="*/ 195 h 436"/>
                          <a:gd name="T60" fmla="*/ 51 w 248"/>
                          <a:gd name="T61" fmla="*/ 222 h 436"/>
                          <a:gd name="T62" fmla="*/ 90 w 248"/>
                          <a:gd name="T63" fmla="*/ 257 h 436"/>
                          <a:gd name="T64" fmla="*/ 131 w 248"/>
                          <a:gd name="T65" fmla="*/ 279 h 436"/>
                          <a:gd name="T66" fmla="*/ 173 w 248"/>
                          <a:gd name="T67" fmla="*/ 295 h 436"/>
                          <a:gd name="T68" fmla="*/ 221 w 248"/>
                          <a:gd name="T69" fmla="*/ 363 h 436"/>
                          <a:gd name="T70" fmla="*/ 240 w 248"/>
                          <a:gd name="T71" fmla="*/ 436 h 436"/>
                          <a:gd name="T72" fmla="*/ 248 w 248"/>
                          <a:gd name="T73" fmla="*/ 269 h 4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</a:cxnLst>
                        <a:rect l="0" t="0" r="r" b="b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7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2 w 52"/>
                          <a:gd name="T1" fmla="*/ 83 h 83"/>
                          <a:gd name="T2" fmla="*/ 0 w 52"/>
                          <a:gd name="T3" fmla="*/ 59 h 83"/>
                          <a:gd name="T4" fmla="*/ 1 w 52"/>
                          <a:gd name="T5" fmla="*/ 36 h 83"/>
                          <a:gd name="T6" fmla="*/ 9 w 52"/>
                          <a:gd name="T7" fmla="*/ 18 h 83"/>
                          <a:gd name="T8" fmla="*/ 20 w 52"/>
                          <a:gd name="T9" fmla="*/ 9 h 83"/>
                          <a:gd name="T10" fmla="*/ 32 w 52"/>
                          <a:gd name="T11" fmla="*/ 3 h 83"/>
                          <a:gd name="T12" fmla="*/ 40 w 52"/>
                          <a:gd name="T13" fmla="*/ 5 h 83"/>
                          <a:gd name="T14" fmla="*/ 52 w 52"/>
                          <a:gd name="T15" fmla="*/ 0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8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42 w 42"/>
                          <a:gd name="T1" fmla="*/ 0 h 83"/>
                          <a:gd name="T2" fmla="*/ 22 w 42"/>
                          <a:gd name="T3" fmla="*/ 5 h 83"/>
                          <a:gd name="T4" fmla="*/ 8 w 42"/>
                          <a:gd name="T5" fmla="*/ 14 h 83"/>
                          <a:gd name="T6" fmla="*/ 0 w 42"/>
                          <a:gd name="T7" fmla="*/ 30 h 83"/>
                          <a:gd name="T8" fmla="*/ 3 w 42"/>
                          <a:gd name="T9" fmla="*/ 45 h 83"/>
                          <a:gd name="T10" fmla="*/ 13 w 42"/>
                          <a:gd name="T11" fmla="*/ 62 h 83"/>
                          <a:gd name="T12" fmla="*/ 17 w 42"/>
                          <a:gd name="T13" fmla="*/ 83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9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46 w 46"/>
                          <a:gd name="T1" fmla="*/ 8 h 67"/>
                          <a:gd name="T2" fmla="*/ 29 w 46"/>
                          <a:gd name="T3" fmla="*/ 0 h 67"/>
                          <a:gd name="T4" fmla="*/ 14 w 46"/>
                          <a:gd name="T5" fmla="*/ 5 h 67"/>
                          <a:gd name="T6" fmla="*/ 4 w 46"/>
                          <a:gd name="T7" fmla="*/ 17 h 67"/>
                          <a:gd name="T8" fmla="*/ 0 w 46"/>
                          <a:gd name="T9" fmla="*/ 34 h 67"/>
                          <a:gd name="T10" fmla="*/ 6 w 46"/>
                          <a:gd name="T11" fmla="*/ 49 h 67"/>
                          <a:gd name="T12" fmla="*/ 14 w 46"/>
                          <a:gd name="T13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3361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579 w 1503"/>
                        <a:gd name="T1" fmla="*/ 1069 h 1391"/>
                        <a:gd name="T2" fmla="*/ 530 w 1503"/>
                        <a:gd name="T3" fmla="*/ 1152 h 1391"/>
                        <a:gd name="T4" fmla="*/ 484 w 1503"/>
                        <a:gd name="T5" fmla="*/ 1199 h 1391"/>
                        <a:gd name="T6" fmla="*/ 426 w 1503"/>
                        <a:gd name="T7" fmla="*/ 1241 h 1391"/>
                        <a:gd name="T8" fmla="*/ 414 w 1503"/>
                        <a:gd name="T9" fmla="*/ 1292 h 1391"/>
                        <a:gd name="T10" fmla="*/ 387 w 1503"/>
                        <a:gd name="T11" fmla="*/ 1332 h 1391"/>
                        <a:gd name="T12" fmla="*/ 365 w 1503"/>
                        <a:gd name="T13" fmla="*/ 1391 h 1391"/>
                        <a:gd name="T14" fmla="*/ 349 w 1503"/>
                        <a:gd name="T15" fmla="*/ 1232 h 1391"/>
                        <a:gd name="T16" fmla="*/ 327 w 1503"/>
                        <a:gd name="T17" fmla="*/ 1127 h 1391"/>
                        <a:gd name="T18" fmla="*/ 349 w 1503"/>
                        <a:gd name="T19" fmla="*/ 941 h 1391"/>
                        <a:gd name="T20" fmla="*/ 313 w 1503"/>
                        <a:gd name="T21" fmla="*/ 845 h 1391"/>
                        <a:gd name="T22" fmla="*/ 265 w 1503"/>
                        <a:gd name="T23" fmla="*/ 670 h 1391"/>
                        <a:gd name="T24" fmla="*/ 175 w 1503"/>
                        <a:gd name="T25" fmla="*/ 473 h 1391"/>
                        <a:gd name="T26" fmla="*/ 148 w 1503"/>
                        <a:gd name="T27" fmla="*/ 351 h 1391"/>
                        <a:gd name="T28" fmla="*/ 99 w 1503"/>
                        <a:gd name="T29" fmla="*/ 202 h 1391"/>
                        <a:gd name="T30" fmla="*/ 44 w 1503"/>
                        <a:gd name="T31" fmla="*/ 95 h 1391"/>
                        <a:gd name="T32" fmla="*/ 0 w 1503"/>
                        <a:gd name="T33" fmla="*/ 54 h 1391"/>
                        <a:gd name="T34" fmla="*/ 51 w 1503"/>
                        <a:gd name="T35" fmla="*/ 20 h 1391"/>
                        <a:gd name="T36" fmla="*/ 119 w 1503"/>
                        <a:gd name="T37" fmla="*/ 0 h 1391"/>
                        <a:gd name="T38" fmla="*/ 200 w 1503"/>
                        <a:gd name="T39" fmla="*/ 11 h 1391"/>
                        <a:gd name="T40" fmla="*/ 282 w 1503"/>
                        <a:gd name="T41" fmla="*/ 42 h 1391"/>
                        <a:gd name="T42" fmla="*/ 358 w 1503"/>
                        <a:gd name="T43" fmla="*/ 85 h 1391"/>
                        <a:gd name="T44" fmla="*/ 412 w 1503"/>
                        <a:gd name="T45" fmla="*/ 122 h 1391"/>
                        <a:gd name="T46" fmla="*/ 434 w 1503"/>
                        <a:gd name="T47" fmla="*/ 109 h 1391"/>
                        <a:gd name="T48" fmla="*/ 469 w 1503"/>
                        <a:gd name="T49" fmla="*/ 84 h 1391"/>
                        <a:gd name="T50" fmla="*/ 475 w 1503"/>
                        <a:gd name="T51" fmla="*/ 23 h 1391"/>
                        <a:gd name="T52" fmla="*/ 508 w 1503"/>
                        <a:gd name="T53" fmla="*/ 56 h 1391"/>
                        <a:gd name="T54" fmla="*/ 551 w 1503"/>
                        <a:gd name="T55" fmla="*/ 67 h 1391"/>
                        <a:gd name="T56" fmla="*/ 611 w 1503"/>
                        <a:gd name="T57" fmla="*/ 84 h 1391"/>
                        <a:gd name="T58" fmla="*/ 669 w 1503"/>
                        <a:gd name="T59" fmla="*/ 91 h 1391"/>
                        <a:gd name="T60" fmla="*/ 722 w 1503"/>
                        <a:gd name="T61" fmla="*/ 98 h 1391"/>
                        <a:gd name="T62" fmla="*/ 799 w 1503"/>
                        <a:gd name="T63" fmla="*/ 95 h 1391"/>
                        <a:gd name="T64" fmla="*/ 864 w 1503"/>
                        <a:gd name="T65" fmla="*/ 128 h 1391"/>
                        <a:gd name="T66" fmla="*/ 919 w 1503"/>
                        <a:gd name="T67" fmla="*/ 188 h 1391"/>
                        <a:gd name="T68" fmla="*/ 973 w 1503"/>
                        <a:gd name="T69" fmla="*/ 278 h 1391"/>
                        <a:gd name="T70" fmla="*/ 1014 w 1503"/>
                        <a:gd name="T71" fmla="*/ 346 h 1391"/>
                        <a:gd name="T72" fmla="*/ 1066 w 1503"/>
                        <a:gd name="T73" fmla="*/ 402 h 1391"/>
                        <a:gd name="T74" fmla="*/ 1121 w 1503"/>
                        <a:gd name="T75" fmla="*/ 442 h 1391"/>
                        <a:gd name="T76" fmla="*/ 1167 w 1503"/>
                        <a:gd name="T77" fmla="*/ 487 h 1391"/>
                        <a:gd name="T78" fmla="*/ 1191 w 1503"/>
                        <a:gd name="T79" fmla="*/ 544 h 1391"/>
                        <a:gd name="T80" fmla="*/ 1277 w 1503"/>
                        <a:gd name="T81" fmla="*/ 532 h 1391"/>
                        <a:gd name="T82" fmla="*/ 1385 w 1503"/>
                        <a:gd name="T83" fmla="*/ 553 h 1391"/>
                        <a:gd name="T84" fmla="*/ 1364 w 1503"/>
                        <a:gd name="T85" fmla="*/ 491 h 1391"/>
                        <a:gd name="T86" fmla="*/ 1476 w 1503"/>
                        <a:gd name="T87" fmla="*/ 509 h 1391"/>
                        <a:gd name="T88" fmla="*/ 1483 w 1503"/>
                        <a:gd name="T89" fmla="*/ 678 h 1391"/>
                        <a:gd name="T90" fmla="*/ 1490 w 1503"/>
                        <a:gd name="T91" fmla="*/ 819 h 1391"/>
                        <a:gd name="T92" fmla="*/ 1503 w 1503"/>
                        <a:gd name="T93" fmla="*/ 863 h 1391"/>
                        <a:gd name="T94" fmla="*/ 1476 w 1503"/>
                        <a:gd name="T95" fmla="*/ 881 h 1391"/>
                        <a:gd name="T96" fmla="*/ 1448 w 1503"/>
                        <a:gd name="T97" fmla="*/ 881 h 1391"/>
                        <a:gd name="T98" fmla="*/ 1420 w 1503"/>
                        <a:gd name="T99" fmla="*/ 977 h 1391"/>
                        <a:gd name="T100" fmla="*/ 1364 w 1503"/>
                        <a:gd name="T101" fmla="*/ 1083 h 1391"/>
                        <a:gd name="T102" fmla="*/ 1323 w 1503"/>
                        <a:gd name="T103" fmla="*/ 1136 h 1391"/>
                        <a:gd name="T104" fmla="*/ 1274 w 1503"/>
                        <a:gd name="T105" fmla="*/ 1171 h 1391"/>
                        <a:gd name="T106" fmla="*/ 1184 w 1503"/>
                        <a:gd name="T107" fmla="*/ 1223 h 1391"/>
                        <a:gd name="T108" fmla="*/ 1093 w 1503"/>
                        <a:gd name="T109" fmla="*/ 1245 h 1391"/>
                        <a:gd name="T110" fmla="*/ 996 w 1503"/>
                        <a:gd name="T111" fmla="*/ 1250 h 1391"/>
                        <a:gd name="T112" fmla="*/ 923 w 1503"/>
                        <a:gd name="T113" fmla="*/ 1230 h 1391"/>
                        <a:gd name="T114" fmla="*/ 857 w 1503"/>
                        <a:gd name="T115" fmla="*/ 1201 h 1391"/>
                        <a:gd name="T116" fmla="*/ 801 w 1503"/>
                        <a:gd name="T117" fmla="*/ 1162 h 1391"/>
                        <a:gd name="T118" fmla="*/ 759 w 1503"/>
                        <a:gd name="T119" fmla="*/ 1109 h 1391"/>
                        <a:gd name="T120" fmla="*/ 724 w 1503"/>
                        <a:gd name="T121" fmla="*/ 1065 h 1391"/>
                        <a:gd name="T122" fmla="*/ 656 w 1503"/>
                        <a:gd name="T123" fmla="*/ 1041 h 1391"/>
                        <a:gd name="T124" fmla="*/ 579 w 1503"/>
                        <a:gd name="T125" fmla="*/ 1069 h 13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363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55 w 788"/>
                      <a:gd name="T3" fmla="*/ 60 h 687"/>
                      <a:gd name="T4" fmla="*/ 103 w 788"/>
                      <a:gd name="T5" fmla="*/ 95 h 687"/>
                      <a:gd name="T6" fmla="*/ 148 w 788"/>
                      <a:gd name="T7" fmla="*/ 137 h 687"/>
                      <a:gd name="T8" fmla="*/ 171 w 788"/>
                      <a:gd name="T9" fmla="*/ 177 h 687"/>
                      <a:gd name="T10" fmla="*/ 192 w 788"/>
                      <a:gd name="T11" fmla="*/ 212 h 687"/>
                      <a:gd name="T12" fmla="*/ 226 w 788"/>
                      <a:gd name="T13" fmla="*/ 245 h 687"/>
                      <a:gd name="T14" fmla="*/ 270 w 788"/>
                      <a:gd name="T15" fmla="*/ 268 h 687"/>
                      <a:gd name="T16" fmla="*/ 300 w 788"/>
                      <a:gd name="T17" fmla="*/ 304 h 687"/>
                      <a:gd name="T18" fmla="*/ 325 w 788"/>
                      <a:gd name="T19" fmla="*/ 346 h 687"/>
                      <a:gd name="T20" fmla="*/ 353 w 788"/>
                      <a:gd name="T21" fmla="*/ 400 h 687"/>
                      <a:gd name="T22" fmla="*/ 374 w 788"/>
                      <a:gd name="T23" fmla="*/ 453 h 687"/>
                      <a:gd name="T24" fmla="*/ 395 w 788"/>
                      <a:gd name="T25" fmla="*/ 523 h 687"/>
                      <a:gd name="T26" fmla="*/ 422 w 788"/>
                      <a:gd name="T27" fmla="*/ 583 h 687"/>
                      <a:gd name="T28" fmla="*/ 452 w 788"/>
                      <a:gd name="T29" fmla="*/ 625 h 687"/>
                      <a:gd name="T30" fmla="*/ 493 w 788"/>
                      <a:gd name="T31" fmla="*/ 658 h 687"/>
                      <a:gd name="T32" fmla="*/ 533 w 788"/>
                      <a:gd name="T33" fmla="*/ 676 h 687"/>
                      <a:gd name="T34" fmla="*/ 573 w 788"/>
                      <a:gd name="T35" fmla="*/ 687 h 687"/>
                      <a:gd name="T36" fmla="*/ 618 w 788"/>
                      <a:gd name="T37" fmla="*/ 683 h 687"/>
                      <a:gd name="T38" fmla="*/ 660 w 788"/>
                      <a:gd name="T39" fmla="*/ 673 h 687"/>
                      <a:gd name="T40" fmla="*/ 704 w 788"/>
                      <a:gd name="T41" fmla="*/ 646 h 687"/>
                      <a:gd name="T42" fmla="*/ 740 w 788"/>
                      <a:gd name="T43" fmla="*/ 612 h 687"/>
                      <a:gd name="T44" fmla="*/ 765 w 788"/>
                      <a:gd name="T45" fmla="*/ 571 h 687"/>
                      <a:gd name="T46" fmla="*/ 781 w 788"/>
                      <a:gd name="T47" fmla="*/ 523 h 687"/>
                      <a:gd name="T48" fmla="*/ 788 w 788"/>
                      <a:gd name="T49" fmla="*/ 470 h 687"/>
                      <a:gd name="T50" fmla="*/ 779 w 788"/>
                      <a:gd name="T51" fmla="*/ 419 h 6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75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336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6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9 w 87"/>
                      <a:gd name="T1" fmla="*/ 233 h 233"/>
                      <a:gd name="T2" fmla="*/ 0 w 87"/>
                      <a:gd name="T3" fmla="*/ 172 h 233"/>
                      <a:gd name="T4" fmla="*/ 12 w 87"/>
                      <a:gd name="T5" fmla="*/ 106 h 233"/>
                      <a:gd name="T6" fmla="*/ 40 w 87"/>
                      <a:gd name="T7" fmla="*/ 44 h 233"/>
                      <a:gd name="T8" fmla="*/ 87 w 87"/>
                      <a:gd name="T9" fmla="*/ 0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7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56 w 56"/>
                      <a:gd name="T1" fmla="*/ 249 h 249"/>
                      <a:gd name="T2" fmla="*/ 27 w 56"/>
                      <a:gd name="T3" fmla="*/ 226 h 249"/>
                      <a:gd name="T4" fmla="*/ 10 w 56"/>
                      <a:gd name="T5" fmla="*/ 190 h 249"/>
                      <a:gd name="T6" fmla="*/ 0 w 56"/>
                      <a:gd name="T7" fmla="*/ 137 h 249"/>
                      <a:gd name="T8" fmla="*/ 6 w 56"/>
                      <a:gd name="T9" fmla="*/ 88 h 249"/>
                      <a:gd name="T10" fmla="*/ 27 w 56"/>
                      <a:gd name="T11" fmla="*/ 37 h 249"/>
                      <a:gd name="T12" fmla="*/ 53 w 56"/>
                      <a:gd name="T13" fmla="*/ 0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8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48 h 111"/>
                      <a:gd name="T4" fmla="*/ 19 w 43"/>
                      <a:gd name="T5" fmla="*/ 92 h 111"/>
                      <a:gd name="T6" fmla="*/ 43 w 43"/>
                      <a:gd name="T7" fmla="*/ 11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9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146 h 146"/>
                      <a:gd name="T2" fmla="*/ 19 w 211"/>
                      <a:gd name="T3" fmla="*/ 100 h 146"/>
                      <a:gd name="T4" fmla="*/ 48 w 211"/>
                      <a:gd name="T5" fmla="*/ 53 h 146"/>
                      <a:gd name="T6" fmla="*/ 83 w 211"/>
                      <a:gd name="T7" fmla="*/ 20 h 146"/>
                      <a:gd name="T8" fmla="*/ 117 w 211"/>
                      <a:gd name="T9" fmla="*/ 4 h 146"/>
                      <a:gd name="T10" fmla="*/ 148 w 211"/>
                      <a:gd name="T11" fmla="*/ 0 h 146"/>
                      <a:gd name="T12" fmla="*/ 185 w 211"/>
                      <a:gd name="T13" fmla="*/ 10 h 146"/>
                      <a:gd name="T14" fmla="*/ 211 w 211"/>
                      <a:gd name="T15" fmla="*/ 29 h 1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0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184 h 358"/>
                      <a:gd name="T2" fmla="*/ 69 w 453"/>
                      <a:gd name="T3" fmla="*/ 160 h 358"/>
                      <a:gd name="T4" fmla="*/ 132 w 453"/>
                      <a:gd name="T5" fmla="*/ 129 h 358"/>
                      <a:gd name="T6" fmla="*/ 198 w 453"/>
                      <a:gd name="T7" fmla="*/ 88 h 358"/>
                      <a:gd name="T8" fmla="*/ 259 w 453"/>
                      <a:gd name="T9" fmla="*/ 42 h 358"/>
                      <a:gd name="T10" fmla="*/ 307 w 453"/>
                      <a:gd name="T11" fmla="*/ 0 h 358"/>
                      <a:gd name="T12" fmla="*/ 327 w 453"/>
                      <a:gd name="T13" fmla="*/ 67 h 358"/>
                      <a:gd name="T14" fmla="*/ 361 w 453"/>
                      <a:gd name="T15" fmla="*/ 132 h 358"/>
                      <a:gd name="T16" fmla="*/ 402 w 453"/>
                      <a:gd name="T17" fmla="*/ 191 h 358"/>
                      <a:gd name="T18" fmla="*/ 453 w 453"/>
                      <a:gd name="T19" fmla="*/ 237 h 358"/>
                      <a:gd name="T20" fmla="*/ 406 w 453"/>
                      <a:gd name="T21" fmla="*/ 284 h 358"/>
                      <a:gd name="T22" fmla="*/ 364 w 453"/>
                      <a:gd name="T23" fmla="*/ 315 h 358"/>
                      <a:gd name="T24" fmla="*/ 307 w 453"/>
                      <a:gd name="T25" fmla="*/ 342 h 358"/>
                      <a:gd name="T26" fmla="*/ 253 w 453"/>
                      <a:gd name="T27" fmla="*/ 358 h 358"/>
                      <a:gd name="T28" fmla="*/ 215 w 453"/>
                      <a:gd name="T29" fmla="*/ 355 h 358"/>
                      <a:gd name="T30" fmla="*/ 185 w 453"/>
                      <a:gd name="T31" fmla="*/ 345 h 3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1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35 w 150"/>
                      <a:gd name="T3" fmla="*/ 160 h 220"/>
                      <a:gd name="T4" fmla="*/ 150 w 150"/>
                      <a:gd name="T5" fmla="*/ 220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2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26 w 59"/>
                      <a:gd name="T3" fmla="*/ 27 h 211"/>
                      <a:gd name="T4" fmla="*/ 43 w 59"/>
                      <a:gd name="T5" fmla="*/ 61 h 211"/>
                      <a:gd name="T6" fmla="*/ 44 w 59"/>
                      <a:gd name="T7" fmla="*/ 95 h 211"/>
                      <a:gd name="T8" fmla="*/ 54 w 59"/>
                      <a:gd name="T9" fmla="*/ 133 h 211"/>
                      <a:gd name="T10" fmla="*/ 59 w 59"/>
                      <a:gd name="T11" fmla="*/ 173 h 211"/>
                      <a:gd name="T12" fmla="*/ 59 w 59"/>
                      <a:gd name="T13" fmla="*/ 211 h 2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3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12 w 55"/>
                      <a:gd name="T1" fmla="*/ 0 h 122"/>
                      <a:gd name="T2" fmla="*/ 0 w 55"/>
                      <a:gd name="T3" fmla="*/ 23 h 122"/>
                      <a:gd name="T4" fmla="*/ 3 w 55"/>
                      <a:gd name="T5" fmla="*/ 53 h 122"/>
                      <a:gd name="T6" fmla="*/ 12 w 55"/>
                      <a:gd name="T7" fmla="*/ 78 h 122"/>
                      <a:gd name="T8" fmla="*/ 25 w 55"/>
                      <a:gd name="T9" fmla="*/ 94 h 122"/>
                      <a:gd name="T10" fmla="*/ 36 w 55"/>
                      <a:gd name="T11" fmla="*/ 109 h 122"/>
                      <a:gd name="T12" fmla="*/ 55 w 55"/>
                      <a:gd name="T13" fmla="*/ 12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4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294 w 294"/>
                      <a:gd name="T1" fmla="*/ 376 h 723"/>
                      <a:gd name="T2" fmla="*/ 258 w 294"/>
                      <a:gd name="T3" fmla="*/ 384 h 723"/>
                      <a:gd name="T4" fmla="*/ 249 w 294"/>
                      <a:gd name="T5" fmla="*/ 412 h 723"/>
                      <a:gd name="T6" fmla="*/ 243 w 294"/>
                      <a:gd name="T7" fmla="*/ 432 h 723"/>
                      <a:gd name="T8" fmla="*/ 224 w 294"/>
                      <a:gd name="T9" fmla="*/ 444 h 723"/>
                      <a:gd name="T10" fmla="*/ 176 w 294"/>
                      <a:gd name="T11" fmla="*/ 522 h 723"/>
                      <a:gd name="T12" fmla="*/ 140 w 294"/>
                      <a:gd name="T13" fmla="*/ 590 h 723"/>
                      <a:gd name="T14" fmla="*/ 93 w 294"/>
                      <a:gd name="T15" fmla="*/ 646 h 723"/>
                      <a:gd name="T16" fmla="*/ 74 w 294"/>
                      <a:gd name="T17" fmla="*/ 683 h 723"/>
                      <a:gd name="T18" fmla="*/ 0 w 294"/>
                      <a:gd name="T19" fmla="*/ 723 h 723"/>
                      <a:gd name="T20" fmla="*/ 32 w 294"/>
                      <a:gd name="T21" fmla="*/ 691 h 723"/>
                      <a:gd name="T22" fmla="*/ 62 w 294"/>
                      <a:gd name="T23" fmla="*/ 636 h 723"/>
                      <a:gd name="T24" fmla="*/ 73 w 294"/>
                      <a:gd name="T25" fmla="*/ 589 h 723"/>
                      <a:gd name="T26" fmla="*/ 78 w 294"/>
                      <a:gd name="T27" fmla="*/ 530 h 723"/>
                      <a:gd name="T28" fmla="*/ 66 w 294"/>
                      <a:gd name="T29" fmla="*/ 459 h 723"/>
                      <a:gd name="T30" fmla="*/ 100 w 294"/>
                      <a:gd name="T31" fmla="*/ 415 h 723"/>
                      <a:gd name="T32" fmla="*/ 103 w 294"/>
                      <a:gd name="T33" fmla="*/ 342 h 723"/>
                      <a:gd name="T34" fmla="*/ 103 w 294"/>
                      <a:gd name="T35" fmla="*/ 310 h 723"/>
                      <a:gd name="T36" fmla="*/ 201 w 294"/>
                      <a:gd name="T37" fmla="*/ 389 h 723"/>
                      <a:gd name="T38" fmla="*/ 153 w 294"/>
                      <a:gd name="T39" fmla="*/ 292 h 723"/>
                      <a:gd name="T40" fmla="*/ 166 w 294"/>
                      <a:gd name="T41" fmla="*/ 240 h 723"/>
                      <a:gd name="T42" fmla="*/ 187 w 294"/>
                      <a:gd name="T43" fmla="*/ 159 h 723"/>
                      <a:gd name="T44" fmla="*/ 190 w 294"/>
                      <a:gd name="T45" fmla="*/ 97 h 723"/>
                      <a:gd name="T46" fmla="*/ 176 w 294"/>
                      <a:gd name="T47" fmla="*/ 49 h 723"/>
                      <a:gd name="T48" fmla="*/ 163 w 294"/>
                      <a:gd name="T49" fmla="*/ 0 h 7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681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	Finding </a:t>
            </a:r>
            <a:r>
              <a:rPr lang="en-US" i="1" dirty="0"/>
              <a:t>a maximum element in an </a:t>
            </a:r>
            <a:r>
              <a:rPr lang="en-US" i="1" dirty="0" smtClean="0"/>
              <a:t>array</a:t>
            </a:r>
          </a:p>
          <a:p>
            <a:pPr marL="0" indent="0">
              <a:buNone/>
            </a:pPr>
            <a:r>
              <a:rPr lang="en-US" sz="2000" dirty="0" err="1" smtClean="0"/>
              <a:t>Algo</a:t>
            </a:r>
            <a:r>
              <a:rPr lang="en-US" sz="2000" dirty="0" smtClean="0"/>
              <a:t> </a:t>
            </a:r>
            <a:r>
              <a:rPr lang="en-US" sz="2000" dirty="0"/>
              <a:t>Max-array(</a:t>
            </a:r>
            <a:r>
              <a:rPr lang="en-US" sz="2000" dirty="0" err="1"/>
              <a:t>A,n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  Max </a:t>
            </a:r>
            <a:r>
              <a:rPr lang="en-US" sz="2000" dirty="0"/>
              <a:t>= A[1];</a:t>
            </a:r>
          </a:p>
          <a:p>
            <a:pPr marL="0" indent="0">
              <a:buNone/>
            </a:pPr>
            <a:r>
              <a:rPr lang="pt-BR" sz="2000" dirty="0" smtClean="0"/>
              <a:t>		for </a:t>
            </a:r>
            <a:r>
              <a:rPr lang="pt-BR" sz="2000" dirty="0"/>
              <a:t>i = 2 to n do</a:t>
            </a:r>
          </a:p>
          <a:p>
            <a:pPr marL="0" indent="0">
              <a:buNone/>
            </a:pPr>
            <a:r>
              <a:rPr lang="en-US" sz="2000" dirty="0" smtClean="0"/>
              <a:t>		      if </a:t>
            </a:r>
            <a:r>
              <a:rPr lang="en-US" sz="2000" dirty="0"/>
              <a:t>( A[i] &gt; Max ) then Max = A[i];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	    return </a:t>
            </a:r>
            <a:r>
              <a:rPr lang="en-US" sz="2000" dirty="0"/>
              <a:t>Max;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66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	Finding </a:t>
            </a:r>
            <a:r>
              <a:rPr lang="en-US" i="1" dirty="0"/>
              <a:t>a maximum element in an </a:t>
            </a:r>
            <a:r>
              <a:rPr lang="en-US" i="1" dirty="0" smtClean="0"/>
              <a:t>array</a:t>
            </a:r>
          </a:p>
          <a:p>
            <a:pPr marL="0" indent="0">
              <a:buNone/>
            </a:pPr>
            <a:r>
              <a:rPr lang="en-US" sz="2000" dirty="0" err="1" smtClean="0"/>
              <a:t>Algo</a:t>
            </a:r>
            <a:r>
              <a:rPr lang="en-US" sz="2000" dirty="0" smtClean="0"/>
              <a:t> </a:t>
            </a:r>
            <a:r>
              <a:rPr lang="en-US" sz="2000" dirty="0"/>
              <a:t>Max-array(</a:t>
            </a:r>
            <a:r>
              <a:rPr lang="en-US" sz="2000" dirty="0" err="1"/>
              <a:t>A,n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  Max </a:t>
            </a:r>
            <a:r>
              <a:rPr lang="en-US" sz="2000" dirty="0"/>
              <a:t>= A[1];</a:t>
            </a:r>
          </a:p>
          <a:p>
            <a:pPr marL="0" indent="0">
              <a:buNone/>
            </a:pPr>
            <a:r>
              <a:rPr lang="pt-BR" sz="2000" dirty="0" smtClean="0"/>
              <a:t>		for </a:t>
            </a:r>
            <a:r>
              <a:rPr lang="pt-BR" sz="2000" dirty="0"/>
              <a:t>i = 2 to n do</a:t>
            </a:r>
          </a:p>
          <a:p>
            <a:pPr marL="0" indent="0">
              <a:buNone/>
            </a:pPr>
            <a:r>
              <a:rPr lang="en-US" sz="2000" dirty="0" smtClean="0"/>
              <a:t>		      if </a:t>
            </a:r>
            <a:r>
              <a:rPr lang="en-US" sz="2000" dirty="0"/>
              <a:t>( A[i] &gt; Max ) then Max = A[i];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	    return </a:t>
            </a:r>
            <a:r>
              <a:rPr lang="en-US" sz="2000" dirty="0"/>
              <a:t>Max;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Can you guess how many other solutions are there?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Finding the best (Efficient) one – Study of analysis of algorithms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600" dirty="0"/>
              <a:t>Types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1. Top-down </a:t>
            </a:r>
            <a:r>
              <a:rPr lang="en-US" dirty="0"/>
              <a:t>approach (Iterative algorithm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2. Bottom-up </a:t>
            </a:r>
            <a:r>
              <a:rPr lang="en-US" dirty="0"/>
              <a:t>approach (Recursive algorithm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/>
          </a:bodyPr>
          <a:lstStyle/>
          <a:p>
            <a:r>
              <a:rPr lang="en-US" sz="3200" dirty="0"/>
              <a:t>1. Iterative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047750"/>
            <a:ext cx="5410200" cy="3657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Fact(n)</a:t>
            </a:r>
          </a:p>
          <a:p>
            <a:pPr marL="0" indent="0">
              <a:buNone/>
            </a:pPr>
            <a:r>
              <a:rPr lang="en-US" sz="2800" dirty="0" smtClean="0"/>
              <a:t>   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for </a:t>
            </a:r>
            <a:r>
              <a:rPr lang="en-US" sz="2800" dirty="0"/>
              <a:t>i = 1 to n</a:t>
            </a:r>
          </a:p>
          <a:p>
            <a:pPr marL="0" indent="0">
              <a:buNone/>
            </a:pPr>
            <a:r>
              <a:rPr lang="en-US" sz="2800" dirty="0" smtClean="0"/>
              <a:t>           fact </a:t>
            </a:r>
            <a:r>
              <a:rPr lang="en-US" sz="2800" dirty="0"/>
              <a:t>= fact * i;</a:t>
            </a:r>
          </a:p>
          <a:p>
            <a:pPr marL="0" indent="0">
              <a:buNone/>
            </a:pPr>
            <a:r>
              <a:rPr lang="en-US" sz="2800" dirty="0" smtClean="0"/>
              <a:t>       return </a:t>
            </a:r>
            <a:r>
              <a:rPr lang="en-US" sz="2800" dirty="0"/>
              <a:t>fact;</a:t>
            </a:r>
          </a:p>
          <a:p>
            <a:pPr marL="0" indent="0">
              <a:buNone/>
            </a:pPr>
            <a:r>
              <a:rPr lang="en-US" sz="2800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Factorial = 1 x 2 x 3x…</a:t>
            </a:r>
            <a:r>
              <a:rPr lang="en-US" dirty="0" err="1" smtClean="0"/>
              <a:t>xn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Fact(n)</a:t>
            </a:r>
          </a:p>
          <a:p>
            <a:pPr marL="0" indent="0">
              <a:buNone/>
            </a:pPr>
            <a:r>
              <a:rPr lang="en-US" sz="2400" dirty="0" smtClean="0"/>
              <a:t>	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if </a:t>
            </a:r>
            <a:r>
              <a:rPr lang="en-US" sz="2400" dirty="0"/>
              <a:t>n = 1</a:t>
            </a:r>
          </a:p>
          <a:p>
            <a:pPr marL="0" indent="0">
              <a:buNone/>
            </a:pPr>
            <a:r>
              <a:rPr lang="en-US" sz="2400" dirty="0" smtClean="0"/>
              <a:t>		   return </a:t>
            </a:r>
            <a:r>
              <a:rPr lang="en-US" sz="2400" dirty="0"/>
              <a:t>1;</a:t>
            </a:r>
          </a:p>
          <a:p>
            <a:pPr marL="0" indent="0">
              <a:buNone/>
            </a:pPr>
            <a:r>
              <a:rPr lang="en-US" sz="2400" dirty="0" smtClean="0"/>
              <a:t>		else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   return </a:t>
            </a:r>
            <a:r>
              <a:rPr lang="en-US" sz="2400" dirty="0"/>
              <a:t>n * fact(n-1);</a:t>
            </a:r>
          </a:p>
          <a:p>
            <a:pPr marL="0" indent="0">
              <a:buNone/>
            </a:pPr>
            <a:r>
              <a:rPr lang="en-US" sz="2400" dirty="0" smtClean="0"/>
              <a:t>         }</a:t>
            </a:r>
          </a:p>
          <a:p>
            <a:pPr marL="0" indent="0" algn="ctr">
              <a:buNone/>
            </a:pPr>
            <a:r>
              <a:rPr lang="en-US" sz="2400" dirty="0" smtClean="0"/>
              <a:t>Factorial = </a:t>
            </a:r>
            <a:r>
              <a:rPr lang="pt-BR" sz="2400" dirty="0"/>
              <a:t>n </a:t>
            </a:r>
            <a:r>
              <a:rPr lang="pt-BR" sz="2400" dirty="0" smtClean="0"/>
              <a:t>x (n-1) x...x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4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600" dirty="0"/>
              <a:t>Algorithm: </a:t>
            </a:r>
            <a:r>
              <a:rPr lang="en-US" sz="3600" dirty="0" smtClean="0"/>
              <a:t>Analysis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62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Involves </a:t>
            </a:r>
            <a:r>
              <a:rPr lang="en-US" sz="2800" dirty="0"/>
              <a:t>the following measures and are listed in the order of </a:t>
            </a:r>
            <a:r>
              <a:rPr lang="en-US" sz="2800" dirty="0" smtClean="0"/>
              <a:t>priority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Correctness</a:t>
            </a:r>
          </a:p>
          <a:p>
            <a:pPr marL="514350" indent="-514350">
              <a:buAutoNum type="arabicPeriod"/>
            </a:pPr>
            <a:r>
              <a:rPr lang="en-US" sz="2800" dirty="0"/>
              <a:t>Amount of work done (time complexity</a:t>
            </a:r>
            <a:r>
              <a:rPr lang="en-US" sz="2800" dirty="0" smtClean="0"/>
              <a:t>)</a:t>
            </a:r>
          </a:p>
          <a:p>
            <a:r>
              <a:rPr lang="en-US" sz="2400" dirty="0"/>
              <a:t>By analysis we </a:t>
            </a:r>
            <a:r>
              <a:rPr lang="en-US" sz="2400" dirty="0" smtClean="0"/>
              <a:t>mean, the </a:t>
            </a:r>
            <a:r>
              <a:rPr lang="en-US" sz="2400" dirty="0"/>
              <a:t>amount of time and space required to execute the algorithm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Does not </a:t>
            </a:r>
            <a:r>
              <a:rPr lang="en-US" sz="2400" dirty="0"/>
              <a:t>refer to the actual running time of an algorithm in terms of </a:t>
            </a:r>
            <a:r>
              <a:rPr lang="en-US" sz="2400" i="1" dirty="0" err="1"/>
              <a:t>millisec</a:t>
            </a:r>
            <a:r>
              <a:rPr lang="en-US" sz="2400" dirty="0"/>
              <a:t> (system time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An algorithm taking 100s on </a:t>
            </a:r>
            <a:r>
              <a:rPr lang="en-US" sz="2400" dirty="0" smtClean="0"/>
              <a:t>Intel machine </a:t>
            </a:r>
            <a:r>
              <a:rPr lang="en-US" sz="2400" dirty="0"/>
              <a:t>may take </a:t>
            </a:r>
            <a:r>
              <a:rPr lang="en-US" sz="2400" dirty="0" smtClean="0"/>
              <a:t>10</a:t>
            </a:r>
            <a:r>
              <a:rPr lang="en-US" sz="2400" i="1" dirty="0" smtClean="0"/>
              <a:t>ns </a:t>
            </a:r>
            <a:r>
              <a:rPr lang="en-US" sz="2400" dirty="0"/>
              <a:t>on an AMD machine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So, the time complexity must be </a:t>
            </a:r>
            <a:r>
              <a:rPr lang="en-US" sz="2400" dirty="0" smtClean="0"/>
              <a:t>defined independent </a:t>
            </a:r>
            <a:r>
              <a:rPr lang="en-US" sz="2400" dirty="0"/>
              <a:t>of the system </a:t>
            </a:r>
            <a:r>
              <a:rPr lang="en-US" sz="2400" dirty="0" smtClean="0"/>
              <a:t>configuration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3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Analysis </a:t>
            </a:r>
            <a:r>
              <a:rPr lang="en-US" dirty="0" smtClean="0"/>
              <a:t>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algorithm</a:t>
            </a:r>
            <a:r>
              <a:rPr lang="en-US" sz="2400" dirty="0" smtClean="0"/>
              <a:t>,</a:t>
            </a:r>
          </a:p>
          <a:p>
            <a:r>
              <a:rPr lang="en-US" sz="2400" i="1" dirty="0"/>
              <a:t>step count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7030A0"/>
                </a:solidFill>
              </a:rPr>
              <a:t>the </a:t>
            </a:r>
            <a:r>
              <a:rPr lang="en-US" sz="2400" dirty="0" smtClean="0">
                <a:solidFill>
                  <a:srgbClr val="7030A0"/>
                </a:solidFill>
              </a:rPr>
              <a:t>number of </a:t>
            </a:r>
            <a:r>
              <a:rPr lang="en-US" sz="2400" dirty="0">
                <a:solidFill>
                  <a:srgbClr val="7030A0"/>
                </a:solidFill>
              </a:rPr>
              <a:t>times each statement in the algorithm is executed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The step count focuses on primitive operations along with basic operations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Moreover, this number increases with the problem size.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express the step </a:t>
            </a:r>
            <a:r>
              <a:rPr lang="en-US" sz="2400" dirty="0" smtClean="0"/>
              <a:t>count (time </a:t>
            </a:r>
            <a:r>
              <a:rPr lang="en-US" sz="2400" dirty="0"/>
              <a:t>complexity) as a function of the input size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651" y="514350"/>
            <a:ext cx="7772400" cy="857250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Algorithms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386817" y="2821749"/>
            <a:ext cx="10259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Times" pitchFamily="18" charset="0"/>
              </a:rPr>
              <a:t>Algorithm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846854" y="2820558"/>
            <a:ext cx="5514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latin typeface="Times" pitchFamily="18" charset="0"/>
              </a:rPr>
              <a:t>Input</a:t>
            </a:r>
            <a:endParaRPr lang="en-US"/>
          </a:p>
        </p:txBody>
      </p:sp>
      <p:grpSp>
        <p:nvGrpSpPr>
          <p:cNvPr id="3230" name="Group 158"/>
          <p:cNvGrpSpPr>
            <a:grpSpLocks/>
          </p:cNvGrpSpPr>
          <p:nvPr/>
        </p:nvGrpSpPr>
        <p:grpSpPr bwMode="auto">
          <a:xfrm>
            <a:off x="6061034" y="1889490"/>
            <a:ext cx="1236662" cy="732234"/>
            <a:chOff x="4193" y="2328"/>
            <a:chExt cx="779" cy="615"/>
          </a:xfrm>
        </p:grpSpPr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48 h 48"/>
                <a:gd name="T1" fmla="*/ 32 h 48"/>
                <a:gd name="T2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3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4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5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6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40 h 40"/>
                <a:gd name="T1" fmla="*/ 24 h 40"/>
                <a:gd name="T2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343312" y="282174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E4BB0C"/>
                </a:solidFill>
                <a:latin typeface="Times" pitchFamily="18" charset="0"/>
              </a:rPr>
              <a:t>Output</a:t>
            </a:r>
            <a:endParaRPr lang="en-US">
              <a:solidFill>
                <a:srgbClr val="E4BB0C"/>
              </a:solidFill>
            </a:endParaRPr>
          </a:p>
        </p:txBody>
      </p:sp>
      <p:grpSp>
        <p:nvGrpSpPr>
          <p:cNvPr id="3228" name="Group 156"/>
          <p:cNvGrpSpPr>
            <a:grpSpLocks/>
          </p:cNvGrpSpPr>
          <p:nvPr/>
        </p:nvGrpSpPr>
        <p:grpSpPr bwMode="auto">
          <a:xfrm>
            <a:off x="2538372" y="1889490"/>
            <a:ext cx="1154113" cy="732234"/>
            <a:chOff x="1974" y="2320"/>
            <a:chExt cx="727" cy="615"/>
          </a:xfrm>
        </p:grpSpPr>
        <p:sp>
          <p:nvSpPr>
            <p:cNvPr id="3168" name="Freeform 96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9" name="Oval 97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0" name="Oval 98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" name="Freeform 102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" name="Line 107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" name="Oval 111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" name="Line 121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" name="Oval 125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" name="Oval 126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96 h 96"/>
                <a:gd name="T1" fmla="*/ 32 h 96"/>
                <a:gd name="T2" fmla="*/ 0 h 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" name="Line 135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29" name="Group 157"/>
          <p:cNvGrpSpPr>
            <a:grpSpLocks/>
          </p:cNvGrpSpPr>
          <p:nvPr/>
        </p:nvGrpSpPr>
        <p:grpSpPr bwMode="auto">
          <a:xfrm>
            <a:off x="4319547" y="1835911"/>
            <a:ext cx="1114425" cy="839391"/>
            <a:chOff x="3110" y="2304"/>
            <a:chExt cx="702" cy="705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22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3223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224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225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3814721" y="2169286"/>
            <a:ext cx="381000" cy="17145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AutoShape 155"/>
          <p:cNvSpPr>
            <a:spLocks noChangeArrowheads="1"/>
          </p:cNvSpPr>
          <p:nvPr/>
        </p:nvSpPr>
        <p:spPr bwMode="auto">
          <a:xfrm>
            <a:off x="5556209" y="2170477"/>
            <a:ext cx="381000" cy="17145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380999"/>
          </a:xfrm>
        </p:spPr>
        <p:txBody>
          <a:bodyPr>
            <a:noAutofit/>
          </a:bodyPr>
          <a:lstStyle/>
          <a:p>
            <a:r>
              <a:rPr lang="en-US" sz="3200" dirty="0" smtClean="0"/>
              <a:t>Some </a:t>
            </a:r>
            <a:r>
              <a:rPr lang="en-US" sz="3200" dirty="0"/>
              <a:t>popular </a:t>
            </a:r>
            <a:r>
              <a:rPr lang="en-US" sz="3200" dirty="0" smtClean="0"/>
              <a:t>problems…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214841"/>
              </p:ext>
            </p:extLst>
          </p:nvPr>
        </p:nvGraphicFramePr>
        <p:xfrm>
          <a:off x="228600" y="514350"/>
          <a:ext cx="876299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70200"/>
                <a:gridCol w="2997199"/>
              </a:tblGrid>
              <a:tr h="61763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Common Problems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Associated Primitive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 Size</a:t>
                      </a:r>
                      <a:endParaRPr lang="en-US" b="1" dirty="0"/>
                    </a:p>
                  </a:txBody>
                  <a:tcPr/>
                </a:tc>
              </a:tr>
              <a:tr h="61763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(Search Problem) Find x in an array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2 matrices A and B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(Arithmetic on Matrices)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Sorting (Arrangement of elements in some order)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1643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Recursive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52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Finding 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5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380999"/>
          </a:xfrm>
        </p:spPr>
        <p:txBody>
          <a:bodyPr>
            <a:noAutofit/>
          </a:bodyPr>
          <a:lstStyle/>
          <a:p>
            <a:r>
              <a:rPr lang="en-US" sz="3200" dirty="0" smtClean="0"/>
              <a:t>Some </a:t>
            </a:r>
            <a:r>
              <a:rPr lang="en-US" sz="3200" dirty="0"/>
              <a:t>popular </a:t>
            </a:r>
            <a:r>
              <a:rPr lang="en-US" sz="3200" dirty="0" smtClean="0"/>
              <a:t>problems…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228338"/>
              </p:ext>
            </p:extLst>
          </p:nvPr>
        </p:nvGraphicFramePr>
        <p:xfrm>
          <a:off x="228600" y="514350"/>
          <a:ext cx="8762999" cy="434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70200"/>
                <a:gridCol w="2997199"/>
              </a:tblGrid>
              <a:tr h="61763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Common Problems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Associated Primitive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 Size</a:t>
                      </a:r>
                      <a:endParaRPr lang="en-US" b="1" dirty="0"/>
                    </a:p>
                  </a:txBody>
                  <a:tcPr/>
                </a:tc>
              </a:tr>
              <a:tr h="61763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(Search Problem) Find x in an array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 of x with other elements of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size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2 matrices A and B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(Arithmetic on Matrices)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and 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Dimension of the matrix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Sorting (Arrangement of elements in some order)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size</a:t>
                      </a:r>
                      <a:endParaRPr lang="en-US" dirty="0"/>
                    </a:p>
                  </a:txBody>
                  <a:tcPr/>
                </a:tc>
              </a:tr>
              <a:tr h="114703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Recursive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recursive calls + time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spent on each recursive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size (for array related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problems)</a:t>
                      </a:r>
                      <a:endParaRPr lang="en-US" dirty="0"/>
                    </a:p>
                  </a:txBody>
                  <a:tcPr/>
                </a:tc>
              </a:tr>
              <a:tr h="35293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Finding 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input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Analysis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dirty="0"/>
              <a:t>Space </a:t>
            </a:r>
            <a:r>
              <a:rPr lang="en-US" sz="2400" dirty="0" smtClean="0"/>
              <a:t>complexity – related complexity </a:t>
            </a:r>
            <a:r>
              <a:rPr lang="en-US" sz="2400" dirty="0"/>
              <a:t>measure that refers to the amount of space used by an </a:t>
            </a:r>
            <a:r>
              <a:rPr lang="en-US" sz="2400" dirty="0" smtClean="0"/>
              <a:t>algorithm</a:t>
            </a:r>
          </a:p>
          <a:p>
            <a:pPr marL="0" indent="0">
              <a:buNone/>
            </a:pPr>
            <a:r>
              <a:rPr lang="en-US" sz="2400" dirty="0" smtClean="0"/>
              <a:t>4. Optimality - One </a:t>
            </a:r>
            <a:r>
              <a:rPr lang="en-US" sz="2400" dirty="0"/>
              <a:t>might be interested in discovering </a:t>
            </a:r>
            <a:r>
              <a:rPr lang="en-US" sz="2400" dirty="0" smtClean="0"/>
              <a:t>best(efficient) ever possible </a:t>
            </a:r>
            <a:r>
              <a:rPr lang="en-US" sz="2400" dirty="0" err="1" smtClean="0"/>
              <a:t>algo</a:t>
            </a:r>
            <a:r>
              <a:rPr lang="en-US" sz="2400" dirty="0"/>
              <a:t> </a:t>
            </a:r>
            <a:r>
              <a:rPr lang="en-US" sz="2400" dirty="0" smtClean="0"/>
              <a:t>– helps to </a:t>
            </a:r>
            <a:r>
              <a:rPr lang="en-US" sz="2400" dirty="0"/>
              <a:t>understand the inherent complexity of the problem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8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Step-count Method and Asymptotic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Some basic assumptions are</a:t>
            </a:r>
            <a:r>
              <a:rPr lang="en-US" sz="2400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sz="2400" dirty="0"/>
              <a:t>There is no count for </a:t>
            </a:r>
            <a:r>
              <a:rPr lang="en-US" sz="2400" dirty="0" smtClean="0"/>
              <a:t>{ </a:t>
            </a:r>
            <a:r>
              <a:rPr lang="en-US" sz="2400" dirty="0"/>
              <a:t>and </a:t>
            </a:r>
            <a:r>
              <a:rPr lang="en-US" sz="2400" dirty="0" smtClean="0"/>
              <a:t>}.</a:t>
            </a:r>
            <a:endParaRPr lang="en-US" sz="2400" dirty="0"/>
          </a:p>
          <a:p>
            <a:r>
              <a:rPr lang="en-US" sz="2400" dirty="0" smtClean="0"/>
              <a:t>Each </a:t>
            </a:r>
            <a:r>
              <a:rPr lang="en-US" sz="2400" dirty="0"/>
              <a:t>basic statement like '</a:t>
            </a:r>
            <a:r>
              <a:rPr lang="en-US" sz="2400" i="1" dirty="0"/>
              <a:t>assignment</a:t>
            </a:r>
            <a:r>
              <a:rPr lang="en-US" sz="2400" dirty="0"/>
              <a:t>' and '</a:t>
            </a:r>
            <a:r>
              <a:rPr lang="en-US" sz="2400" i="1" dirty="0"/>
              <a:t>return</a:t>
            </a:r>
            <a:r>
              <a:rPr lang="en-US" sz="2400" dirty="0"/>
              <a:t>' have a count of 1.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a basic statement is iterated, then multiply by the number of times the loop is run.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loop statement is iterated </a:t>
            </a:r>
            <a:r>
              <a:rPr lang="en-US" sz="2400" i="1" dirty="0"/>
              <a:t>n</a:t>
            </a:r>
            <a:r>
              <a:rPr lang="en-US" sz="2400" dirty="0"/>
              <a:t> times, it has a count of (</a:t>
            </a:r>
            <a:r>
              <a:rPr lang="en-US" sz="2400" i="1" dirty="0"/>
              <a:t>n + 1</a:t>
            </a:r>
            <a:r>
              <a:rPr lang="en-US" sz="2400" dirty="0"/>
              <a:t>). Here the loop runs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times.</a:t>
            </a:r>
          </a:p>
          <a:p>
            <a:pPr marL="0" indent="0">
              <a:buNone/>
            </a:pPr>
            <a:r>
              <a:rPr lang="en-US" sz="2400" dirty="0" smtClean="0"/>
              <a:t>          - for </a:t>
            </a:r>
            <a:r>
              <a:rPr lang="en-US" sz="2400" dirty="0"/>
              <a:t>the </a:t>
            </a:r>
            <a:r>
              <a:rPr lang="en-US" sz="2400" i="1" dirty="0"/>
              <a:t>true</a:t>
            </a:r>
            <a:r>
              <a:rPr lang="en-US" sz="2400" dirty="0"/>
              <a:t> case and a check is performed for the loop exit (the </a:t>
            </a:r>
            <a:r>
              <a:rPr lang="en-US" sz="2400" i="1" dirty="0"/>
              <a:t>false</a:t>
            </a:r>
            <a:r>
              <a:rPr lang="en-US" sz="2400" dirty="0"/>
              <a:t> condition), hence </a:t>
            </a:r>
            <a:r>
              <a:rPr lang="en-US" sz="2400" dirty="0" smtClean="0"/>
              <a:t>the additional </a:t>
            </a:r>
            <a:r>
              <a:rPr lang="en-US" sz="2400" dirty="0"/>
              <a:t>1 in the count.</a:t>
            </a:r>
          </a:p>
        </p:txBody>
      </p:sp>
    </p:spTree>
    <p:extLst>
      <p:ext uri="{BB962C8B-B14F-4D97-AF65-F5344CB8AC3E}">
        <p14:creationId xmlns:p14="http://schemas.microsoft.com/office/powerpoint/2010/main" val="25918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400" dirty="0"/>
              <a:t>Examples for Step-Count Calculation: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Sum </a:t>
            </a:r>
            <a:r>
              <a:rPr lang="en-US" sz="2400" dirty="0" smtClean="0"/>
              <a:t>of </a:t>
            </a:r>
            <a:r>
              <a:rPr lang="en-US" sz="2400" dirty="0"/>
              <a:t>elements in an </a:t>
            </a:r>
            <a:r>
              <a:rPr lang="en-US" sz="2400" dirty="0" smtClean="0"/>
              <a:t>array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77094"/>
              </p:ext>
            </p:extLst>
          </p:nvPr>
        </p:nvGraphicFramePr>
        <p:xfrm>
          <a:off x="914400" y="1123950"/>
          <a:ext cx="73152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(Space)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Sum(a,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sum =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for i = 1 to n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sum = sum + a[i];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return sum;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Total: </a:t>
                      </a:r>
                      <a:r>
                        <a:rPr lang="en-US" i="1" dirty="0" smtClean="0"/>
                        <a:t>?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?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4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400" dirty="0"/>
              <a:t>Examples for Step-Count Calculation: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Sum </a:t>
            </a:r>
            <a:r>
              <a:rPr lang="en-US" sz="2400" dirty="0" smtClean="0"/>
              <a:t>of </a:t>
            </a:r>
            <a:r>
              <a:rPr lang="en-US" sz="2400" dirty="0"/>
              <a:t>elements in an </a:t>
            </a:r>
            <a:r>
              <a:rPr lang="en-US" sz="2400" dirty="0" smtClean="0"/>
              <a:t>array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90672"/>
              </p:ext>
            </p:extLst>
          </p:nvPr>
        </p:nvGraphicFramePr>
        <p:xfrm>
          <a:off x="838200" y="1123950"/>
          <a:ext cx="731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(Space)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Sum(a,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sum =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word for 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for i = 1 to n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n+1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word each for i and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sum = sum + a[i];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words for the array a[]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return sum;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Total: </a:t>
                      </a:r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2n+3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(n+3)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words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800" dirty="0"/>
              <a:t>Adding two matrices of order m and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20443"/>
              </p:ext>
            </p:extLst>
          </p:nvPr>
        </p:nvGraphicFramePr>
        <p:xfrm>
          <a:off x="1524000" y="742950"/>
          <a:ext cx="5943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Add(a, b, c, m,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i = 1 to m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+ 1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for j = 1 to n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m(n + 1)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c[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= a[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+ b[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m.n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Total: </a:t>
                      </a:r>
                      <a:r>
                        <a:rPr lang="en-US" sz="18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2mn + 2m + 2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/>
              <a:t>Recursive sum of elements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72430"/>
              </p:ext>
            </p:extLst>
          </p:nvPr>
        </p:nvGraphicFramePr>
        <p:xfrm>
          <a:off x="1447800" y="666750"/>
          <a:ext cx="594360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RecursiveSum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n &lt;= 0 then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return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RecursiveSum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 n-1) + a[n];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+ Step Count of recursive call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T(n) = 3 + T(n-1), n &gt; 0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count for the 'if' statement and two counts at 'return statement' + count on recursive call */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T(n) = 2, n&lt;=0. Solving we get, </a:t>
                      </a:r>
                      <a:r>
                        <a:rPr lang="en-US" sz="18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T(n) = 3n + 2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800" b="0" i="0" u="none" strike="noStrike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Expanding T(n) for the previous 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T(n)    = 3+ T(n-1)</a:t>
            </a:r>
          </a:p>
          <a:p>
            <a:r>
              <a:rPr lang="en-US" dirty="0" smtClean="0"/>
              <a:t>T(n-1) = 3+ T(n-2)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T(n)  = 3+ 3+ T(n-3)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= 3+3+…3+T(n-1)+T(n-n)</a:t>
            </a:r>
          </a:p>
          <a:p>
            <a:pPr marL="0" indent="0">
              <a:buNone/>
            </a:pPr>
            <a:r>
              <a:rPr lang="en-US" dirty="0" smtClean="0"/>
              <a:t>               = 3+3+…3+T(n-1)+T(0)</a:t>
            </a:r>
          </a:p>
          <a:p>
            <a:pPr marL="0" indent="0">
              <a:buNone/>
            </a:pPr>
            <a:r>
              <a:rPr lang="en-US" dirty="0" smtClean="0"/>
              <a:t>               = 3*n + 2 =3n+2.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4295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the step count for,</a:t>
            </a:r>
          </a:p>
          <a:p>
            <a:r>
              <a:rPr lang="en-US" dirty="0" smtClean="0"/>
              <a:t>Sum of ‘</a:t>
            </a:r>
            <a:r>
              <a:rPr lang="en-US" i="1" dirty="0" smtClean="0"/>
              <a:t>n</a:t>
            </a:r>
            <a:r>
              <a:rPr lang="en-US" dirty="0" smtClean="0"/>
              <a:t>’ natural numbers</a:t>
            </a:r>
          </a:p>
          <a:p>
            <a:r>
              <a:rPr lang="en-US" dirty="0" smtClean="0"/>
              <a:t>Finding max in an array</a:t>
            </a:r>
          </a:p>
          <a:p>
            <a:r>
              <a:rPr lang="en-US" dirty="0" smtClean="0"/>
              <a:t>Fibonacci series</a:t>
            </a:r>
          </a:p>
          <a:p>
            <a:r>
              <a:rPr lang="en-US" dirty="0" smtClean="0"/>
              <a:t>Prime Number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Books I follow…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T.H</a:t>
            </a:r>
            <a:r>
              <a:rPr lang="en-US" sz="2400" dirty="0"/>
              <a:t>. </a:t>
            </a:r>
            <a:r>
              <a:rPr lang="en-US" sz="2400" dirty="0" err="1"/>
              <a:t>Cormen</a:t>
            </a:r>
            <a:r>
              <a:rPr lang="en-US" sz="2400" dirty="0"/>
              <a:t>, C.E. </a:t>
            </a:r>
            <a:r>
              <a:rPr lang="en-US" sz="2400" dirty="0" err="1"/>
              <a:t>Leiserson</a:t>
            </a:r>
            <a:r>
              <a:rPr lang="en-US" sz="2400" dirty="0"/>
              <a:t>, </a:t>
            </a:r>
            <a:r>
              <a:rPr lang="en-US" sz="2400" dirty="0" err="1"/>
              <a:t>R.L.Rivest</a:t>
            </a:r>
            <a:r>
              <a:rPr lang="en-US" sz="2400" dirty="0"/>
              <a:t>, </a:t>
            </a:r>
            <a:r>
              <a:rPr lang="en-US" sz="2400" dirty="0" err="1"/>
              <a:t>C.Stein</a:t>
            </a:r>
            <a:r>
              <a:rPr lang="en-US" sz="2400" dirty="0"/>
              <a:t>, Introduction to Algorithms, PHI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 err="1"/>
              <a:t>E.Horowitz</a:t>
            </a:r>
            <a:r>
              <a:rPr lang="en-US" sz="2400" dirty="0"/>
              <a:t>, </a:t>
            </a:r>
            <a:r>
              <a:rPr lang="en-US" sz="2400" dirty="0" err="1"/>
              <a:t>S.Sahni</a:t>
            </a:r>
            <a:r>
              <a:rPr lang="en-US" sz="2400" dirty="0"/>
              <a:t>, </a:t>
            </a:r>
            <a:r>
              <a:rPr lang="en-US" sz="2400" dirty="0" err="1"/>
              <a:t>S.Rajasekaran</a:t>
            </a:r>
            <a:r>
              <a:rPr lang="en-US" sz="2400" dirty="0"/>
              <a:t>, Fundamentals of Computer Algorithms, </a:t>
            </a:r>
            <a:r>
              <a:rPr lang="en-US" sz="2400" dirty="0" err="1"/>
              <a:t>Galgotia</a:t>
            </a:r>
            <a:r>
              <a:rPr lang="en-US" sz="2400" dirty="0"/>
              <a:t> Publications.</a:t>
            </a:r>
          </a:p>
          <a:p>
            <a:pPr marL="457200" indent="-457200">
              <a:buAutoNum type="arabicPeriod" startAt="3"/>
            </a:pPr>
            <a:r>
              <a:rPr lang="en-US" sz="2400" dirty="0" smtClean="0"/>
              <a:t>Sara </a:t>
            </a:r>
            <a:r>
              <a:rPr lang="en-US" sz="2400" dirty="0" err="1"/>
              <a:t>Baase</a:t>
            </a:r>
            <a:r>
              <a:rPr lang="en-US" sz="2400" dirty="0"/>
              <a:t>, </a:t>
            </a:r>
            <a:r>
              <a:rPr lang="en-US" sz="2400" dirty="0" err="1"/>
              <a:t>A.V.Gelder</a:t>
            </a:r>
            <a:r>
              <a:rPr lang="en-US" sz="2400" dirty="0"/>
              <a:t>, Computer Algorithms, Pearson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3"/>
            </a:pPr>
            <a:r>
              <a:rPr lang="en-US" sz="2400" dirty="0" err="1" smtClean="0"/>
              <a:t>Anany</a:t>
            </a:r>
            <a:r>
              <a:rPr lang="en-US" sz="2400" dirty="0" smtClean="0"/>
              <a:t> </a:t>
            </a:r>
            <a:r>
              <a:rPr lang="en-US" sz="2400" dirty="0" err="1" smtClean="0"/>
              <a:t>Levitin</a:t>
            </a:r>
            <a:r>
              <a:rPr lang="en-US" sz="2400" dirty="0" smtClean="0"/>
              <a:t>, Introduction to Design and Analysis of Algorithms, Pearson.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0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800600" y="1828800"/>
            <a:ext cx="4114800" cy="2743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FF1414"/>
                </a:solidFill>
              </a:rPr>
              <a:t>properties of logarithms:</a:t>
            </a:r>
            <a:endParaRPr lang="en-US" altLang="en-US" sz="20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(xy) = log</a:t>
            </a:r>
            <a:r>
              <a:rPr lang="en-US" altLang="en-US" sz="2000" baseline="-25000"/>
              <a:t>b</a:t>
            </a:r>
            <a:r>
              <a:rPr lang="en-US" altLang="en-US" sz="2000"/>
              <a:t>x +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 (x/y) = log</a:t>
            </a:r>
            <a:r>
              <a:rPr lang="en-US" altLang="en-US" sz="2000" baseline="-25000"/>
              <a:t>b</a:t>
            </a:r>
            <a:r>
              <a:rPr lang="en-US" altLang="en-US" sz="2000"/>
              <a:t>x -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xa = alog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a = log</a:t>
            </a:r>
            <a:r>
              <a:rPr lang="en-US" altLang="en-US" sz="2000" baseline="-25000"/>
              <a:t>x</a:t>
            </a:r>
            <a:r>
              <a:rPr lang="en-US" altLang="en-US" sz="2000"/>
              <a:t>a/log</a:t>
            </a:r>
            <a:r>
              <a:rPr lang="en-US" altLang="en-US" sz="2000" baseline="-25000"/>
              <a:t>x</a:t>
            </a:r>
            <a:r>
              <a:rPr lang="en-US" altLang="en-US" sz="2000"/>
              <a:t>b</a:t>
            </a:r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3028FF"/>
                </a:solidFill>
              </a:rPr>
              <a:t>properties of exponentials</a:t>
            </a:r>
            <a:r>
              <a:rPr lang="en-US" altLang="en-US" sz="2000">
                <a:solidFill>
                  <a:srgbClr val="3028FF"/>
                </a:solidFill>
              </a:rPr>
              <a:t>: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(b+c)</a:t>
            </a:r>
            <a:r>
              <a:rPr lang="en-US" altLang="en-US" sz="2000"/>
              <a:t> = a</a:t>
            </a:r>
            <a:r>
              <a:rPr lang="en-US" altLang="en-US" sz="2000" baseline="30000"/>
              <a:t>b</a:t>
            </a:r>
            <a:r>
              <a:rPr lang="en-US" altLang="en-US" sz="2000"/>
              <a:t>a 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bc</a:t>
            </a:r>
            <a:r>
              <a:rPr lang="en-US" altLang="en-US" sz="2000"/>
              <a:t> = (a</a:t>
            </a:r>
            <a:r>
              <a:rPr lang="en-US" altLang="en-US" sz="2000" baseline="30000"/>
              <a:t>b</a:t>
            </a:r>
            <a:r>
              <a:rPr lang="en-US" altLang="en-US" sz="2000"/>
              <a:t>)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</a:t>
            </a:r>
            <a:r>
              <a:rPr lang="en-US" altLang="en-US" sz="2000"/>
              <a:t> /a</a:t>
            </a:r>
            <a:r>
              <a:rPr lang="en-US" altLang="en-US" sz="2000" baseline="30000"/>
              <a:t>c</a:t>
            </a:r>
            <a:r>
              <a:rPr lang="en-US" altLang="en-US" sz="2000"/>
              <a:t> = a</a:t>
            </a:r>
            <a:r>
              <a:rPr lang="en-US" altLang="en-US" sz="2000" baseline="30000"/>
              <a:t>(b-c)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b = a </a:t>
            </a:r>
            <a:r>
              <a:rPr lang="en-US" altLang="en-US" sz="2000" baseline="30000"/>
              <a:t>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b</a:t>
            </a:r>
            <a:r>
              <a:rPr lang="en-US" altLang="en-US" sz="2000" baseline="30000"/>
              <a:t>c</a:t>
            </a:r>
            <a:r>
              <a:rPr lang="en-US" altLang="en-US" sz="2000"/>
              <a:t> = a </a:t>
            </a:r>
            <a:r>
              <a:rPr lang="en-US" altLang="en-US" sz="2000" baseline="30000"/>
              <a:t>c*log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7813676" y="171450"/>
          <a:ext cx="8731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Clip" r:id="rId3" imgW="4671000" imgH="10590840" progId="MS_ClipArt_Gallery.2">
                  <p:embed/>
                </p:oleObj>
              </mc:Choice>
              <mc:Fallback>
                <p:oleObj name="Clip" r:id="rId3" imgW="4671000" imgH="105908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6" y="171450"/>
                        <a:ext cx="87312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1200150"/>
            <a:ext cx="80772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Summations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Logarithms and Exponents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Proof techniques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Basic probability</a:t>
            </a:r>
            <a:br>
              <a:rPr lang="en-US" altLang="en-US"/>
            </a:br>
            <a:endParaRPr lang="en-US" sz="1600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you need to Review</a:t>
            </a:r>
          </a:p>
        </p:txBody>
      </p:sp>
    </p:spTree>
    <p:extLst>
      <p:ext uri="{BB962C8B-B14F-4D97-AF65-F5344CB8AC3E}">
        <p14:creationId xmlns:p14="http://schemas.microsoft.com/office/powerpoint/2010/main" val="25184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3200" dirty="0"/>
              <a:t>Order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r>
              <a:rPr lang="en-US" sz="2400" dirty="0"/>
              <a:t>Performing step count calculation for large algorithms is a time consuming task</a:t>
            </a:r>
            <a:r>
              <a:rPr lang="en-US" sz="2400" dirty="0" smtClean="0"/>
              <a:t>. </a:t>
            </a:r>
            <a:r>
              <a:rPr lang="en-US" sz="2400" i="1" dirty="0" smtClean="0">
                <a:solidFill>
                  <a:srgbClr val="0070C0"/>
                </a:solidFill>
              </a:rPr>
              <a:t>Isn’t so?</a:t>
            </a:r>
          </a:p>
          <a:p>
            <a:r>
              <a:rPr lang="en-US" sz="2400" dirty="0"/>
              <a:t>A natural way </a:t>
            </a:r>
            <a:r>
              <a:rPr lang="en-US" sz="2400" dirty="0" smtClean="0"/>
              <a:t>is to </a:t>
            </a:r>
            <a:r>
              <a:rPr lang="en-US" sz="2400" u="sng" dirty="0"/>
              <a:t>upper bound </a:t>
            </a:r>
            <a:r>
              <a:rPr lang="en-US" sz="2400" dirty="0"/>
              <a:t>the time complexity instead of </a:t>
            </a:r>
            <a:r>
              <a:rPr lang="en-US" sz="2400" dirty="0" smtClean="0"/>
              <a:t>finding </a:t>
            </a:r>
            <a:r>
              <a:rPr lang="en-US" sz="2400" dirty="0"/>
              <a:t>the exact step count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Order of Growth </a:t>
            </a:r>
            <a:r>
              <a:rPr lang="en-US" sz="2400" dirty="0" smtClean="0">
                <a:solidFill>
                  <a:srgbClr val="0070C0"/>
                </a:solidFill>
              </a:rPr>
              <a:t>or Rate </a:t>
            </a:r>
            <a:r>
              <a:rPr lang="en-US" sz="2400" dirty="0">
                <a:solidFill>
                  <a:srgbClr val="0070C0"/>
                </a:solidFill>
              </a:rPr>
              <a:t>of Growth </a:t>
            </a:r>
            <a:r>
              <a:rPr lang="en-US" sz="2400" dirty="0"/>
              <a:t>of an algorithm gives a simple characterization of the algorithm's </a:t>
            </a:r>
            <a:r>
              <a:rPr lang="en-US" sz="2400" dirty="0" smtClean="0"/>
              <a:t>efficiency by identifying </a:t>
            </a:r>
            <a:r>
              <a:rPr lang="en-US" sz="2400" dirty="0"/>
              <a:t>relatively </a:t>
            </a:r>
            <a:r>
              <a:rPr lang="en-US" sz="2400" dirty="0" smtClean="0"/>
              <a:t>significant </a:t>
            </a:r>
            <a:r>
              <a:rPr lang="en-US" sz="2400" dirty="0"/>
              <a:t>term in the step count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E.g. </a:t>
            </a:r>
            <a:r>
              <a:rPr lang="en-US" sz="2400" dirty="0"/>
              <a:t>For an algorithm with a step </a:t>
            </a:r>
            <a:r>
              <a:rPr lang="en-US" sz="2400" dirty="0" smtClean="0"/>
              <a:t>count </a:t>
            </a:r>
            <a:r>
              <a:rPr lang="en-US" sz="2400" i="1" dirty="0" smtClean="0"/>
              <a:t>2n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+3n+1</a:t>
            </a:r>
            <a:r>
              <a:rPr lang="en-US" sz="2400" dirty="0"/>
              <a:t>, the order of growth depends on </a:t>
            </a:r>
            <a:r>
              <a:rPr lang="en-US" sz="2400" i="1" dirty="0"/>
              <a:t>2n</a:t>
            </a:r>
            <a:r>
              <a:rPr lang="en-US" sz="2400" i="1" baseline="30000" dirty="0"/>
              <a:t>2</a:t>
            </a:r>
            <a:r>
              <a:rPr lang="en-US" sz="2400" dirty="0"/>
              <a:t> for large </a:t>
            </a:r>
            <a:r>
              <a:rPr lang="en-US" sz="2400" i="1" dirty="0" smtClean="0"/>
              <a:t>n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71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Asymptotic </a:t>
            </a:r>
            <a:r>
              <a:rPr lang="en-US" sz="4000" dirty="0"/>
              <a:t>analysis is a technique that focuses analysis on the </a:t>
            </a:r>
            <a:r>
              <a:rPr lang="en-US" sz="4000" dirty="0" smtClean="0"/>
              <a:t>'</a:t>
            </a:r>
            <a:r>
              <a:rPr lang="en-US" sz="4000" dirty="0" smtClean="0">
                <a:solidFill>
                  <a:srgbClr val="7030A0"/>
                </a:solidFill>
              </a:rPr>
              <a:t>significant </a:t>
            </a:r>
            <a:r>
              <a:rPr lang="en-US" sz="4000" dirty="0">
                <a:solidFill>
                  <a:srgbClr val="7030A0"/>
                </a:solidFill>
              </a:rPr>
              <a:t>term</a:t>
            </a:r>
            <a:r>
              <a:rPr lang="en-US" sz="4000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2454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Popular Asymptotic Notations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50329"/>
              </p:ext>
            </p:extLst>
          </p:nvPr>
        </p:nvGraphicFramePr>
        <p:xfrm>
          <a:off x="533400" y="1276350"/>
          <a:ext cx="8305800" cy="231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65"/>
                <a:gridCol w="6188635"/>
              </a:tblGrid>
              <a:tr h="3965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 What?</a:t>
                      </a:r>
                      <a:endParaRPr lang="en-US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Big-oh Notation(O)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express an upper bound on the time complexity </a:t>
                      </a:r>
                      <a:r>
                        <a:rPr lang="en-US" i="1" dirty="0" smtClean="0"/>
                        <a:t>as a function of the input size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635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Omega (</a:t>
                      </a:r>
                      <a:r>
                        <a:rPr lang="el-GR" b="1" dirty="0" smtClean="0"/>
                        <a:t>Ω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express a lower bound on the time complexity as </a:t>
                      </a:r>
                      <a:r>
                        <a:rPr lang="en-US" i="1" dirty="0" smtClean="0"/>
                        <a:t>a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function of the input size.</a:t>
                      </a:r>
                      <a:endParaRPr lang="en-US" i="1" dirty="0"/>
                    </a:p>
                  </a:txBody>
                  <a:tcPr/>
                </a:tc>
              </a:tr>
              <a:tr h="563586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Theta (</a:t>
                      </a:r>
                      <a:r>
                        <a:rPr lang="en-US" b="1" dirty="0" smtClean="0"/>
                        <a:t>Ꝋ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express the tight bound on the time complexity as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function of the input size.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6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Big-oh notation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498" y="1200150"/>
            <a:ext cx="6261504" cy="3810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function </a:t>
            </a:r>
            <a:r>
              <a:rPr lang="en-US" sz="1600" i="1" dirty="0"/>
              <a:t>f(n) = O(g(n)) </a:t>
            </a:r>
            <a:r>
              <a:rPr lang="en-US" sz="1600" dirty="0" smtClean="0"/>
              <a:t>if and only if there exists positive constants </a:t>
            </a:r>
            <a:r>
              <a:rPr lang="en-US" sz="1600" i="1" dirty="0" smtClean="0"/>
              <a:t>c, </a:t>
            </a:r>
            <a:r>
              <a:rPr lang="en-US" sz="1600" i="1" dirty="0"/>
              <a:t>n</a:t>
            </a:r>
            <a:r>
              <a:rPr lang="en-US" sz="1600" i="1" baseline="-25000" dirty="0"/>
              <a:t>0  </a:t>
            </a:r>
            <a:r>
              <a:rPr lang="en-US" sz="1600" dirty="0" smtClean="0"/>
              <a:t>such that </a:t>
            </a:r>
          </a:p>
          <a:p>
            <a:pPr marL="0" indent="0"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  f(n) </a:t>
            </a:r>
            <a:r>
              <a:rPr lang="en-US" sz="1600" dirty="0" smtClean="0"/>
              <a:t>≤ </a:t>
            </a:r>
            <a:r>
              <a:rPr lang="en-US" sz="1600" i="1" dirty="0" smtClean="0"/>
              <a:t>cg(n) </a:t>
            </a:r>
            <a:r>
              <a:rPr lang="en-US" sz="1600" dirty="0" smtClean="0"/>
              <a:t>	for ∀ n ≥n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, </a:t>
            </a:r>
            <a:r>
              <a:rPr lang="en-US" sz="1600" dirty="0" smtClean="0"/>
              <a:t>c&gt;0</a:t>
            </a:r>
            <a:r>
              <a:rPr lang="en-US" sz="1600" dirty="0"/>
              <a:t>;</a:t>
            </a:r>
            <a:endParaRPr lang="en-US" sz="1600" dirty="0" smtClean="0"/>
          </a:p>
          <a:p>
            <a:r>
              <a:rPr lang="en-US" sz="1600" dirty="0"/>
              <a:t>Big-oh can be used to denote all upper bounds on the time complexity </a:t>
            </a:r>
            <a:r>
              <a:rPr lang="en-US" sz="1600" dirty="0" smtClean="0"/>
              <a:t>of an algorithm.</a:t>
            </a:r>
          </a:p>
          <a:p>
            <a:r>
              <a:rPr lang="en-US" sz="1600" dirty="0"/>
              <a:t>Big-oh also captures the worst case analysis of an algorithm.</a:t>
            </a:r>
            <a:endParaRPr lang="en-US" sz="1600" dirty="0" smtClean="0"/>
          </a:p>
          <a:p>
            <a:pPr marL="45720" indent="0">
              <a:buNone/>
            </a:pPr>
            <a:r>
              <a:rPr lang="en-US" sz="1600" b="1" dirty="0" smtClean="0"/>
              <a:t>Examples: </a:t>
            </a:r>
            <a:r>
              <a:rPr lang="en-US" sz="1600" dirty="0" smtClean="0"/>
              <a:t>f(n) = 4n+2;  g(n) = n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4n+2 </a:t>
            </a:r>
            <a:r>
              <a:rPr lang="en-US" sz="1600" dirty="0"/>
              <a:t>≤ </a:t>
            </a:r>
            <a:r>
              <a:rPr lang="en-US" sz="1600" dirty="0" err="1" smtClean="0"/>
              <a:t>cn</a:t>
            </a:r>
            <a:r>
              <a:rPr lang="en-US" sz="1600" dirty="0" smtClean="0"/>
              <a:t>,	</a:t>
            </a:r>
            <a:r>
              <a:rPr lang="en-US" sz="1600" dirty="0"/>
              <a:t>c=5 ∀ n </a:t>
            </a:r>
            <a:r>
              <a:rPr lang="en-US" sz="1600" dirty="0" smtClean="0"/>
              <a:t>≥</a:t>
            </a:r>
            <a:r>
              <a:rPr lang="en-US" sz="1600" dirty="0"/>
              <a:t>2</a:t>
            </a:r>
            <a:endParaRPr lang="en-US" sz="1600" dirty="0" smtClean="0"/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4n+2 &lt;= 5n</a:t>
            </a:r>
          </a:p>
          <a:p>
            <a:pPr marL="45720" indent="0">
              <a:buNone/>
            </a:pPr>
            <a:r>
              <a:rPr lang="en-US" sz="1600" dirty="0" smtClean="0"/>
              <a:t>=&gt; 4n+2 = O(n)</a:t>
            </a:r>
          </a:p>
          <a:p>
            <a:pPr marL="45720" indent="0">
              <a:buNone/>
            </a:pPr>
            <a:r>
              <a:rPr lang="en-US" sz="1600" dirty="0" smtClean="0"/>
              <a:t>Hence f(n) = O(n)	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</p:txBody>
      </p:sp>
      <p:pic>
        <p:nvPicPr>
          <p:cNvPr id="6" name="Picture 5" descr="graph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7749"/>
            <a:ext cx="2425297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200" b="1" dirty="0"/>
              <a:t>Big-oh </a:t>
            </a:r>
            <a:r>
              <a:rPr lang="en-US" sz="3200" b="1" dirty="0" smtClean="0"/>
              <a:t>notation…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851672"/>
          </a:xfrm>
        </p:spPr>
        <p:txBody>
          <a:bodyPr/>
          <a:lstStyle/>
          <a:p>
            <a:r>
              <a:rPr lang="en-US" sz="2400" dirty="0"/>
              <a:t>Note that </a:t>
            </a:r>
            <a:r>
              <a:rPr lang="en-US" sz="2400" dirty="0" smtClean="0"/>
              <a:t>4n </a:t>
            </a:r>
            <a:r>
              <a:rPr lang="en-US" sz="2400" dirty="0"/>
              <a:t>+ 2 ≠ O(1). There does not exist c and n</a:t>
            </a:r>
            <a:r>
              <a:rPr lang="en-US" sz="2400" baseline="-25000" dirty="0"/>
              <a:t>0</a:t>
            </a:r>
            <a:r>
              <a:rPr lang="en-US" sz="2400" dirty="0"/>
              <a:t> such that, </a:t>
            </a:r>
            <a:r>
              <a:rPr lang="en-US" sz="2400" dirty="0" smtClean="0"/>
              <a:t>4n </a:t>
            </a:r>
            <a:r>
              <a:rPr lang="en-US" sz="2400" dirty="0"/>
              <a:t>+ 2 ≤ c.1 for all </a:t>
            </a:r>
            <a:r>
              <a:rPr lang="en-US" sz="2400" i="1" dirty="0"/>
              <a:t>n </a:t>
            </a:r>
            <a:r>
              <a:rPr lang="en-US" sz="2400" dirty="0"/>
              <a:t>beyond n</a:t>
            </a:r>
            <a:r>
              <a:rPr lang="en-US" sz="2400" baseline="-25000" dirty="0"/>
              <a:t>0</a:t>
            </a:r>
            <a:r>
              <a:rPr lang="en-US" sz="2400" dirty="0"/>
              <a:t> However large the c is, there exist </a:t>
            </a:r>
            <a:r>
              <a:rPr lang="en-US" sz="2400" i="1" dirty="0"/>
              <a:t>n</a:t>
            </a:r>
            <a:r>
              <a:rPr lang="en-US" sz="2400" dirty="0"/>
              <a:t> beyond which </a:t>
            </a:r>
            <a:r>
              <a:rPr lang="en-US" sz="2400" dirty="0" smtClean="0"/>
              <a:t>4n </a:t>
            </a:r>
            <a:r>
              <a:rPr lang="en-US" sz="2400" dirty="0"/>
              <a:t>+ 2 &gt; c.1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Note </a:t>
            </a:r>
            <a:r>
              <a:rPr lang="en-US" sz="2400"/>
              <a:t>that </a:t>
            </a:r>
            <a:r>
              <a:rPr lang="en-US" sz="2400" smtClean="0"/>
              <a:t>4n </a:t>
            </a:r>
            <a:r>
              <a:rPr lang="en-US" sz="2400" dirty="0"/>
              <a:t>+ 2 is </a:t>
            </a:r>
            <a:r>
              <a:rPr lang="en-US" sz="2400" dirty="0" smtClean="0"/>
              <a:t>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), O(n3), O(2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), O(10</a:t>
            </a:r>
            <a:r>
              <a:rPr lang="en-US" sz="2400" baseline="30000" dirty="0" smtClean="0"/>
              <a:t>n</a:t>
            </a:r>
            <a:r>
              <a:rPr lang="en-US" sz="2400" dirty="0"/>
              <a:t>) as per the </a:t>
            </a:r>
            <a:r>
              <a:rPr lang="en-US" sz="2400" dirty="0" smtClean="0"/>
              <a:t>definition</a:t>
            </a:r>
            <a:r>
              <a:rPr lang="en-US" sz="2400" dirty="0"/>
              <a:t>. i.e., it captures all </a:t>
            </a:r>
            <a:r>
              <a:rPr lang="en-US" sz="2400" dirty="0" smtClean="0"/>
              <a:t>upper bounds</a:t>
            </a:r>
            <a:r>
              <a:rPr lang="en-US" sz="2400" dirty="0"/>
              <a:t>. For the above example, O(n) is a tight upper bound whereas the rest are loose </a:t>
            </a:r>
            <a:r>
              <a:rPr lang="en-US" sz="2400" dirty="0" smtClean="0"/>
              <a:t>upper bounds</a:t>
            </a:r>
            <a:r>
              <a:rPr lang="en-US" sz="2400" dirty="0"/>
              <a:t>.</a:t>
            </a:r>
            <a:endParaRPr lang="en-US" sz="2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600" dirty="0" smtClean="0"/>
              <a:t>Exercises – Big-oh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100n </a:t>
            </a:r>
            <a:r>
              <a:rPr lang="en-US" dirty="0"/>
              <a:t>+ 6 = O(n</a:t>
            </a:r>
            <a:r>
              <a:rPr lang="en-US" dirty="0" smtClean="0"/>
              <a:t>)</a:t>
            </a:r>
            <a:r>
              <a:rPr lang="pt-BR" dirty="0"/>
              <a:t>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100n </a:t>
            </a:r>
            <a:r>
              <a:rPr lang="pt-BR" dirty="0"/>
              <a:t>+ 6 </a:t>
            </a:r>
            <a:r>
              <a:rPr lang="en-US" i="1" dirty="0"/>
              <a:t> </a:t>
            </a:r>
            <a:r>
              <a:rPr lang="en-US" dirty="0"/>
              <a:t>≤ </a:t>
            </a:r>
            <a:r>
              <a:rPr lang="pt-BR" dirty="0" smtClean="0"/>
              <a:t>101.n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/>
              <a:t>c = 101 </a:t>
            </a:r>
            <a:r>
              <a:rPr lang="en-US" dirty="0" smtClean="0"/>
              <a:t>∀</a:t>
            </a:r>
            <a:r>
              <a:rPr lang="pt-BR" dirty="0" smtClean="0"/>
              <a:t>n ≥6</a:t>
            </a:r>
            <a:r>
              <a:rPr lang="pt-BR" dirty="0"/>
              <a:t>. One can also write 100n + 6 = O(n</a:t>
            </a:r>
            <a:r>
              <a:rPr lang="pt-BR" baseline="30000" dirty="0"/>
              <a:t>3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pt-BR" dirty="0" smtClean="0"/>
              <a:t>3. </a:t>
            </a:r>
            <a:r>
              <a:rPr lang="en-US" dirty="0"/>
              <a:t>10n</a:t>
            </a:r>
            <a:r>
              <a:rPr lang="en-US" baseline="30000" dirty="0"/>
              <a:t>2</a:t>
            </a:r>
            <a:r>
              <a:rPr lang="en-US" dirty="0"/>
              <a:t> + 4n + 2 =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3n + 3 = O(2</a:t>
            </a:r>
            <a:r>
              <a:rPr lang="en-US" baseline="30000" dirty="0"/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 + n + 5 =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r>
              <a:rPr lang="en-US" sz="2400" dirty="0"/>
              <a:t>The asymptotic upper bound provided by O-notation may or may not be asymptotically tight.</a:t>
            </a:r>
          </a:p>
          <a:p>
            <a:r>
              <a:rPr lang="en-US" sz="2400" dirty="0"/>
              <a:t>The bound 2n</a:t>
            </a:r>
            <a:r>
              <a:rPr lang="en-US" sz="2400" baseline="30000" dirty="0"/>
              <a:t>2</a:t>
            </a:r>
            <a:r>
              <a:rPr lang="en-US" sz="2400" dirty="0"/>
              <a:t>=O(n</a:t>
            </a:r>
            <a:r>
              <a:rPr lang="en-US" sz="2400" baseline="30000" dirty="0"/>
              <a:t>2</a:t>
            </a:r>
            <a:r>
              <a:rPr lang="en-US" sz="2400" dirty="0"/>
              <a:t>) is asymptotically tight, but the bound 2n=O(n</a:t>
            </a:r>
            <a:r>
              <a:rPr lang="en-US" sz="2400" baseline="30000" dirty="0"/>
              <a:t>2</a:t>
            </a:r>
            <a:r>
              <a:rPr lang="en-US" sz="2400" dirty="0"/>
              <a:t>) is </a:t>
            </a:r>
            <a:r>
              <a:rPr lang="en-US" sz="2400" b="1" dirty="0"/>
              <a:t>not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efined as </a:t>
            </a:r>
            <a:r>
              <a:rPr lang="en-US" sz="2400" i="1" dirty="0" smtClean="0"/>
              <a:t>f(n</a:t>
            </a:r>
            <a:r>
              <a:rPr lang="en-US" sz="2400" i="1" dirty="0"/>
              <a:t>) = o(g(n)) </a:t>
            </a:r>
            <a:r>
              <a:rPr lang="en-US" sz="2400" dirty="0"/>
              <a:t>if for any positive constant c &gt; 0</a:t>
            </a:r>
            <a:r>
              <a:rPr lang="en-US" sz="2400" dirty="0" smtClean="0"/>
              <a:t>, there </a:t>
            </a:r>
            <a:r>
              <a:rPr lang="en-US" sz="2400" dirty="0"/>
              <a:t>exists a positive constant n</a:t>
            </a:r>
            <a:r>
              <a:rPr lang="en-US" sz="2400" baseline="-25000" dirty="0"/>
              <a:t>0</a:t>
            </a:r>
            <a:r>
              <a:rPr lang="en-US" sz="2400" dirty="0"/>
              <a:t> &gt; 0 such </a:t>
            </a:r>
            <a:r>
              <a:rPr lang="en-US" sz="2400" dirty="0" smtClean="0"/>
              <a:t>that </a:t>
            </a:r>
            <a:r>
              <a:rPr lang="pt-BR" sz="2400" dirty="0" smtClean="0"/>
              <a:t>0 ≤ f(n</a:t>
            </a:r>
            <a:r>
              <a:rPr lang="pt-BR" sz="2400" dirty="0"/>
              <a:t>) &lt; </a:t>
            </a:r>
            <a:r>
              <a:rPr lang="pt-BR" sz="2400" dirty="0" smtClean="0"/>
              <a:t>c. g(n</a:t>
            </a:r>
            <a:r>
              <a:rPr lang="pt-BR" sz="2400" dirty="0"/>
              <a:t>) for all n </a:t>
            </a:r>
            <a:r>
              <a:rPr lang="pt-BR" sz="2400" dirty="0" smtClean="0"/>
              <a:t>≥n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.</a:t>
            </a:r>
          </a:p>
          <a:p>
            <a:r>
              <a:rPr lang="pt-BR" sz="2400" b="1" dirty="0" smtClean="0"/>
              <a:t>Example: </a:t>
            </a:r>
            <a:r>
              <a:rPr lang="en-US" sz="2400" dirty="0"/>
              <a:t>2n = o(n</a:t>
            </a:r>
            <a:r>
              <a:rPr lang="en-US" sz="2400" baseline="30000" dirty="0"/>
              <a:t>2</a:t>
            </a:r>
            <a:r>
              <a:rPr lang="en-US" sz="2400" dirty="0"/>
              <a:t>), but 2n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≠ </a:t>
            </a:r>
            <a:r>
              <a:rPr lang="en-US" sz="2400" dirty="0"/>
              <a:t>o(n</a:t>
            </a:r>
            <a:r>
              <a:rPr lang="en-US" sz="2400" baseline="30000" dirty="0"/>
              <a:t>2</a:t>
            </a:r>
            <a:r>
              <a:rPr lang="en-US" sz="2400" dirty="0"/>
              <a:t>). Note that here n</a:t>
            </a:r>
            <a:r>
              <a:rPr lang="en-US" sz="2400" baseline="30000" dirty="0"/>
              <a:t>2</a:t>
            </a:r>
            <a:r>
              <a:rPr lang="en-US" sz="2400" dirty="0"/>
              <a:t> is </a:t>
            </a:r>
            <a:r>
              <a:rPr lang="en-US" sz="2400" dirty="0" err="1" smtClean="0"/>
              <a:t>polynomially</a:t>
            </a:r>
            <a:r>
              <a:rPr lang="en-US" sz="2400" dirty="0" smtClean="0"/>
              <a:t> </a:t>
            </a:r>
            <a:r>
              <a:rPr lang="en-US" sz="2400" dirty="0"/>
              <a:t>larger than 2n by </a:t>
            </a:r>
            <a:r>
              <a:rPr lang="en-US" sz="2400" dirty="0" smtClean="0"/>
              <a:t>n</a:t>
            </a:r>
            <a:r>
              <a:rPr lang="el-GR" sz="2400" baseline="30000" dirty="0" smtClean="0"/>
              <a:t>ε</a:t>
            </a:r>
            <a:r>
              <a:rPr lang="en-US" sz="2400" dirty="0" smtClean="0"/>
              <a:t>, </a:t>
            </a:r>
            <a:r>
              <a:rPr lang="el-GR" sz="2400" dirty="0"/>
              <a:t> ε </a:t>
            </a:r>
            <a:r>
              <a:rPr lang="en-US" sz="2400" dirty="0" smtClean="0"/>
              <a:t>= </a:t>
            </a:r>
            <a:r>
              <a:rPr lang="en-US" sz="2400" dirty="0"/>
              <a:t>1.</a:t>
            </a:r>
            <a:endParaRPr lang="pt-BR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1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"/>
            <a:ext cx="7620000" cy="895350"/>
          </a:xfrm>
        </p:spPr>
        <p:txBody>
          <a:bodyPr>
            <a:noAutofit/>
          </a:bodyPr>
          <a:lstStyle/>
          <a:p>
            <a:r>
              <a:rPr lang="en-US" sz="3200" dirty="0"/>
              <a:t>Asymptotic lower bounds - </a:t>
            </a:r>
            <a:r>
              <a:rPr lang="en-US" sz="3200" b="1" dirty="0" smtClean="0"/>
              <a:t>Omega</a:t>
            </a:r>
            <a:r>
              <a:rPr lang="en-IN" sz="3200" b="1" dirty="0" smtClean="0"/>
              <a:t> </a:t>
            </a:r>
            <a:r>
              <a:rPr lang="en-IN" sz="3200" b="1" dirty="0"/>
              <a:t>Notation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200150"/>
            <a:ext cx="6019802" cy="3810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function </a:t>
            </a:r>
            <a:r>
              <a:rPr lang="en-US" sz="1600" i="1" dirty="0"/>
              <a:t>f(n) = </a:t>
            </a:r>
            <a:r>
              <a:rPr lang="el-GR" sz="1600" i="1" dirty="0"/>
              <a:t>Ω</a:t>
            </a:r>
            <a:r>
              <a:rPr lang="en-US" sz="1600" i="1" dirty="0" smtClean="0"/>
              <a:t>(g(n</a:t>
            </a:r>
            <a:r>
              <a:rPr lang="en-US" sz="1600" i="1" dirty="0"/>
              <a:t>)) </a:t>
            </a:r>
            <a:r>
              <a:rPr lang="en-US" sz="1600" dirty="0" smtClean="0"/>
              <a:t>if and only if there exists positive constants </a:t>
            </a:r>
            <a:r>
              <a:rPr lang="en-US" sz="1600" i="1" dirty="0" smtClean="0"/>
              <a:t>c, </a:t>
            </a:r>
            <a:r>
              <a:rPr lang="en-US" sz="1600" i="1" dirty="0"/>
              <a:t>n</a:t>
            </a:r>
            <a:r>
              <a:rPr lang="en-US" sz="1600" i="1" baseline="-25000" dirty="0"/>
              <a:t>0  </a:t>
            </a:r>
            <a:r>
              <a:rPr lang="en-US" sz="1600" dirty="0" smtClean="0"/>
              <a:t>such that </a:t>
            </a:r>
          </a:p>
          <a:p>
            <a:pPr marL="0" indent="0"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  f(n) </a:t>
            </a:r>
            <a:r>
              <a:rPr lang="en-US" sz="1600" dirty="0" smtClean="0"/>
              <a:t>≥ </a:t>
            </a:r>
            <a:r>
              <a:rPr lang="en-US" sz="1600" i="1" dirty="0" smtClean="0"/>
              <a:t>cg(n) </a:t>
            </a:r>
            <a:r>
              <a:rPr lang="en-US" sz="1600" dirty="0" smtClean="0"/>
              <a:t>	for ∀ n ≥n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, </a:t>
            </a:r>
            <a:r>
              <a:rPr lang="en-US" sz="1600" dirty="0" smtClean="0"/>
              <a:t>c&gt;0</a:t>
            </a:r>
            <a:r>
              <a:rPr lang="en-US" sz="1600" dirty="0"/>
              <a:t>;</a:t>
            </a:r>
            <a:endParaRPr lang="en-US" sz="1600" dirty="0" smtClean="0"/>
          </a:p>
          <a:p>
            <a:r>
              <a:rPr lang="en-US" sz="1600" dirty="0"/>
              <a:t>Big-oh can be used to denote all </a:t>
            </a:r>
            <a:r>
              <a:rPr lang="en-US" sz="1600" dirty="0" smtClean="0"/>
              <a:t>lower bounds </a:t>
            </a:r>
            <a:r>
              <a:rPr lang="en-US" sz="1600" dirty="0"/>
              <a:t>on the time complexity </a:t>
            </a:r>
            <a:r>
              <a:rPr lang="en-US" sz="1600" dirty="0" smtClean="0"/>
              <a:t>of an algorithm.</a:t>
            </a:r>
          </a:p>
          <a:p>
            <a:r>
              <a:rPr lang="en-US" sz="1600" dirty="0"/>
              <a:t>Big-oh also captures the </a:t>
            </a:r>
            <a:r>
              <a:rPr lang="en-US" sz="1600" dirty="0" smtClean="0"/>
              <a:t>best case </a:t>
            </a:r>
            <a:r>
              <a:rPr lang="en-US" sz="1600" dirty="0"/>
              <a:t>analysis of an algorithm.</a:t>
            </a:r>
            <a:endParaRPr lang="en-US" sz="1600" dirty="0" smtClean="0"/>
          </a:p>
          <a:p>
            <a:pPr marL="45720" indent="0">
              <a:buNone/>
            </a:pPr>
            <a:r>
              <a:rPr lang="en-US" sz="2000" b="1" dirty="0" smtClean="0"/>
              <a:t>Examples: </a:t>
            </a:r>
            <a:r>
              <a:rPr lang="en-US" sz="2000" dirty="0" smtClean="0"/>
              <a:t>f(n) = 3n+2;  g(n) = n</a:t>
            </a:r>
          </a:p>
          <a:p>
            <a:pPr marL="457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3n+2 ≥ n,	c=1 </a:t>
            </a:r>
            <a:r>
              <a:rPr lang="en-US" sz="2000" dirty="0"/>
              <a:t>∀ n </a:t>
            </a:r>
            <a:r>
              <a:rPr lang="en-US" sz="2000" dirty="0" smtClean="0"/>
              <a:t>≥1</a:t>
            </a:r>
          </a:p>
          <a:p>
            <a:pPr marL="45720" indent="0">
              <a:buNone/>
            </a:pPr>
            <a:r>
              <a:rPr lang="en-US" sz="2000" dirty="0"/>
              <a:t>	3n+2 ≥ </a:t>
            </a:r>
            <a:r>
              <a:rPr lang="en-US" sz="2000" dirty="0" smtClean="0"/>
              <a:t>n</a:t>
            </a:r>
          </a:p>
          <a:p>
            <a:pPr marL="45720" indent="0">
              <a:buNone/>
            </a:pPr>
            <a:r>
              <a:rPr lang="en-US" sz="2000" dirty="0" smtClean="0"/>
              <a:t>=&gt; 3n+2 = </a:t>
            </a:r>
            <a:r>
              <a:rPr lang="el-GR" sz="2000" b="1" dirty="0"/>
              <a:t>Ω</a:t>
            </a:r>
            <a:r>
              <a:rPr lang="en-US" sz="2000" dirty="0" smtClean="0"/>
              <a:t>(n)</a:t>
            </a:r>
          </a:p>
          <a:p>
            <a:pPr marL="45720" indent="0">
              <a:buNone/>
            </a:pPr>
            <a:r>
              <a:rPr lang="en-US" sz="2000" dirty="0" smtClean="0"/>
              <a:t>Hence f(n) = </a:t>
            </a:r>
            <a:r>
              <a:rPr lang="el-GR" sz="2000" b="1" dirty="0"/>
              <a:t>Ω</a:t>
            </a:r>
            <a:r>
              <a:rPr lang="en-US" sz="2000" dirty="0" smtClean="0"/>
              <a:t>(n)	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</p:txBody>
      </p:sp>
      <p:pic>
        <p:nvPicPr>
          <p:cNvPr id="5" name="Picture 4" descr="graph_Ome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047750"/>
            <a:ext cx="238319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Exercises - </a:t>
            </a:r>
            <a:r>
              <a:rPr lang="el-GR" sz="3200" b="1" dirty="0"/>
              <a:t>Ω</a:t>
            </a:r>
            <a:r>
              <a:rPr lang="en-IN" sz="3200" b="1" dirty="0"/>
              <a:t> Notation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10n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+ 4n + 2 = </a:t>
            </a:r>
            <a:r>
              <a:rPr lang="el-GR" b="1" dirty="0"/>
              <a:t>Ω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10n</a:t>
            </a:r>
            <a:r>
              <a:rPr lang="en-US" baseline="30000" dirty="0"/>
              <a:t>2</a:t>
            </a:r>
            <a:r>
              <a:rPr lang="en-US" dirty="0"/>
              <a:t> + 4n + 2 </a:t>
            </a:r>
            <a:r>
              <a:rPr lang="en-US" dirty="0" smtClean="0"/>
              <a:t>≥ n</a:t>
            </a:r>
            <a:r>
              <a:rPr lang="en-US" baseline="30000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 = 1 </a:t>
            </a:r>
            <a:r>
              <a:rPr lang="en-US" dirty="0"/>
              <a:t>∀ n </a:t>
            </a:r>
            <a:r>
              <a:rPr lang="en-US" dirty="0" smtClean="0"/>
              <a:t>≥ 1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n3 + n + 5 = </a:t>
            </a:r>
            <a:r>
              <a:rPr lang="el-GR" b="1" dirty="0"/>
              <a:t>Ω</a:t>
            </a:r>
            <a:r>
              <a:rPr lang="en-US" dirty="0" smtClean="0"/>
              <a:t>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pt-BR" dirty="0"/>
              <a:t>2n</a:t>
            </a:r>
            <a:r>
              <a:rPr lang="pt-BR" baseline="30000" dirty="0"/>
              <a:t>2</a:t>
            </a:r>
            <a:r>
              <a:rPr lang="pt-BR" dirty="0"/>
              <a:t> + n log n + 1 = </a:t>
            </a:r>
            <a:r>
              <a:rPr lang="el-GR" b="1" dirty="0"/>
              <a:t>Ω</a:t>
            </a:r>
            <a:r>
              <a:rPr lang="pt-BR" dirty="0" smtClean="0"/>
              <a:t>(n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Introduction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need algorithm analysis ?</a:t>
            </a:r>
          </a:p>
          <a:p>
            <a:pPr lvl="1"/>
            <a:r>
              <a:rPr lang="en-US" altLang="zh-CN">
                <a:ea typeface="宋体" charset="-122"/>
              </a:rPr>
              <a:t>writing a working program is not good enough</a:t>
            </a:r>
          </a:p>
          <a:p>
            <a:pPr lvl="1"/>
            <a:r>
              <a:rPr lang="en-US" altLang="zh-CN">
                <a:ea typeface="宋体" charset="-122"/>
              </a:rPr>
              <a:t>The program may be inefficient!</a:t>
            </a:r>
          </a:p>
          <a:p>
            <a:pPr lvl="1"/>
            <a:r>
              <a:rPr lang="en-US" altLang="zh-CN">
                <a:ea typeface="宋体" charset="-122"/>
              </a:rPr>
              <a:t>If the program is run on a </a:t>
            </a:r>
            <a:r>
              <a:rPr lang="en-US" altLang="zh-CN">
                <a:solidFill>
                  <a:srgbClr val="00FF00"/>
                </a:solidFill>
                <a:ea typeface="宋体" charset="-122"/>
              </a:rPr>
              <a:t>large data set</a:t>
            </a:r>
            <a:r>
              <a:rPr lang="en-US" altLang="zh-CN">
                <a:ea typeface="宋体" charset="-122"/>
              </a:rPr>
              <a:t>, then the running time becomes an issue</a:t>
            </a:r>
          </a:p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7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ω</a:t>
            </a:r>
            <a:r>
              <a:rPr lang="en-US" dirty="0" smtClean="0"/>
              <a:t>-notation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3927873"/>
          </a:xfrm>
        </p:spPr>
        <p:txBody>
          <a:bodyPr/>
          <a:lstStyle/>
          <a:p>
            <a:r>
              <a:rPr lang="en-US" sz="2000" dirty="0"/>
              <a:t>We use </a:t>
            </a:r>
            <a:r>
              <a:rPr lang="el-GR" sz="2000" b="1" dirty="0"/>
              <a:t>ω </a:t>
            </a:r>
            <a:r>
              <a:rPr lang="en-US" sz="2000" dirty="0" smtClean="0"/>
              <a:t>-</a:t>
            </a:r>
            <a:r>
              <a:rPr lang="en-US" sz="2000" dirty="0"/>
              <a:t>notation to denote a lower bound that is not asymptotically tight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define </a:t>
            </a:r>
            <a:r>
              <a:rPr lang="el-GR" sz="2000" b="1" dirty="0"/>
              <a:t>ω</a:t>
            </a:r>
            <a:r>
              <a:rPr lang="en-US" sz="2000" dirty="0" smtClean="0"/>
              <a:t>(g(n</a:t>
            </a:r>
            <a:r>
              <a:rPr lang="en-US" sz="2000" dirty="0"/>
              <a:t>)) (little-omega) </a:t>
            </a:r>
            <a:r>
              <a:rPr lang="en-US" sz="2000" dirty="0" smtClean="0"/>
              <a:t>as f(n</a:t>
            </a:r>
            <a:r>
              <a:rPr lang="en-US" sz="2000" dirty="0"/>
              <a:t>) = </a:t>
            </a:r>
            <a:r>
              <a:rPr lang="el-GR" sz="2000" b="1" dirty="0"/>
              <a:t>ω</a:t>
            </a:r>
            <a:r>
              <a:rPr lang="en-US" sz="2000" dirty="0" smtClean="0"/>
              <a:t>(g(n</a:t>
            </a:r>
            <a:r>
              <a:rPr lang="en-US" sz="2000" dirty="0"/>
              <a:t>)) if for any positive constant c &gt; 0, there exists a positive constant n</a:t>
            </a:r>
            <a:r>
              <a:rPr lang="en-US" sz="2000" baseline="-25000" dirty="0"/>
              <a:t>0</a:t>
            </a:r>
            <a:r>
              <a:rPr lang="en-US" sz="2000" dirty="0"/>
              <a:t> &gt; 0 such </a:t>
            </a:r>
            <a:r>
              <a:rPr lang="en-US" sz="2000" dirty="0" smtClean="0"/>
              <a:t>that </a:t>
            </a:r>
            <a:r>
              <a:rPr lang="pt-BR" sz="2000" dirty="0" smtClean="0"/>
              <a:t>0 ≤ c.g(n</a:t>
            </a:r>
            <a:r>
              <a:rPr lang="pt-BR" sz="2000" dirty="0"/>
              <a:t>) &lt; f(n) for all </a:t>
            </a:r>
            <a:r>
              <a:rPr lang="pt-BR" sz="2000" dirty="0" smtClean="0"/>
              <a:t>n≥n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.</a:t>
            </a:r>
          </a:p>
          <a:p>
            <a:r>
              <a:rPr lang="en-US" sz="2000" dirty="0"/>
              <a:t>For example</a:t>
            </a:r>
            <a:r>
              <a:rPr lang="en-US" sz="2000" dirty="0" smtClean="0"/>
              <a:t>, </a:t>
            </a:r>
            <a:r>
              <a:rPr lang="pt-BR" sz="2000" dirty="0"/>
              <a:t>n</a:t>
            </a:r>
            <a:r>
              <a:rPr lang="pt-BR" sz="2000" baseline="30000" dirty="0"/>
              <a:t>2</a:t>
            </a:r>
            <a:r>
              <a:rPr lang="pt-BR" sz="2000" dirty="0"/>
              <a:t> = </a:t>
            </a:r>
            <a:r>
              <a:rPr lang="el-GR" sz="2000" b="1" dirty="0"/>
              <a:t>ω</a:t>
            </a:r>
            <a:r>
              <a:rPr lang="pt-BR" sz="2000" dirty="0" smtClean="0"/>
              <a:t>(n</a:t>
            </a:r>
            <a:r>
              <a:rPr lang="pt-BR" sz="2000" dirty="0"/>
              <a:t>) but n</a:t>
            </a:r>
            <a:r>
              <a:rPr lang="pt-BR" sz="2000" baseline="30000" dirty="0"/>
              <a:t>2</a:t>
            </a:r>
            <a:r>
              <a:rPr lang="pt-BR" sz="2000" dirty="0"/>
              <a:t> ≠</a:t>
            </a:r>
            <a:r>
              <a:rPr lang="pt-BR" sz="2000" dirty="0" smtClean="0"/>
              <a:t> </a:t>
            </a:r>
            <a:r>
              <a:rPr lang="el-GR" sz="2000" b="1" dirty="0"/>
              <a:t>ω</a:t>
            </a:r>
            <a:r>
              <a:rPr lang="pt-BR" sz="2000" dirty="0" smtClean="0"/>
              <a:t>(n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).</a:t>
            </a:r>
          </a:p>
          <a:p>
            <a:pPr marL="0" indent="0">
              <a:buNone/>
            </a:pPr>
            <a:r>
              <a:rPr lang="en-US" sz="2000" dirty="0"/>
              <a:t>3n + 2 = </a:t>
            </a:r>
            <a:r>
              <a:rPr lang="el-GR" sz="2000" b="1" dirty="0"/>
              <a:t>ω</a:t>
            </a:r>
            <a:r>
              <a:rPr lang="en-US" sz="2000" dirty="0" smtClean="0"/>
              <a:t>(log(n))</a:t>
            </a:r>
          </a:p>
          <a:p>
            <a:pPr marL="0" indent="0">
              <a:buNone/>
            </a:pPr>
            <a:r>
              <a:rPr lang="en-US" sz="2000" dirty="0" smtClean="0"/>
              <a:t>10n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+ 4n + </a:t>
            </a:r>
            <a:r>
              <a:rPr lang="en-US" sz="2000" dirty="0" smtClean="0"/>
              <a:t>2 = ?</a:t>
            </a:r>
          </a:p>
          <a:p>
            <a:pPr marL="0" indent="0">
              <a:buNone/>
            </a:pPr>
            <a:r>
              <a:rPr lang="en-US" sz="2000" dirty="0"/>
              <a:t>5n</a:t>
            </a:r>
            <a:r>
              <a:rPr lang="en-US" sz="2000" baseline="30000" dirty="0"/>
              <a:t>6</a:t>
            </a:r>
            <a:r>
              <a:rPr lang="en-US" sz="2000" dirty="0"/>
              <a:t> + 7n + </a:t>
            </a:r>
            <a:r>
              <a:rPr lang="en-US" sz="2000" dirty="0" smtClean="0"/>
              <a:t>9 = ?</a:t>
            </a:r>
          </a:p>
          <a:p>
            <a:pPr marL="0" indent="0">
              <a:buNone/>
            </a:pPr>
            <a:r>
              <a:rPr lang="pt-BR" sz="2000" dirty="0"/>
              <a:t>2n</a:t>
            </a:r>
            <a:r>
              <a:rPr lang="pt-BR" sz="2000" baseline="30000" dirty="0"/>
              <a:t>2</a:t>
            </a:r>
            <a:r>
              <a:rPr lang="pt-BR" sz="2000" dirty="0"/>
              <a:t> + n log n + </a:t>
            </a:r>
            <a:r>
              <a:rPr lang="pt-BR" sz="2000" dirty="0" smtClean="0"/>
              <a:t>1 =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pt-BR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8458200" cy="895350"/>
          </a:xfrm>
        </p:spPr>
        <p:txBody>
          <a:bodyPr>
            <a:noAutofit/>
          </a:bodyPr>
          <a:lstStyle/>
          <a:p>
            <a:r>
              <a:rPr lang="en-US" sz="3200" dirty="0"/>
              <a:t>Asymptotic tight bound - </a:t>
            </a:r>
            <a:r>
              <a:rPr lang="en-US" sz="2800" b="1" dirty="0" smtClean="0"/>
              <a:t>Theta</a:t>
            </a:r>
            <a:r>
              <a:rPr lang="en-IN" sz="2800" b="1" dirty="0" smtClean="0"/>
              <a:t> </a:t>
            </a:r>
            <a:r>
              <a:rPr lang="en-IN" sz="2800" b="1" dirty="0"/>
              <a:t>Notation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275" y="742950"/>
            <a:ext cx="5953125" cy="4191000"/>
          </a:xfrm>
        </p:spPr>
        <p:txBody>
          <a:bodyPr>
            <a:normAutofit/>
          </a:bodyPr>
          <a:lstStyle/>
          <a:p>
            <a:r>
              <a:rPr lang="en-US" sz="2000" dirty="0"/>
              <a:t>The function </a:t>
            </a:r>
            <a:r>
              <a:rPr lang="en-US" sz="2000" i="1" dirty="0"/>
              <a:t>f(n) = </a:t>
            </a:r>
            <a:r>
              <a:rPr lang="el-GR" sz="2000" b="1" dirty="0"/>
              <a:t>Ꝋ</a:t>
            </a:r>
            <a:r>
              <a:rPr lang="en-US" sz="2000" i="1" dirty="0" smtClean="0"/>
              <a:t>(g(n</a:t>
            </a:r>
            <a:r>
              <a:rPr lang="en-US" sz="2000" i="1" dirty="0"/>
              <a:t>)) </a:t>
            </a:r>
            <a:r>
              <a:rPr lang="en-US" sz="2000" dirty="0"/>
              <a:t>if and only if there exists positive constants </a:t>
            </a:r>
            <a:r>
              <a:rPr lang="en-US" sz="2000" i="1" dirty="0" smtClean="0"/>
              <a:t>c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c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, </a:t>
            </a:r>
            <a:r>
              <a:rPr lang="en-US" sz="2000" i="1" dirty="0"/>
              <a:t>n</a:t>
            </a:r>
            <a:r>
              <a:rPr lang="en-US" sz="2000" i="1" baseline="-25000" dirty="0"/>
              <a:t>0  </a:t>
            </a:r>
            <a:r>
              <a:rPr lang="en-US" sz="2000" dirty="0"/>
              <a:t>such that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g</a:t>
            </a:r>
            <a:r>
              <a:rPr lang="en-US" sz="2000" i="1" dirty="0" smtClean="0"/>
              <a:t>(n</a:t>
            </a:r>
            <a:r>
              <a:rPr lang="en-US" sz="2000" i="1" dirty="0"/>
              <a:t>) </a:t>
            </a:r>
            <a:r>
              <a:rPr lang="en-US" sz="2000" dirty="0" smtClean="0"/>
              <a:t>≤ </a:t>
            </a:r>
            <a:r>
              <a:rPr lang="en-US" sz="2000" i="1" dirty="0" smtClean="0"/>
              <a:t>f(n</a:t>
            </a:r>
            <a:r>
              <a:rPr lang="en-US" sz="2000" i="1" dirty="0"/>
              <a:t>) </a:t>
            </a:r>
            <a:r>
              <a:rPr lang="en-US" sz="2000" dirty="0"/>
              <a:t>≤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g</a:t>
            </a:r>
            <a:r>
              <a:rPr lang="en-US" sz="2000" i="1" dirty="0" smtClean="0"/>
              <a:t>(n</a:t>
            </a:r>
            <a:r>
              <a:rPr lang="en-US" sz="2000" i="1" dirty="0"/>
              <a:t>) </a:t>
            </a:r>
            <a:r>
              <a:rPr lang="en-US" sz="2000" dirty="0"/>
              <a:t>	for ∀ n ≥n</a:t>
            </a:r>
            <a:r>
              <a:rPr lang="en-US" sz="2000" baseline="-25000" dirty="0"/>
              <a:t>0</a:t>
            </a:r>
            <a:r>
              <a:rPr lang="en-US" sz="2000" dirty="0"/>
              <a:t> ,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&gt;0</a:t>
            </a:r>
            <a:r>
              <a:rPr lang="en-US" sz="2000" dirty="0"/>
              <a:t>;</a:t>
            </a:r>
          </a:p>
          <a:p>
            <a:r>
              <a:rPr lang="en-US" sz="2000" dirty="0"/>
              <a:t>Theta can be used to denote tight bounds of an algorithm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g(n) is a lower bound as well as an upper bound for f(n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f(n) = </a:t>
            </a:r>
            <a:r>
              <a:rPr lang="el-GR" sz="2000" b="1" dirty="0"/>
              <a:t>Ꝋ</a:t>
            </a:r>
            <a:r>
              <a:rPr lang="en-US" sz="2000" dirty="0" smtClean="0"/>
              <a:t>(g(n</a:t>
            </a:r>
            <a:r>
              <a:rPr lang="en-US" sz="2000" dirty="0"/>
              <a:t>)) if </a:t>
            </a:r>
            <a:r>
              <a:rPr lang="en-US" sz="2000" dirty="0" smtClean="0"/>
              <a:t>and </a:t>
            </a:r>
            <a:r>
              <a:rPr lang="pt-BR" sz="2000" dirty="0" smtClean="0"/>
              <a:t>only </a:t>
            </a:r>
            <a:r>
              <a:rPr lang="pt-BR" sz="2000" dirty="0"/>
              <a:t>if f(n) = </a:t>
            </a:r>
            <a:r>
              <a:rPr lang="el-GR" sz="2000" b="1" dirty="0"/>
              <a:t>Ω</a:t>
            </a:r>
            <a:r>
              <a:rPr lang="pt-BR" sz="2000" dirty="0" smtClean="0"/>
              <a:t>(g(n</a:t>
            </a:r>
            <a:r>
              <a:rPr lang="pt-BR" sz="2000" dirty="0"/>
              <a:t>)) and f(n) = O(g(n</a:t>
            </a:r>
            <a:r>
              <a:rPr lang="pt-BR" sz="2000" dirty="0" smtClean="0"/>
              <a:t>)).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AutoShape 4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 descr="graph_th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7155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/>
              <a:t>Asymptotic tight bound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3n + 10</a:t>
            </a:r>
            <a:r>
              <a:rPr lang="en-US" sz="2400" baseline="30000" dirty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3n ≤ 3n +10</a:t>
            </a:r>
            <a:r>
              <a:rPr lang="en-US" sz="2400" baseline="30000" dirty="0" smtClean="0"/>
              <a:t>10  </a:t>
            </a:r>
            <a:r>
              <a:rPr lang="en-US" sz="2400" dirty="0" smtClean="0"/>
              <a:t> ≤</a:t>
            </a:r>
            <a:r>
              <a:rPr lang="en-US" sz="2400" dirty="0"/>
              <a:t> </a:t>
            </a:r>
            <a:r>
              <a:rPr lang="en-US" sz="2400" dirty="0" smtClean="0"/>
              <a:t>4n, c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=3,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=4 ∀n ≥ 10</a:t>
            </a:r>
            <a:r>
              <a:rPr lang="en-US" sz="2400" baseline="30000" dirty="0" smtClean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3n + </a:t>
            </a:r>
            <a:r>
              <a:rPr lang="en-US" sz="2400" dirty="0"/>
              <a:t>10</a:t>
            </a:r>
            <a:r>
              <a:rPr lang="en-US" sz="2400" baseline="30000" dirty="0"/>
              <a:t>10</a:t>
            </a:r>
            <a:r>
              <a:rPr lang="en-US" sz="2400" dirty="0" smtClean="0"/>
              <a:t> = </a:t>
            </a:r>
            <a:r>
              <a:rPr lang="el-GR" sz="2400" dirty="0"/>
              <a:t>Ꝋ </a:t>
            </a:r>
            <a:r>
              <a:rPr lang="en-US" sz="2400" dirty="0" smtClean="0"/>
              <a:t>(n) </a:t>
            </a:r>
          </a:p>
          <a:p>
            <a:pPr marL="0" indent="0">
              <a:buNone/>
            </a:pPr>
            <a:r>
              <a:rPr lang="en-US" sz="2000" dirty="0"/>
              <a:t>Note that the </a:t>
            </a:r>
            <a:r>
              <a:rPr lang="en-US" sz="2000" dirty="0" smtClean="0"/>
              <a:t>first </a:t>
            </a:r>
            <a:r>
              <a:rPr lang="en-US" sz="2000" dirty="0"/>
              <a:t>inequality captures 3n+10</a:t>
            </a:r>
            <a:r>
              <a:rPr lang="en-US" sz="2000" baseline="30000" dirty="0"/>
              <a:t>10</a:t>
            </a:r>
            <a:r>
              <a:rPr lang="en-US" sz="2000" dirty="0"/>
              <a:t> = </a:t>
            </a:r>
            <a:r>
              <a:rPr lang="el-GR" sz="2000" b="1" dirty="0"/>
              <a:t>Ω</a:t>
            </a:r>
            <a:r>
              <a:rPr lang="en-US" sz="2000" dirty="0" smtClean="0"/>
              <a:t>(n</a:t>
            </a:r>
            <a:r>
              <a:rPr lang="en-US" sz="2000" dirty="0"/>
              <a:t>) and the later one captures 3n+10</a:t>
            </a:r>
            <a:r>
              <a:rPr lang="en-US" sz="2000" baseline="30000" dirty="0"/>
              <a:t>10</a:t>
            </a:r>
            <a:r>
              <a:rPr lang="en-US" sz="2000" dirty="0"/>
              <a:t> </a:t>
            </a:r>
            <a:r>
              <a:rPr lang="en-US" sz="2000" dirty="0" smtClean="0"/>
              <a:t>= O(n).</a:t>
            </a:r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/>
              <a:t>10n</a:t>
            </a:r>
            <a:r>
              <a:rPr lang="en-US" sz="2000" baseline="30000" dirty="0"/>
              <a:t>2</a:t>
            </a:r>
            <a:r>
              <a:rPr lang="en-US" sz="2000" dirty="0"/>
              <a:t> + 4n + 2 = </a:t>
            </a:r>
            <a:r>
              <a:rPr lang="el-GR" sz="2000" dirty="0"/>
              <a:t>Ꝋ</a:t>
            </a:r>
            <a:r>
              <a:rPr lang="en-US" sz="2000" dirty="0" smtClean="0"/>
              <a:t>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pt-BR" sz="2000" dirty="0" smtClean="0"/>
              <a:t>10n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/>
              <a:t>≤</a:t>
            </a:r>
            <a:r>
              <a:rPr lang="pt-BR" sz="2000" dirty="0" smtClean="0"/>
              <a:t> 10n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/>
              <a:t>+ 4n + 2  </a:t>
            </a:r>
            <a:r>
              <a:rPr lang="pt-BR" sz="2000" dirty="0" smtClean="0"/>
              <a:t>≤ 20n</a:t>
            </a:r>
            <a:r>
              <a:rPr lang="pt-BR" sz="2000" baseline="30000" dirty="0" smtClean="0"/>
              <a:t>2</a:t>
            </a:r>
            <a:r>
              <a:rPr lang="pt-BR" sz="2000" dirty="0"/>
              <a:t>; </a:t>
            </a:r>
            <a:r>
              <a:rPr lang="en-US" sz="2000" dirty="0" smtClean="0"/>
              <a:t>∀</a:t>
            </a:r>
            <a:r>
              <a:rPr lang="pt-BR" sz="2000" dirty="0" smtClean="0"/>
              <a:t>n </a:t>
            </a:r>
            <a:r>
              <a:rPr lang="en-US" sz="2000" dirty="0" smtClean="0"/>
              <a:t>≥ </a:t>
            </a:r>
            <a:r>
              <a:rPr lang="pt-BR" sz="2000" dirty="0" smtClean="0"/>
              <a:t>1</a:t>
            </a:r>
            <a:r>
              <a:rPr lang="pt-BR" sz="2000" dirty="0"/>
              <a:t>; c</a:t>
            </a:r>
            <a:r>
              <a:rPr lang="pt-BR" sz="2000" baseline="-25000" dirty="0"/>
              <a:t>1</a:t>
            </a:r>
            <a:r>
              <a:rPr lang="pt-BR" sz="2000" dirty="0"/>
              <a:t> = 10; c</a:t>
            </a:r>
            <a:r>
              <a:rPr lang="pt-BR" sz="2000" baseline="-25000" dirty="0"/>
              <a:t>2</a:t>
            </a:r>
            <a:r>
              <a:rPr lang="pt-BR" sz="2000" dirty="0"/>
              <a:t> = </a:t>
            </a:r>
            <a:r>
              <a:rPr lang="pt-BR" sz="2000" dirty="0" smtClean="0"/>
              <a:t>20</a:t>
            </a:r>
          </a:p>
          <a:p>
            <a:pPr marL="0" indent="0">
              <a:buNone/>
            </a:pPr>
            <a:r>
              <a:rPr lang="pt-BR" sz="2000" dirty="0" smtClean="0"/>
              <a:t>3. </a:t>
            </a:r>
            <a:r>
              <a:rPr lang="en-US" sz="2000" dirty="0"/>
              <a:t>6(2</a:t>
            </a:r>
            <a:r>
              <a:rPr lang="en-US" sz="2000" baseline="30000" dirty="0"/>
              <a:t>n</a:t>
            </a:r>
            <a:r>
              <a:rPr lang="en-US" sz="2000" dirty="0"/>
              <a:t>) </a:t>
            </a:r>
            <a:r>
              <a:rPr lang="en-US" sz="2000" dirty="0" smtClean="0"/>
              <a:t>+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= ? </a:t>
            </a:r>
          </a:p>
          <a:p>
            <a:pPr marL="0" indent="0">
              <a:buNone/>
            </a:pPr>
            <a:r>
              <a:rPr lang="pt-BR" sz="2000" dirty="0" smtClean="0"/>
              <a:t>4. </a:t>
            </a:r>
            <a:r>
              <a:rPr lang="pt-BR" sz="2000" dirty="0"/>
              <a:t>2n</a:t>
            </a:r>
            <a:r>
              <a:rPr lang="pt-BR" sz="2000" baseline="30000" dirty="0"/>
              <a:t>2</a:t>
            </a:r>
            <a:r>
              <a:rPr lang="pt-BR" sz="2000" dirty="0"/>
              <a:t> + n log n + </a:t>
            </a:r>
            <a:r>
              <a:rPr lang="pt-BR" sz="2000" dirty="0" smtClean="0"/>
              <a:t>1 = ?</a:t>
            </a:r>
            <a:endParaRPr lang="en-US" sz="2000" baseline="30000" dirty="0" smtClean="0"/>
          </a:p>
          <a:p>
            <a:pPr marL="0" indent="0">
              <a:buNone/>
            </a:pPr>
            <a:endParaRPr lang="en-US" sz="2000" baseline="30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1175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81957-8815-4FE0-9D89-FA5BEEAA3FA9}" type="slidenum">
              <a:rPr lang="en-US"/>
              <a:pPr/>
              <a:t>43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time complexities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143000"/>
            <a:ext cx="5867400" cy="3714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O(1)		constant time</a:t>
            </a:r>
          </a:p>
          <a:p>
            <a:r>
              <a:rPr lang="en-US" dirty="0"/>
              <a:t>O(log n)		log time</a:t>
            </a:r>
          </a:p>
          <a:p>
            <a:r>
              <a:rPr lang="en-US" dirty="0"/>
              <a:t>O(n)		linear time</a:t>
            </a:r>
          </a:p>
          <a:p>
            <a:r>
              <a:rPr lang="en-US" dirty="0"/>
              <a:t>O(n log n)	</a:t>
            </a:r>
            <a:r>
              <a:rPr lang="en-US" dirty="0" smtClean="0"/>
              <a:t>log </a:t>
            </a:r>
            <a:r>
              <a:rPr lang="en-US" dirty="0"/>
              <a:t>linear time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		quadratic time</a:t>
            </a:r>
          </a:p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		cubic time</a:t>
            </a:r>
          </a:p>
          <a:p>
            <a:r>
              <a:rPr lang="en-US" dirty="0"/>
              <a:t>O(2</a:t>
            </a:r>
            <a:r>
              <a:rPr lang="en-US" sz="3200" baseline="30000" dirty="0"/>
              <a:t>n</a:t>
            </a:r>
            <a:r>
              <a:rPr lang="en-US" dirty="0"/>
              <a:t>)		exponential time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62000" y="1028700"/>
            <a:ext cx="18288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</a:rPr>
              <a:t>BETTER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WORSE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624888" y="1705987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4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to 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print(“DSA”);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=1,j=1;</a:t>
            </a:r>
          </a:p>
          <a:p>
            <a:pPr marL="4572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 to n){</a:t>
            </a:r>
          </a:p>
          <a:p>
            <a:pPr marL="45720" indent="0">
              <a:buNone/>
            </a:pPr>
            <a:r>
              <a:rPr lang="en-US" dirty="0" smtClean="0"/>
              <a:t>             for(j </a:t>
            </a:r>
            <a:r>
              <a:rPr lang="en-US" dirty="0"/>
              <a:t>to n</a:t>
            </a:r>
            <a:r>
              <a:rPr lang="en-US" dirty="0" smtClean="0"/>
              <a:t>){</a:t>
            </a:r>
          </a:p>
          <a:p>
            <a:pPr marL="45720" indent="0">
              <a:buNone/>
            </a:pPr>
            <a:r>
              <a:rPr lang="en-US" dirty="0" smtClean="0"/>
              <a:t>               	print(“DSA”);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j++</a:t>
            </a:r>
            <a:r>
              <a:rPr lang="en-US" dirty="0" smtClean="0"/>
              <a:t>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}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 smtClean="0"/>
              <a:t>       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</a:t>
            </a:r>
            <a:r>
              <a:rPr lang="en-US" dirty="0" smtClean="0"/>
              <a:t>=1, s=1;</a:t>
            </a:r>
          </a:p>
          <a:p>
            <a:pPr marL="45720" indent="0">
              <a:buNone/>
            </a:pPr>
            <a:r>
              <a:rPr lang="en-US" dirty="0" smtClean="0"/>
              <a:t>        while(s &lt; n){</a:t>
            </a:r>
          </a:p>
          <a:p>
            <a:pPr marL="45720" indent="0">
              <a:buNone/>
            </a:pPr>
            <a:r>
              <a:rPr lang="en-US" dirty="0" smtClean="0"/>
              <a:t>             print(“DSA”);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 smtClean="0"/>
              <a:t>             s=</a:t>
            </a:r>
            <a:r>
              <a:rPr lang="en-US" dirty="0" err="1" smtClean="0"/>
              <a:t>s+i</a:t>
            </a:r>
            <a:r>
              <a:rPr lang="en-US" dirty="0" smtClean="0"/>
              <a:t>;</a:t>
            </a:r>
          </a:p>
          <a:p>
            <a:pPr marL="45720" indent="0">
              <a:buNone/>
            </a:pPr>
            <a:r>
              <a:rPr lang="en-US" dirty="0" smtClean="0"/>
              <a:t>        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O(√n)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50446"/>
              </p:ext>
            </p:extLst>
          </p:nvPr>
        </p:nvGraphicFramePr>
        <p:xfrm>
          <a:off x="685800" y="1200150"/>
          <a:ext cx="2971800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799" y="2266950"/>
            <a:ext cx="3200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 is the sum of first </a:t>
            </a:r>
            <a:r>
              <a:rPr lang="en-IN" dirty="0" err="1" smtClean="0"/>
              <a:t>i</a:t>
            </a:r>
            <a:r>
              <a:rPr lang="en-IN" dirty="0" smtClean="0"/>
              <a:t> natural numbers.</a:t>
            </a:r>
          </a:p>
          <a:p>
            <a:endParaRPr lang="en-IN" dirty="0"/>
          </a:p>
          <a:p>
            <a:r>
              <a:rPr lang="en-IN" dirty="0" smtClean="0"/>
              <a:t>If the loop runs for k times then the loop condition becomes false when s = k(k+1)/2 &gt;= n</a:t>
            </a:r>
          </a:p>
          <a:p>
            <a:endParaRPr lang="en-IN" dirty="0"/>
          </a:p>
          <a:p>
            <a:r>
              <a:rPr lang="en-IN" dirty="0" smtClean="0"/>
              <a:t>When (k</a:t>
            </a:r>
            <a:r>
              <a:rPr lang="en-IN" baseline="30000" dirty="0" smtClean="0"/>
              <a:t>2</a:t>
            </a:r>
            <a:r>
              <a:rPr lang="en-IN" dirty="0" smtClean="0"/>
              <a:t> + k)/2 = n</a:t>
            </a:r>
          </a:p>
          <a:p>
            <a:r>
              <a:rPr lang="en-IN" dirty="0" smtClean="0"/>
              <a:t>k = √n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27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while(i</a:t>
            </a:r>
            <a:r>
              <a:rPr lang="en-US" baseline="30000" dirty="0" smtClean="0"/>
              <a:t>2</a:t>
            </a:r>
            <a:r>
              <a:rPr lang="en-US" dirty="0" smtClean="0"/>
              <a:t> &lt;= 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print(“DSA”);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O(√n)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=1,j=1,k=1;</a:t>
            </a:r>
          </a:p>
          <a:p>
            <a:pPr marL="45720" indent="0">
              <a:buNone/>
            </a:pPr>
            <a:r>
              <a:rPr lang="en-US" dirty="0" smtClean="0"/>
              <a:t>        for(;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n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45720" indent="0">
              <a:buNone/>
            </a:pPr>
            <a:r>
              <a:rPr lang="en-US" dirty="0" smtClean="0"/>
              <a:t>             for(; j&lt;n 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for(; k&lt;100 ; k++)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10319"/>
              </p:ext>
            </p:extLst>
          </p:nvPr>
        </p:nvGraphicFramePr>
        <p:xfrm>
          <a:off x="609600" y="819145"/>
          <a:ext cx="1981200" cy="2590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883920"/>
                <a:gridCol w="792480"/>
              </a:tblGrid>
              <a:tr h="37011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2*100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3*100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1,2,3,4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4*100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1,2,..,n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n*100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5575" y="3790950"/>
            <a:ext cx="3425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DSA is printed 100+2*100+3*100+…. +n*100</a:t>
            </a:r>
          </a:p>
          <a:p>
            <a:r>
              <a:rPr lang="en-IN" dirty="0" smtClean="0"/>
              <a:t>=100(1+2+3+….n)</a:t>
            </a:r>
          </a:p>
          <a:p>
            <a:r>
              <a:rPr lang="en-IN" dirty="0" smtClean="0"/>
              <a:t>=100(n(n+1)/2)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6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=1,j=1,k=1;</a:t>
            </a:r>
          </a:p>
          <a:p>
            <a:pPr marL="45720" indent="0">
              <a:buNone/>
            </a:pPr>
            <a:r>
              <a:rPr lang="en-US" dirty="0" smtClean="0"/>
              <a:t>        for(; </a:t>
            </a:r>
            <a:r>
              <a:rPr lang="en-US" dirty="0" err="1" smtClean="0"/>
              <a:t>i</a:t>
            </a:r>
            <a:r>
              <a:rPr lang="en-US" dirty="0" smtClean="0"/>
              <a:t> &lt;=n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45720" indent="0">
              <a:buNone/>
            </a:pPr>
            <a:r>
              <a:rPr lang="en-US" dirty="0" smtClean="0"/>
              <a:t>             for(; j&lt;=i</a:t>
            </a:r>
            <a:r>
              <a:rPr lang="en-US" baseline="30000" dirty="0" smtClean="0"/>
              <a:t>2</a:t>
            </a:r>
            <a:r>
              <a:rPr lang="en-US" dirty="0" smtClean="0"/>
              <a:t> 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for(; k&lt;=n/2 ; k++)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9025"/>
              </p:ext>
            </p:extLst>
          </p:nvPr>
        </p:nvGraphicFramePr>
        <p:xfrm>
          <a:off x="457200" y="819145"/>
          <a:ext cx="2130425" cy="2586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758"/>
                <a:gridCol w="950497"/>
                <a:gridCol w="852170"/>
              </a:tblGrid>
              <a:tr h="37011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1*n/2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4times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4*n/2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9times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9*n/2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068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times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*n/2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5575" y="3790950"/>
            <a:ext cx="342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DSA is printed </a:t>
            </a:r>
          </a:p>
          <a:p>
            <a:r>
              <a:rPr lang="en-IN" dirty="0" smtClean="0"/>
              <a:t>=n/2(1+4+9+….n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</a:p>
          <a:p>
            <a:r>
              <a:rPr lang="en-IN" dirty="0" smtClean="0"/>
              <a:t>=n/2(n(n+1)(2n+1)/6)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7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Algorithm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An algorithm is a </a:t>
            </a:r>
            <a:r>
              <a:rPr lang="en-US" sz="4800" dirty="0" smtClean="0"/>
              <a:t>finite </a:t>
            </a:r>
            <a:r>
              <a:rPr lang="en-US" sz="4800" dirty="0"/>
              <a:t>sequence of logically related instructions to solve a </a:t>
            </a:r>
            <a:r>
              <a:rPr lang="en-US" sz="4800" dirty="0" smtClean="0"/>
              <a:t>computational </a:t>
            </a:r>
            <a:r>
              <a:rPr lang="en-US" sz="4800" dirty="0"/>
              <a:t>problem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05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for(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/>
              <a:t>i</a:t>
            </a:r>
            <a:r>
              <a:rPr lang="en-US" dirty="0" smtClean="0"/>
              <a:t>&lt;=n ;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*2)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 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Suppose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*3 then O(log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) and so 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15707"/>
              </p:ext>
            </p:extLst>
          </p:nvPr>
        </p:nvGraphicFramePr>
        <p:xfrm>
          <a:off x="457200" y="819145"/>
          <a:ext cx="1278255" cy="2586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758"/>
                <a:gridCol w="950497"/>
              </a:tblGrid>
              <a:tr h="37011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0</a:t>
                      </a:r>
                      <a:endParaRPr lang="en-IN" baseline="30000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068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375" y="3790950"/>
            <a:ext cx="2054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DSA is printed </a:t>
            </a:r>
          </a:p>
          <a:p>
            <a:r>
              <a:rPr lang="en-IN" dirty="0" smtClean="0"/>
              <a:t>2</a:t>
            </a:r>
            <a:r>
              <a:rPr lang="en-IN" baseline="30000" dirty="0" smtClean="0"/>
              <a:t>k</a:t>
            </a:r>
            <a:r>
              <a:rPr lang="en-IN" dirty="0" smtClean="0"/>
              <a:t>=n</a:t>
            </a:r>
          </a:p>
          <a:p>
            <a:r>
              <a:rPr lang="en-IN" dirty="0" smtClean="0"/>
              <a:t>k=log</a:t>
            </a:r>
            <a:r>
              <a:rPr lang="en-IN" baseline="-25000" dirty="0" smtClean="0"/>
              <a:t>2</a:t>
            </a:r>
            <a:r>
              <a:rPr lang="en-IN" dirty="0" smtClean="0"/>
              <a:t>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5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=1,j=1,k=1;</a:t>
            </a:r>
          </a:p>
          <a:p>
            <a:pPr marL="4572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=n/2; </a:t>
            </a:r>
            <a:r>
              <a:rPr lang="en-US" dirty="0" err="1" smtClean="0"/>
              <a:t>i</a:t>
            </a:r>
            <a:r>
              <a:rPr lang="en-US" dirty="0" smtClean="0"/>
              <a:t> &lt;=n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45720" indent="0">
              <a:buNone/>
            </a:pPr>
            <a:r>
              <a:rPr lang="en-US" dirty="0" smtClean="0"/>
              <a:t>             for(j=1; j&lt;=n 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for(k=1; k&lt;=n ; k*=2)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dependency between loops hence directly we can calculate n/2 * n * 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7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r>
              <a:rPr lang="en-US" sz="2400" dirty="0"/>
              <a:t>As many algorithms are recursive in nature, it is </a:t>
            </a:r>
            <a:r>
              <a:rPr lang="en-US" sz="2400" dirty="0" smtClean="0"/>
              <a:t>natural to </a:t>
            </a:r>
            <a:r>
              <a:rPr lang="en-US" sz="2400" dirty="0"/>
              <a:t>analyze algorithms based on recurrence relations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Recurrence relation is a mathematical </a:t>
            </a:r>
            <a:r>
              <a:rPr lang="en-US" sz="2400" dirty="0" smtClean="0"/>
              <a:t>model that </a:t>
            </a:r>
            <a:r>
              <a:rPr lang="en-US" sz="2400" dirty="0"/>
              <a:t>captures the underlying time-complexity of an algorithm</a:t>
            </a:r>
            <a:r>
              <a:rPr lang="en-US" sz="2400" dirty="0" smtClean="0"/>
              <a:t>. To analyze recurrence relations, </a:t>
            </a:r>
          </a:p>
          <a:p>
            <a:pPr marL="0" indent="0">
              <a:buNone/>
            </a:pPr>
            <a:r>
              <a:rPr lang="en-US" sz="2400" dirty="0" smtClean="0"/>
              <a:t>              </a:t>
            </a:r>
            <a:r>
              <a:rPr lang="en-US" sz="2400" dirty="0">
                <a:solidFill>
                  <a:srgbClr val="7030A0"/>
                </a:solidFill>
              </a:rPr>
              <a:t>- </a:t>
            </a:r>
            <a:r>
              <a:rPr lang="en-US" sz="2400" dirty="0" smtClean="0">
                <a:solidFill>
                  <a:srgbClr val="7030A0"/>
                </a:solidFill>
              </a:rPr>
              <a:t> Substitution </a:t>
            </a:r>
            <a:r>
              <a:rPr lang="en-US" sz="2400" dirty="0">
                <a:solidFill>
                  <a:srgbClr val="7030A0"/>
                </a:solidFill>
              </a:rPr>
              <a:t>method,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	-  Recurrence </a:t>
            </a:r>
            <a:r>
              <a:rPr lang="en-US" sz="2400" dirty="0">
                <a:solidFill>
                  <a:srgbClr val="7030A0"/>
                </a:solidFill>
              </a:rPr>
              <a:t>tree method, and  </a:t>
            </a:r>
            <a:r>
              <a:rPr lang="en-US" sz="2400" dirty="0" smtClean="0">
                <a:solidFill>
                  <a:srgbClr val="7030A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	-  Master </a:t>
            </a:r>
            <a:r>
              <a:rPr lang="en-US" sz="2400" dirty="0">
                <a:solidFill>
                  <a:srgbClr val="7030A0"/>
                </a:solidFill>
              </a:rPr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41446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200" dirty="0"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400" dirty="0"/>
              <a:t>Consider a computational problem P and an algorithm that solves </a:t>
            </a:r>
            <a:r>
              <a:rPr lang="en-US" sz="2400" dirty="0" smtClean="0"/>
              <a:t>P.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T(n) </a:t>
            </a:r>
            <a:r>
              <a:rPr lang="en-US" sz="2400" dirty="0"/>
              <a:t>be the </a:t>
            </a:r>
            <a:r>
              <a:rPr lang="en-US" sz="2400" dirty="0" smtClean="0"/>
              <a:t>worst-case </a:t>
            </a:r>
            <a:r>
              <a:rPr lang="en-US" sz="2400" dirty="0"/>
              <a:t>time complexity of the algorithm with n being the input size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i="1" dirty="0">
                <a:solidFill>
                  <a:srgbClr val="7030A0"/>
                </a:solidFill>
              </a:rPr>
              <a:t>searching and sorting</a:t>
            </a:r>
            <a:r>
              <a:rPr lang="en-US" sz="2400" dirty="0"/>
              <a:t>, </a:t>
            </a:r>
            <a:r>
              <a:rPr lang="en-US" sz="2400" i="1" dirty="0"/>
              <a:t>T(n) </a:t>
            </a:r>
            <a:r>
              <a:rPr lang="en-US" sz="2400" dirty="0"/>
              <a:t>denotes the number of</a:t>
            </a:r>
          </a:p>
          <a:p>
            <a:r>
              <a:rPr lang="en-US" sz="2400" dirty="0"/>
              <a:t>comparisons incurred by an algorithm on an input size </a:t>
            </a:r>
            <a:r>
              <a:rPr lang="en-US" sz="2400" i="1" dirty="0"/>
              <a:t>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800" dirty="0"/>
              <a:t>Case studies: Searching and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r>
              <a:rPr lang="en-US" sz="2000" dirty="0"/>
              <a:t>Linear </a:t>
            </a:r>
            <a:r>
              <a:rPr lang="en-US" sz="2000" dirty="0" smtClean="0"/>
              <a:t>Search</a:t>
            </a:r>
          </a:p>
          <a:p>
            <a:pPr marL="0" indent="0">
              <a:buNone/>
            </a:pPr>
            <a:r>
              <a:rPr lang="en-US" sz="2000" b="1" i="1" dirty="0"/>
              <a:t>Input</a:t>
            </a:r>
            <a:r>
              <a:rPr lang="en-US" sz="2000" b="1" i="1" dirty="0" smtClean="0"/>
              <a:t>:</a:t>
            </a:r>
            <a:r>
              <a:rPr lang="en-US" sz="2000" b="1" dirty="0" smtClean="0"/>
              <a:t> </a:t>
            </a:r>
            <a:r>
              <a:rPr lang="en-US" sz="2000" dirty="0"/>
              <a:t>Array A, an element </a:t>
            </a:r>
            <a:r>
              <a:rPr lang="en-US" sz="2000" i="1" dirty="0" smtClean="0"/>
              <a:t>x.</a:t>
            </a:r>
          </a:p>
          <a:p>
            <a:pPr marL="0" indent="0">
              <a:buNone/>
            </a:pPr>
            <a:r>
              <a:rPr lang="en-US" sz="2000" b="1" i="1" dirty="0"/>
              <a:t>Question</a:t>
            </a:r>
            <a:r>
              <a:rPr lang="en-US" sz="2000" b="1" i="1" dirty="0" smtClean="0"/>
              <a:t>: </a:t>
            </a:r>
            <a:r>
              <a:rPr lang="en-US" sz="2000" dirty="0"/>
              <a:t>Is </a:t>
            </a:r>
            <a:r>
              <a:rPr lang="en-US" sz="2000" dirty="0" smtClean="0"/>
              <a:t>x € A.</a:t>
            </a:r>
          </a:p>
          <a:p>
            <a:pPr marL="0" indent="0">
              <a:buNone/>
            </a:pPr>
            <a:r>
              <a:rPr lang="en-US" sz="2000" dirty="0" smtClean="0"/>
              <a:t>- Let T(</a:t>
            </a:r>
            <a:r>
              <a:rPr lang="en-US" sz="2000" i="1" dirty="0" smtClean="0"/>
              <a:t>n</a:t>
            </a:r>
            <a:r>
              <a:rPr lang="en-US" sz="2000" dirty="0"/>
              <a:t>) be the number </a:t>
            </a:r>
            <a:r>
              <a:rPr lang="en-US" sz="2000" dirty="0" smtClean="0"/>
              <a:t>of comparisons </a:t>
            </a:r>
            <a:r>
              <a:rPr lang="en-US" sz="2000" dirty="0"/>
              <a:t>(time) required for linear search on an array of size </a:t>
            </a:r>
            <a:r>
              <a:rPr lang="en-US" sz="2000" i="1" dirty="0"/>
              <a:t>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- When </a:t>
            </a:r>
            <a:r>
              <a:rPr lang="en-US" sz="2000" dirty="0"/>
              <a:t>n = 1, T(1) = 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- </a:t>
            </a:r>
            <a:r>
              <a:rPr lang="en-US" sz="2400" dirty="0"/>
              <a:t>T(n) = 1 + </a:t>
            </a:r>
            <a:r>
              <a:rPr lang="en-US" sz="2400" dirty="0" smtClean="0"/>
              <a:t>T(n-1</a:t>
            </a:r>
            <a:r>
              <a:rPr lang="en-US" sz="2400" dirty="0"/>
              <a:t>) = 1 </a:t>
            </a:r>
            <a:r>
              <a:rPr lang="en-US" sz="2400" dirty="0" smtClean="0"/>
              <a:t>+…+ </a:t>
            </a:r>
            <a:r>
              <a:rPr lang="en-US" sz="2400" dirty="0"/>
              <a:t>1 + T(1</a:t>
            </a:r>
            <a:r>
              <a:rPr lang="en-US" sz="2400" dirty="0" smtClean="0"/>
              <a:t>) and T(1) = 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pt-BR" sz="2400" dirty="0"/>
              <a:t>T(n) = </a:t>
            </a:r>
            <a:r>
              <a:rPr lang="pt-BR" sz="2400" dirty="0" smtClean="0"/>
              <a:t>n-1 </a:t>
            </a:r>
            <a:r>
              <a:rPr lang="pt-BR" sz="2400" dirty="0"/>
              <a:t>+ 1 = </a:t>
            </a:r>
            <a:r>
              <a:rPr lang="pt-BR" sz="2400" dirty="0" smtClean="0"/>
              <a:t>n.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- i.e., T(n) = </a:t>
            </a:r>
            <a:r>
              <a:rPr lang="el-GR" sz="2400" b="1" dirty="0" smtClean="0"/>
              <a:t>Ꝋ</a:t>
            </a:r>
            <a:r>
              <a:rPr lang="en-US" sz="2400" b="1" dirty="0" smtClean="0"/>
              <a:t>(n).</a:t>
            </a:r>
            <a:endParaRPr lang="en-US" sz="2400" dirty="0" smtClean="0"/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513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800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610600" cy="4191000"/>
          </a:xfrm>
        </p:spPr>
        <p:txBody>
          <a:bodyPr>
            <a:normAutofit/>
          </a:bodyPr>
          <a:lstStyle/>
          <a:p>
            <a:r>
              <a:rPr lang="en-US" sz="2000" dirty="0"/>
              <a:t>Input</a:t>
            </a:r>
            <a:r>
              <a:rPr lang="en-US" sz="2000" dirty="0" smtClean="0"/>
              <a:t>: </a:t>
            </a:r>
            <a:r>
              <a:rPr lang="en-US" sz="2000" dirty="0"/>
              <a:t>Sorted array A of size </a:t>
            </a:r>
            <a:r>
              <a:rPr lang="en-US" sz="2000" i="1" dirty="0"/>
              <a:t>n</a:t>
            </a:r>
            <a:r>
              <a:rPr lang="en-US" sz="2000" dirty="0"/>
              <a:t>, an element</a:t>
            </a:r>
            <a:r>
              <a:rPr lang="en-US" sz="2000" i="1" dirty="0"/>
              <a:t> x </a:t>
            </a:r>
            <a:r>
              <a:rPr lang="en-US" sz="2000" dirty="0"/>
              <a:t>to be </a:t>
            </a:r>
            <a:r>
              <a:rPr lang="en-US" sz="2000" dirty="0" smtClean="0"/>
              <a:t>searched.</a:t>
            </a:r>
          </a:p>
          <a:p>
            <a:r>
              <a:rPr lang="en-US" sz="2000" dirty="0"/>
              <a:t>Question</a:t>
            </a:r>
            <a:r>
              <a:rPr lang="en-US" sz="2000" dirty="0" smtClean="0"/>
              <a:t>: Is </a:t>
            </a:r>
            <a:r>
              <a:rPr lang="en-US" sz="2000" dirty="0"/>
              <a:t>x € </a:t>
            </a:r>
            <a:r>
              <a:rPr lang="en-US" sz="2000" dirty="0" smtClean="0"/>
              <a:t>A.</a:t>
            </a:r>
          </a:p>
          <a:p>
            <a:r>
              <a:rPr lang="en-US" sz="2000" dirty="0"/>
              <a:t>Check whether </a:t>
            </a:r>
            <a:r>
              <a:rPr lang="en-US" sz="2000" dirty="0" smtClean="0"/>
              <a:t>A[n/2</a:t>
            </a:r>
            <a:r>
              <a:rPr lang="en-US" sz="2000" dirty="0"/>
              <a:t>] = x. If x &gt; </a:t>
            </a:r>
            <a:r>
              <a:rPr lang="en-US" sz="2000" dirty="0" smtClean="0"/>
              <a:t>A[n/2], prune left half, else right half.</a:t>
            </a:r>
          </a:p>
          <a:p>
            <a:pPr marL="0" indent="0">
              <a:buNone/>
            </a:pPr>
            <a:r>
              <a:rPr lang="en-US" sz="2000" dirty="0" smtClean="0"/>
              <a:t>T(n) = T(n/2) + 1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= T(n/4) + 1 +1</a:t>
            </a:r>
          </a:p>
          <a:p>
            <a:pPr marL="0" indent="0">
              <a:buNone/>
            </a:pPr>
            <a:r>
              <a:rPr lang="en-US" sz="2000" dirty="0" smtClean="0"/>
              <a:t>= T(n/8) + 1+ 1+ 1</a:t>
            </a:r>
          </a:p>
          <a:p>
            <a:pPr marL="0" indent="0">
              <a:buNone/>
            </a:pPr>
            <a:r>
              <a:rPr lang="en-US" sz="2400" dirty="0" smtClean="0"/>
              <a:t>= T(n/2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 + 3</a:t>
            </a:r>
          </a:p>
          <a:p>
            <a:pPr marL="0" indent="0">
              <a:buNone/>
            </a:pPr>
            <a:r>
              <a:rPr lang="en-US" sz="2400" baseline="30000" dirty="0" smtClean="0"/>
              <a:t>…</a:t>
            </a:r>
          </a:p>
          <a:p>
            <a:pPr marL="0" indent="0">
              <a:buNone/>
            </a:pPr>
            <a:r>
              <a:rPr lang="en-US" sz="2400" baseline="30000" dirty="0" smtClean="0"/>
              <a:t>=</a:t>
            </a:r>
            <a:r>
              <a:rPr lang="en-US" sz="2400" dirty="0" smtClean="0"/>
              <a:t> T(n/2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) + k =&gt; 1 +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=&gt;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&lt;= 1+log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 &lt;= 2log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n, for all n&gt;=2 </a:t>
            </a:r>
          </a:p>
          <a:p>
            <a:pPr marL="0" indent="0">
              <a:buNone/>
            </a:pPr>
            <a:r>
              <a:rPr lang="en-US" sz="2400" dirty="0" smtClean="0"/>
              <a:t>= T(1) + k =&gt; n/2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= 1, n =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;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k; k=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n. T(n) = </a:t>
            </a:r>
            <a:r>
              <a:rPr lang="el-GR" sz="2400" b="1" dirty="0"/>
              <a:t>Ꝋ</a:t>
            </a:r>
            <a:r>
              <a:rPr lang="en-US" sz="2400" dirty="0" smtClean="0"/>
              <a:t>(n). </a:t>
            </a:r>
            <a:endParaRPr lang="en-US" sz="2400" baseline="30000" dirty="0" smtClean="0"/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0" y="666750"/>
            <a:ext cx="3581400" cy="385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aseline="30000" dirty="0" smtClean="0"/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0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 smtClean="0"/>
              <a:t>Recurrence Relations…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Sorting</a:t>
            </a:r>
          </a:p>
          <a:p>
            <a:pPr marL="0" indent="0">
              <a:buNone/>
            </a:pPr>
            <a:r>
              <a:rPr lang="en-US" sz="2000" dirty="0"/>
              <a:t>To sort an array of n elements using </a:t>
            </a:r>
            <a:r>
              <a:rPr lang="en-US" sz="2000" dirty="0" err="1"/>
              <a:t>nd</a:t>
            </a:r>
            <a:r>
              <a:rPr lang="en-US" sz="2000" dirty="0"/>
              <a:t>-max (returns maximum) as a black box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Approach</a:t>
            </a:r>
            <a:r>
              <a:rPr lang="en-US" sz="2400" b="1" dirty="0" smtClean="0"/>
              <a:t>: </a:t>
            </a:r>
            <a:r>
              <a:rPr lang="en-US" sz="2400" dirty="0"/>
              <a:t>Repeatedly </a:t>
            </a:r>
            <a:r>
              <a:rPr lang="en-US" sz="2400" dirty="0" smtClean="0"/>
              <a:t>find </a:t>
            </a:r>
            <a:r>
              <a:rPr lang="en-US" sz="2400" dirty="0"/>
              <a:t>the maximum element and remove it from the array</a:t>
            </a:r>
            <a:r>
              <a:rPr lang="en-US" sz="2400" dirty="0" smtClean="0"/>
              <a:t>. </a:t>
            </a:r>
            <a:r>
              <a:rPr lang="en-US" sz="2400" dirty="0"/>
              <a:t>The order in </a:t>
            </a:r>
            <a:r>
              <a:rPr lang="en-US" sz="2400" dirty="0" smtClean="0"/>
              <a:t>which the </a:t>
            </a:r>
            <a:r>
              <a:rPr lang="en-US" sz="2400" dirty="0"/>
              <a:t>maximum elements are extracted is the sorted </a:t>
            </a:r>
            <a:r>
              <a:rPr lang="en-US" sz="2400" dirty="0" smtClean="0"/>
              <a:t>sequence.</a:t>
            </a:r>
          </a:p>
          <a:p>
            <a:pPr marL="0" indent="0">
              <a:buNone/>
            </a:pPr>
            <a:r>
              <a:rPr lang="en-US" sz="2400" dirty="0" smtClean="0"/>
              <a:t>T(n) = </a:t>
            </a:r>
            <a:r>
              <a:rPr lang="pt-BR" sz="2400" dirty="0" smtClean="0"/>
              <a:t>T(n-1</a:t>
            </a:r>
            <a:r>
              <a:rPr lang="pt-BR" sz="2400" dirty="0"/>
              <a:t>) + </a:t>
            </a:r>
            <a:r>
              <a:rPr lang="pt-BR" sz="2400" dirty="0" smtClean="0"/>
              <a:t>n-1 </a:t>
            </a:r>
            <a:r>
              <a:rPr lang="pt-BR" sz="2400" dirty="0"/>
              <a:t>= </a:t>
            </a:r>
            <a:r>
              <a:rPr lang="pt-BR" sz="2400" dirty="0" smtClean="0"/>
              <a:t>T(n-2</a:t>
            </a:r>
            <a:r>
              <a:rPr lang="pt-BR" sz="2400" dirty="0"/>
              <a:t>) + </a:t>
            </a:r>
            <a:r>
              <a:rPr lang="pt-BR" sz="2400" dirty="0" smtClean="0"/>
              <a:t>n-2 </a:t>
            </a:r>
            <a:r>
              <a:rPr lang="pt-BR" sz="2400" dirty="0"/>
              <a:t>+ </a:t>
            </a:r>
            <a:r>
              <a:rPr lang="pt-BR" sz="2400" dirty="0" smtClean="0"/>
              <a:t>n-1 </a:t>
            </a:r>
            <a:r>
              <a:rPr lang="pt-BR" sz="2400" dirty="0"/>
              <a:t>= T(1) + 1 + </a:t>
            </a:r>
            <a:r>
              <a:rPr lang="pt-BR" sz="2400" dirty="0" smtClean="0"/>
              <a:t>... </a:t>
            </a:r>
            <a:r>
              <a:rPr lang="pt-BR" sz="2400" dirty="0"/>
              <a:t>+ </a:t>
            </a:r>
            <a:r>
              <a:rPr lang="pt-BR" sz="2400" dirty="0" smtClean="0"/>
              <a:t>n-1 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=  (n(n-1))/2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=  </a:t>
            </a:r>
            <a:r>
              <a:rPr lang="el-GR" sz="2400" b="1" dirty="0" smtClean="0"/>
              <a:t>Ꝋ</a:t>
            </a:r>
            <a:r>
              <a:rPr lang="pt-BR" sz="2400" dirty="0" smtClean="0"/>
              <a:t>(n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).</a:t>
            </a:r>
          </a:p>
          <a:p>
            <a:pPr marL="0" indent="0">
              <a:buNone/>
            </a:pPr>
            <a:endParaRPr lang="pt-BR" sz="2400" dirty="0" smtClean="0"/>
          </a:p>
          <a:p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11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Solve </a:t>
            </a:r>
            <a:r>
              <a:rPr lang="en-US" dirty="0"/>
              <a:t>T(n) = n + T(n-1</a:t>
            </a:r>
            <a:r>
              <a:rPr lang="en-US" dirty="0" smtClean="0"/>
              <a:t>), n&gt;1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      </a:t>
            </a:r>
            <a:r>
              <a:rPr lang="en-US" dirty="0"/>
              <a:t>= 1		</a:t>
            </a:r>
            <a:r>
              <a:rPr lang="en-US" dirty="0" smtClean="0"/>
              <a:t>    , n=1</a:t>
            </a:r>
          </a:p>
          <a:p>
            <a:pPr marL="45720" indent="0">
              <a:buNone/>
            </a:pPr>
            <a:r>
              <a:rPr lang="en-US" dirty="0" smtClean="0"/>
              <a:t>2. Develop a recurrence relation for finding maximum </a:t>
            </a:r>
            <a:r>
              <a:rPr lang="en-US" dirty="0"/>
              <a:t>in an array of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elements and solve.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"/>
            <a:ext cx="4952999" cy="361949"/>
          </a:xfrm>
        </p:spPr>
        <p:txBody>
          <a:bodyPr>
            <a:noAutofit/>
          </a:bodyPr>
          <a:lstStyle/>
          <a:p>
            <a:r>
              <a:rPr lang="en-IN" sz="1800" b="1" dirty="0" smtClean="0"/>
              <a:t>Answer 1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6" y="361950"/>
            <a:ext cx="8759824" cy="47815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 smtClean="0"/>
              <a:t>Solve T(n</a:t>
            </a:r>
            <a:r>
              <a:rPr lang="en-US" sz="7200" dirty="0"/>
              <a:t>) = </a:t>
            </a:r>
            <a:r>
              <a:rPr lang="en-US" sz="7200" dirty="0" smtClean="0"/>
              <a:t>n </a:t>
            </a:r>
            <a:r>
              <a:rPr lang="en-US" sz="7200" dirty="0"/>
              <a:t>+ T(n-1)	</a:t>
            </a:r>
            <a:r>
              <a:rPr lang="en-US" sz="7200" dirty="0" smtClean="0"/>
              <a:t>n&gt;1</a:t>
            </a:r>
            <a:endParaRPr lang="en-US" sz="7200" dirty="0"/>
          </a:p>
          <a:p>
            <a:pPr marL="45720" indent="0">
              <a:buNone/>
            </a:pPr>
            <a:r>
              <a:rPr lang="en-US" sz="7200" dirty="0"/>
              <a:t>          </a:t>
            </a:r>
            <a:r>
              <a:rPr lang="en-US" sz="7200" dirty="0" smtClean="0"/>
              <a:t>       </a:t>
            </a:r>
            <a:r>
              <a:rPr lang="en-US" sz="7200" dirty="0"/>
              <a:t>= 1		</a:t>
            </a:r>
            <a:r>
              <a:rPr lang="en-US" sz="7200" dirty="0" smtClean="0"/>
              <a:t>n=1</a:t>
            </a:r>
          </a:p>
          <a:p>
            <a:pPr marL="0" indent="0">
              <a:buNone/>
            </a:pPr>
            <a:r>
              <a:rPr lang="en-US" sz="7200" dirty="0" smtClean="0"/>
              <a:t>     T(n) = n+ T(n-1)		(1)</a:t>
            </a:r>
          </a:p>
          <a:p>
            <a:pPr marL="45720" indent="0">
              <a:buNone/>
            </a:pPr>
            <a:r>
              <a:rPr lang="en-US" sz="7200" dirty="0" smtClean="0"/>
              <a:t>    T(n-1) = n-1 + T(n-2)	(2)</a:t>
            </a:r>
          </a:p>
          <a:p>
            <a:pPr marL="45720" indent="0">
              <a:buNone/>
            </a:pPr>
            <a:r>
              <a:rPr lang="en-US" sz="7200" dirty="0" smtClean="0"/>
              <a:t>    T(n-2) </a:t>
            </a:r>
            <a:r>
              <a:rPr lang="en-US" sz="7200" dirty="0"/>
              <a:t>= </a:t>
            </a:r>
            <a:r>
              <a:rPr lang="en-US" sz="7200" dirty="0" smtClean="0"/>
              <a:t>n-2 </a:t>
            </a:r>
            <a:r>
              <a:rPr lang="en-US" sz="7200" dirty="0"/>
              <a:t>+ </a:t>
            </a:r>
            <a:r>
              <a:rPr lang="en-US" sz="7200" dirty="0" smtClean="0"/>
              <a:t>T(n-3)	(3)</a:t>
            </a:r>
          </a:p>
          <a:p>
            <a:pPr marL="45720" indent="0">
              <a:buNone/>
            </a:pPr>
            <a:r>
              <a:rPr lang="en-US" sz="7200" dirty="0" smtClean="0"/>
              <a:t>Back Substituting (2) in (1) we get</a:t>
            </a:r>
          </a:p>
          <a:p>
            <a:pPr marL="45720" indent="0">
              <a:buNone/>
            </a:pPr>
            <a:r>
              <a:rPr lang="en-US" sz="7200" dirty="0" smtClean="0"/>
              <a:t>T(n) = n+(n-1)+ T(n-2)		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n+(n-1)+(n-2)+T(n-3)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n+(n-1)+(n-2)+ ….. + (n-k) + T(n-(k+1))</a:t>
            </a:r>
          </a:p>
          <a:p>
            <a:pPr marL="45720" indent="0">
              <a:buNone/>
            </a:pPr>
            <a:r>
              <a:rPr lang="en-US" sz="7200" dirty="0" smtClean="0"/>
              <a:t>Here, for n-(k+1)=1</a:t>
            </a:r>
          </a:p>
          <a:p>
            <a:pPr marL="45720" indent="0">
              <a:buNone/>
            </a:pPr>
            <a:r>
              <a:rPr lang="en-US" sz="7200" dirty="0" smtClean="0"/>
              <a:t>	k=n-2</a:t>
            </a:r>
          </a:p>
          <a:p>
            <a:pPr marL="45720" indent="0">
              <a:buNone/>
            </a:pPr>
            <a:r>
              <a:rPr lang="en-US" sz="7200" dirty="0" smtClean="0"/>
              <a:t>Replacing k=n-2; </a:t>
            </a:r>
          </a:p>
          <a:p>
            <a:pPr marL="45720" indent="0">
              <a:buNone/>
            </a:pPr>
            <a:r>
              <a:rPr lang="en-US" sz="7200" dirty="0" smtClean="0"/>
              <a:t>T(n) = </a:t>
            </a:r>
            <a:r>
              <a:rPr lang="en-US" sz="7200" dirty="0"/>
              <a:t>n+(n-1)+(n-2)+ ….. + (</a:t>
            </a:r>
            <a:r>
              <a:rPr lang="en-US" sz="7200" dirty="0" smtClean="0"/>
              <a:t>n-n+2) </a:t>
            </a:r>
            <a:r>
              <a:rPr lang="en-US" sz="7200" dirty="0"/>
              <a:t>+ T(n-</a:t>
            </a:r>
            <a:r>
              <a:rPr lang="en-US" sz="7200" dirty="0" smtClean="0"/>
              <a:t>(n-2+1))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= n+(n-1)+(n-2)+……+2+1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= n(n+1)/2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T(n) = O(n</a:t>
            </a:r>
            <a:r>
              <a:rPr lang="en-US" sz="7200" baseline="30000" dirty="0" smtClean="0"/>
              <a:t>2</a:t>
            </a:r>
            <a:r>
              <a:rPr lang="en-US" sz="7200" dirty="0" smtClean="0"/>
              <a:t>)</a:t>
            </a:r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200" dirty="0" smtClean="0"/>
              <a:t>Answer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400" dirty="0"/>
              <a:t>The base case, T(2) = 1 or T(1) = 0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	Let </a:t>
            </a:r>
            <a:r>
              <a:rPr lang="en-US" sz="2400" dirty="0"/>
              <a:t>T(n) denote the worst case </a:t>
            </a:r>
            <a:r>
              <a:rPr lang="en-US" sz="2400" dirty="0" smtClean="0"/>
              <a:t>number of </a:t>
            </a:r>
            <a:r>
              <a:rPr lang="en-US" sz="2400" dirty="0"/>
              <a:t>comparisons to </a:t>
            </a:r>
            <a:r>
              <a:rPr lang="en-US" sz="2400" dirty="0" smtClean="0"/>
              <a:t>	find </a:t>
            </a:r>
            <a:r>
              <a:rPr lang="en-US" sz="2400" dirty="0"/>
              <a:t>the maximum, then, T(n) = </a:t>
            </a:r>
            <a:r>
              <a:rPr lang="en-US" sz="2400" dirty="0" smtClean="0"/>
              <a:t>T(n-1</a:t>
            </a:r>
            <a:r>
              <a:rPr lang="en-US" sz="2400" dirty="0"/>
              <a:t>) + </a:t>
            </a:r>
            <a:r>
              <a:rPr lang="en-US" sz="2400" dirty="0" smtClean="0"/>
              <a:t>1.</a:t>
            </a:r>
          </a:p>
          <a:p>
            <a:pPr marL="0" indent="0">
              <a:buNone/>
            </a:pPr>
            <a:r>
              <a:rPr lang="en-US" sz="2400" dirty="0" smtClean="0"/>
              <a:t>	The </a:t>
            </a:r>
            <a:r>
              <a:rPr lang="en-US" sz="2400" dirty="0"/>
              <a:t>solution is T(n) = </a:t>
            </a:r>
            <a:r>
              <a:rPr lang="en-US" sz="2400" dirty="0" smtClean="0"/>
              <a:t>n-1.</a:t>
            </a:r>
          </a:p>
          <a:p>
            <a:pPr marL="0" indent="0">
              <a:buNone/>
            </a:pPr>
            <a:r>
              <a:rPr lang="en-US" sz="2400" dirty="0" smtClean="0"/>
              <a:t>	Thus</a:t>
            </a:r>
            <a:r>
              <a:rPr lang="en-US" sz="2400" dirty="0"/>
              <a:t>, T(n) </a:t>
            </a:r>
            <a:r>
              <a:rPr lang="pt-BR" sz="2400" dirty="0"/>
              <a:t>=  </a:t>
            </a:r>
            <a:r>
              <a:rPr lang="el-GR" sz="2400" b="1" dirty="0"/>
              <a:t>Ꝋ</a:t>
            </a:r>
            <a:r>
              <a:rPr lang="en-US" sz="2400" dirty="0" smtClean="0"/>
              <a:t>(n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075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Some computational problems…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8749"/>
            <a:ext cx="8077200" cy="31658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Given </a:t>
            </a:r>
            <a:r>
              <a:rPr lang="en-US" dirty="0"/>
              <a:t>an integer x, test whether x is prime or not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Given </a:t>
            </a:r>
            <a:r>
              <a:rPr lang="en-US" dirty="0"/>
              <a:t>a program P, check whether P runs into an </a:t>
            </a:r>
            <a:r>
              <a:rPr lang="en-US" dirty="0" smtClean="0"/>
              <a:t>infinite </a:t>
            </a:r>
            <a:r>
              <a:rPr lang="en-US" dirty="0"/>
              <a:t>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so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200" dirty="0"/>
              <a:t>Change of Variable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Solve: </a:t>
            </a:r>
            <a:r>
              <a:rPr lang="en-US" sz="2800" dirty="0"/>
              <a:t>T(n) = </a:t>
            </a:r>
            <a:r>
              <a:rPr lang="en-US" sz="2800" dirty="0" smtClean="0"/>
              <a:t>2T(</a:t>
            </a:r>
            <a:r>
              <a:rPr lang="en-US" sz="2800" dirty="0"/>
              <a:t>√</a:t>
            </a:r>
            <a:r>
              <a:rPr lang="en-US" sz="2800" dirty="0" smtClean="0"/>
              <a:t>n</a:t>
            </a:r>
            <a:r>
              <a:rPr lang="en-US" sz="2800" dirty="0"/>
              <a:t>) + 1 and T(1) = </a:t>
            </a:r>
            <a:r>
              <a:rPr lang="en-US" sz="2800" dirty="0" smtClean="0"/>
              <a:t>1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99" y="1352550"/>
            <a:ext cx="64674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9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Autofit/>
          </a:bodyPr>
          <a:lstStyle/>
          <a:p>
            <a:r>
              <a:rPr lang="en-US" sz="3200" dirty="0"/>
              <a:t>Change of Variable </a:t>
            </a:r>
            <a:r>
              <a:rPr lang="en-US" sz="3200" dirty="0" smtClean="0"/>
              <a:t>Technique…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5" y="1276350"/>
            <a:ext cx="8305799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3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/>
          <a:lstStyle/>
          <a:p>
            <a:r>
              <a:rPr lang="en-US" dirty="0" smtClean="0"/>
              <a:t>Solve by change of variable method: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/>
              <a:t>T(n) = </a:t>
            </a:r>
            <a:r>
              <a:rPr lang="en-US" dirty="0" smtClean="0"/>
              <a:t>2T(</a:t>
            </a:r>
            <a:r>
              <a:rPr lang="en-US" dirty="0"/>
              <a:t>√n</a:t>
            </a:r>
            <a:r>
              <a:rPr lang="pt-BR" dirty="0" smtClean="0"/>
              <a:t>) </a:t>
            </a:r>
            <a:r>
              <a:rPr lang="pt-BR" dirty="0"/>
              <a:t>+ n and T(1) = </a:t>
            </a:r>
            <a:r>
              <a:rPr lang="pt-BR" dirty="0" smtClean="0"/>
              <a:t>1.</a:t>
            </a:r>
          </a:p>
          <a:p>
            <a:pPr marL="0" indent="0">
              <a:buNone/>
            </a:pPr>
            <a:r>
              <a:rPr lang="pt-BR" dirty="0" smtClean="0"/>
              <a:t>2. </a:t>
            </a:r>
            <a:r>
              <a:rPr lang="en-US" dirty="0"/>
              <a:t>T(n) = </a:t>
            </a:r>
            <a:r>
              <a:rPr lang="en-US" dirty="0" smtClean="0"/>
              <a:t>2T</a:t>
            </a:r>
            <a:r>
              <a:rPr lang="en-US" dirty="0"/>
              <a:t> </a:t>
            </a:r>
            <a:r>
              <a:rPr lang="en-US" dirty="0" smtClean="0"/>
              <a:t>(√</a:t>
            </a:r>
            <a:r>
              <a:rPr lang="pt-BR" dirty="0" smtClean="0"/>
              <a:t>n</a:t>
            </a:r>
            <a:r>
              <a:rPr lang="pt-BR" dirty="0"/>
              <a:t>) + log n and T(1) = </a:t>
            </a:r>
            <a:r>
              <a:rPr lang="pt-BR" dirty="0" smtClean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Recursive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5318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if(n&gt;0)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return </a:t>
            </a:r>
            <a:r>
              <a:rPr lang="en-US" dirty="0" err="1" smtClean="0"/>
              <a:t>n+Test</a:t>
            </a:r>
            <a:r>
              <a:rPr lang="en-US" dirty="0" smtClean="0"/>
              <a:t>(n-1);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else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return 0;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T(n) = 1 + T(n-1)	n&gt;0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= 1		n=0</a:t>
            </a:r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4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"/>
            <a:ext cx="50292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Back Substitution-1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53187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T(n) = 1 + T(n-1)	n&gt;0</a:t>
            </a:r>
          </a:p>
          <a:p>
            <a:pPr marL="45720" indent="0">
              <a:buNone/>
            </a:pPr>
            <a:r>
              <a:rPr lang="en-US" dirty="0"/>
              <a:t>           = 1		</a:t>
            </a:r>
            <a:r>
              <a:rPr lang="en-US" dirty="0" smtClean="0"/>
              <a:t>n=0</a:t>
            </a:r>
          </a:p>
          <a:p>
            <a:r>
              <a:rPr lang="en-US" dirty="0" smtClean="0"/>
              <a:t>T(n) = 1+ T(n-1)</a:t>
            </a:r>
          </a:p>
          <a:p>
            <a:pPr marL="45720" indent="0">
              <a:buNone/>
            </a:pPr>
            <a:r>
              <a:rPr lang="en-US" dirty="0" smtClean="0"/>
              <a:t>    T(n-1) = 1 + T(n-2)</a:t>
            </a:r>
          </a:p>
          <a:p>
            <a:pPr marL="45720" indent="0">
              <a:buNone/>
            </a:pPr>
            <a:r>
              <a:rPr lang="en-US" dirty="0" smtClean="0"/>
              <a:t>    T(n-2) </a:t>
            </a:r>
            <a:r>
              <a:rPr lang="en-US" dirty="0"/>
              <a:t>= 1 + </a:t>
            </a:r>
            <a:r>
              <a:rPr lang="en-US" dirty="0" smtClean="0"/>
              <a:t>T(n-3)</a:t>
            </a:r>
          </a:p>
          <a:p>
            <a:pPr marL="45720" indent="0">
              <a:buNone/>
            </a:pPr>
            <a:r>
              <a:rPr lang="en-US" dirty="0" smtClean="0"/>
              <a:t>Back Substituting these values we get</a:t>
            </a:r>
          </a:p>
          <a:p>
            <a:pPr marL="45720" indent="0">
              <a:buNone/>
            </a:pPr>
            <a:r>
              <a:rPr lang="en-US" dirty="0" smtClean="0"/>
              <a:t>T(n) = k + T(n-k)</a:t>
            </a:r>
          </a:p>
          <a:p>
            <a:pPr marL="45720" indent="0">
              <a:buNone/>
            </a:pPr>
            <a:r>
              <a:rPr lang="en-US" dirty="0" smtClean="0"/>
              <a:t>Here, for T(0)=1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n-k=0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k=n</a:t>
            </a:r>
          </a:p>
          <a:p>
            <a:pPr marL="45720" indent="0">
              <a:buNone/>
            </a:pPr>
            <a:r>
              <a:rPr lang="en-US" dirty="0" smtClean="0"/>
              <a:t>Replacing k=n; T(n) = n + T(n-n) = n + T(0) = n+1</a:t>
            </a:r>
          </a:p>
          <a:p>
            <a:pPr marL="45720" indent="0">
              <a:buNone/>
            </a:pPr>
            <a:r>
              <a:rPr lang="en-US" dirty="0" smtClean="0"/>
              <a:t>T(n) = n</a:t>
            </a:r>
          </a:p>
          <a:p>
            <a:r>
              <a:rPr lang="en-US" dirty="0" smtClean="0"/>
              <a:t>T(n) = O(n)</a:t>
            </a:r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5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"/>
            <a:ext cx="4952999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Recursion Tree - 1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895352"/>
            <a:ext cx="4876800" cy="38861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T(n) = </a:t>
            </a:r>
            <a:r>
              <a:rPr lang="en-US" dirty="0" smtClean="0"/>
              <a:t>2T(n/2) +c</a:t>
            </a:r>
            <a:r>
              <a:rPr lang="en-US" dirty="0"/>
              <a:t>	</a:t>
            </a:r>
            <a:r>
              <a:rPr lang="en-US" dirty="0" smtClean="0"/>
              <a:t>n&gt;1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       </a:t>
            </a:r>
            <a:r>
              <a:rPr lang="en-US" dirty="0" smtClean="0"/>
              <a:t>  = c</a:t>
            </a:r>
            <a:r>
              <a:rPr lang="en-US" dirty="0"/>
              <a:t>		</a:t>
            </a:r>
            <a:r>
              <a:rPr lang="en-US" dirty="0" smtClean="0"/>
              <a:t>n=1</a:t>
            </a:r>
          </a:p>
          <a:p>
            <a:r>
              <a:rPr lang="en-US" dirty="0" smtClean="0"/>
              <a:t>c+2c+4c+8c+nc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c(1+2+4+8+…..+2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c{1(2</a:t>
            </a:r>
            <a:r>
              <a:rPr lang="en-US" baseline="30000" dirty="0" smtClean="0"/>
              <a:t>k+1</a:t>
            </a:r>
            <a:r>
              <a:rPr lang="en-US" dirty="0" smtClean="0"/>
              <a:t>-1)/(2-1)}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</a:t>
            </a:r>
            <a:r>
              <a:rPr lang="en-US" dirty="0"/>
              <a:t>2</a:t>
            </a:r>
            <a:r>
              <a:rPr lang="en-US" baseline="30000" dirty="0"/>
              <a:t>k+1</a:t>
            </a:r>
            <a:r>
              <a:rPr lang="en-US" dirty="0"/>
              <a:t>-1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c((2</a:t>
            </a:r>
            <a:r>
              <a:rPr lang="en-US" baseline="30000" dirty="0" smtClean="0"/>
              <a:t>k</a:t>
            </a:r>
            <a:r>
              <a:rPr lang="en-US" dirty="0" smtClean="0"/>
              <a:t> * 2</a:t>
            </a:r>
            <a:r>
              <a:rPr lang="en-US" baseline="30000" dirty="0" smtClean="0"/>
              <a:t>1 </a:t>
            </a:r>
            <a:r>
              <a:rPr lang="en-US" dirty="0" smtClean="0"/>
              <a:t>)-1)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c(2n-1)</a:t>
            </a:r>
          </a:p>
          <a:p>
            <a:r>
              <a:rPr lang="en-US" dirty="0" smtClean="0"/>
              <a:t>T(n) = O(n)</a:t>
            </a:r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2" name="Picture 2" descr="Recursion Tree | Solving Recurrence Relations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1" y="590550"/>
            <a:ext cx="351107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6461" y="3486150"/>
            <a:ext cx="303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T(n/n) …..	T(n/n) …… T(n/n)…..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28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"/>
            <a:ext cx="4952999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Recursion Tree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895352"/>
            <a:ext cx="4876800" cy="388619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Fibo</a:t>
            </a:r>
            <a:r>
              <a:rPr lang="en-US" dirty="0" smtClean="0"/>
              <a:t>(n){</a:t>
            </a:r>
          </a:p>
          <a:p>
            <a:pPr marL="45720" indent="0">
              <a:buNone/>
            </a:pPr>
            <a:r>
              <a:rPr lang="en-US" dirty="0" smtClean="0"/>
              <a:t>        if(n==0 || n==1)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return n;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else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return </a:t>
            </a:r>
            <a:r>
              <a:rPr lang="en-US" dirty="0" err="1" smtClean="0"/>
              <a:t>fibo</a:t>
            </a:r>
            <a:r>
              <a:rPr lang="en-US" dirty="0" smtClean="0"/>
              <a:t>(n-1) + </a:t>
            </a:r>
            <a:r>
              <a:rPr lang="en-US" dirty="0" err="1" smtClean="0"/>
              <a:t>fibo</a:t>
            </a:r>
            <a:r>
              <a:rPr lang="en-US" dirty="0" smtClean="0"/>
              <a:t>(n-2)</a:t>
            </a:r>
          </a:p>
          <a:p>
            <a:pPr marL="4572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T(n</a:t>
            </a:r>
            <a:r>
              <a:rPr lang="en-US" dirty="0"/>
              <a:t>) = </a:t>
            </a:r>
            <a:r>
              <a:rPr lang="en-US" dirty="0" smtClean="0"/>
              <a:t>T(n-1)+T(n-2)+c</a:t>
            </a:r>
            <a:r>
              <a:rPr lang="en-US" dirty="0"/>
              <a:t>	</a:t>
            </a:r>
            <a:r>
              <a:rPr lang="en-US" dirty="0" smtClean="0"/>
              <a:t>n&gt;1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       </a:t>
            </a:r>
            <a:r>
              <a:rPr lang="en-US" dirty="0" smtClean="0"/>
              <a:t>= c</a:t>
            </a:r>
            <a:r>
              <a:rPr lang="en-US" dirty="0"/>
              <a:t>		</a:t>
            </a:r>
            <a:r>
              <a:rPr lang="en-US" dirty="0" smtClean="0"/>
              <a:t>n=0,1</a:t>
            </a:r>
          </a:p>
          <a:p>
            <a:r>
              <a:rPr lang="en-US" dirty="0" smtClean="0"/>
              <a:t>T(n) =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Manas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Prusty</a:t>
            </a:r>
            <a:r>
              <a:rPr lang="en-US" dirty="0" smtClean="0"/>
              <a:t>, VIT Chennai</a:t>
            </a:r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458" name="Picture 2" descr="Time and Space Complexity of Recursive Algorithms - IDese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" y="1047750"/>
            <a:ext cx="37306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2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"/>
            <a:ext cx="4952999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Masters Theorem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Manas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Prusty</a:t>
            </a:r>
            <a:r>
              <a:rPr lang="en-US" dirty="0" smtClean="0"/>
              <a:t>, VIT Chennai</a:t>
            </a:r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2" descr="Master Theorem. Solve Recurrence Relation Using Master… | b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86" y="1123950"/>
            <a:ext cx="5110047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"/>
            <a:ext cx="5410199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Masters Theorem - Ex1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Manas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Prusty</a:t>
            </a:r>
            <a:r>
              <a:rPr lang="en-US" dirty="0" smtClean="0"/>
              <a:t>, VIT Chennai</a:t>
            </a:r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508" name="Picture 4" descr="Master Theorem. Solve Recurrence Relation Using Master… | by Hire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893" y="1047750"/>
            <a:ext cx="571662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"/>
            <a:ext cx="5410199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Masters Theorem – Ex2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Manas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Prusty</a:t>
            </a:r>
            <a:r>
              <a:rPr lang="en-US" dirty="0" smtClean="0"/>
              <a:t>, VIT Chennai</a:t>
            </a:r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554" name="Picture 2" descr="PPT - Using The Master Method Case 1 PowerPoint Presentation, free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7" b="6773"/>
          <a:stretch/>
        </p:blipFill>
        <p:spPr bwMode="auto">
          <a:xfrm>
            <a:off x="3505200" y="1123950"/>
            <a:ext cx="5437314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1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Mathematically, an algorithm can be represented </a:t>
            </a:r>
            <a:r>
              <a:rPr lang="en-US" sz="2800" dirty="0" smtClean="0"/>
              <a:t>as a </a:t>
            </a:r>
            <a:r>
              <a:rPr lang="en-US" sz="2800" dirty="0"/>
              <a:t>function, F : </a:t>
            </a:r>
            <a:r>
              <a:rPr lang="en-US" sz="2800" dirty="0" smtClean="0"/>
              <a:t>I-&gt;O</a:t>
            </a:r>
            <a:r>
              <a:rPr lang="en-US" sz="2800" dirty="0"/>
              <a:t>, where I is the set of inputs and O is the set of outputs generated by </a:t>
            </a:r>
            <a:r>
              <a:rPr lang="en-US" sz="2800" dirty="0" smtClean="0"/>
              <a:t>the algorithm.</a:t>
            </a:r>
          </a:p>
          <a:p>
            <a:r>
              <a:rPr lang="en-US" sz="2800" dirty="0" smtClean="0"/>
              <a:t>Word </a:t>
            </a:r>
            <a:r>
              <a:rPr lang="en-US" sz="2800" dirty="0"/>
              <a:t>algorithm comes from the name of Persian author </a:t>
            </a:r>
            <a:r>
              <a:rPr lang="en-US" sz="2800" dirty="0" smtClean="0"/>
              <a:t>“</a:t>
            </a:r>
            <a:r>
              <a:rPr lang="en-US" sz="2800" i="1" dirty="0" smtClean="0">
                <a:solidFill>
                  <a:srgbClr val="7030A0"/>
                </a:solidFill>
              </a:rPr>
              <a:t>Abu </a:t>
            </a:r>
            <a:r>
              <a:rPr lang="en-US" sz="2800" i="1" dirty="0" err="1">
                <a:solidFill>
                  <a:srgbClr val="7030A0"/>
                </a:solidFill>
              </a:rPr>
              <a:t>Jafar</a:t>
            </a:r>
            <a:r>
              <a:rPr lang="en-US" sz="2800" i="1" dirty="0">
                <a:solidFill>
                  <a:srgbClr val="7030A0"/>
                </a:solidFill>
              </a:rPr>
              <a:t> Mohammad </a:t>
            </a:r>
            <a:r>
              <a:rPr lang="en-US" sz="2800" i="1" dirty="0" err="1" smtClean="0">
                <a:solidFill>
                  <a:srgbClr val="7030A0"/>
                </a:solidFill>
              </a:rPr>
              <a:t>ibn</a:t>
            </a:r>
            <a:r>
              <a:rPr lang="en-US" sz="2800" i="1" dirty="0" smtClean="0">
                <a:solidFill>
                  <a:srgbClr val="7030A0"/>
                </a:solidFill>
              </a:rPr>
              <a:t> Musa </a:t>
            </a:r>
            <a:r>
              <a:rPr lang="en-US" sz="2800" i="1" dirty="0">
                <a:solidFill>
                  <a:srgbClr val="7030A0"/>
                </a:solidFill>
              </a:rPr>
              <a:t>al </a:t>
            </a:r>
            <a:r>
              <a:rPr lang="en-US" sz="2800" i="1" dirty="0" err="1" smtClean="0">
                <a:solidFill>
                  <a:srgbClr val="7030A0"/>
                </a:solidFill>
              </a:rPr>
              <a:t>Khawarizmi</a:t>
            </a:r>
            <a:r>
              <a:rPr lang="en-US" sz="2800" i="1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".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phrase algorithm is associated with computer science, the notion </a:t>
            </a:r>
            <a:r>
              <a:rPr lang="en-US" sz="2800" i="1" dirty="0" smtClean="0"/>
              <a:t>computation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i="1" dirty="0"/>
              <a:t>algorithm</a:t>
            </a:r>
            <a:r>
              <a:rPr lang="en-US" sz="2800" dirty="0"/>
              <a:t>) did exist for many centuries.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42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"/>
            <a:ext cx="6324599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Masters Theorem - Practise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Manas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Prusty</a:t>
            </a:r>
            <a:r>
              <a:rPr lang="en-US" dirty="0" smtClean="0"/>
              <a:t>, VIT Chennai</a:t>
            </a:r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530" name="Picture 2" descr="Solved: Master Theorem. Use The Master Theorem To Solve Th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r="5058" b="46803"/>
          <a:stretch/>
        </p:blipFill>
        <p:spPr bwMode="auto">
          <a:xfrm>
            <a:off x="3141133" y="1276350"/>
            <a:ext cx="5562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2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 Chapter 1-3 in [CLRS]</a:t>
            </a:r>
          </a:p>
          <a:p>
            <a:r>
              <a:rPr lang="en-US" smtClean="0"/>
              <a:t>Chapter 1 introduces the notion of an algorithm</a:t>
            </a:r>
          </a:p>
          <a:p>
            <a:r>
              <a:rPr lang="en-US" smtClean="0"/>
              <a:t>Chapter 2 analyzes some sorting algorithms</a:t>
            </a:r>
          </a:p>
          <a:p>
            <a:r>
              <a:rPr lang="en-US" smtClean="0"/>
              <a:t>Chapter 3 introduces Big Oh notation </a:t>
            </a:r>
          </a:p>
        </p:txBody>
      </p:sp>
    </p:spTree>
    <p:extLst>
      <p:ext uri="{BB962C8B-B14F-4D97-AF65-F5344CB8AC3E}">
        <p14:creationId xmlns:p14="http://schemas.microsoft.com/office/powerpoint/2010/main" val="4053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029" y="1504950"/>
            <a:ext cx="4365171" cy="1537607"/>
          </a:xfrm>
        </p:spPr>
        <p:txBody>
          <a:bodyPr>
            <a:noAutofit/>
          </a:bodyPr>
          <a:lstStyle/>
          <a:p>
            <a:r>
              <a:rPr lang="en-IN" b="1" dirty="0" smtClean="0"/>
              <a:t>Thank You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Manas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Prusty</a:t>
            </a:r>
            <a:r>
              <a:rPr lang="en-US" dirty="0" smtClean="0"/>
              <a:t>,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May be specified </a:t>
            </a:r>
          </a:p>
          <a:p>
            <a:pPr lvl="2"/>
            <a:r>
              <a:rPr lang="en-US" altLang="zh-CN" sz="1800" dirty="0" smtClean="0">
                <a:ea typeface="SimSun" pitchFamily="2" charset="-122"/>
              </a:rPr>
              <a:t>In English</a:t>
            </a:r>
          </a:p>
          <a:p>
            <a:pPr lvl="2"/>
            <a:r>
              <a:rPr lang="en-US" altLang="zh-CN" sz="1800" dirty="0" smtClean="0">
                <a:ea typeface="SimSun" pitchFamily="2" charset="-122"/>
              </a:rPr>
              <a:t>As a computer program</a:t>
            </a:r>
          </a:p>
          <a:p>
            <a:pPr lvl="2"/>
            <a:r>
              <a:rPr lang="en-US" altLang="zh-CN" sz="1800" dirty="0" smtClean="0">
                <a:ea typeface="SimSun" pitchFamily="2" charset="-122"/>
              </a:rPr>
              <a:t>As a pseudo-code</a:t>
            </a:r>
          </a:p>
          <a:p>
            <a:r>
              <a:rPr lang="en-US" altLang="zh-CN" sz="2400" dirty="0" smtClean="0">
                <a:ea typeface="SimSun" pitchFamily="2" charset="-122"/>
              </a:rPr>
              <a:t>Data structures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Methods of organizing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9349"/>
            <a:ext cx="8534400" cy="21752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 smtClean="0">
                <a:ea typeface="SimSun" pitchFamily="2" charset="-122"/>
              </a:rPr>
              <a:t>Program = algorithms + 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2" ma:contentTypeDescription="Create a new document." ma:contentTypeScope="" ma:versionID="1e0e4d98f07b2ba4ac6f3768635347c4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14f37dbab1fb988e813ccb9d06b60efc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A255FB-AB84-4188-A876-5D31A8EFB015}"/>
</file>

<file path=customXml/itemProps2.xml><?xml version="1.0" encoding="utf-8"?>
<ds:datastoreItem xmlns:ds="http://schemas.openxmlformats.org/officeDocument/2006/customXml" ds:itemID="{01F5017B-95DE-406B-BCB1-8773156F0DDF}"/>
</file>

<file path=customXml/itemProps3.xml><?xml version="1.0" encoding="utf-8"?>
<ds:datastoreItem xmlns:ds="http://schemas.openxmlformats.org/officeDocument/2006/customXml" ds:itemID="{F18ADD5E-7F7C-48FD-BE3C-6B483623DDA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14271</TotalTime>
  <Words>3264</Words>
  <Application>Microsoft Office PowerPoint</Application>
  <PresentationFormat>On-screen Show (16:9)</PresentationFormat>
  <Paragraphs>690</Paragraphs>
  <Slides>72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Office Theme</vt:lpstr>
      <vt:lpstr>Clip</vt:lpstr>
      <vt:lpstr>Algorithms: Design</vt:lpstr>
      <vt:lpstr>Analysis of Algorithms</vt:lpstr>
      <vt:lpstr>Books I follow…</vt:lpstr>
      <vt:lpstr>Introduction</vt:lpstr>
      <vt:lpstr>Algorithm</vt:lpstr>
      <vt:lpstr>Some computational problems…</vt:lpstr>
      <vt:lpstr>Algorithm…</vt:lpstr>
      <vt:lpstr>Algorithm…</vt:lpstr>
      <vt:lpstr>PowerPoint Presentation</vt:lpstr>
      <vt:lpstr>The definition of algorithm sparks natural fundamental questions;</vt:lpstr>
      <vt:lpstr>Pseudocode </vt:lpstr>
      <vt:lpstr>Pseudocode Details</vt:lpstr>
      <vt:lpstr>An example…</vt:lpstr>
      <vt:lpstr>An example…</vt:lpstr>
      <vt:lpstr>Types of Algorithm</vt:lpstr>
      <vt:lpstr>1. Iterative </vt:lpstr>
      <vt:lpstr>Recursive</vt:lpstr>
      <vt:lpstr>Algorithm: Analysis steps</vt:lpstr>
      <vt:lpstr>Algorithm: Analysis steps…</vt:lpstr>
      <vt:lpstr>Some popular problems…</vt:lpstr>
      <vt:lpstr>Some popular problems…</vt:lpstr>
      <vt:lpstr>Algorithm: Analysis steps…</vt:lpstr>
      <vt:lpstr>Step-count Method and Asymptotic Notation</vt:lpstr>
      <vt:lpstr>Examples for Step-Count Calculation:</vt:lpstr>
      <vt:lpstr>Examples for Step-Count Calculation:</vt:lpstr>
      <vt:lpstr>Adding two matrices of order m and n</vt:lpstr>
      <vt:lpstr>Recursive sum of elements in an array</vt:lpstr>
      <vt:lpstr>Expanding T(n) for the previous problem</vt:lpstr>
      <vt:lpstr>Can you do?</vt:lpstr>
      <vt:lpstr>Math you need to Review</vt:lpstr>
      <vt:lpstr>Order of Growth</vt:lpstr>
      <vt:lpstr>Asymptotic analysis</vt:lpstr>
      <vt:lpstr>Popular Asymptotic Notations</vt:lpstr>
      <vt:lpstr>Big-oh notation</vt:lpstr>
      <vt:lpstr>Big-oh notation…</vt:lpstr>
      <vt:lpstr>Exercises – Big-oh</vt:lpstr>
      <vt:lpstr>o-notation</vt:lpstr>
      <vt:lpstr>Asymptotic lower bounds - Omega Notation</vt:lpstr>
      <vt:lpstr>Exercises - Ω Notation</vt:lpstr>
      <vt:lpstr>ω-notation </vt:lpstr>
      <vt:lpstr>Asymptotic tight bound - Theta Notation</vt:lpstr>
      <vt:lpstr>Asymptotic tight bound - Examples</vt:lpstr>
      <vt:lpstr>Common time complexities</vt:lpstr>
      <vt:lpstr>Iterative Algorithms-1</vt:lpstr>
      <vt:lpstr>Iterative Algorithms-2</vt:lpstr>
      <vt:lpstr>Iterative Algorithms-3</vt:lpstr>
      <vt:lpstr>Iterative Algorithms-4</vt:lpstr>
      <vt:lpstr>Iterative Algorithms-5</vt:lpstr>
      <vt:lpstr>Iterative Algorithms-5</vt:lpstr>
      <vt:lpstr>Iterative Algorithms-6</vt:lpstr>
      <vt:lpstr>Iterative Algorithms-5</vt:lpstr>
      <vt:lpstr>Recurrence Relations</vt:lpstr>
      <vt:lpstr>Substitution method</vt:lpstr>
      <vt:lpstr>Case studies: Searching and Sorting</vt:lpstr>
      <vt:lpstr>Binary search</vt:lpstr>
      <vt:lpstr>Recurrence Relations…</vt:lpstr>
      <vt:lpstr>Some exercises</vt:lpstr>
      <vt:lpstr>Answer 1</vt:lpstr>
      <vt:lpstr>Answer 2</vt:lpstr>
      <vt:lpstr>Change of Variable Technique</vt:lpstr>
      <vt:lpstr>Change of Variable Technique…</vt:lpstr>
      <vt:lpstr>Exercises</vt:lpstr>
      <vt:lpstr>Recursive Algorithms</vt:lpstr>
      <vt:lpstr>Back Substitution-1</vt:lpstr>
      <vt:lpstr>Recursion Tree - 1</vt:lpstr>
      <vt:lpstr>Recursion Tree - 2</vt:lpstr>
      <vt:lpstr>Masters Theorem</vt:lpstr>
      <vt:lpstr>Masters Theorem - Ex1</vt:lpstr>
      <vt:lpstr>Masters Theorem – Ex2</vt:lpstr>
      <vt:lpstr>Masters Theorem - Practise</vt:lpstr>
      <vt:lpstr>Reading Assignment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623</cp:revision>
  <dcterms:created xsi:type="dcterms:W3CDTF">2006-08-16T00:00:00Z</dcterms:created>
  <dcterms:modified xsi:type="dcterms:W3CDTF">2020-08-15T09:39:01Z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