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2" r:id="rId3"/>
    <p:sldId id="303" r:id="rId4"/>
    <p:sldId id="304" r:id="rId5"/>
    <p:sldId id="305" r:id="rId6"/>
    <p:sldId id="306" r:id="rId7"/>
    <p:sldId id="280" r:id="rId8"/>
    <p:sldId id="282" r:id="rId9"/>
    <p:sldId id="283" r:id="rId10"/>
    <p:sldId id="284" r:id="rId11"/>
    <p:sldId id="285" r:id="rId12"/>
    <p:sldId id="293" r:id="rId13"/>
    <p:sldId id="294" r:id="rId14"/>
    <p:sldId id="295" r:id="rId15"/>
    <p:sldId id="290" r:id="rId16"/>
    <p:sldId id="286" r:id="rId17"/>
    <p:sldId id="287" r:id="rId18"/>
    <p:sldId id="297" r:id="rId19"/>
    <p:sldId id="288" r:id="rId20"/>
    <p:sldId id="289" r:id="rId21"/>
    <p:sldId id="258" r:id="rId22"/>
    <p:sldId id="259" r:id="rId23"/>
    <p:sldId id="260" r:id="rId24"/>
    <p:sldId id="261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308" r:id="rId35"/>
    <p:sldId id="310" r:id="rId36"/>
    <p:sldId id="312" r:id="rId37"/>
    <p:sldId id="313" r:id="rId38"/>
    <p:sldId id="281" r:id="rId39"/>
    <p:sldId id="314" r:id="rId40"/>
    <p:sldId id="274" r:id="rId41"/>
    <p:sldId id="275" r:id="rId42"/>
    <p:sldId id="276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970-C95D-45CA-8DCA-2B3E2B3D365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2D29-6542-45BC-9529-F3EC64F6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EE9230-9158-4F78-A1E9-BA469674A4C1}" type="slidenum">
              <a:rPr lang="en-CA" sz="1200" smtClean="0"/>
              <a:pPr eaLnBrk="1" hangingPunct="1"/>
              <a:t>2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38A9DB-6EF6-4D7C-B3B3-874CC804FC54}" type="slidenum">
              <a:rPr lang="en-CA" sz="1200" smtClean="0"/>
              <a:pPr eaLnBrk="1" hangingPunct="1"/>
              <a:t>3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D126BE-7F06-4541-A5E8-7FE609EC2C5C}" type="slidenum">
              <a:rPr lang="en-CA" sz="1200" smtClean="0"/>
              <a:pPr eaLnBrk="1" hangingPunct="1"/>
              <a:t>4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3D5C9D-CCD1-4E64-89D6-8BE228250808}" type="slidenum">
              <a:rPr lang="en-CA" sz="1200" smtClean="0"/>
              <a:pPr eaLnBrk="1" hangingPunct="1"/>
              <a:t>5</a:t>
            </a:fld>
            <a:endParaRPr lang="en-CA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D72486-505E-4C35-9B05-158ADECE2F9A}" type="slidenum">
              <a:rPr lang="en-CA" sz="1200" smtClean="0"/>
              <a:pPr eaLnBrk="1" hangingPunct="1"/>
              <a:t>6</a:t>
            </a:fld>
            <a:endParaRPr lang="en-CA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1A15-9EFA-48D3-A40F-4CB254B0F6E2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B08-5727-492D-B18C-DF25891E1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1"/>
            <a:ext cx="8458200" cy="2895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rgbClr val="002060"/>
                </a:solidFill>
              </a:rPr>
              <a:t>CSE2003 </a:t>
            </a:r>
            <a:r>
              <a:rPr lang="en-US" sz="4000" dirty="0">
                <a:solidFill>
                  <a:srgbClr val="002060"/>
                </a:solidFill>
              </a:rPr>
              <a:t>- Data Structures and </a:t>
            </a:r>
            <a:r>
              <a:rPr lang="en-US" sz="4000" dirty="0" smtClean="0">
                <a:solidFill>
                  <a:srgbClr val="002060"/>
                </a:solidFill>
              </a:rPr>
              <a:t>Algorithms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Arrays </a:t>
            </a:r>
            <a:r>
              <a:rPr lang="en-US" dirty="0">
                <a:solidFill>
                  <a:srgbClr val="00B0F0"/>
                </a:solidFill>
              </a:rPr>
              <a:t>and Stacks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Oswald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1-D Array – An 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array index is generally taken as ‘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’ 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i="1" dirty="0" smtClean="0">
                <a:solidFill>
                  <a:schemeClr val="bg1"/>
                </a:solidFill>
              </a:rPr>
              <a:t>0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en-US" i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≤ </a:t>
            </a:r>
            <a:r>
              <a:rPr lang="en-US" i="1" dirty="0" smtClean="0">
                <a:solidFill>
                  <a:schemeClr val="bg1"/>
                </a:solidFill>
              </a:rPr>
              <a:t>size-1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4539"/>
              </p:ext>
            </p:extLst>
          </p:nvPr>
        </p:nvGraphicFramePr>
        <p:xfrm>
          <a:off x="1524000" y="3429000"/>
          <a:ext cx="6096000" cy="59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0497"/>
              </p:ext>
            </p:extLst>
          </p:nvPr>
        </p:nvGraphicFramePr>
        <p:xfrm>
          <a:off x="1107299" y="2281375"/>
          <a:ext cx="91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2239972"/>
            <a:ext cx="792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24000" y="2438400"/>
            <a:ext cx="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0" y="4251811"/>
            <a:ext cx="1322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age[i = 0]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819399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age[1]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14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age[2]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578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age[3]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553200" y="4251811"/>
            <a:ext cx="98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age[4]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731826" y="5052443"/>
            <a:ext cx="1114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index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33600" y="4651921"/>
            <a:ext cx="0" cy="40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1-D Array – An example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/* Program to </a:t>
            </a:r>
            <a:r>
              <a:rPr lang="en-US" sz="2400" dirty="0" smtClean="0">
                <a:solidFill>
                  <a:schemeClr val="bg1"/>
                </a:solidFill>
              </a:rPr>
              <a:t>calculate </a:t>
            </a:r>
            <a:r>
              <a:rPr lang="en-US" sz="2400" dirty="0">
                <a:solidFill>
                  <a:schemeClr val="bg1"/>
                </a:solidFill>
              </a:rPr>
              <a:t>the first 20 Fibonacci numbers. </a:t>
            </a:r>
            <a:r>
              <a:rPr lang="en-US" sz="24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i, </a:t>
            </a:r>
            <a:r>
              <a:rPr lang="en-US" sz="2400" dirty="0" err="1">
                <a:solidFill>
                  <a:schemeClr val="bg1"/>
                </a:solidFill>
              </a:rPr>
              <a:t>fibonacci</a:t>
            </a:r>
            <a:r>
              <a:rPr lang="en-US" sz="2400" dirty="0">
                <a:solidFill>
                  <a:schemeClr val="bg1"/>
                </a:solidFill>
              </a:rPr>
              <a:t>[ 20 </a:t>
            </a:r>
            <a:r>
              <a:rPr lang="en-US" sz="2400" dirty="0" smtClean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fibonacci[ 0 ] = 0</a:t>
            </a:r>
            <a:r>
              <a:rPr lang="it-IT" sz="2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bg1"/>
                </a:solidFill>
              </a:rPr>
              <a:t>fibonacci</a:t>
            </a:r>
            <a:r>
              <a:rPr lang="it-IT" sz="2400" dirty="0">
                <a:solidFill>
                  <a:schemeClr val="bg1"/>
                </a:solidFill>
              </a:rPr>
              <a:t>[ 1 ] = 1</a:t>
            </a:r>
            <a:r>
              <a:rPr lang="it-IT" sz="2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for( i = 2; i &lt; 20; i++ ) </a:t>
            </a: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smtClean="0">
                <a:solidFill>
                  <a:schemeClr val="bg1"/>
                </a:solidFill>
              </a:rPr>
              <a:t>     fibonacci</a:t>
            </a:r>
            <a:r>
              <a:rPr lang="it-IT" sz="2400" dirty="0">
                <a:solidFill>
                  <a:schemeClr val="bg1"/>
                </a:solidFill>
              </a:rPr>
              <a:t>[ i ] = fibonacci[ i - 2 ] + fibonacci[ i - 1 ]; </a:t>
            </a: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for( i = 0; i &lt; 20; i++ ) </a:t>
            </a:r>
            <a:endParaRPr lang="it-IT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smtClean="0">
                <a:solidFill>
                  <a:schemeClr val="bg1"/>
                </a:solidFill>
              </a:rPr>
              <a:t>     print( i</a:t>
            </a:r>
            <a:r>
              <a:rPr lang="it-IT" sz="2400" dirty="0">
                <a:solidFill>
                  <a:schemeClr val="bg1"/>
                </a:solidFill>
              </a:rPr>
              <a:t>, fibonacci[ i ] 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 an element in the array  -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for</a:t>
            </a:r>
            <a:r>
              <a:rPr lang="en-US" sz="2400" dirty="0"/>
              <a:t> </a:t>
            </a:r>
            <a:r>
              <a:rPr lang="en-US" sz="2400" dirty="0" smtClean="0"/>
              <a:t>(i</a:t>
            </a:r>
            <a:r>
              <a:rPr lang="en-US" sz="2400" dirty="0"/>
              <a:t> = 0; </a:t>
            </a:r>
            <a:r>
              <a:rPr lang="en-US" sz="2400" dirty="0" smtClean="0"/>
              <a:t>i</a:t>
            </a:r>
            <a:r>
              <a:rPr lang="en-US" sz="2400" dirty="0"/>
              <a:t> &lt; n; i</a:t>
            </a:r>
            <a:r>
              <a:rPr lang="en-US" sz="2400" dirty="0" smtClean="0"/>
              <a:t>++)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{</a:t>
            </a:r>
            <a:br>
              <a:rPr lang="en-US" sz="2400" dirty="0"/>
            </a:br>
            <a:r>
              <a:rPr lang="en-US" sz="2400" dirty="0"/>
              <a:t>    if (</a:t>
            </a:r>
            <a:r>
              <a:rPr lang="en-US" sz="2400" dirty="0" smtClean="0"/>
              <a:t>array[i]</a:t>
            </a:r>
            <a:r>
              <a:rPr lang="en-US" sz="2400" dirty="0"/>
              <a:t> == </a:t>
            </a:r>
            <a:r>
              <a:rPr lang="en-US" sz="2400" dirty="0" smtClean="0"/>
              <a:t>key)</a:t>
            </a:r>
            <a:r>
              <a:rPr lang="en-US" sz="2400" dirty="0"/>
              <a:t>    </a:t>
            </a:r>
            <a:r>
              <a:rPr lang="en-US" sz="2400" i="1" dirty="0"/>
              <a:t>/* If required element is found */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 {</a:t>
            </a:r>
            <a:br>
              <a:rPr lang="en-US" sz="2400" dirty="0"/>
            </a:br>
            <a:r>
              <a:rPr lang="en-US" sz="2400" dirty="0"/>
              <a:t>      </a:t>
            </a:r>
            <a:r>
              <a:rPr lang="en-US" sz="2400" dirty="0" err="1"/>
              <a:t>printf</a:t>
            </a:r>
            <a:r>
              <a:rPr lang="en-US" sz="2400" dirty="0"/>
              <a:t>("%d is present at location %d.</a:t>
            </a:r>
            <a:r>
              <a:rPr lang="en-US" sz="2400" b="1" dirty="0"/>
              <a:t>\n</a:t>
            </a:r>
            <a:r>
              <a:rPr lang="en-US" sz="2400" dirty="0"/>
              <a:t>", </a:t>
            </a:r>
            <a:r>
              <a:rPr lang="en-US" sz="2400" dirty="0" smtClean="0"/>
              <a:t>key,</a:t>
            </a:r>
            <a:r>
              <a:rPr lang="en-US" sz="2400" dirty="0"/>
              <a:t> </a:t>
            </a:r>
            <a:r>
              <a:rPr lang="en-US" sz="2400" dirty="0" smtClean="0"/>
              <a:t>i+1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      </a:t>
            </a:r>
            <a:r>
              <a:rPr lang="en-US" sz="2400" b="1" dirty="0"/>
              <a:t>break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    }</a:t>
            </a:r>
            <a:br>
              <a:rPr lang="en-US" sz="2400" dirty="0"/>
            </a:br>
            <a:r>
              <a:rPr lang="en-US" sz="2400" dirty="0"/>
              <a:t>  }</a:t>
            </a:r>
            <a:br>
              <a:rPr lang="en-US" sz="2400" dirty="0"/>
            </a:br>
            <a:r>
              <a:rPr lang="en-US" sz="2400" dirty="0"/>
              <a:t>  if </a:t>
            </a:r>
            <a:r>
              <a:rPr lang="en-US" sz="2400" dirty="0" smtClean="0"/>
              <a:t>(i==</a:t>
            </a:r>
            <a:r>
              <a:rPr lang="en-US" sz="2400" dirty="0"/>
              <a:t> n)</a:t>
            </a:r>
            <a:br>
              <a:rPr lang="en-US" sz="2400" dirty="0"/>
            </a:br>
            <a:r>
              <a:rPr lang="en-US" sz="2400" dirty="0"/>
              <a:t>    </a:t>
            </a:r>
            <a:r>
              <a:rPr lang="en-US" sz="2400" dirty="0" err="1"/>
              <a:t>printf</a:t>
            </a:r>
            <a:r>
              <a:rPr lang="en-US" sz="2400" dirty="0"/>
              <a:t>("%d isn't present in the array.</a:t>
            </a:r>
            <a:r>
              <a:rPr lang="en-US" sz="2400" b="1" dirty="0"/>
              <a:t>\n</a:t>
            </a:r>
            <a:r>
              <a:rPr lang="en-US" sz="2400" dirty="0"/>
              <a:t>", </a:t>
            </a:r>
            <a:r>
              <a:rPr lang="en-US" sz="2400" dirty="0" smtClean="0"/>
              <a:t>key);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  return 0;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an element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\\ To </a:t>
            </a:r>
            <a:r>
              <a:rPr lang="en-US" dirty="0"/>
              <a:t>change its value, that is to update its value, you could just write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[i</a:t>
            </a:r>
            <a:r>
              <a:rPr lang="en-US" dirty="0"/>
              <a:t>]= </a:t>
            </a:r>
            <a:r>
              <a:rPr lang="en-US" dirty="0" err="1"/>
              <a:t>new_value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\\ If </a:t>
            </a:r>
            <a:r>
              <a:rPr lang="en-US" dirty="0"/>
              <a:t>you don’t know the index of that element, you could run a search on it=&gt;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n;i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arr</a:t>
            </a:r>
            <a:r>
              <a:rPr lang="en-US" dirty="0" smtClean="0"/>
              <a:t>[i</a:t>
            </a:r>
            <a:r>
              <a:rPr lang="en-US" dirty="0"/>
              <a:t>]==</a:t>
            </a:r>
            <a:r>
              <a:rPr lang="en-US" dirty="0" err="1"/>
              <a:t>old_value</a:t>
            </a:r>
            <a:r>
              <a:rPr lang="en-US" dirty="0" smtClean="0"/>
              <a:t>) {  //</a:t>
            </a:r>
            <a:r>
              <a:rPr lang="en-US" dirty="0"/>
              <a:t>element found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pos</a:t>
            </a:r>
            <a:r>
              <a:rPr lang="en-US" dirty="0" smtClean="0"/>
              <a:t>=i;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break;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]=</a:t>
            </a:r>
            <a:r>
              <a:rPr lang="en-US" dirty="0" err="1"/>
              <a:t>new_value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Copy an </a:t>
            </a:r>
            <a:r>
              <a:rPr lang="en-US" sz="3600" dirty="0"/>
              <a:t>array into an another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a[100], b[100]; </a:t>
            </a:r>
            <a:r>
              <a:rPr lang="en-US" dirty="0" err="1"/>
              <a:t>int</a:t>
            </a:r>
            <a:r>
              <a:rPr lang="en-US" dirty="0"/>
              <a:t> i, 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for(i=0</a:t>
            </a:r>
            <a:r>
              <a:rPr lang="en-US" dirty="0"/>
              <a:t>; i&lt;size; i++)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a[i</a:t>
            </a:r>
            <a:r>
              <a:rPr lang="en-US" dirty="0"/>
              <a:t>] = b</a:t>
            </a:r>
            <a:r>
              <a:rPr lang="en-US" dirty="0" smtClean="0"/>
              <a:t>[i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n-NO" dirty="0" smtClean="0"/>
              <a:t>for(i=0</a:t>
            </a:r>
            <a:r>
              <a:rPr lang="nn-NO" dirty="0"/>
              <a:t>; i&lt;size; i++) </a:t>
            </a:r>
            <a:r>
              <a:rPr lang="nn-NO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 </a:t>
            </a:r>
            <a:r>
              <a:rPr lang="nn-NO" dirty="0"/>
              <a:t>printf("%d\t", b</a:t>
            </a:r>
            <a:r>
              <a:rPr lang="nn-NO" dirty="0" smtClean="0"/>
              <a:t>[i</a:t>
            </a:r>
            <a:r>
              <a:rPr lang="nn-NO" dirty="0"/>
              <a:t>]);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Problems for Practice – 1-D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0593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Find the maximum element in an array of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numbers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(using functions and recursion)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Reverse the elements in an array into an another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Copy the elements in array_1 to an another array array_2.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2-D Arrays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Often data come naturally in the form of a table, e.g</a:t>
            </a:r>
            <a:r>
              <a:rPr lang="en-US" sz="2400" dirty="0" smtClean="0">
                <a:solidFill>
                  <a:schemeClr val="bg1"/>
                </a:solidFill>
              </a:rPr>
              <a:t>., spreadsheet</a:t>
            </a:r>
            <a:r>
              <a:rPr lang="en-US" sz="2400" dirty="0">
                <a:solidFill>
                  <a:schemeClr val="bg1"/>
                </a:solidFill>
              </a:rPr>
              <a:t>, which </a:t>
            </a:r>
            <a:r>
              <a:rPr lang="en-US" sz="2400" dirty="0" smtClean="0">
                <a:solidFill>
                  <a:schemeClr val="bg1"/>
                </a:solidFill>
              </a:rPr>
              <a:t>needs </a:t>
            </a:r>
            <a:r>
              <a:rPr lang="en-US" sz="2400" dirty="0">
                <a:solidFill>
                  <a:schemeClr val="bg1"/>
                </a:solidFill>
              </a:rPr>
              <a:t>a two-dimensional </a:t>
            </a:r>
            <a:r>
              <a:rPr lang="en-US" sz="2400" dirty="0" smtClean="0">
                <a:solidFill>
                  <a:schemeClr val="bg1"/>
                </a:solidFill>
              </a:rPr>
              <a:t>array.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Examples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Lab book of multiple readings over several </a:t>
            </a:r>
            <a:r>
              <a:rPr lang="en-US" sz="2400" dirty="0" smtClean="0">
                <a:solidFill>
                  <a:schemeClr val="bg1"/>
                </a:solidFill>
              </a:rPr>
              <a:t>days.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Periodic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- </a:t>
            </a:r>
            <a:r>
              <a:rPr lang="en-US" sz="2400" dirty="0">
                <a:solidFill>
                  <a:schemeClr val="bg1"/>
                </a:solidFill>
              </a:rPr>
              <a:t>Movie ratings by multiple </a:t>
            </a:r>
            <a:r>
              <a:rPr lang="en-US" sz="2400" dirty="0" smtClean="0">
                <a:solidFill>
                  <a:schemeClr val="bg1"/>
                </a:solidFill>
              </a:rPr>
              <a:t>reviewers.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row is a different </a:t>
            </a:r>
            <a:r>
              <a:rPr lang="en-US" sz="2400" dirty="0" smtClean="0">
                <a:solidFill>
                  <a:schemeClr val="bg1"/>
                </a:solidFill>
              </a:rPr>
              <a:t>reviewer.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- Each </a:t>
            </a:r>
            <a:r>
              <a:rPr lang="en-US" sz="2400" dirty="0">
                <a:solidFill>
                  <a:schemeClr val="bg1"/>
                </a:solidFill>
              </a:rPr>
              <a:t>column is a different </a:t>
            </a:r>
            <a:r>
              <a:rPr lang="en-US" sz="2400" dirty="0" smtClean="0">
                <a:solidFill>
                  <a:schemeClr val="bg1"/>
                </a:solidFill>
              </a:rPr>
              <a:t>movie.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err="1" smtClean="0">
                <a:solidFill>
                  <a:schemeClr val="bg1"/>
                </a:solidFill>
              </a:rPr>
              <a:t>row_size</a:t>
            </a:r>
            <a:r>
              <a:rPr lang="en-US" sz="2400" dirty="0" smtClean="0">
                <a:solidFill>
                  <a:schemeClr val="bg1"/>
                </a:solidFill>
              </a:rPr>
              <a:t>][</a:t>
            </a:r>
            <a:r>
              <a:rPr lang="en-US" sz="2400" i="1" dirty="0" err="1" smtClean="0">
                <a:solidFill>
                  <a:schemeClr val="bg1"/>
                </a:solidFill>
              </a:rPr>
              <a:t>column_size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array1[2][3]; </a:t>
            </a:r>
            <a:r>
              <a:rPr lang="en-US" sz="2400" dirty="0">
                <a:solidFill>
                  <a:schemeClr val="bg1"/>
                </a:solidFill>
              </a:rPr>
              <a:t>// an array of 6</a:t>
            </a:r>
            <a:r>
              <a:rPr lang="en-US" sz="2400" dirty="0" smtClean="0">
                <a:solidFill>
                  <a:schemeClr val="bg1"/>
                </a:solidFill>
              </a:rPr>
              <a:t>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array2[][3] = { {5.0, 6.2, 7.3}, {10.1, 20.0, 30.2} 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rating[3][4]; // an array of 12 integers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5100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1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Looping in 2-D Array – Matrix Multiplication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[][n], </a:t>
            </a:r>
            <a:r>
              <a:rPr lang="en-US" dirty="0" err="1"/>
              <a:t>int</a:t>
            </a:r>
            <a:r>
              <a:rPr lang="en-US" dirty="0"/>
              <a:t> res</a:t>
            </a:r>
            <a:r>
              <a:rPr lang="en-US" dirty="0" smtClean="0"/>
              <a:t>[][n]) </a:t>
            </a:r>
            <a:endParaRPr lang="en-US" dirty="0"/>
          </a:p>
          <a:p>
            <a:pPr fontAlgn="base"/>
            <a:r>
              <a:rPr lang="en-US" dirty="0"/>
              <a:t>{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i, j, k; </a:t>
            </a:r>
          </a:p>
          <a:p>
            <a:pPr fontAlgn="base"/>
            <a:r>
              <a:rPr lang="en-US" dirty="0"/>
              <a:t>    for (i = 0; i &lt; </a:t>
            </a:r>
            <a:r>
              <a:rPr lang="en-US" dirty="0" smtClean="0"/>
              <a:t>n; </a:t>
            </a:r>
            <a:r>
              <a:rPr lang="en-US" dirty="0"/>
              <a:t>i++) </a:t>
            </a:r>
          </a:p>
          <a:p>
            <a:pPr fontAlgn="base"/>
            <a:r>
              <a:rPr lang="en-US" dirty="0"/>
              <a:t>    { </a:t>
            </a:r>
          </a:p>
          <a:p>
            <a:pPr fontAlgn="base"/>
            <a:r>
              <a:rPr lang="en-US" dirty="0"/>
              <a:t>        for (j = 0; j &lt; </a:t>
            </a:r>
            <a:r>
              <a:rPr lang="en-US" dirty="0" smtClean="0"/>
              <a:t>n; </a:t>
            </a:r>
            <a:r>
              <a:rPr lang="en-US" dirty="0"/>
              <a:t>j++) </a:t>
            </a:r>
          </a:p>
          <a:p>
            <a:pPr fontAlgn="base"/>
            <a:r>
              <a:rPr lang="en-US" dirty="0"/>
              <a:t>        { </a:t>
            </a:r>
          </a:p>
          <a:p>
            <a:pPr fontAlgn="base"/>
            <a:r>
              <a:rPr lang="en-US" dirty="0"/>
              <a:t>            res[i][j] = 0; </a:t>
            </a:r>
          </a:p>
          <a:p>
            <a:pPr fontAlgn="base"/>
            <a:r>
              <a:rPr lang="en-US" dirty="0"/>
              <a:t>            for (k = 0; k &lt; </a:t>
            </a:r>
            <a:r>
              <a:rPr lang="en-US" dirty="0" smtClean="0"/>
              <a:t>n; </a:t>
            </a:r>
            <a:r>
              <a:rPr lang="en-US" dirty="0"/>
              <a:t>k++) </a:t>
            </a:r>
          </a:p>
          <a:p>
            <a:pPr fontAlgn="base"/>
            <a:r>
              <a:rPr lang="en-US" dirty="0"/>
              <a:t>                res[i][j] += </a:t>
            </a:r>
            <a:r>
              <a:rPr lang="en-US" dirty="0" smtClean="0"/>
              <a:t>A[i</a:t>
            </a:r>
            <a:r>
              <a:rPr lang="en-US" dirty="0"/>
              <a:t>][k</a:t>
            </a:r>
            <a:r>
              <a:rPr lang="en-US" dirty="0" smtClean="0"/>
              <a:t>]*</a:t>
            </a:r>
            <a:r>
              <a:rPr lang="en-US" dirty="0"/>
              <a:t>B</a:t>
            </a:r>
            <a:r>
              <a:rPr lang="en-US" dirty="0" smtClean="0"/>
              <a:t>[k</a:t>
            </a:r>
            <a:r>
              <a:rPr lang="en-US" dirty="0"/>
              <a:t>][j]; </a:t>
            </a:r>
          </a:p>
          <a:p>
            <a:pPr fontAlgn="base"/>
            <a:r>
              <a:rPr lang="en-US" dirty="0"/>
              <a:t>        } </a:t>
            </a:r>
          </a:p>
          <a:p>
            <a:pPr fontAlgn="base"/>
            <a:r>
              <a:rPr lang="en-US" dirty="0"/>
              <a:t>    } </a:t>
            </a:r>
          </a:p>
          <a:p>
            <a:pPr fontAlgn="base"/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Problems for </a:t>
            </a:r>
            <a:r>
              <a:rPr lang="en-US" dirty="0" smtClean="0">
                <a:solidFill>
                  <a:srgbClr val="00B0F0"/>
                </a:solidFill>
              </a:rPr>
              <a:t>Practice – 2-D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Print the average rating </a:t>
            </a:r>
            <a:r>
              <a:rPr lang="en-US" dirty="0" smtClean="0">
                <a:solidFill>
                  <a:schemeClr val="bg1"/>
                </a:solidFill>
              </a:rPr>
              <a:t>for the </a:t>
            </a:r>
            <a:r>
              <a:rPr lang="en-US" dirty="0">
                <a:solidFill>
                  <a:schemeClr val="bg1"/>
                </a:solidFill>
              </a:rPr>
              <a:t>movie in column 3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sum of each of the two diagonal elements in a square matrix.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Transpose of an array.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whether the given 9X9 matrix is a magic square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Memory Allocation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Memory allocation can be classified as either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Contiguous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Linked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Indexed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Prototypical examples: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Contiguous allocation:	arrays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Linked allocation:		linked lists</a:t>
            </a:r>
          </a:p>
        </p:txBody>
      </p:sp>
    </p:spTree>
    <p:extLst>
      <p:ext uri="{BB962C8B-B14F-4D97-AF65-F5344CB8AC3E}">
        <p14:creationId xmlns:p14="http://schemas.microsoft.com/office/powerpoint/2010/main" val="1694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Multidimensional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8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Multi-dimensional arrays are declared by providing more than one set of square [ ] brackets after the variable name in the declaration statement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dirty="0" smtClean="0">
                <a:solidFill>
                  <a:schemeClr val="bg1"/>
                </a:solidFill>
              </a:rPr>
              <a:t>ulti-dimensional </a:t>
            </a:r>
            <a:r>
              <a:rPr lang="en-US" sz="2400" dirty="0">
                <a:solidFill>
                  <a:schemeClr val="bg1"/>
                </a:solidFill>
              </a:rPr>
              <a:t>arrays do not require </a:t>
            </a:r>
            <a:r>
              <a:rPr lang="en-US" sz="2400" b="1" dirty="0">
                <a:solidFill>
                  <a:schemeClr val="bg1"/>
                </a:solidFill>
              </a:rPr>
              <a:t>the first</a:t>
            </a:r>
            <a:r>
              <a:rPr lang="en-US" sz="2400" dirty="0">
                <a:solidFill>
                  <a:schemeClr val="bg1"/>
                </a:solidFill>
              </a:rPr>
              <a:t> dimension to be given if the array is to be completely initialized.  All dimensions after the first must be given in any case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data_type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  [size1][size2][size3] … size[N];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mularray</a:t>
            </a:r>
            <a:r>
              <a:rPr lang="en-US" sz="2400" dirty="0" smtClean="0">
                <a:solidFill>
                  <a:schemeClr val="bg1"/>
                </a:solidFill>
              </a:rPr>
              <a:t>[][3][4] </a:t>
            </a:r>
            <a:r>
              <a:rPr lang="en-US" sz="2400" dirty="0">
                <a:solidFill>
                  <a:schemeClr val="bg1"/>
                </a:solidFill>
              </a:rPr>
              <a:t>= { </a:t>
            </a:r>
            <a:r>
              <a:rPr lang="en-US" sz="2400" dirty="0" smtClean="0">
                <a:solidFill>
                  <a:schemeClr val="bg1"/>
                </a:solidFill>
              </a:rPr>
              <a:t>{{</a:t>
            </a:r>
            <a:r>
              <a:rPr lang="en-US" sz="2400" dirty="0">
                <a:solidFill>
                  <a:schemeClr val="bg1"/>
                </a:solidFill>
              </a:rPr>
              <a:t>3, 4, 2, 3}, {0, -3, 9, 11}, {23, 12, 23, 2</a:t>
            </a:r>
            <a:r>
              <a:rPr lang="en-US" sz="2400" dirty="0" smtClean="0">
                <a:solidFill>
                  <a:schemeClr val="bg1"/>
                </a:solidFill>
              </a:rPr>
              <a:t>}},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{{</a:t>
            </a:r>
            <a:r>
              <a:rPr lang="en-US" sz="2400" dirty="0">
                <a:solidFill>
                  <a:schemeClr val="bg1"/>
                </a:solidFill>
              </a:rPr>
              <a:t>13, 4, 56, 3}, {5, 9, 3, 5}, {3, 1, 4, 9</a:t>
            </a:r>
            <a:r>
              <a:rPr lang="en-US" sz="2400" dirty="0" smtClean="0">
                <a:solidFill>
                  <a:schemeClr val="bg1"/>
                </a:solidFill>
              </a:rPr>
              <a:t>}} };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3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 Stack Data Structure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61722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stack is a list in which insertions and deletions are allowed only at the front of the list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Invented by </a:t>
            </a:r>
            <a:r>
              <a:rPr lang="en-US" sz="2400" i="1" dirty="0" smtClean="0">
                <a:solidFill>
                  <a:schemeClr val="bg1"/>
                </a:solidFill>
              </a:rPr>
              <a:t>Friedrich </a:t>
            </a:r>
            <a:r>
              <a:rPr lang="en-US" sz="2400" i="1" dirty="0">
                <a:solidFill>
                  <a:schemeClr val="bg1"/>
                </a:solidFill>
              </a:rPr>
              <a:t>Bauer </a:t>
            </a:r>
            <a:r>
              <a:rPr lang="en-US" sz="2400" dirty="0">
                <a:solidFill>
                  <a:schemeClr val="bg1"/>
                </a:solidFill>
              </a:rPr>
              <a:t>in 1957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Front of Stack – “Top”.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Behaves like a LIFO(Last In First Out) list since the last item inserted is the first item removed.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Searching or accessing to anywhere else in the list is not supported.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6400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79273" y="4572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5943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5486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9273" y="5029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309" y="3505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4382" y="3505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65" name="Curved Connector 64"/>
          <p:cNvCxnSpPr/>
          <p:nvPr/>
        </p:nvCxnSpPr>
        <p:spPr>
          <a:xfrm>
            <a:off x="3761509" y="3879273"/>
            <a:ext cx="581891" cy="552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flipV="1">
            <a:off x="4921827" y="3886200"/>
            <a:ext cx="564573" cy="5455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Stacks in Real World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72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PAT\Desktop\rough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8833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127" y="6040582"/>
            <a:ext cx="8135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http://www.bowdoin.edu/~ltoma/teaching/cs210/fall08/Slides/210-stacksAndQueues.pdf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ADT – Basic operations in a Stack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create()        ---&gt;   </a:t>
            </a:r>
            <a:r>
              <a:rPr lang="en-US" sz="2400" i="1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: Stack</a:t>
            </a:r>
            <a:r>
              <a:rPr lang="en-US" sz="2400" dirty="0" smtClean="0">
                <a:solidFill>
                  <a:schemeClr val="bg1"/>
                </a:solidFill>
              </a:rPr>
              <a:t>, empty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destroy()     ---&gt;   Destroys(removes from memory) a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chemeClr val="bg1"/>
                </a:solidFill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</a:rPr>
              <a:t>(s)   ---&gt;    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:Boolean</a:t>
            </a:r>
            <a:r>
              <a:rPr lang="en-US" sz="2400" dirty="0" smtClean="0">
                <a:solidFill>
                  <a:schemeClr val="bg1"/>
                </a:solidFill>
              </a:rPr>
              <a:t>, Return true if the  stack is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chemeClr val="bg1"/>
                </a:solidFill>
              </a:rPr>
              <a:t>isFull</a:t>
            </a:r>
            <a:r>
              <a:rPr lang="en-US" sz="2400" dirty="0" smtClean="0">
                <a:solidFill>
                  <a:schemeClr val="bg1"/>
                </a:solidFill>
              </a:rPr>
              <a:t>()          ---&gt;    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:Boolean</a:t>
            </a:r>
            <a:r>
              <a:rPr lang="en-US" sz="2400" dirty="0" smtClean="0">
                <a:solidFill>
                  <a:schemeClr val="bg1"/>
                </a:solidFill>
              </a:rPr>
              <a:t>, Return true if the  stack is full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top(s)           -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--&gt;    </a:t>
            </a:r>
            <a:r>
              <a:rPr lang="en-US" sz="2400" i="1" dirty="0" smtClean="0">
                <a:solidFill>
                  <a:srgbClr val="00B050"/>
                </a:solidFill>
                <a:sym typeface="Wingdings" pitchFamily="2" charset="2"/>
              </a:rPr>
              <a:t>v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: Data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if</a:t>
            </a:r>
            <a:r>
              <a:rPr lang="en-US" sz="2400" i="1" dirty="0" smtClean="0">
                <a:solidFill>
                  <a:schemeClr val="bg1"/>
                </a:solidFill>
                <a:sym typeface="Wingdings" pitchFamily="2" charset="2"/>
              </a:rPr>
              <a:t> s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is not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                                else return false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push(</a:t>
            </a:r>
            <a:r>
              <a:rPr lang="en-US" sz="2400" i="1" dirty="0" err="1" smtClean="0">
                <a:solidFill>
                  <a:schemeClr val="bg1"/>
                </a:solidFill>
                <a:sym typeface="Wingdings" pitchFamily="2" charset="2"/>
              </a:rPr>
              <a:t>s,v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)     ---&gt;     </a:t>
            </a:r>
            <a:r>
              <a:rPr lang="en-US" sz="2400" i="1" dirty="0" smtClean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: Stack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Add new item to the top of the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pop(s)          ---&gt;     </a:t>
            </a:r>
            <a:r>
              <a:rPr lang="en-US" sz="2400" dirty="0" smtClean="0">
                <a:solidFill>
                  <a:srgbClr val="00B050"/>
                </a:solidFill>
                <a:sym typeface="Wingdings" pitchFamily="2" charset="2"/>
              </a:rPr>
              <a:t>t: Stack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, if s is not empty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                                 else error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Applications of Stack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evaluating arithmetic </a:t>
            </a: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r>
              <a:rPr lang="en-US" dirty="0">
                <a:solidFill>
                  <a:schemeClr val="bg1"/>
                </a:solidFill>
              </a:rPr>
              <a:t>recursion </a:t>
            </a:r>
            <a:r>
              <a:rPr lang="en-US" dirty="0" smtClean="0">
                <a:solidFill>
                  <a:schemeClr val="bg1"/>
                </a:solidFill>
              </a:rPr>
              <a:t>removal</a:t>
            </a:r>
          </a:p>
          <a:p>
            <a:r>
              <a:rPr lang="en-US" dirty="0">
                <a:solidFill>
                  <a:schemeClr val="bg1"/>
                </a:solidFill>
              </a:rPr>
              <a:t>parsing context-free </a:t>
            </a:r>
            <a:r>
              <a:rPr lang="en-US" dirty="0" smtClean="0">
                <a:solidFill>
                  <a:schemeClr val="bg1"/>
                </a:solidFill>
              </a:rPr>
              <a:t>languages</a:t>
            </a:r>
          </a:p>
          <a:p>
            <a:r>
              <a:rPr lang="en-US" dirty="0">
                <a:solidFill>
                  <a:schemeClr val="bg1"/>
                </a:solidFill>
              </a:rPr>
              <a:t>function call </a:t>
            </a:r>
            <a:r>
              <a:rPr lang="en-US" dirty="0" smtClean="0">
                <a:solidFill>
                  <a:schemeClr val="bg1"/>
                </a:solidFill>
              </a:rPr>
              <a:t>management</a:t>
            </a:r>
          </a:p>
          <a:p>
            <a:r>
              <a:rPr lang="en-US" dirty="0">
                <a:solidFill>
                  <a:schemeClr val="bg1"/>
                </a:solidFill>
              </a:rPr>
              <a:t>traversing trees and graphs (</a:t>
            </a:r>
            <a:r>
              <a:rPr lang="en-US" i="1" dirty="0">
                <a:solidFill>
                  <a:schemeClr val="bg1"/>
                </a:solidFill>
              </a:rPr>
              <a:t>such as depth </a:t>
            </a:r>
            <a:r>
              <a:rPr lang="en-US" i="1" dirty="0" smtClean="0">
                <a:solidFill>
                  <a:schemeClr val="bg1"/>
                </a:solidFill>
              </a:rPr>
              <a:t>first </a:t>
            </a:r>
            <a:r>
              <a:rPr lang="en-US" i="1" dirty="0">
                <a:solidFill>
                  <a:schemeClr val="bg1"/>
                </a:solidFill>
              </a:rPr>
              <a:t>traversals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Stack: An Example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313270"/>
              </p:ext>
            </p:extLst>
          </p:nvPr>
        </p:nvGraphicFramePr>
        <p:xfrm>
          <a:off x="838200" y="1496198"/>
          <a:ext cx="595745" cy="147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745"/>
              </a:tblGrid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5800" y="990600"/>
            <a:ext cx="928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-1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5216"/>
              </p:ext>
            </p:extLst>
          </p:nvPr>
        </p:nvGraphicFramePr>
        <p:xfrm>
          <a:off x="3976234" y="1543736"/>
          <a:ext cx="525780" cy="14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1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0" y="1011382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65108"/>
              </p:ext>
            </p:extLst>
          </p:nvPr>
        </p:nvGraphicFramePr>
        <p:xfrm>
          <a:off x="887300" y="4419600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560494" y="9906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70187" y="37338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12539"/>
              </p:ext>
            </p:extLst>
          </p:nvPr>
        </p:nvGraphicFramePr>
        <p:xfrm>
          <a:off x="6588505" y="1496192"/>
          <a:ext cx="525780" cy="1491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82951"/>
              </p:ext>
            </p:extLst>
          </p:nvPr>
        </p:nvGraphicFramePr>
        <p:xfrm>
          <a:off x="3310136" y="4446425"/>
          <a:ext cx="525780" cy="1491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99757"/>
              </p:ext>
            </p:extLst>
          </p:nvPr>
        </p:nvGraphicFramePr>
        <p:xfrm>
          <a:off x="5410200" y="4413135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241964" y="3733984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410200" y="3733800"/>
            <a:ext cx="858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Top =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28435" y="2064649"/>
            <a:ext cx="15858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create()-&gt;[]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empty stack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266664" y="2230078"/>
            <a:ext cx="1496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ush([6],8)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981924" y="2252824"/>
            <a:ext cx="1384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ush([],6)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600725" y="4771310"/>
            <a:ext cx="15858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ush([6,8],3)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45871" y="4771310"/>
            <a:ext cx="1464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pop([6,8,3])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970375" y="6172200"/>
            <a:ext cx="1737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push([6,8],15)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8217"/>
              </p:ext>
            </p:extLst>
          </p:nvPr>
        </p:nvGraphicFramePr>
        <p:xfrm>
          <a:off x="7266664" y="4382274"/>
          <a:ext cx="525780" cy="157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</a:tblGrid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708274" y="6172200"/>
            <a:ext cx="2435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pop([6,8,15]) -&gt; 15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ADT </a:t>
            </a:r>
            <a:r>
              <a:rPr lang="en-US" dirty="0" err="1" smtClean="0">
                <a:solidFill>
                  <a:srgbClr val="00B0F0"/>
                </a:solidFill>
              </a:rPr>
              <a:t>Pseudocode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000500" cy="60198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ifndef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_STACK_H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_</a:t>
            </a:r>
            <a:r>
              <a:rPr lang="en-US" sz="2400" dirty="0" smtClean="0">
                <a:solidFill>
                  <a:schemeClr val="bg1"/>
                </a:solidFill>
              </a:rPr>
              <a:t>STACK_H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SIZE </a:t>
            </a:r>
            <a:r>
              <a:rPr lang="en-US" sz="2400" dirty="0" smtClean="0">
                <a:solidFill>
                  <a:schemeClr val="bg1"/>
                </a:solidFill>
              </a:rPr>
              <a:t>100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ERROR 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#define OK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typedef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struct</a:t>
            </a:r>
            <a:r>
              <a:rPr lang="en-US" sz="2400" dirty="0" smtClean="0">
                <a:solidFill>
                  <a:schemeClr val="bg1"/>
                </a:solidFill>
              </a:rPr>
              <a:t>   {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Array[SIZE] 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tos</a:t>
            </a:r>
            <a:r>
              <a:rPr lang="en-US" sz="2400" dirty="0" smtClean="0">
                <a:solidFill>
                  <a:schemeClr val="bg1"/>
                </a:solidFill>
              </a:rPr>
              <a:t> ; //top of stack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stack 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r>
              <a:rPr lang="en-US" sz="2400" dirty="0">
                <a:solidFill>
                  <a:schemeClr val="bg1"/>
                </a:solidFill>
              </a:rPr>
              <a:t>(stack </a:t>
            </a:r>
            <a:r>
              <a:rPr lang="en-US" sz="2400" dirty="0" smtClean="0">
                <a:solidFill>
                  <a:schemeClr val="bg1"/>
                </a:solidFill>
              </a:rPr>
              <a:t>*) 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push(stack * 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) 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720436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Stack.h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845127"/>
            <a:ext cx="37338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0" y="1177636"/>
            <a:ext cx="4572000" cy="5583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*a;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 = &amp;x;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pop(stack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top(stack *,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isEmpty</a:t>
            </a:r>
            <a:r>
              <a:rPr lang="en-US" sz="2400" dirty="0">
                <a:solidFill>
                  <a:schemeClr val="bg1"/>
                </a:solidFill>
              </a:rPr>
              <a:t>(stack *) 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isFull</a:t>
            </a:r>
            <a:r>
              <a:rPr lang="en-US" sz="2400" dirty="0">
                <a:solidFill>
                  <a:schemeClr val="bg1"/>
                </a:solidFill>
              </a:rPr>
              <a:t>(stack *) ; // For finite size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en-US" sz="2400" dirty="0" err="1">
                <a:solidFill>
                  <a:schemeClr val="bg1"/>
                </a:solidFill>
              </a:rPr>
              <a:t>endif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Implementation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#include "</a:t>
            </a:r>
            <a:r>
              <a:rPr lang="en-US" sz="2800" dirty="0" err="1">
                <a:solidFill>
                  <a:schemeClr val="bg1"/>
                </a:solidFill>
              </a:rPr>
              <a:t>stack.h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void </a:t>
            </a:r>
            <a:r>
              <a:rPr lang="en-US" sz="2800" dirty="0" err="1">
                <a:solidFill>
                  <a:schemeClr val="bg1"/>
                </a:solidFill>
              </a:rPr>
              <a:t>init</a:t>
            </a:r>
            <a:r>
              <a:rPr lang="en-US" sz="2800" dirty="0">
                <a:solidFill>
                  <a:schemeClr val="bg1"/>
                </a:solidFill>
              </a:rPr>
              <a:t>(stack *s) // </a:t>
            </a:r>
            <a:r>
              <a:rPr lang="en-US" sz="2800" dirty="0" err="1" smtClean="0">
                <a:solidFill>
                  <a:schemeClr val="bg1"/>
                </a:solidFill>
              </a:rPr>
              <a:t>stack.c</a:t>
            </a:r>
            <a:r>
              <a:rPr lang="en-US" sz="2800" dirty="0" smtClean="0">
                <a:solidFill>
                  <a:schemeClr val="bg1"/>
                </a:solidFill>
              </a:rPr>
              <a:t> – To create a stack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 -1</a:t>
            </a:r>
            <a:r>
              <a:rPr lang="en-US" sz="2800" dirty="0" smtClean="0">
                <a:solidFill>
                  <a:schemeClr val="bg1"/>
                </a:solidFill>
              </a:rPr>
              <a:t>;}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isFull</a:t>
            </a:r>
            <a:r>
              <a:rPr lang="en-US" sz="2800" dirty="0">
                <a:solidFill>
                  <a:schemeClr val="bg1"/>
                </a:solidFill>
              </a:rPr>
              <a:t>(stack *s)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return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== SIZE-1</a:t>
            </a:r>
            <a:r>
              <a:rPr lang="en-US" sz="2800" dirty="0" smtClean="0">
                <a:solidFill>
                  <a:schemeClr val="bg1"/>
                </a:solidFill>
              </a:rPr>
              <a:t>;}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(stack *s)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{ return s-&gt;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 == -1;}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push(stack *s,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n) </a:t>
            </a:r>
            <a:r>
              <a:rPr lang="en-US" sz="2800" dirty="0" smtClean="0">
                <a:solidFill>
                  <a:schemeClr val="bg1"/>
                </a:solidFill>
              </a:rPr>
              <a:t>{ // Pushing an element in stack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if(</a:t>
            </a:r>
            <a:r>
              <a:rPr lang="en-US" sz="2800" dirty="0" err="1">
                <a:solidFill>
                  <a:schemeClr val="bg1"/>
                </a:solidFill>
              </a:rPr>
              <a:t>isFull</a:t>
            </a:r>
            <a:r>
              <a:rPr lang="en-US" sz="2800" dirty="0">
                <a:solidFill>
                  <a:schemeClr val="bg1"/>
                </a:solidFill>
              </a:rPr>
              <a:t>(s)) {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900545"/>
            <a:ext cx="476596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324600" y="180108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Stack.c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5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</a:rPr>
              <a:t>("The STACK is full \n”);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return ERROR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}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     s-&gt;data[++s-&gt;tos]=n;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return OK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Pop(stack *s) </a:t>
            </a:r>
            <a:r>
              <a:rPr lang="en-US" sz="2800" dirty="0" smtClean="0">
                <a:solidFill>
                  <a:schemeClr val="bg1"/>
                </a:solidFill>
              </a:rPr>
              <a:t> {       // </a:t>
            </a:r>
            <a:r>
              <a:rPr lang="en-US" sz="2800" i="1" dirty="0" smtClean="0">
                <a:solidFill>
                  <a:schemeClr val="bg1"/>
                </a:solidFill>
              </a:rPr>
              <a:t>Removing an element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if(</a:t>
            </a:r>
            <a:r>
              <a:rPr lang="en-US" sz="2800" dirty="0" err="1" smtClean="0">
                <a:solidFill>
                  <a:schemeClr val="bg1"/>
                </a:solidFill>
              </a:rPr>
              <a:t>isEmpty</a:t>
            </a:r>
            <a:r>
              <a:rPr lang="en-US" sz="2800" dirty="0" smtClean="0">
                <a:solidFill>
                  <a:schemeClr val="bg1"/>
                </a:solidFill>
              </a:rPr>
              <a:t>(s</a:t>
            </a:r>
            <a:r>
              <a:rPr lang="en-US" sz="2800" dirty="0">
                <a:solidFill>
                  <a:schemeClr val="bg1"/>
                </a:solidFill>
              </a:rPr>
              <a:t>)) </a:t>
            </a:r>
            <a:r>
              <a:rPr lang="en-US" sz="2800" dirty="0" smtClean="0">
                <a:solidFill>
                  <a:schemeClr val="bg1"/>
                </a:solidFill>
              </a:rPr>
              <a:t>  {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>
                <a:solidFill>
                  <a:schemeClr val="bg1"/>
                </a:solidFill>
              </a:rPr>
              <a:t>("The STACK is empty\n");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return </a:t>
            </a:r>
            <a:r>
              <a:rPr lang="en-US" sz="2800" dirty="0">
                <a:solidFill>
                  <a:schemeClr val="bg1"/>
                </a:solidFill>
              </a:rPr>
              <a:t>ERROR 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s </a:t>
            </a:r>
            <a:r>
              <a:rPr lang="en-US" sz="2800" dirty="0">
                <a:solidFill>
                  <a:schemeClr val="bg1"/>
                </a:solidFill>
              </a:rPr>
              <a:t>-&gt; 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--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return </a:t>
            </a:r>
            <a:r>
              <a:rPr lang="en-US" sz="2800" dirty="0">
                <a:solidFill>
                  <a:schemeClr val="bg1"/>
                </a:solidFill>
              </a:rPr>
              <a:t>OK 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3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Top(stack *s ,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*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{ //   Retrieving top most element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if(</a:t>
            </a:r>
            <a:r>
              <a:rPr lang="en-US" sz="2800" dirty="0" err="1" smtClean="0">
                <a:solidFill>
                  <a:schemeClr val="bg1"/>
                </a:solidFill>
              </a:rPr>
              <a:t>isEmpty</a:t>
            </a:r>
            <a:r>
              <a:rPr lang="en-US" sz="2800" dirty="0" smtClean="0">
                <a:solidFill>
                  <a:schemeClr val="bg1"/>
                </a:solidFill>
              </a:rPr>
              <a:t>(s</a:t>
            </a:r>
            <a:r>
              <a:rPr lang="en-US" sz="2800" dirty="0">
                <a:solidFill>
                  <a:schemeClr val="bg1"/>
                </a:solidFill>
              </a:rPr>
              <a:t>))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>
                <a:solidFill>
                  <a:schemeClr val="bg1"/>
                </a:solidFill>
              </a:rPr>
              <a:t>("The STACK is empty\n")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return </a:t>
            </a:r>
            <a:r>
              <a:rPr lang="en-US" sz="2800" dirty="0">
                <a:solidFill>
                  <a:schemeClr val="bg1"/>
                </a:solidFill>
              </a:rPr>
              <a:t>ERROR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}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*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 = (s -&gt; data[s -&gt; </a:t>
            </a:r>
            <a:r>
              <a:rPr lang="en-US" sz="2800" dirty="0" err="1">
                <a:solidFill>
                  <a:schemeClr val="bg1"/>
                </a:solidFill>
              </a:rPr>
              <a:t>tos</a:t>
            </a:r>
            <a:r>
              <a:rPr lang="en-US" sz="2800" dirty="0">
                <a:solidFill>
                  <a:schemeClr val="bg1"/>
                </a:solidFill>
              </a:rPr>
              <a:t>])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return </a:t>
            </a:r>
            <a:r>
              <a:rPr lang="en-US" sz="2800" dirty="0">
                <a:solidFill>
                  <a:schemeClr val="bg1"/>
                </a:solidFill>
              </a:rPr>
              <a:t>OK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}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Memory Allocation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latin typeface="Arial" charset="0"/>
                <a:cs typeface="Arial" charset="0"/>
              </a:rPr>
              <a:t>Contiguous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adj.</a:t>
            </a:r>
          </a:p>
          <a:p>
            <a:pPr lvl="1">
              <a:buFontTx/>
              <a:buNone/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Touching or connected throughout in an unbroken sequence.</a:t>
            </a:r>
          </a:p>
          <a:p>
            <a:pPr lvl="1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Meriam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Webster</a:t>
            </a:r>
          </a:p>
          <a:p>
            <a:pPr lvl="1">
              <a:buFontTx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CA" dirty="0" smtClean="0"/>
              <a:t>Touching, in actual contact, next in space; meeting at a common</a:t>
            </a:r>
            <a:br>
              <a:rPr lang="en-CA" dirty="0" smtClean="0"/>
            </a:br>
            <a:r>
              <a:rPr lang="en-CA" dirty="0" smtClean="0"/>
              <a:t>boundary, bordering, adjoining.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www.oed.com</a:t>
            </a:r>
          </a:p>
          <a:p>
            <a:pPr>
              <a:buFont typeface="Arial" charset="0"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Stack Implementation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Two Ways of creating a Stack: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Array Implementation of a 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typedef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struct</a:t>
            </a:r>
            <a:r>
              <a:rPr lang="en-US" sz="2800" dirty="0" smtClean="0">
                <a:solidFill>
                  <a:schemeClr val="bg1"/>
                </a:solidFill>
              </a:rPr>
              <a:t>  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Array[SIZE]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      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tos</a:t>
            </a:r>
            <a:r>
              <a:rPr lang="en-US" sz="2800" dirty="0" smtClean="0">
                <a:solidFill>
                  <a:schemeClr val="bg1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 stack 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72938"/>
              </p:ext>
            </p:extLst>
          </p:nvPr>
        </p:nvGraphicFramePr>
        <p:xfrm>
          <a:off x="1447800" y="1905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495800" y="1600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38600" y="2380565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5800" y="243593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26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Linked-List </a:t>
            </a:r>
            <a:r>
              <a:rPr lang="en-US" sz="3600" dirty="0">
                <a:solidFill>
                  <a:srgbClr val="00B0F0"/>
                </a:solidFill>
              </a:rPr>
              <a:t>implementation of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linked list provides fast inserts and deletes at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eeps </a:t>
            </a:r>
            <a:r>
              <a:rPr lang="en-US" dirty="0">
                <a:solidFill>
                  <a:schemeClr val="bg1"/>
                </a:solidFill>
              </a:rPr>
              <a:t>top of stack at </a:t>
            </a:r>
            <a:r>
              <a:rPr lang="en-US" dirty="0" smtClean="0">
                <a:solidFill>
                  <a:schemeClr val="bg1"/>
                </a:solidFill>
              </a:rPr>
              <a:t>front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</a:rPr>
              <a:t>struct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StackNode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{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   </a:t>
            </a:r>
            <a:r>
              <a:rPr lang="en-US" sz="3000" dirty="0" err="1" smtClean="0">
                <a:solidFill>
                  <a:schemeClr val="bg1"/>
                </a:solidFill>
              </a:rPr>
              <a:t>StackItemType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item;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   </a:t>
            </a:r>
            <a:r>
              <a:rPr lang="en-US" sz="3000" dirty="0" err="1" smtClean="0">
                <a:solidFill>
                  <a:schemeClr val="bg1"/>
                </a:solidFill>
              </a:rPr>
              <a:t>StackNode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*next;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};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err="1" smtClean="0">
                <a:solidFill>
                  <a:schemeClr val="bg1"/>
                </a:solidFill>
              </a:rPr>
              <a:t>StackNode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top_ptr</a:t>
            </a:r>
            <a:r>
              <a:rPr lang="en-US" sz="3000" dirty="0">
                <a:solidFill>
                  <a:schemeClr val="bg1"/>
                </a:solidFill>
              </a:rPr>
              <a:t>; // pointer to first node in the </a:t>
            </a:r>
            <a:r>
              <a:rPr lang="en-US" sz="3000" dirty="0" smtClean="0">
                <a:solidFill>
                  <a:schemeClr val="bg1"/>
                </a:solidFill>
              </a:rPr>
              <a:t>stack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67734"/>
              </p:ext>
            </p:extLst>
          </p:nvPr>
        </p:nvGraphicFramePr>
        <p:xfrm>
          <a:off x="1295400" y="2514600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6776"/>
              </p:ext>
            </p:extLst>
          </p:nvPr>
        </p:nvGraphicFramePr>
        <p:xfrm>
          <a:off x="2999509" y="2524991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2743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2743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7404"/>
              </p:ext>
            </p:extLst>
          </p:nvPr>
        </p:nvGraphicFramePr>
        <p:xfrm>
          <a:off x="4648200" y="2514600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867400" y="275012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89938"/>
              </p:ext>
            </p:extLst>
          </p:nvPr>
        </p:nvGraphicFramePr>
        <p:xfrm>
          <a:off x="6324600" y="2521527"/>
          <a:ext cx="121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543800" y="275012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750127"/>
            <a:ext cx="0" cy="18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72845" y="2930236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17872" y="307570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4478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05000" y="3200400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Top of stack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533400" y="3184267"/>
            <a:ext cx="914400" cy="200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Array </a:t>
            </a:r>
            <a:r>
              <a:rPr lang="en-US" dirty="0" err="1" smtClean="0">
                <a:solidFill>
                  <a:srgbClr val="00B0F0"/>
                </a:solidFill>
              </a:rPr>
              <a:t>vs</a:t>
            </a:r>
            <a:r>
              <a:rPr lang="en-US" dirty="0" smtClean="0">
                <a:solidFill>
                  <a:srgbClr val="00B0F0"/>
                </a:solidFill>
              </a:rPr>
              <a:t> Linked List Implementation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simple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chemeClr val="bg1"/>
                </a:solidFill>
              </a:rPr>
              <a:t>efficient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assume a fixed capacity for </a:t>
            </a:r>
            <a:r>
              <a:rPr lang="en-US" sz="2800" dirty="0" smtClean="0">
                <a:solidFill>
                  <a:schemeClr val="bg1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- if </a:t>
            </a:r>
            <a:r>
              <a:rPr lang="en-US" sz="2800" dirty="0">
                <a:solidFill>
                  <a:schemeClr val="bg1"/>
                </a:solidFill>
              </a:rPr>
              <a:t>CAP is too small, can reallocate, </a:t>
            </a:r>
            <a:r>
              <a:rPr lang="en-US" sz="2800" dirty="0" smtClean="0">
                <a:solidFill>
                  <a:schemeClr val="bg1"/>
                </a:solidFill>
              </a:rPr>
              <a:t>but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expensive.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- if </a:t>
            </a:r>
            <a:r>
              <a:rPr lang="en-US" sz="2800" dirty="0">
                <a:solidFill>
                  <a:schemeClr val="bg1"/>
                </a:solidFill>
              </a:rPr>
              <a:t>CAP is too large, space </a:t>
            </a:r>
            <a:r>
              <a:rPr lang="en-US" sz="2800" dirty="0" smtClean="0">
                <a:solidFill>
                  <a:schemeClr val="bg1"/>
                </a:solidFill>
              </a:rPr>
              <a:t>wastage.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Lists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no </a:t>
            </a:r>
            <a:r>
              <a:rPr lang="en-US" sz="2800" dirty="0">
                <a:solidFill>
                  <a:schemeClr val="bg1"/>
                </a:solidFill>
              </a:rPr>
              <a:t>size </a:t>
            </a:r>
            <a:r>
              <a:rPr lang="en-US" sz="2800" dirty="0" smtClean="0">
                <a:solidFill>
                  <a:schemeClr val="bg1"/>
                </a:solidFill>
              </a:rPr>
              <a:t>limitation.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extra </a:t>
            </a:r>
            <a:r>
              <a:rPr lang="en-US" sz="2800" dirty="0">
                <a:solidFill>
                  <a:schemeClr val="bg1"/>
                </a:solidFill>
              </a:rPr>
              <a:t>space per </a:t>
            </a:r>
            <a:r>
              <a:rPr lang="en-US" sz="2800" dirty="0" smtClean="0">
                <a:solidFill>
                  <a:schemeClr val="bg1"/>
                </a:solidFill>
              </a:rPr>
              <a:t>element.</a:t>
            </a:r>
          </a:p>
          <a:p>
            <a:pPr>
              <a:buFontTx/>
              <a:buChar char="-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z="2800" dirty="0">
                <a:solidFill>
                  <a:schemeClr val="bg1"/>
                </a:solidFill>
              </a:rPr>
              <a:t>When know the max. number of element, use </a:t>
            </a:r>
            <a:r>
              <a:rPr lang="en-US" sz="2800" dirty="0" smtClean="0">
                <a:solidFill>
                  <a:schemeClr val="bg1"/>
                </a:solidFill>
              </a:rPr>
              <a:t>arrays.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Time and Space Complexities of Stack 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05755"/>
              </p:ext>
            </p:extLst>
          </p:nvPr>
        </p:nvGraphicFramePr>
        <p:xfrm>
          <a:off x="2362200" y="1828800"/>
          <a:ext cx="41148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Space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isFull</a:t>
                      </a:r>
                      <a:r>
                        <a:rPr lang="en-US" sz="2800" dirty="0" smtClean="0"/>
                        <a:t>()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push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Application 1: Infix to Postfix expression - </a:t>
            </a:r>
            <a:r>
              <a:rPr lang="en-US" sz="3600" dirty="0" err="1" smtClean="0">
                <a:solidFill>
                  <a:srgbClr val="00B0F0"/>
                </a:solidFill>
              </a:rPr>
              <a:t>Algo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an operand is read, output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an operator is read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–</a:t>
            </a:r>
            <a:r>
              <a:rPr lang="en-US" dirty="0">
                <a:solidFill>
                  <a:schemeClr val="bg1"/>
                </a:solidFill>
              </a:rPr>
              <a:t>Pop until the top of the stack has an element </a:t>
            </a:r>
            <a:r>
              <a:rPr lang="en-US" dirty="0" smtClean="0">
                <a:solidFill>
                  <a:schemeClr val="bg1"/>
                </a:solidFill>
              </a:rPr>
              <a:t>of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lower precedence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–Then </a:t>
            </a:r>
            <a:r>
              <a:rPr lang="en-US" dirty="0">
                <a:solidFill>
                  <a:schemeClr val="bg1"/>
                </a:solidFill>
              </a:rPr>
              <a:t>push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) is found, pop until we find the matching 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>
                <a:solidFill>
                  <a:schemeClr val="bg1"/>
                </a:solidFill>
              </a:rPr>
              <a:t>has the lowest precedence when in the stack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>
                <a:solidFill>
                  <a:schemeClr val="bg1"/>
                </a:solidFill>
              </a:rPr>
              <a:t>has the highest precedence when in the input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we reach the end of input, pop until the stack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76200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93611"/>
              </p:ext>
            </p:extLst>
          </p:nvPr>
        </p:nvGraphicFramePr>
        <p:xfrm>
          <a:off x="1676400" y="58420"/>
          <a:ext cx="5486399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75"/>
                <a:gridCol w="863135"/>
                <a:gridCol w="2815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 Postfix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Infix Expression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a-(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b+c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+c*d)/e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-(+*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-/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*+e/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*+e/-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Infix to Postfix -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create an empty stack to hold operands</a:t>
            </a:r>
          </a:p>
          <a:p>
            <a:pPr marL="0" indent="0">
              <a:buNone/>
            </a:pPr>
            <a:r>
              <a:rPr lang="en-US" sz="1800" dirty="0"/>
              <a:t>for each token </a:t>
            </a:r>
            <a:r>
              <a:rPr lang="en-US" sz="1800" dirty="0" err="1"/>
              <a:t>tok</a:t>
            </a:r>
            <a:r>
              <a:rPr lang="en-US" sz="1800" dirty="0"/>
              <a:t> in the input infix string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switch </a:t>
            </a:r>
            <a:r>
              <a:rPr lang="en-US" sz="1800" dirty="0"/>
              <a:t>(</a:t>
            </a:r>
            <a:r>
              <a:rPr lang="en-US" sz="1800" dirty="0" err="1"/>
              <a:t>tok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       case </a:t>
            </a:r>
            <a:r>
              <a:rPr lang="en-US" sz="1800" dirty="0"/>
              <a:t>operand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	append </a:t>
            </a:r>
            <a:r>
              <a:rPr lang="en-US" sz="1800" dirty="0" err="1"/>
              <a:t>tok</a:t>
            </a:r>
            <a:r>
              <a:rPr lang="en-US" sz="1800" dirty="0"/>
              <a:t> to right end of postfix;</a:t>
            </a:r>
          </a:p>
          <a:p>
            <a:pPr marL="0" indent="0">
              <a:buNone/>
            </a:pPr>
            <a:r>
              <a:rPr lang="en-US" sz="1800" dirty="0" smtClean="0"/>
              <a:t>		break;</a:t>
            </a:r>
          </a:p>
          <a:p>
            <a:pPr marL="0" indent="0">
              <a:buNone/>
            </a:pPr>
            <a:r>
              <a:rPr lang="en-US" sz="1800" dirty="0" smtClean="0"/>
              <a:t>	       case </a:t>
            </a:r>
            <a:r>
              <a:rPr lang="en-US" sz="1800" dirty="0"/>
              <a:t>'('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stack.push</a:t>
            </a:r>
            <a:r>
              <a:rPr lang="en-US" sz="1800" dirty="0" smtClean="0"/>
              <a:t>(</a:t>
            </a:r>
            <a:r>
              <a:rPr lang="en-US" sz="1800" dirty="0" err="1" smtClean="0"/>
              <a:t>tok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	break;</a:t>
            </a:r>
          </a:p>
          <a:p>
            <a:pPr marL="0" indent="0">
              <a:buNone/>
            </a:pPr>
            <a:r>
              <a:rPr lang="en-US" sz="1800" dirty="0" smtClean="0"/>
              <a:t>	       case ')':</a:t>
            </a:r>
          </a:p>
          <a:p>
            <a:pPr marL="0" indent="0">
              <a:buNone/>
            </a:pPr>
            <a:r>
              <a:rPr lang="en-US" sz="1800" dirty="0" smtClean="0"/>
              <a:t>		while </a:t>
            </a:r>
            <a:r>
              <a:rPr lang="en-US" sz="1800" dirty="0"/>
              <a:t>( </a:t>
            </a:r>
            <a:r>
              <a:rPr lang="en-US" sz="1800" dirty="0" err="1"/>
              <a:t>stack.top</a:t>
            </a:r>
            <a:r>
              <a:rPr lang="en-US" sz="1800" dirty="0"/>
              <a:t>() != '(' 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		append </a:t>
            </a:r>
            <a:r>
              <a:rPr lang="en-US" sz="1800" dirty="0" err="1"/>
              <a:t>stack.top</a:t>
            </a:r>
            <a:r>
              <a:rPr lang="en-US" sz="1800" dirty="0"/>
              <a:t>() to right end of postfix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stack.pop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	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break;</a:t>
            </a:r>
          </a:p>
          <a:p>
            <a:pPr marL="0" indent="0">
              <a:buNone/>
            </a:pPr>
            <a:r>
              <a:rPr lang="en-US" sz="1800" dirty="0" smtClean="0"/>
              <a:t>	      case </a:t>
            </a:r>
            <a:r>
              <a:rPr lang="en-US" sz="1800" dirty="0"/>
              <a:t>operator</a:t>
            </a:r>
            <a:r>
              <a:rPr lang="en-US" sz="1800" dirty="0" smtClean="0"/>
              <a:t>:	</a:t>
            </a:r>
          </a:p>
          <a:p>
            <a:pPr marL="0" indent="0">
              <a:buNone/>
            </a:pPr>
            <a:r>
              <a:rPr lang="en-US" sz="1800" dirty="0" smtClean="0"/>
              <a:t>	              while </a:t>
            </a:r>
            <a:r>
              <a:rPr lang="en-US" sz="1800" dirty="0"/>
              <a:t>( !</a:t>
            </a:r>
            <a:r>
              <a:rPr lang="en-US" sz="1800" dirty="0" err="1"/>
              <a:t>stack.empty</a:t>
            </a:r>
            <a:r>
              <a:rPr lang="en-US" sz="1800" dirty="0"/>
              <a:t>() &amp;&amp; </a:t>
            </a:r>
            <a:r>
              <a:rPr lang="en-US" sz="1800" dirty="0" err="1"/>
              <a:t>stack.top</a:t>
            </a:r>
            <a:r>
              <a:rPr lang="en-US" sz="1800" dirty="0"/>
              <a:t>() != </a:t>
            </a:r>
            <a:r>
              <a:rPr lang="en-US" sz="1800" dirty="0" smtClean="0"/>
              <a:t>'(‘</a:t>
            </a:r>
          </a:p>
          <a:p>
            <a:pPr marL="0" indent="0">
              <a:buNone/>
            </a:pPr>
            <a:r>
              <a:rPr lang="en-US" sz="1800" dirty="0" smtClean="0"/>
              <a:t>		          &amp;&amp; </a:t>
            </a:r>
            <a:r>
              <a:rPr lang="en-US" sz="1800" dirty="0"/>
              <a:t>precedence(</a:t>
            </a:r>
            <a:r>
              <a:rPr lang="en-US" sz="1800" dirty="0" err="1"/>
              <a:t>tok</a:t>
            </a:r>
            <a:r>
              <a:rPr lang="en-US" sz="1800" dirty="0"/>
              <a:t>) &lt;= precedence(</a:t>
            </a:r>
            <a:r>
              <a:rPr lang="en-US" sz="1800" dirty="0" err="1"/>
              <a:t>stack.top</a:t>
            </a:r>
            <a:r>
              <a:rPr lang="en-US" sz="1800" dirty="0"/>
              <a:t>()) 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	  append </a:t>
            </a:r>
            <a:r>
              <a:rPr lang="en-US" sz="1800" dirty="0" err="1"/>
              <a:t>stack.top</a:t>
            </a:r>
            <a:r>
              <a:rPr lang="en-US" sz="1800" dirty="0"/>
              <a:t>() to right end of postfix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		  </a:t>
            </a:r>
            <a:r>
              <a:rPr lang="en-US" sz="1800" dirty="0" err="1" smtClean="0"/>
              <a:t>stack.pop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           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0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Infix to Postfix </a:t>
            </a:r>
            <a:r>
              <a:rPr lang="en-US" dirty="0" smtClean="0"/>
              <a:t>– </a:t>
            </a:r>
            <a:r>
              <a:rPr lang="en-US" dirty="0" err="1" smtClean="0"/>
              <a:t>Pseudocode</a:t>
            </a:r>
            <a:r>
              <a:rPr lang="en-US" dirty="0" smtClean="0"/>
              <a:t>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stack.push</a:t>
            </a:r>
            <a:r>
              <a:rPr lang="en-US" sz="2400" dirty="0" smtClean="0"/>
              <a:t>(operator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	break;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while ( !</a:t>
            </a:r>
            <a:r>
              <a:rPr lang="en-US" sz="2400" dirty="0" err="1"/>
              <a:t>stack.empty</a:t>
            </a:r>
            <a:r>
              <a:rPr lang="en-US" sz="2400" dirty="0"/>
              <a:t>() ) {</a:t>
            </a:r>
          </a:p>
          <a:p>
            <a:pPr marL="0" indent="0">
              <a:buNone/>
            </a:pPr>
            <a:r>
              <a:rPr lang="en-US" sz="2400" dirty="0" smtClean="0"/>
              <a:t>	append </a:t>
            </a:r>
            <a:r>
              <a:rPr lang="en-US" sz="2400" dirty="0" err="1"/>
              <a:t>stack.top</a:t>
            </a:r>
            <a:r>
              <a:rPr lang="en-US" sz="2400" dirty="0"/>
              <a:t>() to right end of postfix;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stack.pop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8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Infix to Postfix Expression - Try it!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3+4*5/6</a:t>
            </a:r>
          </a:p>
          <a:p>
            <a:r>
              <a:rPr lang="en-US" dirty="0">
                <a:solidFill>
                  <a:schemeClr val="bg1"/>
                </a:solidFill>
              </a:rPr>
              <a:t>(300+23)*(43-21)/(84+7) </a:t>
            </a:r>
          </a:p>
          <a:p>
            <a:r>
              <a:rPr lang="en-US" dirty="0">
                <a:solidFill>
                  <a:schemeClr val="bg1"/>
                </a:solidFill>
              </a:rPr>
              <a:t>(4+8)*(6-5)/((3-2)*(2+2))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Infix to Postfix Expression - Try it</a:t>
            </a:r>
            <a:r>
              <a:rPr lang="en-US" dirty="0" smtClean="0">
                <a:solidFill>
                  <a:srgbClr val="00B0F0"/>
                </a:solidFill>
              </a:rPr>
              <a:t>!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 3 4 5 * 6 / +</a:t>
            </a:r>
          </a:p>
          <a:p>
            <a:r>
              <a:rPr lang="en-US" dirty="0"/>
              <a:t>300 23 + 43 21 -* 84 7 + /</a:t>
            </a:r>
          </a:p>
          <a:p>
            <a:r>
              <a:rPr lang="en-US" dirty="0"/>
              <a:t>4 8 + 6 5 -* 3 2 –2 2 + *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Contiguous Allocation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An array stores 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400" smtClean="0">
                <a:latin typeface="Arial" charset="0"/>
                <a:cs typeface="Arial" charset="0"/>
              </a:rPr>
              <a:t> objects in a single contiguous space of memory</a:t>
            </a: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Unfortunately, if more memory is required, a request for new memory usually requires copying all information into the new memory</a:t>
            </a:r>
          </a:p>
          <a:p>
            <a:pPr lvl="1"/>
            <a:r>
              <a:rPr lang="en-US" sz="2400" smtClean="0">
                <a:latin typeface="Arial" charset="0"/>
                <a:cs typeface="Arial" charset="0"/>
              </a:rPr>
              <a:t>In general, you cannot request for the operating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system to allocate to you the next </a:t>
            </a:r>
            <a:r>
              <a:rPr 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sz="2400" smtClean="0">
                <a:latin typeface="Arial" charset="0"/>
                <a:cs typeface="Arial" charset="0"/>
              </a:rPr>
              <a:t> memory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locations</a:t>
            </a:r>
          </a:p>
        </p:txBody>
      </p:sp>
      <p:pic>
        <p:nvPicPr>
          <p:cNvPr id="115719" name="Picture 7" descr="C:\Users\dwharder\Desktop\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429000"/>
            <a:ext cx="1066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8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Application 2: Evaluating Postfix Expression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create </a:t>
            </a:r>
            <a:r>
              <a:rPr lang="en-US" dirty="0">
                <a:solidFill>
                  <a:schemeClr val="bg1"/>
                </a:solidFill>
              </a:rPr>
              <a:t>an empty stack that holds the type of values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being computed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for </a:t>
            </a:r>
            <a:r>
              <a:rPr lang="en-US" dirty="0">
                <a:solidFill>
                  <a:schemeClr val="bg1"/>
                </a:solidFill>
              </a:rPr>
              <a:t>each token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in the string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if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is an operand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</a:rPr>
              <a:t>stack.push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else 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is an operator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let </a:t>
            </a:r>
            <a:r>
              <a:rPr lang="en-US" dirty="0">
                <a:solidFill>
                  <a:schemeClr val="bg1"/>
                </a:solidFill>
              </a:rPr>
              <a:t>op denote the operation that </a:t>
            </a:r>
            <a:r>
              <a:rPr lang="en-US" dirty="0" err="1">
                <a:solidFill>
                  <a:schemeClr val="bg1"/>
                </a:solidFill>
              </a:rPr>
              <a:t>tok</a:t>
            </a:r>
            <a:r>
              <a:rPr lang="en-US" dirty="0">
                <a:solidFill>
                  <a:schemeClr val="bg1"/>
                </a:solidFill>
              </a:rPr>
              <a:t> provides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stack.pop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right_operand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stack.pop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left_operand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left_operand</a:t>
            </a:r>
            <a:r>
              <a:rPr lang="en-US" dirty="0">
                <a:solidFill>
                  <a:schemeClr val="bg1"/>
                </a:solidFill>
              </a:rPr>
              <a:t> op </a:t>
            </a:r>
            <a:r>
              <a:rPr lang="en-US" dirty="0" err="1">
                <a:solidFill>
                  <a:schemeClr val="bg1"/>
                </a:solidFill>
              </a:rPr>
              <a:t>right_operand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</a:rPr>
              <a:t>stack.push</a:t>
            </a:r>
            <a:r>
              <a:rPr lang="en-US" dirty="0" smtClean="0">
                <a:solidFill>
                  <a:schemeClr val="bg1"/>
                </a:solidFill>
              </a:rPr>
              <a:t>(result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Application 2: Evaluating Postfix Expression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Input: 8 </a:t>
            </a:r>
            <a:r>
              <a:rPr lang="en-US" sz="1800" dirty="0"/>
              <a:t>6 + 9 2 - / 5 * 7 </a:t>
            </a:r>
            <a:r>
              <a:rPr lang="en-US" sz="1800" dirty="0" smtClean="0"/>
              <a:t>+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69770"/>
              </p:ext>
            </p:extLst>
          </p:nvPr>
        </p:nvGraphicFramePr>
        <p:xfrm>
          <a:off x="990599" y="1066800"/>
          <a:ext cx="7162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69"/>
                <a:gridCol w="2155031"/>
                <a:gridCol w="2971800"/>
              </a:tblGrid>
              <a:tr h="39037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 (right end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top)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Remaining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to Take</a:t>
                      </a:r>
                      <a:endParaRPr lang="en-US" b="1" dirty="0"/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(empty)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 6 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8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 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6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8 6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+ 9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8+6 = 14; push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9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14 9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2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14 9 2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9 - 2 = 7; push 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14 / 7 = 2; push 2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5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2 5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2*5 = 10; push 10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 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push 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10 7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10+7=17; push 17 on stack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0378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end-of-input; answer = 17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Postfix </a:t>
            </a:r>
            <a:r>
              <a:rPr lang="en-US" dirty="0" smtClean="0"/>
              <a:t>Expression –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300 23 + 43 21 -* 84 7 +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dirty="0">
                <a:solidFill>
                  <a:schemeClr val="bg1"/>
                </a:solidFill>
              </a:rPr>
              <a:t>4 8 + 6 5 -* 3 2 –2 2 + * 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T\Desktop\rough\than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530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Linked Allocation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	Linked storage such as a linked list associates two pieces of data with each item being stored: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object itself, and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reference to the next item</a:t>
            </a:r>
          </a:p>
          <a:p>
            <a:pPr lvl="2"/>
            <a:r>
              <a:rPr lang="en-US" smtClean="0">
                <a:latin typeface="Arial" charset="0"/>
                <a:cs typeface="Arial" charset="0"/>
              </a:rPr>
              <a:t>In C++ that reference is the address of the next node</a:t>
            </a:r>
          </a:p>
        </p:txBody>
      </p:sp>
      <p:pic>
        <p:nvPicPr>
          <p:cNvPr id="37892" name="Picture 2" descr="C:\Users\dwharder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2914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Indexed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With indexed allocation, an array of pointers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(possibly NULL) link to a sequence of allocated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memory locations</a:t>
            </a:r>
          </a:p>
          <a:p>
            <a:pPr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Used in the C++ standard template library</a:t>
            </a:r>
          </a:p>
          <a:p>
            <a:pPr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	Computer engineering students will see indexed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allocation in their operating systems course</a:t>
            </a:r>
          </a:p>
        </p:txBody>
      </p:sp>
      <p:pic>
        <p:nvPicPr>
          <p:cNvPr id="38916" name="Picture 2" descr="C:\Users\dwharde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16113"/>
            <a:ext cx="14017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An Array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72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Arguably the most fundamental data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Other </a:t>
            </a:r>
            <a:r>
              <a:rPr lang="en-US" dirty="0">
                <a:solidFill>
                  <a:schemeClr val="bg1"/>
                </a:solidFill>
              </a:rPr>
              <a:t>data structures built using </a:t>
            </a: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- Computer </a:t>
            </a:r>
            <a:r>
              <a:rPr lang="en-US" dirty="0">
                <a:solidFill>
                  <a:schemeClr val="bg1"/>
                </a:solidFill>
              </a:rPr>
              <a:t>memory is like a giant </a:t>
            </a:r>
            <a:r>
              <a:rPr lang="en-US" dirty="0" smtClean="0">
                <a:solidFill>
                  <a:schemeClr val="bg1"/>
                </a:solidFill>
              </a:rPr>
              <a:t>array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Convenient </a:t>
            </a:r>
            <a:r>
              <a:rPr lang="en-US" dirty="0">
                <a:solidFill>
                  <a:schemeClr val="bg1"/>
                </a:solidFill>
              </a:rPr>
              <a:t>way to process large amounts </a:t>
            </a:r>
            <a:r>
              <a:rPr lang="en-US" dirty="0" smtClean="0">
                <a:solidFill>
                  <a:schemeClr val="bg1"/>
                </a:solidFill>
              </a:rPr>
              <a:t>of related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Array Basics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 </a:t>
            </a:r>
            <a:r>
              <a:rPr lang="en-US" sz="2400" b="1" dirty="0">
                <a:solidFill>
                  <a:schemeClr val="bg1"/>
                </a:solidFill>
              </a:rPr>
              <a:t>array</a:t>
            </a:r>
            <a:r>
              <a:rPr lang="en-US" sz="2400" dirty="0">
                <a:solidFill>
                  <a:schemeClr val="bg1"/>
                </a:solidFill>
              </a:rPr>
              <a:t> is an indexed collection of data elements of the same type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 Indexed</a:t>
            </a:r>
            <a:r>
              <a:rPr lang="en-US" sz="2400" dirty="0">
                <a:solidFill>
                  <a:schemeClr val="bg1"/>
                </a:solidFill>
              </a:rPr>
              <a:t> means that the array elements are </a:t>
            </a:r>
            <a:r>
              <a:rPr lang="en-US" sz="2400" dirty="0" smtClean="0">
                <a:solidFill>
                  <a:schemeClr val="bg1"/>
                </a:solidFill>
              </a:rPr>
              <a:t>numbered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(</a:t>
            </a:r>
            <a:r>
              <a:rPr lang="en-US" sz="2400" dirty="0">
                <a:solidFill>
                  <a:schemeClr val="bg1"/>
                </a:solidFill>
              </a:rPr>
              <a:t>starting at 0).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2)  The restriction of the </a:t>
            </a:r>
            <a:r>
              <a:rPr lang="en-US" sz="2400" b="1" dirty="0">
                <a:solidFill>
                  <a:schemeClr val="bg1"/>
                </a:solidFill>
              </a:rPr>
              <a:t>same type</a:t>
            </a:r>
            <a:r>
              <a:rPr lang="en-US" sz="2400" dirty="0">
                <a:solidFill>
                  <a:schemeClr val="bg1"/>
                </a:solidFill>
              </a:rPr>
              <a:t> is an important one,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because </a:t>
            </a:r>
            <a:r>
              <a:rPr lang="en-US" sz="2400" dirty="0">
                <a:solidFill>
                  <a:schemeClr val="bg1"/>
                </a:solidFill>
              </a:rPr>
              <a:t>arrays are stored in consecutive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cells</a:t>
            </a:r>
            <a:r>
              <a:rPr lang="en-US" sz="2400" dirty="0">
                <a:solidFill>
                  <a:schemeClr val="bg1"/>
                </a:solidFill>
              </a:rPr>
              <a:t>.  Every cell must be the same type (and therefore,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the same size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1- dimensional 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 Generally a ‘Vector’.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2-dimensional array is like a </a:t>
            </a:r>
            <a:r>
              <a:rPr lang="en-US" sz="2400" i="1" dirty="0" smtClean="0">
                <a:solidFill>
                  <a:schemeClr val="bg1"/>
                </a:solidFill>
              </a:rPr>
              <a:t>table</a:t>
            </a:r>
            <a:r>
              <a:rPr lang="en-US" sz="2400" dirty="0" smtClean="0">
                <a:solidFill>
                  <a:schemeClr val="bg1"/>
                </a:solidFill>
              </a:rPr>
              <a:t> – Generally a ‘Matrix’.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multidimensional array - Array of arrays.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Declaring 1-D Arrays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datatype_name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</a:rPr>
              <a:t>array_name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4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 err="1" smtClean="0">
                <a:solidFill>
                  <a:schemeClr val="bg1"/>
                </a:solidFill>
              </a:rPr>
              <a:t>nt</a:t>
            </a:r>
            <a:r>
              <a:rPr lang="en-US" sz="2400" dirty="0" smtClean="0">
                <a:solidFill>
                  <a:schemeClr val="bg1"/>
                </a:solidFill>
              </a:rPr>
              <a:t> age[5]; // an array of 10 integers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 marks[20]; An array of 20 decimals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Initialization: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bg1"/>
                </a:solidFill>
              </a:rPr>
              <a:t>int</a:t>
            </a:r>
            <a:r>
              <a:rPr lang="en-US" sz="2400" i="1" dirty="0" smtClean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en-US" sz="2400" i="1" dirty="0" smtClean="0">
                <a:solidFill>
                  <a:schemeClr val="bg1"/>
                </a:solidFill>
              </a:rPr>
              <a:t> = {1, 2, 3, 4, 5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 // </a:t>
            </a:r>
            <a:r>
              <a:rPr lang="en-US" sz="2400" i="1" dirty="0" err="1">
                <a:solidFill>
                  <a:schemeClr val="bg1"/>
                </a:solidFill>
              </a:rPr>
              <a:t>int</a:t>
            </a:r>
            <a:r>
              <a:rPr lang="en-US" sz="2400" i="1" dirty="0">
                <a:solidFill>
                  <a:schemeClr val="bg1"/>
                </a:solidFill>
              </a:rPr>
              <a:t> array1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= {1, 2, 3, 4, 5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i="1" dirty="0">
                <a:solidFill>
                  <a:schemeClr val="bg1"/>
                </a:solidFill>
              </a:rPr>
              <a:t>; </a:t>
            </a:r>
            <a:r>
              <a:rPr lang="en-US" sz="2400" i="1" dirty="0" smtClean="0">
                <a:solidFill>
                  <a:schemeClr val="bg1"/>
                </a:solidFill>
              </a:rPr>
              <a:t>is also OK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array2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i="1" dirty="0" smtClean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] </a:t>
            </a:r>
            <a:r>
              <a:rPr lang="en-US" sz="2400" i="1" dirty="0" smtClean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  <a:r>
              <a:rPr lang="en-US" sz="2400" i="1" dirty="0" smtClean="0">
                <a:solidFill>
                  <a:schemeClr val="bg1"/>
                </a:solidFill>
              </a:rPr>
              <a:t>‘a’, ‘b’, ‘c’, ‘d’, ‘e’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en-US" sz="2400" i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Char array3</a:t>
            </a:r>
            <a:r>
              <a:rPr lang="en-US" sz="2400" dirty="0" smtClean="0">
                <a:solidFill>
                  <a:schemeClr val="bg1"/>
                </a:solidFill>
              </a:rPr>
              <a:t>[]</a:t>
            </a:r>
            <a:r>
              <a:rPr lang="en-US" sz="2400" i="1" dirty="0" smtClean="0">
                <a:solidFill>
                  <a:schemeClr val="bg1"/>
                </a:solidFill>
              </a:rPr>
              <a:t> = “India”;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4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874A4B-0BB0-4B19-8CCC-7EF8BF37B6C3}"/>
</file>

<file path=customXml/itemProps2.xml><?xml version="1.0" encoding="utf-8"?>
<ds:datastoreItem xmlns:ds="http://schemas.openxmlformats.org/officeDocument/2006/customXml" ds:itemID="{6458AD02-2492-428E-96B9-4509746CB99F}"/>
</file>

<file path=customXml/itemProps3.xml><?xml version="1.0" encoding="utf-8"?>
<ds:datastoreItem xmlns:ds="http://schemas.openxmlformats.org/officeDocument/2006/customXml" ds:itemID="{9A6298BC-7702-4360-B509-030A76F115E7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985</TotalTime>
  <Words>1992</Words>
  <Application>Microsoft Office PowerPoint</Application>
  <PresentationFormat>On-screen Show (4:3)</PresentationFormat>
  <Paragraphs>536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  CSE2003 - Data Structures and Algorithms   Arrays and Stacks   </vt:lpstr>
      <vt:lpstr>Memory Allocation</vt:lpstr>
      <vt:lpstr>Memory Allocation</vt:lpstr>
      <vt:lpstr>Contiguous Allocation</vt:lpstr>
      <vt:lpstr>Linked Allocation</vt:lpstr>
      <vt:lpstr>Indexed Allocation</vt:lpstr>
      <vt:lpstr>An Array</vt:lpstr>
      <vt:lpstr>Array Basics</vt:lpstr>
      <vt:lpstr>Declaring 1-D Arrays</vt:lpstr>
      <vt:lpstr>1-D Array – An Example</vt:lpstr>
      <vt:lpstr>1-D Array – An example program</vt:lpstr>
      <vt:lpstr>Searching an element in the array  - Linear Search </vt:lpstr>
      <vt:lpstr>Modify an element in an array</vt:lpstr>
      <vt:lpstr>Copy an array into an another array</vt:lpstr>
      <vt:lpstr>Problems for Practice – 1-D Array</vt:lpstr>
      <vt:lpstr>2-D Arrays</vt:lpstr>
      <vt:lpstr>Initialization</vt:lpstr>
      <vt:lpstr>Looping in 2-D Array – Matrix Multiplication</vt:lpstr>
      <vt:lpstr>Problems for Practice – 2-D Array</vt:lpstr>
      <vt:lpstr>Multidimensional Array</vt:lpstr>
      <vt:lpstr>A Stack Data Structure</vt:lpstr>
      <vt:lpstr>Stacks in Real World</vt:lpstr>
      <vt:lpstr>Stack ADT – Basic operations in a Stack</vt:lpstr>
      <vt:lpstr>Applications of Stack</vt:lpstr>
      <vt:lpstr>Stack: An Example</vt:lpstr>
      <vt:lpstr>Stack ADT Pseudocode</vt:lpstr>
      <vt:lpstr>Implementation:</vt:lpstr>
      <vt:lpstr>PowerPoint Presentation</vt:lpstr>
      <vt:lpstr>PowerPoint Presentation</vt:lpstr>
      <vt:lpstr>Stack Implementation</vt:lpstr>
      <vt:lpstr>Linked-List implementation of a Stack</vt:lpstr>
      <vt:lpstr>Array vs Linked List Implementation </vt:lpstr>
      <vt:lpstr>Time and Space Complexities of Stack </vt:lpstr>
      <vt:lpstr>Application 1: Infix to Postfix expression - Algo</vt:lpstr>
      <vt:lpstr>PowerPoint Presentation</vt:lpstr>
      <vt:lpstr>Infix to Postfix - Pseudocode</vt:lpstr>
      <vt:lpstr>Infix to Postfix – Pseudocode – contd…</vt:lpstr>
      <vt:lpstr>Infix to Postfix Expression - Try it!</vt:lpstr>
      <vt:lpstr>Infix to Postfix Expression - Try it! - Answer</vt:lpstr>
      <vt:lpstr>Application 2: Evaluating Postfix Expression</vt:lpstr>
      <vt:lpstr>Application 2: Evaluating Postfix Expression </vt:lpstr>
      <vt:lpstr>Evaluating Postfix Expression – Try it!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111</cp:revision>
  <dcterms:created xsi:type="dcterms:W3CDTF">2020-06-20T10:10:13Z</dcterms:created>
  <dcterms:modified xsi:type="dcterms:W3CDTF">2020-07-20T04:35:14Z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