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4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47"/>
  </p:notesMasterIdLst>
  <p:sldIdLst>
    <p:sldId id="256" r:id="rId2"/>
    <p:sldId id="285" r:id="rId3"/>
    <p:sldId id="395" r:id="rId4"/>
    <p:sldId id="396" r:id="rId5"/>
    <p:sldId id="397" r:id="rId6"/>
    <p:sldId id="398" r:id="rId7"/>
    <p:sldId id="386" r:id="rId8"/>
    <p:sldId id="387" r:id="rId9"/>
    <p:sldId id="328" r:id="rId10"/>
    <p:sldId id="336" r:id="rId11"/>
    <p:sldId id="337" r:id="rId12"/>
    <p:sldId id="371" r:id="rId13"/>
    <p:sldId id="370" r:id="rId14"/>
    <p:sldId id="410" r:id="rId15"/>
    <p:sldId id="411" r:id="rId16"/>
    <p:sldId id="412" r:id="rId17"/>
    <p:sldId id="413" r:id="rId18"/>
    <p:sldId id="414" r:id="rId19"/>
    <p:sldId id="338" r:id="rId20"/>
    <p:sldId id="339" r:id="rId21"/>
    <p:sldId id="340" r:id="rId22"/>
    <p:sldId id="344" r:id="rId23"/>
    <p:sldId id="342" r:id="rId24"/>
    <p:sldId id="343" r:id="rId25"/>
    <p:sldId id="401" r:id="rId26"/>
    <p:sldId id="351" r:id="rId27"/>
    <p:sldId id="352" r:id="rId28"/>
    <p:sldId id="388" r:id="rId29"/>
    <p:sldId id="389" r:id="rId30"/>
    <p:sldId id="390" r:id="rId31"/>
    <p:sldId id="419" r:id="rId32"/>
    <p:sldId id="420" r:id="rId33"/>
    <p:sldId id="421" r:id="rId34"/>
    <p:sldId id="356" r:id="rId35"/>
    <p:sldId id="357" r:id="rId36"/>
    <p:sldId id="358" r:id="rId37"/>
    <p:sldId id="359" r:id="rId38"/>
    <p:sldId id="360" r:id="rId39"/>
    <p:sldId id="362" r:id="rId40"/>
    <p:sldId id="363" r:id="rId41"/>
    <p:sldId id="365" r:id="rId42"/>
    <p:sldId id="366" r:id="rId43"/>
    <p:sldId id="367" r:id="rId44"/>
    <p:sldId id="368" r:id="rId45"/>
    <p:sldId id="422" r:id="rId4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6" d="100"/>
          <a:sy n="86" d="100"/>
        </p:scale>
        <p:origin x="-894" y="-17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95501-73F2-41BA-85CC-22557878FAFE}" type="datetimeFigureOut">
              <a:rPr lang="en-IN" smtClean="0"/>
              <a:pPr/>
              <a:t>21-07-2020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130DD-32EB-4721-81EC-BC5717B4C7A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249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87468"/>
            <a:ext cx="7315200" cy="194626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74898"/>
            <a:ext cx="7315200" cy="858474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5F12E-1E87-4B1A-A947-DBF022AF93C8}" type="datetime1">
              <a:rPr lang="en-US" smtClean="0"/>
              <a:pPr/>
              <a:t>7/21/2020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5638800" y="4781550"/>
            <a:ext cx="2246489" cy="225920"/>
          </a:xfrm>
        </p:spPr>
        <p:txBody>
          <a:bodyPr/>
          <a:lstStyle>
            <a:lvl1pPr algn="ctr"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Dr. B </a:t>
            </a:r>
            <a:r>
              <a:rPr lang="en-US" dirty="0" err="1" smtClean="0"/>
              <a:t>Sathis</a:t>
            </a:r>
            <a:r>
              <a:rPr lang="en-US" dirty="0" smtClean="0"/>
              <a:t> Kumar VIT Chennai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73A9F-3EAC-4347-B865-CDC9AD438DD1}" type="datetime1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 Sathis Kumar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1" y="1370032"/>
            <a:ext cx="1492499" cy="33633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370032"/>
            <a:ext cx="5241476" cy="33633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65727-0AAB-4D1A-BCCF-2C5F8D400B69}" type="datetime1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 Sathis Kumar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9B06-8CAF-47A1-98E8-D0DEFE91BD99}" type="datetime1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4781550"/>
            <a:ext cx="2246489" cy="22592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Dr. B Sathis Kumar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3179"/>
            <a:ext cx="7315200" cy="970194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898823"/>
            <a:ext cx="7315200" cy="82382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6C00-2141-4DE3-93A2-AE8DF0305A8C}" type="datetime1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 Sathis Kumar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725BD-EAB6-44E1-9559-FDE7E669CA7F}" type="datetime1">
              <a:rPr lang="en-US" smtClean="0"/>
              <a:pPr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 Sathis Kumar VIT Chennai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057400"/>
            <a:ext cx="3566160" cy="26951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057401"/>
            <a:ext cx="3566160" cy="26967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057400"/>
            <a:ext cx="336499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057400"/>
            <a:ext cx="336206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FCA8A-4212-4A2B-BA3D-8C8DCA382C7F}" type="datetime1">
              <a:rPr lang="en-US" smtClean="0"/>
              <a:pPr/>
              <a:t>7/21/2020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 Sathis Kumar VIT Chennai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2537460"/>
            <a:ext cx="3566160" cy="22151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2537460"/>
            <a:ext cx="3566160" cy="22151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8C3A-91D1-4689-BE52-489814C7014B}" type="datetime1">
              <a:rPr lang="en-US" smtClean="0"/>
              <a:pPr/>
              <a:t>7/21/2020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 Sathis Kumar VIT Chennai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6FFA-DD3A-44CD-832C-54EEAFAF22B1}" type="datetime1">
              <a:rPr lang="en-US" smtClean="0"/>
              <a:pPr/>
              <a:t>7/21/2020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 Sathis Kumar VIT Chennai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69022"/>
            <a:ext cx="2950936" cy="1629761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370032"/>
            <a:ext cx="4207848" cy="3357461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5822"/>
            <a:ext cx="2950936" cy="16840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93FD9-D8FC-4057-8980-901DCF8D4B58}" type="datetime1">
              <a:rPr lang="en-US" smtClean="0"/>
              <a:pPr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 Sathis Kumar VIT Chennai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71600"/>
            <a:ext cx="2953512" cy="1632204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1714500"/>
            <a:ext cx="4038600" cy="25146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4952"/>
            <a:ext cx="2953512" cy="16870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383D8-D646-43BE-8CB5-3BCA23A1F3B7}" type="datetime1">
              <a:rPr lang="en-US" smtClean="0"/>
              <a:pPr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 Sathis Kumar VIT Chennai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430355"/>
            <a:ext cx="86236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430355"/>
            <a:ext cx="576072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077375"/>
            <a:ext cx="7315200" cy="2654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411597"/>
            <a:ext cx="1189132" cy="2234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9DF4238E-6F86-4843-8AD3-C5FD56701C9B}" type="datetime1">
              <a:rPr lang="en-US" smtClean="0"/>
              <a:pPr/>
              <a:t>7/21/2020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6" y="411598"/>
            <a:ext cx="941203" cy="226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9" y="641968"/>
            <a:ext cx="2246489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Dr. B Sathis Kumar VIT Chennai</a:t>
            </a:r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1920" y="514350"/>
            <a:ext cx="4987280" cy="1946269"/>
          </a:xfrm>
        </p:spPr>
        <p:txBody>
          <a:bodyPr>
            <a:normAutofit/>
          </a:bodyPr>
          <a:lstStyle/>
          <a:p>
            <a:r>
              <a:rPr lang="en-IN" dirty="0"/>
              <a:t>Queues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2647950"/>
            <a:ext cx="4724400" cy="1905000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r>
              <a:rPr lang="en-IN" dirty="0" smtClean="0">
                <a:solidFill>
                  <a:schemeClr val="tx2"/>
                </a:solidFill>
              </a:rPr>
              <a:t>C. Oswald &amp; </a:t>
            </a:r>
            <a:r>
              <a:rPr lang="en-IN" dirty="0" err="1" smtClean="0">
                <a:solidFill>
                  <a:schemeClr val="tx2"/>
                </a:solidFill>
              </a:rPr>
              <a:t>Preeth</a:t>
            </a:r>
            <a:r>
              <a:rPr lang="en-IN" dirty="0" smtClean="0">
                <a:solidFill>
                  <a:schemeClr val="tx2"/>
                </a:solidFill>
              </a:rPr>
              <a:t> R</a:t>
            </a:r>
          </a:p>
          <a:p>
            <a:r>
              <a:rPr lang="en-IN" dirty="0" smtClean="0">
                <a:solidFill>
                  <a:schemeClr val="tx2"/>
                </a:solidFill>
              </a:rPr>
              <a:t>VIT Chennai</a:t>
            </a:r>
            <a:endParaRPr lang="en-I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0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5856" y="0"/>
            <a:ext cx="5572164" cy="1428741"/>
          </a:xfrm>
        </p:spPr>
        <p:txBody>
          <a:bodyPr>
            <a:noAutofit/>
          </a:bodyPr>
          <a:lstStyle/>
          <a:p>
            <a:r>
              <a:rPr lang="en-IN" sz="3600" b="1" dirty="0" smtClean="0"/>
              <a:t>Queue Abstract Data Type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3688" y="699542"/>
            <a:ext cx="6987912" cy="4176464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1800" dirty="0"/>
          </a:p>
          <a:p>
            <a:r>
              <a:rPr lang="en-US" sz="1800" dirty="0" err="1"/>
              <a:t>Enqueue</a:t>
            </a:r>
            <a:r>
              <a:rPr lang="en-US" sz="1800" dirty="0"/>
              <a:t>(o): Insert objects </a:t>
            </a:r>
            <a:r>
              <a:rPr lang="en-US" sz="1800" i="1" dirty="0"/>
              <a:t>o</a:t>
            </a:r>
            <a:r>
              <a:rPr lang="en-US" sz="1800" dirty="0"/>
              <a:t> at the rear of the queue</a:t>
            </a:r>
          </a:p>
          <a:p>
            <a:pPr>
              <a:buNone/>
            </a:pPr>
            <a:r>
              <a:rPr lang="en-US" sz="1800" dirty="0"/>
              <a:t>     </a:t>
            </a:r>
            <a:r>
              <a:rPr lang="en-US" sz="1800" b="1" dirty="0"/>
              <a:t>Input</a:t>
            </a:r>
            <a:r>
              <a:rPr lang="en-US" sz="1800" dirty="0"/>
              <a:t> : Object ; </a:t>
            </a:r>
            <a:r>
              <a:rPr lang="en-US" sz="1800" b="1" dirty="0"/>
              <a:t>Output</a:t>
            </a:r>
            <a:r>
              <a:rPr lang="en-US" sz="1800" dirty="0"/>
              <a:t> : </a:t>
            </a:r>
            <a:r>
              <a:rPr lang="en-US" sz="1800" dirty="0" smtClean="0"/>
              <a:t>Updated Queue.</a:t>
            </a:r>
            <a:endParaRPr lang="en-US" sz="1800" dirty="0"/>
          </a:p>
          <a:p>
            <a:endParaRPr lang="en-US" sz="1800" dirty="0" smtClean="0"/>
          </a:p>
          <a:p>
            <a:r>
              <a:rPr lang="en-US" sz="1800" dirty="0" err="1" smtClean="0"/>
              <a:t>Dequeue</a:t>
            </a:r>
            <a:r>
              <a:rPr lang="en-US" sz="1800" dirty="0" smtClean="0"/>
              <a:t>(): Remove and return from the queue the object at front</a:t>
            </a:r>
          </a:p>
          <a:p>
            <a:pPr>
              <a:buNone/>
            </a:pPr>
            <a:r>
              <a:rPr lang="en-US" sz="1800" dirty="0" smtClean="0"/>
              <a:t>     </a:t>
            </a:r>
            <a:r>
              <a:rPr lang="en-US" sz="1800" b="1" dirty="0" smtClean="0"/>
              <a:t>Input</a:t>
            </a:r>
            <a:r>
              <a:rPr lang="en-US" sz="1800" dirty="0" smtClean="0"/>
              <a:t> : None; </a:t>
            </a:r>
            <a:r>
              <a:rPr lang="en-US" sz="1800" b="1" dirty="0" smtClean="0"/>
              <a:t>Output</a:t>
            </a:r>
            <a:r>
              <a:rPr lang="en-US" sz="1800" dirty="0" smtClean="0"/>
              <a:t> : Object.</a:t>
            </a:r>
          </a:p>
          <a:p>
            <a:pPr>
              <a:buNone/>
            </a:pPr>
            <a:endParaRPr lang="en-US" sz="1800" dirty="0" smtClean="0"/>
          </a:p>
          <a:p>
            <a:r>
              <a:rPr lang="en-US" sz="1800" dirty="0" smtClean="0"/>
              <a:t>Size(): Return the number of objects in the queue</a:t>
            </a:r>
          </a:p>
          <a:p>
            <a:pPr>
              <a:buNone/>
            </a:pPr>
            <a:r>
              <a:rPr lang="en-US" sz="1800" b="1" dirty="0" smtClean="0"/>
              <a:t>     Input : </a:t>
            </a:r>
            <a:r>
              <a:rPr lang="en-US" sz="1800" dirty="0" smtClean="0"/>
              <a:t>None</a:t>
            </a:r>
            <a:r>
              <a:rPr lang="en-US" sz="1800" b="1" dirty="0" smtClean="0"/>
              <a:t>; Output : </a:t>
            </a:r>
            <a:r>
              <a:rPr lang="en-US" sz="1800" dirty="0" smtClean="0"/>
              <a:t>Integer</a:t>
            </a:r>
            <a:r>
              <a:rPr lang="en-US" sz="1800" b="1" dirty="0" smtClean="0"/>
              <a:t>.</a:t>
            </a:r>
          </a:p>
          <a:p>
            <a:pPr>
              <a:buNone/>
            </a:pPr>
            <a:endParaRPr lang="en-US" sz="1800" dirty="0" smtClean="0"/>
          </a:p>
          <a:p>
            <a:r>
              <a:rPr lang="en-US" sz="1800" dirty="0" smtClean="0"/>
              <a:t>Is Empty():Return a </a:t>
            </a:r>
            <a:r>
              <a:rPr lang="en-US" sz="1800" dirty="0" err="1" smtClean="0"/>
              <a:t>boolean</a:t>
            </a:r>
            <a:r>
              <a:rPr lang="en-US" sz="1800" dirty="0" smtClean="0"/>
              <a:t> value indicating if the queue is empty</a:t>
            </a:r>
          </a:p>
          <a:p>
            <a:pPr>
              <a:buNone/>
            </a:pPr>
            <a:r>
              <a:rPr lang="en-US" sz="1800" b="1" dirty="0" smtClean="0">
                <a:solidFill>
                  <a:prstClr val="white"/>
                </a:solidFill>
              </a:rPr>
              <a:t>	 Input : </a:t>
            </a:r>
            <a:r>
              <a:rPr lang="en-US" sz="1800" dirty="0" smtClean="0">
                <a:solidFill>
                  <a:prstClr val="white"/>
                </a:solidFill>
              </a:rPr>
              <a:t>None</a:t>
            </a:r>
            <a:r>
              <a:rPr lang="en-US" sz="1800" b="1" dirty="0" smtClean="0">
                <a:solidFill>
                  <a:prstClr val="white"/>
                </a:solidFill>
              </a:rPr>
              <a:t>; Output : </a:t>
            </a:r>
            <a:r>
              <a:rPr lang="en-US" sz="1800" dirty="0" err="1" smtClean="0">
                <a:solidFill>
                  <a:prstClr val="white"/>
                </a:solidFill>
              </a:rPr>
              <a:t>boolean</a:t>
            </a:r>
            <a:r>
              <a:rPr lang="en-US" sz="1800" b="1" dirty="0" smtClean="0">
                <a:solidFill>
                  <a:prstClr val="white"/>
                </a:solidFill>
              </a:rPr>
              <a:t>.</a:t>
            </a:r>
          </a:p>
          <a:p>
            <a:pPr>
              <a:buNone/>
            </a:pPr>
            <a:endParaRPr lang="en-US" sz="1800" dirty="0" smtClean="0"/>
          </a:p>
          <a:p>
            <a:endParaRPr lang="en-US" sz="2200" dirty="0" smtClean="0"/>
          </a:p>
          <a:p>
            <a:pPr>
              <a:buNone/>
            </a:pPr>
            <a:endParaRPr lang="en-US" sz="2200" b="1" i="1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808" y="25123"/>
            <a:ext cx="5983992" cy="1500198"/>
          </a:xfrm>
        </p:spPr>
        <p:txBody>
          <a:bodyPr>
            <a:noAutofit/>
          </a:bodyPr>
          <a:lstStyle/>
          <a:p>
            <a:r>
              <a:rPr lang="en-IN" sz="3600" b="1" dirty="0" smtClean="0"/>
              <a:t>Array based implementation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40" y="1285866"/>
            <a:ext cx="5619760" cy="359014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Create an Array, Q, with capacity n for storing its elements, (n=1000)</a:t>
            </a:r>
          </a:p>
          <a:p>
            <a:pPr>
              <a:buNone/>
            </a:pPr>
            <a:endParaRPr lang="en-US" sz="2200" dirty="0" smtClean="0"/>
          </a:p>
          <a:p>
            <a:r>
              <a:rPr lang="en-US" sz="2200" dirty="0" smtClean="0"/>
              <a:t>Consider two variables </a:t>
            </a:r>
            <a:r>
              <a:rPr lang="en-US" sz="2200" i="1" dirty="0" smtClean="0"/>
              <a:t>front</a:t>
            </a:r>
            <a:r>
              <a:rPr lang="en-US" sz="2200" dirty="0" smtClean="0"/>
              <a:t> and </a:t>
            </a:r>
            <a:r>
              <a:rPr lang="en-US" sz="2200" i="1" dirty="0" smtClean="0"/>
              <a:t>rear, </a:t>
            </a:r>
            <a:r>
              <a:rPr lang="en-US" sz="2200" dirty="0" smtClean="0"/>
              <a:t>which will be initialized to -1. (i.e., queue is empty)</a:t>
            </a:r>
            <a:endParaRPr lang="en-US" sz="2400" b="1" i="1" dirty="0" smtClean="0"/>
          </a:p>
          <a:p>
            <a:pPr>
              <a:buNone/>
            </a:pPr>
            <a:endParaRPr lang="en-US" sz="2200" dirty="0" smtClean="0"/>
          </a:p>
          <a:p>
            <a:r>
              <a:rPr lang="en-US" sz="2200" dirty="0" smtClean="0"/>
              <a:t>Naïve </a:t>
            </a:r>
            <a:r>
              <a:rPr lang="en-US" sz="2200" dirty="0"/>
              <a:t>way</a:t>
            </a:r>
          </a:p>
          <a:p>
            <a:pPr lvl="1"/>
            <a:r>
              <a:rPr lang="en-US" sz="2200" dirty="0"/>
              <a:t>When </a:t>
            </a:r>
            <a:r>
              <a:rPr lang="en-US" sz="2200" dirty="0" err="1">
                <a:solidFill>
                  <a:schemeClr val="hlink"/>
                </a:solidFill>
              </a:rPr>
              <a:t>enqueuing</a:t>
            </a:r>
            <a:r>
              <a:rPr lang="en-US" sz="2200" dirty="0"/>
              <a:t>, the </a:t>
            </a:r>
            <a:r>
              <a:rPr lang="en-US" sz="2200" u="sng" dirty="0"/>
              <a:t>front index</a:t>
            </a:r>
            <a:r>
              <a:rPr lang="en-US" sz="2200" dirty="0"/>
              <a:t> is always fixed and the </a:t>
            </a:r>
            <a:r>
              <a:rPr lang="en-US" sz="2200" u="sng" dirty="0"/>
              <a:t>rear index</a:t>
            </a:r>
            <a:r>
              <a:rPr lang="en-US" sz="2200" dirty="0"/>
              <a:t> moves forward in the </a:t>
            </a:r>
            <a:r>
              <a:rPr lang="en-US" sz="2200" dirty="0" smtClean="0"/>
              <a:t>array.</a:t>
            </a:r>
          </a:p>
          <a:p>
            <a:pPr lvl="1"/>
            <a:r>
              <a:rPr lang="en-US" sz="2200" dirty="0" smtClean="0"/>
              <a:t>Q[0</a:t>
            </a:r>
            <a:r>
              <a:rPr lang="en-US" sz="2200" dirty="0"/>
              <a:t>] be the front of the queue and the queue grow from there</a:t>
            </a:r>
          </a:p>
          <a:p>
            <a:pPr lvl="1"/>
            <a:endParaRPr lang="en-US" dirty="0"/>
          </a:p>
          <a:p>
            <a:endParaRPr lang="en-US" sz="2200" dirty="0" smtClean="0"/>
          </a:p>
          <a:p>
            <a:pPr>
              <a:buNone/>
            </a:pPr>
            <a:endParaRPr lang="en-US" sz="2200" b="1" i="1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0"/>
            <a:ext cx="7315200" cy="865573"/>
          </a:xfrm>
        </p:spPr>
        <p:txBody>
          <a:bodyPr/>
          <a:lstStyle/>
          <a:p>
            <a:r>
              <a:rPr lang="en-US" dirty="0"/>
              <a:t>Array Implementation of Queue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058863"/>
            <a:ext cx="7834312" cy="36734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Naïve way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</a:t>
            </a:r>
            <a:r>
              <a:rPr lang="en-US" dirty="0" err="1">
                <a:solidFill>
                  <a:schemeClr val="hlink"/>
                </a:solidFill>
              </a:rPr>
              <a:t>enqueuing</a:t>
            </a:r>
            <a:r>
              <a:rPr lang="en-US" dirty="0"/>
              <a:t>, the </a:t>
            </a:r>
            <a:r>
              <a:rPr lang="en-US" u="sng" dirty="0"/>
              <a:t>front index</a:t>
            </a:r>
            <a:r>
              <a:rPr lang="en-US" dirty="0"/>
              <a:t> is always fixed and the </a:t>
            </a:r>
            <a:r>
              <a:rPr lang="en-US" u="sng" dirty="0"/>
              <a:t>rear index</a:t>
            </a:r>
            <a:r>
              <a:rPr lang="en-US" dirty="0"/>
              <a:t> moves forward in the array.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</a:t>
            </a:r>
            <a:r>
              <a:rPr lang="en-US" dirty="0" err="1">
                <a:solidFill>
                  <a:schemeClr val="hlink"/>
                </a:solidFill>
              </a:rPr>
              <a:t>dequeuing</a:t>
            </a:r>
            <a:r>
              <a:rPr lang="en-US" dirty="0"/>
              <a:t>, the element at the front the queue is removed. Move all the elements after it by one position. (</a:t>
            </a:r>
            <a:r>
              <a:rPr lang="en-US" dirty="0">
                <a:solidFill>
                  <a:schemeClr val="hlink"/>
                </a:solidFill>
              </a:rPr>
              <a:t>Inefficient</a:t>
            </a:r>
            <a:r>
              <a:rPr lang="en-US" dirty="0" smtClean="0">
                <a:solidFill>
                  <a:schemeClr val="hlink"/>
                </a:solidFill>
              </a:rPr>
              <a:t>!!!</a:t>
            </a:r>
            <a:r>
              <a:rPr lang="en-US" dirty="0" smtClean="0"/>
              <a:t>)</a:t>
            </a:r>
            <a:endParaRPr lang="en-US" dirty="0"/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marL="320040" lvl="1" indent="0">
              <a:lnSpc>
                <a:spcPct val="90000"/>
              </a:lnSpc>
              <a:buNone/>
            </a:pPr>
            <a:endParaRPr lang="en-US" dirty="0" smtClean="0"/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885631" y="4746625"/>
            <a:ext cx="1768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dirty="0" err="1">
                <a:solidFill>
                  <a:schemeClr val="hlink"/>
                </a:solidFill>
              </a:rPr>
              <a:t>Dequeue</a:t>
            </a:r>
            <a:r>
              <a:rPr lang="en-US" dirty="0">
                <a:solidFill>
                  <a:schemeClr val="hlink"/>
                </a:solidFill>
              </a:rPr>
              <a:t>()</a:t>
            </a:r>
          </a:p>
        </p:txBody>
      </p:sp>
      <p:sp>
        <p:nvSpPr>
          <p:cNvPr id="7" name="Rectangle 27"/>
          <p:cNvSpPr>
            <a:spLocks noChangeArrowheads="1"/>
          </p:cNvSpPr>
          <p:nvPr/>
        </p:nvSpPr>
        <p:spPr bwMode="auto">
          <a:xfrm>
            <a:off x="751633" y="3506787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8"/>
          <p:cNvSpPr>
            <a:spLocks noChangeArrowheads="1"/>
          </p:cNvSpPr>
          <p:nvPr/>
        </p:nvSpPr>
        <p:spPr bwMode="auto">
          <a:xfrm>
            <a:off x="1361233" y="3506787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29"/>
          <p:cNvSpPr>
            <a:spLocks noChangeArrowheads="1"/>
          </p:cNvSpPr>
          <p:nvPr/>
        </p:nvSpPr>
        <p:spPr bwMode="auto">
          <a:xfrm>
            <a:off x="1970833" y="3506787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30"/>
          <p:cNvGrpSpPr>
            <a:grpSpLocks/>
          </p:cNvGrpSpPr>
          <p:nvPr/>
        </p:nvGrpSpPr>
        <p:grpSpPr bwMode="auto">
          <a:xfrm>
            <a:off x="675433" y="4116390"/>
            <a:ext cx="990600" cy="735013"/>
            <a:chOff x="2928" y="2736"/>
            <a:chExt cx="624" cy="463"/>
          </a:xfrm>
        </p:grpSpPr>
        <p:sp>
          <p:nvSpPr>
            <p:cNvPr id="11" name="Text Box 31"/>
            <p:cNvSpPr txBox="1">
              <a:spLocks noChangeArrowheads="1"/>
            </p:cNvSpPr>
            <p:nvPr/>
          </p:nvSpPr>
          <p:spPr bwMode="auto">
            <a:xfrm>
              <a:off x="2928" y="2966"/>
              <a:ext cx="62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dirty="0" smtClean="0"/>
                <a:t>Front =0</a:t>
              </a:r>
              <a:endParaRPr lang="en-US" dirty="0"/>
            </a:p>
          </p:txBody>
        </p:sp>
        <p:sp>
          <p:nvSpPr>
            <p:cNvPr id="12" name="Line 32"/>
            <p:cNvSpPr>
              <a:spLocks noChangeShapeType="1"/>
            </p:cNvSpPr>
            <p:nvPr/>
          </p:nvSpPr>
          <p:spPr bwMode="auto">
            <a:xfrm flipV="1">
              <a:off x="3168" y="2736"/>
              <a:ext cx="0" cy="288"/>
            </a:xfrm>
            <a:prstGeom prst="line">
              <a:avLst/>
            </a:prstGeom>
            <a:noFill/>
            <a:ln w="3175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33"/>
          <p:cNvGrpSpPr>
            <a:grpSpLocks/>
          </p:cNvGrpSpPr>
          <p:nvPr/>
        </p:nvGrpSpPr>
        <p:grpSpPr bwMode="auto">
          <a:xfrm>
            <a:off x="1361233" y="2592387"/>
            <a:ext cx="990600" cy="869950"/>
            <a:chOff x="2974" y="1776"/>
            <a:chExt cx="624" cy="548"/>
          </a:xfrm>
        </p:grpSpPr>
        <p:sp>
          <p:nvSpPr>
            <p:cNvPr id="14" name="Text Box 34"/>
            <p:cNvSpPr txBox="1">
              <a:spLocks noChangeArrowheads="1"/>
            </p:cNvSpPr>
            <p:nvPr/>
          </p:nvSpPr>
          <p:spPr bwMode="auto">
            <a:xfrm>
              <a:off x="2974" y="1776"/>
              <a:ext cx="62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dirty="0" smtClean="0"/>
                <a:t>Rear = 1</a:t>
              </a:r>
              <a:endParaRPr lang="en-US" dirty="0"/>
            </a:p>
          </p:txBody>
        </p:sp>
        <p:sp>
          <p:nvSpPr>
            <p:cNvPr id="15" name="Line 35"/>
            <p:cNvSpPr>
              <a:spLocks noChangeShapeType="1"/>
            </p:cNvSpPr>
            <p:nvPr/>
          </p:nvSpPr>
          <p:spPr bwMode="auto">
            <a:xfrm>
              <a:off x="3194" y="1988"/>
              <a:ext cx="0" cy="336"/>
            </a:xfrm>
            <a:prstGeom prst="line">
              <a:avLst/>
            </a:prstGeom>
            <a:noFill/>
            <a:ln w="3175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Text Box 37"/>
          <p:cNvSpPr txBox="1">
            <a:spLocks noChangeArrowheads="1"/>
          </p:cNvSpPr>
          <p:nvPr/>
        </p:nvSpPr>
        <p:spPr bwMode="auto">
          <a:xfrm>
            <a:off x="888158" y="3627437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/>
              <a:t>6</a:t>
            </a:r>
          </a:p>
        </p:txBody>
      </p:sp>
      <p:sp>
        <p:nvSpPr>
          <p:cNvPr id="17" name="Text Box 38"/>
          <p:cNvSpPr txBox="1">
            <a:spLocks noChangeArrowheads="1"/>
          </p:cNvSpPr>
          <p:nvPr/>
        </p:nvSpPr>
        <p:spPr bwMode="auto">
          <a:xfrm>
            <a:off x="1529508" y="3646487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/>
              <a:t>9</a:t>
            </a:r>
          </a:p>
        </p:txBody>
      </p:sp>
      <p:sp>
        <p:nvSpPr>
          <p:cNvPr id="18" name="Text Box 40"/>
          <p:cNvSpPr txBox="1">
            <a:spLocks noChangeArrowheads="1"/>
          </p:cNvSpPr>
          <p:nvPr/>
        </p:nvSpPr>
        <p:spPr bwMode="auto">
          <a:xfrm>
            <a:off x="3732346" y="4754256"/>
            <a:ext cx="1768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dirty="0" err="1">
                <a:solidFill>
                  <a:schemeClr val="hlink"/>
                </a:solidFill>
              </a:rPr>
              <a:t>Dequeue</a:t>
            </a:r>
            <a:r>
              <a:rPr lang="en-US" dirty="0">
                <a:solidFill>
                  <a:schemeClr val="hlink"/>
                </a:solidFill>
              </a:rPr>
              <a:t>()</a:t>
            </a:r>
          </a:p>
        </p:txBody>
      </p:sp>
      <p:sp>
        <p:nvSpPr>
          <p:cNvPr id="19" name="Text Box 41"/>
          <p:cNvSpPr txBox="1">
            <a:spLocks noChangeArrowheads="1"/>
          </p:cNvSpPr>
          <p:nvPr/>
        </p:nvSpPr>
        <p:spPr bwMode="auto">
          <a:xfrm>
            <a:off x="6619033" y="4740274"/>
            <a:ext cx="1768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dirty="0" err="1">
                <a:solidFill>
                  <a:schemeClr val="hlink"/>
                </a:solidFill>
              </a:rPr>
              <a:t>Dequeue</a:t>
            </a:r>
            <a:r>
              <a:rPr lang="en-US" dirty="0">
                <a:solidFill>
                  <a:schemeClr val="hlink"/>
                </a:solidFill>
              </a:rPr>
              <a:t>()</a:t>
            </a:r>
          </a:p>
        </p:txBody>
      </p:sp>
      <p:sp>
        <p:nvSpPr>
          <p:cNvPr id="20" name="Rectangle 53"/>
          <p:cNvSpPr>
            <a:spLocks noChangeArrowheads="1"/>
          </p:cNvSpPr>
          <p:nvPr/>
        </p:nvSpPr>
        <p:spPr bwMode="auto">
          <a:xfrm>
            <a:off x="3494833" y="3506787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54"/>
          <p:cNvSpPr>
            <a:spLocks noChangeArrowheads="1"/>
          </p:cNvSpPr>
          <p:nvPr/>
        </p:nvSpPr>
        <p:spPr bwMode="auto">
          <a:xfrm>
            <a:off x="4104433" y="3506787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55"/>
          <p:cNvSpPr>
            <a:spLocks noChangeArrowheads="1"/>
          </p:cNvSpPr>
          <p:nvPr/>
        </p:nvSpPr>
        <p:spPr bwMode="auto">
          <a:xfrm>
            <a:off x="4714033" y="3506787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" name="Group 56"/>
          <p:cNvGrpSpPr>
            <a:grpSpLocks/>
          </p:cNvGrpSpPr>
          <p:nvPr/>
        </p:nvGrpSpPr>
        <p:grpSpPr bwMode="auto">
          <a:xfrm>
            <a:off x="3418635" y="4116390"/>
            <a:ext cx="1198563" cy="735013"/>
            <a:chOff x="2928" y="2736"/>
            <a:chExt cx="755" cy="463"/>
          </a:xfrm>
        </p:grpSpPr>
        <p:sp>
          <p:nvSpPr>
            <p:cNvPr id="24" name="Text Box 57"/>
            <p:cNvSpPr txBox="1">
              <a:spLocks noChangeArrowheads="1"/>
            </p:cNvSpPr>
            <p:nvPr/>
          </p:nvSpPr>
          <p:spPr bwMode="auto">
            <a:xfrm>
              <a:off x="2928" y="2966"/>
              <a:ext cx="7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dirty="0" smtClean="0"/>
                <a:t>Front = 0</a:t>
              </a:r>
              <a:endParaRPr lang="en-US" dirty="0"/>
            </a:p>
          </p:txBody>
        </p:sp>
        <p:sp>
          <p:nvSpPr>
            <p:cNvPr id="25" name="Line 58"/>
            <p:cNvSpPr>
              <a:spLocks noChangeShapeType="1"/>
            </p:cNvSpPr>
            <p:nvPr/>
          </p:nvSpPr>
          <p:spPr bwMode="auto">
            <a:xfrm flipV="1">
              <a:off x="3168" y="2736"/>
              <a:ext cx="0" cy="288"/>
            </a:xfrm>
            <a:prstGeom prst="line">
              <a:avLst/>
            </a:prstGeom>
            <a:noFill/>
            <a:ln w="3175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" name="Group 59"/>
          <p:cNvGrpSpPr>
            <a:grpSpLocks/>
          </p:cNvGrpSpPr>
          <p:nvPr/>
        </p:nvGrpSpPr>
        <p:grpSpPr bwMode="auto">
          <a:xfrm>
            <a:off x="3450383" y="2592387"/>
            <a:ext cx="990600" cy="869950"/>
            <a:chOff x="2974" y="1776"/>
            <a:chExt cx="624" cy="548"/>
          </a:xfrm>
        </p:grpSpPr>
        <p:sp>
          <p:nvSpPr>
            <p:cNvPr id="27" name="Text Box 60"/>
            <p:cNvSpPr txBox="1">
              <a:spLocks noChangeArrowheads="1"/>
            </p:cNvSpPr>
            <p:nvPr/>
          </p:nvSpPr>
          <p:spPr bwMode="auto">
            <a:xfrm>
              <a:off x="2974" y="1776"/>
              <a:ext cx="62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dirty="0" smtClean="0"/>
                <a:t>Rear = 0</a:t>
              </a:r>
              <a:endParaRPr lang="en-US" dirty="0"/>
            </a:p>
          </p:txBody>
        </p:sp>
        <p:sp>
          <p:nvSpPr>
            <p:cNvPr id="28" name="Line 61"/>
            <p:cNvSpPr>
              <a:spLocks noChangeShapeType="1"/>
            </p:cNvSpPr>
            <p:nvPr/>
          </p:nvSpPr>
          <p:spPr bwMode="auto">
            <a:xfrm>
              <a:off x="3194" y="1988"/>
              <a:ext cx="0" cy="336"/>
            </a:xfrm>
            <a:prstGeom prst="line">
              <a:avLst/>
            </a:prstGeom>
            <a:noFill/>
            <a:ln w="3175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Text Box 62"/>
          <p:cNvSpPr txBox="1">
            <a:spLocks noChangeArrowheads="1"/>
          </p:cNvSpPr>
          <p:nvPr/>
        </p:nvSpPr>
        <p:spPr bwMode="auto">
          <a:xfrm>
            <a:off x="3631358" y="3627437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/>
              <a:t>9</a:t>
            </a:r>
          </a:p>
        </p:txBody>
      </p:sp>
      <p:sp>
        <p:nvSpPr>
          <p:cNvPr id="30" name="Rectangle 64"/>
          <p:cNvSpPr>
            <a:spLocks noChangeArrowheads="1"/>
          </p:cNvSpPr>
          <p:nvPr/>
        </p:nvSpPr>
        <p:spPr bwMode="auto">
          <a:xfrm>
            <a:off x="6542833" y="3506787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65"/>
          <p:cNvSpPr>
            <a:spLocks noChangeArrowheads="1"/>
          </p:cNvSpPr>
          <p:nvPr/>
        </p:nvSpPr>
        <p:spPr bwMode="auto">
          <a:xfrm>
            <a:off x="7152433" y="3506787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Rectangle 66"/>
          <p:cNvSpPr>
            <a:spLocks noChangeArrowheads="1"/>
          </p:cNvSpPr>
          <p:nvPr/>
        </p:nvSpPr>
        <p:spPr bwMode="auto">
          <a:xfrm>
            <a:off x="7762033" y="3506787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Text Box 71"/>
          <p:cNvSpPr txBox="1">
            <a:spLocks noChangeArrowheads="1"/>
          </p:cNvSpPr>
          <p:nvPr/>
        </p:nvSpPr>
        <p:spPr bwMode="auto">
          <a:xfrm>
            <a:off x="6498383" y="2592387"/>
            <a:ext cx="11874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dirty="0" smtClean="0"/>
              <a:t>Rear </a:t>
            </a:r>
            <a:r>
              <a:rPr lang="en-US" dirty="0"/>
              <a:t>= -1 </a:t>
            </a:r>
            <a:endParaRPr lang="en-US" dirty="0">
              <a:sym typeface="Symbol" pitchFamily="18" charset="2"/>
            </a:endParaRPr>
          </a:p>
        </p:txBody>
      </p:sp>
      <p:grpSp>
        <p:nvGrpSpPr>
          <p:cNvPr id="34" name="Group 75"/>
          <p:cNvGrpSpPr>
            <a:grpSpLocks/>
          </p:cNvGrpSpPr>
          <p:nvPr/>
        </p:nvGrpSpPr>
        <p:grpSpPr bwMode="auto">
          <a:xfrm>
            <a:off x="6466633" y="4116390"/>
            <a:ext cx="1219200" cy="735013"/>
            <a:chOff x="2928" y="2736"/>
            <a:chExt cx="768" cy="463"/>
          </a:xfrm>
        </p:grpSpPr>
        <p:sp>
          <p:nvSpPr>
            <p:cNvPr id="35" name="Text Box 76"/>
            <p:cNvSpPr txBox="1">
              <a:spLocks noChangeArrowheads="1"/>
            </p:cNvSpPr>
            <p:nvPr/>
          </p:nvSpPr>
          <p:spPr bwMode="auto">
            <a:xfrm>
              <a:off x="2928" y="2966"/>
              <a:ext cx="76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dirty="0" smtClean="0"/>
                <a:t>Front = -1</a:t>
              </a:r>
              <a:endParaRPr lang="en-US" dirty="0"/>
            </a:p>
          </p:txBody>
        </p:sp>
        <p:sp>
          <p:nvSpPr>
            <p:cNvPr id="36" name="Line 77"/>
            <p:cNvSpPr>
              <a:spLocks noChangeShapeType="1"/>
            </p:cNvSpPr>
            <p:nvPr/>
          </p:nvSpPr>
          <p:spPr bwMode="auto">
            <a:xfrm flipV="1">
              <a:off x="3168" y="2736"/>
              <a:ext cx="0" cy="288"/>
            </a:xfrm>
            <a:prstGeom prst="line">
              <a:avLst/>
            </a:prstGeom>
            <a:noFill/>
            <a:ln w="3175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706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71450"/>
            <a:ext cx="7848600" cy="742950"/>
          </a:xfrm>
        </p:spPr>
        <p:txBody>
          <a:bodyPr/>
          <a:lstStyle/>
          <a:p>
            <a:r>
              <a:rPr lang="en-US" dirty="0" smtClean="0"/>
              <a:t>Array</a:t>
            </a:r>
            <a:r>
              <a:rPr lang="en-US" dirty="0"/>
              <a:t> </a:t>
            </a:r>
            <a:r>
              <a:rPr lang="en-US" dirty="0" smtClean="0"/>
              <a:t>Implementation </a:t>
            </a:r>
            <a:r>
              <a:rPr lang="en-US" dirty="0"/>
              <a:t>of </a:t>
            </a:r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085850"/>
            <a:ext cx="8153400" cy="20002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Better way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an item is </a:t>
            </a:r>
            <a:r>
              <a:rPr lang="en-US" dirty="0" err="1">
                <a:solidFill>
                  <a:schemeClr val="hlink"/>
                </a:solidFill>
              </a:rPr>
              <a:t>enqueued</a:t>
            </a:r>
            <a:r>
              <a:rPr lang="en-US" dirty="0"/>
              <a:t>, make the </a:t>
            </a:r>
            <a:r>
              <a:rPr lang="en-US" u="sng" dirty="0"/>
              <a:t>rear index</a:t>
            </a:r>
            <a:r>
              <a:rPr lang="en-US" dirty="0"/>
              <a:t> move forward.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an item is </a:t>
            </a:r>
            <a:r>
              <a:rPr lang="en-US" dirty="0" err="1">
                <a:solidFill>
                  <a:schemeClr val="hlink"/>
                </a:solidFill>
              </a:rPr>
              <a:t>dequeued</a:t>
            </a:r>
            <a:r>
              <a:rPr lang="en-US" dirty="0"/>
              <a:t>, the </a:t>
            </a:r>
            <a:r>
              <a:rPr lang="en-US" u="sng" dirty="0"/>
              <a:t>front index</a:t>
            </a:r>
            <a:r>
              <a:rPr lang="en-US" dirty="0"/>
              <a:t> moves by one element towards the back of the queue (thus removing the front item, so no copying to neighboring elements is needed).</a:t>
            </a:r>
          </a:p>
          <a:p>
            <a:pPr lvl="1">
              <a:lnSpc>
                <a:spcPct val="90000"/>
              </a:lnSpc>
            </a:pPr>
            <a:endParaRPr lang="en-US" dirty="0"/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977660" y="2611874"/>
            <a:ext cx="718062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0" dirty="0"/>
              <a:t>XXXXOOOOO   (rear)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0" dirty="0"/>
              <a:t>OXXX</a:t>
            </a:r>
            <a:r>
              <a:rPr lang="en-US" sz="2400" b="0" dirty="0">
                <a:solidFill>
                  <a:schemeClr val="hlink"/>
                </a:solidFill>
              </a:rPr>
              <a:t>X</a:t>
            </a:r>
            <a:r>
              <a:rPr lang="en-US" sz="2400" b="0" dirty="0"/>
              <a:t>OOOO   (after 1 </a:t>
            </a:r>
            <a:r>
              <a:rPr lang="en-US" sz="2400" b="0" dirty="0" err="1"/>
              <a:t>dequeue</a:t>
            </a:r>
            <a:r>
              <a:rPr lang="en-US" sz="2400" b="0" dirty="0"/>
              <a:t>, and 1 </a:t>
            </a:r>
            <a:r>
              <a:rPr lang="en-US" sz="2400" b="0" dirty="0" err="1"/>
              <a:t>enqueue</a:t>
            </a:r>
            <a:r>
              <a:rPr lang="en-US" sz="2400" b="0" dirty="0"/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0" dirty="0"/>
              <a:t>OOXXX</a:t>
            </a:r>
            <a:r>
              <a:rPr lang="en-US" sz="2400" b="0" dirty="0">
                <a:solidFill>
                  <a:schemeClr val="hlink"/>
                </a:solidFill>
              </a:rPr>
              <a:t>XX</a:t>
            </a:r>
            <a:r>
              <a:rPr lang="en-US" sz="2400" b="0" dirty="0"/>
              <a:t>OO   (after another </a:t>
            </a:r>
            <a:r>
              <a:rPr lang="en-US" sz="2400" b="0" dirty="0" err="1"/>
              <a:t>dequeue</a:t>
            </a:r>
            <a:r>
              <a:rPr lang="en-US" sz="2400" b="0" dirty="0"/>
              <a:t>, and 2 </a:t>
            </a:r>
            <a:r>
              <a:rPr lang="en-US" sz="2400" b="0" dirty="0" err="1"/>
              <a:t>enqueues</a:t>
            </a:r>
            <a:r>
              <a:rPr lang="en-US" sz="2400" b="0" dirty="0"/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0" dirty="0"/>
              <a:t>OOOOXXX</a:t>
            </a:r>
            <a:r>
              <a:rPr lang="en-US" sz="2400" b="0" dirty="0">
                <a:solidFill>
                  <a:schemeClr val="hlink"/>
                </a:solidFill>
              </a:rPr>
              <a:t>XX</a:t>
            </a:r>
            <a:r>
              <a:rPr lang="en-US" sz="2400" b="0" dirty="0"/>
              <a:t>   (after 2 more </a:t>
            </a:r>
            <a:r>
              <a:rPr lang="en-US" sz="2400" b="0" dirty="0" err="1"/>
              <a:t>dequeues</a:t>
            </a:r>
            <a:r>
              <a:rPr lang="en-US" sz="2400" b="0" dirty="0"/>
              <a:t>, and 2 </a:t>
            </a:r>
            <a:r>
              <a:rPr lang="en-US" sz="2400" b="0" dirty="0" err="1"/>
              <a:t>enqueues</a:t>
            </a:r>
            <a:r>
              <a:rPr lang="en-US" sz="2400" b="0" dirty="0"/>
              <a:t>)</a:t>
            </a:r>
          </a:p>
        </p:txBody>
      </p:sp>
      <p:sp>
        <p:nvSpPr>
          <p:cNvPr id="59397" name="Line 5"/>
          <p:cNvSpPr>
            <a:spLocks noChangeShapeType="1"/>
          </p:cNvSpPr>
          <p:nvPr/>
        </p:nvSpPr>
        <p:spPr bwMode="auto">
          <a:xfrm>
            <a:off x="1361654" y="2605765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399" name="Text Box 7"/>
          <p:cNvSpPr txBox="1">
            <a:spLocks noChangeArrowheads="1"/>
          </p:cNvSpPr>
          <p:nvPr/>
        </p:nvSpPr>
        <p:spPr bwMode="auto">
          <a:xfrm>
            <a:off x="76200" y="2626922"/>
            <a:ext cx="9911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0" dirty="0"/>
              <a:t>(front)</a:t>
            </a:r>
          </a:p>
        </p:txBody>
      </p:sp>
      <p:sp>
        <p:nvSpPr>
          <p:cNvPr id="59400" name="Rectangle 8"/>
          <p:cNvSpPr>
            <a:spLocks noChangeArrowheads="1"/>
          </p:cNvSpPr>
          <p:nvPr/>
        </p:nvSpPr>
        <p:spPr bwMode="auto">
          <a:xfrm>
            <a:off x="685800" y="4299942"/>
            <a:ext cx="8001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Monotype Sorts" pitchFamily="2" charset="2"/>
              <a:buNone/>
            </a:pPr>
            <a:r>
              <a:rPr lang="en-US" dirty="0">
                <a:solidFill>
                  <a:schemeClr val="hlink"/>
                </a:solidFill>
              </a:rPr>
              <a:t>The problem here is that the rear index cannot move beyond the last element in the array</a:t>
            </a:r>
            <a:r>
              <a:rPr lang="en-US" dirty="0" smtClean="0">
                <a:solidFill>
                  <a:schemeClr val="hlink"/>
                </a:solidFill>
              </a:rPr>
              <a:t>. (Shall discuss after few slides)</a:t>
            </a:r>
            <a:endParaRPr lang="en-US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7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40" y="285734"/>
            <a:ext cx="5695960" cy="1500198"/>
          </a:xfrm>
        </p:spPr>
        <p:txBody>
          <a:bodyPr>
            <a:noAutofit/>
          </a:bodyPr>
          <a:lstStyle/>
          <a:p>
            <a:r>
              <a:rPr lang="en-IN" b="1" dirty="0" smtClean="0"/>
              <a:t>Queue: Example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40" y="1285866"/>
            <a:ext cx="5619760" cy="2922270"/>
          </a:xfrm>
        </p:spPr>
        <p:txBody>
          <a:bodyPr>
            <a:normAutofit/>
          </a:bodyPr>
          <a:lstStyle/>
          <a:p>
            <a:r>
              <a:rPr lang="en-US" dirty="0" smtClean="0"/>
              <a:t>Sample Illustration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The queue grows towards the right from the left</a:t>
            </a:r>
          </a:p>
          <a:p>
            <a:r>
              <a:rPr lang="en-US" dirty="0" smtClean="0"/>
              <a:t>Two indices namely </a:t>
            </a:r>
            <a:r>
              <a:rPr lang="en-US" i="1" dirty="0" smtClean="0"/>
              <a:t>front</a:t>
            </a:r>
            <a:r>
              <a:rPr lang="en-US" dirty="0" smtClean="0"/>
              <a:t> and </a:t>
            </a:r>
            <a:r>
              <a:rPr lang="en-US" i="1" dirty="0" smtClean="0"/>
              <a:t>rear</a:t>
            </a:r>
            <a:r>
              <a:rPr lang="en-US" dirty="0" smtClean="0"/>
              <a:t> are used to traverse the elements.</a:t>
            </a:r>
          </a:p>
          <a:p>
            <a:r>
              <a:rPr lang="en-US" dirty="0" smtClean="0"/>
              <a:t>Consider a example of queue with size n=5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1714494"/>
            <a:ext cx="5286373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3434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40" y="285734"/>
            <a:ext cx="5695960" cy="1500198"/>
          </a:xfrm>
        </p:spPr>
        <p:txBody>
          <a:bodyPr>
            <a:noAutofit/>
          </a:bodyPr>
          <a:lstStyle/>
          <a:p>
            <a:r>
              <a:rPr lang="en-IN" b="1" dirty="0" smtClean="0"/>
              <a:t>Queue: Example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40" y="1285866"/>
            <a:ext cx="5619760" cy="2922270"/>
          </a:xfrm>
        </p:spPr>
        <p:txBody>
          <a:bodyPr>
            <a:normAutofit/>
          </a:bodyPr>
          <a:lstStyle/>
          <a:p>
            <a:r>
              <a:rPr lang="en-US" dirty="0" err="1" smtClean="0"/>
              <a:t>enqueue</a:t>
            </a:r>
            <a:r>
              <a:rPr lang="en-US" dirty="0" smtClean="0"/>
              <a:t>(5)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enqueue</a:t>
            </a:r>
            <a:r>
              <a:rPr lang="en-US" dirty="0" smtClean="0"/>
              <a:t>(3)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enqueue</a:t>
            </a:r>
            <a:r>
              <a:rPr lang="en-US" dirty="0" smtClean="0"/>
              <a:t>(10)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6182" y="1785932"/>
            <a:ext cx="43624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86182" y="2928940"/>
            <a:ext cx="43624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86182" y="4000510"/>
            <a:ext cx="43624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7711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40" y="285734"/>
            <a:ext cx="5695960" cy="1500198"/>
          </a:xfrm>
        </p:spPr>
        <p:txBody>
          <a:bodyPr>
            <a:noAutofit/>
          </a:bodyPr>
          <a:lstStyle/>
          <a:p>
            <a:r>
              <a:rPr lang="en-IN" b="1" dirty="0" smtClean="0"/>
              <a:t>Queue: Example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40" y="1285866"/>
            <a:ext cx="5619760" cy="2922270"/>
          </a:xfrm>
        </p:spPr>
        <p:txBody>
          <a:bodyPr>
            <a:normAutofit/>
          </a:bodyPr>
          <a:lstStyle/>
          <a:p>
            <a:r>
              <a:rPr lang="en-US" dirty="0" err="1" smtClean="0"/>
              <a:t>Dequeue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err="1" smtClean="0"/>
              <a:t>enqueue</a:t>
            </a:r>
            <a:r>
              <a:rPr lang="en-US" dirty="0" smtClean="0"/>
              <a:t>(7)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0430" y="1714494"/>
            <a:ext cx="43624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868" y="3143254"/>
            <a:ext cx="436245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2802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40" y="285734"/>
            <a:ext cx="5695960" cy="1500198"/>
          </a:xfrm>
        </p:spPr>
        <p:txBody>
          <a:bodyPr>
            <a:noAutofit/>
          </a:bodyPr>
          <a:lstStyle/>
          <a:p>
            <a:r>
              <a:rPr lang="en-IN" b="1" dirty="0" smtClean="0"/>
              <a:t>Queue: Example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40" y="1285866"/>
            <a:ext cx="5619760" cy="2922270"/>
          </a:xfrm>
        </p:spPr>
        <p:txBody>
          <a:bodyPr>
            <a:normAutofit/>
          </a:bodyPr>
          <a:lstStyle/>
          <a:p>
            <a:r>
              <a:rPr lang="en-US" dirty="0" err="1" smtClean="0"/>
              <a:t>Dequeue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After performing the </a:t>
            </a:r>
            <a:r>
              <a:rPr lang="en-US" dirty="0" err="1" smtClean="0"/>
              <a:t>dequeue</a:t>
            </a:r>
            <a:r>
              <a:rPr lang="en-US" dirty="0" smtClean="0"/>
              <a:t> operation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1785932"/>
            <a:ext cx="43624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3143254"/>
            <a:ext cx="436245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3251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40" y="285734"/>
            <a:ext cx="5695960" cy="1500198"/>
          </a:xfrm>
        </p:spPr>
        <p:txBody>
          <a:bodyPr>
            <a:noAutofit/>
          </a:bodyPr>
          <a:lstStyle/>
          <a:p>
            <a:r>
              <a:rPr lang="en-IN" b="1" dirty="0" smtClean="0"/>
              <a:t>Queue: Example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40" y="1285866"/>
            <a:ext cx="5619760" cy="2922270"/>
          </a:xfrm>
        </p:spPr>
        <p:txBody>
          <a:bodyPr>
            <a:normAutofit/>
          </a:bodyPr>
          <a:lstStyle/>
          <a:p>
            <a:r>
              <a:rPr lang="en-US" dirty="0" err="1" smtClean="0"/>
              <a:t>Enqueue</a:t>
            </a:r>
            <a:r>
              <a:rPr lang="en-US" dirty="0" smtClean="0"/>
              <a:t>(2):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Now, rear </a:t>
            </a:r>
            <a:r>
              <a:rPr lang="en-US" smtClean="0"/>
              <a:t>== </a:t>
            </a:r>
            <a:r>
              <a:rPr lang="en-US" smtClean="0"/>
              <a:t>n-1</a:t>
            </a:r>
            <a:r>
              <a:rPr lang="en-US" dirty="0" smtClean="0"/>
              <a:t>, So the queue is full (i.e., Overflow)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0430" y="1714494"/>
            <a:ext cx="43624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7554" y="3500444"/>
            <a:ext cx="43624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3934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40" y="285734"/>
            <a:ext cx="5695960" cy="1500198"/>
          </a:xfrm>
        </p:spPr>
        <p:txBody>
          <a:bodyPr>
            <a:noAutofit/>
          </a:bodyPr>
          <a:lstStyle/>
          <a:p>
            <a:r>
              <a:rPr lang="en-IN" b="1" dirty="0" smtClean="0"/>
              <a:t>Array based implementation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40" y="1285866"/>
            <a:ext cx="5619760" cy="2928958"/>
          </a:xfrm>
        </p:spPr>
        <p:txBody>
          <a:bodyPr>
            <a:normAutofit fontScale="70000" lnSpcReduction="20000"/>
          </a:bodyPr>
          <a:lstStyle/>
          <a:p>
            <a:r>
              <a:rPr lang="en-IN" sz="2900" dirty="0" err="1" smtClean="0"/>
              <a:t>Enqueue</a:t>
            </a:r>
            <a:r>
              <a:rPr lang="en-IN" sz="2900" dirty="0" smtClean="0"/>
              <a:t>(</a:t>
            </a:r>
            <a:r>
              <a:rPr lang="en-IN" sz="2900" dirty="0" err="1" smtClean="0"/>
              <a:t>obj</a:t>
            </a:r>
            <a:r>
              <a:rPr lang="en-IN" sz="2900" dirty="0" smtClean="0"/>
              <a:t>): If </a:t>
            </a:r>
            <a:r>
              <a:rPr lang="en-IN" sz="2900" i="1" dirty="0" smtClean="0"/>
              <a:t>rear &lt; </a:t>
            </a:r>
            <a:r>
              <a:rPr lang="en-IN" sz="2900" i="1" dirty="0"/>
              <a:t>n</a:t>
            </a:r>
            <a:r>
              <a:rPr lang="en-IN" sz="2900" i="1" dirty="0" smtClean="0"/>
              <a:t>-1 </a:t>
            </a:r>
            <a:r>
              <a:rPr lang="en-IN" sz="2900" dirty="0" smtClean="0"/>
              <a:t>, it indicates that the array is not full then store the element at </a:t>
            </a:r>
            <a:r>
              <a:rPr lang="en-IN" sz="2900" i="1" dirty="0" smtClean="0"/>
              <a:t>Q[rear]</a:t>
            </a:r>
            <a:r>
              <a:rPr lang="en-IN" sz="2900" dirty="0" smtClean="0"/>
              <a:t> and increment </a:t>
            </a:r>
            <a:r>
              <a:rPr lang="en-IN" sz="2900" i="1" dirty="0" smtClean="0"/>
              <a:t>rear</a:t>
            </a:r>
            <a:r>
              <a:rPr lang="en-IN" sz="2900" dirty="0" smtClean="0"/>
              <a:t> by </a:t>
            </a:r>
            <a:r>
              <a:rPr lang="en-IN" sz="2900" i="1" dirty="0" smtClean="0"/>
              <a:t>1</a:t>
            </a:r>
          </a:p>
          <a:p>
            <a:pPr>
              <a:buNone/>
            </a:pPr>
            <a:endParaRPr lang="en-US" sz="2900" dirty="0" smtClean="0"/>
          </a:p>
          <a:p>
            <a:r>
              <a:rPr lang="en-IN" sz="2900" dirty="0" err="1" smtClean="0"/>
              <a:t>Enqueue</a:t>
            </a:r>
            <a:r>
              <a:rPr lang="en-IN" sz="2900" dirty="0" smtClean="0"/>
              <a:t>(</a:t>
            </a:r>
            <a:r>
              <a:rPr lang="en-IN" sz="2900" dirty="0" err="1" smtClean="0"/>
              <a:t>obj</a:t>
            </a:r>
            <a:r>
              <a:rPr lang="en-IN" sz="2900" dirty="0" smtClean="0"/>
              <a:t>): If </a:t>
            </a:r>
            <a:r>
              <a:rPr lang="en-IN" sz="2900" i="1" dirty="0" smtClean="0"/>
              <a:t>rear == </a:t>
            </a:r>
            <a:r>
              <a:rPr lang="en-IN" sz="2900" i="1" dirty="0"/>
              <a:t>n</a:t>
            </a:r>
            <a:r>
              <a:rPr lang="en-IN" sz="2900" i="1" dirty="0" smtClean="0"/>
              <a:t>-1, </a:t>
            </a:r>
            <a:r>
              <a:rPr lang="en-IN" sz="2900" dirty="0" smtClean="0"/>
              <a:t>then the array is full</a:t>
            </a:r>
            <a:r>
              <a:rPr lang="en-US" sz="2900" dirty="0" smtClean="0"/>
              <a:t> and is said as queue overflow condition</a:t>
            </a:r>
            <a:endParaRPr lang="en-US" sz="2900" b="1" i="1" dirty="0" smtClean="0"/>
          </a:p>
          <a:p>
            <a:pPr>
              <a:buNone/>
            </a:pPr>
            <a:endParaRPr lang="en-US" sz="2900" dirty="0" smtClean="0"/>
          </a:p>
          <a:p>
            <a:r>
              <a:rPr lang="en-US" sz="2900" dirty="0" err="1" smtClean="0"/>
              <a:t>Deq</a:t>
            </a:r>
            <a:r>
              <a:rPr lang="en-IN" sz="2900" dirty="0" err="1" smtClean="0"/>
              <a:t>ueue</a:t>
            </a:r>
            <a:r>
              <a:rPr lang="en-IN" sz="2900" dirty="0" smtClean="0"/>
              <a:t>(): The element at </a:t>
            </a:r>
            <a:r>
              <a:rPr lang="en-IN" sz="2900" i="1" dirty="0" smtClean="0"/>
              <a:t>Q[front]</a:t>
            </a:r>
            <a:r>
              <a:rPr lang="en-IN" sz="2900" dirty="0" smtClean="0"/>
              <a:t> will be deleted, if </a:t>
            </a:r>
            <a:r>
              <a:rPr lang="en-IN" sz="2900" i="1" dirty="0" smtClean="0"/>
              <a:t>rear</a:t>
            </a:r>
            <a:r>
              <a:rPr lang="en-IN" sz="2900" dirty="0" smtClean="0"/>
              <a:t> &gt;= 0 (i.e., the queue should have </a:t>
            </a:r>
            <a:r>
              <a:rPr lang="en-IN" sz="2900" dirty="0" err="1" smtClean="0"/>
              <a:t>atleast</a:t>
            </a:r>
            <a:r>
              <a:rPr lang="en-IN" sz="2900" dirty="0" smtClean="0"/>
              <a:t> one element in it)</a:t>
            </a:r>
          </a:p>
          <a:p>
            <a:endParaRPr lang="en-IN" sz="2900" dirty="0" smtClean="0"/>
          </a:p>
          <a:p>
            <a:pPr>
              <a:buNone/>
            </a:pPr>
            <a:endParaRPr lang="en-US" sz="2200" b="1" i="1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6116" y="1"/>
            <a:ext cx="5553084" cy="1428741"/>
          </a:xfrm>
        </p:spPr>
        <p:txBody>
          <a:bodyPr>
            <a:noAutofit/>
          </a:bodyPr>
          <a:lstStyle/>
          <a:p>
            <a:r>
              <a:rPr lang="en-IN" b="1" dirty="0" smtClean="0"/>
              <a:t>Queues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843558"/>
            <a:ext cx="8151440" cy="3888432"/>
          </a:xfrm>
        </p:spPr>
        <p:txBody>
          <a:bodyPr>
            <a:noAutofit/>
          </a:bodyPr>
          <a:lstStyle/>
          <a:p>
            <a:r>
              <a:rPr lang="en-US" dirty="0" smtClean="0"/>
              <a:t>Queue is a container of objects – another form of restricted list of elements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First-in first-out principle (FIFO)</a:t>
            </a:r>
          </a:p>
          <a:p>
            <a:pPr>
              <a:buNone/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Any </a:t>
            </a:r>
            <a:r>
              <a:rPr lang="en-US" dirty="0"/>
              <a:t>waiting line is a queue: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The check-out line at a grocery store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The cars at a stop light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An assembly </a:t>
            </a:r>
            <a:r>
              <a:rPr lang="en-US" sz="2000" dirty="0" smtClean="0"/>
              <a:t>line</a:t>
            </a:r>
          </a:p>
          <a:p>
            <a:pPr marL="320040" lvl="1" indent="0">
              <a:lnSpc>
                <a:spcPct val="90000"/>
              </a:lnSpc>
              <a:buNone/>
            </a:pPr>
            <a:endParaRPr lang="en-US" sz="2000" dirty="0" smtClean="0"/>
          </a:p>
          <a:p>
            <a:r>
              <a:rPr lang="en-US" dirty="0" smtClean="0"/>
              <a:t>Elements enter the queue at the </a:t>
            </a:r>
            <a:r>
              <a:rPr lang="en-US" b="1" i="1" dirty="0" smtClean="0"/>
              <a:t>rear</a:t>
            </a:r>
            <a:r>
              <a:rPr lang="en-US" dirty="0" smtClean="0"/>
              <a:t> and removed from the </a:t>
            </a:r>
            <a:r>
              <a:rPr lang="en-US" b="1" i="1" dirty="0" smtClean="0"/>
              <a:t>front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5776" y="285734"/>
            <a:ext cx="6283424" cy="1500198"/>
          </a:xfrm>
        </p:spPr>
        <p:txBody>
          <a:bodyPr>
            <a:noAutofit/>
          </a:bodyPr>
          <a:lstStyle/>
          <a:p>
            <a:r>
              <a:rPr lang="en-IN" b="1" dirty="0" smtClean="0"/>
              <a:t>Array based implementation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40" y="1285866"/>
            <a:ext cx="5619760" cy="2922270"/>
          </a:xfrm>
        </p:spPr>
        <p:txBody>
          <a:bodyPr>
            <a:normAutofit lnSpcReduction="10000"/>
          </a:bodyPr>
          <a:lstStyle/>
          <a:p>
            <a:r>
              <a:rPr lang="en-US" i="1" dirty="0" smtClean="0"/>
              <a:t>Front</a:t>
            </a:r>
            <a:r>
              <a:rPr lang="en-US" dirty="0" smtClean="0"/>
              <a:t>(): Returns the reference to the front element in the queue(</a:t>
            </a:r>
            <a:r>
              <a:rPr lang="en-IN" dirty="0" smtClean="0"/>
              <a:t> i.e., </a:t>
            </a:r>
            <a:r>
              <a:rPr lang="en-IN" i="1" dirty="0" smtClean="0"/>
              <a:t>Q[front]</a:t>
            </a:r>
            <a:r>
              <a:rPr lang="en-IN" dirty="0" smtClean="0"/>
              <a:t> if queue is not empty)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b="1" i="1" dirty="0" smtClean="0"/>
              <a:t>Time Complexity:</a:t>
            </a:r>
          </a:p>
          <a:p>
            <a:pPr lvl="1"/>
            <a:r>
              <a:rPr lang="en-US" sz="2000" dirty="0" err="1" smtClean="0"/>
              <a:t>Enqueue</a:t>
            </a:r>
            <a:r>
              <a:rPr lang="en-US" sz="2000" dirty="0" smtClean="0"/>
              <a:t>(Insertion): O(1)</a:t>
            </a:r>
          </a:p>
          <a:p>
            <a:pPr lvl="1"/>
            <a:r>
              <a:rPr lang="en-US" sz="2000" dirty="0" err="1" smtClean="0"/>
              <a:t>Dequeue</a:t>
            </a:r>
            <a:r>
              <a:rPr lang="en-US" sz="2000" dirty="0" smtClean="0"/>
              <a:t>(Deletion):O(1)</a:t>
            </a:r>
          </a:p>
          <a:p>
            <a:pPr lvl="1"/>
            <a:r>
              <a:rPr lang="en-US" sz="2000" dirty="0" err="1" smtClean="0"/>
              <a:t>Dequeue</a:t>
            </a:r>
            <a:r>
              <a:rPr lang="en-US" sz="2000" dirty="0" smtClean="0"/>
              <a:t>(Deletion):O(n) { Array implementation of Queue in efficient manner}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>
              <a:buNone/>
            </a:pPr>
            <a:endParaRPr lang="en-US" sz="2200" dirty="0" smtClean="0"/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endParaRPr lang="en-US" sz="2200" b="1" i="1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40" y="285734"/>
            <a:ext cx="5695960" cy="1500198"/>
          </a:xfrm>
        </p:spPr>
        <p:txBody>
          <a:bodyPr>
            <a:noAutofit/>
          </a:bodyPr>
          <a:lstStyle/>
          <a:p>
            <a:r>
              <a:rPr lang="en-IN" b="1" dirty="0" err="1" smtClean="0"/>
              <a:t>Isempty</a:t>
            </a:r>
            <a:r>
              <a:rPr lang="en-IN" b="1" dirty="0" smtClean="0"/>
              <a:t>()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40" y="1285866"/>
            <a:ext cx="5619760" cy="3143272"/>
          </a:xfrm>
        </p:spPr>
        <p:txBody>
          <a:bodyPr>
            <a:noAutofit/>
          </a:bodyPr>
          <a:lstStyle/>
          <a:p>
            <a:pPr lvl="1">
              <a:buNone/>
            </a:pPr>
            <a:r>
              <a:rPr lang="en-US" sz="2000" dirty="0" smtClean="0"/>
              <a:t># define Q[n]</a:t>
            </a:r>
          </a:p>
          <a:p>
            <a:pPr lvl="1"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front = rear=-1;</a:t>
            </a:r>
          </a:p>
          <a:p>
            <a:pPr lvl="1">
              <a:buNone/>
            </a:pPr>
            <a:r>
              <a:rPr lang="en-US" sz="2000" dirty="0" smtClean="0"/>
              <a:t>Void </a:t>
            </a:r>
            <a:r>
              <a:rPr lang="en-US" sz="2000" dirty="0" err="1" smtClean="0"/>
              <a:t>Isempty</a:t>
            </a:r>
            <a:r>
              <a:rPr lang="en-US" sz="2000" dirty="0" smtClean="0"/>
              <a:t> ()</a:t>
            </a:r>
          </a:p>
          <a:p>
            <a:pPr lvl="1">
              <a:buNone/>
            </a:pPr>
            <a:r>
              <a:rPr lang="en-US" sz="2000" dirty="0" smtClean="0"/>
              <a:t>{</a:t>
            </a:r>
          </a:p>
          <a:p>
            <a:pPr lvl="1">
              <a:buNone/>
            </a:pPr>
            <a:r>
              <a:rPr lang="en-US" sz="2000" dirty="0" smtClean="0"/>
              <a:t>If(rear==-1 &amp;&amp; front== -1)</a:t>
            </a:r>
          </a:p>
          <a:p>
            <a:pPr lvl="1">
              <a:buNone/>
            </a:pPr>
            <a:r>
              <a:rPr lang="en-US" sz="2000" dirty="0" smtClean="0"/>
              <a:t>{</a:t>
            </a:r>
          </a:p>
          <a:p>
            <a:pPr lvl="1">
              <a:buNone/>
            </a:pPr>
            <a:r>
              <a:rPr lang="en-US" sz="2000" dirty="0" smtClean="0"/>
              <a:t>	return true</a:t>
            </a:r>
          </a:p>
          <a:p>
            <a:pPr lvl="1">
              <a:buNone/>
            </a:pPr>
            <a:r>
              <a:rPr lang="en-US" sz="2000" dirty="0" smtClean="0"/>
              <a:t>else</a:t>
            </a:r>
          </a:p>
          <a:p>
            <a:pPr lvl="1">
              <a:buNone/>
            </a:pPr>
            <a:r>
              <a:rPr lang="en-US" sz="2000" dirty="0" smtClean="0"/>
              <a:t> 	return false;</a:t>
            </a:r>
          </a:p>
          <a:p>
            <a:pPr lvl="1">
              <a:buNone/>
            </a:pPr>
            <a:r>
              <a:rPr lang="en-US" sz="20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40" y="285734"/>
            <a:ext cx="5695960" cy="1500198"/>
          </a:xfrm>
        </p:spPr>
        <p:txBody>
          <a:bodyPr>
            <a:noAutofit/>
          </a:bodyPr>
          <a:lstStyle/>
          <a:p>
            <a:r>
              <a:rPr lang="en-IN" b="1" dirty="0" err="1" smtClean="0"/>
              <a:t>Enqueue</a:t>
            </a:r>
            <a:r>
              <a:rPr lang="en-IN" b="1" dirty="0" smtClean="0"/>
              <a:t>(</a:t>
            </a:r>
            <a:r>
              <a:rPr lang="en-IN" b="1" dirty="0" err="1" smtClean="0"/>
              <a:t>int</a:t>
            </a:r>
            <a:r>
              <a:rPr lang="en-IN" b="1" dirty="0" smtClean="0"/>
              <a:t> x )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40" y="1285866"/>
            <a:ext cx="5619760" cy="3143272"/>
          </a:xfrm>
        </p:spPr>
        <p:txBody>
          <a:bodyPr>
            <a:noAutofit/>
          </a:bodyPr>
          <a:lstStyle/>
          <a:p>
            <a:pPr lvl="1">
              <a:buNone/>
            </a:pPr>
            <a:r>
              <a:rPr lang="en-US" sz="2000" dirty="0" smtClean="0"/>
              <a:t>Void </a:t>
            </a:r>
            <a:r>
              <a:rPr lang="en-US" sz="2000" dirty="0" err="1" smtClean="0"/>
              <a:t>enqueue</a:t>
            </a:r>
            <a:r>
              <a:rPr lang="en-US" sz="2000" dirty="0" smtClean="0"/>
              <a:t> (</a:t>
            </a:r>
            <a:r>
              <a:rPr lang="en-US" sz="2000" dirty="0" err="1" smtClean="0"/>
              <a:t>int</a:t>
            </a:r>
            <a:r>
              <a:rPr lang="en-US" sz="2000" dirty="0" smtClean="0"/>
              <a:t> x)</a:t>
            </a:r>
          </a:p>
          <a:p>
            <a:pPr lvl="1">
              <a:buNone/>
            </a:pPr>
            <a:r>
              <a:rPr lang="en-US" sz="2000" dirty="0" smtClean="0"/>
              <a:t>{</a:t>
            </a:r>
          </a:p>
          <a:p>
            <a:pPr lvl="1">
              <a:buNone/>
            </a:pPr>
            <a:r>
              <a:rPr lang="en-US" sz="2000" dirty="0" smtClean="0"/>
              <a:t>If(rear==n-1)</a:t>
            </a:r>
          </a:p>
          <a:p>
            <a:pPr lvl="1">
              <a:buNone/>
            </a:pPr>
            <a:r>
              <a:rPr lang="en-US" sz="2000" dirty="0" err="1" smtClean="0"/>
              <a:t>printf</a:t>
            </a:r>
            <a:r>
              <a:rPr lang="en-US" sz="2000" dirty="0" smtClean="0"/>
              <a:t>(“Overflow”);</a:t>
            </a:r>
          </a:p>
          <a:p>
            <a:pPr lvl="1">
              <a:buNone/>
            </a:pPr>
            <a:r>
              <a:rPr lang="en-US" sz="2000" dirty="0" smtClean="0"/>
              <a:t>else if(front==-1&amp;&amp;rear==-1)</a:t>
            </a:r>
          </a:p>
          <a:p>
            <a:pPr lvl="1">
              <a:buNone/>
            </a:pPr>
            <a:r>
              <a:rPr lang="en-US" sz="2000" dirty="0" smtClean="0"/>
              <a:t>{</a:t>
            </a:r>
          </a:p>
          <a:p>
            <a:pPr lvl="1">
              <a:buNone/>
            </a:pPr>
            <a:r>
              <a:rPr lang="en-US" sz="2000" dirty="0" smtClean="0"/>
              <a:t>Front=rear=0;</a:t>
            </a:r>
          </a:p>
          <a:p>
            <a:pPr lvl="1">
              <a:buNone/>
            </a:pPr>
            <a:r>
              <a:rPr lang="en-US" sz="2000" dirty="0" smtClean="0"/>
              <a:t>Q[rear]=x; </a:t>
            </a:r>
          </a:p>
          <a:p>
            <a:pPr lvl="1">
              <a:buNone/>
            </a:pPr>
            <a:r>
              <a:rPr lang="en-US" sz="20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40" y="285734"/>
            <a:ext cx="5695960" cy="1500198"/>
          </a:xfrm>
        </p:spPr>
        <p:txBody>
          <a:bodyPr>
            <a:noAutofit/>
          </a:bodyPr>
          <a:lstStyle/>
          <a:p>
            <a:r>
              <a:rPr lang="en-IN" b="1" dirty="0" err="1" smtClean="0"/>
              <a:t>Enqueue</a:t>
            </a:r>
            <a:r>
              <a:rPr lang="en-IN" b="1" dirty="0" smtClean="0"/>
              <a:t>(</a:t>
            </a:r>
            <a:r>
              <a:rPr lang="en-IN" b="1" dirty="0" err="1" smtClean="0"/>
              <a:t>int</a:t>
            </a:r>
            <a:r>
              <a:rPr lang="en-IN" b="1" dirty="0" smtClean="0"/>
              <a:t> x)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40" y="1285866"/>
            <a:ext cx="5619760" cy="3143272"/>
          </a:xfrm>
        </p:spPr>
        <p:txBody>
          <a:bodyPr>
            <a:noAutofit/>
          </a:bodyPr>
          <a:lstStyle/>
          <a:p>
            <a:pPr lvl="1">
              <a:buNone/>
            </a:pPr>
            <a:r>
              <a:rPr lang="en-US" sz="2000" dirty="0" smtClean="0"/>
              <a:t>else</a:t>
            </a:r>
          </a:p>
          <a:p>
            <a:pPr lvl="1">
              <a:buNone/>
            </a:pPr>
            <a:r>
              <a:rPr lang="en-US" sz="2000" dirty="0" smtClean="0"/>
              <a:t>{</a:t>
            </a:r>
          </a:p>
          <a:p>
            <a:pPr lvl="1">
              <a:buNone/>
            </a:pPr>
            <a:r>
              <a:rPr lang="en-US" sz="2000" dirty="0" smtClean="0"/>
              <a:t>rear++;</a:t>
            </a:r>
          </a:p>
          <a:p>
            <a:pPr lvl="1">
              <a:buNone/>
            </a:pPr>
            <a:r>
              <a:rPr lang="en-US" sz="2000" dirty="0" smtClean="0"/>
              <a:t>Q[rear]=x;</a:t>
            </a:r>
          </a:p>
          <a:p>
            <a:pPr lvl="1">
              <a:buNone/>
            </a:pPr>
            <a:r>
              <a:rPr lang="en-US" sz="2000" dirty="0" smtClean="0"/>
              <a:t>}</a:t>
            </a:r>
          </a:p>
          <a:p>
            <a:pPr lvl="1">
              <a:buNone/>
            </a:pPr>
            <a:r>
              <a:rPr lang="en-US" sz="2000" dirty="0" smtClean="0"/>
              <a:t>}</a:t>
            </a: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endParaRPr lang="en-US" sz="2200" b="1" i="1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40" y="285734"/>
            <a:ext cx="5695960" cy="1500198"/>
          </a:xfrm>
        </p:spPr>
        <p:txBody>
          <a:bodyPr>
            <a:noAutofit/>
          </a:bodyPr>
          <a:lstStyle/>
          <a:p>
            <a:r>
              <a:rPr lang="en-IN" b="1" dirty="0" err="1" smtClean="0"/>
              <a:t>Dequeue</a:t>
            </a:r>
            <a:r>
              <a:rPr lang="en-IN" b="1" dirty="0" smtClean="0"/>
              <a:t>()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40" y="1285866"/>
            <a:ext cx="5619760" cy="3143272"/>
          </a:xfrm>
        </p:spPr>
        <p:txBody>
          <a:bodyPr>
            <a:noAutofit/>
          </a:bodyPr>
          <a:lstStyle/>
          <a:p>
            <a:pPr lvl="1">
              <a:buNone/>
            </a:pPr>
            <a:r>
              <a:rPr lang="en-US" sz="2000" dirty="0" smtClean="0"/>
              <a:t>void </a:t>
            </a:r>
            <a:r>
              <a:rPr lang="en-US" sz="2000" dirty="0" err="1" smtClean="0"/>
              <a:t>dequeue</a:t>
            </a:r>
            <a:r>
              <a:rPr lang="en-US" sz="2000" dirty="0" smtClean="0"/>
              <a:t>()</a:t>
            </a:r>
          </a:p>
          <a:p>
            <a:pPr lvl="1">
              <a:buNone/>
            </a:pPr>
            <a:r>
              <a:rPr lang="en-US" sz="2000" dirty="0" smtClean="0"/>
              <a:t>{</a:t>
            </a:r>
          </a:p>
          <a:p>
            <a:pPr lvl="1">
              <a:buNone/>
            </a:pPr>
            <a:r>
              <a:rPr lang="en-US" sz="2000" dirty="0" smtClean="0"/>
              <a:t>if(rear==-1 ||front&gt;rear)</a:t>
            </a:r>
          </a:p>
          <a:p>
            <a:pPr lvl="1">
              <a:buNone/>
            </a:pPr>
            <a:r>
              <a:rPr lang="en-US" sz="2000" dirty="0" err="1" smtClean="0"/>
              <a:t>printf</a:t>
            </a:r>
            <a:r>
              <a:rPr lang="en-US" sz="2000" dirty="0" smtClean="0"/>
              <a:t>(“Underflow”)</a:t>
            </a:r>
          </a:p>
          <a:p>
            <a:pPr lvl="1">
              <a:buNone/>
            </a:pPr>
            <a:r>
              <a:rPr lang="en-US" sz="2000" dirty="0" smtClean="0"/>
              <a:t>else </a:t>
            </a:r>
          </a:p>
          <a:p>
            <a:pPr lvl="1">
              <a:buNone/>
            </a:pPr>
            <a:r>
              <a:rPr lang="en-US" sz="2000" dirty="0" smtClean="0"/>
              <a:t>{</a:t>
            </a:r>
          </a:p>
          <a:p>
            <a:pPr lvl="1">
              <a:buNone/>
            </a:pPr>
            <a:r>
              <a:rPr lang="en-US" sz="2000" dirty="0" smtClean="0"/>
              <a:t>element=Q[front];</a:t>
            </a:r>
          </a:p>
          <a:p>
            <a:pPr lvl="1">
              <a:buNone/>
            </a:pPr>
            <a:r>
              <a:rPr lang="en-US" sz="2000" dirty="0" err="1" smtClean="0"/>
              <a:t>printf</a:t>
            </a:r>
            <a:r>
              <a:rPr lang="en-US" sz="2000" dirty="0" smtClean="0"/>
              <a:t>(Element);</a:t>
            </a:r>
          </a:p>
          <a:p>
            <a:pPr lvl="1">
              <a:buNone/>
            </a:pPr>
            <a:r>
              <a:rPr lang="en-US" sz="2000" dirty="0" smtClean="0"/>
              <a:t>front++;</a:t>
            </a:r>
          </a:p>
          <a:p>
            <a:pPr lvl="1">
              <a:buNone/>
            </a:pPr>
            <a:r>
              <a:rPr lang="en-US" sz="2000" dirty="0" smtClean="0"/>
              <a:t>}</a:t>
            </a: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endParaRPr lang="en-US" sz="2200" b="1" i="1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23478"/>
            <a:ext cx="7315200" cy="865573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Implementation using Circular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31591"/>
            <a:ext cx="8050088" cy="3600430"/>
          </a:xfrm>
        </p:spPr>
        <p:txBody>
          <a:bodyPr/>
          <a:lstStyle/>
          <a:p>
            <a:r>
              <a:rPr lang="en-US" dirty="0"/>
              <a:t>Using a </a:t>
            </a:r>
            <a:r>
              <a:rPr lang="en-US" dirty="0">
                <a:solidFill>
                  <a:schemeClr val="hlink"/>
                </a:solidFill>
              </a:rPr>
              <a:t>circular array</a:t>
            </a:r>
          </a:p>
          <a:p>
            <a:r>
              <a:rPr lang="en-US" dirty="0"/>
              <a:t>When an element moves past the end of a circular array, it wraps around to the beginning, e.g.</a:t>
            </a:r>
          </a:p>
          <a:p>
            <a:pPr lvl="1"/>
            <a:r>
              <a:rPr lang="en-US" dirty="0"/>
              <a:t>OOOOO7963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solidFill>
                  <a:schemeClr val="hlink"/>
                </a:solidFill>
              </a:rPr>
              <a:t>4</a:t>
            </a:r>
            <a:r>
              <a:rPr lang="en-US" dirty="0"/>
              <a:t>OOOO7963 (after </a:t>
            </a:r>
            <a:r>
              <a:rPr lang="en-US" dirty="0" err="1"/>
              <a:t>Enqueue</a:t>
            </a:r>
            <a:r>
              <a:rPr lang="en-US" dirty="0"/>
              <a:t>(4))</a:t>
            </a:r>
          </a:p>
          <a:p>
            <a:pPr lvl="1"/>
            <a:r>
              <a:rPr lang="en-US" dirty="0"/>
              <a:t>After </a:t>
            </a:r>
            <a:r>
              <a:rPr lang="en-US" dirty="0" err="1"/>
              <a:t>Enqueue</a:t>
            </a:r>
            <a:r>
              <a:rPr lang="en-US" dirty="0"/>
              <a:t>(4), the </a:t>
            </a:r>
            <a:r>
              <a:rPr lang="en-US" u="sng" dirty="0"/>
              <a:t>rear index</a:t>
            </a:r>
            <a:r>
              <a:rPr lang="en-US" dirty="0"/>
              <a:t> moves from 3 to 4.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22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40" y="285734"/>
            <a:ext cx="5695960" cy="1500198"/>
          </a:xfrm>
        </p:spPr>
        <p:txBody>
          <a:bodyPr>
            <a:noAutofit/>
          </a:bodyPr>
          <a:lstStyle/>
          <a:p>
            <a:r>
              <a:rPr lang="en-IN" b="1" dirty="0" smtClean="0"/>
              <a:t>Circular Queue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40" y="1285866"/>
            <a:ext cx="5619760" cy="292227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Linear data structure in which the operations are based on  FIFO(First In-First Out)</a:t>
            </a:r>
          </a:p>
          <a:p>
            <a:endParaRPr lang="en-US" dirty="0" smtClean="0"/>
          </a:p>
          <a:p>
            <a:r>
              <a:rPr lang="en-US" dirty="0" smtClean="0"/>
              <a:t>It is also called as </a:t>
            </a:r>
            <a:r>
              <a:rPr lang="en-US" i="1" dirty="0" smtClean="0"/>
              <a:t>Ring buffer</a:t>
            </a:r>
          </a:p>
          <a:p>
            <a:endParaRPr lang="en-US" dirty="0" smtClean="0"/>
          </a:p>
          <a:p>
            <a:r>
              <a:rPr lang="en-IN" dirty="0" smtClean="0"/>
              <a:t>Instead of ending the queue at the last position, it again starts from the first position after the last, hence making the queue behave like a circular data structure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40" y="285734"/>
            <a:ext cx="5695960" cy="1500198"/>
          </a:xfrm>
        </p:spPr>
        <p:txBody>
          <a:bodyPr>
            <a:noAutofit/>
          </a:bodyPr>
          <a:lstStyle/>
          <a:p>
            <a:r>
              <a:rPr lang="en-IN" b="1" dirty="0" smtClean="0"/>
              <a:t>Circular Queue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40" y="1285866"/>
            <a:ext cx="5619760" cy="2922270"/>
          </a:xfrm>
        </p:spPr>
        <p:txBody>
          <a:bodyPr>
            <a:normAutofit/>
          </a:bodyPr>
          <a:lstStyle/>
          <a:p>
            <a:r>
              <a:rPr lang="en-IN" dirty="0" smtClean="0"/>
              <a:t>The circular queue was devised to limit the memory wastage of the linear queue</a:t>
            </a:r>
          </a:p>
          <a:p>
            <a:endParaRPr lang="en-IN" dirty="0" smtClean="0"/>
          </a:p>
          <a:p>
            <a:r>
              <a:rPr lang="en-IN" dirty="0" smtClean="0"/>
              <a:t>The new element is added at the very first position of the queue if the last is occupied and space is available.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time complexity is O(1) for all the operations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341" y="109568"/>
            <a:ext cx="7979336" cy="360039"/>
          </a:xfrm>
        </p:spPr>
        <p:txBody>
          <a:bodyPr>
            <a:noAutofit/>
          </a:bodyPr>
          <a:lstStyle/>
          <a:p>
            <a:r>
              <a:rPr lang="en-US" sz="2800" dirty="0" smtClean="0"/>
              <a:t>Conceptual example of a Circular Queue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80528" y="-524594"/>
            <a:ext cx="10292952" cy="6403011"/>
          </a:xfrm>
        </p:spPr>
        <p:txBody>
          <a:bodyPr/>
          <a:lstStyle/>
          <a:p>
            <a:pPr marL="45720" indent="0">
              <a:buNone/>
            </a:pP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5306596"/>
            <a:ext cx="1905000" cy="457200"/>
          </a:xfrm>
        </p:spPr>
        <p:txBody>
          <a:bodyPr/>
          <a:lstStyle/>
          <a:p>
            <a:r>
              <a:rPr lang="en-US"/>
              <a:t>6-</a:t>
            </a:r>
            <a:fld id="{579F6FD0-4525-498B-91DD-360C1B8A7EC4}" type="slidenum">
              <a:rPr lang="en-US"/>
              <a:pPr/>
              <a:t>28</a:t>
            </a:fld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057400" y="734596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438400" y="886996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819400" y="1115596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971800" y="1496596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2895600" y="1953796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2667000" y="2410996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2286000" y="2639596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1828800" y="2639596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1371600" y="2410996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1143000" y="2029996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1066800" y="1648996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1219200" y="1039396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1600200" y="734596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1219200" y="582196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762000" y="963196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609600" y="1572796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12</a:t>
            </a:r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685800" y="1953796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11</a:t>
            </a: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914400" y="2410996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609600" y="1267996"/>
            <a:ext cx="129540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4191000" y="3401596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4572000" y="3553996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4953000" y="3782596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5105400" y="4163596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5029200" y="4620796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4800600" y="5077996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4419600" y="5306596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3962400" y="5306596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3505200" y="5077996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35" name="Rectangle 32"/>
          <p:cNvSpPr>
            <a:spLocks noChangeArrowheads="1"/>
          </p:cNvSpPr>
          <p:nvPr/>
        </p:nvSpPr>
        <p:spPr bwMode="auto">
          <a:xfrm>
            <a:off x="3276600" y="4696996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3200400" y="4315996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3352800" y="3706396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38" name="Rectangle 35"/>
          <p:cNvSpPr>
            <a:spLocks noChangeArrowheads="1"/>
          </p:cNvSpPr>
          <p:nvPr/>
        </p:nvSpPr>
        <p:spPr bwMode="auto">
          <a:xfrm>
            <a:off x="3733800" y="3401596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39" name="Text Box 36"/>
          <p:cNvSpPr txBox="1">
            <a:spLocks noChangeArrowheads="1"/>
          </p:cNvSpPr>
          <p:nvPr/>
        </p:nvSpPr>
        <p:spPr bwMode="auto">
          <a:xfrm>
            <a:off x="3352800" y="3249196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40" name="Text Box 37"/>
          <p:cNvSpPr txBox="1">
            <a:spLocks noChangeArrowheads="1"/>
          </p:cNvSpPr>
          <p:nvPr/>
        </p:nvSpPr>
        <p:spPr bwMode="auto">
          <a:xfrm>
            <a:off x="2895600" y="3630196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41" name="Text Box 38"/>
          <p:cNvSpPr txBox="1">
            <a:spLocks noChangeArrowheads="1"/>
          </p:cNvSpPr>
          <p:nvPr/>
        </p:nvSpPr>
        <p:spPr bwMode="auto">
          <a:xfrm>
            <a:off x="2743200" y="4239796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12</a:t>
            </a:r>
          </a:p>
        </p:txBody>
      </p:sp>
      <p:sp>
        <p:nvSpPr>
          <p:cNvPr id="42" name="Text Box 39"/>
          <p:cNvSpPr txBox="1">
            <a:spLocks noChangeArrowheads="1"/>
          </p:cNvSpPr>
          <p:nvPr/>
        </p:nvSpPr>
        <p:spPr bwMode="auto">
          <a:xfrm>
            <a:off x="2819400" y="4620796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11</a:t>
            </a:r>
          </a:p>
        </p:txBody>
      </p:sp>
      <p:sp>
        <p:nvSpPr>
          <p:cNvPr id="43" name="Text Box 40"/>
          <p:cNvSpPr txBox="1">
            <a:spLocks noChangeArrowheads="1"/>
          </p:cNvSpPr>
          <p:nvPr/>
        </p:nvSpPr>
        <p:spPr bwMode="auto">
          <a:xfrm>
            <a:off x="3048000" y="5077996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44" name="Line 41"/>
          <p:cNvSpPr>
            <a:spLocks noChangeShapeType="1"/>
          </p:cNvSpPr>
          <p:nvPr/>
        </p:nvSpPr>
        <p:spPr bwMode="auto">
          <a:xfrm>
            <a:off x="2743200" y="3934996"/>
            <a:ext cx="129540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5" name="Rectangle 42"/>
          <p:cNvSpPr>
            <a:spLocks noChangeArrowheads="1"/>
          </p:cNvSpPr>
          <p:nvPr/>
        </p:nvSpPr>
        <p:spPr bwMode="auto">
          <a:xfrm>
            <a:off x="6477000" y="734596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6" name="Rectangle 43"/>
          <p:cNvSpPr>
            <a:spLocks noChangeArrowheads="1"/>
          </p:cNvSpPr>
          <p:nvPr/>
        </p:nvSpPr>
        <p:spPr bwMode="auto">
          <a:xfrm>
            <a:off x="6858000" y="886996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7" name="Rectangle 44"/>
          <p:cNvSpPr>
            <a:spLocks noChangeArrowheads="1"/>
          </p:cNvSpPr>
          <p:nvPr/>
        </p:nvSpPr>
        <p:spPr bwMode="auto">
          <a:xfrm>
            <a:off x="7239000" y="1115596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8" name="Rectangle 45"/>
          <p:cNvSpPr>
            <a:spLocks noChangeArrowheads="1"/>
          </p:cNvSpPr>
          <p:nvPr/>
        </p:nvSpPr>
        <p:spPr bwMode="auto">
          <a:xfrm>
            <a:off x="7391400" y="1496596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9" name="Rectangle 46"/>
          <p:cNvSpPr>
            <a:spLocks noChangeArrowheads="1"/>
          </p:cNvSpPr>
          <p:nvPr/>
        </p:nvSpPr>
        <p:spPr bwMode="auto">
          <a:xfrm>
            <a:off x="7315200" y="1953796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0" name="Rectangle 47"/>
          <p:cNvSpPr>
            <a:spLocks noChangeArrowheads="1"/>
          </p:cNvSpPr>
          <p:nvPr/>
        </p:nvSpPr>
        <p:spPr bwMode="auto">
          <a:xfrm>
            <a:off x="7086600" y="2410996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1" name="Rectangle 48"/>
          <p:cNvSpPr>
            <a:spLocks noChangeArrowheads="1"/>
          </p:cNvSpPr>
          <p:nvPr/>
        </p:nvSpPr>
        <p:spPr bwMode="auto">
          <a:xfrm>
            <a:off x="6705600" y="2639596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2" name="Rectangle 49"/>
          <p:cNvSpPr>
            <a:spLocks noChangeArrowheads="1"/>
          </p:cNvSpPr>
          <p:nvPr/>
        </p:nvSpPr>
        <p:spPr bwMode="auto">
          <a:xfrm>
            <a:off x="6248400" y="2639596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3" name="Rectangle 50"/>
          <p:cNvSpPr>
            <a:spLocks noChangeArrowheads="1"/>
          </p:cNvSpPr>
          <p:nvPr/>
        </p:nvSpPr>
        <p:spPr bwMode="auto">
          <a:xfrm>
            <a:off x="5791200" y="2410996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4" name="Rectangle 51"/>
          <p:cNvSpPr>
            <a:spLocks noChangeArrowheads="1"/>
          </p:cNvSpPr>
          <p:nvPr/>
        </p:nvSpPr>
        <p:spPr bwMode="auto">
          <a:xfrm>
            <a:off x="5562600" y="2029996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5" name="Rectangle 52"/>
          <p:cNvSpPr>
            <a:spLocks noChangeArrowheads="1"/>
          </p:cNvSpPr>
          <p:nvPr/>
        </p:nvSpPr>
        <p:spPr bwMode="auto">
          <a:xfrm>
            <a:off x="5486400" y="1648996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6" name="Rectangle 53"/>
          <p:cNvSpPr>
            <a:spLocks noChangeArrowheads="1"/>
          </p:cNvSpPr>
          <p:nvPr/>
        </p:nvSpPr>
        <p:spPr bwMode="auto">
          <a:xfrm>
            <a:off x="5638800" y="1039396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7" name="Rectangle 54"/>
          <p:cNvSpPr>
            <a:spLocks noChangeArrowheads="1"/>
          </p:cNvSpPr>
          <p:nvPr/>
        </p:nvSpPr>
        <p:spPr bwMode="auto">
          <a:xfrm>
            <a:off x="6019800" y="734596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8" name="Text Box 55"/>
          <p:cNvSpPr txBox="1">
            <a:spLocks noChangeArrowheads="1"/>
          </p:cNvSpPr>
          <p:nvPr/>
        </p:nvSpPr>
        <p:spPr bwMode="auto">
          <a:xfrm>
            <a:off x="5638800" y="582196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59" name="Text Box 56"/>
          <p:cNvSpPr txBox="1">
            <a:spLocks noChangeArrowheads="1"/>
          </p:cNvSpPr>
          <p:nvPr/>
        </p:nvSpPr>
        <p:spPr bwMode="auto">
          <a:xfrm>
            <a:off x="5181600" y="963196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60" name="Text Box 57"/>
          <p:cNvSpPr txBox="1">
            <a:spLocks noChangeArrowheads="1"/>
          </p:cNvSpPr>
          <p:nvPr/>
        </p:nvSpPr>
        <p:spPr bwMode="auto">
          <a:xfrm>
            <a:off x="5029200" y="1572796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12</a:t>
            </a:r>
          </a:p>
        </p:txBody>
      </p:sp>
      <p:sp>
        <p:nvSpPr>
          <p:cNvPr id="61" name="Text Box 58"/>
          <p:cNvSpPr txBox="1">
            <a:spLocks noChangeArrowheads="1"/>
          </p:cNvSpPr>
          <p:nvPr/>
        </p:nvSpPr>
        <p:spPr bwMode="auto">
          <a:xfrm>
            <a:off x="5105400" y="1953796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11</a:t>
            </a:r>
          </a:p>
        </p:txBody>
      </p:sp>
      <p:sp>
        <p:nvSpPr>
          <p:cNvPr id="62" name="Text Box 59"/>
          <p:cNvSpPr txBox="1">
            <a:spLocks noChangeArrowheads="1"/>
          </p:cNvSpPr>
          <p:nvPr/>
        </p:nvSpPr>
        <p:spPr bwMode="auto">
          <a:xfrm>
            <a:off x="5334000" y="2410996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63" name="Line 60"/>
          <p:cNvSpPr>
            <a:spLocks noChangeShapeType="1"/>
          </p:cNvSpPr>
          <p:nvPr/>
        </p:nvSpPr>
        <p:spPr bwMode="auto">
          <a:xfrm>
            <a:off x="5029200" y="1267996"/>
            <a:ext cx="129540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4" name="Text Box 61"/>
          <p:cNvSpPr txBox="1">
            <a:spLocks noChangeArrowheads="1"/>
          </p:cNvSpPr>
          <p:nvPr/>
        </p:nvSpPr>
        <p:spPr bwMode="auto">
          <a:xfrm>
            <a:off x="2819400" y="658396"/>
            <a:ext cx="2209800" cy="3968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After 7 enqueues</a:t>
            </a:r>
          </a:p>
        </p:txBody>
      </p:sp>
      <p:sp>
        <p:nvSpPr>
          <p:cNvPr id="65" name="Text Box 62"/>
          <p:cNvSpPr txBox="1">
            <a:spLocks noChangeArrowheads="1"/>
          </p:cNvSpPr>
          <p:nvPr/>
        </p:nvSpPr>
        <p:spPr bwMode="auto">
          <a:xfrm>
            <a:off x="381000" y="124996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front</a:t>
            </a:r>
          </a:p>
        </p:txBody>
      </p:sp>
      <p:sp>
        <p:nvSpPr>
          <p:cNvPr id="66" name="Text Box 63"/>
          <p:cNvSpPr txBox="1">
            <a:spLocks noChangeArrowheads="1"/>
          </p:cNvSpPr>
          <p:nvPr/>
        </p:nvSpPr>
        <p:spPr bwMode="auto">
          <a:xfrm>
            <a:off x="3563498" y="1986067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 dirty="0"/>
              <a:t>rear</a:t>
            </a:r>
          </a:p>
        </p:txBody>
      </p:sp>
      <p:sp>
        <p:nvSpPr>
          <p:cNvPr id="67" name="Line 64"/>
          <p:cNvSpPr>
            <a:spLocks noChangeShapeType="1"/>
          </p:cNvSpPr>
          <p:nvPr/>
        </p:nvSpPr>
        <p:spPr bwMode="auto">
          <a:xfrm>
            <a:off x="762000" y="505996"/>
            <a:ext cx="4572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8" name="Line 65"/>
          <p:cNvSpPr>
            <a:spLocks noChangeShapeType="1"/>
          </p:cNvSpPr>
          <p:nvPr/>
        </p:nvSpPr>
        <p:spPr bwMode="auto">
          <a:xfrm flipH="1" flipV="1">
            <a:off x="3200400" y="2137682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9" name="Line 66"/>
          <p:cNvSpPr>
            <a:spLocks noChangeShapeType="1"/>
          </p:cNvSpPr>
          <p:nvPr/>
        </p:nvSpPr>
        <p:spPr bwMode="auto">
          <a:xfrm>
            <a:off x="3810000" y="1725196"/>
            <a:ext cx="114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0" name="Text Box 67"/>
          <p:cNvSpPr txBox="1">
            <a:spLocks noChangeArrowheads="1"/>
          </p:cNvSpPr>
          <p:nvPr/>
        </p:nvSpPr>
        <p:spPr bwMode="auto">
          <a:xfrm>
            <a:off x="7391400" y="353596"/>
            <a:ext cx="1371600" cy="7016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After 5 dequeues</a:t>
            </a:r>
          </a:p>
        </p:txBody>
      </p:sp>
      <p:sp>
        <p:nvSpPr>
          <p:cNvPr id="71" name="Text Box 68"/>
          <p:cNvSpPr txBox="1">
            <a:spLocks noChangeArrowheads="1"/>
          </p:cNvSpPr>
          <p:nvPr/>
        </p:nvSpPr>
        <p:spPr bwMode="auto">
          <a:xfrm>
            <a:off x="8153400" y="1420396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front</a:t>
            </a:r>
          </a:p>
        </p:txBody>
      </p:sp>
      <p:sp>
        <p:nvSpPr>
          <p:cNvPr id="72" name="Text Box 69"/>
          <p:cNvSpPr txBox="1">
            <a:spLocks noChangeArrowheads="1"/>
          </p:cNvSpPr>
          <p:nvPr/>
        </p:nvSpPr>
        <p:spPr bwMode="auto">
          <a:xfrm>
            <a:off x="8191500" y="2193551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 dirty="0"/>
              <a:t>rear</a:t>
            </a:r>
          </a:p>
        </p:txBody>
      </p:sp>
      <p:sp>
        <p:nvSpPr>
          <p:cNvPr id="73" name="Line 70"/>
          <p:cNvSpPr>
            <a:spLocks noChangeShapeType="1"/>
          </p:cNvSpPr>
          <p:nvPr/>
        </p:nvSpPr>
        <p:spPr bwMode="auto">
          <a:xfrm flipH="1">
            <a:off x="7696200" y="1648996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4" name="Line 71"/>
          <p:cNvSpPr>
            <a:spLocks noChangeShapeType="1"/>
          </p:cNvSpPr>
          <p:nvPr/>
        </p:nvSpPr>
        <p:spPr bwMode="auto">
          <a:xfrm flipH="1">
            <a:off x="7620000" y="2157746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5" name="Text Box 72"/>
          <p:cNvSpPr txBox="1">
            <a:spLocks noChangeArrowheads="1"/>
          </p:cNvSpPr>
          <p:nvPr/>
        </p:nvSpPr>
        <p:spPr bwMode="auto">
          <a:xfrm>
            <a:off x="5486400" y="4773196"/>
            <a:ext cx="2819400" cy="3968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After 8 more enqueues</a:t>
            </a:r>
          </a:p>
        </p:txBody>
      </p:sp>
      <p:sp>
        <p:nvSpPr>
          <p:cNvPr id="76" name="Text Box 73"/>
          <p:cNvSpPr txBox="1">
            <a:spLocks noChangeArrowheads="1"/>
          </p:cNvSpPr>
          <p:nvPr/>
        </p:nvSpPr>
        <p:spPr bwMode="auto">
          <a:xfrm>
            <a:off x="5943600" y="4087396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front</a:t>
            </a:r>
          </a:p>
        </p:txBody>
      </p:sp>
      <p:sp>
        <p:nvSpPr>
          <p:cNvPr id="77" name="Line 74"/>
          <p:cNvSpPr>
            <a:spLocks noChangeShapeType="1"/>
          </p:cNvSpPr>
          <p:nvPr/>
        </p:nvSpPr>
        <p:spPr bwMode="auto">
          <a:xfrm flipH="1">
            <a:off x="5486400" y="4315996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8" name="Text Box 75"/>
          <p:cNvSpPr txBox="1">
            <a:spLocks noChangeArrowheads="1"/>
          </p:cNvSpPr>
          <p:nvPr/>
        </p:nvSpPr>
        <p:spPr bwMode="auto">
          <a:xfrm>
            <a:off x="4320449" y="3062831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 dirty="0"/>
              <a:t>rear</a:t>
            </a:r>
          </a:p>
        </p:txBody>
      </p:sp>
      <p:sp>
        <p:nvSpPr>
          <p:cNvPr id="79" name="Line 76"/>
          <p:cNvSpPr>
            <a:spLocks noChangeShapeType="1"/>
          </p:cNvSpPr>
          <p:nvPr/>
        </p:nvSpPr>
        <p:spPr bwMode="auto">
          <a:xfrm flipH="1">
            <a:off x="3924300" y="3163169"/>
            <a:ext cx="3810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80" name="Line 77"/>
          <p:cNvSpPr>
            <a:spLocks noChangeShapeType="1"/>
          </p:cNvSpPr>
          <p:nvPr/>
        </p:nvSpPr>
        <p:spPr bwMode="auto">
          <a:xfrm flipH="1">
            <a:off x="5562600" y="3172996"/>
            <a:ext cx="1066800" cy="6096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958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315200" cy="432048"/>
          </a:xfrm>
        </p:spPr>
        <p:txBody>
          <a:bodyPr>
            <a:noAutofit/>
          </a:bodyPr>
          <a:lstStyle/>
          <a:p>
            <a:r>
              <a:rPr lang="en-US" sz="2800" dirty="0"/>
              <a:t>Circular Array Implementation of a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411510"/>
            <a:ext cx="8784976" cy="4536503"/>
          </a:xfrm>
        </p:spPr>
        <p:txBody>
          <a:bodyPr/>
          <a:lstStyle/>
          <a:p>
            <a:pPr marL="4572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391400" y="5426075"/>
            <a:ext cx="1905000" cy="457200"/>
          </a:xfrm>
        </p:spPr>
        <p:txBody>
          <a:bodyPr/>
          <a:lstStyle/>
          <a:p>
            <a:r>
              <a:rPr lang="en-US"/>
              <a:t>6-</a:t>
            </a:r>
            <a:fld id="{AA2A2D11-DC67-4716-9EB3-860D8F479924}" type="slidenum">
              <a:rPr lang="en-US"/>
              <a:pPr/>
              <a:t>29</a:t>
            </a:fld>
            <a:endParaRPr lang="en-US"/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3733800" y="1082675"/>
            <a:ext cx="4419600" cy="411480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4495800" y="1692275"/>
            <a:ext cx="2971800" cy="2819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H="1">
            <a:off x="3733800" y="3063875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7467600" y="3063875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5943600" y="1082675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5943600" y="4511675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4495800" y="1616075"/>
            <a:ext cx="457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7086600" y="4054475"/>
            <a:ext cx="5334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 flipH="1">
            <a:off x="4343400" y="4054475"/>
            <a:ext cx="533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 flipH="1">
            <a:off x="6934200" y="1539875"/>
            <a:ext cx="457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6" name="Line 20"/>
          <p:cNvSpPr>
            <a:spLocks noChangeShapeType="1"/>
          </p:cNvSpPr>
          <p:nvPr/>
        </p:nvSpPr>
        <p:spPr bwMode="auto">
          <a:xfrm>
            <a:off x="5181600" y="1235075"/>
            <a:ext cx="228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7" name="Line 21"/>
          <p:cNvSpPr>
            <a:spLocks noChangeShapeType="1"/>
          </p:cNvSpPr>
          <p:nvPr/>
        </p:nvSpPr>
        <p:spPr bwMode="auto">
          <a:xfrm>
            <a:off x="6553200" y="4435475"/>
            <a:ext cx="228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8" name="Line 23"/>
          <p:cNvSpPr>
            <a:spLocks noChangeShapeType="1"/>
          </p:cNvSpPr>
          <p:nvPr/>
        </p:nvSpPr>
        <p:spPr bwMode="auto">
          <a:xfrm>
            <a:off x="3962400" y="2301875"/>
            <a:ext cx="685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9" name="Line 24"/>
          <p:cNvSpPr>
            <a:spLocks noChangeShapeType="1"/>
          </p:cNvSpPr>
          <p:nvPr/>
        </p:nvSpPr>
        <p:spPr bwMode="auto">
          <a:xfrm>
            <a:off x="7391400" y="3597275"/>
            <a:ext cx="685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0" name="Line 26"/>
          <p:cNvSpPr>
            <a:spLocks noChangeShapeType="1"/>
          </p:cNvSpPr>
          <p:nvPr/>
        </p:nvSpPr>
        <p:spPr bwMode="auto">
          <a:xfrm flipH="1">
            <a:off x="6477000" y="1235075"/>
            <a:ext cx="228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" name="Line 29"/>
          <p:cNvSpPr>
            <a:spLocks noChangeShapeType="1"/>
          </p:cNvSpPr>
          <p:nvPr/>
        </p:nvSpPr>
        <p:spPr bwMode="auto">
          <a:xfrm flipH="1">
            <a:off x="7315200" y="2225675"/>
            <a:ext cx="609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2" name="Line 30"/>
          <p:cNvSpPr>
            <a:spLocks noChangeShapeType="1"/>
          </p:cNvSpPr>
          <p:nvPr/>
        </p:nvSpPr>
        <p:spPr bwMode="auto">
          <a:xfrm flipV="1">
            <a:off x="3886200" y="3597275"/>
            <a:ext cx="685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" name="Rectangle 31"/>
          <p:cNvSpPr>
            <a:spLocks noChangeArrowheads="1"/>
          </p:cNvSpPr>
          <p:nvPr/>
        </p:nvSpPr>
        <p:spPr bwMode="auto">
          <a:xfrm>
            <a:off x="1847850" y="250825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4" name="Text Box 32"/>
          <p:cNvSpPr txBox="1">
            <a:spLocks noChangeArrowheads="1"/>
          </p:cNvSpPr>
          <p:nvPr/>
        </p:nvSpPr>
        <p:spPr bwMode="auto">
          <a:xfrm>
            <a:off x="1695450" y="296545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rear</a:t>
            </a:r>
          </a:p>
        </p:txBody>
      </p:sp>
      <p:sp>
        <p:nvSpPr>
          <p:cNvPr id="25" name="Text Box 33"/>
          <p:cNvSpPr txBox="1">
            <a:spLocks noChangeArrowheads="1"/>
          </p:cNvSpPr>
          <p:nvPr/>
        </p:nvSpPr>
        <p:spPr bwMode="auto">
          <a:xfrm>
            <a:off x="1771650" y="205105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front</a:t>
            </a:r>
          </a:p>
        </p:txBody>
      </p:sp>
      <p:sp>
        <p:nvSpPr>
          <p:cNvPr id="26" name="Rectangle 34"/>
          <p:cNvSpPr>
            <a:spLocks noChangeArrowheads="1"/>
          </p:cNvSpPr>
          <p:nvPr/>
        </p:nvSpPr>
        <p:spPr bwMode="auto">
          <a:xfrm>
            <a:off x="1852613" y="1598613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7" name="Rectangle 35"/>
          <p:cNvSpPr>
            <a:spLocks noChangeArrowheads="1"/>
          </p:cNvSpPr>
          <p:nvPr/>
        </p:nvSpPr>
        <p:spPr bwMode="auto">
          <a:xfrm>
            <a:off x="1563688" y="1463675"/>
            <a:ext cx="1865312" cy="19050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8" name="Rectangle 37"/>
          <p:cNvSpPr>
            <a:spLocks noChangeArrowheads="1"/>
          </p:cNvSpPr>
          <p:nvPr/>
        </p:nvSpPr>
        <p:spPr bwMode="auto">
          <a:xfrm>
            <a:off x="2667000" y="2530475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9" name="Text Box 38"/>
          <p:cNvSpPr txBox="1">
            <a:spLocks noChangeArrowheads="1"/>
          </p:cNvSpPr>
          <p:nvPr/>
        </p:nvSpPr>
        <p:spPr bwMode="auto">
          <a:xfrm>
            <a:off x="2743200" y="2606675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30" name="Text Box 39"/>
          <p:cNvSpPr txBox="1">
            <a:spLocks noChangeArrowheads="1"/>
          </p:cNvSpPr>
          <p:nvPr/>
        </p:nvSpPr>
        <p:spPr bwMode="auto">
          <a:xfrm>
            <a:off x="2514600" y="2073275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queue</a:t>
            </a:r>
          </a:p>
        </p:txBody>
      </p:sp>
      <p:sp>
        <p:nvSpPr>
          <p:cNvPr id="31" name="Rectangle 40"/>
          <p:cNvSpPr>
            <a:spLocks noChangeArrowheads="1"/>
          </p:cNvSpPr>
          <p:nvPr/>
        </p:nvSpPr>
        <p:spPr bwMode="auto">
          <a:xfrm>
            <a:off x="2667000" y="1616075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32" name="Text Box 41"/>
          <p:cNvSpPr txBox="1">
            <a:spLocks noChangeArrowheads="1"/>
          </p:cNvSpPr>
          <p:nvPr/>
        </p:nvSpPr>
        <p:spPr bwMode="auto">
          <a:xfrm>
            <a:off x="2514600" y="2987675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count</a:t>
            </a:r>
          </a:p>
        </p:txBody>
      </p:sp>
      <p:sp>
        <p:nvSpPr>
          <p:cNvPr id="33" name="Text Box 42"/>
          <p:cNvSpPr txBox="1">
            <a:spLocks noChangeArrowheads="1"/>
          </p:cNvSpPr>
          <p:nvPr/>
        </p:nvSpPr>
        <p:spPr bwMode="auto">
          <a:xfrm>
            <a:off x="1924050" y="2584450"/>
            <a:ext cx="3603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34" name="Line 43"/>
          <p:cNvSpPr>
            <a:spLocks noChangeShapeType="1"/>
          </p:cNvSpPr>
          <p:nvPr/>
        </p:nvSpPr>
        <p:spPr bwMode="auto">
          <a:xfrm>
            <a:off x="2895600" y="1844675"/>
            <a:ext cx="12192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35" name="Text Box 44"/>
          <p:cNvSpPr txBox="1">
            <a:spLocks noChangeArrowheads="1"/>
          </p:cNvSpPr>
          <p:nvPr/>
        </p:nvSpPr>
        <p:spPr bwMode="auto">
          <a:xfrm>
            <a:off x="1924050" y="167005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36" name="Text Box 59"/>
          <p:cNvSpPr txBox="1">
            <a:spLocks noChangeArrowheads="1"/>
          </p:cNvSpPr>
          <p:nvPr/>
        </p:nvSpPr>
        <p:spPr bwMode="auto">
          <a:xfrm>
            <a:off x="4800600" y="2225675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37" name="Text Box 60"/>
          <p:cNvSpPr txBox="1">
            <a:spLocks noChangeArrowheads="1"/>
          </p:cNvSpPr>
          <p:nvPr/>
        </p:nvSpPr>
        <p:spPr bwMode="auto">
          <a:xfrm>
            <a:off x="5105400" y="1920875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38" name="Text Box 61"/>
          <p:cNvSpPr txBox="1">
            <a:spLocks noChangeArrowheads="1"/>
          </p:cNvSpPr>
          <p:nvPr/>
        </p:nvSpPr>
        <p:spPr bwMode="auto">
          <a:xfrm>
            <a:off x="5486400" y="1768475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39" name="Text Box 62"/>
          <p:cNvSpPr txBox="1">
            <a:spLocks noChangeArrowheads="1"/>
          </p:cNvSpPr>
          <p:nvPr/>
        </p:nvSpPr>
        <p:spPr bwMode="auto">
          <a:xfrm>
            <a:off x="5943600" y="1768475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40" name="Text Box 63"/>
          <p:cNvSpPr txBox="1">
            <a:spLocks noChangeArrowheads="1"/>
          </p:cNvSpPr>
          <p:nvPr/>
        </p:nvSpPr>
        <p:spPr bwMode="auto">
          <a:xfrm>
            <a:off x="6400800" y="1844675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41" name="Text Box 64"/>
          <p:cNvSpPr txBox="1">
            <a:spLocks noChangeArrowheads="1"/>
          </p:cNvSpPr>
          <p:nvPr/>
        </p:nvSpPr>
        <p:spPr bwMode="auto">
          <a:xfrm>
            <a:off x="6781800" y="2149475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42" name="Text Box 65"/>
          <p:cNvSpPr txBox="1">
            <a:spLocks noChangeArrowheads="1"/>
          </p:cNvSpPr>
          <p:nvPr/>
        </p:nvSpPr>
        <p:spPr bwMode="auto">
          <a:xfrm>
            <a:off x="7086600" y="2606675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43" name="Text Box 66"/>
          <p:cNvSpPr txBox="1">
            <a:spLocks noChangeArrowheads="1"/>
          </p:cNvSpPr>
          <p:nvPr/>
        </p:nvSpPr>
        <p:spPr bwMode="auto">
          <a:xfrm>
            <a:off x="7086600" y="3063875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44" name="Text Box 67"/>
          <p:cNvSpPr txBox="1">
            <a:spLocks noChangeArrowheads="1"/>
          </p:cNvSpPr>
          <p:nvPr/>
        </p:nvSpPr>
        <p:spPr bwMode="auto">
          <a:xfrm>
            <a:off x="6858000" y="3521075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45" name="Text Box 68"/>
          <p:cNvSpPr txBox="1">
            <a:spLocks noChangeArrowheads="1"/>
          </p:cNvSpPr>
          <p:nvPr/>
        </p:nvSpPr>
        <p:spPr bwMode="auto">
          <a:xfrm>
            <a:off x="6553200" y="3825875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9</a:t>
            </a:r>
          </a:p>
        </p:txBody>
      </p:sp>
      <p:sp>
        <p:nvSpPr>
          <p:cNvPr id="46" name="Text Box 69"/>
          <p:cNvSpPr txBox="1">
            <a:spLocks noChangeArrowheads="1"/>
          </p:cNvSpPr>
          <p:nvPr/>
        </p:nvSpPr>
        <p:spPr bwMode="auto">
          <a:xfrm>
            <a:off x="6019800" y="3978275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47" name="Text Box 70"/>
          <p:cNvSpPr txBox="1">
            <a:spLocks noChangeArrowheads="1"/>
          </p:cNvSpPr>
          <p:nvPr/>
        </p:nvSpPr>
        <p:spPr bwMode="auto">
          <a:xfrm>
            <a:off x="4572000" y="2682875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n-1</a:t>
            </a:r>
          </a:p>
        </p:txBody>
      </p:sp>
      <p:sp>
        <p:nvSpPr>
          <p:cNvPr id="48" name="Text Box 71"/>
          <p:cNvSpPr txBox="1">
            <a:spLocks noChangeArrowheads="1"/>
          </p:cNvSpPr>
          <p:nvPr/>
        </p:nvSpPr>
        <p:spPr bwMode="auto">
          <a:xfrm>
            <a:off x="4572000" y="3063875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n-2</a:t>
            </a:r>
          </a:p>
        </p:txBody>
      </p:sp>
      <p:sp>
        <p:nvSpPr>
          <p:cNvPr id="49" name="Text Box 72"/>
          <p:cNvSpPr txBox="1">
            <a:spLocks noChangeArrowheads="1"/>
          </p:cNvSpPr>
          <p:nvPr/>
        </p:nvSpPr>
        <p:spPr bwMode="auto">
          <a:xfrm>
            <a:off x="4800600" y="3521075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n-3</a:t>
            </a:r>
          </a:p>
        </p:txBody>
      </p:sp>
      <p:sp>
        <p:nvSpPr>
          <p:cNvPr id="50" name="Text Box 73"/>
          <p:cNvSpPr txBox="1">
            <a:spLocks noChangeArrowheads="1"/>
          </p:cNvSpPr>
          <p:nvPr/>
        </p:nvSpPr>
        <p:spPr bwMode="auto">
          <a:xfrm>
            <a:off x="4800600" y="3825875"/>
            <a:ext cx="3048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6000" b="0">
                <a:solidFill>
                  <a:schemeClr val="accent2"/>
                </a:solidFill>
                <a:latin typeface="Times" pitchFamily="18" charset="0"/>
              </a:rPr>
              <a:t>.</a:t>
            </a:r>
          </a:p>
        </p:txBody>
      </p:sp>
      <p:sp>
        <p:nvSpPr>
          <p:cNvPr id="51" name="Text Box 74"/>
          <p:cNvSpPr txBox="1">
            <a:spLocks noChangeArrowheads="1"/>
          </p:cNvSpPr>
          <p:nvPr/>
        </p:nvSpPr>
        <p:spPr bwMode="auto">
          <a:xfrm>
            <a:off x="5410200" y="4054475"/>
            <a:ext cx="3048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6000" b="0">
                <a:solidFill>
                  <a:schemeClr val="accent2"/>
                </a:solidFill>
                <a:latin typeface="Times" pitchFamily="18" charset="0"/>
              </a:rPr>
              <a:t>.</a:t>
            </a:r>
          </a:p>
        </p:txBody>
      </p:sp>
      <p:sp>
        <p:nvSpPr>
          <p:cNvPr id="52" name="Text Box 75"/>
          <p:cNvSpPr txBox="1">
            <a:spLocks noChangeArrowheads="1"/>
          </p:cNvSpPr>
          <p:nvPr/>
        </p:nvSpPr>
        <p:spPr bwMode="auto">
          <a:xfrm>
            <a:off x="5105400" y="3978275"/>
            <a:ext cx="3048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6000" b="0">
                <a:solidFill>
                  <a:schemeClr val="accent2"/>
                </a:solidFill>
                <a:latin typeface="Times" pitchFamily="18" charset="0"/>
              </a:rPr>
              <a:t>.</a:t>
            </a:r>
          </a:p>
        </p:txBody>
      </p:sp>
      <p:sp>
        <p:nvSpPr>
          <p:cNvPr id="53" name="Rectangle 76"/>
          <p:cNvSpPr>
            <a:spLocks noChangeArrowheads="1"/>
          </p:cNvSpPr>
          <p:nvPr/>
        </p:nvSpPr>
        <p:spPr bwMode="auto">
          <a:xfrm>
            <a:off x="6172200" y="473075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4" name="Rectangle 77"/>
          <p:cNvSpPr>
            <a:spLocks noChangeArrowheads="1"/>
          </p:cNvSpPr>
          <p:nvPr/>
        </p:nvSpPr>
        <p:spPr bwMode="auto">
          <a:xfrm>
            <a:off x="7162800" y="701675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5" name="Rectangle 78"/>
          <p:cNvSpPr>
            <a:spLocks noChangeArrowheads="1"/>
          </p:cNvSpPr>
          <p:nvPr/>
        </p:nvSpPr>
        <p:spPr bwMode="auto">
          <a:xfrm>
            <a:off x="8001000" y="1311275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6" name="Rectangle 79"/>
          <p:cNvSpPr>
            <a:spLocks noChangeArrowheads="1"/>
          </p:cNvSpPr>
          <p:nvPr/>
        </p:nvSpPr>
        <p:spPr bwMode="auto">
          <a:xfrm>
            <a:off x="8458200" y="2378075"/>
            <a:ext cx="4572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7" name="Line 80"/>
          <p:cNvSpPr>
            <a:spLocks noChangeShapeType="1"/>
          </p:cNvSpPr>
          <p:nvPr/>
        </p:nvSpPr>
        <p:spPr bwMode="auto">
          <a:xfrm flipV="1">
            <a:off x="6248400" y="930275"/>
            <a:ext cx="15240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58" name="Line 81"/>
          <p:cNvSpPr>
            <a:spLocks noChangeShapeType="1"/>
          </p:cNvSpPr>
          <p:nvPr/>
        </p:nvSpPr>
        <p:spPr bwMode="auto">
          <a:xfrm flipV="1">
            <a:off x="6934200" y="1158875"/>
            <a:ext cx="38100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59" name="Line 82"/>
          <p:cNvSpPr>
            <a:spLocks noChangeShapeType="1"/>
          </p:cNvSpPr>
          <p:nvPr/>
        </p:nvSpPr>
        <p:spPr bwMode="auto">
          <a:xfrm flipV="1">
            <a:off x="7391400" y="1616075"/>
            <a:ext cx="60960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0" name="Line 83"/>
          <p:cNvSpPr>
            <a:spLocks noChangeShapeType="1"/>
          </p:cNvSpPr>
          <p:nvPr/>
        </p:nvSpPr>
        <p:spPr bwMode="auto">
          <a:xfrm flipV="1">
            <a:off x="7848600" y="2606675"/>
            <a:ext cx="609600" cy="76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1" name="Rectangle 85"/>
          <p:cNvSpPr>
            <a:spLocks noChangeArrowheads="1"/>
          </p:cNvSpPr>
          <p:nvPr/>
        </p:nvSpPr>
        <p:spPr bwMode="auto">
          <a:xfrm>
            <a:off x="8382000" y="3292475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2" name="Line 86"/>
          <p:cNvSpPr>
            <a:spLocks noChangeShapeType="1"/>
          </p:cNvSpPr>
          <p:nvPr/>
        </p:nvSpPr>
        <p:spPr bwMode="auto">
          <a:xfrm>
            <a:off x="7772400" y="3368675"/>
            <a:ext cx="609600" cy="76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3" name="Text Box 87"/>
          <p:cNvSpPr txBox="1">
            <a:spLocks noChangeArrowheads="1"/>
          </p:cNvSpPr>
          <p:nvPr/>
        </p:nvSpPr>
        <p:spPr bwMode="auto">
          <a:xfrm>
            <a:off x="484188" y="2246313"/>
            <a:ext cx="6746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dirty="0" err="1">
                <a:solidFill>
                  <a:schemeClr val="accent2"/>
                </a:solidFill>
              </a:rPr>
              <a:t>cq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4" name="Rectangle 88"/>
          <p:cNvSpPr>
            <a:spLocks noChangeArrowheads="1"/>
          </p:cNvSpPr>
          <p:nvPr/>
        </p:nvSpPr>
        <p:spPr bwMode="auto">
          <a:xfrm>
            <a:off x="915988" y="224631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5" name="Line 89"/>
          <p:cNvSpPr>
            <a:spLocks noChangeShapeType="1"/>
          </p:cNvSpPr>
          <p:nvPr/>
        </p:nvSpPr>
        <p:spPr bwMode="auto">
          <a:xfrm>
            <a:off x="1114425" y="2462213"/>
            <a:ext cx="457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087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64" y="714362"/>
            <a:ext cx="5838836" cy="1143008"/>
          </a:xfrm>
        </p:spPr>
        <p:txBody>
          <a:bodyPr>
            <a:noAutofit/>
          </a:bodyPr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Graphical Representation of a Queue 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6116" y="1285866"/>
            <a:ext cx="5476884" cy="292227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>
              <a:buNone/>
            </a:pPr>
            <a:endParaRPr lang="en-US" b="1" i="1" dirty="0" smtClean="0"/>
          </a:p>
          <a:p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1500180"/>
            <a:ext cx="6000760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6928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-164553"/>
            <a:ext cx="7315200" cy="576064"/>
          </a:xfrm>
        </p:spPr>
        <p:txBody>
          <a:bodyPr>
            <a:normAutofit/>
          </a:bodyPr>
          <a:lstStyle/>
          <a:p>
            <a:r>
              <a:rPr lang="en-US" sz="2800" dirty="0"/>
              <a:t>A Queue Straddling the End of a Circular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339502"/>
            <a:ext cx="8856984" cy="4392519"/>
          </a:xfrm>
        </p:spPr>
        <p:txBody>
          <a:bodyPr/>
          <a:lstStyle/>
          <a:p>
            <a:pPr marL="45720" indent="0">
              <a:buNone/>
            </a:pPr>
            <a:endParaRPr lang="en-US" dirty="0"/>
          </a:p>
        </p:txBody>
      </p:sp>
      <p:sp>
        <p:nvSpPr>
          <p:cNvPr id="6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86600" y="5199005"/>
            <a:ext cx="1905000" cy="457200"/>
          </a:xfrm>
        </p:spPr>
        <p:txBody>
          <a:bodyPr/>
          <a:lstStyle/>
          <a:p>
            <a:r>
              <a:rPr lang="en-US"/>
              <a:t>6-</a:t>
            </a:r>
            <a:fld id="{92DAA42F-0805-46AE-B661-1C0F35EBB02C}" type="slidenum">
              <a:rPr lang="en-US"/>
              <a:pPr/>
              <a:t>30</a:t>
            </a:fld>
            <a:endParaRPr lang="en-US"/>
          </a:p>
        </p:txBody>
      </p:sp>
      <p:sp>
        <p:nvSpPr>
          <p:cNvPr id="66" name="Oval 3"/>
          <p:cNvSpPr>
            <a:spLocks noChangeArrowheads="1"/>
          </p:cNvSpPr>
          <p:nvPr/>
        </p:nvSpPr>
        <p:spPr bwMode="auto">
          <a:xfrm>
            <a:off x="4006850" y="830205"/>
            <a:ext cx="4419600" cy="411480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7" name="Oval 4"/>
          <p:cNvSpPr>
            <a:spLocks noChangeArrowheads="1"/>
          </p:cNvSpPr>
          <p:nvPr/>
        </p:nvSpPr>
        <p:spPr bwMode="auto">
          <a:xfrm>
            <a:off x="4768850" y="1439805"/>
            <a:ext cx="2971800" cy="2819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8" name="Line 5"/>
          <p:cNvSpPr>
            <a:spLocks noChangeShapeType="1"/>
          </p:cNvSpPr>
          <p:nvPr/>
        </p:nvSpPr>
        <p:spPr bwMode="auto">
          <a:xfrm flipH="1">
            <a:off x="4006850" y="2811405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9" name="Line 6"/>
          <p:cNvSpPr>
            <a:spLocks noChangeShapeType="1"/>
          </p:cNvSpPr>
          <p:nvPr/>
        </p:nvSpPr>
        <p:spPr bwMode="auto">
          <a:xfrm>
            <a:off x="7740650" y="2811405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0" name="Line 7"/>
          <p:cNvSpPr>
            <a:spLocks noChangeShapeType="1"/>
          </p:cNvSpPr>
          <p:nvPr/>
        </p:nvSpPr>
        <p:spPr bwMode="auto">
          <a:xfrm>
            <a:off x="6216650" y="830205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1" name="Line 8"/>
          <p:cNvSpPr>
            <a:spLocks noChangeShapeType="1"/>
          </p:cNvSpPr>
          <p:nvPr/>
        </p:nvSpPr>
        <p:spPr bwMode="auto">
          <a:xfrm>
            <a:off x="6216650" y="4259205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2" name="Line 9"/>
          <p:cNvSpPr>
            <a:spLocks noChangeShapeType="1"/>
          </p:cNvSpPr>
          <p:nvPr/>
        </p:nvSpPr>
        <p:spPr bwMode="auto">
          <a:xfrm>
            <a:off x="4768850" y="1363605"/>
            <a:ext cx="457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3" name="Line 10"/>
          <p:cNvSpPr>
            <a:spLocks noChangeShapeType="1"/>
          </p:cNvSpPr>
          <p:nvPr/>
        </p:nvSpPr>
        <p:spPr bwMode="auto">
          <a:xfrm>
            <a:off x="7359650" y="3802005"/>
            <a:ext cx="5334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4" name="Line 11"/>
          <p:cNvSpPr>
            <a:spLocks noChangeShapeType="1"/>
          </p:cNvSpPr>
          <p:nvPr/>
        </p:nvSpPr>
        <p:spPr bwMode="auto">
          <a:xfrm flipH="1">
            <a:off x="4616450" y="3802005"/>
            <a:ext cx="533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5" name="Line 12"/>
          <p:cNvSpPr>
            <a:spLocks noChangeShapeType="1"/>
          </p:cNvSpPr>
          <p:nvPr/>
        </p:nvSpPr>
        <p:spPr bwMode="auto">
          <a:xfrm flipH="1">
            <a:off x="7207250" y="1287405"/>
            <a:ext cx="457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6" name="Line 13"/>
          <p:cNvSpPr>
            <a:spLocks noChangeShapeType="1"/>
          </p:cNvSpPr>
          <p:nvPr/>
        </p:nvSpPr>
        <p:spPr bwMode="auto">
          <a:xfrm>
            <a:off x="5454650" y="982605"/>
            <a:ext cx="228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7" name="Line 14"/>
          <p:cNvSpPr>
            <a:spLocks noChangeShapeType="1"/>
          </p:cNvSpPr>
          <p:nvPr/>
        </p:nvSpPr>
        <p:spPr bwMode="auto">
          <a:xfrm>
            <a:off x="6826250" y="4183005"/>
            <a:ext cx="228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8" name="Line 15"/>
          <p:cNvSpPr>
            <a:spLocks noChangeShapeType="1"/>
          </p:cNvSpPr>
          <p:nvPr/>
        </p:nvSpPr>
        <p:spPr bwMode="auto">
          <a:xfrm>
            <a:off x="4235450" y="2049405"/>
            <a:ext cx="685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9" name="Line 16"/>
          <p:cNvSpPr>
            <a:spLocks noChangeShapeType="1"/>
          </p:cNvSpPr>
          <p:nvPr/>
        </p:nvSpPr>
        <p:spPr bwMode="auto">
          <a:xfrm>
            <a:off x="7664450" y="3344805"/>
            <a:ext cx="685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80" name="Line 17"/>
          <p:cNvSpPr>
            <a:spLocks noChangeShapeType="1"/>
          </p:cNvSpPr>
          <p:nvPr/>
        </p:nvSpPr>
        <p:spPr bwMode="auto">
          <a:xfrm flipH="1">
            <a:off x="6750050" y="982605"/>
            <a:ext cx="228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81" name="Line 18"/>
          <p:cNvSpPr>
            <a:spLocks noChangeShapeType="1"/>
          </p:cNvSpPr>
          <p:nvPr/>
        </p:nvSpPr>
        <p:spPr bwMode="auto">
          <a:xfrm flipH="1">
            <a:off x="7588250" y="1973205"/>
            <a:ext cx="609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82" name="Line 19"/>
          <p:cNvSpPr>
            <a:spLocks noChangeShapeType="1"/>
          </p:cNvSpPr>
          <p:nvPr/>
        </p:nvSpPr>
        <p:spPr bwMode="auto">
          <a:xfrm flipV="1">
            <a:off x="4159250" y="3344805"/>
            <a:ext cx="685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83" name="Rectangle 20"/>
          <p:cNvSpPr>
            <a:spLocks noChangeArrowheads="1"/>
          </p:cNvSpPr>
          <p:nvPr/>
        </p:nvSpPr>
        <p:spPr bwMode="auto">
          <a:xfrm>
            <a:off x="1693863" y="228276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84" name="Text Box 21"/>
          <p:cNvSpPr txBox="1">
            <a:spLocks noChangeArrowheads="1"/>
          </p:cNvSpPr>
          <p:nvPr/>
        </p:nvSpPr>
        <p:spPr bwMode="auto">
          <a:xfrm>
            <a:off x="1549400" y="2714568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rear</a:t>
            </a:r>
          </a:p>
        </p:txBody>
      </p:sp>
      <p:sp>
        <p:nvSpPr>
          <p:cNvPr id="85" name="Text Box 22"/>
          <p:cNvSpPr txBox="1">
            <a:spLocks noChangeArrowheads="1"/>
          </p:cNvSpPr>
          <p:nvPr/>
        </p:nvSpPr>
        <p:spPr bwMode="auto">
          <a:xfrm>
            <a:off x="1549400" y="184938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front</a:t>
            </a:r>
          </a:p>
        </p:txBody>
      </p:sp>
      <p:sp>
        <p:nvSpPr>
          <p:cNvPr id="86" name="Rectangle 23"/>
          <p:cNvSpPr>
            <a:spLocks noChangeArrowheads="1"/>
          </p:cNvSpPr>
          <p:nvPr/>
        </p:nvSpPr>
        <p:spPr bwMode="auto">
          <a:xfrm>
            <a:off x="1693863" y="1346143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87" name="Rectangle 24"/>
          <p:cNvSpPr>
            <a:spLocks noChangeArrowheads="1"/>
          </p:cNvSpPr>
          <p:nvPr/>
        </p:nvSpPr>
        <p:spPr bwMode="auto">
          <a:xfrm>
            <a:off x="1404938" y="1211205"/>
            <a:ext cx="1839912" cy="19050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88" name="Rectangle 26"/>
          <p:cNvSpPr>
            <a:spLocks noChangeArrowheads="1"/>
          </p:cNvSpPr>
          <p:nvPr/>
        </p:nvSpPr>
        <p:spPr bwMode="auto">
          <a:xfrm>
            <a:off x="2482850" y="2278005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89" name="Text Box 27"/>
          <p:cNvSpPr txBox="1">
            <a:spLocks noChangeArrowheads="1"/>
          </p:cNvSpPr>
          <p:nvPr/>
        </p:nvSpPr>
        <p:spPr bwMode="auto">
          <a:xfrm>
            <a:off x="2559050" y="2354205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90" name="Text Box 28"/>
          <p:cNvSpPr txBox="1">
            <a:spLocks noChangeArrowheads="1"/>
          </p:cNvSpPr>
          <p:nvPr/>
        </p:nvSpPr>
        <p:spPr bwMode="auto">
          <a:xfrm>
            <a:off x="2330450" y="1820805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queue</a:t>
            </a:r>
          </a:p>
        </p:txBody>
      </p:sp>
      <p:sp>
        <p:nvSpPr>
          <p:cNvPr id="91" name="Rectangle 29"/>
          <p:cNvSpPr>
            <a:spLocks noChangeArrowheads="1"/>
          </p:cNvSpPr>
          <p:nvPr/>
        </p:nvSpPr>
        <p:spPr bwMode="auto">
          <a:xfrm>
            <a:off x="2482850" y="1363605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92" name="Text Box 30"/>
          <p:cNvSpPr txBox="1">
            <a:spLocks noChangeArrowheads="1"/>
          </p:cNvSpPr>
          <p:nvPr/>
        </p:nvSpPr>
        <p:spPr bwMode="auto">
          <a:xfrm>
            <a:off x="2330450" y="2735205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count</a:t>
            </a:r>
          </a:p>
        </p:txBody>
      </p:sp>
      <p:sp>
        <p:nvSpPr>
          <p:cNvPr id="93" name="Text Box 31"/>
          <p:cNvSpPr txBox="1">
            <a:spLocks noChangeArrowheads="1"/>
          </p:cNvSpPr>
          <p:nvPr/>
        </p:nvSpPr>
        <p:spPr bwMode="auto">
          <a:xfrm>
            <a:off x="1765300" y="2354205"/>
            <a:ext cx="3603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94" name="Line 32"/>
          <p:cNvSpPr>
            <a:spLocks noChangeShapeType="1"/>
          </p:cNvSpPr>
          <p:nvPr/>
        </p:nvSpPr>
        <p:spPr bwMode="auto">
          <a:xfrm>
            <a:off x="2711450" y="1592205"/>
            <a:ext cx="1600200" cy="304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95" name="Text Box 33"/>
          <p:cNvSpPr txBox="1">
            <a:spLocks noChangeArrowheads="1"/>
          </p:cNvSpPr>
          <p:nvPr/>
        </p:nvSpPr>
        <p:spPr bwMode="auto">
          <a:xfrm>
            <a:off x="1693863" y="141758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98</a:t>
            </a:r>
          </a:p>
        </p:txBody>
      </p:sp>
      <p:sp>
        <p:nvSpPr>
          <p:cNvPr id="96" name="Text Box 34"/>
          <p:cNvSpPr txBox="1">
            <a:spLocks noChangeArrowheads="1"/>
          </p:cNvSpPr>
          <p:nvPr/>
        </p:nvSpPr>
        <p:spPr bwMode="auto">
          <a:xfrm>
            <a:off x="5073650" y="1973205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97" name="Text Box 35"/>
          <p:cNvSpPr txBox="1">
            <a:spLocks noChangeArrowheads="1"/>
          </p:cNvSpPr>
          <p:nvPr/>
        </p:nvSpPr>
        <p:spPr bwMode="auto">
          <a:xfrm>
            <a:off x="5378450" y="1668405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98" name="Text Box 36"/>
          <p:cNvSpPr txBox="1">
            <a:spLocks noChangeArrowheads="1"/>
          </p:cNvSpPr>
          <p:nvPr/>
        </p:nvSpPr>
        <p:spPr bwMode="auto">
          <a:xfrm>
            <a:off x="5759450" y="1516005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99" name="Text Box 37"/>
          <p:cNvSpPr txBox="1">
            <a:spLocks noChangeArrowheads="1"/>
          </p:cNvSpPr>
          <p:nvPr/>
        </p:nvSpPr>
        <p:spPr bwMode="auto">
          <a:xfrm>
            <a:off x="6216650" y="1516005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00" name="Text Box 38"/>
          <p:cNvSpPr txBox="1">
            <a:spLocks noChangeArrowheads="1"/>
          </p:cNvSpPr>
          <p:nvPr/>
        </p:nvSpPr>
        <p:spPr bwMode="auto">
          <a:xfrm>
            <a:off x="6673850" y="1592205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101" name="Text Box 39"/>
          <p:cNvSpPr txBox="1">
            <a:spLocks noChangeArrowheads="1"/>
          </p:cNvSpPr>
          <p:nvPr/>
        </p:nvSpPr>
        <p:spPr bwMode="auto">
          <a:xfrm>
            <a:off x="7054850" y="1897005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102" name="Text Box 40"/>
          <p:cNvSpPr txBox="1">
            <a:spLocks noChangeArrowheads="1"/>
          </p:cNvSpPr>
          <p:nvPr/>
        </p:nvSpPr>
        <p:spPr bwMode="auto">
          <a:xfrm>
            <a:off x="7359650" y="2354205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103" name="Text Box 41"/>
          <p:cNvSpPr txBox="1">
            <a:spLocks noChangeArrowheads="1"/>
          </p:cNvSpPr>
          <p:nvPr/>
        </p:nvSpPr>
        <p:spPr bwMode="auto">
          <a:xfrm>
            <a:off x="7359650" y="2811405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104" name="Text Box 42"/>
          <p:cNvSpPr txBox="1">
            <a:spLocks noChangeArrowheads="1"/>
          </p:cNvSpPr>
          <p:nvPr/>
        </p:nvSpPr>
        <p:spPr bwMode="auto">
          <a:xfrm>
            <a:off x="7131050" y="3268605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105" name="Text Box 43"/>
          <p:cNvSpPr txBox="1">
            <a:spLocks noChangeArrowheads="1"/>
          </p:cNvSpPr>
          <p:nvPr/>
        </p:nvSpPr>
        <p:spPr bwMode="auto">
          <a:xfrm>
            <a:off x="6826250" y="3573405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9</a:t>
            </a:r>
          </a:p>
        </p:txBody>
      </p:sp>
      <p:sp>
        <p:nvSpPr>
          <p:cNvPr id="106" name="Text Box 44"/>
          <p:cNvSpPr txBox="1">
            <a:spLocks noChangeArrowheads="1"/>
          </p:cNvSpPr>
          <p:nvPr/>
        </p:nvSpPr>
        <p:spPr bwMode="auto">
          <a:xfrm>
            <a:off x="6292850" y="3725805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107" name="Text Box 45"/>
          <p:cNvSpPr txBox="1">
            <a:spLocks noChangeArrowheads="1"/>
          </p:cNvSpPr>
          <p:nvPr/>
        </p:nvSpPr>
        <p:spPr bwMode="auto">
          <a:xfrm>
            <a:off x="4845050" y="2430405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99</a:t>
            </a:r>
          </a:p>
        </p:txBody>
      </p:sp>
      <p:sp>
        <p:nvSpPr>
          <p:cNvPr id="108" name="Text Box 46"/>
          <p:cNvSpPr txBox="1">
            <a:spLocks noChangeArrowheads="1"/>
          </p:cNvSpPr>
          <p:nvPr/>
        </p:nvSpPr>
        <p:spPr bwMode="auto">
          <a:xfrm>
            <a:off x="4845050" y="2811405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98</a:t>
            </a:r>
          </a:p>
        </p:txBody>
      </p:sp>
      <p:sp>
        <p:nvSpPr>
          <p:cNvPr id="109" name="Text Box 47"/>
          <p:cNvSpPr txBox="1">
            <a:spLocks noChangeArrowheads="1"/>
          </p:cNvSpPr>
          <p:nvPr/>
        </p:nvSpPr>
        <p:spPr bwMode="auto">
          <a:xfrm>
            <a:off x="5073650" y="3268605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97</a:t>
            </a:r>
          </a:p>
        </p:txBody>
      </p:sp>
      <p:sp>
        <p:nvSpPr>
          <p:cNvPr id="110" name="Text Box 48"/>
          <p:cNvSpPr txBox="1">
            <a:spLocks noChangeArrowheads="1"/>
          </p:cNvSpPr>
          <p:nvPr/>
        </p:nvSpPr>
        <p:spPr bwMode="auto">
          <a:xfrm>
            <a:off x="5073650" y="3573405"/>
            <a:ext cx="3048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6000" b="0">
                <a:solidFill>
                  <a:schemeClr val="accent2"/>
                </a:solidFill>
                <a:latin typeface="Times" pitchFamily="18" charset="0"/>
              </a:rPr>
              <a:t>.</a:t>
            </a:r>
          </a:p>
        </p:txBody>
      </p:sp>
      <p:sp>
        <p:nvSpPr>
          <p:cNvPr id="111" name="Text Box 49"/>
          <p:cNvSpPr txBox="1">
            <a:spLocks noChangeArrowheads="1"/>
          </p:cNvSpPr>
          <p:nvPr/>
        </p:nvSpPr>
        <p:spPr bwMode="auto">
          <a:xfrm>
            <a:off x="5683250" y="3802005"/>
            <a:ext cx="3048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6000" b="0">
                <a:solidFill>
                  <a:schemeClr val="accent2"/>
                </a:solidFill>
                <a:latin typeface="Times" pitchFamily="18" charset="0"/>
              </a:rPr>
              <a:t>.</a:t>
            </a:r>
          </a:p>
        </p:txBody>
      </p:sp>
      <p:sp>
        <p:nvSpPr>
          <p:cNvPr id="112" name="Text Box 50"/>
          <p:cNvSpPr txBox="1">
            <a:spLocks noChangeArrowheads="1"/>
          </p:cNvSpPr>
          <p:nvPr/>
        </p:nvSpPr>
        <p:spPr bwMode="auto">
          <a:xfrm>
            <a:off x="5378450" y="3725805"/>
            <a:ext cx="3048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6000" b="0">
                <a:solidFill>
                  <a:schemeClr val="accent2"/>
                </a:solidFill>
                <a:latin typeface="Times" pitchFamily="18" charset="0"/>
              </a:rPr>
              <a:t>.</a:t>
            </a:r>
          </a:p>
        </p:txBody>
      </p:sp>
      <p:sp>
        <p:nvSpPr>
          <p:cNvPr id="113" name="Rectangle 51"/>
          <p:cNvSpPr>
            <a:spLocks noChangeArrowheads="1"/>
          </p:cNvSpPr>
          <p:nvPr/>
        </p:nvSpPr>
        <p:spPr bwMode="auto">
          <a:xfrm>
            <a:off x="3397250" y="2049405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14" name="Rectangle 52"/>
          <p:cNvSpPr>
            <a:spLocks noChangeArrowheads="1"/>
          </p:cNvSpPr>
          <p:nvPr/>
        </p:nvSpPr>
        <p:spPr bwMode="auto">
          <a:xfrm>
            <a:off x="3321050" y="3192405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15" name="Rectangle 53"/>
          <p:cNvSpPr>
            <a:spLocks noChangeArrowheads="1"/>
          </p:cNvSpPr>
          <p:nvPr/>
        </p:nvSpPr>
        <p:spPr bwMode="auto">
          <a:xfrm>
            <a:off x="4692650" y="373005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16" name="Rectangle 54"/>
          <p:cNvSpPr>
            <a:spLocks noChangeArrowheads="1"/>
          </p:cNvSpPr>
          <p:nvPr/>
        </p:nvSpPr>
        <p:spPr bwMode="auto">
          <a:xfrm>
            <a:off x="3778250" y="982605"/>
            <a:ext cx="4572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17" name="Line 59"/>
          <p:cNvSpPr>
            <a:spLocks noChangeShapeType="1"/>
          </p:cNvSpPr>
          <p:nvPr/>
        </p:nvSpPr>
        <p:spPr bwMode="auto">
          <a:xfrm flipH="1">
            <a:off x="3778250" y="3116205"/>
            <a:ext cx="685800" cy="304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18" name="Line 60"/>
          <p:cNvSpPr>
            <a:spLocks noChangeShapeType="1"/>
          </p:cNvSpPr>
          <p:nvPr/>
        </p:nvSpPr>
        <p:spPr bwMode="auto">
          <a:xfrm flipH="1" flipV="1">
            <a:off x="3854450" y="2278005"/>
            <a:ext cx="533400" cy="152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19" name="Line 61"/>
          <p:cNvSpPr>
            <a:spLocks noChangeShapeType="1"/>
          </p:cNvSpPr>
          <p:nvPr/>
        </p:nvSpPr>
        <p:spPr bwMode="auto">
          <a:xfrm flipH="1" flipV="1">
            <a:off x="4235450" y="1287405"/>
            <a:ext cx="533400" cy="533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20" name="Line 62"/>
          <p:cNvSpPr>
            <a:spLocks noChangeShapeType="1"/>
          </p:cNvSpPr>
          <p:nvPr/>
        </p:nvSpPr>
        <p:spPr bwMode="auto">
          <a:xfrm flipH="1" flipV="1">
            <a:off x="4921250" y="830205"/>
            <a:ext cx="304800" cy="533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21" name="Text Box 63"/>
          <p:cNvSpPr txBox="1">
            <a:spLocks noChangeArrowheads="1"/>
          </p:cNvSpPr>
          <p:nvPr/>
        </p:nvSpPr>
        <p:spPr bwMode="auto">
          <a:xfrm>
            <a:off x="250825" y="2019243"/>
            <a:ext cx="86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dirty="0" err="1">
                <a:solidFill>
                  <a:schemeClr val="accent2"/>
                </a:solidFill>
              </a:rPr>
              <a:t>cq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22" name="Rectangle 64"/>
          <p:cNvSpPr>
            <a:spLocks noChangeArrowheads="1"/>
          </p:cNvSpPr>
          <p:nvPr/>
        </p:nvSpPr>
        <p:spPr bwMode="auto">
          <a:xfrm>
            <a:off x="755650" y="201924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23" name="Line 65"/>
          <p:cNvSpPr>
            <a:spLocks noChangeShapeType="1"/>
          </p:cNvSpPr>
          <p:nvPr/>
        </p:nvSpPr>
        <p:spPr bwMode="auto">
          <a:xfrm>
            <a:off x="971550" y="2235143"/>
            <a:ext cx="4318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13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285734"/>
            <a:ext cx="6643464" cy="989872"/>
          </a:xfrm>
        </p:spPr>
        <p:txBody>
          <a:bodyPr>
            <a:noAutofit/>
          </a:bodyPr>
          <a:lstStyle/>
          <a:p>
            <a:r>
              <a:rPr lang="en-IN" b="1" dirty="0" smtClean="0"/>
              <a:t>Operations: Circular Queue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40" y="1285866"/>
            <a:ext cx="5619760" cy="2922270"/>
          </a:xfrm>
        </p:spPr>
        <p:txBody>
          <a:bodyPr>
            <a:normAutofit/>
          </a:bodyPr>
          <a:lstStyle/>
          <a:p>
            <a:r>
              <a:rPr lang="en-IN" dirty="0"/>
              <a:t>W</a:t>
            </a:r>
            <a:r>
              <a:rPr lang="en-IN" dirty="0" smtClean="0"/>
              <a:t>hen the rear end fills up and front part of the array has empty slots, new insertions should go into the front end</a:t>
            </a:r>
          </a:p>
          <a:p>
            <a:r>
              <a:rPr lang="en-IN" dirty="0" smtClean="0"/>
              <a:t>Consider the size </a:t>
            </a:r>
            <a:r>
              <a:rPr lang="en-IN" i="1" dirty="0"/>
              <a:t>n</a:t>
            </a:r>
            <a:r>
              <a:rPr lang="en-IN" dirty="0" smtClean="0"/>
              <a:t> of queue Q as 10. The yellow coloured slots remain empty and brown coloured slots are having values in it.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3214692"/>
            <a:ext cx="555307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4270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40" y="285734"/>
            <a:ext cx="5695960" cy="1500198"/>
          </a:xfrm>
        </p:spPr>
        <p:txBody>
          <a:bodyPr>
            <a:noAutofit/>
          </a:bodyPr>
          <a:lstStyle/>
          <a:p>
            <a:r>
              <a:rPr lang="en-IN" b="1" dirty="0" smtClean="0"/>
              <a:t>Operations: Circular Queue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40" y="1285866"/>
            <a:ext cx="5619760" cy="2922270"/>
          </a:xfrm>
        </p:spPr>
        <p:txBody>
          <a:bodyPr>
            <a:normAutofit/>
          </a:bodyPr>
          <a:lstStyle/>
          <a:p>
            <a:r>
              <a:rPr lang="en-IN" dirty="0" smtClean="0"/>
              <a:t>The next insertion goes into slot 0, and rear tracks it. 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After One Call to </a:t>
            </a:r>
            <a:r>
              <a:rPr lang="en-IN" dirty="0" err="1" smtClean="0"/>
              <a:t>enqueue</a:t>
            </a:r>
            <a:r>
              <a:rPr lang="en-IN" dirty="0" smtClean="0"/>
              <a:t>() 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78" y="3429006"/>
            <a:ext cx="555307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16" y="1928808"/>
            <a:ext cx="555307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0682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40" y="285734"/>
            <a:ext cx="5695960" cy="1500198"/>
          </a:xfrm>
        </p:spPr>
        <p:txBody>
          <a:bodyPr>
            <a:noAutofit/>
          </a:bodyPr>
          <a:lstStyle/>
          <a:p>
            <a:r>
              <a:rPr lang="en-IN" b="1" dirty="0" smtClean="0"/>
              <a:t>Operations: Circular Queue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40" y="1285866"/>
            <a:ext cx="5619760" cy="2922270"/>
          </a:xfrm>
        </p:spPr>
        <p:txBody>
          <a:bodyPr>
            <a:normAutofit/>
          </a:bodyPr>
          <a:lstStyle/>
          <a:p>
            <a:r>
              <a:rPr lang="en-IN" dirty="0" smtClean="0"/>
              <a:t>After One Call to </a:t>
            </a:r>
            <a:r>
              <a:rPr lang="en-IN" dirty="0" err="1" smtClean="0"/>
              <a:t>enqueue</a:t>
            </a:r>
            <a:r>
              <a:rPr lang="en-IN" dirty="0" smtClean="0"/>
              <a:t>()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Now, the queue is full. So, memory wastage is avoided in circular queue, which leads to better performance.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1714494"/>
            <a:ext cx="555307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3615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40" y="285734"/>
            <a:ext cx="5695960" cy="1500198"/>
          </a:xfrm>
        </p:spPr>
        <p:txBody>
          <a:bodyPr>
            <a:noAutofit/>
          </a:bodyPr>
          <a:lstStyle/>
          <a:p>
            <a:r>
              <a:rPr lang="en-IN" b="1" dirty="0" smtClean="0"/>
              <a:t>Numeric for circular queue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40" y="1285866"/>
            <a:ext cx="5619760" cy="2922270"/>
          </a:xfrm>
        </p:spPr>
        <p:txBody>
          <a:bodyPr>
            <a:normAutofit/>
          </a:bodyPr>
          <a:lstStyle/>
          <a:p>
            <a:r>
              <a:rPr lang="en-IN" b="1" i="1" dirty="0" smtClean="0"/>
              <a:t>front</a:t>
            </a:r>
            <a:r>
              <a:rPr lang="en-IN" dirty="0" smtClean="0"/>
              <a:t> increases by (1 modulo size) after each </a:t>
            </a:r>
            <a:r>
              <a:rPr lang="en-IN" dirty="0" err="1" smtClean="0"/>
              <a:t>dequeue</a:t>
            </a:r>
            <a:r>
              <a:rPr lang="en-IN" dirty="0" smtClean="0"/>
              <a:t>( ): </a:t>
            </a:r>
          </a:p>
          <a:p>
            <a:pPr>
              <a:buNone/>
            </a:pPr>
            <a:r>
              <a:rPr lang="en-IN" dirty="0" smtClean="0"/>
              <a:t>       front= (front+1)%size</a:t>
            </a:r>
          </a:p>
          <a:p>
            <a:endParaRPr lang="en-IN" dirty="0" smtClean="0"/>
          </a:p>
          <a:p>
            <a:r>
              <a:rPr lang="en-IN" b="1" i="1" dirty="0" smtClean="0"/>
              <a:t>rear</a:t>
            </a:r>
            <a:r>
              <a:rPr lang="en-IN" dirty="0" smtClean="0"/>
              <a:t> increases by (1 modulo size) after each </a:t>
            </a:r>
            <a:r>
              <a:rPr lang="en-IN" dirty="0" err="1" smtClean="0"/>
              <a:t>enqueue</a:t>
            </a:r>
            <a:r>
              <a:rPr lang="en-IN" dirty="0" smtClean="0"/>
              <a:t>( ): </a:t>
            </a:r>
          </a:p>
          <a:p>
            <a:pPr>
              <a:buNone/>
            </a:pPr>
            <a:r>
              <a:rPr lang="en-IN" dirty="0" smtClean="0"/>
              <a:t>        rear= (rear+1)%size</a:t>
            </a:r>
          </a:p>
          <a:p>
            <a:endParaRPr lang="en-IN" dirty="0" smtClean="0"/>
          </a:p>
          <a:p>
            <a:endParaRPr lang="en-IN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40" y="285734"/>
            <a:ext cx="5695960" cy="1500198"/>
          </a:xfrm>
        </p:spPr>
        <p:txBody>
          <a:bodyPr>
            <a:noAutofit/>
          </a:bodyPr>
          <a:lstStyle/>
          <a:p>
            <a:r>
              <a:rPr lang="en-IN" b="1" dirty="0" smtClean="0"/>
              <a:t>Illustration of Circular queue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pic>
        <p:nvPicPr>
          <p:cNvPr id="410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475503" y="1285875"/>
            <a:ext cx="3239769" cy="3203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40" y="285734"/>
            <a:ext cx="5695960" cy="1500198"/>
          </a:xfrm>
        </p:spPr>
        <p:txBody>
          <a:bodyPr>
            <a:noAutofit/>
          </a:bodyPr>
          <a:lstStyle/>
          <a:p>
            <a:r>
              <a:rPr lang="en-IN" b="1" dirty="0" err="1" smtClean="0"/>
              <a:t>Enqueue</a:t>
            </a:r>
            <a:r>
              <a:rPr lang="en-IN" b="1" dirty="0" smtClean="0"/>
              <a:t>(</a:t>
            </a:r>
            <a:r>
              <a:rPr lang="en-IN" b="1" dirty="0" err="1" smtClean="0"/>
              <a:t>int</a:t>
            </a:r>
            <a:r>
              <a:rPr lang="en-IN" b="1" dirty="0" smtClean="0"/>
              <a:t> x)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40" y="1285866"/>
            <a:ext cx="5619760" cy="2922270"/>
          </a:xfrm>
        </p:spPr>
        <p:txBody>
          <a:bodyPr>
            <a:normAutofit/>
          </a:bodyPr>
          <a:lstStyle/>
          <a:p>
            <a:r>
              <a:rPr lang="en-IN" b="1" dirty="0" smtClean="0"/>
              <a:t>To add an element in circular queue, move </a:t>
            </a:r>
            <a:r>
              <a:rPr lang="en-IN" b="1" i="1" dirty="0" smtClean="0"/>
              <a:t>rear</a:t>
            </a:r>
            <a:r>
              <a:rPr lang="en-IN" b="1" dirty="0" smtClean="0"/>
              <a:t> clockwise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Then put it into Q[rear] </a:t>
            </a:r>
          </a:p>
          <a:p>
            <a:endParaRPr lang="en-IN" dirty="0" smtClean="0"/>
          </a:p>
          <a:p>
            <a:endParaRPr lang="en-IN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1643056"/>
            <a:ext cx="3071834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40" y="285734"/>
            <a:ext cx="5695960" cy="1500198"/>
          </a:xfrm>
        </p:spPr>
        <p:txBody>
          <a:bodyPr>
            <a:noAutofit/>
          </a:bodyPr>
          <a:lstStyle/>
          <a:p>
            <a:r>
              <a:rPr lang="en-IN" b="1" dirty="0" err="1" smtClean="0"/>
              <a:t>Dequeue</a:t>
            </a:r>
            <a:r>
              <a:rPr lang="en-IN" b="1" dirty="0" smtClean="0"/>
              <a:t>()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40" y="1285866"/>
            <a:ext cx="5619760" cy="2922270"/>
          </a:xfrm>
        </p:spPr>
        <p:txBody>
          <a:bodyPr>
            <a:normAutofit/>
          </a:bodyPr>
          <a:lstStyle/>
          <a:p>
            <a:r>
              <a:rPr lang="en-IN" b="1" dirty="0" smtClean="0"/>
              <a:t>To remove an element in circular queue, move </a:t>
            </a:r>
            <a:r>
              <a:rPr lang="en-IN" b="1" i="1" dirty="0" smtClean="0"/>
              <a:t>front </a:t>
            </a:r>
            <a:r>
              <a:rPr lang="en-IN" b="1" dirty="0" smtClean="0"/>
              <a:t>clockwise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Then extract it into Q[front] </a:t>
            </a:r>
          </a:p>
          <a:p>
            <a:endParaRPr lang="en-IN" dirty="0" smtClean="0"/>
          </a:p>
          <a:p>
            <a:endParaRPr lang="en-IN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7950" y="1714494"/>
            <a:ext cx="2643206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40" y="285734"/>
            <a:ext cx="5695960" cy="1500198"/>
          </a:xfrm>
        </p:spPr>
        <p:txBody>
          <a:bodyPr>
            <a:noAutofit/>
          </a:bodyPr>
          <a:lstStyle/>
          <a:p>
            <a:r>
              <a:rPr lang="en-IN" b="1" dirty="0" err="1" smtClean="0"/>
              <a:t>Isfull</a:t>
            </a:r>
            <a:r>
              <a:rPr lang="en-IN" b="1" dirty="0" smtClean="0"/>
              <a:t>()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40" y="1285866"/>
            <a:ext cx="5619760" cy="2922270"/>
          </a:xfrm>
        </p:spPr>
        <p:txBody>
          <a:bodyPr>
            <a:normAutofit/>
          </a:bodyPr>
          <a:lstStyle/>
          <a:p>
            <a:r>
              <a:rPr lang="en-IN" dirty="0" smtClean="0"/>
              <a:t>Check whether queue is Full:-Check ((rear == SIZE-1 &amp;&amp; front == 0) </a:t>
            </a:r>
            <a:endParaRPr lang="en-IN" b="1" dirty="0" smtClean="0"/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Is that alone sufficient??</a:t>
            </a:r>
          </a:p>
          <a:p>
            <a:endParaRPr lang="en-IN" dirty="0" smtClean="0"/>
          </a:p>
          <a:p>
            <a:endParaRPr lang="en-IN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2198" y="1714494"/>
            <a:ext cx="2867025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40" y="285734"/>
            <a:ext cx="5695960" cy="1500198"/>
          </a:xfrm>
        </p:spPr>
        <p:txBody>
          <a:bodyPr>
            <a:noAutofit/>
          </a:bodyPr>
          <a:lstStyle/>
          <a:p>
            <a:r>
              <a:rPr lang="en-IN" b="1" dirty="0" err="1" smtClean="0"/>
              <a:t>Isfull</a:t>
            </a:r>
            <a:r>
              <a:rPr lang="en-IN" b="1" dirty="0" smtClean="0"/>
              <a:t>()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40" y="1285866"/>
            <a:ext cx="5619760" cy="2922270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Check whether this condition also holds, i.e. (rear == front-1)</a:t>
            </a:r>
            <a:endParaRPr lang="en-IN" b="1" dirty="0" smtClean="0"/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Two conditions to be checked.((rear == SIZE-1 &amp;&amp; front == 0) || (rear == front-1)).</a:t>
            </a:r>
          </a:p>
          <a:p>
            <a:endParaRPr lang="en-IN" dirty="0" smtClean="0"/>
          </a:p>
          <a:p>
            <a:r>
              <a:rPr lang="en-IN" dirty="0" smtClean="0"/>
              <a:t>If queue is not full then, check if (rear == SIZE – 1 &amp;&amp; front != 0) if it is true then set rear=0 and insert element</a:t>
            </a:r>
          </a:p>
          <a:p>
            <a:endParaRPr lang="en-IN" dirty="0" smtClean="0"/>
          </a:p>
          <a:p>
            <a:endParaRPr lang="en-IN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64" y="714362"/>
            <a:ext cx="5838836" cy="1143008"/>
          </a:xfrm>
        </p:spPr>
        <p:txBody>
          <a:bodyPr>
            <a:noAutofit/>
          </a:bodyPr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Graphical Representation of a Queue 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6116" y="1285866"/>
            <a:ext cx="5476884" cy="292227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>
              <a:buNone/>
            </a:pPr>
            <a:endParaRPr lang="en-US" b="1" i="1" dirty="0" smtClean="0"/>
          </a:p>
          <a:p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1428742"/>
            <a:ext cx="5767385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2783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40" y="285734"/>
            <a:ext cx="5695960" cy="1500198"/>
          </a:xfrm>
        </p:spPr>
        <p:txBody>
          <a:bodyPr>
            <a:noAutofit/>
          </a:bodyPr>
          <a:lstStyle/>
          <a:p>
            <a:r>
              <a:rPr lang="en-IN" b="1" dirty="0" err="1" smtClean="0"/>
              <a:t>enqueue</a:t>
            </a:r>
            <a:r>
              <a:rPr lang="en-IN" b="1" dirty="0" smtClean="0"/>
              <a:t>(</a:t>
            </a:r>
            <a:r>
              <a:rPr lang="en-IN" b="1" dirty="0" err="1" smtClean="0"/>
              <a:t>int</a:t>
            </a:r>
            <a:r>
              <a:rPr lang="en-IN" b="1" dirty="0" smtClean="0"/>
              <a:t> x)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40" y="1285866"/>
            <a:ext cx="5619760" cy="3286148"/>
          </a:xfrm>
        </p:spPr>
        <p:txBody>
          <a:bodyPr>
            <a:noAutofit/>
          </a:bodyPr>
          <a:lstStyle/>
          <a:p>
            <a:pPr fontAlgn="base">
              <a:buNone/>
            </a:pPr>
            <a:r>
              <a:rPr lang="en-IN" dirty="0" smtClean="0"/>
              <a:t>void </a:t>
            </a:r>
            <a:r>
              <a:rPr lang="en-IN" dirty="0" err="1" smtClean="0"/>
              <a:t>enQueue</a:t>
            </a:r>
            <a:r>
              <a:rPr lang="en-IN" dirty="0" smtClean="0"/>
              <a:t> (</a:t>
            </a:r>
            <a:r>
              <a:rPr lang="en-IN" dirty="0" err="1" smtClean="0"/>
              <a:t>int</a:t>
            </a:r>
            <a:r>
              <a:rPr lang="en-IN" dirty="0" smtClean="0"/>
              <a:t> value) </a:t>
            </a:r>
          </a:p>
          <a:p>
            <a:pPr fontAlgn="base">
              <a:buNone/>
            </a:pPr>
            <a:r>
              <a:rPr lang="en-IN" dirty="0" smtClean="0"/>
              <a:t>{ </a:t>
            </a:r>
          </a:p>
          <a:p>
            <a:pPr fontAlgn="base">
              <a:buNone/>
            </a:pPr>
            <a:r>
              <a:rPr lang="en-IN" dirty="0" smtClean="0"/>
              <a:t>if ((front == 0 &amp;&amp; rear == size-1) || </a:t>
            </a:r>
          </a:p>
          <a:p>
            <a:pPr fontAlgn="base">
              <a:buNone/>
            </a:pPr>
            <a:r>
              <a:rPr lang="en-IN" dirty="0" smtClean="0"/>
              <a:t>         (rear == (front-1)%(size-1))) </a:t>
            </a:r>
          </a:p>
          <a:p>
            <a:pPr fontAlgn="base">
              <a:buNone/>
            </a:pPr>
            <a:r>
              <a:rPr lang="en-IN" dirty="0" smtClean="0"/>
              <a:t>  { 	</a:t>
            </a:r>
            <a:r>
              <a:rPr lang="en-IN" dirty="0" err="1" smtClean="0"/>
              <a:t>printf</a:t>
            </a:r>
            <a:r>
              <a:rPr lang="en-IN" dirty="0" smtClean="0"/>
              <a:t>("\</a:t>
            </a:r>
            <a:r>
              <a:rPr lang="en-IN" dirty="0" err="1" smtClean="0"/>
              <a:t>nQueue</a:t>
            </a:r>
            <a:r>
              <a:rPr lang="en-IN" dirty="0" smtClean="0"/>
              <a:t> is Full"); </a:t>
            </a:r>
          </a:p>
          <a:p>
            <a:pPr fontAlgn="base">
              <a:buNone/>
            </a:pPr>
            <a:r>
              <a:rPr lang="en-IN" dirty="0" smtClean="0"/>
              <a:t>        	return;     }   </a:t>
            </a:r>
          </a:p>
          <a:p>
            <a:pPr fontAlgn="base">
              <a:buNone/>
            </a:pPr>
            <a:r>
              <a:rPr lang="en-IN" dirty="0" smtClean="0"/>
              <a:t>  else if (front == -1) /* Insert First Element */</a:t>
            </a:r>
          </a:p>
          <a:p>
            <a:pPr fontAlgn="base">
              <a:buNone/>
            </a:pPr>
            <a:r>
              <a:rPr lang="en-IN" dirty="0" smtClean="0"/>
              <a:t>    {         front = rear = 0; </a:t>
            </a:r>
          </a:p>
          <a:p>
            <a:pPr fontAlgn="base">
              <a:buNone/>
            </a:pPr>
            <a:r>
              <a:rPr lang="en-IN" dirty="0" smtClean="0"/>
              <a:t>		 </a:t>
            </a:r>
            <a:r>
              <a:rPr lang="en-IN" dirty="0" err="1" smtClean="0"/>
              <a:t>arr</a:t>
            </a:r>
            <a:r>
              <a:rPr lang="en-IN" dirty="0" smtClean="0"/>
              <a:t>[rear] = value; </a:t>
            </a:r>
          </a:p>
          <a:p>
            <a:pPr fontAlgn="base">
              <a:buNone/>
            </a:pPr>
            <a:r>
              <a:rPr lang="en-IN" dirty="0" smtClean="0"/>
              <a:t>    } </a:t>
            </a:r>
          </a:p>
          <a:p>
            <a:pPr fontAlgn="base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40" y="285734"/>
            <a:ext cx="5695960" cy="1500198"/>
          </a:xfrm>
        </p:spPr>
        <p:txBody>
          <a:bodyPr>
            <a:noAutofit/>
          </a:bodyPr>
          <a:lstStyle/>
          <a:p>
            <a:r>
              <a:rPr lang="en-IN" b="1" dirty="0" err="1" smtClean="0"/>
              <a:t>enqueue</a:t>
            </a:r>
            <a:r>
              <a:rPr lang="en-IN" b="1" dirty="0" smtClean="0"/>
              <a:t>(</a:t>
            </a:r>
            <a:r>
              <a:rPr lang="en-IN" b="1" dirty="0" err="1" smtClean="0"/>
              <a:t>int</a:t>
            </a:r>
            <a:r>
              <a:rPr lang="en-IN" b="1" dirty="0" smtClean="0"/>
              <a:t> x)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40" y="1285866"/>
            <a:ext cx="5619760" cy="3286148"/>
          </a:xfrm>
        </p:spPr>
        <p:txBody>
          <a:bodyPr>
            <a:noAutofit/>
          </a:bodyPr>
          <a:lstStyle/>
          <a:p>
            <a:pPr fontAlgn="base">
              <a:buNone/>
            </a:pPr>
            <a:r>
              <a:rPr lang="en-IN" dirty="0" smtClean="0"/>
              <a:t>  else if (rear == size-1 &amp;&amp; front != 0) </a:t>
            </a:r>
          </a:p>
          <a:p>
            <a:pPr fontAlgn="base">
              <a:buNone/>
            </a:pPr>
            <a:r>
              <a:rPr lang="en-IN" dirty="0" smtClean="0"/>
              <a:t>    {   rear = 0; </a:t>
            </a:r>
          </a:p>
          <a:p>
            <a:pPr fontAlgn="base">
              <a:buNone/>
            </a:pPr>
            <a:r>
              <a:rPr lang="en-IN" dirty="0" smtClean="0"/>
              <a:t>        </a:t>
            </a:r>
            <a:r>
              <a:rPr lang="en-IN" dirty="0" err="1" smtClean="0"/>
              <a:t>arr</a:t>
            </a:r>
            <a:r>
              <a:rPr lang="en-IN" dirty="0" smtClean="0"/>
              <a:t>[rear] = value; </a:t>
            </a:r>
          </a:p>
          <a:p>
            <a:pPr fontAlgn="base">
              <a:buNone/>
            </a:pPr>
            <a:r>
              <a:rPr lang="en-IN" dirty="0" smtClean="0"/>
              <a:t>    } </a:t>
            </a:r>
          </a:p>
          <a:p>
            <a:pPr fontAlgn="base">
              <a:buNone/>
            </a:pPr>
            <a:r>
              <a:rPr lang="en-IN" dirty="0" smtClean="0"/>
              <a:t>    else   { </a:t>
            </a:r>
          </a:p>
          <a:p>
            <a:pPr fontAlgn="base">
              <a:buNone/>
            </a:pPr>
            <a:r>
              <a:rPr lang="en-IN" dirty="0" smtClean="0"/>
              <a:t>        rear++; </a:t>
            </a:r>
          </a:p>
          <a:p>
            <a:pPr fontAlgn="base">
              <a:buNone/>
            </a:pPr>
            <a:r>
              <a:rPr lang="en-IN" dirty="0" smtClean="0"/>
              <a:t>	    </a:t>
            </a:r>
            <a:r>
              <a:rPr lang="en-IN" dirty="0" err="1" smtClean="0"/>
              <a:t>arr</a:t>
            </a:r>
            <a:r>
              <a:rPr lang="en-IN" dirty="0" smtClean="0"/>
              <a:t>[rear] = value; </a:t>
            </a:r>
          </a:p>
          <a:p>
            <a:pPr fontAlgn="base">
              <a:buNone/>
            </a:pPr>
            <a:r>
              <a:rPr lang="en-IN" dirty="0" smtClean="0"/>
              <a:t>    }</a:t>
            </a:r>
          </a:p>
          <a:p>
            <a:pPr fontAlgn="base">
              <a:buNone/>
            </a:pPr>
            <a:r>
              <a:rPr lang="en-IN" dirty="0" smtClean="0"/>
              <a:t>  }</a:t>
            </a:r>
          </a:p>
          <a:p>
            <a:pPr fontAlgn="base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40" y="285734"/>
            <a:ext cx="5695960" cy="1500198"/>
          </a:xfrm>
        </p:spPr>
        <p:txBody>
          <a:bodyPr>
            <a:noAutofit/>
          </a:bodyPr>
          <a:lstStyle/>
          <a:p>
            <a:r>
              <a:rPr lang="en-IN" b="1" dirty="0" err="1" smtClean="0"/>
              <a:t>dequeue</a:t>
            </a:r>
            <a:r>
              <a:rPr lang="en-IN" b="1" dirty="0" smtClean="0"/>
              <a:t>()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40" y="1285866"/>
            <a:ext cx="5619760" cy="3286148"/>
          </a:xfrm>
        </p:spPr>
        <p:txBody>
          <a:bodyPr>
            <a:noAutofit/>
          </a:bodyPr>
          <a:lstStyle/>
          <a:p>
            <a:pPr fontAlgn="base">
              <a:buNone/>
            </a:pPr>
            <a:r>
              <a:rPr lang="en-IN" dirty="0" smtClean="0"/>
              <a:t> 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deQueue</a:t>
            </a:r>
            <a:r>
              <a:rPr lang="en-IN" dirty="0" smtClean="0"/>
              <a:t>() </a:t>
            </a:r>
          </a:p>
          <a:p>
            <a:pPr fontAlgn="base">
              <a:buNone/>
            </a:pPr>
            <a:r>
              <a:rPr lang="en-IN" dirty="0" smtClean="0"/>
              <a:t>{   </a:t>
            </a:r>
          </a:p>
          <a:p>
            <a:pPr fontAlgn="base">
              <a:buNone/>
            </a:pPr>
            <a:r>
              <a:rPr lang="en-IN" dirty="0" smtClean="0"/>
              <a:t>   if (front == -1) </a:t>
            </a:r>
          </a:p>
          <a:p>
            <a:pPr fontAlgn="base">
              <a:buNone/>
            </a:pPr>
            <a:r>
              <a:rPr lang="en-IN" dirty="0" smtClean="0"/>
              <a:t>    {  </a:t>
            </a:r>
          </a:p>
          <a:p>
            <a:pPr fontAlgn="base">
              <a:buNone/>
            </a:pPr>
            <a:r>
              <a:rPr lang="en-IN" dirty="0" smtClean="0"/>
              <a:t>	</a:t>
            </a:r>
            <a:r>
              <a:rPr lang="en-IN" dirty="0" err="1" smtClean="0"/>
              <a:t>printf</a:t>
            </a:r>
            <a:r>
              <a:rPr lang="en-IN" dirty="0" smtClean="0"/>
              <a:t>("\</a:t>
            </a:r>
            <a:r>
              <a:rPr lang="en-IN" dirty="0" err="1" smtClean="0"/>
              <a:t>nQueue</a:t>
            </a:r>
            <a:r>
              <a:rPr lang="en-IN" dirty="0" smtClean="0"/>
              <a:t> is Empty"); </a:t>
            </a:r>
          </a:p>
          <a:p>
            <a:pPr fontAlgn="base">
              <a:buNone/>
            </a:pPr>
            <a:r>
              <a:rPr lang="en-IN" dirty="0" smtClean="0"/>
              <a:t>      } </a:t>
            </a:r>
          </a:p>
          <a:p>
            <a:pPr fontAlgn="base">
              <a:buNone/>
            </a:pPr>
            <a:r>
              <a:rPr lang="en-IN" dirty="0" smtClean="0"/>
              <a:t>   </a:t>
            </a:r>
            <a:r>
              <a:rPr lang="en-IN" dirty="0" err="1" smtClean="0"/>
              <a:t>int</a:t>
            </a:r>
            <a:r>
              <a:rPr lang="en-IN" dirty="0" smtClean="0"/>
              <a:t> data = Q[front]; </a:t>
            </a:r>
          </a:p>
          <a:p>
            <a:pPr fontAlgn="base">
              <a:buNone/>
            </a:pPr>
            <a:r>
              <a:rPr lang="en-IN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40" y="285734"/>
            <a:ext cx="5695960" cy="1500198"/>
          </a:xfrm>
        </p:spPr>
        <p:txBody>
          <a:bodyPr>
            <a:noAutofit/>
          </a:bodyPr>
          <a:lstStyle/>
          <a:p>
            <a:r>
              <a:rPr lang="en-IN" b="1" dirty="0" err="1" smtClean="0"/>
              <a:t>dequeue</a:t>
            </a:r>
            <a:r>
              <a:rPr lang="en-IN" b="1" dirty="0" smtClean="0"/>
              <a:t>()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40" y="1285866"/>
            <a:ext cx="5619760" cy="3429024"/>
          </a:xfrm>
        </p:spPr>
        <p:txBody>
          <a:bodyPr>
            <a:normAutofit fontScale="92500" lnSpcReduction="10000"/>
          </a:bodyPr>
          <a:lstStyle/>
          <a:p>
            <a:pPr fontAlgn="base">
              <a:buNone/>
            </a:pPr>
            <a:r>
              <a:rPr lang="en-IN" dirty="0" smtClean="0"/>
              <a:t>       </a:t>
            </a:r>
            <a:r>
              <a:rPr lang="en-IN" sz="2200" dirty="0" smtClean="0"/>
              <a:t> if (front == rear) {</a:t>
            </a:r>
          </a:p>
          <a:p>
            <a:pPr fontAlgn="base">
              <a:buNone/>
            </a:pPr>
            <a:r>
              <a:rPr lang="en-IN" sz="2200" dirty="0" smtClean="0"/>
              <a:t>        front = -1; </a:t>
            </a:r>
          </a:p>
          <a:p>
            <a:pPr fontAlgn="base">
              <a:buNone/>
            </a:pPr>
            <a:r>
              <a:rPr lang="en-IN" sz="2200" dirty="0" smtClean="0"/>
              <a:t>        rear = -1; </a:t>
            </a:r>
          </a:p>
          <a:p>
            <a:pPr fontAlgn="base">
              <a:buNone/>
            </a:pPr>
            <a:r>
              <a:rPr lang="en-IN" sz="2200" dirty="0" smtClean="0"/>
              <a:t>    } </a:t>
            </a:r>
          </a:p>
          <a:p>
            <a:pPr fontAlgn="base">
              <a:buNone/>
            </a:pPr>
            <a:r>
              <a:rPr lang="en-IN" sz="2200" dirty="0" smtClean="0"/>
              <a:t>else if (front == size-1) </a:t>
            </a:r>
          </a:p>
          <a:p>
            <a:pPr fontAlgn="base">
              <a:buNone/>
            </a:pPr>
            <a:r>
              <a:rPr lang="en-IN" sz="2200" dirty="0" smtClean="0"/>
              <a:t>		        front = 0; </a:t>
            </a:r>
          </a:p>
          <a:p>
            <a:pPr fontAlgn="base">
              <a:buNone/>
            </a:pPr>
            <a:r>
              <a:rPr lang="en-IN" sz="2200" dirty="0" smtClean="0"/>
              <a:t>	    else</a:t>
            </a:r>
          </a:p>
          <a:p>
            <a:pPr fontAlgn="base">
              <a:buNone/>
            </a:pPr>
            <a:r>
              <a:rPr lang="en-IN" sz="2200" dirty="0" smtClean="0"/>
              <a:t>   		        front++; </a:t>
            </a:r>
          </a:p>
          <a:p>
            <a:pPr fontAlgn="base">
              <a:buNone/>
            </a:pPr>
            <a:r>
              <a:rPr lang="en-IN" sz="2200" dirty="0" smtClean="0"/>
              <a:t>   return data; </a:t>
            </a:r>
          </a:p>
          <a:p>
            <a:pPr fontAlgn="base">
              <a:buNone/>
            </a:pPr>
            <a:r>
              <a:rPr lang="en-IN" sz="2200" dirty="0" smtClean="0"/>
              <a:t>	  } </a:t>
            </a:r>
          </a:p>
          <a:p>
            <a:pPr fontAlgn="base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40" y="285734"/>
            <a:ext cx="5695960" cy="1500198"/>
          </a:xfrm>
        </p:spPr>
        <p:txBody>
          <a:bodyPr>
            <a:noAutofit/>
          </a:bodyPr>
          <a:lstStyle/>
          <a:p>
            <a:r>
              <a:rPr lang="en-IN" b="1" dirty="0" smtClean="0"/>
              <a:t>Applications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40" y="1285866"/>
            <a:ext cx="5619760" cy="2922270"/>
          </a:xfrm>
        </p:spPr>
        <p:txBody>
          <a:bodyPr>
            <a:normAutofit/>
          </a:bodyPr>
          <a:lstStyle/>
          <a:p>
            <a:r>
              <a:rPr lang="en-IN" b="1" dirty="0" smtClean="0"/>
              <a:t>CPU Scheduling</a:t>
            </a:r>
            <a:r>
              <a:rPr lang="en-IN" dirty="0" smtClean="0"/>
              <a:t> is a process of determining which process will own CPU for execution while another process is on hold</a:t>
            </a:r>
          </a:p>
          <a:p>
            <a:pPr lvl="2"/>
            <a:r>
              <a:rPr lang="en-IN" dirty="0" smtClean="0"/>
              <a:t> </a:t>
            </a:r>
            <a:r>
              <a:rPr lang="en-IN" sz="2000" dirty="0" smtClean="0"/>
              <a:t>First Come First Serve Scheduling</a:t>
            </a:r>
          </a:p>
          <a:p>
            <a:r>
              <a:rPr lang="en-IN" dirty="0" smtClean="0"/>
              <a:t>In this type of algorithm, the process which requests the CPU gets the CPU allocation first. This scheduling method can be managed with a FIFO queue.</a:t>
            </a:r>
          </a:p>
          <a:p>
            <a:endParaRPr lang="en-IN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6000" dirty="0" smtClean="0"/>
              <a:t>Thank You</a:t>
            </a:r>
            <a:endParaRPr lang="en-US" sz="6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 Sathis Kumar VIT Chennai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79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64" y="714362"/>
            <a:ext cx="5838836" cy="1143008"/>
          </a:xfrm>
        </p:spPr>
        <p:txBody>
          <a:bodyPr>
            <a:noAutofit/>
          </a:bodyPr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Graphical Representation of Queue 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6116" y="1285866"/>
            <a:ext cx="5476884" cy="292227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>
              <a:buNone/>
            </a:pPr>
            <a:endParaRPr lang="en-US" b="1" i="1" dirty="0" smtClean="0"/>
          </a:p>
          <a:p>
            <a:endParaRPr lang="en-US" dirty="0" smtClean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1142991"/>
            <a:ext cx="5695947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7969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64" y="714362"/>
            <a:ext cx="5838836" cy="1143008"/>
          </a:xfrm>
        </p:spPr>
        <p:txBody>
          <a:bodyPr>
            <a:noAutofit/>
          </a:bodyPr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Graphical Representation of Queue 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6116" y="1285866"/>
            <a:ext cx="5476884" cy="292227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>
              <a:buNone/>
            </a:pPr>
            <a:endParaRPr lang="en-US" b="1" i="1" dirty="0" smtClean="0"/>
          </a:p>
          <a:p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1142991"/>
            <a:ext cx="6000760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7220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195486"/>
            <a:ext cx="7315200" cy="865573"/>
          </a:xfrm>
        </p:spPr>
        <p:txBody>
          <a:bodyPr/>
          <a:lstStyle/>
          <a:p>
            <a:r>
              <a:rPr lang="en-US" dirty="0"/>
              <a:t>Uses of Queues in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47615"/>
            <a:ext cx="7315200" cy="3384406"/>
          </a:xfrm>
        </p:spPr>
        <p:txBody>
          <a:bodyPr/>
          <a:lstStyle/>
          <a:p>
            <a:r>
              <a:rPr lang="en-US" dirty="0"/>
              <a:t>For any kind of problem involving FIFO data</a:t>
            </a:r>
          </a:p>
          <a:p>
            <a:r>
              <a:rPr lang="en-US" dirty="0"/>
              <a:t>Printer queue (e.g. printer in MC 235)</a:t>
            </a:r>
          </a:p>
          <a:p>
            <a:r>
              <a:rPr lang="en-US" dirty="0"/>
              <a:t>Keyboard input buffer</a:t>
            </a:r>
          </a:p>
          <a:p>
            <a:r>
              <a:rPr lang="en-US" dirty="0"/>
              <a:t>GUI event queue (click on buttons, menu items)</a:t>
            </a:r>
          </a:p>
          <a:p>
            <a:r>
              <a:rPr lang="en-US" dirty="0"/>
              <a:t>To encode messages </a:t>
            </a:r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pPr marL="45720" indent="0">
              <a:buNone/>
            </a:pPr>
            <a:r>
              <a:rPr lang="en-US" dirty="0"/>
              <a:t>https://www.csd.uwo.ca/Courses/CS1027b/notes/CS1027-Queues-W17.pptx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54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339502"/>
            <a:ext cx="7315200" cy="865573"/>
          </a:xfrm>
        </p:spPr>
        <p:txBody>
          <a:bodyPr>
            <a:normAutofit fontScale="90000"/>
          </a:bodyPr>
          <a:lstStyle/>
          <a:p>
            <a:r>
              <a:rPr lang="en-US" dirty="0"/>
              <a:t>Uses of Queues in Computing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75606"/>
            <a:ext cx="7315200" cy="345641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</a:t>
            </a:r>
            <a:r>
              <a:rPr lang="en-US" b="1" i="1" dirty="0">
                <a:solidFill>
                  <a:schemeClr val="hlink"/>
                </a:solidFill>
              </a:rPr>
              <a:t>simulation studies</a:t>
            </a:r>
            <a:r>
              <a:rPr lang="en-US" dirty="0"/>
              <a:t>, where the goal is to reduce waiting times:</a:t>
            </a:r>
          </a:p>
          <a:p>
            <a:pPr lvl="1"/>
            <a:r>
              <a:rPr lang="en-US" sz="3200" dirty="0"/>
              <a:t>Optimize the flow of traffic at a traffic light</a:t>
            </a:r>
          </a:p>
          <a:p>
            <a:pPr lvl="1"/>
            <a:r>
              <a:rPr lang="en-US" sz="3200" dirty="0"/>
              <a:t>Determine number of cashiers to have on duty at a grocery store at different times of day</a:t>
            </a:r>
          </a:p>
          <a:p>
            <a:pPr lvl="1"/>
            <a:r>
              <a:rPr lang="en-US" sz="3200" dirty="0"/>
              <a:t>Other examples?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98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40" y="357172"/>
            <a:ext cx="5624522" cy="1428741"/>
          </a:xfrm>
        </p:spPr>
        <p:txBody>
          <a:bodyPr>
            <a:noAutofit/>
          </a:bodyPr>
          <a:lstStyle/>
          <a:p>
            <a:r>
              <a:rPr lang="en-IN" b="1" dirty="0" smtClean="0"/>
              <a:t>Queue Abstract Data type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6116" y="1285866"/>
            <a:ext cx="5476884" cy="200596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Defines a container, where element access and deletion are restricted to the first element in the sequence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Deletion at the front of the queue and Insertion at rear of the queue</a:t>
            </a:r>
          </a:p>
          <a:p>
            <a:endParaRPr lang="en-US" dirty="0" smtClean="0"/>
          </a:p>
          <a:p>
            <a:pPr>
              <a:buNone/>
            </a:pPr>
            <a:endParaRPr lang="en-US" b="1" i="1" dirty="0" smtClean="0"/>
          </a:p>
          <a:p>
            <a:endParaRPr lang="en-US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80287" y="3397196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Freeform 18"/>
          <p:cNvSpPr>
            <a:spLocks/>
          </p:cNvSpPr>
          <p:nvPr/>
        </p:nvSpPr>
        <p:spPr bwMode="auto">
          <a:xfrm>
            <a:off x="1284887" y="3701996"/>
            <a:ext cx="1295400" cy="457200"/>
          </a:xfrm>
          <a:custGeom>
            <a:avLst/>
            <a:gdLst>
              <a:gd name="T0" fmla="*/ 816 w 816"/>
              <a:gd name="T1" fmla="*/ 0 h 288"/>
              <a:gd name="T2" fmla="*/ 288 w 816"/>
              <a:gd name="T3" fmla="*/ 48 h 288"/>
              <a:gd name="T4" fmla="*/ 0 w 816"/>
              <a:gd name="T5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16" h="288">
                <a:moveTo>
                  <a:pt x="816" y="0"/>
                </a:moveTo>
                <a:cubicBezTo>
                  <a:pt x="620" y="0"/>
                  <a:pt x="424" y="0"/>
                  <a:pt x="288" y="48"/>
                </a:cubicBezTo>
                <a:cubicBezTo>
                  <a:pt x="152" y="96"/>
                  <a:pt x="56" y="216"/>
                  <a:pt x="0" y="288"/>
                </a:cubicBezTo>
              </a:path>
            </a:pathLst>
          </a:custGeom>
          <a:noFill/>
          <a:ln w="31750" cap="flat" cmpd="sng">
            <a:solidFill>
              <a:schemeClr val="hlink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Freeform 20"/>
          <p:cNvSpPr>
            <a:spLocks/>
          </p:cNvSpPr>
          <p:nvPr/>
        </p:nvSpPr>
        <p:spPr bwMode="auto">
          <a:xfrm>
            <a:off x="6891937" y="3701996"/>
            <a:ext cx="1371600" cy="457200"/>
          </a:xfrm>
          <a:custGeom>
            <a:avLst/>
            <a:gdLst>
              <a:gd name="T0" fmla="*/ 864 w 864"/>
              <a:gd name="T1" fmla="*/ 288 h 288"/>
              <a:gd name="T2" fmla="*/ 624 w 864"/>
              <a:gd name="T3" fmla="*/ 96 h 288"/>
              <a:gd name="T4" fmla="*/ 0 w 864"/>
              <a:gd name="T5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4" h="288">
                <a:moveTo>
                  <a:pt x="864" y="288"/>
                </a:moveTo>
                <a:cubicBezTo>
                  <a:pt x="816" y="216"/>
                  <a:pt x="768" y="144"/>
                  <a:pt x="624" y="96"/>
                </a:cubicBezTo>
                <a:cubicBezTo>
                  <a:pt x="480" y="48"/>
                  <a:pt x="136" y="8"/>
                  <a:pt x="0" y="0"/>
                </a:cubicBezTo>
              </a:path>
            </a:pathLst>
          </a:custGeom>
          <a:noFill/>
          <a:ln w="31750" cap="flat" cmpd="sng">
            <a:solidFill>
              <a:schemeClr val="hlink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3189887" y="3397196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3799487" y="3397196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4409087" y="3397196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24"/>
          <p:cNvSpPr>
            <a:spLocks noChangeArrowheads="1"/>
          </p:cNvSpPr>
          <p:nvPr/>
        </p:nvSpPr>
        <p:spPr bwMode="auto">
          <a:xfrm>
            <a:off x="5018687" y="3397196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25"/>
          <p:cNvSpPr>
            <a:spLocks noChangeArrowheads="1"/>
          </p:cNvSpPr>
          <p:nvPr/>
        </p:nvSpPr>
        <p:spPr bwMode="auto">
          <a:xfrm>
            <a:off x="5628287" y="3397196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26"/>
          <p:cNvSpPr>
            <a:spLocks noChangeArrowheads="1"/>
          </p:cNvSpPr>
          <p:nvPr/>
        </p:nvSpPr>
        <p:spPr bwMode="auto">
          <a:xfrm>
            <a:off x="6237887" y="3397196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28"/>
          <p:cNvSpPr txBox="1">
            <a:spLocks noChangeArrowheads="1"/>
          </p:cNvSpPr>
          <p:nvPr/>
        </p:nvSpPr>
        <p:spPr bwMode="auto">
          <a:xfrm>
            <a:off x="7196737" y="4006796"/>
            <a:ext cx="1600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/>
              <a:t>Insert </a:t>
            </a:r>
            <a:br>
              <a:rPr lang="en-US"/>
            </a:br>
            <a:r>
              <a:rPr lang="en-US"/>
              <a:t>(Enqueue)</a:t>
            </a:r>
          </a:p>
        </p:txBody>
      </p:sp>
      <p:sp>
        <p:nvSpPr>
          <p:cNvPr id="15" name="Text Box 30"/>
          <p:cNvSpPr txBox="1">
            <a:spLocks noChangeArrowheads="1"/>
          </p:cNvSpPr>
          <p:nvPr/>
        </p:nvSpPr>
        <p:spPr bwMode="auto">
          <a:xfrm>
            <a:off x="6206137" y="4371921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/>
              <a:t>rear</a:t>
            </a:r>
          </a:p>
        </p:txBody>
      </p:sp>
      <p:sp>
        <p:nvSpPr>
          <p:cNvPr id="16" name="Text Box 31"/>
          <p:cNvSpPr txBox="1">
            <a:spLocks noChangeArrowheads="1"/>
          </p:cNvSpPr>
          <p:nvPr/>
        </p:nvSpPr>
        <p:spPr bwMode="auto">
          <a:xfrm>
            <a:off x="2504087" y="4371921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/>
              <a:t>front</a:t>
            </a:r>
          </a:p>
        </p:txBody>
      </p:sp>
      <p:sp>
        <p:nvSpPr>
          <p:cNvPr id="17" name="Line 33"/>
          <p:cNvSpPr>
            <a:spLocks noChangeShapeType="1"/>
          </p:cNvSpPr>
          <p:nvPr/>
        </p:nvSpPr>
        <p:spPr bwMode="auto">
          <a:xfrm flipV="1">
            <a:off x="6587137" y="4006796"/>
            <a:ext cx="0" cy="457200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Text Box 29"/>
          <p:cNvSpPr txBox="1">
            <a:spLocks noChangeArrowheads="1"/>
          </p:cNvSpPr>
          <p:nvPr/>
        </p:nvSpPr>
        <p:spPr bwMode="auto">
          <a:xfrm>
            <a:off x="903887" y="4113158"/>
            <a:ext cx="1600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dirty="0"/>
              <a:t>Remove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Dequeue</a:t>
            </a:r>
            <a:r>
              <a:rPr lang="en-US" dirty="0"/>
              <a:t>)</a:t>
            </a:r>
          </a:p>
        </p:txBody>
      </p:sp>
      <p:sp>
        <p:nvSpPr>
          <p:cNvPr id="19" name="Line 32"/>
          <p:cNvSpPr>
            <a:spLocks noChangeShapeType="1"/>
          </p:cNvSpPr>
          <p:nvPr/>
        </p:nvSpPr>
        <p:spPr bwMode="auto">
          <a:xfrm flipV="1">
            <a:off x="2885087" y="4006796"/>
            <a:ext cx="0" cy="457200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E9648F6FC2B54BA28ACEEAE94F4F7A" ma:contentTypeVersion="2" ma:contentTypeDescription="Create a new document." ma:contentTypeScope="" ma:versionID="1e0e4d98f07b2ba4ac6f3768635347c4">
  <xsd:schema xmlns:xsd="http://www.w3.org/2001/XMLSchema" xmlns:xs="http://www.w3.org/2001/XMLSchema" xmlns:p="http://schemas.microsoft.com/office/2006/metadata/properties" xmlns:ns2="20e964fd-9e02-4023-9400-e190afd50962" targetNamespace="http://schemas.microsoft.com/office/2006/metadata/properties" ma:root="true" ma:fieldsID="14f37dbab1fb988e813ccb9d06b60efc" ns2:_="">
    <xsd:import namespace="20e964fd-9e02-4023-9400-e190afd509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e964fd-9e02-4023-9400-e190afd509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EA01A93-3944-466B-A102-17BA2B859D15}"/>
</file>

<file path=customXml/itemProps2.xml><?xml version="1.0" encoding="utf-8"?>
<ds:datastoreItem xmlns:ds="http://schemas.openxmlformats.org/officeDocument/2006/customXml" ds:itemID="{4DB1449B-8A3E-4FCF-B46F-88B19D7FA598}"/>
</file>

<file path=customXml/itemProps3.xml><?xml version="1.0" encoding="utf-8"?>
<ds:datastoreItem xmlns:ds="http://schemas.openxmlformats.org/officeDocument/2006/customXml" ds:itemID="{01B4F8AF-B44D-43B5-9402-8A62AAC85371}"/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3807</TotalTime>
  <Words>1273</Words>
  <Application>Microsoft Office PowerPoint</Application>
  <PresentationFormat>On-screen Show (16:9)</PresentationFormat>
  <Paragraphs>645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Perspective</vt:lpstr>
      <vt:lpstr>Queues </vt:lpstr>
      <vt:lpstr>Queues </vt:lpstr>
      <vt:lpstr> Graphical Representation of a Queue  </vt:lpstr>
      <vt:lpstr> Graphical Representation of a Queue  </vt:lpstr>
      <vt:lpstr> Graphical Representation of Queue  </vt:lpstr>
      <vt:lpstr> Graphical Representation of Queue  </vt:lpstr>
      <vt:lpstr>Uses of Queues in Computing</vt:lpstr>
      <vt:lpstr>Uses of Queues in Computing </vt:lpstr>
      <vt:lpstr>Queue Abstract Data type </vt:lpstr>
      <vt:lpstr>Queue Abstract Data Type </vt:lpstr>
      <vt:lpstr>Array based implementation </vt:lpstr>
      <vt:lpstr>Array Implementation of Queue</vt:lpstr>
      <vt:lpstr>Array Implementation of Queue</vt:lpstr>
      <vt:lpstr>Queue: Example </vt:lpstr>
      <vt:lpstr>Queue: Example </vt:lpstr>
      <vt:lpstr>Queue: Example </vt:lpstr>
      <vt:lpstr>Queue: Example </vt:lpstr>
      <vt:lpstr>Queue: Example </vt:lpstr>
      <vt:lpstr>Array based implementation </vt:lpstr>
      <vt:lpstr>Array based implementation </vt:lpstr>
      <vt:lpstr>Isempty() </vt:lpstr>
      <vt:lpstr>Enqueue(int x ) </vt:lpstr>
      <vt:lpstr>Enqueue(int x) </vt:lpstr>
      <vt:lpstr>Dequeue() </vt:lpstr>
      <vt:lpstr>Implementation using Circular Array</vt:lpstr>
      <vt:lpstr>Circular Queue </vt:lpstr>
      <vt:lpstr>Circular Queue </vt:lpstr>
      <vt:lpstr>Conceptual example of a Circular Queue</vt:lpstr>
      <vt:lpstr>Circular Array Implementation of a Queue</vt:lpstr>
      <vt:lpstr>A Queue Straddling the End of a Circular Array</vt:lpstr>
      <vt:lpstr>Operations: Circular Queue </vt:lpstr>
      <vt:lpstr>Operations: Circular Queue </vt:lpstr>
      <vt:lpstr>Operations: Circular Queue </vt:lpstr>
      <vt:lpstr>Numeric for circular queue </vt:lpstr>
      <vt:lpstr>Illustration of Circular queue </vt:lpstr>
      <vt:lpstr>Enqueue(int x) </vt:lpstr>
      <vt:lpstr>Dequeue() </vt:lpstr>
      <vt:lpstr>Isfull() </vt:lpstr>
      <vt:lpstr>Isfull() </vt:lpstr>
      <vt:lpstr>enqueue(int x) </vt:lpstr>
      <vt:lpstr>enqueue(int x) </vt:lpstr>
      <vt:lpstr>dequeue() </vt:lpstr>
      <vt:lpstr>dequeue() </vt:lpstr>
      <vt:lpstr>Applications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vitbpl</dc:creator>
  <cp:lastModifiedBy>Windows User</cp:lastModifiedBy>
  <cp:revision>147</cp:revision>
  <dcterms:created xsi:type="dcterms:W3CDTF">2006-08-16T00:00:00Z</dcterms:created>
  <dcterms:modified xsi:type="dcterms:W3CDTF">2020-07-21T05:36:04Z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0x0101004AE9648F6FC2B54BA28ACEEAE94F4F7A</vt:lpwstr>
  </property>
</Properties>
</file>