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1"/>
  </p:notesMasterIdLst>
  <p:sldIdLst>
    <p:sldId id="256" r:id="rId2"/>
    <p:sldId id="559" r:id="rId3"/>
    <p:sldId id="560" r:id="rId4"/>
    <p:sldId id="561" r:id="rId5"/>
    <p:sldId id="562" r:id="rId6"/>
    <p:sldId id="563" r:id="rId7"/>
    <p:sldId id="564" r:id="rId8"/>
    <p:sldId id="565" r:id="rId9"/>
    <p:sldId id="566" r:id="rId10"/>
    <p:sldId id="567" r:id="rId11"/>
    <p:sldId id="568" r:id="rId12"/>
    <p:sldId id="453" r:id="rId13"/>
    <p:sldId id="454" r:id="rId14"/>
    <p:sldId id="505" r:id="rId15"/>
    <p:sldId id="506" r:id="rId16"/>
    <p:sldId id="521" r:id="rId17"/>
    <p:sldId id="511" r:id="rId18"/>
    <p:sldId id="507" r:id="rId19"/>
    <p:sldId id="518" r:id="rId20"/>
    <p:sldId id="519" r:id="rId21"/>
    <p:sldId id="525" r:id="rId22"/>
    <p:sldId id="523" r:id="rId23"/>
    <p:sldId id="526" r:id="rId24"/>
    <p:sldId id="527" r:id="rId25"/>
    <p:sldId id="557" r:id="rId26"/>
    <p:sldId id="529" r:id="rId27"/>
    <p:sldId id="463" r:id="rId28"/>
    <p:sldId id="464" r:id="rId29"/>
    <p:sldId id="465" r:id="rId30"/>
    <p:sldId id="537" r:id="rId31"/>
    <p:sldId id="543" r:id="rId32"/>
    <p:sldId id="545" r:id="rId33"/>
    <p:sldId id="570" r:id="rId34"/>
    <p:sldId id="541" r:id="rId35"/>
    <p:sldId id="547" r:id="rId36"/>
    <p:sldId id="548" r:id="rId37"/>
    <p:sldId id="549" r:id="rId38"/>
    <p:sldId id="554" r:id="rId39"/>
    <p:sldId id="550" r:id="rId40"/>
    <p:sldId id="552" r:id="rId41"/>
    <p:sldId id="555" r:id="rId42"/>
    <p:sldId id="572" r:id="rId43"/>
    <p:sldId id="573" r:id="rId44"/>
    <p:sldId id="575" r:id="rId45"/>
    <p:sldId id="578" r:id="rId46"/>
    <p:sldId id="581" r:id="rId47"/>
    <p:sldId id="580" r:id="rId48"/>
    <p:sldId id="439" r:id="rId49"/>
    <p:sldId id="364" r:id="rId5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3" autoAdjust="0"/>
    <p:restoredTop sz="86477" autoAdjust="0"/>
  </p:normalViewPr>
  <p:slideViewPr>
    <p:cSldViewPr>
      <p:cViewPr>
        <p:scale>
          <a:sx n="100" d="100"/>
          <a:sy n="100" d="100"/>
        </p:scale>
        <p:origin x="-582" y="-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F12E-1E87-4B1A-A947-DBF022AF93C8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8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3A9F-3EAC-4347-B865-CDC9AD438DD1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5727-0AAB-4D1A-BCCF-2C5F8D400B69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0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9B06-8CAF-47A1-98E8-D0DEFE91BD99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6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6C00-2141-4DE3-93A2-AE8DF0305A8C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25BD-EAB6-44E1-9559-FDE7E669CA7F}" type="datetime1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8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CA8A-4212-4A2B-BA3D-8C8DCA382C7F}" type="datetime1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0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8C3A-91D1-4689-BE52-489814C7014B}" type="datetime1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7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6FFA-DD3A-44CD-832C-54EEAFAF22B1}" type="datetime1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5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3FD9-D8FC-4057-8980-901DCF8D4B58}" type="datetime1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83D8-D646-43BE-8CB5-3BCA23A1F3B7}" type="datetime1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238E-6F86-4843-8AD3-C5FD56701C9B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2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514351"/>
            <a:ext cx="5715000" cy="1295400"/>
          </a:xfrm>
        </p:spPr>
        <p:txBody>
          <a:bodyPr>
            <a:normAutofit/>
          </a:bodyPr>
          <a:lstStyle/>
          <a:p>
            <a:r>
              <a:rPr lang="en-IN" b="1" dirty="0" smtClean="0"/>
              <a:t>Algorithms: Design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581150"/>
            <a:ext cx="8915400" cy="31242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Recurrence Relations</a:t>
            </a:r>
          </a:p>
          <a:p>
            <a:r>
              <a:rPr lang="en-IN" sz="2400" dirty="0" smtClean="0">
                <a:solidFill>
                  <a:schemeClr val="tx2"/>
                </a:solidFill>
              </a:rPr>
              <a:t>C. Oswald  </a:t>
            </a:r>
          </a:p>
          <a:p>
            <a:r>
              <a:rPr lang="en-IN" sz="2400" dirty="0" smtClean="0">
                <a:solidFill>
                  <a:schemeClr val="tx2"/>
                </a:solidFill>
              </a:rPr>
              <a:t>VIT Chennai</a:t>
            </a:r>
          </a:p>
          <a:p>
            <a:endParaRPr lang="en-IN" sz="2400" dirty="0" smtClean="0">
              <a:solidFill>
                <a:schemeClr val="tx2"/>
              </a:solidFill>
            </a:endParaRPr>
          </a:p>
          <a:p>
            <a:r>
              <a:rPr lang="en-IN" sz="2000" dirty="0">
                <a:solidFill>
                  <a:schemeClr val="tx2"/>
                </a:solidFill>
              </a:rPr>
              <a:t>Some of the contents of these slides are from the scribe notes of </a:t>
            </a:r>
            <a:endParaRPr lang="en-IN" sz="2000" dirty="0" smtClean="0">
              <a:solidFill>
                <a:schemeClr val="tx2"/>
              </a:solidFill>
            </a:endParaRPr>
          </a:p>
          <a:p>
            <a:r>
              <a:rPr lang="en-IN" sz="2000" dirty="0" err="1" smtClean="0">
                <a:solidFill>
                  <a:schemeClr val="tx2"/>
                </a:solidFill>
              </a:rPr>
              <a:t>Dr</a:t>
            </a:r>
            <a:r>
              <a:rPr lang="en-IN" sz="2000" dirty="0" err="1">
                <a:solidFill>
                  <a:schemeClr val="tx2"/>
                </a:solidFill>
              </a:rPr>
              <a:t>.</a:t>
            </a:r>
            <a:r>
              <a:rPr lang="en-IN" sz="2000" dirty="0">
                <a:solidFill>
                  <a:schemeClr val="tx2"/>
                </a:solidFill>
              </a:rPr>
              <a:t> </a:t>
            </a:r>
            <a:r>
              <a:rPr lang="en-IN" sz="2000" dirty="0" err="1" smtClean="0">
                <a:solidFill>
                  <a:schemeClr val="tx2"/>
                </a:solidFill>
              </a:rPr>
              <a:t>Sadagopan</a:t>
            </a:r>
            <a:r>
              <a:rPr lang="en-IN" sz="2000" dirty="0" smtClean="0">
                <a:solidFill>
                  <a:schemeClr val="tx2"/>
                </a:solidFill>
              </a:rPr>
              <a:t>(IIITDM), books by CLRS</a:t>
            </a:r>
            <a:r>
              <a:rPr lang="en-IN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chemeClr val="tx2"/>
                </a:solidFill>
              </a:rPr>
              <a:t>Michael T. </a:t>
            </a:r>
            <a:r>
              <a:rPr lang="en-US" sz="2000" dirty="0" smtClean="0">
                <a:solidFill>
                  <a:schemeClr val="tx2"/>
                </a:solidFill>
              </a:rPr>
              <a:t>Goodrich, Robert Sedgwick., </a:t>
            </a:r>
            <a:r>
              <a:rPr lang="en-US" sz="2000" dirty="0">
                <a:solidFill>
                  <a:schemeClr val="tx2"/>
                </a:solidFill>
              </a:rPr>
              <a:t>etc</a:t>
            </a:r>
            <a:r>
              <a:rPr lang="en-US" sz="2000" dirty="0" smtClean="0">
                <a:solidFill>
                  <a:schemeClr val="tx2"/>
                </a:solidFill>
              </a:rPr>
              <a:t>. 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Heartfelt </a:t>
            </a:r>
            <a:r>
              <a:rPr lang="en-US" sz="2000" dirty="0" smtClean="0">
                <a:solidFill>
                  <a:schemeClr val="tx2"/>
                </a:solidFill>
              </a:rPr>
              <a:t>thanks to them!</a:t>
            </a:r>
            <a:endParaRPr lang="en-I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Recurrence Relations: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ea typeface="ＭＳ Ｐゴシック" pitchFamily="34" charset="-128"/>
              </a:rPr>
              <a:t>Recurrence relations have two parts: </a:t>
            </a:r>
          </a:p>
          <a:p>
            <a:pPr lvl="1"/>
            <a:r>
              <a:rPr lang="en-US" sz="2000" dirty="0" smtClean="0">
                <a:solidFill>
                  <a:srgbClr val="558ED5"/>
                </a:solidFill>
                <a:ea typeface="ＭＳ Ｐゴシック" pitchFamily="34" charset="-128"/>
              </a:rPr>
              <a:t>recursive terms </a:t>
            </a:r>
            <a:r>
              <a:rPr lang="en-US" sz="2000" dirty="0" smtClean="0">
                <a:ea typeface="ＭＳ Ｐゴシック" pitchFamily="34" charset="-128"/>
              </a:rPr>
              <a:t>and 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ea typeface="ＭＳ Ｐゴシック" pitchFamily="34" charset="-128"/>
              </a:rPr>
              <a:t>non-recursive terms</a:t>
            </a:r>
          </a:p>
          <a:p>
            <a:pPr algn="ctr">
              <a:buFont typeface="Arial" pitchFamily="34" charset="0"/>
              <a:buNone/>
            </a:pPr>
            <a:r>
              <a:rPr lang="en-US" sz="2400" dirty="0" smtClean="0">
                <a:ea typeface="ＭＳ Ｐゴシック" pitchFamily="34" charset="-128"/>
              </a:rPr>
              <a:t>T(n) = </a:t>
            </a:r>
            <a:r>
              <a:rPr lang="en-US" sz="2400" dirty="0" smtClean="0">
                <a:solidFill>
                  <a:srgbClr val="558ED5"/>
                </a:solidFill>
                <a:ea typeface="ＭＳ Ｐゴシック" pitchFamily="34" charset="-128"/>
              </a:rPr>
              <a:t>2T(n-2)</a:t>
            </a:r>
            <a:r>
              <a:rPr lang="en-US" sz="2400" dirty="0" smtClean="0">
                <a:ea typeface="ＭＳ Ｐゴシック" pitchFamily="34" charset="-128"/>
              </a:rPr>
              <a:t> + 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n</a:t>
            </a:r>
            <a:r>
              <a:rPr lang="en-US" sz="2400" baseline="30000" dirty="0" smtClean="0">
                <a:solidFill>
                  <a:srgbClr val="FF0000"/>
                </a:solidFill>
                <a:ea typeface="ＭＳ Ｐゴシック" pitchFamily="34" charset="-128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 -10</a:t>
            </a:r>
          </a:p>
          <a:p>
            <a:r>
              <a:rPr lang="en-US" sz="2400" dirty="0" smtClean="0">
                <a:solidFill>
                  <a:srgbClr val="558ED5"/>
                </a:solidFill>
                <a:ea typeface="ＭＳ Ｐゴシック" pitchFamily="34" charset="-128"/>
              </a:rPr>
              <a:t>Recursive terms</a:t>
            </a:r>
            <a:r>
              <a:rPr lang="en-US" sz="2400" dirty="0" smtClean="0">
                <a:ea typeface="ＭＳ Ｐゴシック" pitchFamily="34" charset="-128"/>
              </a:rPr>
              <a:t> come from when an algorithms calls itself</a:t>
            </a:r>
          </a:p>
          <a:p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Non-recursive</a:t>
            </a:r>
            <a:r>
              <a:rPr lang="en-US" sz="2400" dirty="0" smtClean="0">
                <a:ea typeface="ＭＳ Ｐゴシック" pitchFamily="34" charset="-128"/>
              </a:rPr>
              <a:t> terms correspond to the non-recursive cost of the algorithm: work the algorithm performs within a function</a:t>
            </a:r>
          </a:p>
          <a:p>
            <a:r>
              <a:rPr lang="en-US" sz="2400" dirty="0" smtClean="0">
                <a:ea typeface="ＭＳ Ｐゴシック" pitchFamily="34" charset="-128"/>
              </a:rPr>
              <a:t>We will see examples later.  First, we need to know how to </a:t>
            </a:r>
            <a:r>
              <a:rPr lang="en-US" sz="2400" u="sng" dirty="0" smtClean="0">
                <a:ea typeface="ＭＳ Ｐゴシック" pitchFamily="34" charset="-128"/>
              </a:rPr>
              <a:t>solve</a:t>
            </a:r>
            <a:r>
              <a:rPr lang="en-US" sz="2400" dirty="0" smtClean="0">
                <a:ea typeface="ＭＳ Ｐゴシック" pitchFamily="34" charset="-128"/>
              </a:rPr>
              <a:t> recurrences.</a:t>
            </a:r>
          </a:p>
        </p:txBody>
      </p:sp>
    </p:spTree>
    <p:extLst>
      <p:ext uri="{BB962C8B-B14F-4D97-AF65-F5344CB8AC3E}">
        <p14:creationId xmlns:p14="http://schemas.microsoft.com/office/powerpoint/2010/main" val="42539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Solving Recurrences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47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ea typeface="ＭＳ Ｐゴシック" pitchFamily="34" charset="-128"/>
              </a:rPr>
              <a:t>There are several methods for solving recurrences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Characteristic Equations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Forward Substitution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Backward Substitution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Substitution through Guess Method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Recurrence Trees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Masters Theorem</a:t>
            </a:r>
          </a:p>
          <a:p>
            <a:r>
              <a:rPr lang="en-US" sz="2400" dirty="0" smtClean="0">
                <a:ea typeface="ＭＳ Ｐゴシック" pitchFamily="34" charset="-128"/>
              </a:rPr>
              <a:t>… Maple! Maple </a:t>
            </a:r>
            <a:r>
              <a:rPr lang="en-US" sz="2400" dirty="0">
                <a:ea typeface="ＭＳ Ｐゴシック" pitchFamily="34" charset="-128"/>
              </a:rPr>
              <a:t>and other math tools are great resources.  However, they are no substitutes for knowing how to solve recurrences </a:t>
            </a:r>
            <a:r>
              <a:rPr lang="en-US" sz="2400" dirty="0" smtClean="0">
                <a:ea typeface="ＭＳ Ｐゴシック" pitchFamily="34" charset="-128"/>
              </a:rPr>
              <a:t>yourself. As </a:t>
            </a:r>
            <a:r>
              <a:rPr lang="en-US" sz="2400" dirty="0">
                <a:ea typeface="ＭＳ Ｐゴシック" pitchFamily="34" charset="-128"/>
              </a:rPr>
              <a:t>such, you should only use Maple to check you </a:t>
            </a:r>
            <a:r>
              <a:rPr lang="en-US" sz="2400" dirty="0" smtClean="0">
                <a:ea typeface="ＭＳ Ｐゴシック" pitchFamily="34" charset="-128"/>
              </a:rPr>
              <a:t>answers.</a:t>
            </a:r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78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Autofit/>
          </a:bodyPr>
          <a:lstStyle/>
          <a:p>
            <a:r>
              <a:rPr lang="en-US" sz="3200" dirty="0" smtClean="0"/>
              <a:t>Backward </a:t>
            </a:r>
            <a:r>
              <a:rPr lang="en-US" sz="3200" dirty="0" smtClean="0"/>
              <a:t>Substitution </a:t>
            </a:r>
            <a:r>
              <a:rPr lang="en-US" sz="3200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/>
          </a:bodyPr>
          <a:lstStyle/>
          <a:p>
            <a:r>
              <a:rPr lang="en-US" sz="2400" dirty="0"/>
              <a:t>Consider a computational problem P and an algorithm that solves </a:t>
            </a:r>
            <a:r>
              <a:rPr lang="en-US" sz="2400" dirty="0" smtClean="0"/>
              <a:t>P.</a:t>
            </a:r>
          </a:p>
          <a:p>
            <a:r>
              <a:rPr lang="en-US" sz="2400" dirty="0"/>
              <a:t>Let </a:t>
            </a:r>
            <a:r>
              <a:rPr lang="en-US" sz="2400" i="1" dirty="0"/>
              <a:t>T(n) </a:t>
            </a:r>
            <a:r>
              <a:rPr lang="en-US" sz="2400" dirty="0"/>
              <a:t>be the </a:t>
            </a:r>
            <a:r>
              <a:rPr lang="en-US" sz="2400" dirty="0" smtClean="0"/>
              <a:t>worst-case </a:t>
            </a:r>
            <a:r>
              <a:rPr lang="en-US" sz="2400" dirty="0"/>
              <a:t>time complexity of the algorithm with </a:t>
            </a:r>
            <a:r>
              <a:rPr lang="en-US" sz="2400" i="1" dirty="0"/>
              <a:t>n</a:t>
            </a:r>
            <a:r>
              <a:rPr lang="en-US" sz="2400" dirty="0"/>
              <a:t> being the input size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i="1" dirty="0">
                <a:solidFill>
                  <a:srgbClr val="7030A0"/>
                </a:solidFill>
              </a:rPr>
              <a:t>searching and sorting</a:t>
            </a:r>
            <a:r>
              <a:rPr lang="en-US" sz="2400" dirty="0"/>
              <a:t>, </a:t>
            </a:r>
            <a:r>
              <a:rPr lang="en-US" sz="2400" i="1" dirty="0"/>
              <a:t>T(n) </a:t>
            </a:r>
            <a:r>
              <a:rPr lang="en-US" sz="2400" dirty="0"/>
              <a:t>denotes the number of</a:t>
            </a:r>
          </a:p>
          <a:p>
            <a:pPr marL="0" indent="0">
              <a:buNone/>
            </a:pPr>
            <a:r>
              <a:rPr lang="en-US" sz="2400" dirty="0" smtClean="0"/>
              <a:t>     comparisons </a:t>
            </a:r>
            <a:r>
              <a:rPr lang="en-US" sz="2400" dirty="0"/>
              <a:t>incurred by an algorithm on an input size </a:t>
            </a:r>
            <a:r>
              <a:rPr lang="en-US" sz="2400" i="1" dirty="0"/>
              <a:t>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3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2800" dirty="0"/>
              <a:t>Case studies: Searching and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004073"/>
          </a:xfrm>
        </p:spPr>
        <p:txBody>
          <a:bodyPr>
            <a:normAutofit/>
          </a:bodyPr>
          <a:lstStyle/>
          <a:p>
            <a:r>
              <a:rPr lang="en-US" sz="2000" dirty="0"/>
              <a:t>Linear </a:t>
            </a:r>
            <a:r>
              <a:rPr lang="en-US" sz="2000" dirty="0" smtClean="0"/>
              <a:t>Search</a:t>
            </a:r>
          </a:p>
          <a:p>
            <a:pPr marL="0" indent="0">
              <a:buNone/>
            </a:pPr>
            <a:r>
              <a:rPr lang="en-US" sz="2000" b="1" i="1" dirty="0"/>
              <a:t>Input</a:t>
            </a:r>
            <a:r>
              <a:rPr lang="en-US" sz="2000" b="1" i="1" dirty="0" smtClean="0"/>
              <a:t>:</a:t>
            </a:r>
            <a:r>
              <a:rPr lang="en-US" sz="2000" b="1" dirty="0" smtClean="0"/>
              <a:t> </a:t>
            </a:r>
            <a:r>
              <a:rPr lang="en-US" sz="2000" dirty="0"/>
              <a:t>Array A, an element </a:t>
            </a:r>
            <a:r>
              <a:rPr lang="en-US" sz="2000" i="1" dirty="0" smtClean="0"/>
              <a:t>x.</a:t>
            </a:r>
          </a:p>
          <a:p>
            <a:pPr marL="0" indent="0">
              <a:buNone/>
            </a:pPr>
            <a:r>
              <a:rPr lang="en-US" sz="2000" b="1" i="1" dirty="0"/>
              <a:t>Question</a:t>
            </a:r>
            <a:r>
              <a:rPr lang="en-US" sz="2000" b="1" i="1" dirty="0" smtClean="0"/>
              <a:t>: </a:t>
            </a:r>
            <a:r>
              <a:rPr lang="en-US" sz="2000" dirty="0"/>
              <a:t>Is </a:t>
            </a:r>
            <a:r>
              <a:rPr lang="en-US" sz="2000" dirty="0" smtClean="0"/>
              <a:t>x € A.</a:t>
            </a:r>
          </a:p>
          <a:p>
            <a:pPr marL="0" indent="0">
              <a:buNone/>
            </a:pPr>
            <a:r>
              <a:rPr lang="en-US" sz="2000" dirty="0" smtClean="0"/>
              <a:t>- Let T(</a:t>
            </a:r>
            <a:r>
              <a:rPr lang="en-US" sz="2000" i="1" dirty="0" smtClean="0"/>
              <a:t>n</a:t>
            </a:r>
            <a:r>
              <a:rPr lang="en-US" sz="2000" dirty="0"/>
              <a:t>) be the number </a:t>
            </a:r>
            <a:r>
              <a:rPr lang="en-US" sz="2000" dirty="0" smtClean="0"/>
              <a:t>of comparisons </a:t>
            </a:r>
            <a:r>
              <a:rPr lang="en-US" sz="2000" dirty="0"/>
              <a:t>(time) required for linear search on an array of size </a:t>
            </a:r>
            <a:r>
              <a:rPr lang="en-US" sz="2000" i="1" dirty="0"/>
              <a:t>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- When </a:t>
            </a:r>
            <a:r>
              <a:rPr lang="en-US" sz="2000" dirty="0"/>
              <a:t>n = 1, T(1) = 1</a:t>
            </a:r>
            <a:r>
              <a:rPr lang="en-US" sz="2000" dirty="0" smtClean="0"/>
              <a:t>. else</a:t>
            </a:r>
          </a:p>
          <a:p>
            <a:pPr marL="0" indent="0">
              <a:buNone/>
            </a:pPr>
            <a:r>
              <a:rPr lang="en-US" sz="2000" dirty="0" smtClean="0"/>
              <a:t>Recurrence Relation - </a:t>
            </a:r>
            <a:r>
              <a:rPr lang="en-US" sz="2000" dirty="0" smtClean="0">
                <a:solidFill>
                  <a:srgbClr val="00B050"/>
                </a:solidFill>
              </a:rPr>
              <a:t>T(n) = T(n-1) + 1, n&gt;1</a:t>
            </a:r>
          </a:p>
          <a:p>
            <a:pPr marL="0" indent="0">
              <a:buNone/>
            </a:pPr>
            <a:r>
              <a:rPr lang="en-US" sz="2400" dirty="0" smtClean="0"/>
              <a:t> - </a:t>
            </a:r>
            <a:r>
              <a:rPr lang="en-US" sz="2400" dirty="0"/>
              <a:t>T(n) = 1 + </a:t>
            </a:r>
            <a:r>
              <a:rPr lang="en-US" sz="2400" dirty="0" smtClean="0"/>
              <a:t>T(n-1</a:t>
            </a:r>
            <a:r>
              <a:rPr lang="en-US" sz="2400" dirty="0"/>
              <a:t>) = 1 </a:t>
            </a:r>
            <a:r>
              <a:rPr lang="en-US" sz="2400" dirty="0" smtClean="0"/>
              <a:t>+…+ </a:t>
            </a:r>
            <a:r>
              <a:rPr lang="en-US" sz="2400" dirty="0"/>
              <a:t>1 + T(1</a:t>
            </a:r>
            <a:r>
              <a:rPr lang="en-US" sz="2400" dirty="0" smtClean="0"/>
              <a:t>) and T(1) = 1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pt-BR" sz="2400" dirty="0"/>
              <a:t>T(n) = </a:t>
            </a:r>
            <a:r>
              <a:rPr lang="pt-BR" sz="2400" dirty="0" smtClean="0"/>
              <a:t>n-1 </a:t>
            </a:r>
            <a:r>
              <a:rPr lang="pt-BR" sz="2400" dirty="0"/>
              <a:t>+ 1 = </a:t>
            </a:r>
            <a:r>
              <a:rPr lang="pt-BR" sz="2400" dirty="0" smtClean="0"/>
              <a:t>n.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- i.e., T(n) = </a:t>
            </a:r>
            <a:r>
              <a:rPr lang="el-GR" sz="2400" b="1" dirty="0" smtClean="0"/>
              <a:t>Ꝋ</a:t>
            </a:r>
            <a:r>
              <a:rPr lang="en-US" sz="2400" b="1" dirty="0" smtClean="0"/>
              <a:t>(n).</a:t>
            </a:r>
            <a:endParaRPr lang="en-US" sz="2400" dirty="0" smtClean="0"/>
          </a:p>
          <a:p>
            <a:pPr marL="0" indent="0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7513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"/>
            <a:ext cx="8378825" cy="895350"/>
          </a:xfrm>
        </p:spPr>
        <p:txBody>
          <a:bodyPr>
            <a:noAutofit/>
          </a:bodyPr>
          <a:lstStyle/>
          <a:p>
            <a:r>
              <a:rPr lang="en-IN" sz="3200" dirty="0" smtClean="0"/>
              <a:t>A recursive </a:t>
            </a:r>
            <a:r>
              <a:rPr lang="en-IN" sz="3200" dirty="0" err="1" smtClean="0"/>
              <a:t>algo</a:t>
            </a:r>
            <a:r>
              <a:rPr lang="en-IN" sz="3200" dirty="0" smtClean="0"/>
              <a:t>. for Sum of ‘n’ natural nos.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00150"/>
            <a:ext cx="5105401" cy="35318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if(n&gt;0)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return n + Test(n-1);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else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return 0;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T(n) = </a:t>
            </a:r>
            <a:r>
              <a:rPr lang="en-US" b="1" dirty="0" smtClean="0"/>
              <a:t>1 + T(n-1),	</a:t>
            </a:r>
            <a:r>
              <a:rPr lang="en-US" dirty="0" smtClean="0"/>
              <a:t>              n&gt;1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= 1 (any constant c), n=1</a:t>
            </a:r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22" y="-287337"/>
            <a:ext cx="8531225" cy="895350"/>
          </a:xfrm>
        </p:spPr>
        <p:txBody>
          <a:bodyPr>
            <a:noAutofit/>
          </a:bodyPr>
          <a:lstStyle/>
          <a:p>
            <a:r>
              <a:rPr lang="en-IN" sz="2800" dirty="0" smtClean="0"/>
              <a:t>Solve recurrence for sum of </a:t>
            </a:r>
            <a:r>
              <a:rPr lang="en-IN" sz="2800" i="1" dirty="0" smtClean="0"/>
              <a:t>n</a:t>
            </a:r>
            <a:r>
              <a:rPr lang="en-IN" sz="2800" dirty="0" smtClean="0"/>
              <a:t> natural nos.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6" y="438150"/>
            <a:ext cx="8455026" cy="4293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/>
              <a:t>Solve: T(n</a:t>
            </a:r>
            <a:r>
              <a:rPr lang="en-US" sz="1900" dirty="0"/>
              <a:t>) = 1 + </a:t>
            </a:r>
            <a:r>
              <a:rPr lang="en-US" sz="1900" dirty="0" smtClean="0"/>
              <a:t>T(n-1)   n&gt;1</a:t>
            </a:r>
            <a:endParaRPr lang="en-US" sz="1900" dirty="0"/>
          </a:p>
          <a:p>
            <a:pPr marL="45720" indent="0">
              <a:buNone/>
            </a:pPr>
            <a:r>
              <a:rPr lang="en-US" sz="1900" dirty="0"/>
              <a:t>        </a:t>
            </a:r>
            <a:r>
              <a:rPr lang="en-US" sz="1900" dirty="0" smtClean="0"/>
              <a:t>           </a:t>
            </a:r>
            <a:r>
              <a:rPr lang="en-US" sz="1900" dirty="0"/>
              <a:t>= 1	</a:t>
            </a:r>
            <a:r>
              <a:rPr lang="en-US" sz="1900" dirty="0" smtClean="0"/>
              <a:t>          n=1</a:t>
            </a:r>
          </a:p>
          <a:p>
            <a:pPr marL="45720" indent="0">
              <a:buNone/>
            </a:pPr>
            <a:r>
              <a:rPr lang="en-US" sz="1900" dirty="0" smtClean="0"/>
              <a:t>T(n-1) = 1+ T(n-2)</a:t>
            </a:r>
          </a:p>
          <a:p>
            <a:pPr marL="45720" indent="0">
              <a:buNone/>
            </a:pPr>
            <a:r>
              <a:rPr lang="en-US" sz="1900" dirty="0" smtClean="0"/>
              <a:t>T(n-2) = 1 + T(n-3)</a:t>
            </a:r>
          </a:p>
          <a:p>
            <a:pPr marL="45720" indent="0">
              <a:buNone/>
            </a:pPr>
            <a:r>
              <a:rPr lang="en-US" sz="1900" dirty="0" smtClean="0"/>
              <a:t>T(n) = 1+ 1+ T(n-2) = 2 + T(n-2)</a:t>
            </a:r>
          </a:p>
          <a:p>
            <a:pPr marL="45720" indent="0">
              <a:buNone/>
            </a:pPr>
            <a:r>
              <a:rPr lang="en-US" sz="1900" dirty="0" smtClean="0"/>
              <a:t>T(n) = 1 + 1+ 1+ T(n-3) = 3+ T(n-3)</a:t>
            </a:r>
          </a:p>
          <a:p>
            <a:pPr marL="45720" indent="0">
              <a:buNone/>
            </a:pPr>
            <a:r>
              <a:rPr lang="en-US" sz="1900" dirty="0" smtClean="0"/>
              <a:t>T(n) = k + T(n-k) – (1)</a:t>
            </a:r>
          </a:p>
          <a:p>
            <a:pPr marL="45720" indent="0">
              <a:buNone/>
            </a:pPr>
            <a:r>
              <a:rPr lang="en-US" sz="1900" dirty="0" smtClean="0"/>
              <a:t>n–k = 1; k = n-1;</a:t>
            </a:r>
          </a:p>
          <a:p>
            <a:pPr marL="45720" indent="0">
              <a:buNone/>
            </a:pPr>
            <a:r>
              <a:rPr lang="en-US" sz="1900" dirty="0" smtClean="0"/>
              <a:t>T(n) = n-1 + T(n-n) = n-1 + T(1) = n </a:t>
            </a:r>
          </a:p>
          <a:p>
            <a:pPr marL="45720" indent="0">
              <a:buNone/>
            </a:pPr>
            <a:r>
              <a:rPr lang="en-US" sz="1900" dirty="0" smtClean="0"/>
              <a:t>T(n) = </a:t>
            </a:r>
            <a:r>
              <a:rPr lang="el-GR" sz="2000" b="1" dirty="0"/>
              <a:t>Ꝋ</a:t>
            </a:r>
            <a:r>
              <a:rPr lang="en-US" sz="1900" dirty="0" smtClean="0"/>
              <a:t>(n)</a:t>
            </a:r>
          </a:p>
          <a:p>
            <a:pPr marL="45720" indent="0">
              <a:buNone/>
            </a:pPr>
            <a:endParaRPr lang="en-US" sz="1900" dirty="0" smtClean="0"/>
          </a:p>
          <a:p>
            <a:pPr marL="45720" indent="0">
              <a:buNone/>
            </a:pPr>
            <a:endParaRPr lang="en-US" sz="1900" dirty="0" smtClean="0"/>
          </a:p>
          <a:p>
            <a:pPr marL="45720" indent="0">
              <a:buNone/>
            </a:pPr>
            <a:endParaRPr lang="en-US" sz="1900" dirty="0" smtClean="0"/>
          </a:p>
          <a:p>
            <a:pPr marL="45720" indent="0">
              <a:buNone/>
            </a:pPr>
            <a:endParaRPr lang="en-US" sz="1900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35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3200" b="1" dirty="0"/>
              <a:t>Sorting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000" dirty="0"/>
              <a:t>To sort an array of</a:t>
            </a:r>
            <a:r>
              <a:rPr lang="en-US" sz="2000" i="1" dirty="0"/>
              <a:t> n</a:t>
            </a:r>
            <a:r>
              <a:rPr lang="en-US" sz="2000" dirty="0"/>
              <a:t> elements using </a:t>
            </a:r>
            <a:r>
              <a:rPr lang="en-US" sz="2000" dirty="0" err="1" smtClean="0"/>
              <a:t>find_max</a:t>
            </a:r>
            <a:r>
              <a:rPr lang="en-US" sz="2000" dirty="0" smtClean="0"/>
              <a:t> </a:t>
            </a:r>
            <a:r>
              <a:rPr lang="en-US" sz="2000" dirty="0"/>
              <a:t>(returns maximum) as a black box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400" b="1" dirty="0"/>
              <a:t>Approach</a:t>
            </a:r>
            <a:r>
              <a:rPr lang="en-US" sz="2400" b="1" dirty="0" smtClean="0"/>
              <a:t>: </a:t>
            </a:r>
            <a:r>
              <a:rPr lang="en-US" sz="2400" dirty="0"/>
              <a:t>Repeatedly </a:t>
            </a:r>
            <a:r>
              <a:rPr lang="en-US" sz="2400" dirty="0" smtClean="0"/>
              <a:t>find </a:t>
            </a:r>
            <a:r>
              <a:rPr lang="en-US" sz="2400" dirty="0"/>
              <a:t>the maximum element and remove it from the array</a:t>
            </a:r>
            <a:r>
              <a:rPr lang="en-US" sz="2400" dirty="0" smtClean="0"/>
              <a:t>. </a:t>
            </a:r>
            <a:r>
              <a:rPr lang="en-US" sz="2400" dirty="0"/>
              <a:t>The order in </a:t>
            </a:r>
            <a:r>
              <a:rPr lang="en-US" sz="2400" dirty="0" smtClean="0"/>
              <a:t>which the </a:t>
            </a:r>
            <a:r>
              <a:rPr lang="en-US" sz="2400" dirty="0"/>
              <a:t>maximum elements are extracted is the sorted </a:t>
            </a:r>
            <a:r>
              <a:rPr lang="en-US" sz="2400" dirty="0" smtClean="0"/>
              <a:t>sequence.</a:t>
            </a:r>
          </a:p>
          <a:p>
            <a:pPr marL="0" indent="0">
              <a:buNone/>
            </a:pPr>
            <a:r>
              <a:rPr lang="en-US" sz="2400" dirty="0" smtClean="0"/>
              <a:t>T(n) = </a:t>
            </a:r>
            <a:r>
              <a:rPr lang="pt-BR" sz="2400" dirty="0" smtClean="0"/>
              <a:t>T(n-1</a:t>
            </a:r>
            <a:r>
              <a:rPr lang="pt-BR" sz="2400" dirty="0"/>
              <a:t>) + </a:t>
            </a:r>
            <a:r>
              <a:rPr lang="pt-BR" sz="2400" dirty="0" smtClean="0"/>
              <a:t>n-1 </a:t>
            </a:r>
            <a:r>
              <a:rPr lang="pt-BR" sz="2400" dirty="0"/>
              <a:t>= </a:t>
            </a:r>
            <a:r>
              <a:rPr lang="pt-BR" sz="2400" dirty="0" smtClean="0"/>
              <a:t>T(n-2</a:t>
            </a:r>
            <a:r>
              <a:rPr lang="pt-BR" sz="2400" dirty="0"/>
              <a:t>) + </a:t>
            </a:r>
            <a:r>
              <a:rPr lang="pt-BR" sz="2400" dirty="0" smtClean="0"/>
              <a:t>n-2 </a:t>
            </a:r>
            <a:r>
              <a:rPr lang="pt-BR" sz="2400" dirty="0"/>
              <a:t>+ </a:t>
            </a:r>
            <a:r>
              <a:rPr lang="pt-BR" sz="2400" dirty="0" smtClean="0"/>
              <a:t>n-1 </a:t>
            </a:r>
            <a:r>
              <a:rPr lang="pt-BR" sz="2400" dirty="0"/>
              <a:t>= T(1) + 1 + </a:t>
            </a:r>
            <a:r>
              <a:rPr lang="pt-BR" sz="2400" dirty="0" smtClean="0"/>
              <a:t>... </a:t>
            </a:r>
            <a:r>
              <a:rPr lang="pt-BR" sz="2400" dirty="0"/>
              <a:t>+ </a:t>
            </a:r>
            <a:r>
              <a:rPr lang="pt-BR" sz="2400" dirty="0" smtClean="0"/>
              <a:t>n-1 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   =  (n(n-1))/2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   =  </a:t>
            </a:r>
            <a:r>
              <a:rPr lang="el-GR" sz="2400" b="1" dirty="0" smtClean="0"/>
              <a:t>Ꝋ</a:t>
            </a:r>
            <a:r>
              <a:rPr lang="pt-BR" sz="2400" dirty="0" smtClean="0"/>
              <a:t>(n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).</a:t>
            </a:r>
          </a:p>
          <a:p>
            <a:pPr marL="0" indent="0">
              <a:buNone/>
            </a:pPr>
            <a:endParaRPr lang="pt-BR" sz="2400" dirty="0" smtClean="0"/>
          </a:p>
          <a:p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938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"/>
            <a:ext cx="4952999" cy="361949"/>
          </a:xfrm>
        </p:spPr>
        <p:txBody>
          <a:bodyPr>
            <a:noAutofit/>
          </a:bodyPr>
          <a:lstStyle/>
          <a:p>
            <a:r>
              <a:rPr lang="en-IN" sz="1800" dirty="0" smtClean="0"/>
              <a:t>CW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6" y="361950"/>
            <a:ext cx="8759824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2. Solve T(n</a:t>
            </a:r>
            <a:r>
              <a:rPr lang="en-US" sz="1600" b="1" dirty="0"/>
              <a:t>) = </a:t>
            </a:r>
            <a:r>
              <a:rPr lang="en-US" sz="1600" b="1" dirty="0" smtClean="0"/>
              <a:t>n </a:t>
            </a:r>
            <a:r>
              <a:rPr lang="en-US" sz="1600" b="1" dirty="0"/>
              <a:t>+ T(n-1)	</a:t>
            </a:r>
            <a:r>
              <a:rPr lang="en-US" sz="1600" b="1" dirty="0" smtClean="0"/>
              <a:t>n&gt;1</a:t>
            </a:r>
            <a:endParaRPr lang="en-US" sz="1600" b="1" dirty="0"/>
          </a:p>
          <a:p>
            <a:pPr marL="45720" indent="0">
              <a:buNone/>
            </a:pPr>
            <a:r>
              <a:rPr lang="en-US" sz="1600" b="1" dirty="0"/>
              <a:t>          </a:t>
            </a:r>
            <a:r>
              <a:rPr lang="en-US" sz="1600" b="1" dirty="0" smtClean="0"/>
              <a:t>            </a:t>
            </a:r>
            <a:r>
              <a:rPr lang="en-US" sz="1600" b="1" dirty="0"/>
              <a:t>= 1		</a:t>
            </a:r>
            <a:r>
              <a:rPr lang="en-US" sz="1600" b="1" dirty="0" smtClean="0"/>
              <a:t>n=1</a:t>
            </a:r>
          </a:p>
          <a:p>
            <a:endParaRPr lang="en-US" sz="1800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89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"/>
            <a:ext cx="4952999" cy="361949"/>
          </a:xfrm>
        </p:spPr>
        <p:txBody>
          <a:bodyPr>
            <a:noAutofit/>
          </a:bodyPr>
          <a:lstStyle/>
          <a:p>
            <a:r>
              <a:rPr lang="en-IN" sz="1800" dirty="0" smtClean="0"/>
              <a:t>CW Answer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6" y="361950"/>
            <a:ext cx="8759824" cy="478155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 smtClean="0"/>
              <a:t>2. Solve T(n</a:t>
            </a:r>
            <a:r>
              <a:rPr lang="en-US" sz="7200" b="1" dirty="0"/>
              <a:t>) = </a:t>
            </a:r>
            <a:r>
              <a:rPr lang="en-US" sz="7200" b="1" dirty="0" smtClean="0"/>
              <a:t>n </a:t>
            </a:r>
            <a:r>
              <a:rPr lang="en-US" sz="7200" b="1" dirty="0"/>
              <a:t>+ T(n-1)	</a:t>
            </a:r>
            <a:r>
              <a:rPr lang="en-US" sz="7200" b="1" dirty="0" smtClean="0"/>
              <a:t>n&gt;1</a:t>
            </a:r>
            <a:endParaRPr lang="en-US" sz="7200" b="1" dirty="0"/>
          </a:p>
          <a:p>
            <a:pPr marL="45720" indent="0">
              <a:buNone/>
            </a:pPr>
            <a:r>
              <a:rPr lang="en-US" sz="7200" b="1" dirty="0"/>
              <a:t>          </a:t>
            </a:r>
            <a:r>
              <a:rPr lang="en-US" sz="7200" b="1" dirty="0" smtClean="0"/>
              <a:t>            </a:t>
            </a:r>
            <a:r>
              <a:rPr lang="en-US" sz="7200" b="1" dirty="0"/>
              <a:t>= 1		</a:t>
            </a:r>
            <a:r>
              <a:rPr lang="en-US" sz="7200" b="1" dirty="0" smtClean="0"/>
              <a:t>n=1</a:t>
            </a:r>
          </a:p>
          <a:p>
            <a:pPr marL="0" indent="0">
              <a:buNone/>
            </a:pPr>
            <a:r>
              <a:rPr lang="en-US" sz="7200" dirty="0" smtClean="0"/>
              <a:t>     T(n) = n+ T(n-1)		(1)</a:t>
            </a:r>
          </a:p>
          <a:p>
            <a:pPr marL="45720" indent="0">
              <a:buNone/>
            </a:pPr>
            <a:r>
              <a:rPr lang="en-US" sz="7200" dirty="0" smtClean="0"/>
              <a:t>    T(n-1) = n-1 + T(n-2)	(2)</a:t>
            </a:r>
          </a:p>
          <a:p>
            <a:pPr marL="45720" indent="0">
              <a:buNone/>
            </a:pPr>
            <a:r>
              <a:rPr lang="en-US" sz="7200" dirty="0" smtClean="0"/>
              <a:t>    T(n-2) </a:t>
            </a:r>
            <a:r>
              <a:rPr lang="en-US" sz="7200" dirty="0"/>
              <a:t>= </a:t>
            </a:r>
            <a:r>
              <a:rPr lang="en-US" sz="7200" dirty="0" smtClean="0"/>
              <a:t>n-2 </a:t>
            </a:r>
            <a:r>
              <a:rPr lang="en-US" sz="7200" dirty="0"/>
              <a:t>+ </a:t>
            </a:r>
            <a:r>
              <a:rPr lang="en-US" sz="7200" dirty="0" smtClean="0"/>
              <a:t>T(n-3)	(3)</a:t>
            </a:r>
          </a:p>
          <a:p>
            <a:pPr marL="45720" indent="0">
              <a:buNone/>
            </a:pPr>
            <a:r>
              <a:rPr lang="en-US" sz="7200" dirty="0" smtClean="0"/>
              <a:t>Back Substituting (2) in (1) we get</a:t>
            </a:r>
          </a:p>
          <a:p>
            <a:pPr marL="45720" indent="0">
              <a:buNone/>
            </a:pPr>
            <a:r>
              <a:rPr lang="en-US" sz="7200" dirty="0" smtClean="0"/>
              <a:t>T(n) = n+(n-1)+ T(n-2)		</a:t>
            </a:r>
          </a:p>
          <a:p>
            <a:pPr marL="4572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  n+(n-1)+(n-2)+T(n-3)</a:t>
            </a:r>
          </a:p>
          <a:p>
            <a:pPr marL="4572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  n+(n-1)+(n-2)+ …. + (n-k) + T(n-(k+1))</a:t>
            </a:r>
          </a:p>
          <a:p>
            <a:pPr marL="45720" indent="0">
              <a:buNone/>
            </a:pPr>
            <a:r>
              <a:rPr lang="en-US" sz="7200" dirty="0" smtClean="0"/>
              <a:t>Here, for n-(k+1)=1</a:t>
            </a:r>
          </a:p>
          <a:p>
            <a:pPr marL="45720" indent="0">
              <a:buNone/>
            </a:pPr>
            <a:r>
              <a:rPr lang="en-US" sz="7200" dirty="0" smtClean="0"/>
              <a:t>	k=n-2</a:t>
            </a:r>
          </a:p>
          <a:p>
            <a:pPr marL="45720" indent="0">
              <a:buNone/>
            </a:pPr>
            <a:r>
              <a:rPr lang="en-US" sz="7200" dirty="0" smtClean="0"/>
              <a:t>Replacing k=n-2; </a:t>
            </a:r>
          </a:p>
          <a:p>
            <a:pPr marL="45720" indent="0">
              <a:buNone/>
            </a:pPr>
            <a:r>
              <a:rPr lang="en-US" sz="7200" dirty="0" smtClean="0"/>
              <a:t>T(n) = </a:t>
            </a:r>
            <a:r>
              <a:rPr lang="en-US" sz="7200" dirty="0"/>
              <a:t>n+(n-1)+(n-2)+ </a:t>
            </a:r>
            <a:r>
              <a:rPr lang="en-US" sz="7200" dirty="0" smtClean="0"/>
              <a:t>…+ </a:t>
            </a:r>
            <a:r>
              <a:rPr lang="en-US" sz="7200" dirty="0"/>
              <a:t>(</a:t>
            </a:r>
            <a:r>
              <a:rPr lang="en-US" sz="7200" dirty="0" smtClean="0"/>
              <a:t>n-n+2) </a:t>
            </a:r>
            <a:r>
              <a:rPr lang="en-US" sz="7200" dirty="0"/>
              <a:t>+ T(n-</a:t>
            </a:r>
            <a:r>
              <a:rPr lang="en-US" sz="7200" dirty="0" smtClean="0"/>
              <a:t>(n-2+1))</a:t>
            </a:r>
          </a:p>
          <a:p>
            <a:pPr marL="4572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= n+(n-1)+(n-2)+…+2+1</a:t>
            </a:r>
          </a:p>
          <a:p>
            <a:pPr marL="4572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= n(n+1)/2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T(n) = O(n</a:t>
            </a:r>
            <a:r>
              <a:rPr lang="en-US" sz="7200" baseline="30000" dirty="0" smtClean="0"/>
              <a:t>2</a:t>
            </a:r>
            <a:r>
              <a:rPr lang="en-US" sz="7200" dirty="0" smtClean="0"/>
              <a:t>)</a:t>
            </a:r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71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2800" dirty="0" smtClean="0"/>
              <a:t>Binary </a:t>
            </a:r>
            <a:r>
              <a:rPr lang="en-US" sz="2800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610600" cy="4191000"/>
          </a:xfrm>
        </p:spPr>
        <p:txBody>
          <a:bodyPr>
            <a:normAutofit/>
          </a:bodyPr>
          <a:lstStyle/>
          <a:p>
            <a:r>
              <a:rPr lang="en-US" sz="2000" dirty="0"/>
              <a:t>Input</a:t>
            </a:r>
            <a:r>
              <a:rPr lang="en-US" sz="2000" dirty="0" smtClean="0"/>
              <a:t>: </a:t>
            </a:r>
            <a:r>
              <a:rPr lang="en-US" sz="2000" dirty="0"/>
              <a:t>Sorted array A of size </a:t>
            </a:r>
            <a:r>
              <a:rPr lang="en-US" sz="2000" i="1" dirty="0"/>
              <a:t>n</a:t>
            </a:r>
            <a:r>
              <a:rPr lang="en-US" sz="2000" dirty="0"/>
              <a:t>, an element</a:t>
            </a:r>
            <a:r>
              <a:rPr lang="en-US" sz="2000" i="1" dirty="0"/>
              <a:t> x </a:t>
            </a:r>
            <a:r>
              <a:rPr lang="en-US" sz="2000" dirty="0"/>
              <a:t>to be </a:t>
            </a:r>
            <a:r>
              <a:rPr lang="en-US" sz="2000" dirty="0" smtClean="0"/>
              <a:t>searched.</a:t>
            </a:r>
          </a:p>
          <a:p>
            <a:r>
              <a:rPr lang="en-US" sz="2000" dirty="0"/>
              <a:t>Question</a:t>
            </a:r>
            <a:r>
              <a:rPr lang="en-US" sz="2000" dirty="0" smtClean="0"/>
              <a:t>: Is </a:t>
            </a:r>
            <a:r>
              <a:rPr lang="en-US" sz="2000" dirty="0"/>
              <a:t>x € </a:t>
            </a:r>
            <a:r>
              <a:rPr lang="en-US" sz="2000" dirty="0" smtClean="0"/>
              <a:t>A.</a:t>
            </a:r>
          </a:p>
          <a:p>
            <a:r>
              <a:rPr lang="en-US" sz="2000" dirty="0"/>
              <a:t>Check whether </a:t>
            </a:r>
            <a:r>
              <a:rPr lang="en-US" sz="2000" dirty="0" smtClean="0"/>
              <a:t>A[n/2</a:t>
            </a:r>
            <a:r>
              <a:rPr lang="en-US" sz="2000" dirty="0"/>
              <a:t>] = x. If x &gt; </a:t>
            </a:r>
            <a:r>
              <a:rPr lang="en-US" sz="2000" dirty="0" smtClean="0"/>
              <a:t>A[n/2], prune left half, else right half.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Recurrence Relation : ?</a:t>
            </a:r>
          </a:p>
          <a:p>
            <a:pPr marL="0" indent="0">
              <a:buNone/>
            </a:pPr>
            <a:r>
              <a:rPr lang="en-US" sz="2000" dirty="0" smtClean="0"/>
              <a:t>T(n) = 1 + T(n/2), n &gt;1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1, n = 1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baseline="300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0" y="666750"/>
            <a:ext cx="3581400" cy="3851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aseline="30000" dirty="0" smtClean="0"/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30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Recursive Algorithms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ea typeface="ＭＳ Ｐゴシック" pitchFamily="34" charset="-128"/>
              </a:rPr>
              <a:t>A recursive algorithm is one in which objects are defined </a:t>
            </a:r>
            <a:r>
              <a:rPr lang="en-US" sz="2400" u="sng" dirty="0" smtClean="0">
                <a:ea typeface="ＭＳ Ｐゴシック" pitchFamily="34" charset="-128"/>
              </a:rPr>
              <a:t>in terms</a:t>
            </a:r>
            <a:r>
              <a:rPr lang="en-US" sz="2400" dirty="0" smtClean="0">
                <a:ea typeface="ＭＳ Ｐゴシック" pitchFamily="34" charset="-128"/>
              </a:rPr>
              <a:t> of other objects of the same type</a:t>
            </a:r>
          </a:p>
          <a:p>
            <a:r>
              <a:rPr lang="en-US" sz="2400" dirty="0" smtClean="0">
                <a:ea typeface="ＭＳ Ｐゴシック" pitchFamily="34" charset="-128"/>
              </a:rPr>
              <a:t>Advantages: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Simplicity of code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Easy to understand</a:t>
            </a:r>
          </a:p>
          <a:p>
            <a:r>
              <a:rPr lang="en-US" sz="2400" dirty="0" smtClean="0">
                <a:ea typeface="ＭＳ Ｐゴシック" pitchFamily="34" charset="-128"/>
              </a:rPr>
              <a:t>Disadvantages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Memory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Speed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Possibly redundant </a:t>
            </a:r>
            <a:r>
              <a:rPr lang="en-US" sz="2000" dirty="0" smtClean="0">
                <a:ea typeface="ＭＳ Ｐゴシック" pitchFamily="34" charset="-128"/>
              </a:rPr>
              <a:t>work</a:t>
            </a:r>
            <a:endParaRPr lang="en-US" sz="20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93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2800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610600" cy="41910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Input</a:t>
            </a:r>
            <a:r>
              <a:rPr lang="en-US" sz="2000" dirty="0" smtClean="0"/>
              <a:t>: </a:t>
            </a:r>
            <a:r>
              <a:rPr lang="en-US" sz="2000" dirty="0"/>
              <a:t>Sorted array A of size </a:t>
            </a:r>
            <a:r>
              <a:rPr lang="en-US" sz="2000" i="1" dirty="0"/>
              <a:t>n</a:t>
            </a:r>
            <a:r>
              <a:rPr lang="en-US" sz="2000" dirty="0"/>
              <a:t>, an element</a:t>
            </a:r>
            <a:r>
              <a:rPr lang="en-US" sz="2000" i="1" dirty="0"/>
              <a:t> x </a:t>
            </a:r>
            <a:r>
              <a:rPr lang="en-US" sz="2000" dirty="0"/>
              <a:t>to be </a:t>
            </a:r>
            <a:r>
              <a:rPr lang="en-US" sz="2000" dirty="0" smtClean="0"/>
              <a:t>searched.</a:t>
            </a:r>
          </a:p>
          <a:p>
            <a:r>
              <a:rPr lang="en-US" sz="2000" dirty="0"/>
              <a:t>Question</a:t>
            </a:r>
            <a:r>
              <a:rPr lang="en-US" sz="2000" dirty="0" smtClean="0"/>
              <a:t>: Is </a:t>
            </a:r>
            <a:r>
              <a:rPr lang="en-US" sz="2000" dirty="0"/>
              <a:t>x € </a:t>
            </a:r>
            <a:r>
              <a:rPr lang="en-US" sz="2000" dirty="0" smtClean="0"/>
              <a:t>A.</a:t>
            </a:r>
          </a:p>
          <a:p>
            <a:r>
              <a:rPr lang="en-US" sz="2000" dirty="0"/>
              <a:t>Check whether </a:t>
            </a:r>
            <a:r>
              <a:rPr lang="en-US" sz="2000" dirty="0" smtClean="0"/>
              <a:t>A[n/2</a:t>
            </a:r>
            <a:r>
              <a:rPr lang="en-US" sz="2000" dirty="0"/>
              <a:t>] = x. If x &gt; </a:t>
            </a:r>
            <a:r>
              <a:rPr lang="en-US" sz="2000" dirty="0" smtClean="0"/>
              <a:t>A[n/2], prune left half, else right half.</a:t>
            </a:r>
          </a:p>
          <a:p>
            <a:pPr marL="0" indent="0">
              <a:buNone/>
            </a:pPr>
            <a:r>
              <a:rPr lang="en-US" sz="2000" dirty="0" smtClean="0"/>
              <a:t>T(n) = T(n/2) + 1; n&gt;1; else T(n) = 1 if n = 1</a:t>
            </a:r>
          </a:p>
          <a:p>
            <a:pPr marL="0" indent="0">
              <a:buNone/>
            </a:pPr>
            <a:r>
              <a:rPr lang="en-US" sz="2000" dirty="0" smtClean="0"/>
              <a:t>T(n/2) = 1+ T(n/4);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= T(n/4) + 1 +1</a:t>
            </a:r>
          </a:p>
          <a:p>
            <a:pPr marL="0" indent="0">
              <a:buNone/>
            </a:pPr>
            <a:r>
              <a:rPr lang="en-US" sz="2000" dirty="0" smtClean="0"/>
              <a:t>= T(n/8) + 1+ 1+ 1</a:t>
            </a:r>
          </a:p>
          <a:p>
            <a:pPr marL="0" indent="0">
              <a:buNone/>
            </a:pPr>
            <a:r>
              <a:rPr lang="en-US" sz="2400" dirty="0" smtClean="0"/>
              <a:t>= T(n/2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 + 3</a:t>
            </a:r>
          </a:p>
          <a:p>
            <a:pPr marL="0" indent="0">
              <a:buNone/>
            </a:pPr>
            <a:r>
              <a:rPr lang="en-US" sz="2400" baseline="30000" dirty="0" smtClean="0"/>
              <a:t>…</a:t>
            </a:r>
          </a:p>
          <a:p>
            <a:pPr marL="0" indent="0">
              <a:buNone/>
            </a:pPr>
            <a:r>
              <a:rPr lang="en-US" sz="2400" baseline="30000" dirty="0" smtClean="0"/>
              <a:t>=</a:t>
            </a:r>
            <a:r>
              <a:rPr lang="en-US" sz="2400" dirty="0" smtClean="0"/>
              <a:t> T(n/2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) + k =&gt; 1 +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 =&gt;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 &lt;= 1+log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  &lt;= 2log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n, for all n&gt;=2 </a:t>
            </a:r>
          </a:p>
          <a:p>
            <a:pPr marL="0" indent="0">
              <a:buNone/>
            </a:pPr>
            <a:r>
              <a:rPr lang="en-US" sz="2400" dirty="0" smtClean="0"/>
              <a:t>= T(1) + k =&gt; n/2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= 1, n =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;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 =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; k=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n. T(n) = </a:t>
            </a:r>
            <a:r>
              <a:rPr lang="el-GR" sz="2400" b="1" dirty="0"/>
              <a:t>Ꝋ</a:t>
            </a:r>
            <a:r>
              <a:rPr lang="en-US" sz="2400" dirty="0"/>
              <a:t>(log</a:t>
            </a:r>
            <a:r>
              <a:rPr lang="en-US" sz="2400" baseline="-25000" dirty="0"/>
              <a:t>2</a:t>
            </a:r>
            <a:r>
              <a:rPr lang="en-US" sz="2400" dirty="0"/>
              <a:t>n). </a:t>
            </a:r>
            <a:endParaRPr lang="en-US" sz="2400" baseline="30000" dirty="0" smtClean="0"/>
          </a:p>
          <a:p>
            <a:pPr marL="0" indent="0">
              <a:buNone/>
            </a:pPr>
            <a:endParaRPr lang="en-US" sz="2400" baseline="300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0" y="666750"/>
            <a:ext cx="3581400" cy="3851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aseline="30000" dirty="0" smtClean="0"/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62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232171"/>
          </a:xfrm>
        </p:spPr>
        <p:txBody>
          <a:bodyPr>
            <a:noAutofit/>
          </a:bodyPr>
          <a:lstStyle/>
          <a:p>
            <a:r>
              <a:rPr lang="en-US" sz="2800" dirty="0" smtClean="0"/>
              <a:t>Substitution…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080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Solve : T(n) = T(n/2) + </a:t>
            </a:r>
            <a:r>
              <a:rPr lang="en-US" sz="1800" dirty="0" smtClean="0"/>
              <a:t>n, n&gt;1, else T(n) = c, n =1.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95350"/>
            <a:ext cx="35814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1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Recursion is Mathematical </a:t>
            </a:r>
            <a:r>
              <a:rPr lang="en-US" dirty="0" smtClean="0"/>
              <a:t>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/>
          </a:bodyPr>
          <a:lstStyle/>
          <a:p>
            <a:r>
              <a:rPr lang="en-US" sz="2400" dirty="0"/>
              <a:t>In </a:t>
            </a:r>
            <a:r>
              <a:rPr lang="en-US" sz="2400" dirty="0" smtClean="0"/>
              <a:t>both </a:t>
            </a:r>
            <a:r>
              <a:rPr lang="en-US" sz="2400" dirty="0"/>
              <a:t>we have general and </a:t>
            </a:r>
            <a:r>
              <a:rPr lang="en-US" sz="2400" dirty="0" smtClean="0"/>
              <a:t>initial conditions </a:t>
            </a:r>
            <a:r>
              <a:rPr lang="en-US" sz="2400" dirty="0"/>
              <a:t>with the general condition breaking the problem into smaller and smaller </a:t>
            </a:r>
            <a:r>
              <a:rPr lang="en-US" sz="2400" dirty="0" smtClean="0"/>
              <a:t>pieces.</a:t>
            </a:r>
          </a:p>
          <a:p>
            <a:r>
              <a:rPr lang="en-US" sz="2400" dirty="0"/>
              <a:t>The initial or </a:t>
            </a:r>
            <a:r>
              <a:rPr lang="en-US" sz="2400" dirty="0" smtClean="0"/>
              <a:t>initial condition </a:t>
            </a:r>
            <a:r>
              <a:rPr lang="en-US" sz="2400" dirty="0"/>
              <a:t>terminate the </a:t>
            </a:r>
            <a:r>
              <a:rPr lang="en-US" sz="2400" dirty="0" smtClean="0"/>
              <a:t>recursion.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nduction </a:t>
            </a:r>
            <a:r>
              <a:rPr lang="en-US" sz="2400" dirty="0"/>
              <a:t>provides a useful tool to solve recurrences </a:t>
            </a:r>
            <a:r>
              <a:rPr lang="en-US" sz="2400" b="1" dirty="0"/>
              <a:t>guess</a:t>
            </a:r>
            <a:r>
              <a:rPr lang="en-US" sz="2400" dirty="0"/>
              <a:t> a solution and prove it by </a:t>
            </a:r>
            <a:r>
              <a:rPr lang="en-US" sz="2400" dirty="0" smtClean="0"/>
              <a:t>induction.</a:t>
            </a:r>
          </a:p>
          <a:p>
            <a:r>
              <a:rPr lang="en-US" sz="2400" dirty="0" smtClean="0"/>
              <a:t>Let’s see how… before that </a:t>
            </a:r>
            <a:r>
              <a:rPr lang="en-US" sz="2400" i="1" dirty="0" smtClean="0">
                <a:solidFill>
                  <a:srgbClr val="00B050"/>
                </a:solidFill>
              </a:rPr>
              <a:t>recall Induction concept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43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1434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Substitution method through Guess…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38150"/>
            <a:ext cx="8610600" cy="4419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b="1" dirty="0" smtClean="0"/>
              <a:t>2. Recurrence</a:t>
            </a:r>
            <a:r>
              <a:rPr lang="en-US" sz="1800" b="1" dirty="0"/>
              <a:t>: T(1) = 1 and T(n) = </a:t>
            </a:r>
            <a:r>
              <a:rPr lang="en-US" sz="1800" b="1" dirty="0" smtClean="0"/>
              <a:t>2T(</a:t>
            </a:r>
            <a:r>
              <a:rPr lang="en-US" sz="1800" dirty="0" smtClean="0"/>
              <a:t>⌊n/2⌋)</a:t>
            </a:r>
            <a:r>
              <a:rPr lang="en-US" sz="1800" b="1" dirty="0" smtClean="0"/>
              <a:t>+ </a:t>
            </a:r>
            <a:r>
              <a:rPr lang="en-US" sz="1800" b="1" dirty="0"/>
              <a:t>n for n &gt; </a:t>
            </a:r>
            <a:r>
              <a:rPr lang="en-US" sz="1800" b="1" dirty="0" smtClean="0"/>
              <a:t>1</a:t>
            </a:r>
          </a:p>
          <a:p>
            <a:pPr marL="0" indent="0">
              <a:buNone/>
            </a:pPr>
            <a:r>
              <a:rPr lang="en-US" sz="1800" dirty="0"/>
              <a:t>We guess that the solution is T(n) = O(n log n). So we must prove that </a:t>
            </a:r>
            <a:r>
              <a:rPr lang="en-US" sz="1800" i="1" dirty="0"/>
              <a:t>T(n) ≤ </a:t>
            </a:r>
            <a:r>
              <a:rPr lang="en-US" sz="1800" i="1" dirty="0" err="1" smtClean="0"/>
              <a:t>cnlogn</a:t>
            </a:r>
            <a:r>
              <a:rPr lang="en-US" sz="1800" i="1" dirty="0" smtClean="0"/>
              <a:t> </a:t>
            </a:r>
            <a:r>
              <a:rPr lang="en-US" sz="1800" dirty="0"/>
              <a:t>for some constant </a:t>
            </a:r>
            <a:r>
              <a:rPr lang="en-US" sz="1800" i="1" dirty="0"/>
              <a:t>c</a:t>
            </a:r>
            <a:r>
              <a:rPr lang="en-US" sz="1800" dirty="0"/>
              <a:t>. (We will get to n</a:t>
            </a:r>
            <a:r>
              <a:rPr lang="en-US" sz="1800" baseline="-25000" dirty="0"/>
              <a:t>0</a:t>
            </a:r>
            <a:r>
              <a:rPr lang="en-US" sz="1800" dirty="0"/>
              <a:t> later, but for now let’s try to prove the statement for all n ≥ 1</a:t>
            </a:r>
            <a:r>
              <a:rPr lang="en-US" sz="1800" dirty="0" smtClean="0"/>
              <a:t>.)</a:t>
            </a:r>
          </a:p>
          <a:p>
            <a:pPr marL="0" indent="0">
              <a:buNone/>
            </a:pPr>
            <a:r>
              <a:rPr lang="en-US" sz="1800" dirty="0"/>
              <a:t>As </a:t>
            </a:r>
            <a:r>
              <a:rPr lang="en-US" sz="1800" dirty="0" smtClean="0"/>
              <a:t>per our </a:t>
            </a:r>
            <a:r>
              <a:rPr lang="en-US" sz="1800" dirty="0"/>
              <a:t>inductive hypothesis, we assume </a:t>
            </a:r>
            <a:r>
              <a:rPr lang="en-US" sz="1800" i="1" dirty="0"/>
              <a:t>T(n) ≤ </a:t>
            </a:r>
            <a:r>
              <a:rPr lang="en-US" sz="1800" i="1" dirty="0" err="1" smtClean="0"/>
              <a:t>cnlogn</a:t>
            </a:r>
            <a:r>
              <a:rPr lang="en-US" sz="1800" i="1" dirty="0" smtClean="0"/>
              <a:t> </a:t>
            </a:r>
            <a:r>
              <a:rPr lang="en-US" sz="1800" dirty="0"/>
              <a:t>for all positive numbers less than </a:t>
            </a:r>
            <a:r>
              <a:rPr lang="en-US" sz="1800" i="1" dirty="0"/>
              <a:t>n</a:t>
            </a:r>
            <a:r>
              <a:rPr lang="en-US" sz="1800" dirty="0"/>
              <a:t>. Therefore, </a:t>
            </a:r>
            <a:r>
              <a:rPr lang="en-US" sz="1800" dirty="0" smtClean="0"/>
              <a:t>T</a:t>
            </a:r>
            <a:r>
              <a:rPr lang="en-US" sz="1800" dirty="0"/>
              <a:t>(⌊n/2⌋) ≤ c ⌊n/2⌋ log</a:t>
            </a:r>
            <a:r>
              <a:rPr lang="en-US" sz="1800" dirty="0" smtClean="0"/>
              <a:t>(</a:t>
            </a:r>
            <a:r>
              <a:rPr lang="en-US" sz="1800" dirty="0"/>
              <a:t>⌊n/2⌋)), </a:t>
            </a:r>
            <a:r>
              <a:rPr lang="en-US" sz="1800" dirty="0" smtClean="0"/>
              <a:t>and</a:t>
            </a:r>
          </a:p>
          <a:p>
            <a:pPr marL="0" indent="0">
              <a:buNone/>
            </a:pPr>
            <a:r>
              <a:rPr lang="pt-BR" sz="1800" dirty="0"/>
              <a:t>T(n) ≤ </a:t>
            </a:r>
            <a:r>
              <a:rPr lang="pt-BR" sz="1800" dirty="0" smtClean="0"/>
              <a:t>2(c</a:t>
            </a:r>
            <a:r>
              <a:rPr lang="en-US" sz="1800" dirty="0"/>
              <a:t> ⌊n/2⌋</a:t>
            </a:r>
            <a:r>
              <a:rPr lang="pt-BR" sz="1800" dirty="0" smtClean="0"/>
              <a:t> </a:t>
            </a:r>
            <a:r>
              <a:rPr lang="pt-BR" sz="1800" dirty="0"/>
              <a:t>log</a:t>
            </a:r>
            <a:r>
              <a:rPr lang="pt-BR" sz="1800" dirty="0" smtClean="0"/>
              <a:t>(</a:t>
            </a:r>
            <a:r>
              <a:rPr lang="en-US" sz="1800" dirty="0"/>
              <a:t>⌊n/2⌋</a:t>
            </a:r>
            <a:r>
              <a:rPr lang="pt-BR" sz="1800" dirty="0" smtClean="0"/>
              <a:t>)) </a:t>
            </a:r>
            <a:r>
              <a:rPr lang="pt-BR" sz="1800" dirty="0"/>
              <a:t>+ n </a:t>
            </a: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        ≤ </a:t>
            </a:r>
            <a:r>
              <a:rPr lang="pt-BR" sz="1800" dirty="0"/>
              <a:t>cn log(n/2) + n </a:t>
            </a:r>
            <a:endParaRPr lang="pt-BR" sz="1800" dirty="0" smtClean="0"/>
          </a:p>
          <a:p>
            <a:pPr marL="0" indent="0">
              <a:buNone/>
            </a:pPr>
            <a:r>
              <a:rPr lang="pt-BR" sz="1800" dirty="0"/>
              <a:t> </a:t>
            </a:r>
            <a:r>
              <a:rPr lang="pt-BR" sz="1800" dirty="0" smtClean="0"/>
              <a:t>       = </a:t>
            </a:r>
            <a:r>
              <a:rPr lang="pt-BR" sz="1800" dirty="0"/>
              <a:t>cn log n − cn log 2 + n </a:t>
            </a:r>
            <a:endParaRPr lang="pt-BR" sz="1800" dirty="0" smtClean="0"/>
          </a:p>
          <a:p>
            <a:pPr marL="0" indent="0">
              <a:buNone/>
            </a:pPr>
            <a:r>
              <a:rPr lang="pt-BR" sz="1800" dirty="0"/>
              <a:t> </a:t>
            </a:r>
            <a:r>
              <a:rPr lang="pt-BR" sz="1800" dirty="0" smtClean="0"/>
              <a:t>       = </a:t>
            </a:r>
            <a:r>
              <a:rPr lang="pt-BR" sz="1800" dirty="0"/>
              <a:t>cn log n − cn + n </a:t>
            </a:r>
            <a:endParaRPr lang="pt-BR" sz="1800" dirty="0" smtClean="0"/>
          </a:p>
          <a:p>
            <a:pPr marL="0" indent="0">
              <a:buNone/>
            </a:pPr>
            <a:r>
              <a:rPr lang="pt-BR" sz="1800" dirty="0"/>
              <a:t> </a:t>
            </a:r>
            <a:r>
              <a:rPr lang="pt-BR" sz="1800" dirty="0" smtClean="0"/>
              <a:t>       ≤ </a:t>
            </a:r>
            <a:r>
              <a:rPr lang="pt-BR" sz="1800" dirty="0"/>
              <a:t>cn log n (for c ≥ 1) </a:t>
            </a:r>
            <a:endParaRPr lang="pt-BR" sz="1800" dirty="0" smtClean="0"/>
          </a:p>
          <a:p>
            <a:pPr marL="0" indent="0">
              <a:buNone/>
            </a:pPr>
            <a:r>
              <a:rPr lang="en-US" sz="1800" dirty="0"/>
              <a:t>Now we need to show the base case. This is tricky, because if T(n) ≤ </a:t>
            </a:r>
            <a:r>
              <a:rPr lang="en-US" sz="1800" dirty="0" err="1" smtClean="0"/>
              <a:t>cnlogn</a:t>
            </a:r>
            <a:r>
              <a:rPr lang="en-US" sz="1800" dirty="0"/>
              <a:t>, then T(1) ≤ 0, which is not a thing. So we revise our induction so that we only prove the statement for n ≥ 2, and the base cases of the induction proof (which is not the same as the base case of the recurrence!) are n = 2 and n = 3. (We are allowed to do this because asymptotic notation only requires us to prove our statement for n ≥ n</a:t>
            </a:r>
            <a:r>
              <a:rPr lang="en-US" sz="1800" baseline="-25000" dirty="0"/>
              <a:t>0</a:t>
            </a:r>
            <a:r>
              <a:rPr lang="en-US" sz="1800" dirty="0"/>
              <a:t>, and we can set n</a:t>
            </a:r>
            <a:r>
              <a:rPr lang="en-US" sz="1800" baseline="-25000" dirty="0"/>
              <a:t>0</a:t>
            </a:r>
            <a:r>
              <a:rPr lang="en-US" sz="1800" dirty="0"/>
              <a:t> = 2.) </a:t>
            </a:r>
          </a:p>
        </p:txBody>
      </p:sp>
    </p:spTree>
    <p:extLst>
      <p:ext uri="{BB962C8B-B14F-4D97-AF65-F5344CB8AC3E}">
        <p14:creationId xmlns:p14="http://schemas.microsoft.com/office/powerpoint/2010/main" val="14219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232171"/>
          </a:xfrm>
        </p:spPr>
        <p:txBody>
          <a:bodyPr>
            <a:noAutofit/>
          </a:bodyPr>
          <a:lstStyle/>
          <a:p>
            <a:r>
              <a:rPr lang="en-US" sz="2800" b="1" dirty="0"/>
              <a:t>Substitution method through Guess…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49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We choose n = 2 and n = 3 for our base cases because when we expand the recurrence formula, we will always go through either n = 2 or n = 3 before we hit the case where n = 1.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So proving the inductive step as above, plus proving the bound works for n = 2 and n = 3, suffices for our proof that the bound works for all n &gt; </a:t>
            </a:r>
            <a:r>
              <a:rPr lang="en-US" sz="2000" dirty="0" smtClean="0"/>
              <a:t>1.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Plugging the numbers into the recurrence formula, we get T(2) = 2T(1) + 2 = 4 and T(3) = 2T(1) + 3 = 5. So now we just need to choose a c that satisfies those constraints on T(2) and T(3). We can choose c = 2, because 4 ≤ </a:t>
            </a:r>
            <a:r>
              <a:rPr lang="en-US" sz="2000" dirty="0" smtClean="0"/>
              <a:t>2*2 log2 </a:t>
            </a:r>
            <a:r>
              <a:rPr lang="en-US" sz="2000" dirty="0"/>
              <a:t>and 5 ≤ </a:t>
            </a:r>
            <a:r>
              <a:rPr lang="en-US" sz="2000" dirty="0" smtClean="0"/>
              <a:t>2*3 log3.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Therefore, we have shown that T(n) ≤ 2n log n for all n ≥ 2, so T(n) = </a:t>
            </a:r>
            <a:r>
              <a:rPr lang="en-US" sz="2000" dirty="0">
                <a:solidFill>
                  <a:srgbClr val="00B050"/>
                </a:solidFill>
              </a:rPr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380776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3200" dirty="0" smtClean="0"/>
              <a:t>Guess Method…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0802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1. Solve: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= 2 T(n-1) + 1, T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0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Guess what the solution is?</a:t>
            </a:r>
          </a:p>
          <a:p>
            <a:r>
              <a:rPr lang="en-US" sz="2000" dirty="0" smtClean="0"/>
              <a:t>Prove </a:t>
            </a:r>
            <a:r>
              <a:rPr lang="en-US" sz="2000" dirty="0" err="1" smtClean="0"/>
              <a:t>T</a:t>
            </a:r>
            <a:r>
              <a:rPr lang="en-US" sz="2000" baseline="-25000" dirty="0" err="1"/>
              <a:t>n</a:t>
            </a:r>
            <a:r>
              <a:rPr lang="en-US" sz="2000" baseline="-25000" dirty="0"/>
              <a:t> </a:t>
            </a:r>
            <a:r>
              <a:rPr lang="en-US" sz="2000" dirty="0" smtClean="0"/>
              <a:t>= 2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 – 1 by induction</a:t>
            </a:r>
          </a:p>
          <a:p>
            <a:r>
              <a:rPr lang="en-US" sz="2000" dirty="0" smtClean="0"/>
              <a:t>Show that the base case is true: T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= 2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– 1 = 0</a:t>
            </a:r>
          </a:p>
          <a:p>
            <a:r>
              <a:rPr lang="en-US" sz="2000" dirty="0" smtClean="0"/>
              <a:t>Now assume true for T</a:t>
            </a:r>
            <a:r>
              <a:rPr lang="en-US" sz="2000" baseline="-25000" dirty="0" smtClean="0"/>
              <a:t>n-1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Using this assumption show:</a:t>
            </a:r>
          </a:p>
          <a:p>
            <a:pPr marL="0" indent="0"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= 2 T(n-1) + 1 = 2(2</a:t>
            </a:r>
            <a:r>
              <a:rPr lang="en-US" sz="2000" baseline="30000" dirty="0" smtClean="0"/>
              <a:t>n-1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/>
              <a:t>1) + 1 = </a:t>
            </a:r>
            <a:r>
              <a:rPr lang="en-US" sz="2000" dirty="0"/>
              <a:t>2</a:t>
            </a:r>
            <a:r>
              <a:rPr lang="en-US" sz="2000" baseline="30000" dirty="0"/>
              <a:t>n</a:t>
            </a:r>
            <a:r>
              <a:rPr lang="en-US" sz="2000" dirty="0"/>
              <a:t> – </a:t>
            </a:r>
            <a:r>
              <a:rPr lang="en-US" sz="2000" dirty="0" smtClean="0"/>
              <a:t>1</a:t>
            </a:r>
            <a:r>
              <a:rPr lang="en-US" sz="2000" dirty="0"/>
              <a:t> </a:t>
            </a:r>
            <a:r>
              <a:rPr lang="en-US" sz="2000" dirty="0" smtClean="0"/>
              <a:t>= O(</a:t>
            </a:r>
            <a:r>
              <a:rPr lang="en-US" sz="2000" dirty="0"/>
              <a:t>2</a:t>
            </a:r>
            <a:r>
              <a:rPr lang="en-US" sz="2000" baseline="30000" dirty="0"/>
              <a:t>n</a:t>
            </a:r>
            <a:r>
              <a:rPr lang="en-US" sz="2000" dirty="0" smtClean="0"/>
              <a:t>).</a:t>
            </a:r>
          </a:p>
          <a:p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098156"/>
              </p:ext>
            </p:extLst>
          </p:nvPr>
        </p:nvGraphicFramePr>
        <p:xfrm>
          <a:off x="1447800" y="1047750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baseline="-25000" dirty="0" err="1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7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08371"/>
          </a:xfrm>
        </p:spPr>
        <p:txBody>
          <a:bodyPr>
            <a:noAutofit/>
          </a:bodyPr>
          <a:lstStyle/>
          <a:p>
            <a:r>
              <a:rPr lang="en-US" sz="2800" dirty="0" smtClean="0"/>
              <a:t>Warnings!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>
            <a:normAutofit/>
          </a:bodyPr>
          <a:lstStyle/>
          <a:p>
            <a:r>
              <a:rPr lang="en-US" sz="2000" dirty="0"/>
              <a:t>Using the substitution method, it is easy to prove a weaker bound than the one you’re supposed to prove. For instance, if the runtime is O(n), you might still be able to substitute cn</a:t>
            </a:r>
            <a:r>
              <a:rPr lang="en-US" sz="2000" baseline="30000" dirty="0"/>
              <a:t>2</a:t>
            </a:r>
            <a:r>
              <a:rPr lang="en-US" sz="2000" dirty="0"/>
              <a:t> into the recurrence and prove that the bound is </a:t>
            </a:r>
            <a:r>
              <a:rPr lang="en-US" sz="2000" dirty="0" smtClean="0"/>
              <a:t>O(n</a:t>
            </a:r>
            <a:r>
              <a:rPr lang="en-US" sz="2000" baseline="30000" dirty="0" smtClean="0"/>
              <a:t>2 </a:t>
            </a:r>
            <a:r>
              <a:rPr lang="en-US" sz="2000" dirty="0"/>
              <a:t>). Which is technically true, but don’t let it mislead you into thinking it’s the best bound on the runtime. People often get burned by this on exams</a:t>
            </a:r>
            <a:r>
              <a:rPr lang="en-US" sz="2000" dirty="0" smtClean="0"/>
              <a:t>!</a:t>
            </a:r>
          </a:p>
          <a:p>
            <a:r>
              <a:rPr lang="en-US" sz="2000" dirty="0"/>
              <a:t>You must prove the exact form of the induction hypothesis. For example, in the recurrence T(n) = </a:t>
            </a:r>
            <a:r>
              <a:rPr lang="en-US" sz="2000" dirty="0" smtClean="0"/>
              <a:t>2T(n/2) </a:t>
            </a:r>
            <a:r>
              <a:rPr lang="en-US" sz="2000" dirty="0"/>
              <a:t>+ n, we could falsely “prove” T(n) = O(n) by guessing T(n) ≤ </a:t>
            </a:r>
            <a:r>
              <a:rPr lang="en-US" sz="2000" dirty="0" err="1"/>
              <a:t>cn</a:t>
            </a:r>
            <a:r>
              <a:rPr lang="en-US" sz="2000" dirty="0"/>
              <a:t> and then arguing T(n) ≤ </a:t>
            </a:r>
            <a:r>
              <a:rPr lang="en-US" sz="2000" dirty="0" smtClean="0"/>
              <a:t>2(</a:t>
            </a:r>
            <a:r>
              <a:rPr lang="en-US" sz="2000" dirty="0" err="1" smtClean="0"/>
              <a:t>cn</a:t>
            </a:r>
            <a:r>
              <a:rPr lang="en-US" sz="2000" dirty="0" smtClean="0"/>
              <a:t>/2) </a:t>
            </a:r>
            <a:r>
              <a:rPr lang="en-US" sz="2000" dirty="0"/>
              <a:t>+ n ≤ </a:t>
            </a:r>
            <a:r>
              <a:rPr lang="en-US" sz="2000" dirty="0" err="1"/>
              <a:t>cn</a:t>
            </a:r>
            <a:r>
              <a:rPr lang="en-US" sz="2000" dirty="0"/>
              <a:t> + n = O(n). Here we needed to prove T(n) ≤ </a:t>
            </a:r>
            <a:r>
              <a:rPr lang="en-US" sz="2000" dirty="0" err="1"/>
              <a:t>cn</a:t>
            </a:r>
            <a:r>
              <a:rPr lang="en-US" sz="2000" dirty="0"/>
              <a:t>, not T(n) ≤ (c + 1)n. Accumulated over many recursive calls, those “plus ones” add up. </a:t>
            </a:r>
          </a:p>
        </p:txBody>
      </p:sp>
    </p:spTree>
    <p:extLst>
      <p:ext uri="{BB962C8B-B14F-4D97-AF65-F5344CB8AC3E}">
        <p14:creationId xmlns:p14="http://schemas.microsoft.com/office/powerpoint/2010/main" val="35900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9550"/>
            <a:ext cx="8229600" cy="689371"/>
          </a:xfrm>
        </p:spPr>
        <p:txBody>
          <a:bodyPr>
            <a:noAutofit/>
          </a:bodyPr>
          <a:lstStyle/>
          <a:p>
            <a:r>
              <a:rPr lang="en-US" sz="2800" dirty="0"/>
              <a:t>Change of Variable </a:t>
            </a:r>
            <a:r>
              <a:rPr lang="en-US" sz="2800" dirty="0" smtClean="0"/>
              <a:t>Technique – Not in syllabus (for interested folks)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Solve: </a:t>
            </a:r>
            <a:r>
              <a:rPr lang="en-US" sz="2800" dirty="0"/>
              <a:t>T(n) = </a:t>
            </a:r>
            <a:r>
              <a:rPr lang="en-US" sz="2800" dirty="0" smtClean="0"/>
              <a:t>2T(</a:t>
            </a:r>
            <a:r>
              <a:rPr lang="en-US" sz="2800" dirty="0"/>
              <a:t>√</a:t>
            </a:r>
            <a:r>
              <a:rPr lang="en-US" sz="2800" dirty="0" smtClean="0"/>
              <a:t>n</a:t>
            </a:r>
            <a:r>
              <a:rPr lang="en-US" sz="2800" dirty="0"/>
              <a:t>) + 1 and T(1) = </a:t>
            </a:r>
            <a:r>
              <a:rPr lang="en-US" sz="2800" dirty="0" smtClean="0"/>
              <a:t>1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99" y="1352550"/>
            <a:ext cx="64674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9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Autofit/>
          </a:bodyPr>
          <a:lstStyle/>
          <a:p>
            <a:r>
              <a:rPr lang="en-US" sz="3200" dirty="0"/>
              <a:t>Change of Variable </a:t>
            </a:r>
            <a:r>
              <a:rPr lang="en-US" sz="3200" dirty="0" smtClean="0"/>
              <a:t>Technique…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5" y="1276350"/>
            <a:ext cx="8305799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3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992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Solve by change of variable method:</a:t>
            </a:r>
          </a:p>
          <a:p>
            <a:pPr marL="514350" indent="-514350">
              <a:buAutoNum type="arabicPeriod"/>
            </a:pPr>
            <a:r>
              <a:rPr lang="en-US" dirty="0" smtClean="0"/>
              <a:t>T(n</a:t>
            </a:r>
            <a:r>
              <a:rPr lang="en-US" dirty="0"/>
              <a:t>) = </a:t>
            </a:r>
            <a:r>
              <a:rPr lang="en-US" dirty="0" smtClean="0"/>
              <a:t>2T(</a:t>
            </a:r>
            <a:r>
              <a:rPr lang="en-US" dirty="0"/>
              <a:t>√n</a:t>
            </a:r>
            <a:r>
              <a:rPr lang="pt-BR" dirty="0" smtClean="0"/>
              <a:t>) </a:t>
            </a:r>
            <a:r>
              <a:rPr lang="pt-BR" dirty="0"/>
              <a:t>+ n and T(1) = </a:t>
            </a:r>
            <a:r>
              <a:rPr lang="pt-BR" dirty="0" smtClean="0"/>
              <a:t>1.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pt-BR" dirty="0" smtClean="0"/>
              <a:t>T(n) = </a:t>
            </a:r>
            <a:r>
              <a:rPr lang="en-US" dirty="0" smtClean="0"/>
              <a:t>3T</a:t>
            </a:r>
            <a:r>
              <a:rPr lang="en-US" dirty="0"/>
              <a:t>(√n</a:t>
            </a:r>
            <a:r>
              <a:rPr lang="pt-BR" dirty="0"/>
              <a:t>) + </a:t>
            </a:r>
            <a:r>
              <a:rPr lang="pt-BR" dirty="0" smtClean="0"/>
              <a:t>logn </a:t>
            </a:r>
            <a:r>
              <a:rPr lang="pt-BR" dirty="0"/>
              <a:t>and T(1) = 1.</a:t>
            </a:r>
          </a:p>
          <a:p>
            <a:pPr marL="0" indent="0">
              <a:buNone/>
            </a:pPr>
            <a:r>
              <a:rPr lang="pt-BR" dirty="0" smtClean="0"/>
              <a:t>3. </a:t>
            </a:r>
            <a:r>
              <a:rPr lang="pt-BR" dirty="0" smtClean="0"/>
              <a:t> </a:t>
            </a:r>
            <a:r>
              <a:rPr lang="en-US" dirty="0" smtClean="0"/>
              <a:t>T(n</a:t>
            </a:r>
            <a:r>
              <a:rPr lang="en-US" dirty="0"/>
              <a:t>) = </a:t>
            </a:r>
            <a:r>
              <a:rPr lang="en-US" dirty="0" smtClean="0"/>
              <a:t>2T</a:t>
            </a:r>
            <a:r>
              <a:rPr lang="en-US" dirty="0"/>
              <a:t> </a:t>
            </a:r>
            <a:r>
              <a:rPr lang="en-US" dirty="0" smtClean="0"/>
              <a:t>(√</a:t>
            </a:r>
            <a:r>
              <a:rPr lang="pt-BR" dirty="0" smtClean="0"/>
              <a:t>n</a:t>
            </a:r>
            <a:r>
              <a:rPr lang="pt-BR" dirty="0"/>
              <a:t>) + log n and T(1) = </a:t>
            </a:r>
            <a:r>
              <a:rPr lang="pt-BR" dirty="0" smtClean="0"/>
              <a:t>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Recursive Algorithms: Analysis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We have already discussed how to analyze the running time of (iterative) algorithms</a:t>
            </a:r>
          </a:p>
          <a:p>
            <a:r>
              <a:rPr lang="en-US" dirty="0" smtClean="0">
                <a:ea typeface="ＭＳ Ｐゴシック" pitchFamily="34" charset="-128"/>
              </a:rPr>
              <a:t>To analyze recursive algorithms, we require more sophisticated techniques</a:t>
            </a:r>
          </a:p>
          <a:p>
            <a:r>
              <a:rPr lang="en-US" dirty="0" smtClean="0">
                <a:ea typeface="ＭＳ Ｐゴシック" pitchFamily="34" charset="-128"/>
              </a:rPr>
              <a:t>Specifically, we study how to </a:t>
            </a:r>
            <a:r>
              <a:rPr lang="en-US" dirty="0" smtClean="0">
                <a:ea typeface="ＭＳ Ｐゴシック" pitchFamily="34" charset="-128"/>
              </a:rPr>
              <a:t>define </a:t>
            </a:r>
            <a:r>
              <a:rPr lang="en-US" dirty="0" smtClean="0">
                <a:ea typeface="ＭＳ Ｐゴシック" pitchFamily="34" charset="-128"/>
              </a:rPr>
              <a:t>&amp; solve </a:t>
            </a:r>
            <a:r>
              <a:rPr lang="en-US" u="sng" dirty="0" smtClean="0">
                <a:ea typeface="ＭＳ Ｐゴシック" pitchFamily="34" charset="-128"/>
              </a:rPr>
              <a:t>recurrence relations</a:t>
            </a:r>
            <a:r>
              <a:rPr lang="en-US" dirty="0" smtClean="0">
                <a:ea typeface="ＭＳ Ｐゴシック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58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ea typeface="ＭＳ Ｐゴシック" pitchFamily="34" charset="-128"/>
              </a:rPr>
              <a:t>Recurrence Trees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ea typeface="ＭＳ Ｐゴシック" pitchFamily="34" charset="-128"/>
              </a:rPr>
              <a:t>When using recurrence trees, we graphically represent the recursion.</a:t>
            </a:r>
          </a:p>
          <a:p>
            <a:r>
              <a:rPr lang="en-US" sz="2400" dirty="0" smtClean="0">
                <a:ea typeface="ＭＳ Ｐゴシック" pitchFamily="34" charset="-128"/>
              </a:rPr>
              <a:t>Each node in the tree is an instance of the function.  As we progress downward, the size of the input decreases.</a:t>
            </a:r>
          </a:p>
          <a:p>
            <a:r>
              <a:rPr lang="en-US" sz="2400" dirty="0" smtClean="0">
                <a:ea typeface="ＭＳ Ｐゴシック" pitchFamily="34" charset="-128"/>
              </a:rPr>
              <a:t>The contribution of each level to the function is equivalent to the number of nodes at that level </a:t>
            </a:r>
            <a:r>
              <a:rPr lang="en-US" sz="2400" b="1" dirty="0" smtClean="0">
                <a:ea typeface="ＭＳ Ｐゴシック" pitchFamily="34" charset="-128"/>
              </a:rPr>
              <a:t>times</a:t>
            </a:r>
            <a:r>
              <a:rPr lang="en-US" sz="2400" dirty="0" smtClean="0">
                <a:ea typeface="ＭＳ Ｐゴシック" pitchFamily="34" charset="-128"/>
              </a:rPr>
              <a:t> the non-recursive cost on the size of the input at that level.</a:t>
            </a:r>
          </a:p>
          <a:p>
            <a:r>
              <a:rPr lang="en-US" sz="2400" dirty="0" smtClean="0">
                <a:ea typeface="ＭＳ Ｐゴシック" pitchFamily="34" charset="-128"/>
              </a:rPr>
              <a:t>The tree ends at the </a:t>
            </a:r>
            <a:r>
              <a:rPr lang="en-US" sz="2400" b="1" dirty="0" smtClean="0">
                <a:ea typeface="ＭＳ Ｐゴシック" pitchFamily="34" charset="-128"/>
              </a:rPr>
              <a:t>depth</a:t>
            </a:r>
            <a:r>
              <a:rPr lang="en-US" sz="2400" dirty="0" smtClean="0">
                <a:ea typeface="ＭＳ Ｐゴシック" pitchFamily="34" charset="-128"/>
              </a:rPr>
              <a:t> at which we reach the base case.</a:t>
            </a:r>
          </a:p>
          <a:p>
            <a:r>
              <a:rPr lang="en-US" sz="2400" dirty="0" smtClean="0">
                <a:ea typeface="ＭＳ Ｐゴシック" pitchFamily="34" charset="-128"/>
              </a:rPr>
              <a:t>As an example, we consider a recursive function of the form</a:t>
            </a:r>
          </a:p>
          <a:p>
            <a:pPr algn="ctr">
              <a:buFont typeface="Arial" pitchFamily="34" charset="0"/>
              <a:buNone/>
            </a:pPr>
            <a:r>
              <a:rPr lang="en-US" sz="2400" dirty="0" smtClean="0">
                <a:ea typeface="ＭＳ Ｐゴシック" pitchFamily="34" charset="-128"/>
              </a:rPr>
              <a:t>T(n) = </a:t>
            </a:r>
            <a:r>
              <a:rPr lang="en-US" sz="2400" dirty="0" smtClean="0">
                <a:ea typeface="ＭＳ Ｐゴシック" pitchFamily="34" charset="-128"/>
                <a:sym typeface="Symbol" pitchFamily="18" charset="2"/>
              </a:rPr>
              <a:t></a:t>
            </a:r>
            <a:r>
              <a:rPr lang="en-US" sz="2400" dirty="0" smtClean="0">
                <a:ea typeface="ＭＳ Ｐゴシック" pitchFamily="34" charset="-128"/>
              </a:rPr>
              <a:t>T(n/</a:t>
            </a:r>
            <a:r>
              <a:rPr lang="en-US" sz="2400" dirty="0" smtClean="0">
                <a:ea typeface="ＭＳ Ｐゴシック" pitchFamily="34" charset="-128"/>
                <a:sym typeface="Symbol" pitchFamily="18" charset="2"/>
              </a:rPr>
              <a:t></a:t>
            </a:r>
            <a:r>
              <a:rPr lang="en-US" sz="2400" dirty="0" smtClean="0">
                <a:ea typeface="ＭＳ Ｐゴシック" pitchFamily="34" charset="-128"/>
              </a:rPr>
              <a:t>) + f(n),   T(</a:t>
            </a:r>
            <a:r>
              <a:rPr lang="en-US" sz="2400" dirty="0" smtClean="0">
                <a:ea typeface="ＭＳ Ｐゴシック" pitchFamily="34" charset="-128"/>
                <a:sym typeface="Symbol" pitchFamily="18" charset="2"/>
              </a:rPr>
              <a:t></a:t>
            </a:r>
            <a:r>
              <a:rPr lang="en-US" sz="2400" dirty="0" smtClean="0">
                <a:ea typeface="ＭＳ Ｐゴシック" pitchFamily="34" charset="-128"/>
              </a:rPr>
              <a:t>) = c    </a:t>
            </a:r>
          </a:p>
        </p:txBody>
      </p:sp>
    </p:spTree>
    <p:extLst>
      <p:ext uri="{BB962C8B-B14F-4D97-AF65-F5344CB8AC3E}">
        <p14:creationId xmlns:p14="http://schemas.microsoft.com/office/powerpoint/2010/main" val="160379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"/>
            <a:ext cx="4952999" cy="895350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Example - 1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52"/>
            <a:ext cx="8229601" cy="38861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T(n) = </a:t>
            </a:r>
            <a:r>
              <a:rPr lang="en-US" dirty="0" smtClean="0"/>
              <a:t>2T(n/2) + </a:t>
            </a:r>
            <a:r>
              <a:rPr lang="en-US" i="1" dirty="0" smtClean="0"/>
              <a:t>c</a:t>
            </a:r>
            <a:r>
              <a:rPr lang="en-US" dirty="0" smtClean="0"/>
              <a:t>, n&gt;1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          </a:t>
            </a:r>
            <a:r>
              <a:rPr lang="en-US" dirty="0" smtClean="0"/>
              <a:t> = </a:t>
            </a:r>
            <a:r>
              <a:rPr lang="en-US" i="1" dirty="0" smtClean="0"/>
              <a:t>c</a:t>
            </a:r>
            <a:r>
              <a:rPr lang="en-US" dirty="0"/>
              <a:t>		</a:t>
            </a:r>
            <a:r>
              <a:rPr lang="en-US" dirty="0" smtClean="0"/>
              <a:t>  n=1</a:t>
            </a:r>
          </a:p>
          <a:p>
            <a:r>
              <a:rPr lang="en-US" i="1" dirty="0" smtClean="0"/>
              <a:t>c+2c+4c+8c+</a:t>
            </a:r>
            <a:r>
              <a:rPr lang="en-US" dirty="0" smtClean="0"/>
              <a:t>n</a:t>
            </a:r>
            <a:r>
              <a:rPr lang="en-US" i="1" dirty="0" smtClean="0"/>
              <a:t>c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c(1+2+4+8+…..+2</a:t>
            </a:r>
            <a:r>
              <a:rPr lang="en-US" baseline="30000" dirty="0" smtClean="0"/>
              <a:t>k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c{1(2</a:t>
            </a:r>
            <a:r>
              <a:rPr lang="en-US" baseline="30000" dirty="0" smtClean="0"/>
              <a:t>k+1</a:t>
            </a:r>
            <a:r>
              <a:rPr lang="en-US" dirty="0" smtClean="0"/>
              <a:t>-1)/(2-1)}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c(</a:t>
            </a:r>
            <a:r>
              <a:rPr lang="en-US" dirty="0"/>
              <a:t>2</a:t>
            </a:r>
            <a:r>
              <a:rPr lang="en-US" baseline="30000" dirty="0"/>
              <a:t>k+1</a:t>
            </a:r>
            <a:r>
              <a:rPr lang="en-US" dirty="0"/>
              <a:t>-1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c((2</a:t>
            </a:r>
            <a:r>
              <a:rPr lang="en-US" baseline="30000" dirty="0" smtClean="0"/>
              <a:t>k</a:t>
            </a:r>
            <a:r>
              <a:rPr lang="en-US" dirty="0" smtClean="0"/>
              <a:t> * 2</a:t>
            </a:r>
            <a:r>
              <a:rPr lang="en-US" baseline="30000" dirty="0" smtClean="0"/>
              <a:t>1 </a:t>
            </a:r>
            <a:r>
              <a:rPr lang="en-US" dirty="0" smtClean="0"/>
              <a:t>)-1); k = ?; 2</a:t>
            </a:r>
            <a:r>
              <a:rPr lang="en-US" baseline="30000" dirty="0" smtClean="0"/>
              <a:t>k </a:t>
            </a:r>
            <a:r>
              <a:rPr lang="en-US" dirty="0" smtClean="0"/>
              <a:t>= n; log</a:t>
            </a:r>
            <a:r>
              <a:rPr lang="en-US" baseline="-25000" dirty="0" smtClean="0"/>
              <a:t>2</a:t>
            </a:r>
            <a:r>
              <a:rPr lang="en-US" dirty="0" smtClean="0"/>
              <a:t>2</a:t>
            </a:r>
            <a:r>
              <a:rPr lang="en-US" baseline="30000" dirty="0" smtClean="0"/>
              <a:t>k </a:t>
            </a:r>
            <a:r>
              <a:rPr lang="en-US" dirty="0"/>
              <a:t>=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n; k = log</a:t>
            </a:r>
            <a:r>
              <a:rPr lang="en-US" baseline="-25000" dirty="0" smtClean="0"/>
              <a:t>2</a:t>
            </a:r>
            <a:r>
              <a:rPr lang="en-US" dirty="0" smtClean="0"/>
              <a:t>n;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c(2.2</a:t>
            </a:r>
            <a:r>
              <a:rPr lang="en-US" baseline="30000" dirty="0" smtClean="0"/>
              <a:t>log</a:t>
            </a:r>
            <a:r>
              <a:rPr lang="en-US" sz="2400" baseline="-25000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 -</a:t>
            </a:r>
            <a:r>
              <a:rPr lang="en-US" dirty="0"/>
              <a:t>1</a:t>
            </a:r>
            <a:r>
              <a:rPr lang="en-US" dirty="0" smtClean="0"/>
              <a:t>) = 2n -1.</a:t>
            </a:r>
          </a:p>
          <a:p>
            <a:r>
              <a:rPr lang="en-US" dirty="0" smtClean="0"/>
              <a:t>T(n) = O(n)</a:t>
            </a:r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5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ea typeface="ＭＳ Ｐゴシック" pitchFamily="34" charset="-128"/>
              </a:rPr>
              <a:t>Recurrence Tree – e.g. 1</a:t>
            </a:r>
          </a:p>
        </p:txBody>
      </p:sp>
      <p:sp>
        <p:nvSpPr>
          <p:cNvPr id="75780" name="Content Placeholder 2"/>
          <p:cNvSpPr>
            <a:spLocks noGrp="1"/>
          </p:cNvSpPr>
          <p:nvPr>
            <p:ph idx="1"/>
          </p:nvPr>
        </p:nvSpPr>
        <p:spPr>
          <a:xfrm>
            <a:off x="-76200" y="1028701"/>
            <a:ext cx="1066800" cy="3565922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None/>
            </a:pPr>
            <a:r>
              <a:rPr lang="en-US" sz="1800" b="1" dirty="0" smtClean="0">
                <a:ea typeface="ＭＳ Ｐゴシック" pitchFamily="34" charset="-128"/>
              </a:rPr>
              <a:t>Iteration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0</a:t>
            </a:r>
          </a:p>
          <a:p>
            <a:pPr algn="ctr"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1</a:t>
            </a:r>
          </a:p>
          <a:p>
            <a:pPr algn="ctr"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2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k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log</a:t>
            </a:r>
            <a:r>
              <a:rPr lang="en-US" sz="1800" baseline="-25000" dirty="0" smtClean="0">
                <a:ea typeface="ＭＳ Ｐゴシック" pitchFamily="34" charset="-128"/>
                <a:sym typeface="Symbol" pitchFamily="18" charset="2"/>
              </a:rPr>
              <a:t>2 </a:t>
            </a:r>
            <a:r>
              <a:rPr lang="en-US" sz="1800" dirty="0" smtClean="0">
                <a:ea typeface="ＭＳ Ｐゴシック" pitchFamily="34" charset="-128"/>
              </a:rPr>
              <a:t>n</a:t>
            </a:r>
          </a:p>
          <a:p>
            <a:pPr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400" y="125730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T(n)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7716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17716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23431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71800" y="23431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23431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00800" y="23431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2" name="Straight Connector 21"/>
          <p:cNvCxnSpPr>
            <a:stCxn id="4" idx="2"/>
            <a:endCxn id="5" idx="0"/>
          </p:cNvCxnSpPr>
          <p:nvPr/>
        </p:nvCxnSpPr>
        <p:spPr>
          <a:xfrm rot="5400000">
            <a:off x="3171825" y="866775"/>
            <a:ext cx="28575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  <a:endCxn id="8" idx="0"/>
          </p:cNvCxnSpPr>
          <p:nvPr/>
        </p:nvCxnSpPr>
        <p:spPr>
          <a:xfrm rot="16200000" flipH="1">
            <a:off x="4886325" y="676275"/>
            <a:ext cx="285750" cy="190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18" idx="0"/>
          </p:cNvCxnSpPr>
          <p:nvPr/>
        </p:nvCxnSpPr>
        <p:spPr>
          <a:xfrm rot="5400000">
            <a:off x="5543550" y="1905000"/>
            <a:ext cx="3429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2"/>
            <a:endCxn id="19" idx="0"/>
          </p:cNvCxnSpPr>
          <p:nvPr/>
        </p:nvCxnSpPr>
        <p:spPr>
          <a:xfrm rot="16200000" flipH="1">
            <a:off x="6267450" y="1714500"/>
            <a:ext cx="3429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0" idx="0"/>
          </p:cNvCxnSpPr>
          <p:nvPr/>
        </p:nvCxnSpPr>
        <p:spPr>
          <a:xfrm rot="5400000">
            <a:off x="1962150" y="1752600"/>
            <a:ext cx="3429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2"/>
            <a:endCxn id="12" idx="0"/>
          </p:cNvCxnSpPr>
          <p:nvPr/>
        </p:nvCxnSpPr>
        <p:spPr>
          <a:xfrm rot="16200000" flipH="1">
            <a:off x="2838450" y="1714500"/>
            <a:ext cx="3429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94" name="Content Placeholder 2"/>
          <p:cNvSpPr txBox="1">
            <a:spLocks/>
          </p:cNvSpPr>
          <p:nvPr/>
        </p:nvSpPr>
        <p:spPr bwMode="auto">
          <a:xfrm>
            <a:off x="5715000" y="895350"/>
            <a:ext cx="32004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Arial" pitchFamily="34" charset="0"/>
              <a:buNone/>
            </a:pP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 smtClean="0">
                <a:latin typeface="Calibri" pitchFamily="34" charset="0"/>
              </a:rPr>
              <a:t>2</a:t>
            </a:r>
            <a:r>
              <a:rPr lang="en-US" sz="1800" baseline="30000" dirty="0" smtClean="0">
                <a:latin typeface="Calibri" pitchFamily="34" charset="0"/>
              </a:rPr>
              <a:t>0</a:t>
            </a:r>
            <a:r>
              <a:rPr lang="en-US" sz="1800" dirty="0" smtClean="0">
                <a:latin typeface="Calibri" pitchFamily="34" charset="0"/>
              </a:rPr>
              <a:t>*c(number of recursive calls)</a:t>
            </a: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 smtClean="0">
                <a:latin typeface="Calibri" pitchFamily="34" charset="0"/>
              </a:rPr>
              <a:t>                                2</a:t>
            </a:r>
            <a:r>
              <a:rPr lang="en-US" sz="1800" baseline="30000" dirty="0" smtClean="0">
                <a:latin typeface="Calibri" pitchFamily="34" charset="0"/>
              </a:rPr>
              <a:t>1</a:t>
            </a:r>
            <a:r>
              <a:rPr lang="en-US" sz="1800" dirty="0" smtClean="0">
                <a:latin typeface="Calibri" pitchFamily="34" charset="0"/>
              </a:rPr>
              <a:t>*c</a:t>
            </a: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 smtClean="0">
                <a:latin typeface="Calibri" pitchFamily="34" charset="0"/>
              </a:rPr>
              <a:t>                        </a:t>
            </a: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                                2</a:t>
            </a:r>
            <a:r>
              <a:rPr lang="en-US" sz="1800" baseline="30000" dirty="0" smtClean="0">
                <a:latin typeface="Calibri" pitchFamily="34" charset="0"/>
              </a:rPr>
              <a:t>2</a:t>
            </a:r>
            <a:r>
              <a:rPr lang="en-US" sz="1800" dirty="0" smtClean="0">
                <a:latin typeface="Calibri" pitchFamily="34" charset="0"/>
              </a:rPr>
              <a:t>*c</a:t>
            </a: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 smtClean="0">
                <a:latin typeface="Calibri" pitchFamily="34" charset="0"/>
              </a:rPr>
              <a:t>                                  2</a:t>
            </a:r>
            <a:r>
              <a:rPr lang="en-US" sz="1800" baseline="30000" dirty="0" smtClean="0">
                <a:latin typeface="Calibri" pitchFamily="34" charset="0"/>
              </a:rPr>
              <a:t>3</a:t>
            </a:r>
            <a:r>
              <a:rPr lang="en-US" sz="1800" dirty="0" smtClean="0">
                <a:latin typeface="Calibri" pitchFamily="34" charset="0"/>
              </a:rPr>
              <a:t>*c</a:t>
            </a: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 smtClean="0">
                <a:latin typeface="Calibri" pitchFamily="34" charset="0"/>
              </a:rPr>
              <a:t>                             .</a:t>
            </a: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 smtClean="0">
                <a:latin typeface="Calibri" pitchFamily="34" charset="0"/>
              </a:rPr>
              <a:t>                             .</a:t>
            </a: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 smtClean="0">
                <a:latin typeface="Calibri" pitchFamily="34" charset="0"/>
              </a:rPr>
              <a:t>                             .</a:t>
            </a: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 smtClean="0">
                <a:latin typeface="Calibri" pitchFamily="34" charset="0"/>
              </a:rPr>
              <a:t>                                  2</a:t>
            </a:r>
            <a:r>
              <a:rPr lang="en-US" sz="1800" baseline="30000" dirty="0" smtClean="0">
                <a:latin typeface="Calibri" pitchFamily="34" charset="0"/>
              </a:rPr>
              <a:t>k</a:t>
            </a:r>
            <a:r>
              <a:rPr lang="en-US" sz="1800" dirty="0" smtClean="0">
                <a:latin typeface="Calibri" pitchFamily="34" charset="0"/>
              </a:rPr>
              <a:t>*c</a:t>
            </a: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 smtClean="0">
                <a:latin typeface="Calibri" pitchFamily="34" charset="0"/>
              </a:rPr>
              <a:t>                       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8288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6670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052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4196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3340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484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628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7" name="Straight Connector 56"/>
          <p:cNvCxnSpPr>
            <a:stCxn id="10" idx="2"/>
            <a:endCxn id="27" idx="0"/>
          </p:cNvCxnSpPr>
          <p:nvPr/>
        </p:nvCxnSpPr>
        <p:spPr>
          <a:xfrm rot="5400000">
            <a:off x="1276350" y="2590800"/>
            <a:ext cx="4572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0" idx="2"/>
            <a:endCxn id="46" idx="0"/>
          </p:cNvCxnSpPr>
          <p:nvPr/>
        </p:nvCxnSpPr>
        <p:spPr>
          <a:xfrm rot="16200000" flipH="1">
            <a:off x="1733550" y="2552700"/>
            <a:ext cx="4572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2" idx="2"/>
            <a:endCxn id="47" idx="0"/>
          </p:cNvCxnSpPr>
          <p:nvPr/>
        </p:nvCxnSpPr>
        <p:spPr>
          <a:xfrm rot="5400000">
            <a:off x="3028950" y="2590800"/>
            <a:ext cx="4572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2" idx="2"/>
            <a:endCxn id="48" idx="0"/>
          </p:cNvCxnSpPr>
          <p:nvPr/>
        </p:nvCxnSpPr>
        <p:spPr>
          <a:xfrm rot="16200000" flipH="1">
            <a:off x="3448050" y="2590800"/>
            <a:ext cx="4572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8" idx="2"/>
            <a:endCxn id="49" idx="0"/>
          </p:cNvCxnSpPr>
          <p:nvPr/>
        </p:nvCxnSpPr>
        <p:spPr>
          <a:xfrm rot="5400000">
            <a:off x="4895850" y="2476500"/>
            <a:ext cx="4572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" idx="2"/>
            <a:endCxn id="50" idx="0"/>
          </p:cNvCxnSpPr>
          <p:nvPr/>
        </p:nvCxnSpPr>
        <p:spPr>
          <a:xfrm rot="16200000" flipH="1">
            <a:off x="5353050" y="2667000"/>
            <a:ext cx="4572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9" idx="2"/>
            <a:endCxn id="51" idx="0"/>
          </p:cNvCxnSpPr>
          <p:nvPr/>
        </p:nvCxnSpPr>
        <p:spPr>
          <a:xfrm rot="5400000">
            <a:off x="6534150" y="2667000"/>
            <a:ext cx="4572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9" idx="2"/>
            <a:endCxn id="52" idx="0"/>
          </p:cNvCxnSpPr>
          <p:nvPr/>
        </p:nvCxnSpPr>
        <p:spPr>
          <a:xfrm rot="16200000" flipH="1">
            <a:off x="6991350" y="2476500"/>
            <a:ext cx="4572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2824259" y="895350"/>
            <a:ext cx="2123881" cy="318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400" dirty="0" smtClean="0">
                <a:solidFill>
                  <a:srgbClr val="00B050"/>
                </a:solidFill>
                <a:ea typeface="ＭＳ Ｐゴシック" pitchFamily="34" charset="-128"/>
              </a:rPr>
              <a:t>Input Size Reduction Tree</a:t>
            </a:r>
          </a:p>
          <a:p>
            <a:pPr>
              <a:buFont typeface="Arial" pitchFamily="34" charset="0"/>
              <a:buNone/>
            </a:pPr>
            <a:endParaRPr lang="en-US" sz="1800" dirty="0" smtClean="0">
              <a:solidFill>
                <a:srgbClr val="00B050"/>
              </a:solidFill>
              <a:ea typeface="ＭＳ Ｐゴシック" pitchFamily="34" charset="-128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862859" y="895350"/>
            <a:ext cx="2123881" cy="318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400" dirty="0" smtClean="0">
                <a:solidFill>
                  <a:srgbClr val="00B050"/>
                </a:solidFill>
                <a:ea typeface="ＭＳ Ｐゴシック" pitchFamily="34" charset="-128"/>
              </a:rPr>
              <a:t>Computation Cost Tree</a:t>
            </a:r>
          </a:p>
          <a:p>
            <a:pPr>
              <a:buFont typeface="Arial" pitchFamily="34" charset="0"/>
              <a:buNone/>
            </a:pPr>
            <a:endParaRPr lang="en-US" sz="1800" dirty="0" smtClean="0">
              <a:solidFill>
                <a:srgbClr val="00B05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991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 - 2… (Similar to previous one)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/>
          </a:bodyPr>
          <a:lstStyle/>
          <a:p>
            <a:r>
              <a:rPr lang="en-US" sz="2900" dirty="0">
                <a:ea typeface="ＭＳ Ｐゴシック" pitchFamily="34" charset="-128"/>
                <a:sym typeface="Symbol" pitchFamily="18" charset="2"/>
              </a:rPr>
              <a:t>Consider the following concrete example</a:t>
            </a:r>
          </a:p>
          <a:p>
            <a:pPr>
              <a:buNone/>
            </a:pPr>
            <a:r>
              <a:rPr lang="en-US" sz="2900" dirty="0">
                <a:ea typeface="ＭＳ Ｐゴシック" pitchFamily="34" charset="-128"/>
                <a:sym typeface="Symbol" pitchFamily="18" charset="2"/>
              </a:rPr>
              <a:t>T(n) = 2T(n/2) + n,   T(1)= </a:t>
            </a: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4</a:t>
            </a:r>
          </a:p>
          <a:p>
            <a:pPr algn="ctr">
              <a:buNone/>
            </a:pPr>
            <a:endParaRPr lang="en-US" sz="2000" dirty="0" smtClean="0">
              <a:ea typeface="ＭＳ Ｐゴシック" pitchFamily="34" charset="-128"/>
              <a:sym typeface="Symbol" pitchFamily="18" charset="2"/>
            </a:endParaRPr>
          </a:p>
          <a:p>
            <a:pPr algn="ctr">
              <a:buNone/>
            </a:pPr>
            <a:r>
              <a:rPr lang="en-US" sz="2000" dirty="0" smtClean="0">
                <a:ea typeface="ＭＳ Ｐゴシック" pitchFamily="34" charset="-128"/>
              </a:rPr>
              <a:t> </a:t>
            </a:r>
            <a:endParaRPr lang="en-US" sz="2000" dirty="0">
              <a:ea typeface="ＭＳ Ｐゴシック" pitchFamily="34" charset="-128"/>
            </a:endParaRPr>
          </a:p>
          <a:p>
            <a:pPr algn="ctr">
              <a:buNone/>
            </a:pPr>
            <a:endParaRPr lang="en-US" sz="2000" dirty="0" smtClean="0">
              <a:ea typeface="ＭＳ Ｐゴシック" pitchFamily="34" charset="-128"/>
            </a:endParaRPr>
          </a:p>
          <a:p>
            <a:pPr algn="ctr">
              <a:buNone/>
            </a:pPr>
            <a:endParaRPr lang="en-US" sz="2000" dirty="0">
              <a:ea typeface="ＭＳ Ｐゴシック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 - 2… (Similar to previous one)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>
                <a:ea typeface="ＭＳ Ｐゴシック" pitchFamily="34" charset="-128"/>
                <a:sym typeface="Symbol" pitchFamily="18" charset="2"/>
              </a:rPr>
              <a:t>Consider the following concrete example</a:t>
            </a:r>
          </a:p>
          <a:p>
            <a:pPr>
              <a:buNone/>
            </a:pPr>
            <a:r>
              <a:rPr lang="en-US" sz="2900" dirty="0">
                <a:ea typeface="ＭＳ Ｐゴシック" pitchFamily="34" charset="-128"/>
                <a:sym typeface="Symbol" pitchFamily="18" charset="2"/>
              </a:rPr>
              <a:t>T(n) = 2T(n/2) + n,   T(1)= </a:t>
            </a: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4</a:t>
            </a:r>
          </a:p>
          <a:p>
            <a:pPr marL="0" indent="0" fontAlgn="base">
              <a:buNone/>
            </a:pPr>
            <a:r>
              <a:rPr lang="en-US" sz="2900" dirty="0"/>
              <a:t>Determine cost of each level-</a:t>
            </a:r>
          </a:p>
          <a:p>
            <a:pPr fontAlgn="base"/>
            <a:r>
              <a:rPr lang="en-US" sz="2900" dirty="0"/>
              <a:t>Cost of level-0 = n</a:t>
            </a:r>
          </a:p>
          <a:p>
            <a:pPr fontAlgn="base"/>
            <a:r>
              <a:rPr lang="en-US" sz="2900" dirty="0"/>
              <a:t>Cost of level-1 = n/2 + n/2 = n</a:t>
            </a:r>
          </a:p>
          <a:p>
            <a:pPr fontAlgn="base"/>
            <a:r>
              <a:rPr lang="en-US" sz="2900" dirty="0"/>
              <a:t>Cost of level-2 = n/4 + n/4 + n/4 + n/4 = n and so on</a:t>
            </a:r>
            <a:r>
              <a:rPr lang="en-US" sz="2900" dirty="0" smtClean="0"/>
              <a:t>.</a:t>
            </a:r>
          </a:p>
          <a:p>
            <a:pPr fontAlgn="base"/>
            <a:endParaRPr lang="en-US" sz="2900" dirty="0"/>
          </a:p>
          <a:p>
            <a:pPr>
              <a:buNone/>
            </a:pPr>
            <a:r>
              <a:rPr lang="en-US" sz="2900" dirty="0" smtClean="0"/>
              <a:t>WKT, at level k, n/2</a:t>
            </a:r>
            <a:r>
              <a:rPr lang="en-US" sz="2900" baseline="30000" dirty="0" smtClean="0"/>
              <a:t>k</a:t>
            </a:r>
            <a:r>
              <a:rPr lang="en-US" sz="2900" dirty="0" smtClean="0"/>
              <a:t> = 1; 2</a:t>
            </a:r>
            <a:r>
              <a:rPr lang="en-US" sz="2900" baseline="30000" dirty="0" smtClean="0"/>
              <a:t>k </a:t>
            </a:r>
            <a:r>
              <a:rPr lang="en-US" sz="2900" dirty="0"/>
              <a:t>= n; log</a:t>
            </a:r>
            <a:r>
              <a:rPr lang="en-US" sz="2900" baseline="-25000" dirty="0"/>
              <a:t>2</a:t>
            </a:r>
            <a:r>
              <a:rPr lang="en-US" sz="2900" dirty="0"/>
              <a:t>2</a:t>
            </a:r>
            <a:r>
              <a:rPr lang="en-US" sz="2900" baseline="30000" dirty="0"/>
              <a:t>k </a:t>
            </a:r>
            <a:r>
              <a:rPr lang="en-US" sz="2900" dirty="0"/>
              <a:t>= log</a:t>
            </a:r>
            <a:r>
              <a:rPr lang="en-US" sz="2900" baseline="-25000" dirty="0"/>
              <a:t>2</a:t>
            </a:r>
            <a:r>
              <a:rPr lang="en-US" sz="2900" dirty="0"/>
              <a:t>n; k = log</a:t>
            </a:r>
            <a:r>
              <a:rPr lang="en-US" sz="2900" baseline="-25000" dirty="0"/>
              <a:t>2</a:t>
            </a:r>
            <a:r>
              <a:rPr lang="en-US" sz="2900" dirty="0"/>
              <a:t>n</a:t>
            </a:r>
            <a:r>
              <a:rPr lang="en-US" sz="2900" dirty="0" smtClean="0"/>
              <a:t>;</a:t>
            </a:r>
          </a:p>
          <a:p>
            <a:pPr>
              <a:buNone/>
            </a:pPr>
            <a:endParaRPr lang="en-US" sz="2900" dirty="0"/>
          </a:p>
          <a:p>
            <a:pPr>
              <a:buNone/>
            </a:pP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Total levels in the tree = log</a:t>
            </a:r>
            <a:r>
              <a:rPr lang="en-US" sz="2900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n + 1</a:t>
            </a:r>
          </a:p>
          <a:p>
            <a:pPr>
              <a:buNone/>
            </a:pPr>
            <a:endParaRPr lang="en-US" sz="2900" dirty="0" smtClean="0">
              <a:ea typeface="ＭＳ Ｐゴシック" pitchFamily="34" charset="-128"/>
              <a:sym typeface="Symbol" pitchFamily="18" charset="2"/>
            </a:endParaRPr>
          </a:p>
          <a:p>
            <a:pPr>
              <a:buNone/>
            </a:pP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Cost of last level = n * T(1) = 4n = O(n)</a:t>
            </a:r>
          </a:p>
          <a:p>
            <a:pPr>
              <a:buNone/>
            </a:pP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Cost of remaining </a:t>
            </a:r>
            <a:r>
              <a:rPr lang="en-US" sz="2900" dirty="0">
                <a:ea typeface="ＭＳ Ｐゴシック" pitchFamily="34" charset="-128"/>
                <a:sym typeface="Symbol" pitchFamily="18" charset="2"/>
              </a:rPr>
              <a:t>log</a:t>
            </a:r>
            <a:r>
              <a:rPr lang="en-US" sz="2900" baseline="-25000" dirty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sz="2900" dirty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 levels = n + n + n + …</a:t>
            </a:r>
            <a:r>
              <a:rPr lang="en-US" sz="2900" dirty="0">
                <a:ea typeface="ＭＳ Ｐゴシック" pitchFamily="34" charset="-128"/>
                <a:sym typeface="Symbol" pitchFamily="18" charset="2"/>
              </a:rPr>
              <a:t> log</a:t>
            </a:r>
            <a:r>
              <a:rPr lang="en-US" sz="2900" baseline="-25000" dirty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sz="2900" dirty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 = nlog</a:t>
            </a:r>
            <a:r>
              <a:rPr lang="en-US" sz="2900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n</a:t>
            </a:r>
          </a:p>
          <a:p>
            <a:pPr>
              <a:buNone/>
            </a:pP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T(n) = nlog</a:t>
            </a:r>
            <a:r>
              <a:rPr lang="en-US" sz="2900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n + 4n = O(nlog</a:t>
            </a:r>
            <a:r>
              <a:rPr lang="en-US" sz="2900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sz="2900" dirty="0" smtClean="0">
                <a:ea typeface="ＭＳ Ｐゴシック" pitchFamily="34" charset="-128"/>
                <a:sym typeface="Symbol" pitchFamily="18" charset="2"/>
              </a:rPr>
              <a:t>n)</a:t>
            </a:r>
          </a:p>
          <a:p>
            <a:pPr algn="ctr">
              <a:buNone/>
            </a:pPr>
            <a:endParaRPr lang="en-US" sz="2000" dirty="0" smtClean="0">
              <a:ea typeface="ＭＳ Ｐゴシック" pitchFamily="34" charset="-128"/>
              <a:sym typeface="Symbol" pitchFamily="18" charset="2"/>
            </a:endParaRPr>
          </a:p>
          <a:p>
            <a:pPr algn="ctr">
              <a:buNone/>
            </a:pPr>
            <a:r>
              <a:rPr lang="en-US" sz="2000" dirty="0" smtClean="0">
                <a:ea typeface="ＭＳ Ｐゴシック" pitchFamily="34" charset="-128"/>
              </a:rPr>
              <a:t> </a:t>
            </a:r>
            <a:endParaRPr lang="en-US" sz="2000" dirty="0">
              <a:ea typeface="ＭＳ Ｐゴシック" pitchFamily="34" charset="-128"/>
            </a:endParaRPr>
          </a:p>
          <a:p>
            <a:pPr algn="ctr">
              <a:buNone/>
            </a:pPr>
            <a:endParaRPr lang="en-US" sz="2000" dirty="0" smtClean="0">
              <a:ea typeface="ＭＳ Ｐゴシック" pitchFamily="34" charset="-128"/>
            </a:endParaRPr>
          </a:p>
          <a:p>
            <a:pPr algn="ctr">
              <a:buNone/>
            </a:pPr>
            <a:endParaRPr lang="en-US" sz="2000" dirty="0">
              <a:ea typeface="ＭＳ Ｐゴシック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ea typeface="ＭＳ Ｐゴシック" pitchFamily="34" charset="-128"/>
              </a:rPr>
              <a:t>Recurrence Tree – e.g. 2</a:t>
            </a:r>
          </a:p>
        </p:txBody>
      </p:sp>
      <p:sp>
        <p:nvSpPr>
          <p:cNvPr id="75780" name="Content Placeholder 2"/>
          <p:cNvSpPr>
            <a:spLocks noGrp="1"/>
          </p:cNvSpPr>
          <p:nvPr>
            <p:ph idx="1"/>
          </p:nvPr>
        </p:nvSpPr>
        <p:spPr>
          <a:xfrm>
            <a:off x="-76200" y="1028700"/>
            <a:ext cx="1295400" cy="3981449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None/>
            </a:pPr>
            <a:r>
              <a:rPr lang="en-US" sz="1800" b="1" dirty="0" smtClean="0">
                <a:ea typeface="ＭＳ Ｐゴシック" pitchFamily="34" charset="-128"/>
              </a:rPr>
              <a:t>Iteration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0</a:t>
            </a:r>
          </a:p>
          <a:p>
            <a:pPr algn="ctr"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1</a:t>
            </a:r>
          </a:p>
          <a:p>
            <a:pPr algn="ctr"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2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>
                <a:ea typeface="ＭＳ Ｐゴシック" pitchFamily="34" charset="-128"/>
              </a:rPr>
              <a:t>k</a:t>
            </a: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algn="ctr"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algn="ctr"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algn="ctr"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log</a:t>
            </a:r>
            <a:r>
              <a:rPr lang="en-US" sz="1800" baseline="-25000" dirty="0" smtClean="0">
                <a:ea typeface="ＭＳ Ｐゴシック" pitchFamily="34" charset="-128"/>
                <a:sym typeface="Symbol" pitchFamily="18" charset="2"/>
              </a:rPr>
              <a:t>2 </a:t>
            </a:r>
            <a:r>
              <a:rPr lang="en-US" sz="1800" dirty="0" smtClean="0">
                <a:ea typeface="ＭＳ Ｐゴシック" pitchFamily="34" charset="-128"/>
              </a:rPr>
              <a:t>n</a:t>
            </a:r>
          </a:p>
          <a:p>
            <a:pPr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endParaRPr lang="en-US" sz="1800" dirty="0" smtClean="0">
              <a:ea typeface="ＭＳ Ｐゴシック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400" y="125730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T(n)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7716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17716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23431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71800" y="23431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23431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00800" y="2343150"/>
            <a:ext cx="990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2" name="Straight Connector 21"/>
          <p:cNvCxnSpPr>
            <a:stCxn id="4" idx="2"/>
            <a:endCxn id="5" idx="0"/>
          </p:cNvCxnSpPr>
          <p:nvPr/>
        </p:nvCxnSpPr>
        <p:spPr>
          <a:xfrm rot="5400000">
            <a:off x="3171825" y="866775"/>
            <a:ext cx="28575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  <a:endCxn id="8" idx="0"/>
          </p:cNvCxnSpPr>
          <p:nvPr/>
        </p:nvCxnSpPr>
        <p:spPr>
          <a:xfrm rot="16200000" flipH="1">
            <a:off x="4886325" y="676275"/>
            <a:ext cx="285750" cy="190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18" idx="0"/>
          </p:cNvCxnSpPr>
          <p:nvPr/>
        </p:nvCxnSpPr>
        <p:spPr>
          <a:xfrm rot="5400000">
            <a:off x="5543550" y="1905000"/>
            <a:ext cx="3429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2"/>
            <a:endCxn id="19" idx="0"/>
          </p:cNvCxnSpPr>
          <p:nvPr/>
        </p:nvCxnSpPr>
        <p:spPr>
          <a:xfrm rot="16200000" flipH="1">
            <a:off x="6267450" y="1714500"/>
            <a:ext cx="3429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0" idx="0"/>
          </p:cNvCxnSpPr>
          <p:nvPr/>
        </p:nvCxnSpPr>
        <p:spPr>
          <a:xfrm rot="5400000">
            <a:off x="1962150" y="1752600"/>
            <a:ext cx="3429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2"/>
            <a:endCxn id="12" idx="0"/>
          </p:cNvCxnSpPr>
          <p:nvPr/>
        </p:nvCxnSpPr>
        <p:spPr>
          <a:xfrm rot="16200000" flipH="1">
            <a:off x="2838450" y="1714500"/>
            <a:ext cx="3429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94" name="Content Placeholder 2"/>
          <p:cNvSpPr txBox="1">
            <a:spLocks/>
          </p:cNvSpPr>
          <p:nvPr/>
        </p:nvSpPr>
        <p:spPr bwMode="auto">
          <a:xfrm>
            <a:off x="7543800" y="1120378"/>
            <a:ext cx="1371600" cy="37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 smtClean="0">
                <a:latin typeface="Calibri" pitchFamily="34" charset="0"/>
              </a:rPr>
              <a:t>n</a:t>
            </a: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</a:pPr>
            <a:endParaRPr lang="en-US" sz="1800" dirty="0" smtClean="0">
              <a:sym typeface="Symbol" pitchFamily="18" charset="2"/>
            </a:endParaRPr>
          </a:p>
          <a:p>
            <a:pPr algn="ctr">
              <a:spcBef>
                <a:spcPct val="20000"/>
              </a:spcBef>
            </a:pPr>
            <a:r>
              <a:rPr lang="en-US" sz="1800" dirty="0" smtClean="0">
                <a:sym typeface="Symbol" pitchFamily="18" charset="2"/>
              </a:rPr>
              <a:t>n/2 + n/2 = 2.n/2</a:t>
            </a: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 smtClean="0">
                <a:latin typeface="Calibri" pitchFamily="34" charset="0"/>
              </a:rPr>
              <a:t>4</a:t>
            </a:r>
            <a:r>
              <a:rPr lang="en-US" sz="1800" dirty="0">
                <a:latin typeface="Calibri" pitchFamily="34" charset="0"/>
              </a:rPr>
              <a:t>. n/4</a:t>
            </a: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US" sz="1800" dirty="0">
                <a:sym typeface="Symbol" pitchFamily="18" charset="2"/>
              </a:rPr>
              <a:t>8.n/8</a:t>
            </a: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>
                <a:latin typeface="Calibri" pitchFamily="34" charset="0"/>
              </a:rPr>
              <a:t>.</a:t>
            </a: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>
                <a:latin typeface="Calibri" pitchFamily="34" charset="0"/>
              </a:rPr>
              <a:t>.</a:t>
            </a:r>
          </a:p>
          <a:p>
            <a:pPr algn="ctr">
              <a:spcBef>
                <a:spcPct val="20000"/>
              </a:spcBef>
            </a:pPr>
            <a:r>
              <a:rPr lang="en-US" sz="1800" dirty="0" smtClean="0">
                <a:sym typeface="Symbol" pitchFamily="18" charset="2"/>
              </a:rPr>
              <a:t>2</a:t>
            </a:r>
            <a:r>
              <a:rPr lang="en-US" sz="1800" baseline="30000" dirty="0" smtClean="0">
                <a:sym typeface="Symbol" pitchFamily="18" charset="2"/>
              </a:rPr>
              <a:t>k</a:t>
            </a:r>
            <a:r>
              <a:rPr lang="en-US" sz="1800" dirty="0" smtClean="0">
                <a:sym typeface="Symbol" pitchFamily="18" charset="2"/>
              </a:rPr>
              <a:t>(n/2</a:t>
            </a:r>
            <a:r>
              <a:rPr lang="en-US" sz="1800" baseline="30000" dirty="0">
                <a:sym typeface="Symbol" pitchFamily="18" charset="2"/>
              </a:rPr>
              <a:t>k</a:t>
            </a:r>
            <a:r>
              <a:rPr lang="en-US" sz="1800" dirty="0" smtClean="0">
                <a:sym typeface="Symbol" pitchFamily="18" charset="2"/>
              </a:rPr>
              <a:t>)</a:t>
            </a:r>
            <a:endParaRPr lang="en-US" sz="1800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z="1800" dirty="0">
                <a:latin typeface="Calibri" pitchFamily="34" charset="0"/>
              </a:rPr>
              <a:t>.</a:t>
            </a:r>
          </a:p>
          <a:p>
            <a:pPr algn="ctr">
              <a:spcBef>
                <a:spcPct val="20000"/>
              </a:spcBef>
              <a:buFont typeface="Arial" pitchFamily="34" charset="0"/>
              <a:buNone/>
            </a:pPr>
            <a:endParaRPr lang="en-US" sz="1800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8288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6670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052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4196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3340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484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62800" y="302895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T(n/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7" name="Straight Connector 56"/>
          <p:cNvCxnSpPr>
            <a:stCxn id="10" idx="2"/>
            <a:endCxn id="27" idx="0"/>
          </p:cNvCxnSpPr>
          <p:nvPr/>
        </p:nvCxnSpPr>
        <p:spPr>
          <a:xfrm rot="5400000">
            <a:off x="1276350" y="2590800"/>
            <a:ext cx="4572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0" idx="2"/>
            <a:endCxn id="46" idx="0"/>
          </p:cNvCxnSpPr>
          <p:nvPr/>
        </p:nvCxnSpPr>
        <p:spPr>
          <a:xfrm rot="16200000" flipH="1">
            <a:off x="1733550" y="2552700"/>
            <a:ext cx="4572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2" idx="2"/>
            <a:endCxn id="47" idx="0"/>
          </p:cNvCxnSpPr>
          <p:nvPr/>
        </p:nvCxnSpPr>
        <p:spPr>
          <a:xfrm rot="5400000">
            <a:off x="3028950" y="2590800"/>
            <a:ext cx="4572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2" idx="2"/>
            <a:endCxn id="48" idx="0"/>
          </p:cNvCxnSpPr>
          <p:nvPr/>
        </p:nvCxnSpPr>
        <p:spPr>
          <a:xfrm rot="16200000" flipH="1">
            <a:off x="3448050" y="2590800"/>
            <a:ext cx="4572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8" idx="2"/>
            <a:endCxn id="49" idx="0"/>
          </p:cNvCxnSpPr>
          <p:nvPr/>
        </p:nvCxnSpPr>
        <p:spPr>
          <a:xfrm rot="5400000">
            <a:off x="4895850" y="2476500"/>
            <a:ext cx="4572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" idx="2"/>
            <a:endCxn id="50" idx="0"/>
          </p:cNvCxnSpPr>
          <p:nvPr/>
        </p:nvCxnSpPr>
        <p:spPr>
          <a:xfrm rot="16200000" flipH="1">
            <a:off x="5353050" y="2667000"/>
            <a:ext cx="4572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9" idx="2"/>
            <a:endCxn id="51" idx="0"/>
          </p:cNvCxnSpPr>
          <p:nvPr/>
        </p:nvCxnSpPr>
        <p:spPr>
          <a:xfrm rot="5400000">
            <a:off x="6534150" y="2667000"/>
            <a:ext cx="4572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9" idx="2"/>
            <a:endCxn id="52" idx="0"/>
          </p:cNvCxnSpPr>
          <p:nvPr/>
        </p:nvCxnSpPr>
        <p:spPr>
          <a:xfrm rot="16200000" flipH="1">
            <a:off x="6991350" y="2476500"/>
            <a:ext cx="4572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77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631405"/>
              </p:ext>
            </p:extLst>
          </p:nvPr>
        </p:nvGraphicFramePr>
        <p:xfrm>
          <a:off x="7424738" y="4711898"/>
          <a:ext cx="1490662" cy="291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" name="Formula" r:id="rId3" imgW="753120" imgH="196920" progId="">
                  <p:embed/>
                </p:oleObj>
              </mc:Choice>
              <mc:Fallback>
                <p:oleObj name="Formula" r:id="rId3" imgW="753120" imgH="1969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738" y="4711898"/>
                        <a:ext cx="1490662" cy="291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Content Placeholder 2"/>
          <p:cNvSpPr txBox="1">
            <a:spLocks/>
          </p:cNvSpPr>
          <p:nvPr/>
        </p:nvSpPr>
        <p:spPr>
          <a:xfrm>
            <a:off x="2824259" y="895350"/>
            <a:ext cx="2123881" cy="318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400" dirty="0" smtClean="0">
                <a:solidFill>
                  <a:srgbClr val="00B050"/>
                </a:solidFill>
                <a:ea typeface="ＭＳ Ｐゴシック" pitchFamily="34" charset="-128"/>
              </a:rPr>
              <a:t>Input Size Reduction Tree</a:t>
            </a:r>
          </a:p>
          <a:p>
            <a:pPr>
              <a:buFont typeface="Arial" pitchFamily="34" charset="0"/>
              <a:buNone/>
            </a:pPr>
            <a:endParaRPr lang="en-US" sz="1800" dirty="0" smtClean="0">
              <a:solidFill>
                <a:srgbClr val="00B050"/>
              </a:solidFill>
              <a:ea typeface="ＭＳ Ｐゴシック" pitchFamily="34" charset="-128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862859" y="895350"/>
            <a:ext cx="2123881" cy="318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400" dirty="0" smtClean="0">
                <a:solidFill>
                  <a:srgbClr val="00B050"/>
                </a:solidFill>
                <a:ea typeface="ＭＳ Ｐゴシック" pitchFamily="34" charset="-128"/>
              </a:rPr>
              <a:t>Computation Cost Tree</a:t>
            </a:r>
          </a:p>
          <a:p>
            <a:pPr>
              <a:buFont typeface="Arial" pitchFamily="34" charset="0"/>
              <a:buNone/>
            </a:pPr>
            <a:endParaRPr lang="en-US" sz="1800" dirty="0" smtClean="0">
              <a:solidFill>
                <a:srgbClr val="00B05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209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 – 3 (From CLRS)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T(n) = </a:t>
            </a:r>
            <a:r>
              <a:rPr lang="en-US" sz="2400" dirty="0" smtClean="0"/>
              <a:t>3T(n/4) </a:t>
            </a:r>
            <a:r>
              <a:rPr lang="en-US" sz="2400" dirty="0"/>
              <a:t>+ (n</a:t>
            </a:r>
            <a:r>
              <a:rPr lang="en-US" sz="2400" baseline="30000" dirty="0"/>
              <a:t>2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76350"/>
            <a:ext cx="81438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1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12" y="209550"/>
            <a:ext cx="7510488" cy="37338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57550"/>
            <a:ext cx="7162800" cy="167640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635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08371"/>
          </a:xfrm>
        </p:spPr>
        <p:txBody>
          <a:bodyPr>
            <a:noAutofit/>
          </a:bodyPr>
          <a:lstStyle/>
          <a:p>
            <a:r>
              <a:rPr lang="en-US" sz="2800" dirty="0" smtClean="0"/>
              <a:t>E.g. 3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382000" cy="4080273"/>
          </a:xfrm>
        </p:spPr>
        <p:txBody>
          <a:bodyPr>
            <a:normAutofit/>
          </a:bodyPr>
          <a:lstStyle/>
          <a:p>
            <a:r>
              <a:rPr lang="en-US" sz="2400" dirty="0"/>
              <a:t>First we </a:t>
            </a:r>
            <a:r>
              <a:rPr lang="en-US" sz="2400" dirty="0" smtClean="0"/>
              <a:t>find </a:t>
            </a:r>
            <a:r>
              <a:rPr lang="en-US" sz="2400" dirty="0"/>
              <a:t>the height of the recursion tree. Observe that a node at </a:t>
            </a:r>
            <a:r>
              <a:rPr lang="en-US" sz="2400" dirty="0" smtClean="0"/>
              <a:t>depth </a:t>
            </a:r>
            <a:r>
              <a:rPr lang="en-US" sz="2400" i="1" dirty="0" smtClean="0"/>
              <a:t>i</a:t>
            </a:r>
            <a:r>
              <a:rPr lang="en-US" sz="2400" dirty="0" smtClean="0"/>
              <a:t> reflects </a:t>
            </a:r>
            <a:r>
              <a:rPr lang="en-US" sz="2400" dirty="0"/>
              <a:t>a </a:t>
            </a:r>
            <a:r>
              <a:rPr lang="en-US" sz="2400" dirty="0" err="1" smtClean="0"/>
              <a:t>subproblem</a:t>
            </a:r>
            <a:r>
              <a:rPr lang="en-US" sz="2400" dirty="0" smtClean="0"/>
              <a:t> </a:t>
            </a:r>
            <a:r>
              <a:rPr lang="en-US" sz="2400" dirty="0"/>
              <a:t>of size </a:t>
            </a:r>
            <a:r>
              <a:rPr lang="en-US" sz="2400" i="1" dirty="0" smtClean="0"/>
              <a:t>n/4</a:t>
            </a:r>
            <a:r>
              <a:rPr lang="en-US" sz="2400" i="1" baseline="30000" dirty="0" smtClean="0"/>
              <a:t>i</a:t>
            </a:r>
            <a:r>
              <a:rPr lang="en-US" sz="2400" dirty="0"/>
              <a:t>. The </a:t>
            </a:r>
            <a:r>
              <a:rPr lang="en-US" sz="2400" dirty="0" err="1" smtClean="0"/>
              <a:t>subproblem</a:t>
            </a:r>
            <a:r>
              <a:rPr lang="en-US" sz="2400" dirty="0" smtClean="0"/>
              <a:t> </a:t>
            </a:r>
            <a:r>
              <a:rPr lang="en-US" sz="2400" dirty="0"/>
              <a:t>size hits </a:t>
            </a:r>
            <a:r>
              <a:rPr lang="en-US" sz="2400" i="1" dirty="0"/>
              <a:t>n = 1 </a:t>
            </a:r>
            <a:r>
              <a:rPr lang="en-US" sz="2400" dirty="0"/>
              <a:t>when </a:t>
            </a:r>
            <a:r>
              <a:rPr lang="en-US" sz="2400" i="1" dirty="0" smtClean="0"/>
              <a:t>n/4</a:t>
            </a:r>
            <a:r>
              <a:rPr lang="en-US" sz="2400" i="1" baseline="30000" dirty="0" smtClean="0"/>
              <a:t>i</a:t>
            </a:r>
            <a:r>
              <a:rPr lang="en-US" sz="2400" i="1" dirty="0" smtClean="0"/>
              <a:t> </a:t>
            </a:r>
            <a:r>
              <a:rPr lang="en-US" sz="2400" i="1" dirty="0"/>
              <a:t>= 1</a:t>
            </a:r>
            <a:r>
              <a:rPr lang="en-US" sz="2400" dirty="0"/>
              <a:t>, </a:t>
            </a:r>
            <a:r>
              <a:rPr lang="en-US" sz="2400" dirty="0" smtClean="0"/>
              <a:t>or </a:t>
            </a:r>
            <a:r>
              <a:rPr lang="en-US" sz="2400" i="1" dirty="0"/>
              <a:t>i = </a:t>
            </a:r>
            <a:r>
              <a:rPr lang="en-US" sz="2400" i="1" dirty="0" smtClean="0"/>
              <a:t>log</a:t>
            </a:r>
            <a:r>
              <a:rPr lang="en-US" sz="2400" i="1" baseline="-25000" dirty="0" smtClean="0"/>
              <a:t>4</a:t>
            </a:r>
            <a:r>
              <a:rPr lang="en-US" sz="2400" i="1" dirty="0" smtClean="0"/>
              <a:t>n</a:t>
            </a:r>
            <a:r>
              <a:rPr lang="en-US" sz="2400" dirty="0"/>
              <a:t>. So the tree has </a:t>
            </a:r>
            <a:r>
              <a:rPr lang="en-US" sz="2400" i="1" dirty="0" smtClean="0"/>
              <a:t>log</a:t>
            </a:r>
            <a:r>
              <a:rPr lang="en-US" sz="2400" i="1" baseline="-25000" dirty="0" smtClean="0"/>
              <a:t>4</a:t>
            </a:r>
            <a:r>
              <a:rPr lang="en-US" sz="2400" i="1" dirty="0" smtClean="0"/>
              <a:t>n </a:t>
            </a:r>
            <a:r>
              <a:rPr lang="en-US" sz="2400" i="1" dirty="0"/>
              <a:t>+ 1 </a:t>
            </a:r>
            <a:r>
              <a:rPr lang="en-US" sz="2400" dirty="0" smtClean="0"/>
              <a:t>levels.</a:t>
            </a:r>
          </a:p>
          <a:p>
            <a:r>
              <a:rPr lang="en-US" sz="2400" dirty="0"/>
              <a:t>Now we determine the cost of each level of the tree. The number of nodes at depth </a:t>
            </a:r>
            <a:r>
              <a:rPr lang="en-US" sz="2400" i="1" dirty="0"/>
              <a:t>i</a:t>
            </a:r>
            <a:r>
              <a:rPr lang="en-US" sz="2400" dirty="0"/>
              <a:t> is </a:t>
            </a:r>
            <a:r>
              <a:rPr lang="en-US" sz="2400" i="1" dirty="0"/>
              <a:t>3</a:t>
            </a:r>
            <a:r>
              <a:rPr lang="en-US" sz="2400" i="1" baseline="30000" dirty="0"/>
              <a:t>i</a:t>
            </a:r>
            <a:r>
              <a:rPr lang="en-US" sz="2400" dirty="0"/>
              <a:t>.</a:t>
            </a:r>
          </a:p>
          <a:p>
            <a:r>
              <a:rPr lang="en-US" sz="2400" dirty="0"/>
              <a:t>Each node at depth </a:t>
            </a:r>
            <a:r>
              <a:rPr lang="en-US" sz="2400" i="1" dirty="0"/>
              <a:t>i = </a:t>
            </a:r>
            <a:r>
              <a:rPr lang="en-US" sz="2400" i="1" dirty="0" smtClean="0"/>
              <a:t>0,1,…,log</a:t>
            </a:r>
            <a:r>
              <a:rPr lang="en-US" sz="2400" i="1" baseline="-25000" dirty="0" smtClean="0"/>
              <a:t>4</a:t>
            </a:r>
            <a:r>
              <a:rPr lang="en-US" sz="2400" i="1" dirty="0" smtClean="0"/>
              <a:t>n-1 </a:t>
            </a:r>
            <a:r>
              <a:rPr lang="en-US" sz="2400" dirty="0"/>
              <a:t>has a cost of </a:t>
            </a:r>
            <a:r>
              <a:rPr lang="en-US" sz="2400" i="1" dirty="0" smtClean="0"/>
              <a:t>c(n/4</a:t>
            </a:r>
            <a:r>
              <a:rPr lang="en-US" sz="2400" i="1" baseline="30000" dirty="0" smtClean="0"/>
              <a:t>i</a:t>
            </a:r>
            <a:r>
              <a:rPr lang="en-US" sz="2400" i="1" dirty="0" smtClean="0"/>
              <a:t>)</a:t>
            </a:r>
            <a:r>
              <a:rPr lang="en-US" sz="2400" i="1" baseline="30000" dirty="0" smtClean="0"/>
              <a:t>2</a:t>
            </a:r>
            <a:r>
              <a:rPr lang="en-US" sz="2400" dirty="0"/>
              <a:t>, so the total cost of level </a:t>
            </a:r>
            <a:r>
              <a:rPr lang="en-US" sz="2400" i="1" dirty="0" smtClean="0"/>
              <a:t>i</a:t>
            </a:r>
            <a:r>
              <a:rPr lang="en-US" sz="2400" dirty="0" smtClean="0"/>
              <a:t> is </a:t>
            </a:r>
            <a:r>
              <a:rPr lang="en-US" sz="2400" i="1" dirty="0" smtClean="0"/>
              <a:t>3</a:t>
            </a:r>
            <a:r>
              <a:rPr lang="en-US" sz="2400" i="1" baseline="30000" dirty="0" smtClean="0"/>
              <a:t>i</a:t>
            </a:r>
            <a:r>
              <a:rPr lang="en-US" sz="2400" i="1" dirty="0" smtClean="0"/>
              <a:t>c(n/4</a:t>
            </a:r>
            <a:r>
              <a:rPr lang="en-US" sz="2400" i="1" baseline="30000" dirty="0" smtClean="0"/>
              <a:t>i</a:t>
            </a:r>
            <a:r>
              <a:rPr lang="en-US" sz="2400" i="1" dirty="0" smtClean="0"/>
              <a:t>)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</a:t>
            </a:r>
            <a:r>
              <a:rPr lang="en-US" sz="2400" i="1" dirty="0"/>
              <a:t>= (</a:t>
            </a:r>
            <a:r>
              <a:rPr lang="en-US" sz="2400" i="1" dirty="0" smtClean="0"/>
              <a:t>3/16)</a:t>
            </a:r>
            <a:r>
              <a:rPr lang="en-US" sz="2400" i="1" baseline="30000" dirty="0" smtClean="0"/>
              <a:t>i</a:t>
            </a:r>
            <a:r>
              <a:rPr lang="en-US" sz="2400" i="1" dirty="0" smtClean="0"/>
              <a:t>cn</a:t>
            </a:r>
            <a:r>
              <a:rPr lang="en-US" sz="2400" i="1" baseline="30000" dirty="0" smtClean="0"/>
              <a:t>2</a:t>
            </a:r>
            <a:r>
              <a:rPr lang="en-US" sz="2400" dirty="0"/>
              <a:t>. However, the bottom level is special. Each of the bottom </a:t>
            </a:r>
            <a:r>
              <a:rPr lang="en-US" sz="2400" dirty="0" smtClean="0"/>
              <a:t>nodes contribute </a:t>
            </a:r>
            <a:r>
              <a:rPr lang="en-US" sz="2400" dirty="0"/>
              <a:t>cost </a:t>
            </a:r>
            <a:r>
              <a:rPr lang="en-US" sz="2400" i="1" dirty="0"/>
              <a:t>T(1)</a:t>
            </a:r>
            <a:r>
              <a:rPr lang="en-US" sz="2400" dirty="0"/>
              <a:t>, and there are </a:t>
            </a:r>
            <a:r>
              <a:rPr lang="en-US" sz="2400" i="1" dirty="0" smtClean="0"/>
              <a:t>3</a:t>
            </a:r>
            <a:r>
              <a:rPr lang="en-US" sz="2400" i="1" baseline="30000" dirty="0" smtClean="0"/>
              <a:t>log</a:t>
            </a:r>
            <a:r>
              <a:rPr lang="en-US" sz="2400" i="1" baseline="-25000" dirty="0" smtClean="0"/>
              <a:t>4</a:t>
            </a:r>
            <a:r>
              <a:rPr lang="en-US" sz="2400" i="1" baseline="30000" dirty="0" smtClean="0"/>
              <a:t>n</a:t>
            </a:r>
            <a:r>
              <a:rPr lang="en-US" sz="2400" i="1" dirty="0" smtClean="0"/>
              <a:t> </a:t>
            </a:r>
            <a:r>
              <a:rPr lang="en-US" sz="2400" i="1" dirty="0"/>
              <a:t>= </a:t>
            </a:r>
            <a:r>
              <a:rPr lang="en-US" sz="2400" i="1" dirty="0" smtClean="0"/>
              <a:t>n</a:t>
            </a:r>
            <a:r>
              <a:rPr lang="en-US" sz="2400" i="1" baseline="30000" dirty="0" smtClean="0"/>
              <a:t>log</a:t>
            </a:r>
            <a:r>
              <a:rPr lang="en-US" sz="2400" i="1" baseline="-25000" dirty="0" smtClean="0"/>
              <a:t>4</a:t>
            </a:r>
            <a:r>
              <a:rPr lang="en-US" sz="2400" i="1" baseline="30000" dirty="0" smtClean="0"/>
              <a:t>3 </a:t>
            </a:r>
            <a:r>
              <a:rPr lang="en-US" sz="2400" dirty="0"/>
              <a:t>of them.</a:t>
            </a:r>
          </a:p>
        </p:txBody>
      </p:sp>
    </p:spTree>
    <p:extLst>
      <p:ext uri="{BB962C8B-B14F-4D97-AF65-F5344CB8AC3E}">
        <p14:creationId xmlns:p14="http://schemas.microsoft.com/office/powerpoint/2010/main" val="24601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5597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564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71628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69940"/>
            <a:ext cx="3810000" cy="163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4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Motivating Examples: Factorial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smtClean="0">
                <a:ea typeface="ＭＳ Ｐゴシック" pitchFamily="34" charset="-128"/>
              </a:rPr>
              <a:t>Recall the factorial function:</a:t>
            </a: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r>
              <a:rPr lang="en-US" sz="2000" dirty="0" smtClean="0">
                <a:ea typeface="ＭＳ Ｐゴシック" pitchFamily="34" charset="-128"/>
              </a:rPr>
              <a:t>Consider the following (recursive) algorithm for computing n!</a:t>
            </a:r>
          </a:p>
          <a:p>
            <a:pPr>
              <a:buFont typeface="Arial" pitchFamily="34" charset="0"/>
              <a:buNone/>
            </a:pPr>
            <a:r>
              <a:rPr lang="en-US" sz="1800" dirty="0" smtClean="0">
                <a:latin typeface="Copperplate Gothic Light" pitchFamily="34" charset="0"/>
                <a:ea typeface="ＭＳ Ｐゴシック" pitchFamily="34" charset="-128"/>
              </a:rPr>
              <a:t>Factorial</a:t>
            </a:r>
          </a:p>
          <a:p>
            <a:pPr>
              <a:buFont typeface="Arial" pitchFamily="34" charset="0"/>
              <a:buNone/>
            </a:pPr>
            <a:r>
              <a:rPr lang="en-US" sz="1800" i="1" dirty="0" smtClean="0">
                <a:ea typeface="ＭＳ Ｐゴシック" pitchFamily="34" charset="-128"/>
              </a:rPr>
              <a:t>Input</a:t>
            </a:r>
            <a:r>
              <a:rPr lang="en-US" sz="1800" dirty="0" smtClean="0">
                <a:ea typeface="ＭＳ Ｐゴシック" pitchFamily="34" charset="-128"/>
              </a:rPr>
              <a:t>:  </a:t>
            </a:r>
            <a:r>
              <a:rPr lang="en-US" sz="1800" dirty="0" err="1" smtClean="0">
                <a:ea typeface="ＭＳ Ｐゴシック" pitchFamily="34" charset="-128"/>
              </a:rPr>
              <a:t>n</a:t>
            </a:r>
            <a:r>
              <a:rPr lang="en-US" sz="1800" dirty="0" err="1" smtClean="0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 sz="1800" i="1" dirty="0" err="1" smtClean="0">
                <a:latin typeface="Algerian" pitchFamily="82" charset="0"/>
                <a:ea typeface="ＭＳ Ｐゴシック" pitchFamily="34" charset="-128"/>
                <a:sym typeface="Symbol" pitchFamily="18" charset="2"/>
              </a:rPr>
              <a:t>N</a:t>
            </a:r>
            <a:endParaRPr lang="en-US" sz="1800" i="1" dirty="0" smtClean="0">
              <a:latin typeface="Algerian" pitchFamily="82" charset="0"/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r>
              <a:rPr lang="en-US" sz="1800" i="1" dirty="0" smtClean="0">
                <a:ea typeface="ＭＳ Ｐゴシック" pitchFamily="34" charset="-128"/>
              </a:rPr>
              <a:t>Output</a:t>
            </a:r>
            <a:r>
              <a:rPr lang="en-US" sz="1800" dirty="0" smtClean="0">
                <a:ea typeface="ＭＳ Ｐゴシック" pitchFamily="34" charset="-128"/>
              </a:rPr>
              <a:t>: n!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>
                <a:ea typeface="ＭＳ Ｐゴシック" pitchFamily="34" charset="-128"/>
              </a:rPr>
              <a:t> </a:t>
            </a:r>
            <a:r>
              <a:rPr lang="en-US" sz="1800" b="1" dirty="0" smtClean="0">
                <a:ea typeface="ＭＳ Ｐゴシック" pitchFamily="34" charset="-128"/>
              </a:rPr>
              <a:t>If</a:t>
            </a:r>
            <a:r>
              <a:rPr lang="en-US" sz="1800" dirty="0" smtClean="0">
                <a:ea typeface="ＭＳ Ｐゴシック" pitchFamily="34" charset="-128"/>
              </a:rPr>
              <a:t> (n=1) or (n=0) 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>
                <a:ea typeface="ＭＳ Ｐゴシック" pitchFamily="34" charset="-128"/>
              </a:rPr>
              <a:t>     </a:t>
            </a:r>
            <a:r>
              <a:rPr lang="en-US" sz="1800" b="1" dirty="0" smtClean="0">
                <a:ea typeface="ＭＳ Ｐゴシック" pitchFamily="34" charset="-128"/>
              </a:rPr>
              <a:t>Then</a:t>
            </a:r>
            <a:r>
              <a:rPr lang="en-US" sz="1800" dirty="0" smtClean="0">
                <a:ea typeface="ＭＳ Ｐゴシック" pitchFamily="34" charset="-128"/>
              </a:rPr>
              <a:t> </a:t>
            </a:r>
            <a:r>
              <a:rPr lang="en-US" sz="1800" b="1" dirty="0" smtClean="0">
                <a:ea typeface="ＭＳ Ｐゴシック" pitchFamily="34" charset="-128"/>
              </a:rPr>
              <a:t>Return</a:t>
            </a:r>
            <a:r>
              <a:rPr lang="en-US" sz="1800" dirty="0" smtClean="0">
                <a:ea typeface="ＭＳ Ｐゴシック" pitchFamily="34" charset="-128"/>
              </a:rPr>
              <a:t> 1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>
                <a:ea typeface="ＭＳ Ｐゴシック" pitchFamily="34" charset="-128"/>
              </a:rPr>
              <a:t>     </a:t>
            </a:r>
            <a:r>
              <a:rPr lang="en-US" sz="1800" b="1" dirty="0" smtClean="0">
                <a:ea typeface="ＭＳ Ｐゴシック" pitchFamily="34" charset="-128"/>
              </a:rPr>
              <a:t>Else</a:t>
            </a:r>
            <a:r>
              <a:rPr lang="en-US" sz="1800" dirty="0" smtClean="0">
                <a:ea typeface="ＭＳ Ｐゴシック" pitchFamily="34" charset="-128"/>
              </a:rPr>
              <a:t>  </a:t>
            </a:r>
            <a:r>
              <a:rPr lang="en-US" sz="1800" b="1" dirty="0" smtClean="0">
                <a:ea typeface="ＭＳ Ｐゴシック" pitchFamily="34" charset="-128"/>
              </a:rPr>
              <a:t>Return</a:t>
            </a:r>
            <a:r>
              <a:rPr lang="en-US" sz="1800" dirty="0" smtClean="0">
                <a:ea typeface="ＭＳ Ｐゴシック" pitchFamily="34" charset="-128"/>
              </a:rPr>
              <a:t> n </a:t>
            </a:r>
            <a:r>
              <a:rPr lang="en-US" sz="1800" dirty="0" smtClean="0">
                <a:ea typeface="ＭＳ Ｐゴシック" pitchFamily="34" charset="-128"/>
                <a:sym typeface="Symbol" pitchFamily="18" charset="2"/>
              </a:rPr>
              <a:t> </a:t>
            </a:r>
            <a:r>
              <a:rPr lang="en-US" sz="1800" dirty="0" smtClean="0">
                <a:latin typeface="Copperplate Gothic Light" pitchFamily="34" charset="0"/>
                <a:ea typeface="ＭＳ Ｐゴシック" pitchFamily="34" charset="-128"/>
              </a:rPr>
              <a:t>Factorial</a:t>
            </a:r>
            <a:r>
              <a:rPr lang="en-US" sz="1800" dirty="0" smtClean="0">
                <a:ea typeface="ＭＳ Ｐゴシック" pitchFamily="34" charset="-128"/>
              </a:rPr>
              <a:t>(n-1)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>
                <a:ea typeface="ＭＳ Ｐゴシック" pitchFamily="34" charset="-128"/>
              </a:rPr>
              <a:t> </a:t>
            </a:r>
            <a:r>
              <a:rPr lang="en-US" sz="1800" b="1" dirty="0" err="1" smtClean="0">
                <a:ea typeface="ＭＳ Ｐゴシック" pitchFamily="34" charset="-128"/>
              </a:rPr>
              <a:t>Endif</a:t>
            </a:r>
            <a:endParaRPr lang="en-US" sz="1800" b="1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>
                <a:ea typeface="ＭＳ Ｐゴシック" pitchFamily="34" charset="-128"/>
              </a:rPr>
              <a:t> </a:t>
            </a:r>
            <a:r>
              <a:rPr lang="en-US" sz="1800" b="1" dirty="0" smtClean="0">
                <a:ea typeface="ＭＳ Ｐゴシック" pitchFamily="34" charset="-128"/>
              </a:rPr>
              <a:t>End</a:t>
            </a:r>
            <a:endParaRPr lang="en-US" sz="2800" dirty="0" smtClean="0">
              <a:ea typeface="ＭＳ Ｐゴシック" pitchFamily="34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02833"/>
              </p:ext>
            </p:extLst>
          </p:nvPr>
        </p:nvGraphicFramePr>
        <p:xfrm>
          <a:off x="1274764" y="1314450"/>
          <a:ext cx="6726237" cy="1028700"/>
        </p:xfrm>
        <a:graphic>
          <a:graphicData uri="http://schemas.openxmlformats.org/drawingml/2006/table">
            <a:tbl>
              <a:tblPr/>
              <a:tblGrid>
                <a:gridCol w="2992437"/>
                <a:gridCol w="1752600"/>
                <a:gridCol w="19812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if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n=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n!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=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n.(n-1)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if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Symbol" pitchFamily="18" charset="2"/>
                        </a:rPr>
                        <a:t>n &gt; 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3733800" y="1428750"/>
            <a:ext cx="457200" cy="8001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1175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23217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335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20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Masters Theorem(From CLRS) – A ‘</a:t>
            </a:r>
            <a:r>
              <a:rPr lang="en-US" sz="3200" i="1" dirty="0" smtClean="0">
                <a:solidFill>
                  <a:srgbClr val="00B050"/>
                </a:solidFill>
              </a:rPr>
              <a:t>Cook Book</a:t>
            </a:r>
            <a:r>
              <a:rPr lang="en-US" sz="3200" dirty="0" smtClean="0"/>
              <a:t>’ for RR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/>
          <a:p>
            <a:r>
              <a:rPr lang="en-US" sz="2400" dirty="0"/>
              <a:t>It presents a framework and formulae using which solutions to many </a:t>
            </a:r>
            <a:r>
              <a:rPr lang="en-US" sz="2400" dirty="0" smtClean="0"/>
              <a:t>recurrence relations </a:t>
            </a:r>
            <a:r>
              <a:rPr lang="en-US" sz="2400" dirty="0"/>
              <a:t>can be </a:t>
            </a:r>
            <a:r>
              <a:rPr lang="en-US" sz="2400" dirty="0" smtClean="0"/>
              <a:t>obtained </a:t>
            </a:r>
            <a:r>
              <a:rPr lang="en-US" sz="2400" dirty="0"/>
              <a:t>very easily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Almost all recurrences of type </a:t>
            </a:r>
            <a:r>
              <a:rPr lang="en-US" sz="2400" i="1" dirty="0"/>
              <a:t>T(n) = </a:t>
            </a:r>
            <a:r>
              <a:rPr lang="en-US" sz="2400" i="1" dirty="0" err="1" smtClean="0"/>
              <a:t>aT</a:t>
            </a:r>
            <a:r>
              <a:rPr lang="en-US" sz="2400" i="1" dirty="0" smtClean="0"/>
              <a:t>(n/b</a:t>
            </a:r>
            <a:r>
              <a:rPr lang="en-US" sz="2400" i="1" dirty="0"/>
              <a:t>) + f(n) </a:t>
            </a:r>
            <a:r>
              <a:rPr lang="en-US" sz="2400" dirty="0" smtClean="0"/>
              <a:t>can be </a:t>
            </a:r>
            <a:r>
              <a:rPr lang="en-US" sz="2400" dirty="0"/>
              <a:t>solved easily by doing a simple check and identifying one of the three cases mentioned in </a:t>
            </a:r>
            <a:r>
              <a:rPr lang="en-US" sz="2400" dirty="0" smtClean="0"/>
              <a:t>the following </a:t>
            </a:r>
            <a:r>
              <a:rPr lang="en-US" sz="2400" dirty="0"/>
              <a:t>theorem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By comparing </a:t>
            </a:r>
            <a:r>
              <a:rPr lang="en-US" sz="2400" dirty="0" err="1" smtClean="0">
                <a:solidFill>
                  <a:srgbClr val="00B050"/>
                </a:solidFill>
              </a:rPr>
              <a:t>n</a:t>
            </a:r>
            <a:r>
              <a:rPr lang="en-US" sz="2400" baseline="30000" dirty="0" err="1" smtClean="0">
                <a:solidFill>
                  <a:srgbClr val="00B050"/>
                </a:solidFill>
              </a:rPr>
              <a:t>log</a:t>
            </a:r>
            <a:r>
              <a:rPr lang="en-US" sz="2400" baseline="-25000" dirty="0" err="1" smtClean="0">
                <a:solidFill>
                  <a:srgbClr val="00B050"/>
                </a:solidFill>
              </a:rPr>
              <a:t>b</a:t>
            </a:r>
            <a:r>
              <a:rPr lang="en-US" sz="2400" baseline="30000" dirty="0" err="1" smtClean="0">
                <a:solidFill>
                  <a:srgbClr val="00B050"/>
                </a:solidFill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/>
              <a:t>(number </a:t>
            </a:r>
            <a:r>
              <a:rPr lang="en-US" sz="2400" smtClean="0"/>
              <a:t>of leaves) with </a:t>
            </a:r>
            <a:r>
              <a:rPr lang="en-US" sz="2400" i="1" dirty="0">
                <a:solidFill>
                  <a:srgbClr val="00B050"/>
                </a:solidFill>
              </a:rPr>
              <a:t>f(n)</a:t>
            </a:r>
            <a:r>
              <a:rPr lang="en-US" sz="2400" dirty="0"/>
              <a:t>, one can decide upon </a:t>
            </a:r>
            <a:r>
              <a:rPr lang="en-US" sz="2400" dirty="0" smtClean="0"/>
              <a:t>the time </a:t>
            </a:r>
            <a:r>
              <a:rPr lang="en-US" sz="2400" dirty="0"/>
              <a:t>complexity of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34038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Masters Theorem(From CLRS)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4706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66750"/>
            <a:ext cx="77724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08371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Master’s Theorem – E.g. 1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T(n) = </a:t>
            </a:r>
            <a:r>
              <a:rPr lang="en-US" sz="2800" b="1" dirty="0" smtClean="0"/>
              <a:t>9T(n/3</a:t>
            </a:r>
            <a:r>
              <a:rPr lang="en-US" sz="2800" b="1" dirty="0"/>
              <a:t>) + </a:t>
            </a:r>
            <a:r>
              <a:rPr lang="en-US" sz="2800" b="1" dirty="0" smtClean="0"/>
              <a:t>n</a:t>
            </a:r>
          </a:p>
          <a:p>
            <a:pPr marL="0" indent="0">
              <a:buNone/>
            </a:pPr>
            <a:r>
              <a:rPr lang="en-US" sz="2800" dirty="0" smtClean="0"/>
              <a:t>a = 9 and b = 3</a:t>
            </a:r>
          </a:p>
          <a:p>
            <a:pPr marL="0" indent="0">
              <a:buNone/>
            </a:pPr>
            <a:r>
              <a:rPr lang="pt-BR" sz="2800" dirty="0"/>
              <a:t>g</a:t>
            </a:r>
            <a:r>
              <a:rPr lang="pt-BR" sz="2800" dirty="0" smtClean="0"/>
              <a:t>(n) = n</a:t>
            </a:r>
            <a:r>
              <a:rPr lang="pt-BR" sz="2800" baseline="30000" dirty="0" smtClean="0"/>
              <a:t>log</a:t>
            </a:r>
            <a:r>
              <a:rPr lang="pt-BR" sz="2800" baseline="-25000" dirty="0" smtClean="0"/>
              <a:t>b</a:t>
            </a:r>
            <a:r>
              <a:rPr lang="pt-BR" sz="2800" baseline="30000" dirty="0" smtClean="0"/>
              <a:t>a</a:t>
            </a:r>
            <a:r>
              <a:rPr lang="pt-BR" sz="2800" dirty="0" smtClean="0"/>
              <a:t> </a:t>
            </a:r>
            <a:r>
              <a:rPr lang="pt-BR" sz="2800" dirty="0"/>
              <a:t>= </a:t>
            </a:r>
            <a:r>
              <a:rPr lang="pt-BR" sz="2800" dirty="0" smtClean="0"/>
              <a:t>n</a:t>
            </a:r>
            <a:r>
              <a:rPr lang="pt-BR" sz="2800" baseline="30000" dirty="0" smtClean="0"/>
              <a:t>log</a:t>
            </a:r>
            <a:r>
              <a:rPr lang="pt-BR" sz="2800" baseline="-25000" dirty="0" smtClean="0"/>
              <a:t>3</a:t>
            </a:r>
            <a:r>
              <a:rPr lang="pt-BR" sz="2800" baseline="30000" dirty="0" smtClean="0"/>
              <a:t>9</a:t>
            </a:r>
            <a:r>
              <a:rPr lang="pt-BR" sz="2800" dirty="0" smtClean="0"/>
              <a:t> </a:t>
            </a:r>
            <a:r>
              <a:rPr lang="pt-BR" sz="2800" dirty="0"/>
              <a:t>= </a:t>
            </a:r>
            <a:r>
              <a:rPr lang="pt-BR" sz="2800" dirty="0" smtClean="0"/>
              <a:t>n</a:t>
            </a:r>
            <a:r>
              <a:rPr lang="pt-BR" sz="2800" baseline="30000" dirty="0" smtClean="0"/>
              <a:t>2</a:t>
            </a:r>
            <a:endParaRPr lang="pt-BR" sz="2800" dirty="0" smtClean="0"/>
          </a:p>
          <a:p>
            <a:pPr marL="0" indent="0">
              <a:buNone/>
            </a:pPr>
            <a:r>
              <a:rPr lang="en-US" sz="2800" dirty="0" smtClean="0"/>
              <a:t>f(n</a:t>
            </a:r>
            <a:r>
              <a:rPr lang="en-US" sz="2800" dirty="0"/>
              <a:t>) = </a:t>
            </a:r>
            <a:r>
              <a:rPr lang="en-US" sz="2800" dirty="0" smtClean="0"/>
              <a:t>n</a:t>
            </a:r>
            <a:endParaRPr lang="en-US" sz="2800" baseline="30000" dirty="0" smtClean="0"/>
          </a:p>
          <a:p>
            <a:pPr marL="0" indent="0">
              <a:buNone/>
            </a:pPr>
            <a:r>
              <a:rPr lang="en-US" sz="2400" dirty="0" smtClean="0"/>
              <a:t>Comparing </a:t>
            </a:r>
            <a:r>
              <a:rPr lang="pt-BR" sz="2400" dirty="0"/>
              <a:t>n</a:t>
            </a:r>
            <a:r>
              <a:rPr lang="pt-BR" sz="2400" baseline="30000" dirty="0"/>
              <a:t>log</a:t>
            </a:r>
            <a:r>
              <a:rPr lang="pt-BR" sz="2400" baseline="-25000" dirty="0"/>
              <a:t>b</a:t>
            </a:r>
            <a:r>
              <a:rPr lang="pt-BR" sz="2400" baseline="30000" dirty="0"/>
              <a:t>a</a:t>
            </a:r>
            <a:r>
              <a:rPr lang="pt-BR" sz="2400" dirty="0" smtClean="0"/>
              <a:t> and f(n), we get f(n) = O(n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).</a:t>
            </a:r>
          </a:p>
          <a:p>
            <a:pPr marL="0" indent="0">
              <a:buNone/>
            </a:pPr>
            <a:r>
              <a:rPr lang="en-US" sz="2400" dirty="0" smtClean="0"/>
              <a:t>Satisfies </a:t>
            </a:r>
            <a:r>
              <a:rPr lang="en-US" sz="2400" dirty="0">
                <a:solidFill>
                  <a:srgbClr val="0070C0"/>
                </a:solidFill>
              </a:rPr>
              <a:t>Case 1</a:t>
            </a:r>
            <a:r>
              <a:rPr lang="en-US" sz="2400" dirty="0"/>
              <a:t> of Master's Theorem,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T(n</a:t>
            </a:r>
            <a:r>
              <a:rPr lang="en-US" sz="2400" dirty="0"/>
              <a:t>) = </a:t>
            </a:r>
            <a:r>
              <a:rPr lang="el-GR" sz="2400" b="1" dirty="0"/>
              <a:t>Ꝋ</a:t>
            </a:r>
            <a:r>
              <a:rPr lang="en-US" sz="2400" dirty="0" smtClean="0"/>
              <a:t>(</a:t>
            </a:r>
            <a:r>
              <a:rPr lang="pt-BR" sz="2400" dirty="0"/>
              <a:t>n</a:t>
            </a:r>
            <a:r>
              <a:rPr lang="pt-BR" sz="2400" baseline="30000" dirty="0"/>
              <a:t>log</a:t>
            </a:r>
            <a:r>
              <a:rPr lang="pt-BR" sz="2400" baseline="-25000" dirty="0"/>
              <a:t>b</a:t>
            </a:r>
            <a:r>
              <a:rPr lang="pt-BR" sz="2400" baseline="30000" dirty="0"/>
              <a:t>a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el-GR" sz="2400" b="1" dirty="0"/>
              <a:t>Ꝋ</a:t>
            </a:r>
            <a:r>
              <a:rPr lang="en-US" sz="2400" dirty="0" smtClean="0"/>
              <a:t>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45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08371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Master’s Theorem – E.g. 2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T(n) = </a:t>
            </a:r>
            <a:r>
              <a:rPr lang="en-US" sz="2800" b="1" dirty="0" smtClean="0"/>
              <a:t>T(2n/3</a:t>
            </a:r>
            <a:r>
              <a:rPr lang="en-US" sz="2800" b="1" dirty="0"/>
              <a:t>) + </a:t>
            </a:r>
            <a:r>
              <a:rPr lang="en-US" sz="2800" b="1" dirty="0" smtClean="0"/>
              <a:t>1</a:t>
            </a:r>
          </a:p>
          <a:p>
            <a:pPr marL="0" indent="0">
              <a:buNone/>
            </a:pPr>
            <a:r>
              <a:rPr lang="en-US" sz="2800" b="1" dirty="0" smtClean="0"/>
              <a:t>a = 1 and b = 3/2</a:t>
            </a:r>
          </a:p>
          <a:p>
            <a:pPr marL="0" indent="0">
              <a:buNone/>
            </a:pPr>
            <a:r>
              <a:rPr lang="pt-BR" sz="2800" dirty="0"/>
              <a:t>g(n) = </a:t>
            </a:r>
            <a:r>
              <a:rPr lang="pt-BR" sz="2800" dirty="0" smtClean="0"/>
              <a:t>n</a:t>
            </a:r>
            <a:r>
              <a:rPr lang="pt-BR" sz="2800" baseline="30000" dirty="0" smtClean="0"/>
              <a:t>log</a:t>
            </a:r>
            <a:r>
              <a:rPr lang="pt-BR" sz="2800" baseline="-25000" dirty="0" smtClean="0"/>
              <a:t>b</a:t>
            </a:r>
            <a:r>
              <a:rPr lang="pt-BR" sz="2800" baseline="30000" dirty="0" smtClean="0"/>
              <a:t>a</a:t>
            </a:r>
            <a:r>
              <a:rPr lang="pt-BR" sz="2800" dirty="0" smtClean="0"/>
              <a:t> </a:t>
            </a:r>
            <a:r>
              <a:rPr lang="pt-BR" sz="2800" dirty="0"/>
              <a:t>= </a:t>
            </a:r>
            <a:r>
              <a:rPr lang="pt-BR" sz="2800" dirty="0" smtClean="0"/>
              <a:t>n</a:t>
            </a:r>
            <a:r>
              <a:rPr lang="pt-BR" sz="2800" baseline="30000" dirty="0" smtClean="0"/>
              <a:t>log</a:t>
            </a:r>
            <a:r>
              <a:rPr lang="pt-BR" sz="2800" baseline="-25000" dirty="0" smtClean="0"/>
              <a:t>3/2</a:t>
            </a:r>
            <a:r>
              <a:rPr lang="pt-BR" sz="2800" baseline="30000" dirty="0" smtClean="0"/>
              <a:t>1</a:t>
            </a:r>
            <a:r>
              <a:rPr lang="pt-BR" sz="2800" dirty="0" smtClean="0"/>
              <a:t> </a:t>
            </a:r>
            <a:r>
              <a:rPr lang="pt-BR" sz="2800" dirty="0"/>
              <a:t>= </a:t>
            </a:r>
            <a:r>
              <a:rPr lang="pt-BR" sz="2800" dirty="0" smtClean="0"/>
              <a:t>n</a:t>
            </a:r>
            <a:r>
              <a:rPr lang="pt-BR" sz="2800" baseline="30000" dirty="0" smtClean="0"/>
              <a:t>0 </a:t>
            </a:r>
            <a:r>
              <a:rPr lang="pt-BR" sz="2800" dirty="0" smtClean="0"/>
              <a:t>= 1 = f(n)</a:t>
            </a:r>
            <a:endParaRPr lang="pt-BR" sz="2800" dirty="0"/>
          </a:p>
          <a:p>
            <a:pPr marL="0" indent="0">
              <a:buNone/>
            </a:pPr>
            <a:r>
              <a:rPr lang="en-US" sz="2800" dirty="0"/>
              <a:t>Comparing </a:t>
            </a:r>
            <a:r>
              <a:rPr lang="pt-BR" sz="2800" dirty="0"/>
              <a:t>n</a:t>
            </a:r>
            <a:r>
              <a:rPr lang="pt-BR" sz="2800" baseline="30000" dirty="0"/>
              <a:t>log</a:t>
            </a:r>
            <a:r>
              <a:rPr lang="pt-BR" sz="2800" baseline="-25000" dirty="0"/>
              <a:t>b</a:t>
            </a:r>
            <a:r>
              <a:rPr lang="pt-BR" sz="2800" baseline="30000" dirty="0"/>
              <a:t>a</a:t>
            </a:r>
            <a:r>
              <a:rPr lang="pt-BR" sz="2800" dirty="0"/>
              <a:t> and f(n), we get f(n) </a:t>
            </a:r>
            <a:r>
              <a:rPr lang="pt-BR" sz="2800" dirty="0" smtClean="0"/>
              <a:t>= </a:t>
            </a:r>
            <a:r>
              <a:rPr lang="el-GR" sz="2400" b="1" dirty="0" smtClean="0"/>
              <a:t>Ꝋ</a:t>
            </a:r>
            <a:r>
              <a:rPr lang="en-US" sz="2400" b="1" dirty="0" smtClean="0"/>
              <a:t>(</a:t>
            </a:r>
            <a:r>
              <a:rPr lang="en-US" sz="2400" dirty="0"/>
              <a:t>g</a:t>
            </a:r>
            <a:r>
              <a:rPr lang="en-US" sz="2400" dirty="0" smtClean="0"/>
              <a:t>(n)).</a:t>
            </a:r>
          </a:p>
          <a:p>
            <a:pPr marL="0" indent="0">
              <a:buNone/>
            </a:pPr>
            <a:r>
              <a:rPr lang="en-US" sz="2400" dirty="0"/>
              <a:t>Satisfies </a:t>
            </a:r>
            <a:r>
              <a:rPr lang="en-US" sz="2400" dirty="0">
                <a:solidFill>
                  <a:srgbClr val="0070C0"/>
                </a:solidFill>
              </a:rPr>
              <a:t>Case </a:t>
            </a:r>
            <a:r>
              <a:rPr lang="en-US" sz="2400" dirty="0" smtClean="0">
                <a:solidFill>
                  <a:srgbClr val="0070C0"/>
                </a:solidFill>
              </a:rPr>
              <a:t>2 </a:t>
            </a:r>
            <a:r>
              <a:rPr lang="en-US" sz="2400" dirty="0"/>
              <a:t>of Master's Theorem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/>
              <a:t>T(n) = </a:t>
            </a:r>
            <a:r>
              <a:rPr lang="el-GR" sz="2400" b="1" dirty="0"/>
              <a:t>Ꝋ</a:t>
            </a:r>
            <a:r>
              <a:rPr lang="en-US" sz="2400" dirty="0" smtClean="0"/>
              <a:t>(</a:t>
            </a:r>
            <a:r>
              <a:rPr lang="pt-BR" sz="2400" dirty="0" smtClean="0"/>
              <a:t>n</a:t>
            </a:r>
            <a:r>
              <a:rPr lang="pt-BR" sz="2400" baseline="30000" dirty="0" smtClean="0"/>
              <a:t>log</a:t>
            </a:r>
            <a:r>
              <a:rPr lang="pt-BR" sz="2400" baseline="-25000" dirty="0" smtClean="0"/>
              <a:t>b</a:t>
            </a:r>
            <a:r>
              <a:rPr lang="pt-BR" sz="2400" baseline="30000" dirty="0" smtClean="0"/>
              <a:t>a</a:t>
            </a:r>
            <a:r>
              <a:rPr lang="pt-BR" sz="2400" dirty="0" smtClean="0"/>
              <a:t>logn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el-GR" sz="2400" b="1" dirty="0"/>
              <a:t>Ꝋ</a:t>
            </a:r>
            <a:r>
              <a:rPr lang="en-US" sz="2400" dirty="0" smtClean="0"/>
              <a:t>(</a:t>
            </a:r>
            <a:r>
              <a:rPr lang="en-US" sz="2400" dirty="0" err="1" smtClean="0"/>
              <a:t>logn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41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08371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Master’s Theorem – E.g. 3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T(n) = </a:t>
            </a:r>
            <a:r>
              <a:rPr lang="en-US" sz="2800" b="1" dirty="0" smtClean="0"/>
              <a:t>2T(n/2 </a:t>
            </a:r>
            <a:r>
              <a:rPr lang="en-US" sz="2800" b="1" dirty="0"/>
              <a:t>) + </a:t>
            </a:r>
            <a:r>
              <a:rPr lang="en-US" sz="2800" b="1" dirty="0" smtClean="0"/>
              <a:t>2</a:t>
            </a:r>
            <a:r>
              <a:rPr lang="en-US" sz="2800" b="1" baseline="30000" dirty="0" smtClean="0"/>
              <a:t>n</a:t>
            </a:r>
          </a:p>
          <a:p>
            <a:pPr marL="0" indent="0">
              <a:buNone/>
            </a:pPr>
            <a:r>
              <a:rPr lang="pt-BR" sz="2400" dirty="0"/>
              <a:t>g(n) = </a:t>
            </a:r>
            <a:r>
              <a:rPr lang="pt-BR" sz="2400" dirty="0" smtClean="0"/>
              <a:t>n</a:t>
            </a:r>
            <a:r>
              <a:rPr lang="pt-BR" sz="2400" baseline="30000" dirty="0" smtClean="0"/>
              <a:t>log</a:t>
            </a:r>
            <a:r>
              <a:rPr lang="pt-BR" sz="2400" baseline="-25000" dirty="0" smtClean="0"/>
              <a:t>b</a:t>
            </a:r>
            <a:r>
              <a:rPr lang="pt-BR" sz="2400" baseline="30000" dirty="0" smtClean="0"/>
              <a:t>a</a:t>
            </a:r>
            <a:r>
              <a:rPr lang="pt-BR" sz="2400" dirty="0"/>
              <a:t> = </a:t>
            </a:r>
            <a:r>
              <a:rPr lang="pt-BR" sz="2400" dirty="0" smtClean="0"/>
              <a:t>n</a:t>
            </a:r>
            <a:r>
              <a:rPr lang="pt-BR" sz="2400" baseline="30000" dirty="0" smtClean="0"/>
              <a:t>log</a:t>
            </a:r>
            <a:r>
              <a:rPr lang="pt-BR" sz="2400" baseline="-25000" dirty="0"/>
              <a:t>2</a:t>
            </a:r>
            <a:r>
              <a:rPr lang="pt-BR" sz="2400" baseline="30000" dirty="0" smtClean="0"/>
              <a:t>2 </a:t>
            </a:r>
            <a:r>
              <a:rPr lang="pt-BR" sz="2400" dirty="0" smtClean="0"/>
              <a:t>=</a:t>
            </a:r>
            <a:r>
              <a:rPr lang="pt-BR" sz="2400" baseline="30000" dirty="0" smtClean="0"/>
              <a:t> </a:t>
            </a:r>
            <a:r>
              <a:rPr lang="pt-BR" sz="2400" dirty="0" smtClean="0"/>
              <a:t>n and f(n) = </a:t>
            </a:r>
            <a:r>
              <a:rPr lang="en-US" sz="2400" dirty="0"/>
              <a:t>2</a:t>
            </a:r>
            <a:r>
              <a:rPr lang="en-US" sz="2400" baseline="30000" dirty="0"/>
              <a:t>n</a:t>
            </a:r>
          </a:p>
          <a:p>
            <a:pPr marL="0" indent="0">
              <a:buNone/>
            </a:pPr>
            <a:r>
              <a:rPr lang="en-US" sz="2400" dirty="0" smtClean="0"/>
              <a:t>Clearly </a:t>
            </a:r>
            <a:r>
              <a:rPr lang="pt-BR" sz="2400" dirty="0"/>
              <a:t>f(n) = 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= </a:t>
            </a:r>
            <a:r>
              <a:rPr lang="el-GR" sz="2400" dirty="0" smtClean="0"/>
              <a:t>Ω</a:t>
            </a:r>
            <a:r>
              <a:rPr lang="en-US" sz="2400" dirty="0" smtClean="0"/>
              <a:t>(</a:t>
            </a:r>
            <a:r>
              <a:rPr lang="pt-BR" sz="2400" dirty="0" smtClean="0"/>
              <a:t>n</a:t>
            </a:r>
            <a:r>
              <a:rPr lang="pt-BR" sz="2400" baseline="30000" dirty="0" smtClean="0"/>
              <a:t>log</a:t>
            </a:r>
            <a:r>
              <a:rPr lang="pt-BR" sz="2400" baseline="-25000" dirty="0" smtClean="0"/>
              <a:t>a</a:t>
            </a:r>
            <a:r>
              <a:rPr lang="pt-BR" sz="2400" baseline="30000" dirty="0" smtClean="0"/>
              <a:t>b+</a:t>
            </a:r>
            <a:r>
              <a:rPr lang="el-GR" sz="2400" b="1" baseline="30000" dirty="0" smtClean="0"/>
              <a:t>ε</a:t>
            </a:r>
            <a:r>
              <a:rPr lang="en-US" sz="2400" dirty="0" smtClean="0"/>
              <a:t>) = </a:t>
            </a:r>
            <a:r>
              <a:rPr lang="el-GR" sz="2400" dirty="0"/>
              <a:t>Ω</a:t>
            </a:r>
            <a:r>
              <a:rPr lang="en-US" sz="2400" dirty="0"/>
              <a:t>(</a:t>
            </a:r>
            <a:r>
              <a:rPr lang="pt-BR" sz="2400" dirty="0" smtClean="0"/>
              <a:t>n</a:t>
            </a:r>
            <a:r>
              <a:rPr lang="pt-BR" sz="2400" baseline="30000" dirty="0" smtClean="0"/>
              <a:t>log</a:t>
            </a:r>
            <a:r>
              <a:rPr lang="pt-BR" sz="2400" baseline="-25000" dirty="0"/>
              <a:t>2</a:t>
            </a:r>
            <a:r>
              <a:rPr lang="pt-BR" sz="2400" baseline="30000" dirty="0" smtClean="0"/>
              <a:t>2+</a:t>
            </a:r>
            <a:r>
              <a:rPr lang="el-GR" sz="2400" b="1" baseline="30000" dirty="0"/>
              <a:t>ε</a:t>
            </a:r>
            <a:r>
              <a:rPr lang="en-US" sz="2400" dirty="0" smtClean="0"/>
              <a:t>), for any </a:t>
            </a:r>
            <a:r>
              <a:rPr lang="el-GR" sz="2400" dirty="0" smtClean="0"/>
              <a:t>ε</a:t>
            </a:r>
            <a:r>
              <a:rPr lang="en-US" sz="2400" dirty="0" smtClean="0"/>
              <a:t>&gt;0. </a:t>
            </a:r>
          </a:p>
          <a:p>
            <a:pPr marL="0" indent="0">
              <a:buNone/>
            </a:pPr>
            <a:r>
              <a:rPr lang="en-US" sz="2400" dirty="0"/>
              <a:t>∴</a:t>
            </a:r>
            <a:r>
              <a:rPr lang="en-US" sz="2400" dirty="0" smtClean="0"/>
              <a:t> Case 3 of master theorem applies. </a:t>
            </a:r>
          </a:p>
          <a:p>
            <a:pPr marL="0" indent="0">
              <a:buNone/>
            </a:pPr>
            <a:r>
              <a:rPr lang="en-US" sz="2400" dirty="0" smtClean="0"/>
              <a:t>Regularity condition check : </a:t>
            </a:r>
            <a:r>
              <a:rPr lang="en-US" sz="2400" i="1" dirty="0" err="1" smtClean="0"/>
              <a:t>af</a:t>
            </a:r>
            <a:r>
              <a:rPr lang="en-US" sz="2400" i="1" dirty="0" smtClean="0"/>
              <a:t>(n/b) ≤ </a:t>
            </a:r>
            <a:r>
              <a:rPr lang="en-US" sz="2400" i="1" dirty="0" err="1" smtClean="0"/>
              <a:t>cf</a:t>
            </a:r>
            <a:r>
              <a:rPr lang="en-US" sz="2400" i="1" dirty="0" smtClean="0"/>
              <a:t>(n) </a:t>
            </a:r>
            <a:r>
              <a:rPr lang="en-US" sz="2400" dirty="0" smtClean="0"/>
              <a:t>= 2. 2</a:t>
            </a:r>
            <a:r>
              <a:rPr lang="en-US" sz="2400" baseline="30000" dirty="0" smtClean="0"/>
              <a:t>n/2</a:t>
            </a:r>
            <a:r>
              <a:rPr lang="en-US" sz="2400" dirty="0"/>
              <a:t> </a:t>
            </a:r>
            <a:r>
              <a:rPr lang="en-US" sz="2400" dirty="0" smtClean="0"/>
              <a:t>≤ c. 2</a:t>
            </a:r>
            <a:r>
              <a:rPr lang="en-US" sz="2400" baseline="30000" dirty="0" smtClean="0"/>
              <a:t>n</a:t>
            </a:r>
            <a:endParaRPr lang="en-US" sz="2400" baseline="30000" dirty="0"/>
          </a:p>
          <a:p>
            <a:pPr marL="0" indent="0">
              <a:buNone/>
            </a:pPr>
            <a:r>
              <a:rPr lang="en-US" sz="2400" dirty="0" smtClean="0"/>
              <a:t>Clearly there exists c &lt; 1 for n ≥ 4, for example c = ½.</a:t>
            </a:r>
          </a:p>
          <a:p>
            <a:pPr marL="0" indent="0">
              <a:buNone/>
            </a:pPr>
            <a:r>
              <a:rPr lang="en-US" sz="2400" dirty="0" smtClean="0"/>
              <a:t>Case 3 applies.</a:t>
            </a:r>
          </a:p>
          <a:p>
            <a:pPr marL="0" indent="0">
              <a:buNone/>
            </a:pPr>
            <a:r>
              <a:rPr lang="en-US" sz="2400" dirty="0" smtClean="0"/>
              <a:t>∴ T(n) = </a:t>
            </a:r>
            <a:r>
              <a:rPr lang="el-GR" sz="2400" dirty="0" smtClean="0"/>
              <a:t>Ꝋ</a:t>
            </a:r>
            <a:r>
              <a:rPr lang="en-US" sz="2400" dirty="0" smtClean="0"/>
              <a:t>(f(n)) = </a:t>
            </a:r>
            <a:r>
              <a:rPr lang="el-GR" sz="2400" dirty="0" smtClean="0"/>
              <a:t>Ꝋ</a:t>
            </a:r>
            <a:r>
              <a:rPr lang="en-US" sz="2400" dirty="0" smtClean="0"/>
              <a:t>(2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).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46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Autofit/>
          </a:bodyPr>
          <a:lstStyle/>
          <a:p>
            <a:r>
              <a:rPr lang="en-US" sz="3600" dirty="0" smtClean="0"/>
              <a:t>Try using master’s theorem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42950"/>
            <a:ext cx="6553199" cy="304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6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7150"/>
            <a:ext cx="8839200" cy="508635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i="1" dirty="0">
                <a:solidFill>
                  <a:srgbClr val="0070C0"/>
                </a:solidFill>
              </a:rPr>
              <a:t>U</a:t>
            </a:r>
            <a:r>
              <a:rPr lang="en-US" sz="6400" i="1" dirty="0" smtClean="0">
                <a:solidFill>
                  <a:srgbClr val="0070C0"/>
                </a:solidFill>
              </a:rPr>
              <a:t>sing F/B Substitution/Guess Method/Recurrence Tree/Master’s Theorem </a:t>
            </a:r>
            <a:r>
              <a:rPr lang="en-US" sz="6400" i="1" dirty="0" smtClean="0">
                <a:solidFill>
                  <a:srgbClr val="00B050"/>
                </a:solidFill>
              </a:rPr>
              <a:t>whichever is applicable</a:t>
            </a:r>
            <a:r>
              <a:rPr lang="en-US" sz="6400" i="1" dirty="0" smtClean="0">
                <a:solidFill>
                  <a:srgbClr val="0070C0"/>
                </a:solidFill>
              </a:rPr>
              <a:t>, solve. </a:t>
            </a:r>
          </a:p>
          <a:p>
            <a:pPr marL="0" indent="0">
              <a:buNone/>
            </a:pPr>
            <a:r>
              <a:rPr lang="en-US" sz="6400" i="1" dirty="0" smtClean="0">
                <a:solidFill>
                  <a:srgbClr val="7030A0"/>
                </a:solidFill>
              </a:rPr>
              <a:t>If a method is not applicable, defend why.</a:t>
            </a:r>
            <a:r>
              <a:rPr lang="en-US" sz="6400" i="1" dirty="0" smtClean="0"/>
              <a:t/>
            </a:r>
            <a:br>
              <a:rPr lang="en-US" sz="6400" i="1" dirty="0" smtClean="0"/>
            </a:br>
            <a:r>
              <a:rPr lang="en-US" sz="6400" dirty="0" smtClean="0"/>
              <a:t>1. T(n) = T(n-1) + T(n-2) + </a:t>
            </a:r>
            <a:r>
              <a:rPr lang="en-US" sz="6400" i="1" dirty="0" smtClean="0"/>
              <a:t>c</a:t>
            </a:r>
            <a:r>
              <a:rPr lang="en-US" sz="6400" dirty="0" smtClean="0"/>
              <a:t>, n≥2; T</a:t>
            </a:r>
            <a:r>
              <a:rPr lang="en-US" sz="6400" baseline="-25000" dirty="0" smtClean="0"/>
              <a:t>0</a:t>
            </a:r>
            <a:r>
              <a:rPr lang="en-US" sz="6400" dirty="0" smtClean="0"/>
              <a:t> = 0, T</a:t>
            </a:r>
            <a:r>
              <a:rPr lang="en-US" sz="6400" baseline="-25000" dirty="0" smtClean="0"/>
              <a:t>1</a:t>
            </a:r>
            <a:r>
              <a:rPr lang="en-US" sz="6400" dirty="0" smtClean="0"/>
              <a:t>= 1.                 1</a:t>
            </a:r>
            <a:r>
              <a:rPr lang="en-US" sz="6400" dirty="0"/>
              <a:t>8. T(n) = 4T(n/2) + 4n</a:t>
            </a:r>
          </a:p>
          <a:p>
            <a:pPr marL="0" indent="0">
              <a:buNone/>
            </a:pPr>
            <a:r>
              <a:rPr lang="en-US" sz="6400" dirty="0"/>
              <a:t>2. T(n) = T(n/2) + cn2, n ≥ 2; c, if n=1 	                  19. T(n) = T(n+5) + n</a:t>
            </a:r>
          </a:p>
          <a:p>
            <a:pPr marL="0" indent="0">
              <a:buNone/>
            </a:pPr>
            <a:r>
              <a:rPr lang="en-US" sz="6400" dirty="0"/>
              <a:t>3. T(n) = 2T(n/2) + 1 for n&gt;1; c, if n=1 (also for n/4)       </a:t>
            </a:r>
            <a:r>
              <a:rPr lang="en-US" sz="6400" dirty="0" smtClean="0"/>
              <a:t> 20</a:t>
            </a:r>
            <a:r>
              <a:rPr lang="en-US" sz="6400" dirty="0"/>
              <a:t>. T(n) = 3T(n/4)  + </a:t>
            </a:r>
            <a:r>
              <a:rPr lang="en-US" sz="6400" dirty="0" err="1"/>
              <a:t>cn</a:t>
            </a:r>
            <a:endParaRPr lang="en-US" sz="6400" dirty="0"/>
          </a:p>
          <a:p>
            <a:pPr marL="0" indent="0">
              <a:buNone/>
            </a:pPr>
            <a:r>
              <a:rPr lang="en-US" sz="6400" dirty="0"/>
              <a:t>4. T(n) = 2T(n/2) + cn2 for n ≥ 2; c if n=1                            21. T(n) = 2T(n/2 + 17) + n</a:t>
            </a:r>
          </a:p>
          <a:p>
            <a:pPr marL="0" indent="0">
              <a:buNone/>
            </a:pPr>
            <a:r>
              <a:rPr lang="en-US" sz="6400" dirty="0"/>
              <a:t>5. T(n) = T(n/2)2  n ≥ 2; c, if n=1                                           22. T(n) = 4T(n/4) + cn</a:t>
            </a:r>
            <a:r>
              <a:rPr lang="en-US" sz="6400" baseline="30000" dirty="0"/>
              <a:t>2</a:t>
            </a:r>
          </a:p>
          <a:p>
            <a:pPr marL="0" indent="0">
              <a:buNone/>
            </a:pPr>
            <a:r>
              <a:rPr lang="en-US" sz="6400" dirty="0" smtClean="0"/>
              <a:t>6. T(n) = T(n/2) + </a:t>
            </a:r>
            <a:r>
              <a:rPr lang="en-US" sz="6400" i="1" dirty="0" err="1" smtClean="0"/>
              <a:t>c</a:t>
            </a:r>
            <a:r>
              <a:rPr lang="en-US" sz="6400" dirty="0" err="1" smtClean="0"/>
              <a:t>logn</a:t>
            </a:r>
            <a:r>
              <a:rPr lang="en-US" sz="6400" dirty="0" smtClean="0"/>
              <a:t> if </a:t>
            </a:r>
            <a:r>
              <a:rPr lang="en-US" sz="6400" dirty="0"/>
              <a:t>n ≥ 2</a:t>
            </a:r>
            <a:r>
              <a:rPr lang="en-US" sz="6400" dirty="0" smtClean="0"/>
              <a:t>; </a:t>
            </a:r>
            <a:r>
              <a:rPr lang="en-US" sz="6400" i="1" dirty="0" smtClean="0"/>
              <a:t>c</a:t>
            </a:r>
            <a:r>
              <a:rPr lang="en-US" sz="6400" dirty="0" smtClean="0"/>
              <a:t>, if n = 1.                         23. T(n) = 9T(n/3) + n</a:t>
            </a:r>
            <a:r>
              <a:rPr lang="en-US" sz="6400" baseline="30000" dirty="0" smtClean="0"/>
              <a:t>2</a:t>
            </a:r>
            <a:r>
              <a:rPr lang="en-US" sz="6400" dirty="0" smtClean="0"/>
              <a:t>logn</a:t>
            </a:r>
          </a:p>
          <a:p>
            <a:pPr marL="0" indent="0">
              <a:buNone/>
            </a:pPr>
            <a:r>
              <a:rPr lang="en-US" sz="6400" dirty="0" smtClean="0"/>
              <a:t>7. T(n) = 2T(n/2) + </a:t>
            </a:r>
            <a:r>
              <a:rPr lang="en-US" sz="6400" i="1" dirty="0" smtClean="0"/>
              <a:t>c</a:t>
            </a:r>
            <a:r>
              <a:rPr lang="en-US" sz="6400" dirty="0" smtClean="0"/>
              <a:t>logn</a:t>
            </a:r>
            <a:r>
              <a:rPr lang="en-US" sz="6400" baseline="30000" dirty="0" smtClean="0"/>
              <a:t>2 </a:t>
            </a:r>
            <a:r>
              <a:rPr lang="en-US" sz="6400" dirty="0" smtClean="0"/>
              <a:t>if </a:t>
            </a:r>
            <a:r>
              <a:rPr lang="en-US" sz="6400" dirty="0"/>
              <a:t>n ≥ 3</a:t>
            </a:r>
            <a:r>
              <a:rPr lang="en-US" sz="6400" dirty="0" smtClean="0"/>
              <a:t>; </a:t>
            </a:r>
            <a:r>
              <a:rPr lang="en-US" sz="6400" i="1" dirty="0" smtClean="0"/>
              <a:t>c</a:t>
            </a:r>
            <a:r>
              <a:rPr lang="en-US" sz="6400" dirty="0" smtClean="0"/>
              <a:t>, if n =1, 2                    24. T(n) = 2T(n/2) + n/</a:t>
            </a:r>
            <a:r>
              <a:rPr lang="en-US" sz="6400" dirty="0" err="1" smtClean="0"/>
              <a:t>logn</a:t>
            </a:r>
            <a:endParaRPr lang="en-US" sz="6400" dirty="0" smtClean="0"/>
          </a:p>
          <a:p>
            <a:pPr marL="0" indent="0">
              <a:buNone/>
            </a:pPr>
            <a:r>
              <a:rPr lang="en-US" sz="6400" dirty="0" smtClean="0"/>
              <a:t>8. T(n</a:t>
            </a:r>
            <a:r>
              <a:rPr lang="en-US" sz="6400" dirty="0"/>
              <a:t>) = </a:t>
            </a:r>
            <a:r>
              <a:rPr lang="en-US" sz="6400" dirty="0" smtClean="0"/>
              <a:t>4T(n/2</a:t>
            </a:r>
            <a:r>
              <a:rPr lang="en-US" sz="6400" dirty="0"/>
              <a:t>) + </a:t>
            </a:r>
            <a:r>
              <a:rPr lang="en-US" sz="6400" i="1" dirty="0" err="1"/>
              <a:t>c</a:t>
            </a:r>
            <a:r>
              <a:rPr lang="en-US" sz="6400" dirty="0" err="1"/>
              <a:t>logn</a:t>
            </a:r>
            <a:r>
              <a:rPr lang="en-US" sz="6400" dirty="0"/>
              <a:t> if n ≥ 2;</a:t>
            </a:r>
            <a:r>
              <a:rPr lang="en-US" sz="6400" dirty="0" smtClean="0"/>
              <a:t> </a:t>
            </a:r>
            <a:r>
              <a:rPr lang="en-US" sz="6400" i="1" dirty="0" err="1" smtClean="0"/>
              <a:t>ck</a:t>
            </a:r>
            <a:r>
              <a:rPr lang="en-US" sz="6400" dirty="0" smtClean="0"/>
              <a:t>, </a:t>
            </a:r>
            <a:r>
              <a:rPr lang="en-US" sz="6400" dirty="0"/>
              <a:t>if n = </a:t>
            </a:r>
            <a:r>
              <a:rPr lang="en-US" sz="6400" dirty="0" smtClean="0"/>
              <a:t>1                      25. T(n) </a:t>
            </a:r>
            <a:r>
              <a:rPr lang="en-US" sz="6400" dirty="0"/>
              <a:t>= 2T(n/2) + </a:t>
            </a:r>
            <a:r>
              <a:rPr lang="en-US" sz="6400" dirty="0" smtClean="0"/>
              <a:t>n/n</a:t>
            </a:r>
            <a:r>
              <a:rPr lang="en-US" sz="6400" baseline="30000" dirty="0" smtClean="0"/>
              <a:t>4</a:t>
            </a:r>
            <a:endParaRPr lang="en-US" sz="6400" dirty="0" smtClean="0"/>
          </a:p>
          <a:p>
            <a:pPr marL="0" indent="0">
              <a:buNone/>
            </a:pPr>
            <a:r>
              <a:rPr lang="en-US" sz="6400" dirty="0" smtClean="0"/>
              <a:t>9. T(n) = 3T(n/2)  + </a:t>
            </a:r>
            <a:r>
              <a:rPr lang="en-US" sz="6400" i="1" dirty="0" err="1" smtClean="0"/>
              <a:t>c</a:t>
            </a:r>
            <a:r>
              <a:rPr lang="en-US" sz="6400" dirty="0" err="1" smtClean="0"/>
              <a:t>n</a:t>
            </a:r>
            <a:r>
              <a:rPr lang="en-US" sz="6400" dirty="0" smtClean="0"/>
              <a:t> if </a:t>
            </a:r>
            <a:r>
              <a:rPr lang="en-US" sz="6400" dirty="0"/>
              <a:t>n ≥ 2</a:t>
            </a:r>
            <a:r>
              <a:rPr lang="en-US" sz="6400" dirty="0" smtClean="0"/>
              <a:t>, c if n = 1                              26. T(n) = </a:t>
            </a:r>
            <a:r>
              <a:rPr lang="en-US" sz="6400" dirty="0"/>
              <a:t>2T(n/2) + </a:t>
            </a:r>
            <a:r>
              <a:rPr lang="en-US" sz="6400" dirty="0" smtClean="0"/>
              <a:t>n/2</a:t>
            </a:r>
            <a:r>
              <a:rPr lang="en-US" sz="6400" baseline="30000" dirty="0" smtClean="0"/>
              <a:t>n</a:t>
            </a:r>
            <a:endParaRPr lang="en-US" sz="6400" dirty="0"/>
          </a:p>
          <a:p>
            <a:pPr marL="0" indent="0">
              <a:buNone/>
            </a:pPr>
            <a:r>
              <a:rPr lang="en-US" sz="6400" dirty="0" smtClean="0"/>
              <a:t>10. T(n) = 7T(n/2) + </a:t>
            </a:r>
            <a:r>
              <a:rPr lang="en-US" sz="6400" i="1" dirty="0" smtClean="0"/>
              <a:t>c</a:t>
            </a:r>
            <a:r>
              <a:rPr lang="en-US" sz="6400" dirty="0" smtClean="0"/>
              <a:t>n</a:t>
            </a:r>
            <a:r>
              <a:rPr lang="en-US" sz="6400" baseline="30000" dirty="0" smtClean="0"/>
              <a:t>2</a:t>
            </a:r>
            <a:r>
              <a:rPr lang="en-US" sz="6400" dirty="0" smtClean="0"/>
              <a:t>, if n&gt;2, c if n≤2.                             27. T(n) = 4T(n/2) </a:t>
            </a:r>
            <a:r>
              <a:rPr lang="en-US" sz="6400" dirty="0"/>
              <a:t>+ n</a:t>
            </a:r>
            <a:r>
              <a:rPr lang="en-US" sz="6400" baseline="30000" dirty="0"/>
              <a:t>2</a:t>
            </a:r>
            <a:r>
              <a:rPr lang="en-US" sz="6400" dirty="0"/>
              <a:t>logn</a:t>
            </a:r>
          </a:p>
          <a:p>
            <a:pPr marL="0" indent="0">
              <a:buNone/>
            </a:pPr>
            <a:r>
              <a:rPr lang="en-US" sz="6400" dirty="0" smtClean="0"/>
              <a:t>11. T(n) = 2T(n/2) + </a:t>
            </a:r>
            <a:r>
              <a:rPr lang="en-US" sz="6400" i="1" dirty="0" err="1" smtClean="0"/>
              <a:t>c</a:t>
            </a:r>
            <a:r>
              <a:rPr lang="en-US" sz="6400" dirty="0" err="1" smtClean="0"/>
              <a:t>nlogn</a:t>
            </a:r>
            <a:r>
              <a:rPr lang="en-US" sz="6400" dirty="0" smtClean="0"/>
              <a:t>, if n</a:t>
            </a:r>
            <a:r>
              <a:rPr lang="en-US" sz="6400" dirty="0"/>
              <a:t> ≥ </a:t>
            </a:r>
            <a:r>
              <a:rPr lang="en-US" sz="6400" dirty="0" smtClean="0"/>
              <a:t>2,</a:t>
            </a:r>
            <a:r>
              <a:rPr lang="en-US" sz="6400" i="1" dirty="0" smtClean="0"/>
              <a:t> c </a:t>
            </a:r>
            <a:r>
              <a:rPr lang="en-US" sz="6400" dirty="0" smtClean="0"/>
              <a:t>if n = 1.                   28. T(n) = 2T(n/2) </a:t>
            </a:r>
            <a:r>
              <a:rPr lang="en-US" sz="6400" dirty="0"/>
              <a:t>+ </a:t>
            </a:r>
            <a:r>
              <a:rPr lang="en-US" sz="6400" dirty="0" smtClean="0"/>
              <a:t>n</a:t>
            </a:r>
            <a:r>
              <a:rPr lang="en-US" sz="6400" baseline="30000" dirty="0" smtClean="0"/>
              <a:t>2 </a:t>
            </a:r>
            <a:r>
              <a:rPr lang="en-US" sz="6400" dirty="0" smtClean="0"/>
              <a:t>n</a:t>
            </a:r>
            <a:r>
              <a:rPr lang="en-US" sz="6400" baseline="30000" dirty="0" smtClean="0"/>
              <a:t>(1+sin(n)) </a:t>
            </a:r>
            <a:endParaRPr lang="en-US" sz="6400" baseline="30000" dirty="0"/>
          </a:p>
          <a:p>
            <a:pPr marL="0" indent="0">
              <a:buNone/>
            </a:pPr>
            <a:r>
              <a:rPr lang="en-US" sz="6400" dirty="0" smtClean="0"/>
              <a:t>10. Recurrence for Towers of Hanoi and solve.                29. T(n) = 4T((n/2) + 2) </a:t>
            </a:r>
            <a:r>
              <a:rPr lang="en-US" sz="6400" dirty="0"/>
              <a:t>+ </a:t>
            </a:r>
            <a:r>
              <a:rPr lang="en-US" sz="6400" dirty="0" smtClean="0"/>
              <a:t>n</a:t>
            </a:r>
          </a:p>
          <a:p>
            <a:pPr marL="0" indent="0">
              <a:buNone/>
            </a:pPr>
            <a:r>
              <a:rPr lang="en-US" sz="6400" dirty="0" smtClean="0"/>
              <a:t>11. T(n) = 3T(n/2) + </a:t>
            </a:r>
            <a:r>
              <a:rPr lang="en-US" sz="6400" i="1" dirty="0" err="1" smtClean="0"/>
              <a:t>c</a:t>
            </a:r>
            <a:r>
              <a:rPr lang="en-US" sz="6400" dirty="0" err="1" smtClean="0"/>
              <a:t>nlogn</a:t>
            </a:r>
            <a:r>
              <a:rPr lang="en-US" sz="6400" dirty="0" smtClean="0"/>
              <a:t>, if n ≥ 2,</a:t>
            </a:r>
            <a:r>
              <a:rPr lang="en-US" sz="6400" i="1" dirty="0" smtClean="0"/>
              <a:t> c </a:t>
            </a:r>
            <a:r>
              <a:rPr lang="en-US" sz="6400" dirty="0" smtClean="0"/>
              <a:t>if n = 1.                   30. T(n) = 8T(n/2) + </a:t>
            </a:r>
            <a:r>
              <a:rPr lang="el-GR" sz="6600" dirty="0" smtClean="0"/>
              <a:t>Ꝋ</a:t>
            </a:r>
            <a:r>
              <a:rPr lang="en-US" sz="6600" dirty="0" smtClean="0"/>
              <a:t>(</a:t>
            </a:r>
            <a:r>
              <a:rPr lang="en-US" sz="6400" dirty="0" smtClean="0"/>
              <a:t>n</a:t>
            </a:r>
            <a:r>
              <a:rPr lang="en-US" sz="6400" baseline="30000" dirty="0" smtClean="0"/>
              <a:t>2</a:t>
            </a:r>
            <a:r>
              <a:rPr lang="en-US" sz="6400" dirty="0" smtClean="0"/>
              <a:t>), 1 if n = 1.</a:t>
            </a:r>
          </a:p>
          <a:p>
            <a:pPr marL="0" indent="0">
              <a:buNone/>
            </a:pPr>
            <a:r>
              <a:rPr lang="en-US" sz="6400" dirty="0" smtClean="0"/>
              <a:t>12. T(n) = T(n/4) + </a:t>
            </a:r>
            <a:r>
              <a:rPr lang="en-US" sz="6400" i="1" dirty="0" err="1"/>
              <a:t>c</a:t>
            </a:r>
            <a:r>
              <a:rPr lang="en-US" sz="6400" dirty="0" err="1"/>
              <a:t>nlogn</a:t>
            </a:r>
            <a:r>
              <a:rPr lang="en-US" sz="6400" i="1" dirty="0"/>
              <a:t>, </a:t>
            </a:r>
            <a:r>
              <a:rPr lang="en-US" sz="6400" dirty="0"/>
              <a:t>if </a:t>
            </a:r>
            <a:r>
              <a:rPr lang="en-US" sz="6400" dirty="0" smtClean="0"/>
              <a:t>n</a:t>
            </a:r>
            <a:r>
              <a:rPr lang="en-US" sz="6400" dirty="0"/>
              <a:t> ≥ </a:t>
            </a:r>
            <a:r>
              <a:rPr lang="en-US" sz="6400" dirty="0" smtClean="0"/>
              <a:t>2</a:t>
            </a:r>
            <a:r>
              <a:rPr lang="en-US" sz="6400" dirty="0"/>
              <a:t>, c if n = 1. </a:t>
            </a:r>
            <a:r>
              <a:rPr lang="en-US" sz="6400" dirty="0" smtClean="0"/>
              <a:t>                    31</a:t>
            </a:r>
            <a:r>
              <a:rPr lang="en-US" sz="6400" dirty="0"/>
              <a:t>. T(n) = </a:t>
            </a:r>
            <a:r>
              <a:rPr lang="en-US" sz="6400" dirty="0" smtClean="0"/>
              <a:t>7T(n/2</a:t>
            </a:r>
            <a:r>
              <a:rPr lang="en-US" sz="6400" dirty="0"/>
              <a:t>) + </a:t>
            </a:r>
            <a:r>
              <a:rPr lang="el-GR" sz="6600" dirty="0"/>
              <a:t>Ꝋ</a:t>
            </a:r>
            <a:r>
              <a:rPr lang="en-US" sz="6600" dirty="0"/>
              <a:t>(</a:t>
            </a:r>
            <a:r>
              <a:rPr lang="en-US" sz="6400" dirty="0"/>
              <a:t>n</a:t>
            </a:r>
            <a:r>
              <a:rPr lang="en-US" sz="6400" baseline="30000" dirty="0"/>
              <a:t>2</a:t>
            </a:r>
            <a:r>
              <a:rPr lang="en-US" sz="6400" dirty="0"/>
              <a:t>), 1 if n = 1</a:t>
            </a:r>
            <a:r>
              <a:rPr lang="en-US" sz="6400" dirty="0" smtClean="0"/>
              <a:t>.</a:t>
            </a:r>
          </a:p>
          <a:p>
            <a:pPr marL="0" indent="0">
              <a:buNone/>
            </a:pPr>
            <a:r>
              <a:rPr lang="en-US" sz="6400" dirty="0" smtClean="0"/>
              <a:t>13. T(n) = T(n/2) + T(n/4) + </a:t>
            </a:r>
            <a:r>
              <a:rPr lang="en-US" sz="6400" i="1" dirty="0" err="1" smtClean="0"/>
              <a:t>c</a:t>
            </a:r>
            <a:r>
              <a:rPr lang="en-US" sz="6400" dirty="0" err="1" smtClean="0"/>
              <a:t>n</a:t>
            </a:r>
            <a:r>
              <a:rPr lang="en-US" sz="6400" dirty="0" smtClean="0"/>
              <a:t>, if n</a:t>
            </a:r>
            <a:r>
              <a:rPr lang="en-US" sz="6400" dirty="0"/>
              <a:t> ≥ </a:t>
            </a:r>
            <a:r>
              <a:rPr lang="en-US" sz="6400" dirty="0" smtClean="0"/>
              <a:t>5, c if n = 1,2,3,4.    32. T(n) = 4T(n/3) +n.</a:t>
            </a:r>
          </a:p>
          <a:p>
            <a:pPr marL="0" indent="0">
              <a:buNone/>
            </a:pPr>
            <a:r>
              <a:rPr lang="en-US" sz="6400" dirty="0" smtClean="0"/>
              <a:t>14. T(n) = 64T(n/2) + √n, </a:t>
            </a:r>
            <a:r>
              <a:rPr lang="en-US" sz="6400" dirty="0"/>
              <a:t>if n ≥ 2, c if n = 1.                        33. T(n) = 4T(n/2) + cn</a:t>
            </a:r>
            <a:r>
              <a:rPr lang="en-US" sz="6400" baseline="30000" dirty="0"/>
              <a:t>2</a:t>
            </a:r>
          </a:p>
          <a:p>
            <a:pPr marL="0" indent="0">
              <a:buNone/>
            </a:pPr>
            <a:r>
              <a:rPr lang="en-US" sz="6400" dirty="0" smtClean="0"/>
              <a:t>15. T(n) = 32T(n/2) + n</a:t>
            </a:r>
            <a:r>
              <a:rPr lang="en-US" sz="6400" baseline="30000" dirty="0" smtClean="0"/>
              <a:t>2</a:t>
            </a:r>
            <a:r>
              <a:rPr lang="en-US" sz="6400" dirty="0" smtClean="0"/>
              <a:t>logn, </a:t>
            </a:r>
            <a:r>
              <a:rPr lang="en-US" sz="6400" dirty="0"/>
              <a:t>if n ≥ 2, c if n = 1. </a:t>
            </a:r>
            <a:r>
              <a:rPr lang="en-US" sz="6400" dirty="0" smtClean="0"/>
              <a:t>                34. T(n) = T(n/3) + 2T(n/3) + O(n)                                        16. T(n) = T(n-1) + T(n/2) + n.                                               35. T(n) = T(n/10) + T(9n/10) + </a:t>
            </a:r>
            <a:r>
              <a:rPr lang="en-US" sz="6400" dirty="0" err="1" smtClean="0"/>
              <a:t>cn</a:t>
            </a:r>
            <a:r>
              <a:rPr lang="en-US" sz="6400" dirty="0" smtClean="0"/>
              <a:t>                                       17. </a:t>
            </a:r>
            <a:r>
              <a:rPr lang="en-US" sz="6400" dirty="0"/>
              <a:t>T(n) = </a:t>
            </a:r>
            <a:r>
              <a:rPr lang="en-US" sz="6400" dirty="0" smtClean="0"/>
              <a:t>4T(n/2) </a:t>
            </a:r>
            <a:r>
              <a:rPr lang="en-US" sz="6400" dirty="0"/>
              <a:t>+ </a:t>
            </a:r>
            <a:r>
              <a:rPr lang="en-US" sz="6400" dirty="0" err="1" smtClean="0"/>
              <a:t>cn</a:t>
            </a:r>
            <a:endParaRPr lang="en-US" sz="6400" dirty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Assignment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Chapter 1-3 in [CLRS]</a:t>
            </a:r>
          </a:p>
          <a:p>
            <a:r>
              <a:rPr lang="en-US" dirty="0" smtClean="0"/>
              <a:t>Chapter 1 introduces the notion of an algorithm</a:t>
            </a:r>
          </a:p>
          <a:p>
            <a:r>
              <a:rPr lang="en-US" dirty="0" smtClean="0"/>
              <a:t>Chapter 2 analyzes some sorting algorithms</a:t>
            </a:r>
          </a:p>
          <a:p>
            <a:r>
              <a:rPr lang="en-US" dirty="0" smtClean="0"/>
              <a:t>Chapter 3 introduces growth of functions</a:t>
            </a:r>
          </a:p>
        </p:txBody>
      </p:sp>
    </p:spTree>
    <p:extLst>
      <p:ext uri="{BB962C8B-B14F-4D97-AF65-F5344CB8AC3E}">
        <p14:creationId xmlns:p14="http://schemas.microsoft.com/office/powerpoint/2010/main" val="40534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4029" y="1504950"/>
            <a:ext cx="4365171" cy="1537607"/>
          </a:xfrm>
        </p:spPr>
        <p:txBody>
          <a:bodyPr>
            <a:noAutofit/>
          </a:bodyPr>
          <a:lstStyle/>
          <a:p>
            <a:r>
              <a:rPr lang="en-IN" b="1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75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Factorial: Analysis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2900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None/>
            </a:pPr>
            <a:r>
              <a:rPr lang="en-US" sz="2400" smtClean="0">
                <a:ea typeface="ＭＳ Ｐゴシック" pitchFamily="34" charset="-128"/>
              </a:rPr>
              <a:t>How many multiplications M(x) does factorial perform?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543050"/>
            <a:ext cx="8229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>
                <a:latin typeface="Calibri" pitchFamily="34" charset="0"/>
              </a:rPr>
              <a:t>When n=1 we don’t perform any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885950"/>
            <a:ext cx="8229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>
                <a:latin typeface="Calibri" pitchFamily="34" charset="0"/>
              </a:rPr>
              <a:t>Otherwise, we perform one…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171700"/>
            <a:ext cx="8229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>
                <a:latin typeface="Calibri" pitchFamily="34" charset="0"/>
              </a:rPr>
              <a:t>… </a:t>
            </a:r>
            <a:r>
              <a:rPr lang="en-US" u="sng">
                <a:latin typeface="Calibri" pitchFamily="34" charset="0"/>
              </a:rPr>
              <a:t>plus</a:t>
            </a:r>
            <a:r>
              <a:rPr lang="en-US">
                <a:latin typeface="Calibri" pitchFamily="34" charset="0"/>
              </a:rPr>
              <a:t> how ever many multiplications we perform in the recursive call </a:t>
            </a:r>
            <a:r>
              <a:rPr lang="en-US">
                <a:latin typeface="Copperplate Gothic Light" pitchFamily="34" charset="0"/>
              </a:rPr>
              <a:t>Factorial</a:t>
            </a:r>
            <a:r>
              <a:rPr lang="en-US">
                <a:latin typeface="Calibri" pitchFamily="34" charset="0"/>
              </a:rPr>
              <a:t>(n-1)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2800351"/>
            <a:ext cx="8229600" cy="175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>
                <a:latin typeface="+mn-lt"/>
                <a:cs typeface="+mn-cs"/>
              </a:rPr>
              <a:t>The number of multiplications can be expressed as a formula (similar to the definition of n!</a:t>
            </a:r>
          </a:p>
          <a:p>
            <a:pPr marL="2628900" lvl="5" indent="-342900" eaLnBrk="0" hangingPunct="0">
              <a:spcBef>
                <a:spcPct val="20000"/>
              </a:spcBef>
              <a:defRPr/>
            </a:pPr>
            <a:r>
              <a:rPr lang="en-US" sz="2000" dirty="0"/>
              <a:t>T</a:t>
            </a:r>
            <a:r>
              <a:rPr lang="en-US" sz="2000" dirty="0" smtClean="0">
                <a:latin typeface="+mn-lt"/>
                <a:cs typeface="+mn-cs"/>
              </a:rPr>
              <a:t>(0</a:t>
            </a:r>
            <a:r>
              <a:rPr lang="en-US" sz="2000" dirty="0">
                <a:latin typeface="+mn-lt"/>
                <a:cs typeface="+mn-cs"/>
              </a:rPr>
              <a:t>) = 0</a:t>
            </a:r>
          </a:p>
          <a:p>
            <a:pPr marL="2628900" lvl="5" indent="-342900" eaLnBrk="0" hangingPunct="0">
              <a:spcBef>
                <a:spcPct val="20000"/>
              </a:spcBef>
              <a:defRPr/>
            </a:pPr>
            <a:r>
              <a:rPr lang="en-US" sz="2000" dirty="0"/>
              <a:t>T</a:t>
            </a:r>
            <a:r>
              <a:rPr lang="en-US" sz="2000" dirty="0" smtClean="0">
                <a:latin typeface="+mn-lt"/>
                <a:cs typeface="+mn-cs"/>
              </a:rPr>
              <a:t>(n</a:t>
            </a:r>
            <a:r>
              <a:rPr lang="en-US" sz="2000" dirty="0">
                <a:latin typeface="+mn-lt"/>
                <a:cs typeface="+mn-cs"/>
              </a:rPr>
              <a:t>) = 1 + </a:t>
            </a:r>
            <a:r>
              <a:rPr lang="en-US" sz="2000" dirty="0" smtClean="0">
                <a:latin typeface="+mn-lt"/>
                <a:cs typeface="+mn-cs"/>
              </a:rPr>
              <a:t>T(n-1</a:t>
            </a:r>
            <a:r>
              <a:rPr lang="en-US" sz="2000" dirty="0">
                <a:latin typeface="+mn-lt"/>
                <a:cs typeface="+mn-cs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4000500"/>
            <a:ext cx="8229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>
                <a:latin typeface="+mn-lt"/>
                <a:cs typeface="+mn-cs"/>
              </a:rPr>
              <a:t>This relation is known as a </a:t>
            </a:r>
            <a:r>
              <a:rPr lang="en-US" u="sng" dirty="0">
                <a:latin typeface="+mn-lt"/>
                <a:cs typeface="+mn-cs"/>
              </a:rPr>
              <a:t>recurrence relation</a:t>
            </a:r>
          </a:p>
        </p:txBody>
      </p:sp>
    </p:spTree>
    <p:extLst>
      <p:ext uri="{BB962C8B-B14F-4D97-AF65-F5344CB8AC3E}">
        <p14:creationId xmlns:p14="http://schemas.microsoft.com/office/powerpoint/2010/main" val="84424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Recurrence Relations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5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 many algorithms are recursive in nature, it is natural to analyze algorithms based on recurrence relations. E.g. Divide and conquer strategies.</a:t>
            </a:r>
          </a:p>
          <a:p>
            <a:r>
              <a:rPr lang="en-US" dirty="0"/>
              <a:t>Recurrence relation is a mathematical model that captures the underlying time-complexity of an algorithm.</a:t>
            </a:r>
            <a:endParaRPr lang="en-US" b="1" dirty="0" smtClean="0">
              <a:ea typeface="ＭＳ Ｐゴシック" pitchFamily="34" charset="-128"/>
            </a:endParaRPr>
          </a:p>
          <a:p>
            <a:r>
              <a:rPr lang="en-US" b="1" dirty="0" smtClean="0">
                <a:ea typeface="ＭＳ Ｐゴシック" pitchFamily="34" charset="-128"/>
              </a:rPr>
              <a:t>Definition</a:t>
            </a:r>
            <a:r>
              <a:rPr lang="en-US" dirty="0" smtClean="0">
                <a:ea typeface="ＭＳ Ｐゴシック" pitchFamily="34" charset="-128"/>
              </a:rPr>
              <a:t>: A </a:t>
            </a:r>
            <a:r>
              <a:rPr lang="en-US" u="sng" dirty="0" smtClean="0">
                <a:ea typeface="ＭＳ Ｐゴシック" pitchFamily="34" charset="-128"/>
              </a:rPr>
              <a:t>recurrence relation</a:t>
            </a:r>
            <a:r>
              <a:rPr lang="en-US" dirty="0" smtClean="0">
                <a:ea typeface="ＭＳ Ｐゴシック" pitchFamily="34" charset="-128"/>
              </a:rPr>
              <a:t> for a </a:t>
            </a:r>
            <a:r>
              <a:rPr lang="en-US" sz="2800" dirty="0" smtClean="0">
                <a:ea typeface="ＭＳ Ｐゴシック" pitchFamily="34" charset="-128"/>
              </a:rPr>
              <a:t>sequence {a</a:t>
            </a:r>
            <a:r>
              <a:rPr lang="en-US" sz="2800" baseline="-25000" dirty="0" smtClean="0">
                <a:ea typeface="ＭＳ Ｐゴシック" pitchFamily="34" charset="-128"/>
              </a:rPr>
              <a:t>n</a:t>
            </a:r>
            <a:r>
              <a:rPr lang="en-US" sz="2800" dirty="0" smtClean="0">
                <a:ea typeface="ＭＳ Ｐゴシック" pitchFamily="34" charset="-128"/>
              </a:rPr>
              <a:t>} is an equation that expresses a</a:t>
            </a:r>
            <a:r>
              <a:rPr lang="en-US" sz="2800" baseline="-25000" dirty="0" smtClean="0">
                <a:ea typeface="ＭＳ Ｐゴシック" pitchFamily="34" charset="-128"/>
              </a:rPr>
              <a:t>n</a:t>
            </a:r>
            <a:r>
              <a:rPr lang="en-US" sz="2800" dirty="0" smtClean="0">
                <a:ea typeface="ＭＳ Ｐゴシック" pitchFamily="34" charset="-128"/>
              </a:rPr>
              <a:t> in terms of one or more of the previous terms in the sequence:</a:t>
            </a:r>
          </a:p>
          <a:p>
            <a:pPr algn="ctr">
              <a:buFont typeface="Arial" pitchFamily="34" charset="0"/>
              <a:buNone/>
            </a:pPr>
            <a:r>
              <a:rPr lang="en-US" sz="2800" dirty="0" smtClean="0">
                <a:ea typeface="ＭＳ Ｐゴシック" pitchFamily="34" charset="-128"/>
              </a:rPr>
              <a:t>a</a:t>
            </a:r>
            <a:r>
              <a:rPr lang="en-US" sz="2800" baseline="-25000" dirty="0" smtClean="0">
                <a:ea typeface="ＭＳ Ｐゴシック" pitchFamily="34" charset="-128"/>
              </a:rPr>
              <a:t>0</a:t>
            </a:r>
            <a:r>
              <a:rPr lang="en-US" sz="2800" dirty="0" smtClean="0">
                <a:ea typeface="ＭＳ Ｐゴシック" pitchFamily="34" charset="-128"/>
              </a:rPr>
              <a:t>, a</a:t>
            </a:r>
            <a:r>
              <a:rPr lang="en-US" sz="2800" baseline="-25000" dirty="0" smtClean="0">
                <a:ea typeface="ＭＳ Ｐゴシック" pitchFamily="34" charset="-128"/>
              </a:rPr>
              <a:t>1</a:t>
            </a:r>
            <a:r>
              <a:rPr lang="en-US" sz="2800" dirty="0" smtClean="0">
                <a:ea typeface="ＭＳ Ｐゴシック" pitchFamily="34" charset="-128"/>
              </a:rPr>
              <a:t>, a</a:t>
            </a:r>
            <a:r>
              <a:rPr lang="en-US" sz="2800" baseline="-25000" dirty="0" smtClean="0">
                <a:ea typeface="ＭＳ Ｐゴシック" pitchFamily="34" charset="-128"/>
              </a:rPr>
              <a:t>2</a:t>
            </a:r>
            <a:r>
              <a:rPr lang="en-US" sz="2800" dirty="0" smtClean="0">
                <a:ea typeface="ＭＳ Ｐゴシック" pitchFamily="34" charset="-128"/>
              </a:rPr>
              <a:t>, …, a</a:t>
            </a:r>
            <a:r>
              <a:rPr lang="en-US" sz="2800" baseline="-25000" dirty="0" smtClean="0">
                <a:ea typeface="ＭＳ Ｐゴシック" pitchFamily="34" charset="-128"/>
              </a:rPr>
              <a:t>n-1</a:t>
            </a:r>
          </a:p>
          <a:p>
            <a:pPr>
              <a:buFont typeface="Arial" pitchFamily="34" charset="0"/>
              <a:buNone/>
            </a:pPr>
            <a:r>
              <a:rPr lang="en-US" sz="2800" dirty="0" smtClean="0">
                <a:ea typeface="ＭＳ Ｐゴシック" pitchFamily="34" charset="-128"/>
              </a:rPr>
              <a:t> 	for all integers n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</a:t>
            </a:r>
            <a:r>
              <a:rPr lang="en-US" sz="2800" dirty="0" smtClean="0">
                <a:ea typeface="ＭＳ Ｐゴシック" pitchFamily="34" charset="-128"/>
              </a:rPr>
              <a:t>n</a:t>
            </a:r>
            <a:r>
              <a:rPr lang="en-US" sz="2800" baseline="-25000" dirty="0" smtClean="0">
                <a:ea typeface="ＭＳ Ｐゴシック" pitchFamily="34" charset="-128"/>
              </a:rPr>
              <a:t>0</a:t>
            </a:r>
            <a:r>
              <a:rPr lang="en-US" sz="2800" dirty="0" smtClean="0">
                <a:ea typeface="ＭＳ Ｐゴシック" pitchFamily="34" charset="-128"/>
              </a:rPr>
              <a:t> where n</a:t>
            </a:r>
            <a:r>
              <a:rPr lang="en-US" sz="2800" baseline="-25000" dirty="0" smtClean="0">
                <a:ea typeface="ＭＳ Ｐゴシック" pitchFamily="34" charset="-128"/>
              </a:rPr>
              <a:t>0</a:t>
            </a:r>
            <a:r>
              <a:rPr lang="en-US" sz="2800" dirty="0" smtClean="0">
                <a:ea typeface="ＭＳ Ｐゴシック" pitchFamily="34" charset="-128"/>
              </a:rPr>
              <a:t> is a nonnegative integer.</a:t>
            </a:r>
          </a:p>
          <a:p>
            <a:r>
              <a:rPr lang="en-US" sz="2800" dirty="0" smtClean="0">
                <a:ea typeface="ＭＳ Ｐゴシック" pitchFamily="34" charset="-128"/>
              </a:rPr>
              <a:t>A sequence is called a </a:t>
            </a:r>
            <a:r>
              <a:rPr lang="en-US" sz="2800" u="sng" dirty="0" smtClean="0">
                <a:ea typeface="ＭＳ Ｐゴシック" pitchFamily="34" charset="-128"/>
              </a:rPr>
              <a:t>solution</a:t>
            </a:r>
            <a:r>
              <a:rPr lang="en-US" sz="2800" dirty="0" smtClean="0">
                <a:ea typeface="ＭＳ Ｐゴシック" pitchFamily="34" charset="-128"/>
              </a:rPr>
              <a:t> of a recurrence if its terms satisfy the recurrence relation</a:t>
            </a:r>
          </a:p>
          <a:p>
            <a:pPr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976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Recurrence Relations: Example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4582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ea typeface="ＭＳ Ｐゴシック" pitchFamily="34" charset="-128"/>
              </a:rPr>
              <a:t>The Fibonacci numbers are defined by the recurrence</a:t>
            </a:r>
          </a:p>
          <a:p>
            <a:pPr lvl="2">
              <a:buFont typeface="Arial" pitchFamily="34" charset="0"/>
              <a:buNone/>
            </a:pPr>
            <a:r>
              <a:rPr lang="en-US" sz="2000" dirty="0" smtClean="0">
                <a:ea typeface="ＭＳ Ｐゴシック" pitchFamily="34" charset="-128"/>
              </a:rPr>
              <a:t>	</a:t>
            </a:r>
            <a:r>
              <a:rPr lang="en-US" sz="2800" dirty="0" smtClean="0">
                <a:ea typeface="ＭＳ Ｐゴシック" pitchFamily="34" charset="-128"/>
              </a:rPr>
              <a:t>F(n) = F(n-1) +F(n-2)</a:t>
            </a:r>
          </a:p>
          <a:p>
            <a:pPr lvl="2">
              <a:buFont typeface="Arial" pitchFamily="34" charset="0"/>
              <a:buNone/>
            </a:pPr>
            <a:r>
              <a:rPr lang="en-US" sz="2800" dirty="0" smtClean="0">
                <a:ea typeface="ＭＳ Ｐゴシック" pitchFamily="34" charset="-128"/>
              </a:rPr>
              <a:t>	F(1) = 1</a:t>
            </a:r>
          </a:p>
          <a:p>
            <a:pPr lvl="2">
              <a:buFont typeface="Arial" pitchFamily="34" charset="0"/>
              <a:buNone/>
            </a:pPr>
            <a:r>
              <a:rPr lang="en-US" sz="2800" dirty="0" smtClean="0">
                <a:ea typeface="ＭＳ Ｐゴシック" pitchFamily="34" charset="-128"/>
              </a:rPr>
              <a:t>	F(0) = 1</a:t>
            </a:r>
          </a:p>
          <a:p>
            <a:r>
              <a:rPr lang="en-US" sz="2800" dirty="0" smtClean="0">
                <a:ea typeface="ＭＳ Ｐゴシック" pitchFamily="34" charset="-128"/>
              </a:rPr>
              <a:t>The solution to the Fibonacci recurrence is</a:t>
            </a:r>
          </a:p>
          <a:p>
            <a:pPr algn="ctr">
              <a:buFont typeface="Arial" pitchFamily="34" charset="0"/>
              <a:buNone/>
            </a:pPr>
            <a:r>
              <a:rPr lang="en-US" sz="2800" dirty="0" smtClean="0">
                <a:ea typeface="ＭＳ Ｐゴシック" pitchFamily="34" charset="-128"/>
              </a:rPr>
              <a:t>     </a:t>
            </a:r>
            <a:r>
              <a:rPr lang="en-US" sz="2800" dirty="0" err="1" smtClean="0">
                <a:ea typeface="ＭＳ Ｐゴシック" pitchFamily="34" charset="-128"/>
              </a:rPr>
              <a:t>f</a:t>
            </a:r>
            <a:r>
              <a:rPr lang="en-US" sz="2800" baseline="-25000" dirty="0" err="1" smtClean="0">
                <a:ea typeface="ＭＳ Ｐゴシック" pitchFamily="34" charset="-128"/>
              </a:rPr>
              <a:t>n</a:t>
            </a:r>
            <a:r>
              <a:rPr lang="en-US" sz="2800" dirty="0" smtClean="0">
                <a:ea typeface="ＭＳ Ｐゴシック" pitchFamily="34" charset="-128"/>
              </a:rPr>
              <a:t> = 1/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</a:t>
            </a:r>
            <a:r>
              <a:rPr lang="en-US" sz="2800" dirty="0" smtClean="0">
                <a:ea typeface="ＭＳ Ｐゴシック" pitchFamily="34" charset="-128"/>
              </a:rPr>
              <a:t>5 ((1+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</a:t>
            </a:r>
            <a:r>
              <a:rPr lang="en-US" sz="2800" dirty="0" smtClean="0">
                <a:ea typeface="ＭＳ Ｐゴシック" pitchFamily="34" charset="-128"/>
              </a:rPr>
              <a:t>5)/2)</a:t>
            </a:r>
            <a:r>
              <a:rPr lang="en-US" sz="2800" baseline="30000" dirty="0" smtClean="0">
                <a:ea typeface="ＭＳ Ｐゴシック" pitchFamily="34" charset="-128"/>
              </a:rPr>
              <a:t>n</a:t>
            </a:r>
            <a:r>
              <a:rPr lang="en-US" sz="2800" dirty="0" smtClean="0">
                <a:ea typeface="ＭＳ Ｐゴシック" pitchFamily="34" charset="-128"/>
              </a:rPr>
              <a:t> – 1/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</a:t>
            </a:r>
            <a:r>
              <a:rPr lang="en-US" sz="2800" dirty="0" smtClean="0">
                <a:ea typeface="ＭＳ Ｐゴシック" pitchFamily="34" charset="-128"/>
              </a:rPr>
              <a:t>5 ((1-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</a:t>
            </a:r>
            <a:r>
              <a:rPr lang="en-US" sz="2800" dirty="0" smtClean="0">
                <a:ea typeface="ＭＳ Ｐゴシック" pitchFamily="34" charset="-128"/>
              </a:rPr>
              <a:t>5)/2)</a:t>
            </a:r>
            <a:r>
              <a:rPr lang="en-US" sz="2800" baseline="30000" dirty="0" smtClean="0">
                <a:ea typeface="ＭＳ Ｐゴシック" pitchFamily="34" charset="-128"/>
              </a:rPr>
              <a:t>n</a:t>
            </a:r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>
              <a:buFont typeface="Arial" pitchFamily="34" charset="0"/>
              <a:buNone/>
            </a:pPr>
            <a:endParaRPr lang="en-US" sz="28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r>
              <a:rPr lang="en-US" sz="2800" dirty="0" smtClean="0">
                <a:ea typeface="ＭＳ Ｐゴシック" pitchFamily="34" charset="-128"/>
              </a:rPr>
              <a:t>	(The solution is derived in your </a:t>
            </a:r>
            <a:r>
              <a:rPr lang="en-US" sz="2800" dirty="0" smtClean="0">
                <a:ea typeface="ＭＳ Ｐゴシック" pitchFamily="34" charset="-128"/>
              </a:rPr>
              <a:t>textbooks.)</a:t>
            </a:r>
            <a:endParaRPr lang="en-US" sz="28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92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Recurrence Relations: General Form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ea typeface="ＭＳ Ｐゴシック" pitchFamily="34" charset="-128"/>
              </a:rPr>
              <a:t>More generally, recurrences can have the form</a:t>
            </a:r>
          </a:p>
          <a:p>
            <a:pPr algn="ctr"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T(n) = </a:t>
            </a:r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</a:t>
            </a:r>
            <a:r>
              <a:rPr lang="en-US" dirty="0" smtClean="0">
                <a:ea typeface="ＭＳ Ｐゴシック" pitchFamily="34" charset="-128"/>
              </a:rPr>
              <a:t>T(n-</a:t>
            </a:r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</a:t>
            </a:r>
            <a:r>
              <a:rPr lang="en-US" dirty="0" smtClean="0">
                <a:ea typeface="ＭＳ Ｐゴシック" pitchFamily="34" charset="-128"/>
              </a:rPr>
              <a:t>) + f(n), T(</a:t>
            </a:r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</a:t>
            </a:r>
            <a:r>
              <a:rPr lang="en-US" dirty="0" smtClean="0">
                <a:ea typeface="ＭＳ Ｐゴシック" pitchFamily="34" charset="-128"/>
              </a:rPr>
              <a:t>) = c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	or</a:t>
            </a:r>
          </a:p>
          <a:p>
            <a:pPr algn="ctr"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T(n) = </a:t>
            </a:r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</a:t>
            </a:r>
            <a:r>
              <a:rPr lang="en-US" dirty="0" smtClean="0">
                <a:ea typeface="ＭＳ Ｐゴシック" pitchFamily="34" charset="-128"/>
              </a:rPr>
              <a:t>T(n/</a:t>
            </a:r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</a:t>
            </a:r>
            <a:r>
              <a:rPr lang="en-US" dirty="0" smtClean="0">
                <a:ea typeface="ＭＳ Ｐゴシック" pitchFamily="34" charset="-128"/>
              </a:rPr>
              <a:t>) + f(n), T(</a:t>
            </a:r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</a:t>
            </a:r>
            <a:r>
              <a:rPr lang="en-US" dirty="0" smtClean="0">
                <a:ea typeface="ＭＳ Ｐゴシック" pitchFamily="34" charset="-128"/>
              </a:rPr>
              <a:t>) = c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sz="2800" dirty="0" smtClean="0">
                <a:ea typeface="ＭＳ Ｐゴシック" pitchFamily="34" charset="-128"/>
              </a:rPr>
              <a:t>Note that it may be necessary to define several T(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), which are the </a:t>
            </a:r>
            <a:r>
              <a:rPr lang="en-US" sz="2800" u="sng" dirty="0" smtClean="0">
                <a:ea typeface="ＭＳ Ｐゴシック" pitchFamily="34" charset="-128"/>
                <a:sym typeface="Symbol" pitchFamily="18" charset="2"/>
              </a:rPr>
              <a:t>initial </a:t>
            </a:r>
            <a:r>
              <a:rPr lang="en-US" sz="2800" u="sng" dirty="0" smtClean="0">
                <a:ea typeface="ＭＳ Ｐゴシック" pitchFamily="34" charset="-128"/>
                <a:sym typeface="Symbol" pitchFamily="18" charset="2"/>
              </a:rPr>
              <a:t>conditions.</a:t>
            </a:r>
            <a:endParaRPr lang="en-US" sz="2800" u="sng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7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Recurrence Relations: Initial Conditions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>
                <a:ea typeface="ＭＳ Ｐゴシック" pitchFamily="34" charset="-128"/>
              </a:rPr>
              <a:t>The initial conditions specify the value of the first few necessary terms in the </a:t>
            </a:r>
            <a:r>
              <a:rPr lang="en-US" sz="2000" dirty="0" smtClean="0">
                <a:ea typeface="ＭＳ Ｐゴシック" pitchFamily="34" charset="-128"/>
              </a:rPr>
              <a:t>sequence.</a:t>
            </a:r>
            <a:endParaRPr lang="en-US" sz="2000" dirty="0" smtClean="0">
              <a:ea typeface="ＭＳ Ｐゴシック" pitchFamily="34" charset="-128"/>
            </a:endParaRPr>
          </a:p>
          <a:p>
            <a:r>
              <a:rPr lang="en-US" sz="2000" dirty="0" smtClean="0">
                <a:ea typeface="ＭＳ Ｐゴシック" pitchFamily="34" charset="-128"/>
              </a:rPr>
              <a:t>In the Fibonacci numbers, we needed two initial conditions: </a:t>
            </a:r>
          </a:p>
          <a:p>
            <a:pPr algn="ctr">
              <a:buFont typeface="Arial" pitchFamily="34" charset="0"/>
              <a:buNone/>
            </a:pPr>
            <a:r>
              <a:rPr lang="en-US" sz="2000" dirty="0" smtClean="0">
                <a:ea typeface="ＭＳ Ｐゴシック" pitchFamily="34" charset="-128"/>
              </a:rPr>
              <a:t>F(0</a:t>
            </a:r>
            <a:r>
              <a:rPr lang="en-US" sz="2000" dirty="0" smtClean="0">
                <a:ea typeface="ＭＳ Ｐゴシック" pitchFamily="34" charset="-128"/>
              </a:rPr>
              <a:t>) = F(1) = 1</a:t>
            </a: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ea typeface="ＭＳ Ｐゴシック" pitchFamily="34" charset="-128"/>
              </a:rPr>
              <a:t>	because F(n) is defined by the two previous terms in the sequence</a:t>
            </a:r>
          </a:p>
          <a:p>
            <a:r>
              <a:rPr lang="en-US" sz="2000" dirty="0" smtClean="0">
                <a:ea typeface="ＭＳ Ｐゴシック" pitchFamily="34" charset="-128"/>
              </a:rPr>
              <a:t>Initial conditions are also known as </a:t>
            </a:r>
            <a:r>
              <a:rPr lang="en-US" sz="2000" u="sng" dirty="0" smtClean="0">
                <a:ea typeface="ＭＳ Ｐゴシック" pitchFamily="34" charset="-128"/>
              </a:rPr>
              <a:t>boundary conditions</a:t>
            </a:r>
            <a:r>
              <a:rPr lang="en-US" sz="2000" dirty="0" smtClean="0">
                <a:ea typeface="ＭＳ Ｐゴシック" pitchFamily="34" charset="-128"/>
              </a:rPr>
              <a:t> (as opposed to </a:t>
            </a:r>
            <a:r>
              <a:rPr lang="en-US" sz="2000" u="sng" dirty="0" smtClean="0">
                <a:ea typeface="ＭＳ Ｐゴシック" pitchFamily="34" charset="-128"/>
              </a:rPr>
              <a:t>general conditions</a:t>
            </a:r>
            <a:r>
              <a:rPr lang="en-US" sz="2000" dirty="0" smtClean="0">
                <a:ea typeface="ＭＳ Ｐゴシック" pitchFamily="34" charset="-128"/>
              </a:rPr>
              <a:t>).</a:t>
            </a:r>
            <a:endParaRPr lang="en-US" sz="2000" dirty="0" smtClean="0">
              <a:ea typeface="ＭＳ Ｐゴシック" pitchFamily="34" charset="-128"/>
            </a:endParaRPr>
          </a:p>
          <a:p>
            <a:r>
              <a:rPr lang="en-US" sz="2000" dirty="0" smtClean="0">
                <a:ea typeface="ＭＳ Ｐゴシック" pitchFamily="34" charset="-128"/>
              </a:rPr>
              <a:t>From now on, we will use the subscript notation, so the Fibonacci numbers are:</a:t>
            </a:r>
          </a:p>
          <a:p>
            <a:pPr lvl="4">
              <a:buFont typeface="Arial" pitchFamily="34" charset="0"/>
              <a:buNone/>
            </a:pPr>
            <a:r>
              <a:rPr lang="en-US" sz="1800" dirty="0" err="1" smtClean="0">
                <a:ea typeface="ＭＳ Ｐゴシック" pitchFamily="34" charset="-128"/>
              </a:rPr>
              <a:t>f</a:t>
            </a:r>
            <a:r>
              <a:rPr lang="en-US" sz="1800" baseline="-25000" dirty="0" err="1" smtClean="0">
                <a:ea typeface="ＭＳ Ｐゴシック" pitchFamily="34" charset="-128"/>
              </a:rPr>
              <a:t>n</a:t>
            </a:r>
            <a:r>
              <a:rPr lang="en-US" sz="1800" baseline="-25000" dirty="0" smtClean="0">
                <a:ea typeface="ＭＳ Ｐゴシック" pitchFamily="34" charset="-128"/>
              </a:rPr>
              <a:t> </a:t>
            </a:r>
            <a:r>
              <a:rPr lang="en-US" sz="1800" dirty="0" smtClean="0">
                <a:ea typeface="ＭＳ Ｐゴシック" pitchFamily="34" charset="-128"/>
              </a:rPr>
              <a:t>=  f</a:t>
            </a:r>
            <a:r>
              <a:rPr lang="en-US" sz="1800" baseline="-25000" dirty="0" smtClean="0">
                <a:ea typeface="ＭＳ Ｐゴシック" pitchFamily="34" charset="-128"/>
              </a:rPr>
              <a:t>n-1</a:t>
            </a:r>
            <a:r>
              <a:rPr lang="en-US" sz="1800" dirty="0" smtClean="0">
                <a:ea typeface="ＭＳ Ｐゴシック" pitchFamily="34" charset="-128"/>
              </a:rPr>
              <a:t> + f</a:t>
            </a:r>
            <a:r>
              <a:rPr lang="en-US" sz="1800" baseline="-25000" dirty="0" smtClean="0">
                <a:ea typeface="ＭＳ Ｐゴシック" pitchFamily="34" charset="-128"/>
              </a:rPr>
              <a:t>n-2</a:t>
            </a:r>
          </a:p>
          <a:p>
            <a:pPr lvl="4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f</a:t>
            </a:r>
            <a:r>
              <a:rPr lang="en-US" sz="1800" baseline="-25000" dirty="0" smtClean="0">
                <a:ea typeface="ＭＳ Ｐゴシック" pitchFamily="34" charset="-128"/>
              </a:rPr>
              <a:t>1</a:t>
            </a:r>
            <a:r>
              <a:rPr lang="en-US" sz="1800" dirty="0" smtClean="0">
                <a:ea typeface="ＭＳ Ｐゴシック" pitchFamily="34" charset="-128"/>
              </a:rPr>
              <a:t> = 1</a:t>
            </a:r>
          </a:p>
          <a:p>
            <a:pPr lvl="4">
              <a:buFont typeface="Arial" pitchFamily="34" charset="0"/>
              <a:buNone/>
            </a:pPr>
            <a:r>
              <a:rPr lang="en-US" sz="1800" dirty="0" smtClean="0">
                <a:ea typeface="ＭＳ Ｐゴシック" pitchFamily="34" charset="-128"/>
              </a:rPr>
              <a:t>f</a:t>
            </a:r>
            <a:r>
              <a:rPr lang="en-US" sz="1800" baseline="-25000" dirty="0" smtClean="0">
                <a:ea typeface="ＭＳ Ｐゴシック" pitchFamily="34" charset="-128"/>
              </a:rPr>
              <a:t>0 </a:t>
            </a:r>
            <a:r>
              <a:rPr lang="en-US" sz="1800" dirty="0" smtClean="0">
                <a:ea typeface="ＭＳ Ｐゴシック" pitchFamily="34" charset="-128"/>
              </a:rPr>
              <a:t>=  1</a:t>
            </a:r>
          </a:p>
        </p:txBody>
      </p:sp>
    </p:spTree>
    <p:extLst>
      <p:ext uri="{BB962C8B-B14F-4D97-AF65-F5344CB8AC3E}">
        <p14:creationId xmlns:p14="http://schemas.microsoft.com/office/powerpoint/2010/main" val="27591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2" ma:contentTypeDescription="Create a new document." ma:contentTypeScope="" ma:versionID="1e0e4d98f07b2ba4ac6f3768635347c4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14f37dbab1fb988e813ccb9d06b60efc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5A74D7-46B9-4FAB-B190-43F7840BAF1A}"/>
</file>

<file path=customXml/itemProps2.xml><?xml version="1.0" encoding="utf-8"?>
<ds:datastoreItem xmlns:ds="http://schemas.openxmlformats.org/officeDocument/2006/customXml" ds:itemID="{B353C084-E3AC-4E19-B888-C6FE6C072F9F}"/>
</file>

<file path=customXml/itemProps3.xml><?xml version="1.0" encoding="utf-8"?>
<ds:datastoreItem xmlns:ds="http://schemas.openxmlformats.org/officeDocument/2006/customXml" ds:itemID="{F160F8B6-897B-47C7-9C57-B34E9338D99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15823</TotalTime>
  <Words>2968</Words>
  <Application>Microsoft Office PowerPoint</Application>
  <PresentationFormat>On-screen Show (16:9)</PresentationFormat>
  <Paragraphs>460</Paragraphs>
  <Slides>49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Office Theme</vt:lpstr>
      <vt:lpstr>Formula</vt:lpstr>
      <vt:lpstr>Algorithms: Design</vt:lpstr>
      <vt:lpstr>Recursive Algorithms</vt:lpstr>
      <vt:lpstr>Recursive Algorithms: Analysis</vt:lpstr>
      <vt:lpstr>Motivating Examples: Factorial</vt:lpstr>
      <vt:lpstr>Factorial: Analysis</vt:lpstr>
      <vt:lpstr>Recurrence Relations</vt:lpstr>
      <vt:lpstr>Recurrence Relations: Example</vt:lpstr>
      <vt:lpstr>Recurrence Relations: General Form</vt:lpstr>
      <vt:lpstr>Recurrence Relations: Initial Conditions</vt:lpstr>
      <vt:lpstr>Recurrence Relations: Terms</vt:lpstr>
      <vt:lpstr>Solving Recurrences</vt:lpstr>
      <vt:lpstr>Backward Substitution method</vt:lpstr>
      <vt:lpstr>Case studies: Searching and Sorting</vt:lpstr>
      <vt:lpstr>A recursive algo. for Sum of ‘n’ natural nos.</vt:lpstr>
      <vt:lpstr>Solve recurrence for sum of n natural nos.</vt:lpstr>
      <vt:lpstr>Sorting</vt:lpstr>
      <vt:lpstr>CW</vt:lpstr>
      <vt:lpstr>CW Answer</vt:lpstr>
      <vt:lpstr>Binary search</vt:lpstr>
      <vt:lpstr>Binary search</vt:lpstr>
      <vt:lpstr>Substitution…</vt:lpstr>
      <vt:lpstr>Recursion is Mathematical Induction</vt:lpstr>
      <vt:lpstr>Substitution method through Guess…</vt:lpstr>
      <vt:lpstr>Substitution method through Guess…</vt:lpstr>
      <vt:lpstr>Guess Method…</vt:lpstr>
      <vt:lpstr>Warnings!</vt:lpstr>
      <vt:lpstr>Change of Variable Technique – Not in syllabus (for interested folks)</vt:lpstr>
      <vt:lpstr>Change of Variable Technique…</vt:lpstr>
      <vt:lpstr>Exercises</vt:lpstr>
      <vt:lpstr>Recurrence Trees</vt:lpstr>
      <vt:lpstr>Example - 1</vt:lpstr>
      <vt:lpstr>Recurrence Tree – e.g. 1</vt:lpstr>
      <vt:lpstr>Example - 2… (Similar to previous one)</vt:lpstr>
      <vt:lpstr>Example - 2… (Similar to previous one)</vt:lpstr>
      <vt:lpstr>Recurrence Tree – e.g. 2</vt:lpstr>
      <vt:lpstr>Example – 3 (From CLRS)</vt:lpstr>
      <vt:lpstr>PowerPoint Presentation</vt:lpstr>
      <vt:lpstr>E.g. 3 </vt:lpstr>
      <vt:lpstr>PowerPoint Presentation</vt:lpstr>
      <vt:lpstr>PowerPoint Presentation</vt:lpstr>
      <vt:lpstr>Masters Theorem(From CLRS) – A ‘Cook Book’ for RR</vt:lpstr>
      <vt:lpstr>Masters Theorem(From CLRS)</vt:lpstr>
      <vt:lpstr>Master’s Theorem – E.g. 1</vt:lpstr>
      <vt:lpstr>Master’s Theorem – E.g. 2</vt:lpstr>
      <vt:lpstr>Master’s Theorem – E.g. 3</vt:lpstr>
      <vt:lpstr>Try using master’s theorem</vt:lpstr>
      <vt:lpstr>PowerPoint Presentation</vt:lpstr>
      <vt:lpstr>Reading Assignment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1007</cp:revision>
  <dcterms:created xsi:type="dcterms:W3CDTF">2006-08-16T00:00:00Z</dcterms:created>
  <dcterms:modified xsi:type="dcterms:W3CDTF">2020-08-24T15:43:23Z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